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2.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3.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4.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67"/>
  </p:notesMasterIdLst>
  <p:handoutMasterIdLst>
    <p:handoutMasterId r:id="rId268"/>
  </p:handoutMasterIdLst>
  <p:sldIdLst>
    <p:sldId id="256" r:id="rId2"/>
    <p:sldId id="513" r:id="rId3"/>
    <p:sldId id="514" r:id="rId4"/>
    <p:sldId id="515" r:id="rId5"/>
    <p:sldId id="522" r:id="rId6"/>
    <p:sldId id="605" r:id="rId7"/>
    <p:sldId id="2344" r:id="rId8"/>
    <p:sldId id="2351" r:id="rId9"/>
    <p:sldId id="2353" r:id="rId10"/>
    <p:sldId id="2511" r:id="rId11"/>
    <p:sldId id="2512" r:id="rId12"/>
    <p:sldId id="2240" r:id="rId13"/>
    <p:sldId id="2546" r:id="rId14"/>
    <p:sldId id="2556" r:id="rId15"/>
    <p:sldId id="2542" r:id="rId16"/>
    <p:sldId id="2543" r:id="rId17"/>
    <p:sldId id="2517" r:id="rId18"/>
    <p:sldId id="2516" r:id="rId19"/>
    <p:sldId id="2680" r:id="rId20"/>
    <p:sldId id="2681" r:id="rId21"/>
    <p:sldId id="2553" r:id="rId22"/>
    <p:sldId id="523" r:id="rId23"/>
    <p:sldId id="606" r:id="rId24"/>
    <p:sldId id="2557" r:id="rId25"/>
    <p:sldId id="2674" r:id="rId26"/>
    <p:sldId id="1384" r:id="rId27"/>
    <p:sldId id="2663" r:id="rId28"/>
    <p:sldId id="2675" r:id="rId29"/>
    <p:sldId id="2659" r:id="rId30"/>
    <p:sldId id="2677" r:id="rId31"/>
    <p:sldId id="2676" r:id="rId32"/>
    <p:sldId id="2678" r:id="rId33"/>
    <p:sldId id="1911" r:id="rId34"/>
    <p:sldId id="2668" r:id="rId35"/>
    <p:sldId id="2661" r:id="rId36"/>
    <p:sldId id="2493" r:id="rId37"/>
    <p:sldId id="2525" r:id="rId38"/>
    <p:sldId id="2494" r:id="rId39"/>
    <p:sldId id="1994" r:id="rId40"/>
    <p:sldId id="2032" r:id="rId41"/>
    <p:sldId id="2033" r:id="rId42"/>
    <p:sldId id="2468" r:id="rId43"/>
    <p:sldId id="2535" r:id="rId44"/>
    <p:sldId id="2536" r:id="rId45"/>
    <p:sldId id="2505" r:id="rId46"/>
    <p:sldId id="2506" r:id="rId47"/>
    <p:sldId id="2332" r:id="rId48"/>
    <p:sldId id="2508" r:id="rId49"/>
    <p:sldId id="2507" r:id="rId50"/>
    <p:sldId id="2509" r:id="rId51"/>
    <p:sldId id="2671" r:id="rId52"/>
    <p:sldId id="2662" r:id="rId53"/>
    <p:sldId id="2682" r:id="rId54"/>
    <p:sldId id="524" r:id="rId55"/>
    <p:sldId id="604" r:id="rId56"/>
    <p:sldId id="613" r:id="rId57"/>
    <p:sldId id="528" r:id="rId58"/>
    <p:sldId id="529" r:id="rId59"/>
    <p:sldId id="530" r:id="rId60"/>
    <p:sldId id="531" r:id="rId61"/>
    <p:sldId id="532" r:id="rId62"/>
    <p:sldId id="533" r:id="rId63"/>
    <p:sldId id="534" r:id="rId64"/>
    <p:sldId id="535" r:id="rId65"/>
    <p:sldId id="536" r:id="rId66"/>
    <p:sldId id="537" r:id="rId67"/>
    <p:sldId id="267" r:id="rId68"/>
    <p:sldId id="538" r:id="rId69"/>
    <p:sldId id="539" r:id="rId70"/>
    <p:sldId id="540" r:id="rId71"/>
    <p:sldId id="541" r:id="rId72"/>
    <p:sldId id="542" r:id="rId73"/>
    <p:sldId id="543" r:id="rId74"/>
    <p:sldId id="544" r:id="rId75"/>
    <p:sldId id="545" r:id="rId76"/>
    <p:sldId id="546" r:id="rId77"/>
    <p:sldId id="547" r:id="rId78"/>
    <p:sldId id="548" r:id="rId79"/>
    <p:sldId id="549" r:id="rId80"/>
    <p:sldId id="550" r:id="rId81"/>
    <p:sldId id="551" r:id="rId82"/>
    <p:sldId id="552" r:id="rId83"/>
    <p:sldId id="553" r:id="rId84"/>
    <p:sldId id="554" r:id="rId85"/>
    <p:sldId id="555" r:id="rId86"/>
    <p:sldId id="556" r:id="rId87"/>
    <p:sldId id="557" r:id="rId88"/>
    <p:sldId id="558" r:id="rId89"/>
    <p:sldId id="559" r:id="rId90"/>
    <p:sldId id="560" r:id="rId91"/>
    <p:sldId id="561" r:id="rId92"/>
    <p:sldId id="562" r:id="rId93"/>
    <p:sldId id="563" r:id="rId94"/>
    <p:sldId id="564" r:id="rId95"/>
    <p:sldId id="566" r:id="rId96"/>
    <p:sldId id="565" r:id="rId97"/>
    <p:sldId id="567" r:id="rId98"/>
    <p:sldId id="568" r:id="rId99"/>
    <p:sldId id="569" r:id="rId100"/>
    <p:sldId id="570" r:id="rId101"/>
    <p:sldId id="571" r:id="rId102"/>
    <p:sldId id="572" r:id="rId103"/>
    <p:sldId id="573" r:id="rId104"/>
    <p:sldId id="574" r:id="rId105"/>
    <p:sldId id="575" r:id="rId106"/>
    <p:sldId id="576" r:id="rId107"/>
    <p:sldId id="577" r:id="rId108"/>
    <p:sldId id="582" r:id="rId109"/>
    <p:sldId id="579" r:id="rId110"/>
    <p:sldId id="583" r:id="rId111"/>
    <p:sldId id="580" r:id="rId112"/>
    <p:sldId id="584" r:id="rId113"/>
    <p:sldId id="585" r:id="rId114"/>
    <p:sldId id="586" r:id="rId115"/>
    <p:sldId id="587" r:id="rId116"/>
    <p:sldId id="588" r:id="rId117"/>
    <p:sldId id="589" r:id="rId118"/>
    <p:sldId id="591" r:id="rId119"/>
    <p:sldId id="592" r:id="rId120"/>
    <p:sldId id="593" r:id="rId121"/>
    <p:sldId id="581" r:id="rId122"/>
    <p:sldId id="598" r:id="rId123"/>
    <p:sldId id="594" r:id="rId124"/>
    <p:sldId id="595" r:id="rId125"/>
    <p:sldId id="596" r:id="rId126"/>
    <p:sldId id="597" r:id="rId127"/>
    <p:sldId id="601" r:id="rId128"/>
    <p:sldId id="599" r:id="rId129"/>
    <p:sldId id="600" r:id="rId130"/>
    <p:sldId id="603" r:id="rId131"/>
    <p:sldId id="602" r:id="rId132"/>
    <p:sldId id="525" r:id="rId133"/>
    <p:sldId id="493" r:id="rId134"/>
    <p:sldId id="381" r:id="rId135"/>
    <p:sldId id="407" r:id="rId136"/>
    <p:sldId id="281" r:id="rId137"/>
    <p:sldId id="408" r:id="rId138"/>
    <p:sldId id="282" r:id="rId139"/>
    <p:sldId id="284" r:id="rId140"/>
    <p:sldId id="302" r:id="rId141"/>
    <p:sldId id="494" r:id="rId142"/>
    <p:sldId id="373" r:id="rId143"/>
    <p:sldId id="286" r:id="rId144"/>
    <p:sldId id="287" r:id="rId145"/>
    <p:sldId id="288" r:id="rId146"/>
    <p:sldId id="291" r:id="rId147"/>
    <p:sldId id="495" r:id="rId148"/>
    <p:sldId id="292" r:id="rId149"/>
    <p:sldId id="295" r:id="rId150"/>
    <p:sldId id="296" r:id="rId151"/>
    <p:sldId id="297" r:id="rId152"/>
    <p:sldId id="511" r:id="rId153"/>
    <p:sldId id="300" r:id="rId154"/>
    <p:sldId id="496" r:id="rId155"/>
    <p:sldId id="374" r:id="rId156"/>
    <p:sldId id="411" r:id="rId157"/>
    <p:sldId id="298" r:id="rId158"/>
    <p:sldId id="301" r:id="rId159"/>
    <p:sldId id="375" r:id="rId160"/>
    <p:sldId id="304" r:id="rId161"/>
    <p:sldId id="497" r:id="rId162"/>
    <p:sldId id="305" r:id="rId163"/>
    <p:sldId id="400" r:id="rId164"/>
    <p:sldId id="306" r:id="rId165"/>
    <p:sldId id="2683" r:id="rId166"/>
    <p:sldId id="2684" r:id="rId167"/>
    <p:sldId id="498" r:id="rId168"/>
    <p:sldId id="500" r:id="rId169"/>
    <p:sldId id="503" r:id="rId170"/>
    <p:sldId id="502" r:id="rId171"/>
    <p:sldId id="501" r:id="rId172"/>
    <p:sldId id="517" r:id="rId173"/>
    <p:sldId id="307" r:id="rId174"/>
    <p:sldId id="308" r:id="rId175"/>
    <p:sldId id="309" r:id="rId176"/>
    <p:sldId id="499" r:id="rId177"/>
    <p:sldId id="526" r:id="rId178"/>
    <p:sldId id="477" r:id="rId179"/>
    <p:sldId id="478" r:id="rId180"/>
    <p:sldId id="480" r:id="rId181"/>
    <p:sldId id="479" r:id="rId182"/>
    <p:sldId id="482" r:id="rId183"/>
    <p:sldId id="483" r:id="rId184"/>
    <p:sldId id="485" r:id="rId185"/>
    <p:sldId id="487" r:id="rId186"/>
    <p:sldId id="450" r:id="rId187"/>
    <p:sldId id="451" r:id="rId188"/>
    <p:sldId id="452" r:id="rId189"/>
    <p:sldId id="453" r:id="rId190"/>
    <p:sldId id="518" r:id="rId191"/>
    <p:sldId id="454" r:id="rId192"/>
    <p:sldId id="455" r:id="rId193"/>
    <p:sldId id="456" r:id="rId194"/>
    <p:sldId id="516" r:id="rId195"/>
    <p:sldId id="458" r:id="rId196"/>
    <p:sldId id="460" r:id="rId197"/>
    <p:sldId id="461" r:id="rId198"/>
    <p:sldId id="462" r:id="rId199"/>
    <p:sldId id="2687" r:id="rId200"/>
    <p:sldId id="2688" r:id="rId201"/>
    <p:sldId id="488" r:id="rId202"/>
    <p:sldId id="317" r:id="rId203"/>
    <p:sldId id="394" r:id="rId204"/>
    <p:sldId id="330" r:id="rId205"/>
    <p:sldId id="395" r:id="rId206"/>
    <p:sldId id="396" r:id="rId207"/>
    <p:sldId id="336" r:id="rId208"/>
    <p:sldId id="365" r:id="rId209"/>
    <p:sldId id="339" r:id="rId210"/>
    <p:sldId id="340" r:id="rId211"/>
    <p:sldId id="341" r:id="rId212"/>
    <p:sldId id="342" r:id="rId213"/>
    <p:sldId id="344" r:id="rId214"/>
    <p:sldId id="345" r:id="rId215"/>
    <p:sldId id="343" r:id="rId216"/>
    <p:sldId id="428" r:id="rId217"/>
    <p:sldId id="429" r:id="rId218"/>
    <p:sldId id="430" r:id="rId219"/>
    <p:sldId id="431" r:id="rId220"/>
    <p:sldId id="433" r:id="rId221"/>
    <p:sldId id="434" r:id="rId222"/>
    <p:sldId id="435" r:id="rId223"/>
    <p:sldId id="436" r:id="rId224"/>
    <p:sldId id="437" r:id="rId225"/>
    <p:sldId id="438" r:id="rId226"/>
    <p:sldId id="439" r:id="rId227"/>
    <p:sldId id="440" r:id="rId228"/>
    <p:sldId id="331" r:id="rId229"/>
    <p:sldId id="332" r:id="rId230"/>
    <p:sldId id="2685" r:id="rId231"/>
    <p:sldId id="2686" r:id="rId232"/>
    <p:sldId id="489" r:id="rId233"/>
    <p:sldId id="367" r:id="rId234"/>
    <p:sldId id="368" r:id="rId235"/>
    <p:sldId id="371" r:id="rId236"/>
    <p:sldId id="372" r:id="rId237"/>
    <p:sldId id="520" r:id="rId238"/>
    <p:sldId id="441" r:id="rId239"/>
    <p:sldId id="442" r:id="rId240"/>
    <p:sldId id="443" r:id="rId241"/>
    <p:sldId id="444" r:id="rId242"/>
    <p:sldId id="2679" r:id="rId243"/>
    <p:sldId id="446" r:id="rId244"/>
    <p:sldId id="447" r:id="rId245"/>
    <p:sldId id="448" r:id="rId246"/>
    <p:sldId id="490" r:id="rId247"/>
    <p:sldId id="329" r:id="rId248"/>
    <p:sldId id="310" r:id="rId249"/>
    <p:sldId id="316" r:id="rId250"/>
    <p:sldId id="322" r:id="rId251"/>
    <p:sldId id="326" r:id="rId252"/>
    <p:sldId id="402" r:id="rId253"/>
    <p:sldId id="509" r:id="rId254"/>
    <p:sldId id="507" r:id="rId255"/>
    <p:sldId id="508" r:id="rId256"/>
    <p:sldId id="510" r:id="rId257"/>
    <p:sldId id="491" r:id="rId258"/>
    <p:sldId id="492" r:id="rId259"/>
    <p:sldId id="398" r:id="rId260"/>
    <p:sldId id="527" r:id="rId261"/>
    <p:sldId id="607" r:id="rId262"/>
    <p:sldId id="608" r:id="rId263"/>
    <p:sldId id="609" r:id="rId264"/>
    <p:sldId id="610" r:id="rId265"/>
    <p:sldId id="612" r:id="rId266"/>
  </p:sldIdLst>
  <p:sldSz cx="12192000" cy="6858000"/>
  <p:notesSz cx="6858000" cy="9144000"/>
  <p:defaultTex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Opening" id="{C2BD2AFE-2827-DC44-81B3-C904B836622F}">
          <p14:sldIdLst>
            <p14:sldId id="256"/>
            <p14:sldId id="513"/>
            <p14:sldId id="514"/>
            <p14:sldId id="515"/>
          </p14:sldIdLst>
        </p14:section>
        <p14:section name="Part 1: Introduction" id="{D1DA3D74-5195-0743-98C2-DF16D5B66A2E}">
          <p14:sldIdLst>
            <p14:sldId id="522"/>
            <p14:sldId id="605"/>
            <p14:sldId id="2344"/>
            <p14:sldId id="2351"/>
            <p14:sldId id="2353"/>
            <p14:sldId id="2511"/>
            <p14:sldId id="2512"/>
            <p14:sldId id="2240"/>
            <p14:sldId id="2546"/>
            <p14:sldId id="2556"/>
            <p14:sldId id="2542"/>
            <p14:sldId id="2543"/>
            <p14:sldId id="2517"/>
            <p14:sldId id="2516"/>
            <p14:sldId id="2680"/>
            <p14:sldId id="2681"/>
            <p14:sldId id="2553"/>
          </p14:sldIdLst>
        </p14:section>
        <p14:section name="Part 2: Why do they work" id="{958C5DF0-4C19-8640-99FF-17123691E36D}">
          <p14:sldIdLst>
            <p14:sldId id="523"/>
            <p14:sldId id="606"/>
            <p14:sldId id="2557"/>
            <p14:sldId id="2674"/>
            <p14:sldId id="1384"/>
            <p14:sldId id="2663"/>
            <p14:sldId id="2675"/>
            <p14:sldId id="2659"/>
            <p14:sldId id="2677"/>
            <p14:sldId id="2676"/>
            <p14:sldId id="2678"/>
            <p14:sldId id="1911"/>
            <p14:sldId id="2668"/>
            <p14:sldId id="2661"/>
            <p14:sldId id="2493"/>
            <p14:sldId id="2525"/>
            <p14:sldId id="2494"/>
            <p14:sldId id="1994"/>
            <p14:sldId id="2032"/>
            <p14:sldId id="2033"/>
            <p14:sldId id="2468"/>
            <p14:sldId id="2535"/>
            <p14:sldId id="2536"/>
            <p14:sldId id="2505"/>
            <p14:sldId id="2506"/>
            <p14:sldId id="2332"/>
            <p14:sldId id="2508"/>
            <p14:sldId id="2507"/>
            <p14:sldId id="2509"/>
            <p14:sldId id="2671"/>
            <p14:sldId id="2662"/>
            <p14:sldId id="2682"/>
          </p14:sldIdLst>
        </p14:section>
        <p14:section name="Part 3 How do PLMs work: Contrastive Learning for PLMs [Yung-Sung]" id="{EAA4A196-3055-5D4D-9FE6-D36847E33E08}">
          <p14:sldIdLst>
            <p14:sldId id="524"/>
            <p14:sldId id="604"/>
            <p14:sldId id="613"/>
            <p14:sldId id="528"/>
            <p14:sldId id="529"/>
            <p14:sldId id="530"/>
            <p14:sldId id="531"/>
            <p14:sldId id="532"/>
            <p14:sldId id="533"/>
            <p14:sldId id="534"/>
            <p14:sldId id="535"/>
            <p14:sldId id="536"/>
            <p14:sldId id="537"/>
            <p14:sldId id="267"/>
            <p14:sldId id="538"/>
            <p14:sldId id="539"/>
            <p14:sldId id="540"/>
            <p14:sldId id="541"/>
            <p14:sldId id="542"/>
            <p14:sldId id="543"/>
            <p14:sldId id="544"/>
            <p14:sldId id="545"/>
            <p14:sldId id="546"/>
            <p14:sldId id="547"/>
            <p14:sldId id="548"/>
            <p14:sldId id="549"/>
            <p14:sldId id="550"/>
            <p14:sldId id="551"/>
            <p14:sldId id="552"/>
            <p14:sldId id="553"/>
            <p14:sldId id="554"/>
            <p14:sldId id="555"/>
            <p14:sldId id="556"/>
            <p14:sldId id="557"/>
            <p14:sldId id="558"/>
            <p14:sldId id="559"/>
            <p14:sldId id="560"/>
            <p14:sldId id="561"/>
            <p14:sldId id="562"/>
            <p14:sldId id="563"/>
            <p14:sldId id="564"/>
            <p14:sldId id="566"/>
            <p14:sldId id="565"/>
            <p14:sldId id="567"/>
            <p14:sldId id="568"/>
            <p14:sldId id="569"/>
            <p14:sldId id="570"/>
            <p14:sldId id="571"/>
            <p14:sldId id="572"/>
            <p14:sldId id="573"/>
            <p14:sldId id="574"/>
            <p14:sldId id="575"/>
            <p14:sldId id="576"/>
            <p14:sldId id="577"/>
            <p14:sldId id="582"/>
            <p14:sldId id="579"/>
            <p14:sldId id="583"/>
            <p14:sldId id="580"/>
            <p14:sldId id="584"/>
            <p14:sldId id="585"/>
            <p14:sldId id="586"/>
            <p14:sldId id="587"/>
            <p14:sldId id="588"/>
            <p14:sldId id="589"/>
            <p14:sldId id="591"/>
            <p14:sldId id="592"/>
            <p14:sldId id="593"/>
            <p14:sldId id="581"/>
            <p14:sldId id="598"/>
            <p14:sldId id="594"/>
            <p14:sldId id="595"/>
            <p14:sldId id="596"/>
            <p14:sldId id="597"/>
            <p14:sldId id="601"/>
            <p14:sldId id="599"/>
            <p14:sldId id="600"/>
            <p14:sldId id="603"/>
            <p14:sldId id="602"/>
          </p14:sldIdLst>
        </p14:section>
        <p14:section name="Part 4: How do PLMs work: Parameter-efficient fine-tuning" id="{CABAC487-1C38-6347-BD96-BB9AD3A0487D}">
          <p14:sldIdLst>
            <p14:sldId id="525"/>
            <p14:sldId id="493"/>
            <p14:sldId id="381"/>
            <p14:sldId id="407"/>
            <p14:sldId id="281"/>
            <p14:sldId id="408"/>
            <p14:sldId id="282"/>
            <p14:sldId id="284"/>
            <p14:sldId id="302"/>
            <p14:sldId id="494"/>
            <p14:sldId id="373"/>
            <p14:sldId id="286"/>
            <p14:sldId id="287"/>
            <p14:sldId id="288"/>
            <p14:sldId id="291"/>
            <p14:sldId id="495"/>
            <p14:sldId id="292"/>
            <p14:sldId id="295"/>
            <p14:sldId id="296"/>
            <p14:sldId id="297"/>
            <p14:sldId id="511"/>
            <p14:sldId id="300"/>
            <p14:sldId id="496"/>
            <p14:sldId id="374"/>
            <p14:sldId id="411"/>
            <p14:sldId id="298"/>
            <p14:sldId id="301"/>
            <p14:sldId id="375"/>
            <p14:sldId id="304"/>
            <p14:sldId id="497"/>
            <p14:sldId id="305"/>
            <p14:sldId id="400"/>
            <p14:sldId id="306"/>
            <p14:sldId id="2683"/>
            <p14:sldId id="2684"/>
            <p14:sldId id="498"/>
            <p14:sldId id="500"/>
            <p14:sldId id="503"/>
            <p14:sldId id="502"/>
            <p14:sldId id="501"/>
            <p14:sldId id="517"/>
            <p14:sldId id="307"/>
            <p14:sldId id="308"/>
            <p14:sldId id="309"/>
            <p14:sldId id="499"/>
          </p14:sldIdLst>
        </p14:section>
        <p14:section name="Part 5: How do PLMs work: Using PLMs with different amount of data" id="{5B5B686C-6610-F243-B0C7-5BF1BA4774F9}">
          <p14:sldIdLst>
            <p14:sldId id="526"/>
            <p14:sldId id="477"/>
            <p14:sldId id="478"/>
            <p14:sldId id="480"/>
            <p14:sldId id="479"/>
            <p14:sldId id="482"/>
            <p14:sldId id="483"/>
            <p14:sldId id="485"/>
          </p14:sldIdLst>
        </p14:section>
        <p14:section name="5-1: Intermediate-task fine-tuning" id="{6481CEE1-1BCB-4540-BB20-D31981F64958}">
          <p14:sldIdLst>
            <p14:sldId id="487"/>
            <p14:sldId id="450"/>
            <p14:sldId id="451"/>
            <p14:sldId id="452"/>
            <p14:sldId id="453"/>
            <p14:sldId id="518"/>
            <p14:sldId id="454"/>
            <p14:sldId id="455"/>
            <p14:sldId id="456"/>
            <p14:sldId id="516"/>
            <p14:sldId id="458"/>
            <p14:sldId id="460"/>
            <p14:sldId id="461"/>
            <p14:sldId id="462"/>
          </p14:sldIdLst>
        </p14:section>
        <p14:section name="5.1.1 Multo-task fine-tuning" id="{D8985769-946D-4F40-BD58-D7C5B9260514}">
          <p14:sldIdLst>
            <p14:sldId id="2687"/>
            <p14:sldId id="2688"/>
          </p14:sldIdLst>
        </p14:section>
        <p14:section name="5-2 Prompt tuning for few-shot learning" id="{F91744A5-08B4-1C4C-87B2-D295F924533C}">
          <p14:sldIdLst>
            <p14:sldId id="488"/>
            <p14:sldId id="317"/>
            <p14:sldId id="394"/>
            <p14:sldId id="330"/>
            <p14:sldId id="395"/>
            <p14:sldId id="396"/>
            <p14:sldId id="336"/>
            <p14:sldId id="365"/>
            <p14:sldId id="339"/>
            <p14:sldId id="340"/>
            <p14:sldId id="341"/>
            <p14:sldId id="342"/>
            <p14:sldId id="344"/>
            <p14:sldId id="345"/>
            <p14:sldId id="343"/>
            <p14:sldId id="428"/>
            <p14:sldId id="429"/>
            <p14:sldId id="430"/>
            <p14:sldId id="431"/>
            <p14:sldId id="433"/>
            <p14:sldId id="434"/>
            <p14:sldId id="435"/>
            <p14:sldId id="436"/>
            <p14:sldId id="437"/>
            <p14:sldId id="438"/>
            <p14:sldId id="439"/>
            <p14:sldId id="440"/>
            <p14:sldId id="331"/>
            <p14:sldId id="332"/>
            <p14:sldId id="2685"/>
            <p14:sldId id="2686"/>
          </p14:sldIdLst>
        </p14:section>
        <p14:section name="5-3: Semi-supervised learning with PLMs" id="{EDF1E701-2E08-DC4D-A776-9AAA584B4F69}">
          <p14:sldIdLst>
            <p14:sldId id="489"/>
            <p14:sldId id="367"/>
            <p14:sldId id="368"/>
            <p14:sldId id="371"/>
            <p14:sldId id="372"/>
            <p14:sldId id="520"/>
            <p14:sldId id="441"/>
            <p14:sldId id="442"/>
            <p14:sldId id="443"/>
            <p14:sldId id="444"/>
            <p14:sldId id="2679"/>
            <p14:sldId id="446"/>
            <p14:sldId id="447"/>
            <p14:sldId id="448"/>
          </p14:sldIdLst>
        </p14:section>
        <p14:section name="5-4: Zero-shot learning" id="{700E38DD-544E-B346-A63E-DFD076582A92}">
          <p14:sldIdLst>
            <p14:sldId id="490"/>
            <p14:sldId id="329"/>
            <p14:sldId id="310"/>
            <p14:sldId id="316"/>
            <p14:sldId id="322"/>
            <p14:sldId id="326"/>
            <p14:sldId id="402"/>
            <p14:sldId id="509"/>
            <p14:sldId id="507"/>
            <p14:sldId id="508"/>
            <p14:sldId id="510"/>
          </p14:sldIdLst>
        </p14:section>
        <p14:section name="5-5: Short summary" id="{02B7D25F-1D01-4843-898A-CCDC22E51A21}">
          <p14:sldIdLst>
            <p14:sldId id="491"/>
            <p14:sldId id="492"/>
            <p14:sldId id="398"/>
          </p14:sldIdLst>
        </p14:section>
        <p14:section name="Conclusion and Future work + Q&amp;A" id="{0AEBCAB5-E5E8-6045-A76D-6DAA80077921}">
          <p14:sldIdLst>
            <p14:sldId id="527"/>
            <p14:sldId id="607"/>
            <p14:sldId id="608"/>
            <p14:sldId id="609"/>
            <p14:sldId id="610"/>
            <p14:sldId id="612"/>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DD2225"/>
    <a:srgbClr val="00FA00"/>
    <a:srgbClr val="90FC93"/>
    <a:srgbClr val="FFFFB4"/>
    <a:srgbClr val="FFFEBA"/>
    <a:srgbClr val="05B050"/>
    <a:srgbClr val="FBBDD3"/>
    <a:srgbClr val="FF63A0"/>
    <a:srgbClr val="F3599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351"/>
    <p:restoredTop sz="94674"/>
  </p:normalViewPr>
  <p:slideViewPr>
    <p:cSldViewPr snapToGrid="0">
      <p:cViewPr varScale="1">
        <p:scale>
          <a:sx n="180" d="100"/>
          <a:sy n="180" d="100"/>
        </p:scale>
        <p:origin x="208" y="248"/>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63" Type="http://schemas.openxmlformats.org/officeDocument/2006/relationships/slide" Target="slides/slide62.xml"/><Relationship Id="rId159" Type="http://schemas.openxmlformats.org/officeDocument/2006/relationships/slide" Target="slides/slide158.xml"/><Relationship Id="rId170" Type="http://schemas.openxmlformats.org/officeDocument/2006/relationships/slide" Target="slides/slide169.xml"/><Relationship Id="rId226" Type="http://schemas.openxmlformats.org/officeDocument/2006/relationships/slide" Target="slides/slide225.xml"/><Relationship Id="rId268" Type="http://schemas.openxmlformats.org/officeDocument/2006/relationships/handoutMaster" Target="handoutMasters/handoutMaster1.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openxmlformats.org/officeDocument/2006/relationships/slide" Target="slides/slide236.xml"/><Relationship Id="rId258" Type="http://schemas.openxmlformats.org/officeDocument/2006/relationships/slide" Target="slides/slide257.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248" Type="http://schemas.openxmlformats.org/officeDocument/2006/relationships/slide" Target="slides/slide247.xml"/><Relationship Id="rId269" Type="http://schemas.openxmlformats.org/officeDocument/2006/relationships/presProps" Target="presProps.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6" Type="http://schemas.openxmlformats.org/officeDocument/2006/relationships/slide" Target="slides/slide5.xml"/><Relationship Id="rId238" Type="http://schemas.openxmlformats.org/officeDocument/2006/relationships/slide" Target="slides/slide237.xml"/><Relationship Id="rId259" Type="http://schemas.openxmlformats.org/officeDocument/2006/relationships/slide" Target="slides/slide258.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viewProps" Target="viewProps.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228" Type="http://schemas.openxmlformats.org/officeDocument/2006/relationships/slide" Target="slides/slide227.xml"/><Relationship Id="rId249" Type="http://schemas.openxmlformats.org/officeDocument/2006/relationships/slide" Target="slides/slide248.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slide" Target="slides/slide259.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slide" Target="slides/slide217.xml"/><Relationship Id="rId239" Type="http://schemas.openxmlformats.org/officeDocument/2006/relationships/slide" Target="slides/slide238.xml"/><Relationship Id="rId250" Type="http://schemas.openxmlformats.org/officeDocument/2006/relationships/slide" Target="slides/slide249.xml"/><Relationship Id="rId271" Type="http://schemas.openxmlformats.org/officeDocument/2006/relationships/theme" Target="theme/theme1.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229" Type="http://schemas.openxmlformats.org/officeDocument/2006/relationships/slide" Target="slides/slide228.xml"/><Relationship Id="rId240" Type="http://schemas.openxmlformats.org/officeDocument/2006/relationships/slide" Target="slides/slide239.xml"/><Relationship Id="rId261" Type="http://schemas.openxmlformats.org/officeDocument/2006/relationships/slide" Target="slides/slide260.xml"/><Relationship Id="rId14" Type="http://schemas.openxmlformats.org/officeDocument/2006/relationships/slide" Target="slides/slide13.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8" Type="http://schemas.openxmlformats.org/officeDocument/2006/relationships/slide" Target="slides/slide7.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219" Type="http://schemas.openxmlformats.org/officeDocument/2006/relationships/slide" Target="slides/slide218.xml"/><Relationship Id="rId230" Type="http://schemas.openxmlformats.org/officeDocument/2006/relationships/slide" Target="slides/slide229.xml"/><Relationship Id="rId251" Type="http://schemas.openxmlformats.org/officeDocument/2006/relationships/slide" Target="slides/slide250.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72" Type="http://schemas.openxmlformats.org/officeDocument/2006/relationships/tableStyles" Target="tableStyles.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95" Type="http://schemas.openxmlformats.org/officeDocument/2006/relationships/slide" Target="slides/slide194.xml"/><Relationship Id="rId209" Type="http://schemas.openxmlformats.org/officeDocument/2006/relationships/slide" Target="slides/slide208.xml"/><Relationship Id="rId220" Type="http://schemas.openxmlformats.org/officeDocument/2006/relationships/slide" Target="slides/slide219.xml"/><Relationship Id="rId241" Type="http://schemas.openxmlformats.org/officeDocument/2006/relationships/slide" Target="slides/slide24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262" Type="http://schemas.openxmlformats.org/officeDocument/2006/relationships/slide" Target="slides/slide261.xml"/><Relationship Id="rId78" Type="http://schemas.openxmlformats.org/officeDocument/2006/relationships/slide" Target="slides/slide77.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64" Type="http://schemas.openxmlformats.org/officeDocument/2006/relationships/slide" Target="slides/slide163.xml"/><Relationship Id="rId185" Type="http://schemas.openxmlformats.org/officeDocument/2006/relationships/slide" Target="slides/slide184.xml"/><Relationship Id="rId9" Type="http://schemas.openxmlformats.org/officeDocument/2006/relationships/slide" Target="slides/slide8.xml"/><Relationship Id="rId210" Type="http://schemas.openxmlformats.org/officeDocument/2006/relationships/slide" Target="slides/slide209.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slide" Target="slides/slide262.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slide" Target="slides/slide263.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 Id="rId18" Type="http://schemas.openxmlformats.org/officeDocument/2006/relationships/slide" Target="slides/slide17.xml"/><Relationship Id="rId39" Type="http://schemas.openxmlformats.org/officeDocument/2006/relationships/slide" Target="slides/slide38.xml"/><Relationship Id="rId265" Type="http://schemas.openxmlformats.org/officeDocument/2006/relationships/slide" Target="slides/slide264.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2" Type="http://schemas.openxmlformats.org/officeDocument/2006/relationships/slide" Target="slides/slide1.xml"/><Relationship Id="rId29" Type="http://schemas.openxmlformats.org/officeDocument/2006/relationships/slide" Target="slides/slide28.xml"/><Relationship Id="rId255" Type="http://schemas.openxmlformats.org/officeDocument/2006/relationships/slide" Target="slides/slide254.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19" Type="http://schemas.openxmlformats.org/officeDocument/2006/relationships/slide" Target="slides/slide18.xml"/><Relationship Id="rId224" Type="http://schemas.openxmlformats.org/officeDocument/2006/relationships/slide" Target="slides/slide223.xml"/><Relationship Id="rId245" Type="http://schemas.openxmlformats.org/officeDocument/2006/relationships/slide" Target="slides/slide244.xml"/><Relationship Id="rId266" Type="http://schemas.openxmlformats.org/officeDocument/2006/relationships/slide" Target="slides/slide265.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 Id="rId3" Type="http://schemas.openxmlformats.org/officeDocument/2006/relationships/slide" Target="slides/slide2.xml"/><Relationship Id="rId214" Type="http://schemas.openxmlformats.org/officeDocument/2006/relationships/slide" Target="slides/slide213.xml"/><Relationship Id="rId235" Type="http://schemas.openxmlformats.org/officeDocument/2006/relationships/slide" Target="slides/slide234.xml"/><Relationship Id="rId256" Type="http://schemas.openxmlformats.org/officeDocument/2006/relationships/slide" Target="slides/slide255.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179" Type="http://schemas.openxmlformats.org/officeDocument/2006/relationships/slide" Target="slides/slide178.xml"/><Relationship Id="rId190" Type="http://schemas.openxmlformats.org/officeDocument/2006/relationships/slide" Target="slides/slide189.xml"/><Relationship Id="rId204" Type="http://schemas.openxmlformats.org/officeDocument/2006/relationships/slide" Target="slides/slide203.xml"/><Relationship Id="rId225" Type="http://schemas.openxmlformats.org/officeDocument/2006/relationships/slide" Target="slides/slide224.xml"/><Relationship Id="rId246" Type="http://schemas.openxmlformats.org/officeDocument/2006/relationships/slide" Target="slides/slide245.xml"/><Relationship Id="rId267" Type="http://schemas.openxmlformats.org/officeDocument/2006/relationships/notesMaster" Target="notesMasters/notesMaster1.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94" Type="http://schemas.openxmlformats.org/officeDocument/2006/relationships/slide" Target="slides/slide93.xml"/><Relationship Id="rId148" Type="http://schemas.openxmlformats.org/officeDocument/2006/relationships/slide" Target="slides/slide147.xml"/><Relationship Id="rId169" Type="http://schemas.openxmlformats.org/officeDocument/2006/relationships/slide" Target="slides/slide168.xml"/><Relationship Id="rId4" Type="http://schemas.openxmlformats.org/officeDocument/2006/relationships/slide" Target="slides/slide3.xml"/><Relationship Id="rId180" Type="http://schemas.openxmlformats.org/officeDocument/2006/relationships/slide" Target="slides/slide17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42" Type="http://schemas.openxmlformats.org/officeDocument/2006/relationships/slide" Target="slides/slide41.xml"/><Relationship Id="rId84" Type="http://schemas.openxmlformats.org/officeDocument/2006/relationships/slide" Target="slides/slide83.xml"/><Relationship Id="rId138" Type="http://schemas.openxmlformats.org/officeDocument/2006/relationships/slide" Target="slides/slide137.xml"/><Relationship Id="rId191" Type="http://schemas.openxmlformats.org/officeDocument/2006/relationships/slide" Target="slides/slide190.xml"/><Relationship Id="rId205" Type="http://schemas.openxmlformats.org/officeDocument/2006/relationships/slide" Target="slides/slide204.xml"/><Relationship Id="rId247" Type="http://schemas.openxmlformats.org/officeDocument/2006/relationships/slide" Target="slides/slide246.xml"/><Relationship Id="rId107" Type="http://schemas.openxmlformats.org/officeDocument/2006/relationships/slide" Target="slides/slide106.xml"/></Relationships>
</file>

<file path=ppt/charts/_rels/chart1.xml.rels><?xml version="1.0" encoding="UTF-8" standalone="yes"?>
<Relationships xmlns="http://schemas.openxmlformats.org/package/2006/relationships"><Relationship Id="rId3" Type="http://schemas.openxmlformats.org/officeDocument/2006/relationships/oleObject" Target="file:///C:\Talk\ICASSP%20expert%20session\&#27963;&#38913;&#31807;1.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Talk\ICASSP%20expert%20session\&#27963;&#38913;&#31807;1.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Talk\ICASSP%20expert%20session\&#27963;&#38913;&#31807;1.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Talk\ICASSP%20expert%20session\&#27963;&#38913;&#31807;1.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C:\Talk\ICASSP%20expert%20session\&#27963;&#38913;&#31807;1.xlsx" TargetMode="External"/><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工作表1!$C$5</c:f>
              <c:strCache>
                <c:ptCount val="1"/>
                <c:pt idx="0">
                  <c:v>English </c:v>
                </c:pt>
              </c:strCache>
            </c:strRef>
          </c:tx>
          <c:spPr>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9525" cap="flat" cmpd="sng" algn="ctr">
              <a:solidFill>
                <a:schemeClr val="accent1">
                  <a:shade val="95000"/>
                </a:schemeClr>
              </a:solidFill>
              <a:round/>
            </a:ln>
            <a:effectLst/>
          </c:spPr>
          <c:invertIfNegative val="0"/>
          <c:val>
            <c:numRef>
              <c:f>工作表1!$D$5</c:f>
              <c:numCache>
                <c:formatCode>General</c:formatCode>
                <c:ptCount val="1"/>
                <c:pt idx="0">
                  <c:v>20.5</c:v>
                </c:pt>
              </c:numCache>
            </c:numRef>
          </c:val>
          <c:extLst>
            <c:ext xmlns:c16="http://schemas.microsoft.com/office/drawing/2014/chart" uri="{C3380CC4-5D6E-409C-BE32-E72D297353CC}">
              <c16:uniqueId val="{00000000-32D2-4661-B9CE-18174D658BA0}"/>
            </c:ext>
          </c:extLst>
        </c:ser>
        <c:ser>
          <c:idx val="1"/>
          <c:order val="1"/>
          <c:tx>
            <c:strRef>
              <c:f>工作表1!$C$6</c:f>
              <c:strCache>
                <c:ptCount val="1"/>
                <c:pt idx="0">
                  <c:v>random</c:v>
                </c:pt>
              </c:strCache>
            </c:strRef>
          </c:tx>
          <c:spPr>
            <a:gradFill rotWithShape="1">
              <a:gsLst>
                <a:gs pos="0">
                  <a:schemeClr val="accent2">
                    <a:lumMod val="110000"/>
                    <a:satMod val="105000"/>
                    <a:tint val="67000"/>
                  </a:schemeClr>
                </a:gs>
                <a:gs pos="50000">
                  <a:schemeClr val="accent2">
                    <a:lumMod val="105000"/>
                    <a:satMod val="103000"/>
                    <a:tint val="73000"/>
                  </a:schemeClr>
                </a:gs>
                <a:gs pos="100000">
                  <a:schemeClr val="accent2">
                    <a:lumMod val="105000"/>
                    <a:satMod val="109000"/>
                    <a:tint val="81000"/>
                  </a:schemeClr>
                </a:gs>
              </a:gsLst>
              <a:lin ang="5400000" scaled="0"/>
            </a:gradFill>
            <a:ln w="9525" cap="flat" cmpd="sng" algn="ctr">
              <a:solidFill>
                <a:schemeClr val="accent2">
                  <a:shade val="95000"/>
                </a:schemeClr>
              </a:solidFill>
              <a:round/>
            </a:ln>
            <a:effectLst/>
          </c:spPr>
          <c:invertIfNegative val="0"/>
          <c:val>
            <c:numRef>
              <c:f>工作表1!$D$6</c:f>
              <c:numCache>
                <c:formatCode>General</c:formatCode>
                <c:ptCount val="1"/>
                <c:pt idx="0">
                  <c:v>-0.2</c:v>
                </c:pt>
              </c:numCache>
            </c:numRef>
          </c:val>
          <c:extLst>
            <c:ext xmlns:c16="http://schemas.microsoft.com/office/drawing/2014/chart" uri="{C3380CC4-5D6E-409C-BE32-E72D297353CC}">
              <c16:uniqueId val="{00000001-32D2-4661-B9CE-18174D658BA0}"/>
            </c:ext>
          </c:extLst>
        </c:ser>
        <c:ser>
          <c:idx val="4"/>
          <c:order val="2"/>
          <c:tx>
            <c:strRef>
              <c:f>工作表1!$C$7</c:f>
              <c:strCache>
                <c:ptCount val="1"/>
                <c:pt idx="0">
                  <c:v>paired</c:v>
                </c:pt>
              </c:strCache>
            </c:strRef>
          </c:tx>
          <c:spPr>
            <a:gradFill rotWithShape="1">
              <a:gsLst>
                <a:gs pos="0">
                  <a:schemeClr val="accent5">
                    <a:lumMod val="110000"/>
                    <a:satMod val="105000"/>
                    <a:tint val="67000"/>
                  </a:schemeClr>
                </a:gs>
                <a:gs pos="50000">
                  <a:schemeClr val="accent5">
                    <a:lumMod val="105000"/>
                    <a:satMod val="103000"/>
                    <a:tint val="73000"/>
                  </a:schemeClr>
                </a:gs>
                <a:gs pos="100000">
                  <a:schemeClr val="accent5">
                    <a:lumMod val="105000"/>
                    <a:satMod val="109000"/>
                    <a:tint val="81000"/>
                  </a:schemeClr>
                </a:gs>
              </a:gsLst>
              <a:lin ang="5400000" scaled="0"/>
            </a:gradFill>
            <a:ln w="9525" cap="flat" cmpd="sng" algn="ctr">
              <a:solidFill>
                <a:schemeClr val="accent5">
                  <a:shade val="95000"/>
                </a:schemeClr>
              </a:solidFill>
              <a:round/>
            </a:ln>
            <a:effectLst/>
          </c:spPr>
          <c:invertIfNegative val="0"/>
          <c:val>
            <c:numRef>
              <c:f>工作表1!$D$7</c:f>
              <c:numCache>
                <c:formatCode>General</c:formatCode>
                <c:ptCount val="1"/>
                <c:pt idx="0">
                  <c:v>14.5</c:v>
                </c:pt>
              </c:numCache>
            </c:numRef>
          </c:val>
          <c:extLst>
            <c:ext xmlns:c16="http://schemas.microsoft.com/office/drawing/2014/chart" uri="{C3380CC4-5D6E-409C-BE32-E72D297353CC}">
              <c16:uniqueId val="{00000002-32D2-4661-B9CE-18174D658BA0}"/>
            </c:ext>
          </c:extLst>
        </c:ser>
        <c:ser>
          <c:idx val="5"/>
          <c:order val="3"/>
          <c:tx>
            <c:strRef>
              <c:f>工作表1!$C$8</c:f>
              <c:strCache>
                <c:ptCount val="1"/>
                <c:pt idx="0">
                  <c:v>shuffle</c:v>
                </c:pt>
              </c:strCache>
            </c:strRef>
          </c:tx>
          <c:spPr>
            <a:gradFill rotWithShape="1">
              <a:gsLst>
                <a:gs pos="0">
                  <a:schemeClr val="accent6">
                    <a:lumMod val="110000"/>
                    <a:satMod val="105000"/>
                    <a:tint val="67000"/>
                  </a:schemeClr>
                </a:gs>
                <a:gs pos="50000">
                  <a:schemeClr val="accent6">
                    <a:lumMod val="105000"/>
                    <a:satMod val="103000"/>
                    <a:tint val="73000"/>
                  </a:schemeClr>
                </a:gs>
                <a:gs pos="100000">
                  <a:schemeClr val="accent6">
                    <a:lumMod val="105000"/>
                    <a:satMod val="109000"/>
                    <a:tint val="81000"/>
                  </a:schemeClr>
                </a:gs>
              </a:gsLst>
              <a:lin ang="5400000" scaled="0"/>
            </a:gradFill>
            <a:ln w="9525" cap="flat" cmpd="sng" algn="ctr">
              <a:solidFill>
                <a:schemeClr val="accent6">
                  <a:shade val="95000"/>
                </a:schemeClr>
              </a:solidFill>
              <a:round/>
            </a:ln>
            <a:effectLst/>
          </c:spPr>
          <c:invertIfNegative val="0"/>
          <c:val>
            <c:numRef>
              <c:f>工作表1!$D$8</c:f>
              <c:numCache>
                <c:formatCode>General</c:formatCode>
                <c:ptCount val="1"/>
                <c:pt idx="0">
                  <c:v>12.4</c:v>
                </c:pt>
              </c:numCache>
            </c:numRef>
          </c:val>
          <c:extLst>
            <c:ext xmlns:c16="http://schemas.microsoft.com/office/drawing/2014/chart" uri="{C3380CC4-5D6E-409C-BE32-E72D297353CC}">
              <c16:uniqueId val="{00000003-32D2-4661-B9CE-18174D658BA0}"/>
            </c:ext>
          </c:extLst>
        </c:ser>
        <c:dLbls>
          <c:showLegendKey val="0"/>
          <c:showVal val="0"/>
          <c:showCatName val="0"/>
          <c:showSerName val="0"/>
          <c:showPercent val="0"/>
          <c:showBubbleSize val="0"/>
        </c:dLbls>
        <c:gapWidth val="100"/>
        <c:overlap val="-24"/>
        <c:axId val="1781888431"/>
        <c:axId val="1781888847"/>
      </c:barChart>
      <c:catAx>
        <c:axId val="1781888431"/>
        <c:scaling>
          <c:orientation val="minMax"/>
        </c:scaling>
        <c:delete val="1"/>
        <c:axPos val="b"/>
        <c:numFmt formatCode="General" sourceLinked="1"/>
        <c:majorTickMark val="none"/>
        <c:minorTickMark val="none"/>
        <c:tickLblPos val="nextTo"/>
        <c:crossAx val="1781888847"/>
        <c:crosses val="autoZero"/>
        <c:auto val="1"/>
        <c:lblAlgn val="ctr"/>
        <c:lblOffset val="100"/>
        <c:noMultiLvlLbl val="0"/>
      </c:catAx>
      <c:valAx>
        <c:axId val="1781888847"/>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50000"/>
                    <a:lumOff val="50000"/>
                  </a:schemeClr>
                </a:solidFill>
                <a:latin typeface="+mn-lt"/>
                <a:ea typeface="+mn-ea"/>
                <a:cs typeface="+mn-cs"/>
              </a:defRPr>
            </a:pPr>
            <a:endParaRPr lang="zh-TW"/>
          </a:p>
        </c:txPr>
        <c:crossAx val="178188843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50000"/>
                  <a:lumOff val="50000"/>
                </a:schemeClr>
              </a:solidFill>
              <a:latin typeface="+mn-lt"/>
              <a:ea typeface="+mn-ea"/>
              <a:cs typeface="+mn-cs"/>
            </a:defRPr>
          </a:pPr>
          <a:endParaRPr lang="zh-TW"/>
        </a:p>
      </c:txPr>
    </c:legend>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zh-TW"/>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工作表1!$C$5</c:f>
              <c:strCache>
                <c:ptCount val="1"/>
                <c:pt idx="0">
                  <c:v>English </c:v>
                </c:pt>
              </c:strCache>
            </c:strRef>
          </c:tx>
          <c:spPr>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9525" cap="flat" cmpd="sng" algn="ctr">
              <a:solidFill>
                <a:schemeClr val="accent1">
                  <a:shade val="95000"/>
                </a:schemeClr>
              </a:solidFill>
              <a:round/>
            </a:ln>
            <a:effectLst/>
          </c:spPr>
          <c:invertIfNegative val="0"/>
          <c:val>
            <c:numRef>
              <c:f>工作表1!$D$5</c:f>
              <c:numCache>
                <c:formatCode>General</c:formatCode>
                <c:ptCount val="1"/>
                <c:pt idx="0">
                  <c:v>20.5</c:v>
                </c:pt>
              </c:numCache>
            </c:numRef>
          </c:val>
          <c:extLst>
            <c:ext xmlns:c16="http://schemas.microsoft.com/office/drawing/2014/chart" uri="{C3380CC4-5D6E-409C-BE32-E72D297353CC}">
              <c16:uniqueId val="{00000000-32D2-4661-B9CE-18174D658BA0}"/>
            </c:ext>
          </c:extLst>
        </c:ser>
        <c:ser>
          <c:idx val="1"/>
          <c:order val="1"/>
          <c:tx>
            <c:strRef>
              <c:f>工作表1!$C$6</c:f>
              <c:strCache>
                <c:ptCount val="1"/>
                <c:pt idx="0">
                  <c:v>random</c:v>
                </c:pt>
              </c:strCache>
            </c:strRef>
          </c:tx>
          <c:spPr>
            <a:gradFill rotWithShape="1">
              <a:gsLst>
                <a:gs pos="0">
                  <a:schemeClr val="accent2">
                    <a:lumMod val="110000"/>
                    <a:satMod val="105000"/>
                    <a:tint val="67000"/>
                  </a:schemeClr>
                </a:gs>
                <a:gs pos="50000">
                  <a:schemeClr val="accent2">
                    <a:lumMod val="105000"/>
                    <a:satMod val="103000"/>
                    <a:tint val="73000"/>
                  </a:schemeClr>
                </a:gs>
                <a:gs pos="100000">
                  <a:schemeClr val="accent2">
                    <a:lumMod val="105000"/>
                    <a:satMod val="109000"/>
                    <a:tint val="81000"/>
                  </a:schemeClr>
                </a:gs>
              </a:gsLst>
              <a:lin ang="5400000" scaled="0"/>
            </a:gradFill>
            <a:ln w="9525" cap="flat" cmpd="sng" algn="ctr">
              <a:solidFill>
                <a:schemeClr val="accent2">
                  <a:shade val="95000"/>
                </a:schemeClr>
              </a:solidFill>
              <a:round/>
            </a:ln>
            <a:effectLst/>
          </c:spPr>
          <c:invertIfNegative val="0"/>
          <c:val>
            <c:numRef>
              <c:f>工作表1!$D$6</c:f>
              <c:numCache>
                <c:formatCode>General</c:formatCode>
                <c:ptCount val="1"/>
                <c:pt idx="0">
                  <c:v>-0.2</c:v>
                </c:pt>
              </c:numCache>
            </c:numRef>
          </c:val>
          <c:extLst>
            <c:ext xmlns:c16="http://schemas.microsoft.com/office/drawing/2014/chart" uri="{C3380CC4-5D6E-409C-BE32-E72D297353CC}">
              <c16:uniqueId val="{00000001-32D2-4661-B9CE-18174D658BA0}"/>
            </c:ext>
          </c:extLst>
        </c:ser>
        <c:ser>
          <c:idx val="4"/>
          <c:order val="2"/>
          <c:tx>
            <c:strRef>
              <c:f>工作表1!$C$7</c:f>
              <c:strCache>
                <c:ptCount val="1"/>
                <c:pt idx="0">
                  <c:v>paired</c:v>
                </c:pt>
              </c:strCache>
            </c:strRef>
          </c:tx>
          <c:spPr>
            <a:gradFill rotWithShape="1">
              <a:gsLst>
                <a:gs pos="0">
                  <a:schemeClr val="accent5">
                    <a:lumMod val="110000"/>
                    <a:satMod val="105000"/>
                    <a:tint val="67000"/>
                  </a:schemeClr>
                </a:gs>
                <a:gs pos="50000">
                  <a:schemeClr val="accent5">
                    <a:lumMod val="105000"/>
                    <a:satMod val="103000"/>
                    <a:tint val="73000"/>
                  </a:schemeClr>
                </a:gs>
                <a:gs pos="100000">
                  <a:schemeClr val="accent5">
                    <a:lumMod val="105000"/>
                    <a:satMod val="109000"/>
                    <a:tint val="81000"/>
                  </a:schemeClr>
                </a:gs>
              </a:gsLst>
              <a:lin ang="5400000" scaled="0"/>
            </a:gradFill>
            <a:ln w="9525" cap="flat" cmpd="sng" algn="ctr">
              <a:solidFill>
                <a:schemeClr val="accent5">
                  <a:shade val="95000"/>
                </a:schemeClr>
              </a:solidFill>
              <a:round/>
            </a:ln>
            <a:effectLst/>
          </c:spPr>
          <c:invertIfNegative val="0"/>
          <c:val>
            <c:numRef>
              <c:f>工作表1!$D$7</c:f>
              <c:numCache>
                <c:formatCode>General</c:formatCode>
                <c:ptCount val="1"/>
                <c:pt idx="0">
                  <c:v>14.5</c:v>
                </c:pt>
              </c:numCache>
            </c:numRef>
          </c:val>
          <c:extLst>
            <c:ext xmlns:c16="http://schemas.microsoft.com/office/drawing/2014/chart" uri="{C3380CC4-5D6E-409C-BE32-E72D297353CC}">
              <c16:uniqueId val="{00000002-32D2-4661-B9CE-18174D658BA0}"/>
            </c:ext>
          </c:extLst>
        </c:ser>
        <c:ser>
          <c:idx val="5"/>
          <c:order val="3"/>
          <c:tx>
            <c:strRef>
              <c:f>工作表1!$C$8</c:f>
              <c:strCache>
                <c:ptCount val="1"/>
                <c:pt idx="0">
                  <c:v>shuffle</c:v>
                </c:pt>
              </c:strCache>
            </c:strRef>
          </c:tx>
          <c:spPr>
            <a:gradFill rotWithShape="1">
              <a:gsLst>
                <a:gs pos="0">
                  <a:schemeClr val="accent6">
                    <a:lumMod val="110000"/>
                    <a:satMod val="105000"/>
                    <a:tint val="67000"/>
                  </a:schemeClr>
                </a:gs>
                <a:gs pos="50000">
                  <a:schemeClr val="accent6">
                    <a:lumMod val="105000"/>
                    <a:satMod val="103000"/>
                    <a:tint val="73000"/>
                  </a:schemeClr>
                </a:gs>
                <a:gs pos="100000">
                  <a:schemeClr val="accent6">
                    <a:lumMod val="105000"/>
                    <a:satMod val="109000"/>
                    <a:tint val="81000"/>
                  </a:schemeClr>
                </a:gs>
              </a:gsLst>
              <a:lin ang="5400000" scaled="0"/>
            </a:gradFill>
            <a:ln w="9525" cap="flat" cmpd="sng" algn="ctr">
              <a:solidFill>
                <a:schemeClr val="accent6">
                  <a:shade val="95000"/>
                </a:schemeClr>
              </a:solidFill>
              <a:round/>
            </a:ln>
            <a:effectLst/>
          </c:spPr>
          <c:invertIfNegative val="0"/>
          <c:val>
            <c:numRef>
              <c:f>工作表1!$D$8</c:f>
              <c:numCache>
                <c:formatCode>General</c:formatCode>
                <c:ptCount val="1"/>
                <c:pt idx="0">
                  <c:v>12.4</c:v>
                </c:pt>
              </c:numCache>
            </c:numRef>
          </c:val>
          <c:extLst>
            <c:ext xmlns:c16="http://schemas.microsoft.com/office/drawing/2014/chart" uri="{C3380CC4-5D6E-409C-BE32-E72D297353CC}">
              <c16:uniqueId val="{00000003-32D2-4661-B9CE-18174D658BA0}"/>
            </c:ext>
          </c:extLst>
        </c:ser>
        <c:dLbls>
          <c:showLegendKey val="0"/>
          <c:showVal val="0"/>
          <c:showCatName val="0"/>
          <c:showSerName val="0"/>
          <c:showPercent val="0"/>
          <c:showBubbleSize val="0"/>
        </c:dLbls>
        <c:gapWidth val="100"/>
        <c:overlap val="-24"/>
        <c:axId val="1781888431"/>
        <c:axId val="1781888847"/>
      </c:barChart>
      <c:catAx>
        <c:axId val="1781888431"/>
        <c:scaling>
          <c:orientation val="minMax"/>
        </c:scaling>
        <c:delete val="1"/>
        <c:axPos val="b"/>
        <c:numFmt formatCode="General" sourceLinked="1"/>
        <c:majorTickMark val="none"/>
        <c:minorTickMark val="none"/>
        <c:tickLblPos val="nextTo"/>
        <c:crossAx val="1781888847"/>
        <c:crosses val="autoZero"/>
        <c:auto val="1"/>
        <c:lblAlgn val="ctr"/>
        <c:lblOffset val="100"/>
        <c:noMultiLvlLbl val="0"/>
      </c:catAx>
      <c:valAx>
        <c:axId val="1781888847"/>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50000"/>
                    <a:lumOff val="50000"/>
                  </a:schemeClr>
                </a:solidFill>
                <a:latin typeface="+mn-lt"/>
                <a:ea typeface="+mn-ea"/>
                <a:cs typeface="+mn-cs"/>
              </a:defRPr>
            </a:pPr>
            <a:endParaRPr lang="zh-TW"/>
          </a:p>
        </c:txPr>
        <c:crossAx val="178188843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50000"/>
                  <a:lumOff val="50000"/>
                </a:schemeClr>
              </a:solidFill>
              <a:latin typeface="+mn-lt"/>
              <a:ea typeface="+mn-ea"/>
              <a:cs typeface="+mn-cs"/>
            </a:defRPr>
          </a:pPr>
          <a:endParaRPr lang="zh-TW"/>
        </a:p>
      </c:txPr>
    </c:legend>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zh-TW"/>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工作表1!$C$5</c:f>
              <c:strCache>
                <c:ptCount val="1"/>
                <c:pt idx="0">
                  <c:v>English </c:v>
                </c:pt>
              </c:strCache>
            </c:strRef>
          </c:tx>
          <c:spPr>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9525" cap="flat" cmpd="sng" algn="ctr">
              <a:solidFill>
                <a:schemeClr val="accent1">
                  <a:shade val="95000"/>
                </a:schemeClr>
              </a:solidFill>
              <a:round/>
            </a:ln>
            <a:effectLst/>
          </c:spPr>
          <c:invertIfNegative val="0"/>
          <c:val>
            <c:numRef>
              <c:f>工作表1!$D$5</c:f>
              <c:numCache>
                <c:formatCode>General</c:formatCode>
                <c:ptCount val="1"/>
                <c:pt idx="0">
                  <c:v>20.5</c:v>
                </c:pt>
              </c:numCache>
            </c:numRef>
          </c:val>
          <c:extLst>
            <c:ext xmlns:c16="http://schemas.microsoft.com/office/drawing/2014/chart" uri="{C3380CC4-5D6E-409C-BE32-E72D297353CC}">
              <c16:uniqueId val="{00000000-32D2-4661-B9CE-18174D658BA0}"/>
            </c:ext>
          </c:extLst>
        </c:ser>
        <c:ser>
          <c:idx val="1"/>
          <c:order val="1"/>
          <c:tx>
            <c:strRef>
              <c:f>工作表1!$C$6</c:f>
              <c:strCache>
                <c:ptCount val="1"/>
                <c:pt idx="0">
                  <c:v>random</c:v>
                </c:pt>
              </c:strCache>
            </c:strRef>
          </c:tx>
          <c:spPr>
            <a:gradFill rotWithShape="1">
              <a:gsLst>
                <a:gs pos="0">
                  <a:schemeClr val="accent2">
                    <a:lumMod val="110000"/>
                    <a:satMod val="105000"/>
                    <a:tint val="67000"/>
                  </a:schemeClr>
                </a:gs>
                <a:gs pos="50000">
                  <a:schemeClr val="accent2">
                    <a:lumMod val="105000"/>
                    <a:satMod val="103000"/>
                    <a:tint val="73000"/>
                  </a:schemeClr>
                </a:gs>
                <a:gs pos="100000">
                  <a:schemeClr val="accent2">
                    <a:lumMod val="105000"/>
                    <a:satMod val="109000"/>
                    <a:tint val="81000"/>
                  </a:schemeClr>
                </a:gs>
              </a:gsLst>
              <a:lin ang="5400000" scaled="0"/>
            </a:gradFill>
            <a:ln w="9525" cap="flat" cmpd="sng" algn="ctr">
              <a:solidFill>
                <a:schemeClr val="accent2">
                  <a:shade val="95000"/>
                </a:schemeClr>
              </a:solidFill>
              <a:round/>
            </a:ln>
            <a:effectLst/>
          </c:spPr>
          <c:invertIfNegative val="0"/>
          <c:val>
            <c:numRef>
              <c:f>工作表1!$D$6</c:f>
              <c:numCache>
                <c:formatCode>General</c:formatCode>
                <c:ptCount val="1"/>
                <c:pt idx="0">
                  <c:v>-0.2</c:v>
                </c:pt>
              </c:numCache>
            </c:numRef>
          </c:val>
          <c:extLst>
            <c:ext xmlns:c16="http://schemas.microsoft.com/office/drawing/2014/chart" uri="{C3380CC4-5D6E-409C-BE32-E72D297353CC}">
              <c16:uniqueId val="{00000001-32D2-4661-B9CE-18174D658BA0}"/>
            </c:ext>
          </c:extLst>
        </c:ser>
        <c:ser>
          <c:idx val="4"/>
          <c:order val="2"/>
          <c:tx>
            <c:strRef>
              <c:f>工作表1!$C$7</c:f>
              <c:strCache>
                <c:ptCount val="1"/>
                <c:pt idx="0">
                  <c:v>paired</c:v>
                </c:pt>
              </c:strCache>
            </c:strRef>
          </c:tx>
          <c:spPr>
            <a:gradFill rotWithShape="1">
              <a:gsLst>
                <a:gs pos="0">
                  <a:schemeClr val="accent5">
                    <a:lumMod val="110000"/>
                    <a:satMod val="105000"/>
                    <a:tint val="67000"/>
                  </a:schemeClr>
                </a:gs>
                <a:gs pos="50000">
                  <a:schemeClr val="accent5">
                    <a:lumMod val="105000"/>
                    <a:satMod val="103000"/>
                    <a:tint val="73000"/>
                  </a:schemeClr>
                </a:gs>
                <a:gs pos="100000">
                  <a:schemeClr val="accent5">
                    <a:lumMod val="105000"/>
                    <a:satMod val="109000"/>
                    <a:tint val="81000"/>
                  </a:schemeClr>
                </a:gs>
              </a:gsLst>
              <a:lin ang="5400000" scaled="0"/>
            </a:gradFill>
            <a:ln w="9525" cap="flat" cmpd="sng" algn="ctr">
              <a:solidFill>
                <a:schemeClr val="accent5">
                  <a:shade val="95000"/>
                </a:schemeClr>
              </a:solidFill>
              <a:round/>
            </a:ln>
            <a:effectLst/>
          </c:spPr>
          <c:invertIfNegative val="0"/>
          <c:val>
            <c:numRef>
              <c:f>工作表1!$D$7</c:f>
              <c:numCache>
                <c:formatCode>General</c:formatCode>
                <c:ptCount val="1"/>
                <c:pt idx="0">
                  <c:v>14.5</c:v>
                </c:pt>
              </c:numCache>
            </c:numRef>
          </c:val>
          <c:extLst>
            <c:ext xmlns:c16="http://schemas.microsoft.com/office/drawing/2014/chart" uri="{C3380CC4-5D6E-409C-BE32-E72D297353CC}">
              <c16:uniqueId val="{00000002-32D2-4661-B9CE-18174D658BA0}"/>
            </c:ext>
          </c:extLst>
        </c:ser>
        <c:ser>
          <c:idx val="5"/>
          <c:order val="3"/>
          <c:tx>
            <c:strRef>
              <c:f>工作表1!$C$8</c:f>
              <c:strCache>
                <c:ptCount val="1"/>
                <c:pt idx="0">
                  <c:v>shuffle</c:v>
                </c:pt>
              </c:strCache>
            </c:strRef>
          </c:tx>
          <c:spPr>
            <a:gradFill rotWithShape="1">
              <a:gsLst>
                <a:gs pos="0">
                  <a:schemeClr val="accent6">
                    <a:lumMod val="110000"/>
                    <a:satMod val="105000"/>
                    <a:tint val="67000"/>
                  </a:schemeClr>
                </a:gs>
                <a:gs pos="50000">
                  <a:schemeClr val="accent6">
                    <a:lumMod val="105000"/>
                    <a:satMod val="103000"/>
                    <a:tint val="73000"/>
                  </a:schemeClr>
                </a:gs>
                <a:gs pos="100000">
                  <a:schemeClr val="accent6">
                    <a:lumMod val="105000"/>
                    <a:satMod val="109000"/>
                    <a:tint val="81000"/>
                  </a:schemeClr>
                </a:gs>
              </a:gsLst>
              <a:lin ang="5400000" scaled="0"/>
            </a:gradFill>
            <a:ln w="9525" cap="flat" cmpd="sng" algn="ctr">
              <a:solidFill>
                <a:schemeClr val="accent6">
                  <a:shade val="95000"/>
                </a:schemeClr>
              </a:solidFill>
              <a:round/>
            </a:ln>
            <a:effectLst/>
          </c:spPr>
          <c:invertIfNegative val="0"/>
          <c:val>
            <c:numRef>
              <c:f>工作表1!$D$8</c:f>
              <c:numCache>
                <c:formatCode>General</c:formatCode>
                <c:ptCount val="1"/>
                <c:pt idx="0">
                  <c:v>12.4</c:v>
                </c:pt>
              </c:numCache>
            </c:numRef>
          </c:val>
          <c:extLst>
            <c:ext xmlns:c16="http://schemas.microsoft.com/office/drawing/2014/chart" uri="{C3380CC4-5D6E-409C-BE32-E72D297353CC}">
              <c16:uniqueId val="{00000003-32D2-4661-B9CE-18174D658BA0}"/>
            </c:ext>
          </c:extLst>
        </c:ser>
        <c:dLbls>
          <c:showLegendKey val="0"/>
          <c:showVal val="0"/>
          <c:showCatName val="0"/>
          <c:showSerName val="0"/>
          <c:showPercent val="0"/>
          <c:showBubbleSize val="0"/>
        </c:dLbls>
        <c:gapWidth val="100"/>
        <c:overlap val="-24"/>
        <c:axId val="1781888431"/>
        <c:axId val="1781888847"/>
      </c:barChart>
      <c:catAx>
        <c:axId val="1781888431"/>
        <c:scaling>
          <c:orientation val="minMax"/>
        </c:scaling>
        <c:delete val="1"/>
        <c:axPos val="b"/>
        <c:numFmt formatCode="General" sourceLinked="1"/>
        <c:majorTickMark val="none"/>
        <c:minorTickMark val="none"/>
        <c:tickLblPos val="nextTo"/>
        <c:crossAx val="1781888847"/>
        <c:crosses val="autoZero"/>
        <c:auto val="1"/>
        <c:lblAlgn val="ctr"/>
        <c:lblOffset val="100"/>
        <c:noMultiLvlLbl val="0"/>
      </c:catAx>
      <c:valAx>
        <c:axId val="1781888847"/>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50000"/>
                    <a:lumOff val="50000"/>
                  </a:schemeClr>
                </a:solidFill>
                <a:latin typeface="+mn-lt"/>
                <a:ea typeface="+mn-ea"/>
                <a:cs typeface="+mn-cs"/>
              </a:defRPr>
            </a:pPr>
            <a:endParaRPr lang="zh-TW"/>
          </a:p>
        </c:txPr>
        <c:crossAx val="178188843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50000"/>
                  <a:lumOff val="50000"/>
                </a:schemeClr>
              </a:solidFill>
              <a:latin typeface="+mn-lt"/>
              <a:ea typeface="+mn-ea"/>
              <a:cs typeface="+mn-cs"/>
            </a:defRPr>
          </a:pPr>
          <a:endParaRPr lang="zh-TW"/>
        </a:p>
      </c:txPr>
    </c:legend>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zh-TW"/>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工作表1!$C$5</c:f>
              <c:strCache>
                <c:ptCount val="1"/>
                <c:pt idx="0">
                  <c:v>English </c:v>
                </c:pt>
              </c:strCache>
            </c:strRef>
          </c:tx>
          <c:spPr>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9525" cap="flat" cmpd="sng" algn="ctr">
              <a:solidFill>
                <a:schemeClr val="accent1">
                  <a:shade val="95000"/>
                </a:schemeClr>
              </a:solidFill>
              <a:round/>
            </a:ln>
            <a:effectLst/>
          </c:spPr>
          <c:invertIfNegative val="0"/>
          <c:val>
            <c:numRef>
              <c:f>工作表1!$D$5</c:f>
              <c:numCache>
                <c:formatCode>General</c:formatCode>
                <c:ptCount val="1"/>
                <c:pt idx="0">
                  <c:v>20.5</c:v>
                </c:pt>
              </c:numCache>
            </c:numRef>
          </c:val>
          <c:extLst>
            <c:ext xmlns:c16="http://schemas.microsoft.com/office/drawing/2014/chart" uri="{C3380CC4-5D6E-409C-BE32-E72D297353CC}">
              <c16:uniqueId val="{00000000-32D2-4661-B9CE-18174D658BA0}"/>
            </c:ext>
          </c:extLst>
        </c:ser>
        <c:ser>
          <c:idx val="1"/>
          <c:order val="1"/>
          <c:tx>
            <c:strRef>
              <c:f>工作表1!$C$6</c:f>
              <c:strCache>
                <c:ptCount val="1"/>
                <c:pt idx="0">
                  <c:v>random</c:v>
                </c:pt>
              </c:strCache>
            </c:strRef>
          </c:tx>
          <c:spPr>
            <a:gradFill rotWithShape="1">
              <a:gsLst>
                <a:gs pos="0">
                  <a:schemeClr val="accent2">
                    <a:lumMod val="110000"/>
                    <a:satMod val="105000"/>
                    <a:tint val="67000"/>
                  </a:schemeClr>
                </a:gs>
                <a:gs pos="50000">
                  <a:schemeClr val="accent2">
                    <a:lumMod val="105000"/>
                    <a:satMod val="103000"/>
                    <a:tint val="73000"/>
                  </a:schemeClr>
                </a:gs>
                <a:gs pos="100000">
                  <a:schemeClr val="accent2">
                    <a:lumMod val="105000"/>
                    <a:satMod val="109000"/>
                    <a:tint val="81000"/>
                  </a:schemeClr>
                </a:gs>
              </a:gsLst>
              <a:lin ang="5400000" scaled="0"/>
            </a:gradFill>
            <a:ln w="9525" cap="flat" cmpd="sng" algn="ctr">
              <a:solidFill>
                <a:schemeClr val="accent2">
                  <a:shade val="95000"/>
                </a:schemeClr>
              </a:solidFill>
              <a:round/>
            </a:ln>
            <a:effectLst/>
          </c:spPr>
          <c:invertIfNegative val="0"/>
          <c:val>
            <c:numRef>
              <c:f>工作表1!$D$6</c:f>
              <c:numCache>
                <c:formatCode>General</c:formatCode>
                <c:ptCount val="1"/>
                <c:pt idx="0">
                  <c:v>-0.2</c:v>
                </c:pt>
              </c:numCache>
            </c:numRef>
          </c:val>
          <c:extLst>
            <c:ext xmlns:c16="http://schemas.microsoft.com/office/drawing/2014/chart" uri="{C3380CC4-5D6E-409C-BE32-E72D297353CC}">
              <c16:uniqueId val="{00000001-32D2-4661-B9CE-18174D658BA0}"/>
            </c:ext>
          </c:extLst>
        </c:ser>
        <c:ser>
          <c:idx val="4"/>
          <c:order val="2"/>
          <c:tx>
            <c:strRef>
              <c:f>工作表1!$C$7</c:f>
              <c:strCache>
                <c:ptCount val="1"/>
                <c:pt idx="0">
                  <c:v>paired</c:v>
                </c:pt>
              </c:strCache>
            </c:strRef>
          </c:tx>
          <c:spPr>
            <a:gradFill rotWithShape="1">
              <a:gsLst>
                <a:gs pos="0">
                  <a:schemeClr val="accent5">
                    <a:lumMod val="110000"/>
                    <a:satMod val="105000"/>
                    <a:tint val="67000"/>
                  </a:schemeClr>
                </a:gs>
                <a:gs pos="50000">
                  <a:schemeClr val="accent5">
                    <a:lumMod val="105000"/>
                    <a:satMod val="103000"/>
                    <a:tint val="73000"/>
                  </a:schemeClr>
                </a:gs>
                <a:gs pos="100000">
                  <a:schemeClr val="accent5">
                    <a:lumMod val="105000"/>
                    <a:satMod val="109000"/>
                    <a:tint val="81000"/>
                  </a:schemeClr>
                </a:gs>
              </a:gsLst>
              <a:lin ang="5400000" scaled="0"/>
            </a:gradFill>
            <a:ln w="9525" cap="flat" cmpd="sng" algn="ctr">
              <a:solidFill>
                <a:schemeClr val="accent5">
                  <a:shade val="95000"/>
                </a:schemeClr>
              </a:solidFill>
              <a:round/>
            </a:ln>
            <a:effectLst/>
          </c:spPr>
          <c:invertIfNegative val="0"/>
          <c:val>
            <c:numRef>
              <c:f>工作表1!$D$7</c:f>
              <c:numCache>
                <c:formatCode>General</c:formatCode>
                <c:ptCount val="1"/>
                <c:pt idx="0">
                  <c:v>14.5</c:v>
                </c:pt>
              </c:numCache>
            </c:numRef>
          </c:val>
          <c:extLst>
            <c:ext xmlns:c16="http://schemas.microsoft.com/office/drawing/2014/chart" uri="{C3380CC4-5D6E-409C-BE32-E72D297353CC}">
              <c16:uniqueId val="{00000002-32D2-4661-B9CE-18174D658BA0}"/>
            </c:ext>
          </c:extLst>
        </c:ser>
        <c:ser>
          <c:idx val="5"/>
          <c:order val="3"/>
          <c:tx>
            <c:strRef>
              <c:f>工作表1!$C$8</c:f>
              <c:strCache>
                <c:ptCount val="1"/>
                <c:pt idx="0">
                  <c:v>shuffle</c:v>
                </c:pt>
              </c:strCache>
            </c:strRef>
          </c:tx>
          <c:spPr>
            <a:gradFill rotWithShape="1">
              <a:gsLst>
                <a:gs pos="0">
                  <a:schemeClr val="accent6">
                    <a:lumMod val="110000"/>
                    <a:satMod val="105000"/>
                    <a:tint val="67000"/>
                  </a:schemeClr>
                </a:gs>
                <a:gs pos="50000">
                  <a:schemeClr val="accent6">
                    <a:lumMod val="105000"/>
                    <a:satMod val="103000"/>
                    <a:tint val="73000"/>
                  </a:schemeClr>
                </a:gs>
                <a:gs pos="100000">
                  <a:schemeClr val="accent6">
                    <a:lumMod val="105000"/>
                    <a:satMod val="109000"/>
                    <a:tint val="81000"/>
                  </a:schemeClr>
                </a:gs>
              </a:gsLst>
              <a:lin ang="5400000" scaled="0"/>
            </a:gradFill>
            <a:ln w="9525" cap="flat" cmpd="sng" algn="ctr">
              <a:solidFill>
                <a:schemeClr val="accent6">
                  <a:shade val="95000"/>
                </a:schemeClr>
              </a:solidFill>
              <a:round/>
            </a:ln>
            <a:effectLst/>
          </c:spPr>
          <c:invertIfNegative val="0"/>
          <c:val>
            <c:numRef>
              <c:f>工作表1!$D$8</c:f>
              <c:numCache>
                <c:formatCode>General</c:formatCode>
                <c:ptCount val="1"/>
                <c:pt idx="0">
                  <c:v>12.4</c:v>
                </c:pt>
              </c:numCache>
            </c:numRef>
          </c:val>
          <c:extLst>
            <c:ext xmlns:c16="http://schemas.microsoft.com/office/drawing/2014/chart" uri="{C3380CC4-5D6E-409C-BE32-E72D297353CC}">
              <c16:uniqueId val="{00000003-32D2-4661-B9CE-18174D658BA0}"/>
            </c:ext>
          </c:extLst>
        </c:ser>
        <c:dLbls>
          <c:showLegendKey val="0"/>
          <c:showVal val="0"/>
          <c:showCatName val="0"/>
          <c:showSerName val="0"/>
          <c:showPercent val="0"/>
          <c:showBubbleSize val="0"/>
        </c:dLbls>
        <c:gapWidth val="100"/>
        <c:overlap val="-24"/>
        <c:axId val="1781888431"/>
        <c:axId val="1781888847"/>
      </c:barChart>
      <c:catAx>
        <c:axId val="1781888431"/>
        <c:scaling>
          <c:orientation val="minMax"/>
        </c:scaling>
        <c:delete val="1"/>
        <c:axPos val="b"/>
        <c:numFmt formatCode="General" sourceLinked="1"/>
        <c:majorTickMark val="none"/>
        <c:minorTickMark val="none"/>
        <c:tickLblPos val="nextTo"/>
        <c:crossAx val="1781888847"/>
        <c:crosses val="autoZero"/>
        <c:auto val="1"/>
        <c:lblAlgn val="ctr"/>
        <c:lblOffset val="100"/>
        <c:noMultiLvlLbl val="0"/>
      </c:catAx>
      <c:valAx>
        <c:axId val="1781888847"/>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50000"/>
                    <a:lumOff val="50000"/>
                  </a:schemeClr>
                </a:solidFill>
                <a:latin typeface="+mn-lt"/>
                <a:ea typeface="+mn-ea"/>
                <a:cs typeface="+mn-cs"/>
              </a:defRPr>
            </a:pPr>
            <a:endParaRPr lang="zh-TW"/>
          </a:p>
        </c:txPr>
        <c:crossAx val="178188843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50000"/>
                  <a:lumOff val="50000"/>
                </a:schemeClr>
              </a:solidFill>
              <a:latin typeface="+mn-lt"/>
              <a:ea typeface="+mn-ea"/>
              <a:cs typeface="+mn-cs"/>
            </a:defRPr>
          </a:pPr>
          <a:endParaRPr lang="zh-TW"/>
        </a:p>
      </c:txPr>
    </c:legend>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zh-TW"/>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工作表1!$C$15</c:f>
              <c:strCache>
                <c:ptCount val="1"/>
                <c:pt idx="0">
                  <c:v>4</c:v>
                </c:pt>
              </c:strCache>
            </c:strRef>
          </c:tx>
          <c:spPr>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9525" cap="flat" cmpd="sng" algn="ctr">
              <a:solidFill>
                <a:schemeClr val="accent1">
                  <a:shade val="95000"/>
                </a:schemeClr>
              </a:solidFill>
              <a:round/>
            </a:ln>
            <a:effectLst/>
          </c:spPr>
          <c:invertIfNegative val="0"/>
          <c:val>
            <c:numRef>
              <c:f>工作表1!$D$15</c:f>
              <c:numCache>
                <c:formatCode>General</c:formatCode>
                <c:ptCount val="1"/>
                <c:pt idx="0">
                  <c:v>4.7</c:v>
                </c:pt>
              </c:numCache>
            </c:numRef>
          </c:val>
          <c:extLst>
            <c:ext xmlns:c16="http://schemas.microsoft.com/office/drawing/2014/chart" uri="{C3380CC4-5D6E-409C-BE32-E72D297353CC}">
              <c16:uniqueId val="{00000000-AB50-4325-BC88-BC3E5793B9F6}"/>
            </c:ext>
          </c:extLst>
        </c:ser>
        <c:ser>
          <c:idx val="1"/>
          <c:order val="1"/>
          <c:tx>
            <c:strRef>
              <c:f>工作表1!$C$16</c:f>
              <c:strCache>
                <c:ptCount val="1"/>
                <c:pt idx="0">
                  <c:v>6</c:v>
                </c:pt>
              </c:strCache>
            </c:strRef>
          </c:tx>
          <c:spPr>
            <a:gradFill rotWithShape="1">
              <a:gsLst>
                <a:gs pos="0">
                  <a:schemeClr val="accent2">
                    <a:lumMod val="110000"/>
                    <a:satMod val="105000"/>
                    <a:tint val="67000"/>
                  </a:schemeClr>
                </a:gs>
                <a:gs pos="50000">
                  <a:schemeClr val="accent2">
                    <a:lumMod val="105000"/>
                    <a:satMod val="103000"/>
                    <a:tint val="73000"/>
                  </a:schemeClr>
                </a:gs>
                <a:gs pos="100000">
                  <a:schemeClr val="accent2">
                    <a:lumMod val="105000"/>
                    <a:satMod val="109000"/>
                    <a:tint val="81000"/>
                  </a:schemeClr>
                </a:gs>
              </a:gsLst>
              <a:lin ang="5400000" scaled="0"/>
            </a:gradFill>
            <a:ln w="9525" cap="flat" cmpd="sng" algn="ctr">
              <a:solidFill>
                <a:schemeClr val="accent2">
                  <a:shade val="95000"/>
                </a:schemeClr>
              </a:solidFill>
              <a:round/>
            </a:ln>
            <a:effectLst/>
          </c:spPr>
          <c:invertIfNegative val="0"/>
          <c:val>
            <c:numRef>
              <c:f>工作表1!$D$16</c:f>
              <c:numCache>
                <c:formatCode>General</c:formatCode>
                <c:ptCount val="1"/>
                <c:pt idx="0">
                  <c:v>6.4</c:v>
                </c:pt>
              </c:numCache>
            </c:numRef>
          </c:val>
          <c:extLst>
            <c:ext xmlns:c16="http://schemas.microsoft.com/office/drawing/2014/chart" uri="{C3380CC4-5D6E-409C-BE32-E72D297353CC}">
              <c16:uniqueId val="{00000001-AB50-4325-BC88-BC3E5793B9F6}"/>
            </c:ext>
          </c:extLst>
        </c:ser>
        <c:ser>
          <c:idx val="4"/>
          <c:order val="2"/>
          <c:tx>
            <c:strRef>
              <c:f>工作表1!$C$17</c:f>
              <c:strCache>
                <c:ptCount val="1"/>
                <c:pt idx="0">
                  <c:v>8</c:v>
                </c:pt>
              </c:strCache>
            </c:strRef>
          </c:tx>
          <c:spPr>
            <a:gradFill rotWithShape="1">
              <a:gsLst>
                <a:gs pos="0">
                  <a:schemeClr val="accent5">
                    <a:lumMod val="110000"/>
                    <a:satMod val="105000"/>
                    <a:tint val="67000"/>
                  </a:schemeClr>
                </a:gs>
                <a:gs pos="50000">
                  <a:schemeClr val="accent5">
                    <a:lumMod val="105000"/>
                    <a:satMod val="103000"/>
                    <a:tint val="73000"/>
                  </a:schemeClr>
                </a:gs>
                <a:gs pos="100000">
                  <a:schemeClr val="accent5">
                    <a:lumMod val="105000"/>
                    <a:satMod val="109000"/>
                    <a:tint val="81000"/>
                  </a:schemeClr>
                </a:gs>
              </a:gsLst>
              <a:lin ang="5400000" scaled="0"/>
            </a:gradFill>
            <a:ln w="9525" cap="flat" cmpd="sng" algn="ctr">
              <a:solidFill>
                <a:schemeClr val="accent5">
                  <a:shade val="95000"/>
                </a:schemeClr>
              </a:solidFill>
              <a:round/>
            </a:ln>
            <a:effectLst/>
          </c:spPr>
          <c:invertIfNegative val="0"/>
          <c:val>
            <c:numRef>
              <c:f>工作表1!$D$17</c:f>
              <c:numCache>
                <c:formatCode>General</c:formatCode>
                <c:ptCount val="1"/>
                <c:pt idx="0">
                  <c:v>7.5</c:v>
                </c:pt>
              </c:numCache>
            </c:numRef>
          </c:val>
          <c:extLst>
            <c:ext xmlns:c16="http://schemas.microsoft.com/office/drawing/2014/chart" uri="{C3380CC4-5D6E-409C-BE32-E72D297353CC}">
              <c16:uniqueId val="{00000002-AB50-4325-BC88-BC3E5793B9F6}"/>
            </c:ext>
          </c:extLst>
        </c:ser>
        <c:ser>
          <c:idx val="5"/>
          <c:order val="3"/>
          <c:tx>
            <c:strRef>
              <c:f>工作表1!$C$18</c:f>
              <c:strCache>
                <c:ptCount val="1"/>
                <c:pt idx="0">
                  <c:v>16</c:v>
                </c:pt>
              </c:strCache>
            </c:strRef>
          </c:tx>
          <c:spPr>
            <a:gradFill rotWithShape="1">
              <a:gsLst>
                <a:gs pos="0">
                  <a:schemeClr val="accent6">
                    <a:lumMod val="110000"/>
                    <a:satMod val="105000"/>
                    <a:tint val="67000"/>
                  </a:schemeClr>
                </a:gs>
                <a:gs pos="50000">
                  <a:schemeClr val="accent6">
                    <a:lumMod val="105000"/>
                    <a:satMod val="103000"/>
                    <a:tint val="73000"/>
                  </a:schemeClr>
                </a:gs>
                <a:gs pos="100000">
                  <a:schemeClr val="accent6">
                    <a:lumMod val="105000"/>
                    <a:satMod val="109000"/>
                    <a:tint val="81000"/>
                  </a:schemeClr>
                </a:gs>
              </a:gsLst>
              <a:lin ang="5400000" scaled="0"/>
            </a:gradFill>
            <a:ln w="9525" cap="flat" cmpd="sng" algn="ctr">
              <a:solidFill>
                <a:schemeClr val="accent6">
                  <a:shade val="95000"/>
                </a:schemeClr>
              </a:solidFill>
              <a:round/>
            </a:ln>
            <a:effectLst/>
          </c:spPr>
          <c:invertIfNegative val="0"/>
          <c:val>
            <c:numRef>
              <c:f>工作表1!$D$18</c:f>
              <c:numCache>
                <c:formatCode>General</c:formatCode>
                <c:ptCount val="1"/>
                <c:pt idx="0">
                  <c:v>9.8000000000000007</c:v>
                </c:pt>
              </c:numCache>
            </c:numRef>
          </c:val>
          <c:extLst>
            <c:ext xmlns:c16="http://schemas.microsoft.com/office/drawing/2014/chart" uri="{C3380CC4-5D6E-409C-BE32-E72D297353CC}">
              <c16:uniqueId val="{00000003-AB50-4325-BC88-BC3E5793B9F6}"/>
            </c:ext>
          </c:extLst>
        </c:ser>
        <c:ser>
          <c:idx val="2"/>
          <c:order val="4"/>
          <c:tx>
            <c:strRef>
              <c:f>工作表1!$C$19</c:f>
              <c:strCache>
                <c:ptCount val="1"/>
                <c:pt idx="0">
                  <c:v>32</c:v>
                </c:pt>
              </c:strCache>
            </c:strRef>
          </c:tx>
          <c:spPr>
            <a:gradFill rotWithShape="1">
              <a:gsLst>
                <a:gs pos="0">
                  <a:schemeClr val="accent3">
                    <a:lumMod val="110000"/>
                    <a:satMod val="105000"/>
                    <a:tint val="67000"/>
                  </a:schemeClr>
                </a:gs>
                <a:gs pos="50000">
                  <a:schemeClr val="accent3">
                    <a:lumMod val="105000"/>
                    <a:satMod val="103000"/>
                    <a:tint val="73000"/>
                  </a:schemeClr>
                </a:gs>
                <a:gs pos="100000">
                  <a:schemeClr val="accent3">
                    <a:lumMod val="105000"/>
                    <a:satMod val="109000"/>
                    <a:tint val="81000"/>
                  </a:schemeClr>
                </a:gs>
              </a:gsLst>
              <a:lin ang="5400000" scaled="0"/>
            </a:gradFill>
            <a:ln w="9525" cap="flat" cmpd="sng" algn="ctr">
              <a:solidFill>
                <a:schemeClr val="accent3">
                  <a:shade val="95000"/>
                </a:schemeClr>
              </a:solidFill>
              <a:round/>
            </a:ln>
            <a:effectLst/>
          </c:spPr>
          <c:invertIfNegative val="0"/>
          <c:val>
            <c:numRef>
              <c:f>工作表1!$D$19</c:f>
              <c:numCache>
                <c:formatCode>General</c:formatCode>
                <c:ptCount val="1"/>
                <c:pt idx="0">
                  <c:v>11.9</c:v>
                </c:pt>
              </c:numCache>
            </c:numRef>
          </c:val>
          <c:extLst>
            <c:ext xmlns:c16="http://schemas.microsoft.com/office/drawing/2014/chart" uri="{C3380CC4-5D6E-409C-BE32-E72D297353CC}">
              <c16:uniqueId val="{00000004-AB50-4325-BC88-BC3E5793B9F6}"/>
            </c:ext>
          </c:extLst>
        </c:ser>
        <c:ser>
          <c:idx val="3"/>
          <c:order val="5"/>
          <c:tx>
            <c:strRef>
              <c:f>工作表1!$C$20</c:f>
              <c:strCache>
                <c:ptCount val="1"/>
                <c:pt idx="0">
                  <c:v>64</c:v>
                </c:pt>
              </c:strCache>
            </c:strRef>
          </c:tx>
          <c:spPr>
            <a:gradFill rotWithShape="1">
              <a:gsLst>
                <a:gs pos="0">
                  <a:schemeClr val="accent4">
                    <a:lumMod val="110000"/>
                    <a:satMod val="105000"/>
                    <a:tint val="67000"/>
                  </a:schemeClr>
                </a:gs>
                <a:gs pos="50000">
                  <a:schemeClr val="accent4">
                    <a:lumMod val="105000"/>
                    <a:satMod val="103000"/>
                    <a:tint val="73000"/>
                  </a:schemeClr>
                </a:gs>
                <a:gs pos="100000">
                  <a:schemeClr val="accent4">
                    <a:lumMod val="105000"/>
                    <a:satMod val="109000"/>
                    <a:tint val="81000"/>
                  </a:schemeClr>
                </a:gs>
              </a:gsLst>
              <a:lin ang="5400000" scaled="0"/>
            </a:gradFill>
            <a:ln w="9525" cap="flat" cmpd="sng" algn="ctr">
              <a:solidFill>
                <a:schemeClr val="accent4">
                  <a:shade val="95000"/>
                </a:schemeClr>
              </a:solidFill>
              <a:round/>
            </a:ln>
            <a:effectLst/>
          </c:spPr>
          <c:invertIfNegative val="0"/>
          <c:val>
            <c:numRef>
              <c:f>工作表1!$D$20</c:f>
              <c:numCache>
                <c:formatCode>General</c:formatCode>
                <c:ptCount val="1"/>
                <c:pt idx="0">
                  <c:v>12.4</c:v>
                </c:pt>
              </c:numCache>
            </c:numRef>
          </c:val>
          <c:extLst>
            <c:ext xmlns:c16="http://schemas.microsoft.com/office/drawing/2014/chart" uri="{C3380CC4-5D6E-409C-BE32-E72D297353CC}">
              <c16:uniqueId val="{00000005-AB50-4325-BC88-BC3E5793B9F6}"/>
            </c:ext>
          </c:extLst>
        </c:ser>
        <c:dLbls>
          <c:showLegendKey val="0"/>
          <c:showVal val="0"/>
          <c:showCatName val="0"/>
          <c:showSerName val="0"/>
          <c:showPercent val="0"/>
          <c:showBubbleSize val="0"/>
        </c:dLbls>
        <c:gapWidth val="100"/>
        <c:overlap val="-24"/>
        <c:axId val="1781888431"/>
        <c:axId val="1781888847"/>
      </c:barChart>
      <c:catAx>
        <c:axId val="1781888431"/>
        <c:scaling>
          <c:orientation val="minMax"/>
        </c:scaling>
        <c:delete val="1"/>
        <c:axPos val="b"/>
        <c:numFmt formatCode="General" sourceLinked="1"/>
        <c:majorTickMark val="none"/>
        <c:minorTickMark val="none"/>
        <c:tickLblPos val="nextTo"/>
        <c:crossAx val="1781888847"/>
        <c:crosses val="autoZero"/>
        <c:auto val="1"/>
        <c:lblAlgn val="ctr"/>
        <c:lblOffset val="100"/>
        <c:noMultiLvlLbl val="0"/>
      </c:catAx>
      <c:valAx>
        <c:axId val="1781888847"/>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50000"/>
                    <a:lumOff val="50000"/>
                  </a:schemeClr>
                </a:solidFill>
                <a:latin typeface="+mn-lt"/>
                <a:ea typeface="+mn-ea"/>
                <a:cs typeface="+mn-cs"/>
              </a:defRPr>
            </a:pPr>
            <a:endParaRPr lang="zh-TW"/>
          </a:p>
        </c:txPr>
        <c:crossAx val="178188843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50000"/>
                  <a:lumOff val="50000"/>
                </a:schemeClr>
              </a:solidFill>
              <a:latin typeface="+mn-lt"/>
              <a:ea typeface="+mn-ea"/>
              <a:cs typeface="+mn-cs"/>
            </a:defRPr>
          </a:pPr>
          <a:endParaRPr lang="zh-TW"/>
        </a:p>
      </c:txPr>
    </c:legend>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zh-TW"/>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6">
  <cs:axisTitle>
    <cs:lnRef idx="0"/>
    <cs:fillRef idx="0"/>
    <cs:effectRef idx="0"/>
    <cs:fontRef idx="minor">
      <a:schemeClr val="tx1">
        <a:lumMod val="50000"/>
        <a:lumOff val="50000"/>
      </a:schemeClr>
    </cs:fontRef>
    <cs:defRPr sz="900"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50000"/>
        <a:lumOff val="50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400"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900"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06">
  <cs:axisTitle>
    <cs:lnRef idx="0"/>
    <cs:fillRef idx="0"/>
    <cs:effectRef idx="0"/>
    <cs:fontRef idx="minor">
      <a:schemeClr val="tx1">
        <a:lumMod val="50000"/>
        <a:lumOff val="50000"/>
      </a:schemeClr>
    </cs:fontRef>
    <cs:defRPr sz="900"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50000"/>
        <a:lumOff val="50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400"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900"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06">
  <cs:axisTitle>
    <cs:lnRef idx="0"/>
    <cs:fillRef idx="0"/>
    <cs:effectRef idx="0"/>
    <cs:fontRef idx="minor">
      <a:schemeClr val="tx1">
        <a:lumMod val="50000"/>
        <a:lumOff val="50000"/>
      </a:schemeClr>
    </cs:fontRef>
    <cs:defRPr sz="900"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50000"/>
        <a:lumOff val="50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400"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900"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06">
  <cs:axisTitle>
    <cs:lnRef idx="0"/>
    <cs:fillRef idx="0"/>
    <cs:effectRef idx="0"/>
    <cs:fontRef idx="minor">
      <a:schemeClr val="tx1">
        <a:lumMod val="50000"/>
        <a:lumOff val="50000"/>
      </a:schemeClr>
    </cs:fontRef>
    <cs:defRPr sz="900"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50000"/>
        <a:lumOff val="50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400"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900" kern="1200"/>
  </cs:valueAxis>
  <cs:wall>
    <cs:lnRef idx="0"/>
    <cs:fillRef idx="0"/>
    <cs:effectRef idx="0"/>
    <cs:fontRef idx="minor">
      <a:schemeClr val="dk1"/>
    </cs:fontRef>
  </cs:wall>
</cs:chartStyle>
</file>

<file path=ppt/charts/style5.xml><?xml version="1.0" encoding="utf-8"?>
<cs:chartStyle xmlns:cs="http://schemas.microsoft.com/office/drawing/2012/chartStyle" xmlns:a="http://schemas.openxmlformats.org/drawingml/2006/main" id="206">
  <cs:axisTitle>
    <cs:lnRef idx="0"/>
    <cs:fillRef idx="0"/>
    <cs:effectRef idx="0"/>
    <cs:fontRef idx="minor">
      <a:schemeClr val="tx1">
        <a:lumMod val="50000"/>
        <a:lumOff val="50000"/>
      </a:schemeClr>
    </cs:fontRef>
    <cs:defRPr sz="900"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50000"/>
        <a:lumOff val="50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400"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900" kern="1200"/>
  </cs:valueAxis>
  <cs:wall>
    <cs:lnRef idx="0"/>
    <cs:fillRef idx="0"/>
    <cs:effectRef idx="0"/>
    <cs:fontRef idx="minor">
      <a:schemeClr val="dk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a:extLst>
              <a:ext uri="{FF2B5EF4-FFF2-40B4-BE49-F238E27FC236}">
                <a16:creationId xmlns:a16="http://schemas.microsoft.com/office/drawing/2014/main" id="{62A055B5-F0D2-8A01-8A35-E525B2253DD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zh-TW" altLang="en-US"/>
          </a:p>
        </p:txBody>
      </p:sp>
      <p:sp>
        <p:nvSpPr>
          <p:cNvPr id="3" name="日期版面配置區 2">
            <a:extLst>
              <a:ext uri="{FF2B5EF4-FFF2-40B4-BE49-F238E27FC236}">
                <a16:creationId xmlns:a16="http://schemas.microsoft.com/office/drawing/2014/main" id="{0378E6AD-C4D7-3740-7377-0121892BFC3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85A3623-6EA3-064C-822F-E82A3FC6FF19}" type="datetimeFigureOut">
              <a:rPr kumimoji="1" lang="zh-TW" altLang="en-US" smtClean="0"/>
              <a:t>2022/11/24</a:t>
            </a:fld>
            <a:endParaRPr kumimoji="1" lang="zh-TW" altLang="en-US"/>
          </a:p>
        </p:txBody>
      </p:sp>
      <p:sp>
        <p:nvSpPr>
          <p:cNvPr id="4" name="頁尾版面配置區 3">
            <a:extLst>
              <a:ext uri="{FF2B5EF4-FFF2-40B4-BE49-F238E27FC236}">
                <a16:creationId xmlns:a16="http://schemas.microsoft.com/office/drawing/2014/main" id="{02C34AB9-E161-AB81-2ED0-40202CC466E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zh-TW" altLang="en-US"/>
          </a:p>
        </p:txBody>
      </p:sp>
      <p:sp>
        <p:nvSpPr>
          <p:cNvPr id="5" name="投影片編號版面配置區 4">
            <a:extLst>
              <a:ext uri="{FF2B5EF4-FFF2-40B4-BE49-F238E27FC236}">
                <a16:creationId xmlns:a16="http://schemas.microsoft.com/office/drawing/2014/main" id="{787544D7-E7FF-BEC4-3AE7-5E8C2548C85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8B8531A-69DB-DF42-981A-3B9A47565D0B}" type="slidenum">
              <a:rPr kumimoji="1" lang="zh-TW" altLang="en-US" smtClean="0"/>
              <a:t>‹#›</a:t>
            </a:fld>
            <a:endParaRPr kumimoji="1" lang="zh-TW" altLang="en-US"/>
          </a:p>
        </p:txBody>
      </p:sp>
    </p:spTree>
    <p:extLst>
      <p:ext uri="{BB962C8B-B14F-4D97-AF65-F5344CB8AC3E}">
        <p14:creationId xmlns:p14="http://schemas.microsoft.com/office/powerpoint/2010/main" val="51705653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TW"/>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DED75CB-0319-714D-B5CF-DEEB12792C03}" type="datetimeFigureOut">
              <a:rPr lang="en-TW" smtClean="0"/>
              <a:t>11/24/22</a:t>
            </a:fld>
            <a:endParaRPr lang="en-TW"/>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TW"/>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W"/>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TW"/>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87D1D95-590F-7148-9890-3B18C905ED9D}" type="slidenum">
              <a:rPr lang="en-TW" smtClean="0"/>
              <a:t>‹#›</a:t>
            </a:fld>
            <a:endParaRPr lang="en-TW"/>
          </a:p>
        </p:txBody>
      </p:sp>
    </p:spTree>
    <p:extLst>
      <p:ext uri="{BB962C8B-B14F-4D97-AF65-F5344CB8AC3E}">
        <p14:creationId xmlns:p14="http://schemas.microsoft.com/office/powerpoint/2010/main" val="9077541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github.com/john-hewitt/structural-probes" TargetMode="External"/><Relationship Id="rId2" Type="http://schemas.openxmlformats.org/officeDocument/2006/relationships/slide" Target="../slides/slide29.xml"/><Relationship Id="rId1" Type="http://schemas.openxmlformats.org/officeDocument/2006/relationships/notesMaster" Target="../notesMasters/notesMaster1.xml"/><Relationship Id="rId4" Type="http://schemas.openxmlformats.org/officeDocument/2006/relationships/hyperlink" Target="https://nlp.stanford.edu/~johnhew/public/hewitt2019structural_slides.pdf" TargetMode="External"/></Relationships>
</file>

<file path=ppt/notesSlides/_rels/notesSlide11.xml.rels><?xml version="1.0" encoding="UTF-8" standalone="yes"?>
<Relationships xmlns="http://schemas.openxmlformats.org/package/2006/relationships"><Relationship Id="rId8" Type="http://schemas.openxmlformats.org/officeDocument/2006/relationships/hyperlink" Target="https://aclanthology.org/people/w/wietse-de-vries/" TargetMode="External"/><Relationship Id="rId3" Type="http://schemas.openxmlformats.org/officeDocument/2006/relationships/hyperlink" Target="https://aclanthology.org/people/j/jingcheng-niu/" TargetMode="External"/><Relationship Id="rId7" Type="http://schemas.openxmlformats.org/officeDocument/2006/relationships/hyperlink" Target="https://aclanthology.org/venues/coling/" TargetMode="External"/><Relationship Id="rId2" Type="http://schemas.openxmlformats.org/officeDocument/2006/relationships/slide" Target="../slides/slide32.xml"/><Relationship Id="rId1" Type="http://schemas.openxmlformats.org/officeDocument/2006/relationships/notesMaster" Target="../notesMasters/notesMaster1.xml"/><Relationship Id="rId6" Type="http://schemas.openxmlformats.org/officeDocument/2006/relationships/hyperlink" Target="https://aclanthology.org/2022.coling-1.278.pdf" TargetMode="External"/><Relationship Id="rId11" Type="http://schemas.openxmlformats.org/officeDocument/2006/relationships/hyperlink" Target="https://aclanthology.org/2020.findings-emnlp.389.pdf" TargetMode="External"/><Relationship Id="rId5" Type="http://schemas.openxmlformats.org/officeDocument/2006/relationships/hyperlink" Target="https://aclanthology.org/people/g/gerald-penn/" TargetMode="External"/><Relationship Id="rId10" Type="http://schemas.openxmlformats.org/officeDocument/2006/relationships/hyperlink" Target="https://aclanthology.org/people/m/malvina-nissim/" TargetMode="External"/><Relationship Id="rId4" Type="http://schemas.openxmlformats.org/officeDocument/2006/relationships/hyperlink" Target="https://aclanthology.org/people/w/wenjie-lu/" TargetMode="External"/><Relationship Id="rId9" Type="http://schemas.openxmlformats.org/officeDocument/2006/relationships/hyperlink" Target="https://aclanthology.org/people/a/andreas-van-cranenburgh/"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arxiv.org/abs/2012.13255"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arxiv.org/abs/2109.03537"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8" Type="http://schemas.openxmlformats.org/officeDocument/2006/relationships/hyperlink" Target="https://aclanthology.org/people/d/douwe-kiela/" TargetMode="External"/><Relationship Id="rId3" Type="http://schemas.openxmlformats.org/officeDocument/2006/relationships/hyperlink" Target="https://aclanthology.org/people/k/koustuv-sinha/" TargetMode="External"/><Relationship Id="rId7" Type="http://schemas.openxmlformats.org/officeDocument/2006/relationships/hyperlink" Target="https://aclanthology.org/people/a/adina-williams/" TargetMode="External"/><Relationship Id="rId2" Type="http://schemas.openxmlformats.org/officeDocument/2006/relationships/slide" Target="../slides/slide51.xml"/><Relationship Id="rId1" Type="http://schemas.openxmlformats.org/officeDocument/2006/relationships/notesMaster" Target="../notesMasters/notesMaster1.xml"/><Relationship Id="rId6" Type="http://schemas.openxmlformats.org/officeDocument/2006/relationships/hyperlink" Target="https://aclanthology.org/people/j/joelle-pineau/" TargetMode="External"/><Relationship Id="rId5" Type="http://schemas.openxmlformats.org/officeDocument/2006/relationships/hyperlink" Target="https://aclanthology.org/people/d/dieuwke-hupkes/" TargetMode="External"/><Relationship Id="rId4" Type="http://schemas.openxmlformats.org/officeDocument/2006/relationships/hyperlink" Target="https://aclanthology.org/people/r/robin-jia/" TargetMode="External"/><Relationship Id="rId9" Type="http://schemas.openxmlformats.org/officeDocument/2006/relationships/hyperlink" Target="https://aclanthology.org/2021.emnlp-main.230.pdf" TargetMode="Externa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file:///C:/Users/tlkag/Downloads/NeurIPS-2019-visualizing-and-measuring-the-geometry-of-bert-Supplemental/BERT_viz_appendix.pdf"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aclanthology.org/2022.naacl-main.84.pdf" TargetMode="External"/><Relationship Id="rId2" Type="http://schemas.openxmlformats.org/officeDocument/2006/relationships/slide" Target="../slides/slide27.xml"/><Relationship Id="rId1" Type="http://schemas.openxmlformats.org/officeDocument/2006/relationships/notesMaster" Target="../notesMasters/notesMaster1.xml"/><Relationship Id="rId4" Type="http://schemas.openxmlformats.org/officeDocument/2006/relationships/hyperlink" Target="https://aclanthology.org/2022.naacl-main.84/"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26B3D21-9483-45E4-9893-3227E68B4580}" type="slidenum">
              <a:rPr kumimoji="0" lang="zh-TW" altLang="en-US" sz="12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zh-TW" altLang="en-US" sz="12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1020512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a:t>We find that existing models trained on language modeling and translation produce strong representations for syntactic phenomena</a:t>
            </a:r>
            <a:endParaRPr lang="zh-TW" altLang="en-US" dirty="0"/>
          </a:p>
          <a:p>
            <a:endParaRPr lang="en-US" altLang="zh-TW" dirty="0"/>
          </a:p>
          <a:p>
            <a:endParaRPr lang="en-US" altLang="zh-TW" dirty="0"/>
          </a:p>
          <a:p>
            <a:r>
              <a:rPr lang="en-US" altLang="zh-TW" dirty="0"/>
              <a:t>https://docs.google.com/presentation/d/1IlNqFNknS1BvsDsuuUrYzPLfarakmMoZSJz-egvGbnw/edit#slide=id.p</a:t>
            </a:r>
          </a:p>
          <a:p>
            <a:endParaRPr lang="en-US" altLang="zh-TW" dirty="0"/>
          </a:p>
          <a:p>
            <a:pPr rtl="0">
              <a:spcBef>
                <a:spcPts val="0"/>
              </a:spcBef>
              <a:spcAft>
                <a:spcPts val="1600"/>
              </a:spcAft>
            </a:pPr>
            <a:r>
              <a:rPr lang="en-US" altLang="zh-TW" sz="1200" b="0" i="0" u="sng" strike="noStrike" dirty="0">
                <a:solidFill>
                  <a:srgbClr val="24CBE5"/>
                </a:solidFill>
                <a:effectLst/>
                <a:latin typeface="Arial" panose="020B0604020202020204" pitchFamily="34" charset="0"/>
                <a:hlinkClick r:id="rId3"/>
              </a:rPr>
              <a:t>https://github.com/john-hewitt/structural-probes</a:t>
            </a:r>
            <a:endParaRPr lang="en-US" altLang="zh-TW" b="0" dirty="0">
              <a:effectLst/>
            </a:endParaRPr>
          </a:p>
          <a:p>
            <a:pPr rtl="0">
              <a:spcBef>
                <a:spcPts val="0"/>
              </a:spcBef>
              <a:spcAft>
                <a:spcPts val="1600"/>
              </a:spcAft>
            </a:pPr>
            <a:r>
              <a:rPr lang="en-US" altLang="zh-TW" sz="1200" b="0" i="0" u="sng" strike="noStrike" dirty="0">
                <a:solidFill>
                  <a:srgbClr val="24CBE5"/>
                </a:solidFill>
                <a:effectLst/>
                <a:latin typeface="Arial" panose="020B0604020202020204" pitchFamily="34" charset="0"/>
                <a:hlinkClick r:id="rId4"/>
              </a:rPr>
              <a:t>https://nlp.stanford.edu//~johnhew//public/hewitt2019structural_slides.pdf</a:t>
            </a:r>
            <a:endParaRPr lang="en-US" altLang="zh-TW" b="0" dirty="0">
              <a:effectLst/>
            </a:endParaRPr>
          </a:p>
          <a:p>
            <a:br>
              <a:rPr lang="en-US" altLang="zh-TW" dirty="0"/>
            </a:br>
            <a:endParaRPr lang="zh-TW" altLang="en-US" dirty="0"/>
          </a:p>
          <a:p>
            <a:endParaRPr lang="zh-TW" altLang="en-US" dirty="0"/>
          </a:p>
        </p:txBody>
      </p:sp>
      <p:sp>
        <p:nvSpPr>
          <p:cNvPr id="4" name="投影片編號版面配置區 3"/>
          <p:cNvSpPr>
            <a:spLocks noGrp="1"/>
          </p:cNvSpPr>
          <p:nvPr>
            <p:ph type="sldNum" sz="quarter" idx="5"/>
          </p:nvPr>
        </p:nvSpPr>
        <p:spPr/>
        <p:txBody>
          <a:bodyPr/>
          <a:lstStyle/>
          <a:p>
            <a:fld id="{D92C419D-4325-406C-8865-343A94802E9F}" type="slidenum">
              <a:rPr lang="zh-TW" altLang="en-US" smtClean="0"/>
              <a:t>29</a:t>
            </a:fld>
            <a:endParaRPr lang="zh-TW" altLang="en-US"/>
          </a:p>
        </p:txBody>
      </p:sp>
    </p:spTree>
    <p:extLst>
      <p:ext uri="{BB962C8B-B14F-4D97-AF65-F5344CB8AC3E}">
        <p14:creationId xmlns:p14="http://schemas.microsoft.com/office/powerpoint/2010/main" val="36275968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b="0" i="0" u="none" strike="noStrike" dirty="0" err="1">
                <a:solidFill>
                  <a:srgbClr val="446E9B"/>
                </a:solidFill>
                <a:effectLst/>
                <a:latin typeface="-apple-system"/>
                <a:hlinkClick r:id="rId3"/>
              </a:rPr>
              <a:t>Jingcheng</a:t>
            </a:r>
            <a:r>
              <a:rPr lang="en-US" altLang="zh-TW" b="0" i="0" u="none" strike="noStrike" dirty="0">
                <a:solidFill>
                  <a:srgbClr val="446E9B"/>
                </a:solidFill>
                <a:effectLst/>
                <a:latin typeface="-apple-system"/>
                <a:hlinkClick r:id="rId3"/>
              </a:rPr>
              <a:t> </a:t>
            </a:r>
            <a:r>
              <a:rPr lang="en-US" altLang="zh-TW" b="0" i="0" u="none" strike="noStrike" dirty="0" err="1">
                <a:solidFill>
                  <a:srgbClr val="446E9B"/>
                </a:solidFill>
                <a:effectLst/>
                <a:latin typeface="-apple-system"/>
                <a:hlinkClick r:id="rId3"/>
              </a:rPr>
              <a:t>Niu</a:t>
            </a:r>
            <a:r>
              <a:rPr lang="en-US" altLang="zh-TW" b="0" i="0" dirty="0">
                <a:solidFill>
                  <a:srgbClr val="212529"/>
                </a:solidFill>
                <a:effectLst/>
                <a:latin typeface="-apple-system"/>
              </a:rPr>
              <a:t>, </a:t>
            </a:r>
            <a:r>
              <a:rPr lang="en-US" altLang="zh-TW" b="0" i="0" u="none" strike="noStrike" dirty="0">
                <a:solidFill>
                  <a:srgbClr val="446E9B"/>
                </a:solidFill>
                <a:effectLst/>
                <a:latin typeface="-apple-system"/>
                <a:hlinkClick r:id="rId4"/>
              </a:rPr>
              <a:t>Wenjie Lu</a:t>
            </a:r>
            <a:r>
              <a:rPr lang="en-US" altLang="zh-TW" b="0" i="0" dirty="0">
                <a:solidFill>
                  <a:srgbClr val="212529"/>
                </a:solidFill>
                <a:effectLst/>
                <a:latin typeface="-apple-system"/>
              </a:rPr>
              <a:t>, </a:t>
            </a:r>
            <a:r>
              <a:rPr lang="en-US" altLang="zh-TW" b="0" i="0" u="none" strike="noStrike" dirty="0">
                <a:solidFill>
                  <a:srgbClr val="446E9B"/>
                </a:solidFill>
                <a:effectLst/>
                <a:latin typeface="-apple-system"/>
                <a:hlinkClick r:id="rId5"/>
              </a:rPr>
              <a:t>Gerald Penn</a:t>
            </a:r>
            <a:r>
              <a:rPr lang="en-US" altLang="zh-TW" b="0" i="0" u="none" strike="noStrike" dirty="0">
                <a:solidFill>
                  <a:srgbClr val="446E9B"/>
                </a:solidFill>
                <a:effectLst/>
                <a:latin typeface="-apple-system"/>
              </a:rPr>
              <a:t>, </a:t>
            </a:r>
            <a:r>
              <a:rPr lang="en-US" altLang="zh-TW" b="0" i="0" u="none" strike="noStrike" dirty="0">
                <a:solidFill>
                  <a:srgbClr val="446E9B"/>
                </a:solidFill>
                <a:effectLst/>
                <a:latin typeface="-apple-system"/>
                <a:hlinkClick r:id="rId6"/>
              </a:rPr>
              <a:t>Does BERT Rediscover a Classical NLP Pipeline?</a:t>
            </a:r>
            <a:r>
              <a:rPr lang="en-US" altLang="zh-TW" b="0" i="0" u="none" strike="noStrike" dirty="0">
                <a:solidFill>
                  <a:srgbClr val="446E9B"/>
                </a:solidFill>
                <a:effectLst/>
                <a:latin typeface="-apple-system"/>
              </a:rPr>
              <a:t>, </a:t>
            </a:r>
            <a:r>
              <a:rPr lang="en-US" altLang="zh-TW" b="0" i="0" u="none" strike="noStrike" dirty="0">
                <a:solidFill>
                  <a:srgbClr val="446E9B"/>
                </a:solidFill>
                <a:effectLst/>
                <a:latin typeface="-apple-system"/>
                <a:hlinkClick r:id="rId7"/>
              </a:rPr>
              <a:t>COLING</a:t>
            </a:r>
            <a:r>
              <a:rPr lang="en-US" altLang="zh-TW" b="0" i="0" u="none" strike="noStrike" dirty="0">
                <a:solidFill>
                  <a:srgbClr val="446E9B"/>
                </a:solidFill>
                <a:effectLst/>
                <a:latin typeface="-apple-system"/>
              </a:rPr>
              <a:t>, 2022</a:t>
            </a:r>
          </a:p>
          <a:p>
            <a:pPr marL="0" marR="0" lvl="0" indent="0" algn="l" defTabSz="914400" rtl="0" eaLnBrk="1" fontAlgn="auto" latinLnBrk="0" hangingPunct="1">
              <a:lnSpc>
                <a:spcPct val="100000"/>
              </a:lnSpc>
              <a:spcBef>
                <a:spcPts val="0"/>
              </a:spcBef>
              <a:spcAft>
                <a:spcPts val="0"/>
              </a:spcAft>
              <a:buClrTx/>
              <a:buSzTx/>
              <a:buFontTx/>
              <a:buNone/>
              <a:tabLst/>
              <a:defRPr/>
            </a:pPr>
            <a:r>
              <a:rPr lang="nl-NL" altLang="zh-TW" b="0" i="0" u="none" strike="noStrike" dirty="0">
                <a:solidFill>
                  <a:srgbClr val="446E9B"/>
                </a:solidFill>
                <a:effectLst/>
                <a:latin typeface="-apple-system"/>
                <a:hlinkClick r:id="rId8"/>
              </a:rPr>
              <a:t>Wietse de Vries</a:t>
            </a:r>
            <a:r>
              <a:rPr lang="nl-NL" altLang="zh-TW" b="0" i="0" dirty="0">
                <a:solidFill>
                  <a:srgbClr val="212529"/>
                </a:solidFill>
                <a:effectLst/>
                <a:latin typeface="-apple-system"/>
              </a:rPr>
              <a:t>, </a:t>
            </a:r>
            <a:r>
              <a:rPr lang="nl-NL" altLang="zh-TW" b="0" i="0" u="none" strike="noStrike" dirty="0">
                <a:solidFill>
                  <a:srgbClr val="446E9B"/>
                </a:solidFill>
                <a:effectLst/>
                <a:latin typeface="-apple-system"/>
                <a:hlinkClick r:id="rId9"/>
              </a:rPr>
              <a:t>Andreas van Cranenburgh</a:t>
            </a:r>
            <a:r>
              <a:rPr lang="nl-NL" altLang="zh-TW" b="0" i="0" dirty="0">
                <a:solidFill>
                  <a:srgbClr val="212529"/>
                </a:solidFill>
                <a:effectLst/>
                <a:latin typeface="-apple-system"/>
              </a:rPr>
              <a:t>, </a:t>
            </a:r>
            <a:r>
              <a:rPr lang="nl-NL" altLang="zh-TW" b="0" i="0" u="none" strike="noStrike" dirty="0">
                <a:solidFill>
                  <a:srgbClr val="446E9B"/>
                </a:solidFill>
                <a:effectLst/>
                <a:latin typeface="-apple-system"/>
                <a:hlinkClick r:id="rId10"/>
              </a:rPr>
              <a:t>Malvina Nissim</a:t>
            </a:r>
            <a:r>
              <a:rPr lang="en-US" altLang="zh-TW" b="0" i="0" u="none" strike="noStrike" dirty="0">
                <a:solidFill>
                  <a:srgbClr val="446E9B"/>
                </a:solidFill>
                <a:effectLst/>
                <a:latin typeface="-apple-system"/>
              </a:rPr>
              <a:t>, </a:t>
            </a:r>
            <a:r>
              <a:rPr lang="en-US" altLang="zh-TW" b="0" i="0" u="none" strike="noStrike" dirty="0">
                <a:solidFill>
                  <a:srgbClr val="446E9B"/>
                </a:solidFill>
                <a:effectLst/>
                <a:latin typeface="-apple-system"/>
                <a:hlinkClick r:id="rId11"/>
              </a:rPr>
              <a:t>What’s so special about BERT’s layers? A closer look at the NLP pipeline in monolingual and multilingual models</a:t>
            </a:r>
            <a:r>
              <a:rPr lang="en-US" altLang="zh-TW" b="0" i="0" u="none" strike="noStrike" dirty="0">
                <a:solidFill>
                  <a:srgbClr val="446E9B"/>
                </a:solidFill>
                <a:effectLst/>
                <a:latin typeface="-apple-system"/>
              </a:rPr>
              <a:t>, EMNLP Finding, 2020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TW" b="0" i="0" u="none" strike="noStrike" dirty="0">
              <a:solidFill>
                <a:srgbClr val="446E9B"/>
              </a:solidFill>
              <a:effectLst/>
              <a:latin typeface="-apple-system"/>
            </a:endParaRPr>
          </a:p>
          <a:p>
            <a:endParaRPr lang="en-US" altLang="zh-TW" dirty="0"/>
          </a:p>
          <a:p>
            <a:r>
              <a:rPr lang="en-US" altLang="zh-TW" dirty="0">
                <a:hlinkClick r:id="rId11"/>
              </a:rPr>
              <a:t>https://aclanthology.org/2020.findings-emnlp.389.pdf</a:t>
            </a:r>
            <a:endParaRPr lang="en-US" altLang="zh-TW" dirty="0"/>
          </a:p>
          <a:p>
            <a:r>
              <a:rPr lang="en-US" altLang="zh-TW" dirty="0"/>
              <a:t>we show that also within a given task, information is spread over different parts of the network and the pipeline might not be as neat as it seems. Each layer has different </a:t>
            </a:r>
            <a:r>
              <a:rPr lang="en-US" altLang="zh-TW" dirty="0" err="1"/>
              <a:t>specialisations</a:t>
            </a:r>
            <a:r>
              <a:rPr lang="en-US" altLang="zh-TW" dirty="0"/>
              <a:t>, so that it may be more useful to combine information from different layers, instead of selecting a single one based on the best overall performance.</a:t>
            </a:r>
          </a:p>
          <a:p>
            <a:r>
              <a:rPr lang="en-US" altLang="zh-TW" dirty="0"/>
              <a:t>Did BERT rediscover an NLP pipeline? Not in a naïve, architectural sense</a:t>
            </a:r>
            <a:endParaRPr lang="zh-TW" alt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TW" b="0" i="0" dirty="0">
              <a:solidFill>
                <a:srgbClr val="212529"/>
              </a:solidFill>
              <a:effectLst/>
              <a:latin typeface="-apple-system"/>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TW" b="0" i="0" u="none" strike="noStrike" dirty="0">
              <a:solidFill>
                <a:srgbClr val="446E9B"/>
              </a:solidFill>
              <a:effectLst/>
              <a:latin typeface="-apple-system"/>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TW" b="0" i="0" dirty="0">
              <a:solidFill>
                <a:srgbClr val="212529"/>
              </a:solidFill>
              <a:effectLst/>
              <a:latin typeface="-apple-system"/>
            </a:endParaRPr>
          </a:p>
          <a:p>
            <a:endParaRPr lang="zh-TW" altLang="en-US" dirty="0"/>
          </a:p>
        </p:txBody>
      </p:sp>
      <p:sp>
        <p:nvSpPr>
          <p:cNvPr id="4" name="投影片編號版面配置區 3"/>
          <p:cNvSpPr>
            <a:spLocks noGrp="1"/>
          </p:cNvSpPr>
          <p:nvPr>
            <p:ph type="sldNum" sz="quarter" idx="5"/>
          </p:nvPr>
        </p:nvSpPr>
        <p:spPr/>
        <p:txBody>
          <a:bodyPr/>
          <a:lstStyle/>
          <a:p>
            <a:fld id="{D92C419D-4325-406C-8865-343A94802E9F}" type="slidenum">
              <a:rPr lang="zh-TW" altLang="en-US" smtClean="0"/>
              <a:t>32</a:t>
            </a:fld>
            <a:endParaRPr lang="zh-TW" altLang="en-US"/>
          </a:p>
        </p:txBody>
      </p:sp>
    </p:spTree>
    <p:extLst>
      <p:ext uri="{BB962C8B-B14F-4D97-AF65-F5344CB8AC3E}">
        <p14:creationId xmlns:p14="http://schemas.microsoft.com/office/powerpoint/2010/main" val="41045474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b="0" i="0" dirty="0">
                <a:solidFill>
                  <a:srgbClr val="DD4B39"/>
                </a:solidFill>
                <a:effectLst/>
                <a:latin typeface="arial" panose="020B0604020202020204" pitchFamily="34" charset="0"/>
              </a:rPr>
              <a:t>some spoil here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2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https://arxiv.org/abs/2010.02480</a:t>
            </a:r>
            <a:endParaRPr kumimoji="0" lang="en-US" altLang="zh-TW" sz="12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US" altLang="zh-TW" dirty="0"/>
            </a:br>
            <a:r>
              <a:rPr lang="en-US" altLang="zh-TW" b="0" i="0" dirty="0">
                <a:solidFill>
                  <a:srgbClr val="202124"/>
                </a:solidFill>
                <a:effectLst/>
                <a:latin typeface="arial" panose="020B0604020202020204" pitchFamily="34" charset="0"/>
              </a:rPr>
              <a:t>Analyzing what BERT learned during training</a:t>
            </a:r>
            <a:endParaRPr kumimoji="0" lang="zh-TW" altLang="en-US" sz="12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a:p>
            <a:endParaRPr lang="zh-TW" altLang="en-US" dirty="0"/>
          </a:p>
        </p:txBody>
      </p:sp>
      <p:sp>
        <p:nvSpPr>
          <p:cNvPr id="4" name="投影片編號版面配置區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625E506-9739-480A-922B-2BC557D985A4}" type="slidenum">
              <a:rPr kumimoji="0" lang="zh-TW" altLang="en-US" sz="12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zh-TW" altLang="en-US" sz="12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18729646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D92C419D-4325-406C-8865-343A94802E9F}" type="slidenum">
              <a:rPr lang="zh-TW" altLang="en-US" smtClean="0"/>
              <a:t>34</a:t>
            </a:fld>
            <a:endParaRPr lang="zh-TW" altLang="en-US"/>
          </a:p>
        </p:txBody>
      </p:sp>
    </p:spTree>
    <p:extLst>
      <p:ext uri="{BB962C8B-B14F-4D97-AF65-F5344CB8AC3E}">
        <p14:creationId xmlns:p14="http://schemas.microsoft.com/office/powerpoint/2010/main" val="8119843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altLang="zh-TW" sz="1200" b="0" i="0" u="none" strike="noStrike" kern="1200" cap="none" spc="0" normalizeH="0" baseline="0" noProof="0" dirty="0">
                <a:ln>
                  <a:noFill/>
                </a:ln>
                <a:solidFill>
                  <a:prstClr val="white">
                    <a:lumMod val="50000"/>
                  </a:prstClr>
                </a:solidFill>
                <a:effectLst/>
                <a:uLnTx/>
                <a:uFillTx/>
                <a:latin typeface="Calibri" panose="020F0502020204030204"/>
                <a:ea typeface="新細明體" panose="02020500000000000000" pitchFamily="18" charset="-120"/>
                <a:cs typeface="+mn-cs"/>
              </a:rPr>
              <a:t>Aghajanyan, Armen, Sonal Gupta, and Luke Zettlemoyer. "Intrinsic Dimensionality Explains the Effectiveness of Language Model Fine-Tuning." </a:t>
            </a:r>
            <a:r>
              <a:rPr kumimoji="0" lang="en" altLang="zh-TW" sz="1200" b="0" i="1" u="none" strike="noStrike" kern="1200" cap="none" spc="0" normalizeH="0" baseline="0" noProof="0" dirty="0">
                <a:ln>
                  <a:noFill/>
                </a:ln>
                <a:solidFill>
                  <a:prstClr val="white">
                    <a:lumMod val="50000"/>
                  </a:prstClr>
                </a:solidFill>
                <a:effectLst/>
                <a:uLnTx/>
                <a:uFillTx/>
                <a:latin typeface="Calibri" panose="020F0502020204030204"/>
                <a:ea typeface="新細明體" panose="02020500000000000000" pitchFamily="18" charset="-120"/>
                <a:cs typeface="+mn-cs"/>
              </a:rPr>
              <a:t>Proceedings of the 59th Annual Meeting of the Association for Computational Linguistics and the 11th International Joint Conference on Natural Language Processing (Volume 1: Long Papers)</a:t>
            </a:r>
            <a:r>
              <a:rPr kumimoji="0" lang="en" altLang="zh-TW" sz="1200" b="0" i="0" u="none" strike="noStrike" kern="1200" cap="none" spc="0" normalizeH="0" baseline="0" noProof="0" dirty="0">
                <a:ln>
                  <a:noFill/>
                </a:ln>
                <a:solidFill>
                  <a:prstClr val="white">
                    <a:lumMod val="50000"/>
                  </a:prstClr>
                </a:solidFill>
                <a:effectLst/>
                <a:uLnTx/>
                <a:uFillTx/>
                <a:latin typeface="Calibri" panose="020F0502020204030204"/>
                <a:ea typeface="新細明體" panose="02020500000000000000" pitchFamily="18" charset="-120"/>
                <a:cs typeface="+mn-cs"/>
              </a:rPr>
              <a:t>. 2021</a:t>
            </a:r>
            <a:endParaRPr kumimoji="0" lang="en-TW" altLang="zh-TW"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a:p>
            <a:endParaRPr kumimoji="1" lang="en-US" altLang="zh-TW" dirty="0"/>
          </a:p>
          <a:p>
            <a:endParaRPr kumimoji="1" lang="en-US" altLang="zh-TW" dirty="0"/>
          </a:p>
          <a:p>
            <a:r>
              <a:rPr kumimoji="1" lang="en-US" altLang="zh-TW" dirty="0"/>
              <a:t>Observation 4: Pre-training reduces the intrinsic dimension of downstream tasks</a:t>
            </a:r>
          </a:p>
          <a:p>
            <a:r>
              <a:rPr kumimoji="1" lang="en-US" altLang="zh-TW" dirty="0"/>
              <a:t>Evidence: </a:t>
            </a:r>
          </a:p>
          <a:p>
            <a:r>
              <a:rPr kumimoji="1" lang="en-US" altLang="zh-TW" dirty="0">
                <a:hlinkClick r:id="rId3"/>
              </a:rPr>
              <a:t>https://arxiv.org/abs/2012.13255</a:t>
            </a:r>
            <a:endParaRPr kumimoji="1" lang="en-US" altLang="zh-TW" dirty="0"/>
          </a:p>
          <a:p>
            <a:r>
              <a:rPr lang="en-US" altLang="zh-TW" dirty="0"/>
              <a:t>Given our task representation interpretation of intrinsic dimensionality, we argue that the large scale training of Masked Language Models (MLM) learns generic and distributed enough representations of language to facilitate downstream learning of highly compressed task representations.</a:t>
            </a:r>
            <a:endParaRPr kumimoji="1" lang="en-US" altLang="zh-TW" dirty="0"/>
          </a:p>
          <a:p>
            <a:endParaRPr lang="zh-TW" altLang="en-US" dirty="0"/>
          </a:p>
        </p:txBody>
      </p:sp>
      <p:sp>
        <p:nvSpPr>
          <p:cNvPr id="4" name="投影片編號版面配置區 3"/>
          <p:cNvSpPr>
            <a:spLocks noGrp="1"/>
          </p:cNvSpPr>
          <p:nvPr>
            <p:ph type="sldNum" sz="quarter" idx="5"/>
          </p:nvPr>
        </p:nvSpPr>
        <p:spPr/>
        <p:txBody>
          <a:bodyPr/>
          <a:lstStyle/>
          <a:p>
            <a:fld id="{D92C419D-4325-406C-8865-343A94802E9F}" type="slidenum">
              <a:rPr lang="zh-TW" altLang="en-US" smtClean="0"/>
              <a:t>35</a:t>
            </a:fld>
            <a:endParaRPr lang="zh-TW" altLang="en-US"/>
          </a:p>
        </p:txBody>
      </p:sp>
    </p:spTree>
    <p:extLst>
      <p:ext uri="{BB962C8B-B14F-4D97-AF65-F5344CB8AC3E}">
        <p14:creationId xmlns:p14="http://schemas.microsoft.com/office/powerpoint/2010/main" val="36666384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kumimoji="1" lang="en-US" altLang="zh-TW" dirty="0"/>
              <a:t>Observation 3: PLMs learn to capture word dependencies in the sequences during pre-training</a:t>
            </a:r>
          </a:p>
          <a:p>
            <a:r>
              <a:rPr kumimoji="1" lang="en-US" altLang="zh-TW" dirty="0"/>
              <a:t>Evidence: Transferring from artificial language</a:t>
            </a:r>
          </a:p>
          <a:p>
            <a:r>
              <a:rPr kumimoji="1" lang="en" altLang="zh-TW" dirty="0">
                <a:hlinkClick r:id="rId3"/>
              </a:rPr>
              <a:t>https://arxiv.org/abs/2109.03537</a:t>
            </a:r>
            <a:endParaRPr kumimoji="1" lang="en" altLang="zh-TW" dirty="0">
              <a:latin typeface="Arial" panose="020B0604020202020204" pitchFamily="34" charset="0"/>
            </a:endParaRPr>
          </a:p>
          <a:p>
            <a:endParaRPr lang="zh-TW" altLang="en-US" dirty="0"/>
          </a:p>
        </p:txBody>
      </p:sp>
      <p:sp>
        <p:nvSpPr>
          <p:cNvPr id="4" name="投影片編號版面配置區 3"/>
          <p:cNvSpPr>
            <a:spLocks noGrp="1"/>
          </p:cNvSpPr>
          <p:nvPr>
            <p:ph type="sldNum" sz="quarter" idx="5"/>
          </p:nvPr>
        </p:nvSpPr>
        <p:spPr/>
        <p:txBody>
          <a:bodyPr/>
          <a:lstStyle/>
          <a:p>
            <a:fld id="{D92C419D-4325-406C-8865-343A94802E9F}" type="slidenum">
              <a:rPr lang="zh-TW" altLang="en-US" smtClean="0"/>
              <a:t>36</a:t>
            </a:fld>
            <a:endParaRPr lang="zh-TW" altLang="en-US"/>
          </a:p>
        </p:txBody>
      </p:sp>
    </p:spTree>
    <p:extLst>
      <p:ext uri="{BB962C8B-B14F-4D97-AF65-F5344CB8AC3E}">
        <p14:creationId xmlns:p14="http://schemas.microsoft.com/office/powerpoint/2010/main" val="13891805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685800" y="1143000"/>
            <a:ext cx="5486400" cy="3086100"/>
          </a:xfrm>
        </p:spPr>
      </p:sp>
      <p:sp>
        <p:nvSpPr>
          <p:cNvPr id="3" name="備忘稿版面配置區 2"/>
          <p:cNvSpPr>
            <a:spLocks noGrp="1"/>
          </p:cNvSpPr>
          <p:nvPr>
            <p:ph type="body" idx="1"/>
          </p:nvPr>
        </p:nvSpPr>
        <p:spPr/>
        <p:txBody>
          <a:bodyPr/>
          <a:lstStyle/>
          <a:p>
            <a:r>
              <a:rPr lang="en-US" altLang="zh-TW" dirty="0"/>
              <a:t>https://ppfocus.com/hk/0/di75f00e4.html</a:t>
            </a:r>
            <a:endParaRPr lang="zh-TW" altLang="en-US" dirty="0"/>
          </a:p>
        </p:txBody>
      </p:sp>
      <p:sp>
        <p:nvSpPr>
          <p:cNvPr id="4" name="投影片編號版面配置區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5DEAE66-936D-4470-80B1-DDFD50749D99}" type="slidenum">
              <a:rPr kumimoji="0" lang="zh-TW" altLang="en-US" sz="12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zh-TW" altLang="en-US" sz="12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31853292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i="0" dirty="0">
                <a:solidFill>
                  <a:srgbClr val="000000"/>
                </a:solidFill>
                <a:effectLst/>
              </a:rPr>
              <a:t>Pretrained Transformers as Universal Computation Engines</a:t>
            </a:r>
          </a:p>
          <a:p>
            <a:r>
              <a:rPr lang="en-US" altLang="zh-TW" i="0" dirty="0">
                <a:solidFill>
                  <a:srgbClr val="000000"/>
                </a:solidFill>
                <a:effectLst/>
              </a:rPr>
              <a:t>The works is from </a:t>
            </a:r>
            <a:r>
              <a:rPr lang="en-US" altLang="zh-TW" dirty="0">
                <a:solidFill>
                  <a:srgbClr val="FF0000"/>
                </a:solidFill>
              </a:rPr>
              <a:t>UC Berkeley</a:t>
            </a:r>
            <a:endParaRPr lang="zh-TW" altLang="en-US" dirty="0">
              <a:solidFill>
                <a:srgbClr val="FF0000"/>
              </a:solidFill>
            </a:endParaRPr>
          </a:p>
        </p:txBody>
      </p:sp>
      <p:sp>
        <p:nvSpPr>
          <p:cNvPr id="4" name="投影片編號版面配置區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26B3D21-9483-45E4-9893-3227E68B4580}" type="slidenum">
              <a:rPr kumimoji="0" lang="zh-TW" altLang="en-US" sz="12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zh-TW" altLang="en-US" sz="12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32737671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26B3D21-9483-45E4-9893-3227E68B4580}" type="slidenum">
              <a:rPr kumimoji="0" lang="zh-TW" altLang="en-US" sz="12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zh-TW" altLang="en-US" sz="12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26586865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26B3D21-9483-45E4-9893-3227E68B4580}" type="slidenum">
              <a:rPr kumimoji="0" lang="zh-TW" altLang="en-US" sz="12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zh-TW" altLang="en-US" sz="12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16812458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200" dirty="0"/>
              <a:t>Do I have to mention adaptor???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TW"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200" dirty="0"/>
              <a:t>(https://arxiv.org/abs/1805.12471)</a:t>
            </a:r>
            <a:endParaRPr lang="zh-TW" altLang="en-US" sz="1200" dirty="0"/>
          </a:p>
          <a:p>
            <a:endParaRPr lang="zh-TW" altLang="en-US" dirty="0"/>
          </a:p>
        </p:txBody>
      </p:sp>
      <p:sp>
        <p:nvSpPr>
          <p:cNvPr id="4" name="投影片編號版面配置區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A21633A-A357-4647-96F8-3609E572E7C5}" type="slidenum">
              <a:rPr kumimoji="0" lang="zh-TW" altLang="en-US" sz="12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zh-TW" altLang="en-US" sz="12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41561591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26B3D21-9483-45E4-9893-3227E68B4580}" type="slidenum">
              <a:rPr kumimoji="0" lang="zh-TW" altLang="en-US" sz="12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zh-TW" altLang="en-US" sz="12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3100625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685800" y="1143000"/>
            <a:ext cx="5486400" cy="3086100"/>
          </a:xfrm>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26B3D21-9483-45E4-9893-3227E68B4580}" type="slidenum">
              <a:rPr kumimoji="0" lang="zh-TW" altLang="en-US" sz="12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zh-TW" altLang="en-US" sz="12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1571114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685800" y="1143000"/>
            <a:ext cx="5486400" cy="3086100"/>
          </a:xfrm>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26B3D21-9483-45E4-9893-3227E68B4580}" type="slidenum">
              <a:rPr kumimoji="0" lang="zh-TW" altLang="en-US" sz="12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zh-TW" altLang="en-US" sz="12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11727834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685800" y="1143000"/>
            <a:ext cx="5486400" cy="3086100"/>
          </a:xfrm>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26B3D21-9483-45E4-9893-3227E68B4580}" type="slidenum">
              <a:rPr kumimoji="0" lang="zh-TW" altLang="en-US" sz="12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zh-TW" altLang="en-US" sz="12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22474096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685800" y="1143000"/>
            <a:ext cx="5486400" cy="3086100"/>
          </a:xfrm>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26B3D21-9483-45E4-9893-3227E68B4580}" type="slidenum">
              <a:rPr kumimoji="0" lang="zh-TW" altLang="en-US" sz="12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457200" rtl="0" eaLnBrk="1" fontAlgn="auto" latinLnBrk="0" hangingPunct="1">
                <a:lnSpc>
                  <a:spcPct val="100000"/>
                </a:lnSpc>
                <a:spcBef>
                  <a:spcPts val="0"/>
                </a:spcBef>
                <a:spcAft>
                  <a:spcPts val="0"/>
                </a:spcAft>
                <a:buClrTx/>
                <a:buSzTx/>
                <a:buFontTx/>
                <a:buNone/>
                <a:tabLst/>
                <a:defRPr/>
              </a:pPr>
              <a:t>49</a:t>
            </a:fld>
            <a:endParaRPr kumimoji="0" lang="zh-TW" altLang="en-US" sz="12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8011222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a:t>https://arxiv.org/pdf/2104.06644.pdf</a:t>
            </a:r>
            <a:endParaRPr lang="zh-TW" alt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b="0" i="0" u="none" strike="noStrike" dirty="0" err="1">
                <a:solidFill>
                  <a:srgbClr val="446E9B"/>
                </a:solidFill>
                <a:effectLst/>
                <a:latin typeface="-apple-system"/>
                <a:hlinkClick r:id="rId3"/>
              </a:rPr>
              <a:t>Koustuv</a:t>
            </a:r>
            <a:r>
              <a:rPr lang="en-US" altLang="zh-TW" b="0" i="0" u="none" strike="noStrike" dirty="0">
                <a:solidFill>
                  <a:srgbClr val="446E9B"/>
                </a:solidFill>
                <a:effectLst/>
                <a:latin typeface="-apple-system"/>
                <a:hlinkClick r:id="rId3"/>
              </a:rPr>
              <a:t> Sinha</a:t>
            </a:r>
            <a:r>
              <a:rPr lang="en-US" altLang="zh-TW" b="0" i="0" dirty="0">
                <a:solidFill>
                  <a:srgbClr val="212529"/>
                </a:solidFill>
                <a:effectLst/>
                <a:latin typeface="-apple-system"/>
              </a:rPr>
              <a:t>, </a:t>
            </a:r>
            <a:r>
              <a:rPr lang="en-US" altLang="zh-TW" b="0" i="0" u="none" strike="noStrike" dirty="0">
                <a:solidFill>
                  <a:srgbClr val="446E9B"/>
                </a:solidFill>
                <a:effectLst/>
                <a:latin typeface="-apple-system"/>
                <a:hlinkClick r:id="rId4"/>
              </a:rPr>
              <a:t>Robin Jia</a:t>
            </a:r>
            <a:r>
              <a:rPr lang="en-US" altLang="zh-TW" b="0" i="0" dirty="0">
                <a:solidFill>
                  <a:srgbClr val="212529"/>
                </a:solidFill>
                <a:effectLst/>
                <a:latin typeface="-apple-system"/>
              </a:rPr>
              <a:t>, </a:t>
            </a:r>
            <a:r>
              <a:rPr lang="en-US" altLang="zh-TW" b="0" i="0" u="none" strike="noStrike" dirty="0" err="1">
                <a:solidFill>
                  <a:srgbClr val="446E9B"/>
                </a:solidFill>
                <a:effectLst/>
                <a:latin typeface="-apple-system"/>
                <a:hlinkClick r:id="rId5"/>
              </a:rPr>
              <a:t>Dieuwke</a:t>
            </a:r>
            <a:r>
              <a:rPr lang="en-US" altLang="zh-TW" b="0" i="0" u="none" strike="noStrike" dirty="0">
                <a:solidFill>
                  <a:srgbClr val="446E9B"/>
                </a:solidFill>
                <a:effectLst/>
                <a:latin typeface="-apple-system"/>
                <a:hlinkClick r:id="rId5"/>
              </a:rPr>
              <a:t> </a:t>
            </a:r>
            <a:r>
              <a:rPr lang="en-US" altLang="zh-TW" b="0" i="0" u="none" strike="noStrike" dirty="0" err="1">
                <a:solidFill>
                  <a:srgbClr val="446E9B"/>
                </a:solidFill>
                <a:effectLst/>
                <a:latin typeface="-apple-system"/>
                <a:hlinkClick r:id="rId5"/>
              </a:rPr>
              <a:t>Hupkes</a:t>
            </a:r>
            <a:r>
              <a:rPr lang="en-US" altLang="zh-TW" b="0" i="0" dirty="0">
                <a:solidFill>
                  <a:srgbClr val="212529"/>
                </a:solidFill>
                <a:effectLst/>
                <a:latin typeface="-apple-system"/>
              </a:rPr>
              <a:t>, </a:t>
            </a:r>
            <a:r>
              <a:rPr lang="en-US" altLang="zh-TW" b="0" i="0" u="none" strike="noStrike" dirty="0">
                <a:solidFill>
                  <a:srgbClr val="446E9B"/>
                </a:solidFill>
                <a:effectLst/>
                <a:latin typeface="-apple-system"/>
                <a:hlinkClick r:id="rId6"/>
              </a:rPr>
              <a:t>Joelle </a:t>
            </a:r>
            <a:r>
              <a:rPr lang="en-US" altLang="zh-TW" b="0" i="0" u="none" strike="noStrike" dirty="0" err="1">
                <a:solidFill>
                  <a:srgbClr val="446E9B"/>
                </a:solidFill>
                <a:effectLst/>
                <a:latin typeface="-apple-system"/>
                <a:hlinkClick r:id="rId6"/>
              </a:rPr>
              <a:t>Pineau</a:t>
            </a:r>
            <a:r>
              <a:rPr lang="en-US" altLang="zh-TW" b="0" i="0" dirty="0">
                <a:solidFill>
                  <a:srgbClr val="212529"/>
                </a:solidFill>
                <a:effectLst/>
                <a:latin typeface="-apple-system"/>
              </a:rPr>
              <a:t>, </a:t>
            </a:r>
            <a:r>
              <a:rPr lang="en-US" altLang="zh-TW" b="0" i="0" u="none" strike="noStrike" dirty="0">
                <a:solidFill>
                  <a:srgbClr val="446E9B"/>
                </a:solidFill>
                <a:effectLst/>
                <a:latin typeface="-apple-system"/>
                <a:hlinkClick r:id="rId7"/>
              </a:rPr>
              <a:t>Adina Williams</a:t>
            </a:r>
            <a:r>
              <a:rPr lang="en-US" altLang="zh-TW" b="0" i="0" dirty="0">
                <a:solidFill>
                  <a:srgbClr val="212529"/>
                </a:solidFill>
                <a:effectLst/>
                <a:latin typeface="-apple-system"/>
              </a:rPr>
              <a:t>, </a:t>
            </a:r>
            <a:r>
              <a:rPr lang="en-US" altLang="zh-TW" b="0" i="0" u="none" strike="noStrike" dirty="0" err="1">
                <a:solidFill>
                  <a:srgbClr val="446E9B"/>
                </a:solidFill>
                <a:effectLst/>
                <a:latin typeface="-apple-system"/>
                <a:hlinkClick r:id="rId8"/>
              </a:rPr>
              <a:t>Douwe</a:t>
            </a:r>
            <a:r>
              <a:rPr lang="en-US" altLang="zh-TW" b="0" i="0" u="none" strike="noStrike" dirty="0">
                <a:solidFill>
                  <a:srgbClr val="446E9B"/>
                </a:solidFill>
                <a:effectLst/>
                <a:latin typeface="-apple-system"/>
                <a:hlinkClick r:id="rId8"/>
              </a:rPr>
              <a:t> </a:t>
            </a:r>
            <a:r>
              <a:rPr lang="en-US" altLang="zh-TW" b="0" i="0" u="none" strike="noStrike" dirty="0" err="1">
                <a:solidFill>
                  <a:srgbClr val="446E9B"/>
                </a:solidFill>
                <a:effectLst/>
                <a:latin typeface="-apple-system"/>
                <a:hlinkClick r:id="rId8"/>
              </a:rPr>
              <a:t>Kiela</a:t>
            </a:r>
            <a:r>
              <a:rPr lang="en-US" altLang="zh-TW" b="0" i="0" u="none" strike="noStrike" dirty="0">
                <a:solidFill>
                  <a:srgbClr val="446E9B"/>
                </a:solidFill>
                <a:effectLst/>
                <a:latin typeface="-apple-system"/>
              </a:rPr>
              <a:t>, </a:t>
            </a:r>
            <a:r>
              <a:rPr lang="en-US" altLang="zh-TW" b="0" i="0" u="none" strike="noStrike" dirty="0">
                <a:solidFill>
                  <a:srgbClr val="446E9B"/>
                </a:solidFill>
                <a:effectLst/>
                <a:latin typeface="-apple-system"/>
                <a:hlinkClick r:id="rId9"/>
              </a:rPr>
              <a:t>Masked Language Modeling and the Distributional Hypothesis: Order Word Matters Pre-training for Little</a:t>
            </a:r>
            <a:r>
              <a:rPr lang="en-US" altLang="zh-TW" b="0" i="0" u="none" strike="noStrike" dirty="0">
                <a:solidFill>
                  <a:srgbClr val="446E9B"/>
                </a:solidFill>
                <a:effectLst/>
                <a:latin typeface="-apple-system"/>
              </a:rPr>
              <a:t>, EMNLP, 2021</a:t>
            </a:r>
            <a:endParaRPr lang="en-US" altLang="zh-TW" b="0" i="0" dirty="0">
              <a:solidFill>
                <a:srgbClr val="212529"/>
              </a:solidFill>
              <a:effectLst/>
              <a:latin typeface="-apple-system"/>
            </a:endParaRPr>
          </a:p>
          <a:p>
            <a:endParaRPr lang="zh-TW" altLang="en-US" dirty="0"/>
          </a:p>
        </p:txBody>
      </p:sp>
      <p:sp>
        <p:nvSpPr>
          <p:cNvPr id="4" name="投影片編號版面配置區 3"/>
          <p:cNvSpPr>
            <a:spLocks noGrp="1"/>
          </p:cNvSpPr>
          <p:nvPr>
            <p:ph type="sldNum" sz="quarter" idx="5"/>
          </p:nvPr>
        </p:nvSpPr>
        <p:spPr/>
        <p:txBody>
          <a:bodyPr/>
          <a:lstStyle/>
          <a:p>
            <a:fld id="{D92C419D-4325-406C-8865-343A94802E9F}" type="slidenum">
              <a:rPr lang="zh-TW" altLang="en-US" smtClean="0"/>
              <a:t>51</a:t>
            </a:fld>
            <a:endParaRPr lang="zh-TW" altLang="en-US"/>
          </a:p>
        </p:txBody>
      </p:sp>
    </p:spTree>
    <p:extLst>
      <p:ext uri="{BB962C8B-B14F-4D97-AF65-F5344CB8AC3E}">
        <p14:creationId xmlns:p14="http://schemas.microsoft.com/office/powerpoint/2010/main" val="9539633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g183c9f3b678_0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8" name="Google Shape;268;g183c9f3b678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a:p>
        </p:txBody>
      </p:sp>
      <p:sp>
        <p:nvSpPr>
          <p:cNvPr id="4" name="投影片編號版面配置區 3"/>
          <p:cNvSpPr>
            <a:spLocks noGrp="1"/>
          </p:cNvSpPr>
          <p:nvPr>
            <p:ph type="sldNum" sz="quarter" idx="5"/>
          </p:nvPr>
        </p:nvSpPr>
        <p:spPr/>
        <p:txBody>
          <a:bodyPr/>
          <a:lstStyle/>
          <a:p>
            <a:fld id="{687D1D95-590F-7148-9890-3B18C905ED9D}" type="slidenum">
              <a:rPr lang="en-TW" smtClean="0"/>
              <a:t>119</a:t>
            </a:fld>
            <a:endParaRPr lang="en-TW"/>
          </a:p>
        </p:txBody>
      </p:sp>
    </p:spTree>
    <p:extLst>
      <p:ext uri="{BB962C8B-B14F-4D97-AF65-F5344CB8AC3E}">
        <p14:creationId xmlns:p14="http://schemas.microsoft.com/office/powerpoint/2010/main" val="112332722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TW"/>
          </a:p>
        </p:txBody>
      </p:sp>
      <p:sp>
        <p:nvSpPr>
          <p:cNvPr id="4" name="Slide Number Placeholder 3"/>
          <p:cNvSpPr>
            <a:spLocks noGrp="1"/>
          </p:cNvSpPr>
          <p:nvPr>
            <p:ph type="sldNum" sz="quarter" idx="5"/>
          </p:nvPr>
        </p:nvSpPr>
        <p:spPr/>
        <p:txBody>
          <a:bodyPr/>
          <a:lstStyle/>
          <a:p>
            <a:fld id="{687D1D95-590F-7148-9890-3B18C905ED9D}" type="slidenum">
              <a:rPr lang="en-TW" smtClean="0"/>
              <a:t>136</a:t>
            </a:fld>
            <a:endParaRPr lang="en-TW"/>
          </a:p>
        </p:txBody>
      </p:sp>
    </p:spTree>
    <p:extLst>
      <p:ext uri="{BB962C8B-B14F-4D97-AF65-F5344CB8AC3E}">
        <p14:creationId xmlns:p14="http://schemas.microsoft.com/office/powerpoint/2010/main" val="306809370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TW"/>
          </a:p>
        </p:txBody>
      </p:sp>
      <p:sp>
        <p:nvSpPr>
          <p:cNvPr id="4" name="Slide Number Placeholder 3"/>
          <p:cNvSpPr>
            <a:spLocks noGrp="1"/>
          </p:cNvSpPr>
          <p:nvPr>
            <p:ph type="sldNum" sz="quarter" idx="5"/>
          </p:nvPr>
        </p:nvSpPr>
        <p:spPr/>
        <p:txBody>
          <a:bodyPr/>
          <a:lstStyle/>
          <a:p>
            <a:fld id="{687D1D95-590F-7148-9890-3B18C905ED9D}" type="slidenum">
              <a:rPr lang="en-TW" smtClean="0"/>
              <a:t>137</a:t>
            </a:fld>
            <a:endParaRPr lang="en-TW"/>
          </a:p>
        </p:txBody>
      </p:sp>
    </p:spTree>
    <p:extLst>
      <p:ext uri="{BB962C8B-B14F-4D97-AF65-F5344CB8AC3E}">
        <p14:creationId xmlns:p14="http://schemas.microsoft.com/office/powerpoint/2010/main" val="21058537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COLA: Each example is a sequence of words annotated with whether it is a grammatical English sentence</a:t>
            </a:r>
          </a:p>
          <a:p>
            <a:r>
              <a:rPr lang="en-US" altLang="zh-TW" dirty="0"/>
              <a:t>MRPC: with human annotations for whether the sentences in the pair are semantically equivalent</a:t>
            </a:r>
          </a:p>
          <a:p>
            <a:r>
              <a:rPr lang="en-US" altLang="zh-TW" dirty="0" err="1"/>
              <a:t>QQP:o</a:t>
            </a:r>
            <a:r>
              <a:rPr lang="en-US" altLang="zh-TW" dirty="0"/>
              <a:t> determine whether a pair of questions are semantically equivalent. </a:t>
            </a:r>
          </a:p>
          <a:p>
            <a:r>
              <a:rPr lang="en-US" altLang="zh-TW" dirty="0"/>
              <a:t>STS: Each pair is human-annotated with a similarity score from 1 to 5; the task is to predict these scores</a:t>
            </a:r>
            <a:endParaRPr lang="zh-TW" altLang="en-US" dirty="0"/>
          </a:p>
        </p:txBody>
      </p:sp>
      <p:sp>
        <p:nvSpPr>
          <p:cNvPr id="4" name="投影片編號版面配置區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D9A5376-D587-4261-AFA8-722E40553E4F}" type="slidenum">
              <a:rPr kumimoji="0" lang="zh-TW" altLang="en-US" sz="12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zh-TW" altLang="en-US" sz="12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256960804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TW"/>
          </a:p>
        </p:txBody>
      </p:sp>
      <p:sp>
        <p:nvSpPr>
          <p:cNvPr id="4" name="Slide Number Placeholder 3"/>
          <p:cNvSpPr>
            <a:spLocks noGrp="1"/>
          </p:cNvSpPr>
          <p:nvPr>
            <p:ph type="sldNum" sz="quarter" idx="5"/>
          </p:nvPr>
        </p:nvSpPr>
        <p:spPr/>
        <p:txBody>
          <a:bodyPr/>
          <a:lstStyle/>
          <a:p>
            <a:fld id="{687D1D95-590F-7148-9890-3B18C905ED9D}" type="slidenum">
              <a:rPr lang="en-TW" smtClean="0"/>
              <a:t>151</a:t>
            </a:fld>
            <a:endParaRPr lang="en-TW"/>
          </a:p>
        </p:txBody>
      </p:sp>
    </p:spTree>
    <p:extLst>
      <p:ext uri="{BB962C8B-B14F-4D97-AF65-F5344CB8AC3E}">
        <p14:creationId xmlns:p14="http://schemas.microsoft.com/office/powerpoint/2010/main" val="22602382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What about the bias?</a:t>
            </a:r>
            <a:endParaRPr lang="en-TW"/>
          </a:p>
        </p:txBody>
      </p:sp>
      <p:sp>
        <p:nvSpPr>
          <p:cNvPr id="4" name="Slide Number Placeholder 3"/>
          <p:cNvSpPr>
            <a:spLocks noGrp="1"/>
          </p:cNvSpPr>
          <p:nvPr>
            <p:ph type="sldNum" sz="quarter" idx="5"/>
          </p:nvPr>
        </p:nvSpPr>
        <p:spPr/>
        <p:txBody>
          <a:bodyPr/>
          <a:lstStyle/>
          <a:p>
            <a:fld id="{687D1D95-590F-7148-9890-3B18C905ED9D}" type="slidenum">
              <a:rPr lang="en-TW" smtClean="0"/>
              <a:t>152</a:t>
            </a:fld>
            <a:endParaRPr lang="en-TW"/>
          </a:p>
        </p:txBody>
      </p:sp>
    </p:spTree>
    <p:extLst>
      <p:ext uri="{BB962C8B-B14F-4D97-AF65-F5344CB8AC3E}">
        <p14:creationId xmlns:p14="http://schemas.microsoft.com/office/powerpoint/2010/main" val="412001335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TW"/>
              <a:t>Originally</a:t>
            </a:r>
            <a:r>
              <a:rPr lang="zh-TW" altLang="en-US"/>
              <a:t> </a:t>
            </a:r>
            <a:r>
              <a:rPr lang="en-US" altLang="zh-TW"/>
              <a:t>this</a:t>
            </a:r>
            <a:r>
              <a:rPr lang="zh-TW" altLang="en-US"/>
              <a:t> </a:t>
            </a:r>
            <a:r>
              <a:rPr lang="en-US" altLang="zh-TW"/>
              <a:t>is</a:t>
            </a:r>
            <a:r>
              <a:rPr lang="zh-TW" altLang="en-US"/>
              <a:t> </a:t>
            </a:r>
            <a:r>
              <a:rPr lang="en-US" altLang="zh-TW"/>
              <a:t>for</a:t>
            </a:r>
            <a:r>
              <a:rPr lang="zh-TW" altLang="en-US"/>
              <a:t> </a:t>
            </a:r>
            <a:r>
              <a:rPr lang="en-US" altLang="zh-TW"/>
              <a:t>autoregressive</a:t>
            </a:r>
            <a:r>
              <a:rPr lang="zh-TW" altLang="en-US"/>
              <a:t> </a:t>
            </a:r>
            <a:r>
              <a:rPr lang="en-US" altLang="zh-TW"/>
              <a:t>LM</a:t>
            </a:r>
            <a:r>
              <a:rPr lang="zh-TW" altLang="en-US"/>
              <a:t> </a:t>
            </a:r>
            <a:r>
              <a:rPr lang="en-US" altLang="zh-TW"/>
              <a:t>(GPT2)</a:t>
            </a:r>
            <a:r>
              <a:rPr lang="zh-TW" altLang="en-US"/>
              <a:t> </a:t>
            </a:r>
            <a:r>
              <a:rPr lang="en-US" altLang="zh-TW"/>
              <a:t>or</a:t>
            </a:r>
            <a:r>
              <a:rPr lang="zh-TW" altLang="en-US"/>
              <a:t> </a:t>
            </a:r>
            <a:r>
              <a:rPr lang="en-US" altLang="zh-TW"/>
              <a:t>encoder-decoder</a:t>
            </a:r>
            <a:r>
              <a:rPr lang="zh-TW" altLang="en-US"/>
              <a:t> </a:t>
            </a:r>
            <a:r>
              <a:rPr lang="en-US" altLang="zh-TW"/>
              <a:t>(BART)</a:t>
            </a:r>
            <a:endParaRPr lang="en-TW"/>
          </a:p>
        </p:txBody>
      </p:sp>
      <p:sp>
        <p:nvSpPr>
          <p:cNvPr id="4" name="Slide Number Placeholder 3"/>
          <p:cNvSpPr>
            <a:spLocks noGrp="1"/>
          </p:cNvSpPr>
          <p:nvPr>
            <p:ph type="sldNum" sz="quarter" idx="5"/>
          </p:nvPr>
        </p:nvSpPr>
        <p:spPr/>
        <p:txBody>
          <a:bodyPr/>
          <a:lstStyle/>
          <a:p>
            <a:fld id="{687D1D95-590F-7148-9890-3B18C905ED9D}" type="slidenum">
              <a:rPr lang="en-TW" smtClean="0"/>
              <a:t>159</a:t>
            </a:fld>
            <a:endParaRPr lang="en-TW"/>
          </a:p>
        </p:txBody>
      </p:sp>
    </p:spTree>
    <p:extLst>
      <p:ext uri="{BB962C8B-B14F-4D97-AF65-F5344CB8AC3E}">
        <p14:creationId xmlns:p14="http://schemas.microsoft.com/office/powerpoint/2010/main" val="288284876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kumimoji="1" lang="en-US" altLang="zh-TW"/>
              <a:t>Cross attention of self attention?</a:t>
            </a:r>
            <a:endParaRPr kumimoji="1" lang="zh-TW" altLang="en-US"/>
          </a:p>
        </p:txBody>
      </p:sp>
      <p:sp>
        <p:nvSpPr>
          <p:cNvPr id="4" name="投影片編號版面配置區 3"/>
          <p:cNvSpPr>
            <a:spLocks noGrp="1"/>
          </p:cNvSpPr>
          <p:nvPr>
            <p:ph type="sldNum" sz="quarter" idx="5"/>
          </p:nvPr>
        </p:nvSpPr>
        <p:spPr/>
        <p:txBody>
          <a:bodyPr/>
          <a:lstStyle/>
          <a:p>
            <a:fld id="{687D1D95-590F-7148-9890-3B18C905ED9D}" type="slidenum">
              <a:rPr lang="en-TW" smtClean="0"/>
              <a:t>160</a:t>
            </a:fld>
            <a:endParaRPr lang="en-TW"/>
          </a:p>
        </p:txBody>
      </p:sp>
    </p:spTree>
    <p:extLst>
      <p:ext uri="{BB962C8B-B14F-4D97-AF65-F5344CB8AC3E}">
        <p14:creationId xmlns:p14="http://schemas.microsoft.com/office/powerpoint/2010/main" val="257776501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TW"/>
          </a:p>
        </p:txBody>
      </p:sp>
      <p:sp>
        <p:nvSpPr>
          <p:cNvPr id="4" name="Slide Number Placeholder 3"/>
          <p:cNvSpPr>
            <a:spLocks noGrp="1"/>
          </p:cNvSpPr>
          <p:nvPr>
            <p:ph type="sldNum" sz="quarter" idx="5"/>
          </p:nvPr>
        </p:nvSpPr>
        <p:spPr/>
        <p:txBody>
          <a:bodyPr/>
          <a:lstStyle/>
          <a:p>
            <a:fld id="{687D1D95-590F-7148-9890-3B18C905ED9D}" type="slidenum">
              <a:rPr lang="en-TW" smtClean="0"/>
              <a:t>170</a:t>
            </a:fld>
            <a:endParaRPr lang="en-TW"/>
          </a:p>
        </p:txBody>
      </p:sp>
    </p:spTree>
    <p:extLst>
      <p:ext uri="{BB962C8B-B14F-4D97-AF65-F5344CB8AC3E}">
        <p14:creationId xmlns:p14="http://schemas.microsoft.com/office/powerpoint/2010/main" val="102698785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TW"/>
              <a:t>Originally</a:t>
            </a:r>
            <a:r>
              <a:rPr lang="zh-TW" altLang="en-US"/>
              <a:t> </a:t>
            </a:r>
            <a:r>
              <a:rPr lang="en-US" altLang="zh-TW"/>
              <a:t>this</a:t>
            </a:r>
            <a:r>
              <a:rPr lang="zh-TW" altLang="en-US"/>
              <a:t> </a:t>
            </a:r>
            <a:r>
              <a:rPr lang="en-US" altLang="zh-TW"/>
              <a:t>is</a:t>
            </a:r>
            <a:r>
              <a:rPr lang="zh-TW" altLang="en-US"/>
              <a:t> </a:t>
            </a:r>
            <a:r>
              <a:rPr lang="en-US" altLang="zh-TW"/>
              <a:t>for</a:t>
            </a:r>
            <a:r>
              <a:rPr lang="zh-TW" altLang="en-US"/>
              <a:t> </a:t>
            </a:r>
            <a:r>
              <a:rPr lang="en-US" altLang="zh-TW"/>
              <a:t>autoregressive</a:t>
            </a:r>
            <a:r>
              <a:rPr lang="zh-TW" altLang="en-US"/>
              <a:t> </a:t>
            </a:r>
            <a:r>
              <a:rPr lang="en-US" altLang="zh-TW"/>
              <a:t>LM</a:t>
            </a:r>
            <a:r>
              <a:rPr lang="zh-TW" altLang="en-US"/>
              <a:t> </a:t>
            </a:r>
            <a:r>
              <a:rPr lang="en-US" altLang="zh-TW"/>
              <a:t>(GPT2)</a:t>
            </a:r>
            <a:r>
              <a:rPr lang="zh-TW" altLang="en-US"/>
              <a:t> </a:t>
            </a:r>
            <a:r>
              <a:rPr lang="en-US" altLang="zh-TW"/>
              <a:t>or</a:t>
            </a:r>
            <a:r>
              <a:rPr lang="zh-TW" altLang="en-US"/>
              <a:t> </a:t>
            </a:r>
            <a:r>
              <a:rPr lang="en-US" altLang="zh-TW"/>
              <a:t>encoder-decoder</a:t>
            </a:r>
            <a:r>
              <a:rPr lang="zh-TW" altLang="en-US"/>
              <a:t> </a:t>
            </a:r>
            <a:r>
              <a:rPr lang="en-US" altLang="zh-TW"/>
              <a:t>(BART)</a:t>
            </a:r>
            <a:endParaRPr lang="en-TW"/>
          </a:p>
        </p:txBody>
      </p:sp>
      <p:sp>
        <p:nvSpPr>
          <p:cNvPr id="4" name="Slide Number Placeholder 3"/>
          <p:cNvSpPr>
            <a:spLocks noGrp="1"/>
          </p:cNvSpPr>
          <p:nvPr>
            <p:ph type="sldNum" sz="quarter" idx="5"/>
          </p:nvPr>
        </p:nvSpPr>
        <p:spPr/>
        <p:txBody>
          <a:bodyPr/>
          <a:lstStyle/>
          <a:p>
            <a:fld id="{687D1D95-590F-7148-9890-3B18C905ED9D}" type="slidenum">
              <a:rPr lang="en-TW" smtClean="0"/>
              <a:t>171</a:t>
            </a:fld>
            <a:endParaRPr lang="en-TW"/>
          </a:p>
        </p:txBody>
      </p:sp>
    </p:spTree>
    <p:extLst>
      <p:ext uri="{BB962C8B-B14F-4D97-AF65-F5344CB8AC3E}">
        <p14:creationId xmlns:p14="http://schemas.microsoft.com/office/powerpoint/2010/main" val="296715134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a:p>
        </p:txBody>
      </p:sp>
      <p:sp>
        <p:nvSpPr>
          <p:cNvPr id="4" name="投影片編號版面配置區 3"/>
          <p:cNvSpPr>
            <a:spLocks noGrp="1"/>
          </p:cNvSpPr>
          <p:nvPr>
            <p:ph type="sldNum" sz="quarter" idx="5"/>
          </p:nvPr>
        </p:nvSpPr>
        <p:spPr/>
        <p:txBody>
          <a:bodyPr/>
          <a:lstStyle/>
          <a:p>
            <a:fld id="{687D1D95-590F-7148-9890-3B18C905ED9D}" type="slidenum">
              <a:rPr lang="en-TW" smtClean="0"/>
              <a:t>175</a:t>
            </a:fld>
            <a:endParaRPr lang="en-TW"/>
          </a:p>
        </p:txBody>
      </p:sp>
    </p:spTree>
    <p:extLst>
      <p:ext uri="{BB962C8B-B14F-4D97-AF65-F5344CB8AC3E}">
        <p14:creationId xmlns:p14="http://schemas.microsoft.com/office/powerpoint/2010/main" val="134809298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kumimoji="1" lang="en-US" altLang="zh-TW"/>
              <a:t>Unnormalized score or normalized one?</a:t>
            </a:r>
            <a:endParaRPr kumimoji="1" lang="zh-TW" altLang="en-US"/>
          </a:p>
        </p:txBody>
      </p:sp>
      <p:sp>
        <p:nvSpPr>
          <p:cNvPr id="4" name="投影片編號版面配置區 3"/>
          <p:cNvSpPr>
            <a:spLocks noGrp="1"/>
          </p:cNvSpPr>
          <p:nvPr>
            <p:ph type="sldNum" sz="quarter" idx="5"/>
          </p:nvPr>
        </p:nvSpPr>
        <p:spPr/>
        <p:txBody>
          <a:bodyPr/>
          <a:lstStyle/>
          <a:p>
            <a:fld id="{687D1D95-590F-7148-9890-3B18C905ED9D}" type="slidenum">
              <a:rPr lang="en-TW" smtClean="0"/>
              <a:t>212</a:t>
            </a:fld>
            <a:endParaRPr lang="en-TW"/>
          </a:p>
        </p:txBody>
      </p:sp>
    </p:spTree>
    <p:extLst>
      <p:ext uri="{BB962C8B-B14F-4D97-AF65-F5344CB8AC3E}">
        <p14:creationId xmlns:p14="http://schemas.microsoft.com/office/powerpoint/2010/main" val="344640283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a:p>
        </p:txBody>
      </p:sp>
      <p:sp>
        <p:nvSpPr>
          <p:cNvPr id="4" name="投影片編號版面配置區 3"/>
          <p:cNvSpPr>
            <a:spLocks noGrp="1"/>
          </p:cNvSpPr>
          <p:nvPr>
            <p:ph type="sldNum" sz="quarter" idx="5"/>
          </p:nvPr>
        </p:nvSpPr>
        <p:spPr/>
        <p:txBody>
          <a:bodyPr/>
          <a:lstStyle/>
          <a:p>
            <a:fld id="{687D1D95-590F-7148-9890-3B18C905ED9D}" type="slidenum">
              <a:rPr lang="en-TW" smtClean="0"/>
              <a:t>226</a:t>
            </a:fld>
            <a:endParaRPr lang="en-TW"/>
          </a:p>
        </p:txBody>
      </p:sp>
    </p:spTree>
    <p:extLst>
      <p:ext uri="{BB962C8B-B14F-4D97-AF65-F5344CB8AC3E}">
        <p14:creationId xmlns:p14="http://schemas.microsoft.com/office/powerpoint/2010/main" val="415950459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kumimoji="1" lang="en-US" altLang="zh-TW"/>
              <a:t>Variance due to training sample or prompt template</a:t>
            </a:r>
            <a:endParaRPr kumimoji="1" lang="zh-TW" altLang="en-US"/>
          </a:p>
        </p:txBody>
      </p:sp>
      <p:sp>
        <p:nvSpPr>
          <p:cNvPr id="4" name="投影片編號版面配置區 3"/>
          <p:cNvSpPr>
            <a:spLocks noGrp="1"/>
          </p:cNvSpPr>
          <p:nvPr>
            <p:ph type="sldNum" sz="quarter" idx="5"/>
          </p:nvPr>
        </p:nvSpPr>
        <p:spPr/>
        <p:txBody>
          <a:bodyPr/>
          <a:lstStyle/>
          <a:p>
            <a:fld id="{687D1D95-590F-7148-9890-3B18C905ED9D}" type="slidenum">
              <a:rPr lang="en-TW" smtClean="0"/>
              <a:t>229</a:t>
            </a:fld>
            <a:endParaRPr lang="en-TW"/>
          </a:p>
        </p:txBody>
      </p:sp>
    </p:spTree>
    <p:extLst>
      <p:ext uri="{BB962C8B-B14F-4D97-AF65-F5344CB8AC3E}">
        <p14:creationId xmlns:p14="http://schemas.microsoft.com/office/powerpoint/2010/main" val="28640612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26B3D21-9483-45E4-9893-3227E68B4580}" type="slidenum">
              <a:rPr kumimoji="0" lang="zh-TW" altLang="en-US" sz="12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zh-TW" altLang="en-US" sz="12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207012182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kumimoji="1" lang="zh-TW" altLang="en-US"/>
              <a:t>確定一下這個的縮寫怎麼唸</a:t>
            </a:r>
            <a:endParaRPr kumimoji="1" lang="en-US" altLang="zh-TW"/>
          </a:p>
          <a:p>
            <a:endParaRPr kumimoji="1" lang="zh-TW" altLang="en-US"/>
          </a:p>
        </p:txBody>
      </p:sp>
      <p:sp>
        <p:nvSpPr>
          <p:cNvPr id="4" name="投影片編號版面配置區 3"/>
          <p:cNvSpPr>
            <a:spLocks noGrp="1"/>
          </p:cNvSpPr>
          <p:nvPr>
            <p:ph type="sldNum" sz="quarter" idx="5"/>
          </p:nvPr>
        </p:nvSpPr>
        <p:spPr/>
        <p:txBody>
          <a:bodyPr/>
          <a:lstStyle/>
          <a:p>
            <a:fld id="{687D1D95-590F-7148-9890-3B18C905ED9D}" type="slidenum">
              <a:rPr lang="en-TW" smtClean="0"/>
              <a:t>238</a:t>
            </a:fld>
            <a:endParaRPr lang="en-TW"/>
          </a:p>
        </p:txBody>
      </p:sp>
    </p:spTree>
    <p:extLst>
      <p:ext uri="{BB962C8B-B14F-4D97-AF65-F5344CB8AC3E}">
        <p14:creationId xmlns:p14="http://schemas.microsoft.com/office/powerpoint/2010/main" val="416346349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dirty="0"/>
          </a:p>
        </p:txBody>
      </p:sp>
      <p:sp>
        <p:nvSpPr>
          <p:cNvPr id="4" name="投影片編號版面配置區 3"/>
          <p:cNvSpPr>
            <a:spLocks noGrp="1"/>
          </p:cNvSpPr>
          <p:nvPr>
            <p:ph type="sldNum" sz="quarter" idx="5"/>
          </p:nvPr>
        </p:nvSpPr>
        <p:spPr/>
        <p:txBody>
          <a:bodyPr/>
          <a:lstStyle/>
          <a:p>
            <a:fld id="{687D1D95-590F-7148-9890-3B18C905ED9D}" type="slidenum">
              <a:rPr lang="en-TW" smtClean="0"/>
              <a:t>260</a:t>
            </a:fld>
            <a:endParaRPr lang="en-TW"/>
          </a:p>
        </p:txBody>
      </p:sp>
    </p:spTree>
    <p:extLst>
      <p:ext uri="{BB962C8B-B14F-4D97-AF65-F5344CB8AC3E}">
        <p14:creationId xmlns:p14="http://schemas.microsoft.com/office/powerpoint/2010/main" val="16116830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26B3D21-9483-45E4-9893-3227E68B4580}" type="slidenum">
              <a:rPr kumimoji="0" lang="zh-TW" altLang="en-US" sz="12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zh-TW" altLang="en-US" sz="12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24712855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Should I find a real example here?</a:t>
            </a:r>
          </a:p>
          <a:p>
            <a:r>
              <a:rPr lang="en-US" altLang="zh-TW" dirty="0"/>
              <a:t>We find that existing models trained on language modeling and translation produce strong representations for syntactic phenomena</a:t>
            </a:r>
            <a:endParaRPr lang="zh-TW" altLang="en-US" dirty="0"/>
          </a:p>
        </p:txBody>
      </p:sp>
      <p:sp>
        <p:nvSpPr>
          <p:cNvPr id="4" name="投影片編號版面配置區 3"/>
          <p:cNvSpPr>
            <a:spLocks noGrp="1"/>
          </p:cNvSpPr>
          <p:nvPr>
            <p:ph type="sldNum" sz="quarter" idx="5"/>
          </p:nvPr>
        </p:nvSpPr>
        <p:spPr/>
        <p:txBody>
          <a:bodyPr/>
          <a:lstStyle/>
          <a:p>
            <a:fld id="{D92C419D-4325-406C-8865-343A94802E9F}" type="slidenum">
              <a:rPr lang="zh-TW" altLang="en-US" smtClean="0"/>
              <a:t>24</a:t>
            </a:fld>
            <a:endParaRPr lang="zh-TW" altLang="en-US"/>
          </a:p>
        </p:txBody>
      </p:sp>
    </p:spTree>
    <p:extLst>
      <p:ext uri="{BB962C8B-B14F-4D97-AF65-F5344CB8AC3E}">
        <p14:creationId xmlns:p14="http://schemas.microsoft.com/office/powerpoint/2010/main" val="24250767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b="1" i="0" dirty="0">
                <a:solidFill>
                  <a:srgbClr val="0F0F0F"/>
                </a:solidFill>
                <a:effectLst/>
                <a:latin typeface="YouTube Sans"/>
              </a:rPr>
              <a:t>Visualizing and measuring the geometry of BERT</a:t>
            </a:r>
          </a:p>
          <a:p>
            <a:r>
              <a:rPr lang="en-US" altLang="zh-TW" dirty="0"/>
              <a:t>We conjecture that the internal geometry of BERT may be broken into multiple linear subspaces, with separate spaces for different syntactic and semantic information.</a:t>
            </a:r>
          </a:p>
          <a:p>
            <a:endParaRPr lang="en-US" altLang="zh-TW" dirty="0"/>
          </a:p>
          <a:p>
            <a:r>
              <a:rPr lang="en-US" altLang="zh-TW" dirty="0">
                <a:hlinkClick r:id="rId3"/>
              </a:rPr>
              <a:t>BERT_viz_appendix.pdf</a:t>
            </a:r>
            <a:endParaRPr lang="en-US" altLang="zh-TW" dirty="0"/>
          </a:p>
          <a:p>
            <a:r>
              <a:rPr lang="en-US" altLang="zh-TW" dirty="0"/>
              <a:t>https://proceedings.neurips.cc/paper/2019/hash/159c1ffe5b61b41b3c4d8f4c2150f6c4-Abstract.html</a:t>
            </a:r>
            <a:endParaRPr lang="zh-TW" altLang="en-US" dirty="0"/>
          </a:p>
          <a:p>
            <a:endParaRPr lang="zh-TW" altLang="en-US" dirty="0"/>
          </a:p>
        </p:txBody>
      </p:sp>
      <p:sp>
        <p:nvSpPr>
          <p:cNvPr id="4" name="投影片編號版面配置區 3"/>
          <p:cNvSpPr>
            <a:spLocks noGrp="1"/>
          </p:cNvSpPr>
          <p:nvPr>
            <p:ph type="sldNum" sz="quarter" idx="5"/>
          </p:nvPr>
        </p:nvSpPr>
        <p:spPr/>
        <p:txBody>
          <a:bodyPr/>
          <a:lstStyle/>
          <a:p>
            <a:fld id="{D92C419D-4325-406C-8865-343A94802E9F}" type="slidenum">
              <a:rPr lang="zh-TW" altLang="en-US" smtClean="0"/>
              <a:t>25</a:t>
            </a:fld>
            <a:endParaRPr lang="zh-TW" altLang="en-US"/>
          </a:p>
        </p:txBody>
      </p:sp>
    </p:spTree>
    <p:extLst>
      <p:ext uri="{BB962C8B-B14F-4D97-AF65-F5344CB8AC3E}">
        <p14:creationId xmlns:p14="http://schemas.microsoft.com/office/powerpoint/2010/main" val="35847007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kumimoji="1" lang="en-US" altLang="zh-TW" dirty="0"/>
              <a:t>Observation 1: PLMs learn linguistic knowledge during pre-training </a:t>
            </a:r>
          </a:p>
          <a:p>
            <a:r>
              <a:rPr kumimoji="1" lang="en-US" altLang="zh-TW" dirty="0"/>
              <a:t>Evidence: Probing experiments</a:t>
            </a:r>
          </a:p>
          <a:p>
            <a:endParaRPr lang="zh-TW" altLang="en-US" dirty="0"/>
          </a:p>
        </p:txBody>
      </p:sp>
      <p:sp>
        <p:nvSpPr>
          <p:cNvPr id="4" name="投影片編號版面配置區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3674131-BB87-4124-9D15-2D100DAFFA23}" type="slidenum">
              <a:rPr kumimoji="0" lang="zh-TW" altLang="en-US" sz="12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zh-TW" altLang="en-US" sz="12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24475926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200" dirty="0">
                <a:solidFill>
                  <a:prstClr val="black"/>
                </a:solidFill>
                <a:latin typeface="Calibri" panose="020F0502020204030204"/>
                <a:ea typeface="新細明體" panose="02020500000000000000" pitchFamily="18" charset="-120"/>
              </a:rPr>
              <a:t>Be careful about the classifiers you use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a:t>Higher classifier accuracy does not always mean encoding more information.</a:t>
            </a:r>
            <a:endParaRPr lang="en-US" altLang="zh-TW" sz="1200" dirty="0">
              <a:solidFill>
                <a:prstClr val="black"/>
              </a:solidFill>
              <a:latin typeface="Calibri" panose="020F0502020204030204"/>
              <a:ea typeface="新細明體" panose="02020500000000000000" pitchFamily="18" charset="-12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 altLang="zh-TW" sz="1200" i="0" u="none" strike="noStrike" dirty="0">
                <a:solidFill>
                  <a:srgbClr val="446E9B"/>
                </a:solidFill>
                <a:effectLst/>
                <a:hlinkClick r:id="rId3"/>
              </a:rPr>
              <a:t>Probing via Prompting</a:t>
            </a:r>
            <a:r>
              <a:rPr lang="en" altLang="zh-TW" sz="1200" u="none" strike="noStrike" dirty="0">
                <a:solidFill>
                  <a:srgbClr val="212529"/>
                </a:solidFill>
              </a:rPr>
              <a:t>: </a:t>
            </a:r>
            <a:r>
              <a:rPr lang="en" altLang="zh-TW" sz="1200" u="none" strike="noStrike" dirty="0">
                <a:solidFill>
                  <a:srgbClr val="212529"/>
                </a:solidFill>
                <a:hlinkClick r:id="rId4"/>
              </a:rPr>
              <a:t>https://aclanthology.org/2022.naacl-main.84/</a:t>
            </a:r>
            <a:endParaRPr lang="en" altLang="zh-TW" sz="1200" u="none" strike="noStrike" dirty="0">
              <a:solidFill>
                <a:srgbClr val="212529"/>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zh-TW" altLang="en-US" sz="1200" dirty="0">
              <a:solidFill>
                <a:prstClr val="black"/>
              </a:solidFill>
              <a:latin typeface="Calibri" panose="020F0502020204030204"/>
              <a:ea typeface="新細明體" panose="02020500000000000000" pitchFamily="18" charset="-120"/>
            </a:endParaRPr>
          </a:p>
          <a:p>
            <a:endParaRPr lang="zh-TW" altLang="en-US" dirty="0"/>
          </a:p>
        </p:txBody>
      </p:sp>
      <p:sp>
        <p:nvSpPr>
          <p:cNvPr id="4" name="投影片編號版面配置區 3"/>
          <p:cNvSpPr>
            <a:spLocks noGrp="1"/>
          </p:cNvSpPr>
          <p:nvPr>
            <p:ph type="sldNum" sz="quarter" idx="5"/>
          </p:nvPr>
        </p:nvSpPr>
        <p:spPr/>
        <p:txBody>
          <a:bodyPr/>
          <a:lstStyle/>
          <a:p>
            <a:fld id="{D92C419D-4325-406C-8865-343A94802E9F}" type="slidenum">
              <a:rPr lang="zh-TW" altLang="en-US" smtClean="0"/>
              <a:t>27</a:t>
            </a:fld>
            <a:endParaRPr lang="zh-TW" altLang="en-US"/>
          </a:p>
        </p:txBody>
      </p:sp>
    </p:spTree>
    <p:extLst>
      <p:ext uri="{BB962C8B-B14F-4D97-AF65-F5344CB8AC3E}">
        <p14:creationId xmlns:p14="http://schemas.microsoft.com/office/powerpoint/2010/main" val="2041017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4DC866-BC7B-E543-B232-C2624D1E8F0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TW"/>
          </a:p>
        </p:txBody>
      </p:sp>
      <p:sp>
        <p:nvSpPr>
          <p:cNvPr id="3" name="Subtitle 2">
            <a:extLst>
              <a:ext uri="{FF2B5EF4-FFF2-40B4-BE49-F238E27FC236}">
                <a16:creationId xmlns:a16="http://schemas.microsoft.com/office/drawing/2014/main" id="{AC21CB55-0869-424A-91C1-59E8883FDAC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TW"/>
          </a:p>
        </p:txBody>
      </p:sp>
      <p:sp>
        <p:nvSpPr>
          <p:cNvPr id="4" name="Date Placeholder 3">
            <a:extLst>
              <a:ext uri="{FF2B5EF4-FFF2-40B4-BE49-F238E27FC236}">
                <a16:creationId xmlns:a16="http://schemas.microsoft.com/office/drawing/2014/main" id="{A97869C9-5F49-4143-8D0F-EE38C5C507BC}"/>
              </a:ext>
            </a:extLst>
          </p:cNvPr>
          <p:cNvSpPr>
            <a:spLocks noGrp="1"/>
          </p:cNvSpPr>
          <p:nvPr>
            <p:ph type="dt" sz="half" idx="10"/>
          </p:nvPr>
        </p:nvSpPr>
        <p:spPr/>
        <p:txBody>
          <a:bodyPr/>
          <a:lstStyle/>
          <a:p>
            <a:endParaRPr lang="en-TW"/>
          </a:p>
        </p:txBody>
      </p:sp>
      <p:sp>
        <p:nvSpPr>
          <p:cNvPr id="6" name="Slide Number Placeholder 5">
            <a:extLst>
              <a:ext uri="{FF2B5EF4-FFF2-40B4-BE49-F238E27FC236}">
                <a16:creationId xmlns:a16="http://schemas.microsoft.com/office/drawing/2014/main" id="{C5828DAD-EF1A-324D-BFCB-0FA67DF6A53A}"/>
              </a:ext>
            </a:extLst>
          </p:cNvPr>
          <p:cNvSpPr>
            <a:spLocks noGrp="1"/>
          </p:cNvSpPr>
          <p:nvPr>
            <p:ph type="sldNum" sz="quarter" idx="12"/>
          </p:nvPr>
        </p:nvSpPr>
        <p:spPr/>
        <p:txBody>
          <a:bodyPr/>
          <a:lstStyle/>
          <a:p>
            <a:fld id="{CC1A4CEC-24FB-C646-8174-8BE1BF7A8DA8}" type="slidenum">
              <a:rPr lang="en-TW" smtClean="0"/>
              <a:t>‹#›</a:t>
            </a:fld>
            <a:endParaRPr lang="en-TW"/>
          </a:p>
        </p:txBody>
      </p:sp>
    </p:spTree>
    <p:extLst>
      <p:ext uri="{BB962C8B-B14F-4D97-AF65-F5344CB8AC3E}">
        <p14:creationId xmlns:p14="http://schemas.microsoft.com/office/powerpoint/2010/main" val="18742864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09A0A4-FBB7-B449-9FDD-3031C9CBE178}"/>
              </a:ext>
            </a:extLst>
          </p:cNvPr>
          <p:cNvSpPr>
            <a:spLocks noGrp="1"/>
          </p:cNvSpPr>
          <p:nvPr>
            <p:ph type="title"/>
          </p:nvPr>
        </p:nvSpPr>
        <p:spPr/>
        <p:txBody>
          <a:bodyPr/>
          <a:lstStyle/>
          <a:p>
            <a:r>
              <a:rPr lang="en-US"/>
              <a:t>Click to edit Master title style</a:t>
            </a:r>
            <a:endParaRPr lang="en-TW"/>
          </a:p>
        </p:txBody>
      </p:sp>
      <p:sp>
        <p:nvSpPr>
          <p:cNvPr id="3" name="Vertical Text Placeholder 2">
            <a:extLst>
              <a:ext uri="{FF2B5EF4-FFF2-40B4-BE49-F238E27FC236}">
                <a16:creationId xmlns:a16="http://schemas.microsoft.com/office/drawing/2014/main" id="{A1E6A8B3-6A07-2B4B-9DF3-8BB730BD14B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W"/>
          </a:p>
        </p:txBody>
      </p:sp>
      <p:sp>
        <p:nvSpPr>
          <p:cNvPr id="4" name="Date Placeholder 3">
            <a:extLst>
              <a:ext uri="{FF2B5EF4-FFF2-40B4-BE49-F238E27FC236}">
                <a16:creationId xmlns:a16="http://schemas.microsoft.com/office/drawing/2014/main" id="{310E8200-F46C-7141-A193-0FF0F1F640FC}"/>
              </a:ext>
            </a:extLst>
          </p:cNvPr>
          <p:cNvSpPr>
            <a:spLocks noGrp="1"/>
          </p:cNvSpPr>
          <p:nvPr>
            <p:ph type="dt" sz="half" idx="10"/>
          </p:nvPr>
        </p:nvSpPr>
        <p:spPr/>
        <p:txBody>
          <a:bodyPr/>
          <a:lstStyle/>
          <a:p>
            <a:endParaRPr lang="en-TW"/>
          </a:p>
        </p:txBody>
      </p:sp>
      <p:sp>
        <p:nvSpPr>
          <p:cNvPr id="5" name="Footer Placeholder 4">
            <a:extLst>
              <a:ext uri="{FF2B5EF4-FFF2-40B4-BE49-F238E27FC236}">
                <a16:creationId xmlns:a16="http://schemas.microsoft.com/office/drawing/2014/main" id="{FE41AAB4-11A2-264B-BF0B-D4CFD3E2A0E0}"/>
              </a:ext>
            </a:extLst>
          </p:cNvPr>
          <p:cNvSpPr>
            <a:spLocks noGrp="1"/>
          </p:cNvSpPr>
          <p:nvPr>
            <p:ph type="ftr" sz="quarter" idx="11"/>
          </p:nvPr>
        </p:nvSpPr>
        <p:spPr>
          <a:xfrm>
            <a:off x="4038600" y="6356350"/>
            <a:ext cx="4114800" cy="365125"/>
          </a:xfrm>
          <a:prstGeom prst="rect">
            <a:avLst/>
          </a:prstGeom>
        </p:spPr>
        <p:txBody>
          <a:bodyPr/>
          <a:lstStyle/>
          <a:p>
            <a:endParaRPr lang="en-TW"/>
          </a:p>
        </p:txBody>
      </p:sp>
      <p:sp>
        <p:nvSpPr>
          <p:cNvPr id="6" name="Slide Number Placeholder 5">
            <a:extLst>
              <a:ext uri="{FF2B5EF4-FFF2-40B4-BE49-F238E27FC236}">
                <a16:creationId xmlns:a16="http://schemas.microsoft.com/office/drawing/2014/main" id="{DDA5257A-1386-5B43-99B7-762988C9258E}"/>
              </a:ext>
            </a:extLst>
          </p:cNvPr>
          <p:cNvSpPr>
            <a:spLocks noGrp="1"/>
          </p:cNvSpPr>
          <p:nvPr>
            <p:ph type="sldNum" sz="quarter" idx="12"/>
          </p:nvPr>
        </p:nvSpPr>
        <p:spPr/>
        <p:txBody>
          <a:bodyPr/>
          <a:lstStyle/>
          <a:p>
            <a:fld id="{CC1A4CEC-24FB-C646-8174-8BE1BF7A8DA8}" type="slidenum">
              <a:rPr lang="en-TW" smtClean="0"/>
              <a:t>‹#›</a:t>
            </a:fld>
            <a:endParaRPr lang="en-TW"/>
          </a:p>
        </p:txBody>
      </p:sp>
    </p:spTree>
    <p:extLst>
      <p:ext uri="{BB962C8B-B14F-4D97-AF65-F5344CB8AC3E}">
        <p14:creationId xmlns:p14="http://schemas.microsoft.com/office/powerpoint/2010/main" val="7749215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FCF098C-A16D-4246-91D9-966D8EB3585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TW"/>
          </a:p>
        </p:txBody>
      </p:sp>
      <p:sp>
        <p:nvSpPr>
          <p:cNvPr id="3" name="Vertical Text Placeholder 2">
            <a:extLst>
              <a:ext uri="{FF2B5EF4-FFF2-40B4-BE49-F238E27FC236}">
                <a16:creationId xmlns:a16="http://schemas.microsoft.com/office/drawing/2014/main" id="{4E40220F-81B4-FB4D-A6BE-AFA7B57C9DB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W"/>
          </a:p>
        </p:txBody>
      </p:sp>
      <p:sp>
        <p:nvSpPr>
          <p:cNvPr id="4" name="Date Placeholder 3">
            <a:extLst>
              <a:ext uri="{FF2B5EF4-FFF2-40B4-BE49-F238E27FC236}">
                <a16:creationId xmlns:a16="http://schemas.microsoft.com/office/drawing/2014/main" id="{70BE4B6A-7C70-4F48-8917-A895ADCDE45E}"/>
              </a:ext>
            </a:extLst>
          </p:cNvPr>
          <p:cNvSpPr>
            <a:spLocks noGrp="1"/>
          </p:cNvSpPr>
          <p:nvPr>
            <p:ph type="dt" sz="half" idx="10"/>
          </p:nvPr>
        </p:nvSpPr>
        <p:spPr/>
        <p:txBody>
          <a:bodyPr/>
          <a:lstStyle/>
          <a:p>
            <a:endParaRPr lang="en-TW"/>
          </a:p>
        </p:txBody>
      </p:sp>
      <p:sp>
        <p:nvSpPr>
          <p:cNvPr id="5" name="Footer Placeholder 4">
            <a:extLst>
              <a:ext uri="{FF2B5EF4-FFF2-40B4-BE49-F238E27FC236}">
                <a16:creationId xmlns:a16="http://schemas.microsoft.com/office/drawing/2014/main" id="{02BDC180-B7FA-184F-B1D1-04110D0ED93C}"/>
              </a:ext>
            </a:extLst>
          </p:cNvPr>
          <p:cNvSpPr>
            <a:spLocks noGrp="1"/>
          </p:cNvSpPr>
          <p:nvPr>
            <p:ph type="ftr" sz="quarter" idx="11"/>
          </p:nvPr>
        </p:nvSpPr>
        <p:spPr>
          <a:xfrm>
            <a:off x="4038600" y="6356350"/>
            <a:ext cx="4114800" cy="365125"/>
          </a:xfrm>
          <a:prstGeom prst="rect">
            <a:avLst/>
          </a:prstGeom>
        </p:spPr>
        <p:txBody>
          <a:bodyPr/>
          <a:lstStyle/>
          <a:p>
            <a:endParaRPr lang="en-TW"/>
          </a:p>
        </p:txBody>
      </p:sp>
      <p:sp>
        <p:nvSpPr>
          <p:cNvPr id="6" name="Slide Number Placeholder 5">
            <a:extLst>
              <a:ext uri="{FF2B5EF4-FFF2-40B4-BE49-F238E27FC236}">
                <a16:creationId xmlns:a16="http://schemas.microsoft.com/office/drawing/2014/main" id="{1F7FD3B0-52E2-E24D-BF78-C6852C646ED9}"/>
              </a:ext>
            </a:extLst>
          </p:cNvPr>
          <p:cNvSpPr>
            <a:spLocks noGrp="1"/>
          </p:cNvSpPr>
          <p:nvPr>
            <p:ph type="sldNum" sz="quarter" idx="12"/>
          </p:nvPr>
        </p:nvSpPr>
        <p:spPr/>
        <p:txBody>
          <a:bodyPr/>
          <a:lstStyle/>
          <a:p>
            <a:fld id="{CC1A4CEC-24FB-C646-8174-8BE1BF7A8DA8}" type="slidenum">
              <a:rPr lang="en-TW" smtClean="0"/>
              <a:t>‹#›</a:t>
            </a:fld>
            <a:endParaRPr lang="en-TW"/>
          </a:p>
        </p:txBody>
      </p:sp>
    </p:spTree>
    <p:extLst>
      <p:ext uri="{BB962C8B-B14F-4D97-AF65-F5344CB8AC3E}">
        <p14:creationId xmlns:p14="http://schemas.microsoft.com/office/powerpoint/2010/main" val="36472901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15"/>
        <p:cNvGrpSpPr/>
        <p:nvPr/>
      </p:nvGrpSpPr>
      <p:grpSpPr>
        <a:xfrm>
          <a:off x="0" y="0"/>
          <a:ext cx="0" cy="0"/>
          <a:chOff x="0" y="0"/>
          <a:chExt cx="0" cy="0"/>
        </a:xfrm>
      </p:grpSpPr>
      <p:sp>
        <p:nvSpPr>
          <p:cNvPr id="116" name="Google Shape;116;p28"/>
          <p:cNvSpPr txBox="1">
            <a:spLocks noGrp="1"/>
          </p:cNvSpPr>
          <p:nvPr>
            <p:ph type="title"/>
          </p:nvPr>
        </p:nvSpPr>
        <p:spPr>
          <a:xfrm>
            <a:off x="415600" y="593367"/>
            <a:ext cx="11360800" cy="943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3000"/>
              <a:buFont typeface="Arial"/>
              <a:buNone/>
              <a:defRPr sz="4000" b="0">
                <a:solidFill>
                  <a:srgbClr val="000000"/>
                </a:solidFill>
                <a:latin typeface="Calibri" panose="020F0502020204030204" pitchFamily="34" charset="0"/>
                <a:ea typeface="Calibri" panose="020F0502020204030204" pitchFamily="34" charset="0"/>
                <a:cs typeface="Calibri" panose="020F0502020204030204" pitchFamily="34" charset="0"/>
                <a:sym typeface="Arial"/>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117" name="Google Shape;117;p28"/>
          <p:cNvSpPr txBox="1">
            <a:spLocks noGrp="1"/>
          </p:cNvSpPr>
          <p:nvPr>
            <p:ph type="body" idx="1"/>
          </p:nvPr>
        </p:nvSpPr>
        <p:spPr>
          <a:xfrm>
            <a:off x="415600" y="1688433"/>
            <a:ext cx="11360800" cy="4403600"/>
          </a:xfrm>
          <a:prstGeom prst="rect">
            <a:avLst/>
          </a:prstGeom>
        </p:spPr>
        <p:txBody>
          <a:bodyPr spcFirstLastPara="1" wrap="square" lIns="91425" tIns="91425" rIns="91425" bIns="91425" anchor="t" anchorCtr="0">
            <a:noAutofit/>
          </a:bodyPr>
          <a:lstStyle>
            <a:lvl1pPr marL="609585" lvl="0" indent="-457189" rtl="0">
              <a:spcBef>
                <a:spcPts val="0"/>
              </a:spcBef>
              <a:spcAft>
                <a:spcPts val="0"/>
              </a:spcAft>
              <a:buSzPts val="1800"/>
              <a:buChar char="●"/>
              <a:defRPr sz="3733">
                <a:solidFill>
                  <a:srgbClr val="000000"/>
                </a:solidFill>
                <a:latin typeface="Calibri" panose="020F0502020204030204" pitchFamily="34" charset="0"/>
                <a:cs typeface="Calibri" panose="020F0502020204030204" pitchFamily="34" charset="0"/>
              </a:defRPr>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
        <p:nvSpPr>
          <p:cNvPr id="118" name="Google Shape;118;p2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US" altLang="zh-TW" smtClean="0"/>
              <a:pPr/>
              <a:t>‹#›</a:t>
            </a:fld>
            <a:endParaRPr lang="zh-TW" altLang="en-US"/>
          </a:p>
        </p:txBody>
      </p:sp>
    </p:spTree>
    <p:extLst>
      <p:ext uri="{BB962C8B-B14F-4D97-AF65-F5344CB8AC3E}">
        <p14:creationId xmlns:p14="http://schemas.microsoft.com/office/powerpoint/2010/main" val="22740094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706C22-0037-3344-A1C2-F61D1756DD28}"/>
              </a:ext>
            </a:extLst>
          </p:cNvPr>
          <p:cNvSpPr>
            <a:spLocks noGrp="1"/>
          </p:cNvSpPr>
          <p:nvPr>
            <p:ph type="title"/>
          </p:nvPr>
        </p:nvSpPr>
        <p:spPr/>
        <p:txBody>
          <a:bodyPr>
            <a:normAutofit/>
          </a:bodyPr>
          <a:lstStyle>
            <a:lvl1pPr>
              <a:defRPr sz="3600"/>
            </a:lvl1pPr>
          </a:lstStyle>
          <a:p>
            <a:r>
              <a:rPr lang="en-US"/>
              <a:t>Click to edit Master title style</a:t>
            </a:r>
            <a:endParaRPr lang="en-TW"/>
          </a:p>
        </p:txBody>
      </p:sp>
      <p:sp>
        <p:nvSpPr>
          <p:cNvPr id="3" name="Content Placeholder 2">
            <a:extLst>
              <a:ext uri="{FF2B5EF4-FFF2-40B4-BE49-F238E27FC236}">
                <a16:creationId xmlns:a16="http://schemas.microsoft.com/office/drawing/2014/main" id="{34820408-2C0B-5846-A489-91EBAD5FFD0A}"/>
              </a:ext>
            </a:extLst>
          </p:cNvPr>
          <p:cNvSpPr>
            <a:spLocks noGrp="1"/>
          </p:cNvSpPr>
          <p:nvPr>
            <p:ph idx="1"/>
          </p:nvPr>
        </p:nvSpPr>
        <p:spPr/>
        <p:txBody>
          <a:bodyPr/>
          <a:lstStyle>
            <a:lvl1pPr algn="just">
              <a:defRPr/>
            </a:lvl1pPr>
            <a:lvl2pPr algn="just">
              <a:defRPr/>
            </a:lvl2pPr>
            <a:lvl3pPr algn="just">
              <a:defRPr/>
            </a:lvl3pPr>
            <a:lvl4pPr algn="just">
              <a:defRPr/>
            </a:lvl4pPr>
            <a:lvl5pPr algn="ju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W"/>
          </a:p>
        </p:txBody>
      </p:sp>
      <p:sp>
        <p:nvSpPr>
          <p:cNvPr id="4" name="Date Placeholder 3">
            <a:extLst>
              <a:ext uri="{FF2B5EF4-FFF2-40B4-BE49-F238E27FC236}">
                <a16:creationId xmlns:a16="http://schemas.microsoft.com/office/drawing/2014/main" id="{9EB34BA1-27B5-4A4E-A22B-7A376EF598AD}"/>
              </a:ext>
            </a:extLst>
          </p:cNvPr>
          <p:cNvSpPr>
            <a:spLocks noGrp="1"/>
          </p:cNvSpPr>
          <p:nvPr>
            <p:ph type="dt" sz="half" idx="10"/>
          </p:nvPr>
        </p:nvSpPr>
        <p:spPr/>
        <p:txBody>
          <a:bodyPr/>
          <a:lstStyle>
            <a:lvl1pPr algn="just">
              <a:defRPr sz="1200">
                <a:solidFill>
                  <a:schemeClr val="bg1">
                    <a:lumMod val="50000"/>
                  </a:schemeClr>
                </a:solidFill>
                <a:latin typeface="Calibri" panose="020F0502020204030204" pitchFamily="34" charset="0"/>
                <a:cs typeface="Calibri" panose="020F0502020204030204" pitchFamily="34" charset="0"/>
              </a:defRPr>
            </a:lvl1pPr>
          </a:lstStyle>
          <a:p>
            <a:endParaRPr lang="en-TW"/>
          </a:p>
        </p:txBody>
      </p:sp>
      <p:sp>
        <p:nvSpPr>
          <p:cNvPr id="6" name="Slide Number Placeholder 5">
            <a:extLst>
              <a:ext uri="{FF2B5EF4-FFF2-40B4-BE49-F238E27FC236}">
                <a16:creationId xmlns:a16="http://schemas.microsoft.com/office/drawing/2014/main" id="{5CFCD60B-9B02-C040-BF2F-6BFCC2290C3E}"/>
              </a:ext>
            </a:extLst>
          </p:cNvPr>
          <p:cNvSpPr>
            <a:spLocks noGrp="1"/>
          </p:cNvSpPr>
          <p:nvPr>
            <p:ph type="sldNum" sz="quarter" idx="12"/>
          </p:nvPr>
        </p:nvSpPr>
        <p:spPr>
          <a:xfrm>
            <a:off x="10731640" y="6356350"/>
            <a:ext cx="622160" cy="365125"/>
          </a:xfrm>
        </p:spPr>
        <p:txBody>
          <a:bodyPr/>
          <a:lstStyle/>
          <a:p>
            <a:fld id="{CC1A4CEC-24FB-C646-8174-8BE1BF7A8DA8}" type="slidenum">
              <a:rPr lang="en-TW" smtClean="0"/>
              <a:t>‹#›</a:t>
            </a:fld>
            <a:endParaRPr lang="en-TW"/>
          </a:p>
        </p:txBody>
      </p:sp>
    </p:spTree>
    <p:extLst>
      <p:ext uri="{BB962C8B-B14F-4D97-AF65-F5344CB8AC3E}">
        <p14:creationId xmlns:p14="http://schemas.microsoft.com/office/powerpoint/2010/main" val="39716848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14994F-19D2-D64C-A21C-AA7039F202A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TW"/>
          </a:p>
        </p:txBody>
      </p:sp>
      <p:sp>
        <p:nvSpPr>
          <p:cNvPr id="3" name="Text Placeholder 2">
            <a:extLst>
              <a:ext uri="{FF2B5EF4-FFF2-40B4-BE49-F238E27FC236}">
                <a16:creationId xmlns:a16="http://schemas.microsoft.com/office/drawing/2014/main" id="{44675BED-2C8E-3F47-96ED-37E3C4BAD06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81A07F2-E65D-D44E-898E-B078680FA19C}"/>
              </a:ext>
            </a:extLst>
          </p:cNvPr>
          <p:cNvSpPr>
            <a:spLocks noGrp="1"/>
          </p:cNvSpPr>
          <p:nvPr>
            <p:ph type="dt" sz="half" idx="10"/>
          </p:nvPr>
        </p:nvSpPr>
        <p:spPr/>
        <p:txBody>
          <a:bodyPr/>
          <a:lstStyle/>
          <a:p>
            <a:endParaRPr lang="en-TW"/>
          </a:p>
        </p:txBody>
      </p:sp>
      <p:sp>
        <p:nvSpPr>
          <p:cNvPr id="5" name="Footer Placeholder 4">
            <a:extLst>
              <a:ext uri="{FF2B5EF4-FFF2-40B4-BE49-F238E27FC236}">
                <a16:creationId xmlns:a16="http://schemas.microsoft.com/office/drawing/2014/main" id="{703B07AE-9E46-C843-B78E-F05C2051DC82}"/>
              </a:ext>
            </a:extLst>
          </p:cNvPr>
          <p:cNvSpPr>
            <a:spLocks noGrp="1"/>
          </p:cNvSpPr>
          <p:nvPr>
            <p:ph type="ftr" sz="quarter" idx="11"/>
          </p:nvPr>
        </p:nvSpPr>
        <p:spPr>
          <a:xfrm>
            <a:off x="4038600" y="6356350"/>
            <a:ext cx="4114800" cy="365125"/>
          </a:xfrm>
          <a:prstGeom prst="rect">
            <a:avLst/>
          </a:prstGeom>
        </p:spPr>
        <p:txBody>
          <a:bodyPr/>
          <a:lstStyle/>
          <a:p>
            <a:endParaRPr lang="en-TW"/>
          </a:p>
        </p:txBody>
      </p:sp>
      <p:sp>
        <p:nvSpPr>
          <p:cNvPr id="6" name="Slide Number Placeholder 5">
            <a:extLst>
              <a:ext uri="{FF2B5EF4-FFF2-40B4-BE49-F238E27FC236}">
                <a16:creationId xmlns:a16="http://schemas.microsoft.com/office/drawing/2014/main" id="{19FD4EE9-37B6-A04C-A21F-D6DD15F6BEAE}"/>
              </a:ext>
            </a:extLst>
          </p:cNvPr>
          <p:cNvSpPr>
            <a:spLocks noGrp="1"/>
          </p:cNvSpPr>
          <p:nvPr>
            <p:ph type="sldNum" sz="quarter" idx="12"/>
          </p:nvPr>
        </p:nvSpPr>
        <p:spPr/>
        <p:txBody>
          <a:bodyPr/>
          <a:lstStyle/>
          <a:p>
            <a:fld id="{CC1A4CEC-24FB-C646-8174-8BE1BF7A8DA8}" type="slidenum">
              <a:rPr lang="en-TW" smtClean="0"/>
              <a:t>‹#›</a:t>
            </a:fld>
            <a:endParaRPr lang="en-TW"/>
          </a:p>
        </p:txBody>
      </p:sp>
    </p:spTree>
    <p:extLst>
      <p:ext uri="{BB962C8B-B14F-4D97-AF65-F5344CB8AC3E}">
        <p14:creationId xmlns:p14="http://schemas.microsoft.com/office/powerpoint/2010/main" val="16443443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D9AFEE-2D6F-9341-A9A1-8D73C178EE3A}"/>
              </a:ext>
            </a:extLst>
          </p:cNvPr>
          <p:cNvSpPr>
            <a:spLocks noGrp="1"/>
          </p:cNvSpPr>
          <p:nvPr>
            <p:ph type="title"/>
          </p:nvPr>
        </p:nvSpPr>
        <p:spPr/>
        <p:txBody>
          <a:bodyPr/>
          <a:lstStyle/>
          <a:p>
            <a:r>
              <a:rPr lang="en-US"/>
              <a:t>Click to edit Master title style</a:t>
            </a:r>
            <a:endParaRPr lang="en-TW"/>
          </a:p>
        </p:txBody>
      </p:sp>
      <p:sp>
        <p:nvSpPr>
          <p:cNvPr id="3" name="Content Placeholder 2">
            <a:extLst>
              <a:ext uri="{FF2B5EF4-FFF2-40B4-BE49-F238E27FC236}">
                <a16:creationId xmlns:a16="http://schemas.microsoft.com/office/drawing/2014/main" id="{AD092C65-2508-704B-A81F-D83D3E39846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W"/>
          </a:p>
        </p:txBody>
      </p:sp>
      <p:sp>
        <p:nvSpPr>
          <p:cNvPr id="4" name="Content Placeholder 3">
            <a:extLst>
              <a:ext uri="{FF2B5EF4-FFF2-40B4-BE49-F238E27FC236}">
                <a16:creationId xmlns:a16="http://schemas.microsoft.com/office/drawing/2014/main" id="{6FB39F91-A144-9A42-8001-830B6CD6232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W"/>
          </a:p>
        </p:txBody>
      </p:sp>
      <p:sp>
        <p:nvSpPr>
          <p:cNvPr id="5" name="Date Placeholder 4">
            <a:extLst>
              <a:ext uri="{FF2B5EF4-FFF2-40B4-BE49-F238E27FC236}">
                <a16:creationId xmlns:a16="http://schemas.microsoft.com/office/drawing/2014/main" id="{8863840D-7792-E143-96AB-E2B9D90181D5}"/>
              </a:ext>
            </a:extLst>
          </p:cNvPr>
          <p:cNvSpPr>
            <a:spLocks noGrp="1"/>
          </p:cNvSpPr>
          <p:nvPr>
            <p:ph type="dt" sz="half" idx="10"/>
          </p:nvPr>
        </p:nvSpPr>
        <p:spPr/>
        <p:txBody>
          <a:bodyPr/>
          <a:lstStyle/>
          <a:p>
            <a:endParaRPr lang="en-TW"/>
          </a:p>
        </p:txBody>
      </p:sp>
      <p:sp>
        <p:nvSpPr>
          <p:cNvPr id="6" name="Footer Placeholder 5">
            <a:extLst>
              <a:ext uri="{FF2B5EF4-FFF2-40B4-BE49-F238E27FC236}">
                <a16:creationId xmlns:a16="http://schemas.microsoft.com/office/drawing/2014/main" id="{7F445370-3176-4C4F-BB48-24438E4FB368}"/>
              </a:ext>
            </a:extLst>
          </p:cNvPr>
          <p:cNvSpPr>
            <a:spLocks noGrp="1"/>
          </p:cNvSpPr>
          <p:nvPr>
            <p:ph type="ftr" sz="quarter" idx="11"/>
          </p:nvPr>
        </p:nvSpPr>
        <p:spPr>
          <a:xfrm>
            <a:off x="4038600" y="6356350"/>
            <a:ext cx="4114800" cy="365125"/>
          </a:xfrm>
          <a:prstGeom prst="rect">
            <a:avLst/>
          </a:prstGeom>
        </p:spPr>
        <p:txBody>
          <a:bodyPr/>
          <a:lstStyle/>
          <a:p>
            <a:endParaRPr lang="en-TW"/>
          </a:p>
        </p:txBody>
      </p:sp>
      <p:sp>
        <p:nvSpPr>
          <p:cNvPr id="7" name="Slide Number Placeholder 6">
            <a:extLst>
              <a:ext uri="{FF2B5EF4-FFF2-40B4-BE49-F238E27FC236}">
                <a16:creationId xmlns:a16="http://schemas.microsoft.com/office/drawing/2014/main" id="{3C57298C-15E0-BB44-8C7A-68B90CD4BA71}"/>
              </a:ext>
            </a:extLst>
          </p:cNvPr>
          <p:cNvSpPr>
            <a:spLocks noGrp="1"/>
          </p:cNvSpPr>
          <p:nvPr>
            <p:ph type="sldNum" sz="quarter" idx="12"/>
          </p:nvPr>
        </p:nvSpPr>
        <p:spPr/>
        <p:txBody>
          <a:bodyPr/>
          <a:lstStyle/>
          <a:p>
            <a:fld id="{CC1A4CEC-24FB-C646-8174-8BE1BF7A8DA8}" type="slidenum">
              <a:rPr lang="en-TW" smtClean="0"/>
              <a:t>‹#›</a:t>
            </a:fld>
            <a:endParaRPr lang="en-TW"/>
          </a:p>
        </p:txBody>
      </p:sp>
    </p:spTree>
    <p:extLst>
      <p:ext uri="{BB962C8B-B14F-4D97-AF65-F5344CB8AC3E}">
        <p14:creationId xmlns:p14="http://schemas.microsoft.com/office/powerpoint/2010/main" val="39126185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A23691-2020-9447-BD0C-7322DB75D075}"/>
              </a:ext>
            </a:extLst>
          </p:cNvPr>
          <p:cNvSpPr>
            <a:spLocks noGrp="1"/>
          </p:cNvSpPr>
          <p:nvPr>
            <p:ph type="title"/>
          </p:nvPr>
        </p:nvSpPr>
        <p:spPr>
          <a:xfrm>
            <a:off x="839788" y="365125"/>
            <a:ext cx="10515600" cy="1325563"/>
          </a:xfrm>
        </p:spPr>
        <p:txBody>
          <a:bodyPr/>
          <a:lstStyle/>
          <a:p>
            <a:r>
              <a:rPr lang="en-US"/>
              <a:t>Click to edit Master title style</a:t>
            </a:r>
            <a:endParaRPr lang="en-TW"/>
          </a:p>
        </p:txBody>
      </p:sp>
      <p:sp>
        <p:nvSpPr>
          <p:cNvPr id="3" name="Text Placeholder 2">
            <a:extLst>
              <a:ext uri="{FF2B5EF4-FFF2-40B4-BE49-F238E27FC236}">
                <a16:creationId xmlns:a16="http://schemas.microsoft.com/office/drawing/2014/main" id="{B171B4EE-3AFB-6D40-9B3E-A71AB0C3110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D0307C6-CC83-614F-893D-F852AA13244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W"/>
          </a:p>
        </p:txBody>
      </p:sp>
      <p:sp>
        <p:nvSpPr>
          <p:cNvPr id="5" name="Text Placeholder 4">
            <a:extLst>
              <a:ext uri="{FF2B5EF4-FFF2-40B4-BE49-F238E27FC236}">
                <a16:creationId xmlns:a16="http://schemas.microsoft.com/office/drawing/2014/main" id="{65772279-5465-1342-9D5C-86CDCAA43CE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6477E64-C15F-754C-B111-7EC9F4CE902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W"/>
          </a:p>
        </p:txBody>
      </p:sp>
      <p:sp>
        <p:nvSpPr>
          <p:cNvPr id="7" name="Date Placeholder 6">
            <a:extLst>
              <a:ext uri="{FF2B5EF4-FFF2-40B4-BE49-F238E27FC236}">
                <a16:creationId xmlns:a16="http://schemas.microsoft.com/office/drawing/2014/main" id="{CF96EE8D-6EE6-FC44-97A3-7AEB80D3476F}"/>
              </a:ext>
            </a:extLst>
          </p:cNvPr>
          <p:cNvSpPr>
            <a:spLocks noGrp="1"/>
          </p:cNvSpPr>
          <p:nvPr>
            <p:ph type="dt" sz="half" idx="10"/>
          </p:nvPr>
        </p:nvSpPr>
        <p:spPr/>
        <p:txBody>
          <a:bodyPr/>
          <a:lstStyle/>
          <a:p>
            <a:endParaRPr lang="en-TW"/>
          </a:p>
        </p:txBody>
      </p:sp>
      <p:sp>
        <p:nvSpPr>
          <p:cNvPr id="8" name="Footer Placeholder 7">
            <a:extLst>
              <a:ext uri="{FF2B5EF4-FFF2-40B4-BE49-F238E27FC236}">
                <a16:creationId xmlns:a16="http://schemas.microsoft.com/office/drawing/2014/main" id="{26ACF3C6-F119-7B49-8D79-E90E732C0BBC}"/>
              </a:ext>
            </a:extLst>
          </p:cNvPr>
          <p:cNvSpPr>
            <a:spLocks noGrp="1"/>
          </p:cNvSpPr>
          <p:nvPr>
            <p:ph type="ftr" sz="quarter" idx="11"/>
          </p:nvPr>
        </p:nvSpPr>
        <p:spPr>
          <a:xfrm>
            <a:off x="4038600" y="6356350"/>
            <a:ext cx="4114800" cy="365125"/>
          </a:xfrm>
          <a:prstGeom prst="rect">
            <a:avLst/>
          </a:prstGeom>
        </p:spPr>
        <p:txBody>
          <a:bodyPr/>
          <a:lstStyle/>
          <a:p>
            <a:endParaRPr lang="en-TW"/>
          </a:p>
        </p:txBody>
      </p:sp>
      <p:sp>
        <p:nvSpPr>
          <p:cNvPr id="9" name="Slide Number Placeholder 8">
            <a:extLst>
              <a:ext uri="{FF2B5EF4-FFF2-40B4-BE49-F238E27FC236}">
                <a16:creationId xmlns:a16="http://schemas.microsoft.com/office/drawing/2014/main" id="{6BDE9ED7-0BD6-2749-B7E6-FC1F312D0CD4}"/>
              </a:ext>
            </a:extLst>
          </p:cNvPr>
          <p:cNvSpPr>
            <a:spLocks noGrp="1"/>
          </p:cNvSpPr>
          <p:nvPr>
            <p:ph type="sldNum" sz="quarter" idx="12"/>
          </p:nvPr>
        </p:nvSpPr>
        <p:spPr/>
        <p:txBody>
          <a:bodyPr/>
          <a:lstStyle/>
          <a:p>
            <a:fld id="{CC1A4CEC-24FB-C646-8174-8BE1BF7A8DA8}" type="slidenum">
              <a:rPr lang="en-TW" smtClean="0"/>
              <a:t>‹#›</a:t>
            </a:fld>
            <a:endParaRPr lang="en-TW"/>
          </a:p>
        </p:txBody>
      </p:sp>
    </p:spTree>
    <p:extLst>
      <p:ext uri="{BB962C8B-B14F-4D97-AF65-F5344CB8AC3E}">
        <p14:creationId xmlns:p14="http://schemas.microsoft.com/office/powerpoint/2010/main" val="5632491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7A1520-454C-1940-9F73-194AC0AEA133}"/>
              </a:ext>
            </a:extLst>
          </p:cNvPr>
          <p:cNvSpPr>
            <a:spLocks noGrp="1"/>
          </p:cNvSpPr>
          <p:nvPr>
            <p:ph type="title"/>
          </p:nvPr>
        </p:nvSpPr>
        <p:spPr/>
        <p:txBody>
          <a:bodyPr/>
          <a:lstStyle/>
          <a:p>
            <a:r>
              <a:rPr lang="en-US"/>
              <a:t>Click to edit Master title style</a:t>
            </a:r>
            <a:endParaRPr lang="en-TW"/>
          </a:p>
        </p:txBody>
      </p:sp>
      <p:sp>
        <p:nvSpPr>
          <p:cNvPr id="3" name="Date Placeholder 2">
            <a:extLst>
              <a:ext uri="{FF2B5EF4-FFF2-40B4-BE49-F238E27FC236}">
                <a16:creationId xmlns:a16="http://schemas.microsoft.com/office/drawing/2014/main" id="{8C6830C4-52A9-C04B-A48D-335F5FCB5821}"/>
              </a:ext>
            </a:extLst>
          </p:cNvPr>
          <p:cNvSpPr>
            <a:spLocks noGrp="1"/>
          </p:cNvSpPr>
          <p:nvPr>
            <p:ph type="dt" sz="half" idx="10"/>
          </p:nvPr>
        </p:nvSpPr>
        <p:spPr/>
        <p:txBody>
          <a:bodyPr/>
          <a:lstStyle/>
          <a:p>
            <a:endParaRPr lang="en-TW"/>
          </a:p>
        </p:txBody>
      </p:sp>
      <p:sp>
        <p:nvSpPr>
          <p:cNvPr id="4" name="Footer Placeholder 3">
            <a:extLst>
              <a:ext uri="{FF2B5EF4-FFF2-40B4-BE49-F238E27FC236}">
                <a16:creationId xmlns:a16="http://schemas.microsoft.com/office/drawing/2014/main" id="{85163E45-9A97-9F47-A205-6F9C088D6364}"/>
              </a:ext>
            </a:extLst>
          </p:cNvPr>
          <p:cNvSpPr>
            <a:spLocks noGrp="1"/>
          </p:cNvSpPr>
          <p:nvPr>
            <p:ph type="ftr" sz="quarter" idx="11"/>
          </p:nvPr>
        </p:nvSpPr>
        <p:spPr>
          <a:xfrm>
            <a:off x="4038600" y="6356350"/>
            <a:ext cx="4114800" cy="365125"/>
          </a:xfrm>
          <a:prstGeom prst="rect">
            <a:avLst/>
          </a:prstGeom>
        </p:spPr>
        <p:txBody>
          <a:bodyPr/>
          <a:lstStyle/>
          <a:p>
            <a:endParaRPr lang="en-TW"/>
          </a:p>
        </p:txBody>
      </p:sp>
      <p:sp>
        <p:nvSpPr>
          <p:cNvPr id="5" name="Slide Number Placeholder 4">
            <a:extLst>
              <a:ext uri="{FF2B5EF4-FFF2-40B4-BE49-F238E27FC236}">
                <a16:creationId xmlns:a16="http://schemas.microsoft.com/office/drawing/2014/main" id="{0492EF5B-CA4A-F640-B6C8-A17ECEBD80CF}"/>
              </a:ext>
            </a:extLst>
          </p:cNvPr>
          <p:cNvSpPr>
            <a:spLocks noGrp="1"/>
          </p:cNvSpPr>
          <p:nvPr>
            <p:ph type="sldNum" sz="quarter" idx="12"/>
          </p:nvPr>
        </p:nvSpPr>
        <p:spPr/>
        <p:txBody>
          <a:bodyPr/>
          <a:lstStyle/>
          <a:p>
            <a:fld id="{CC1A4CEC-24FB-C646-8174-8BE1BF7A8DA8}" type="slidenum">
              <a:rPr lang="en-TW" smtClean="0"/>
              <a:t>‹#›</a:t>
            </a:fld>
            <a:endParaRPr lang="en-TW"/>
          </a:p>
        </p:txBody>
      </p:sp>
    </p:spTree>
    <p:extLst>
      <p:ext uri="{BB962C8B-B14F-4D97-AF65-F5344CB8AC3E}">
        <p14:creationId xmlns:p14="http://schemas.microsoft.com/office/powerpoint/2010/main" val="19492299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29A8F87-F1DE-B944-9852-0780FC7641E9}"/>
              </a:ext>
            </a:extLst>
          </p:cNvPr>
          <p:cNvSpPr>
            <a:spLocks noGrp="1"/>
          </p:cNvSpPr>
          <p:nvPr>
            <p:ph type="dt" sz="half" idx="10"/>
          </p:nvPr>
        </p:nvSpPr>
        <p:spPr/>
        <p:txBody>
          <a:bodyPr/>
          <a:lstStyle/>
          <a:p>
            <a:endParaRPr lang="en-TW"/>
          </a:p>
        </p:txBody>
      </p:sp>
      <p:sp>
        <p:nvSpPr>
          <p:cNvPr id="3" name="Footer Placeholder 2">
            <a:extLst>
              <a:ext uri="{FF2B5EF4-FFF2-40B4-BE49-F238E27FC236}">
                <a16:creationId xmlns:a16="http://schemas.microsoft.com/office/drawing/2014/main" id="{97ECE433-DBF8-8A40-BE49-2D73AF9ACFB3}"/>
              </a:ext>
            </a:extLst>
          </p:cNvPr>
          <p:cNvSpPr>
            <a:spLocks noGrp="1"/>
          </p:cNvSpPr>
          <p:nvPr>
            <p:ph type="ftr" sz="quarter" idx="11"/>
          </p:nvPr>
        </p:nvSpPr>
        <p:spPr>
          <a:xfrm>
            <a:off x="4038600" y="6356350"/>
            <a:ext cx="4114800" cy="365125"/>
          </a:xfrm>
          <a:prstGeom prst="rect">
            <a:avLst/>
          </a:prstGeom>
        </p:spPr>
        <p:txBody>
          <a:bodyPr/>
          <a:lstStyle/>
          <a:p>
            <a:endParaRPr lang="en-TW"/>
          </a:p>
        </p:txBody>
      </p:sp>
      <p:sp>
        <p:nvSpPr>
          <p:cNvPr id="4" name="Slide Number Placeholder 3">
            <a:extLst>
              <a:ext uri="{FF2B5EF4-FFF2-40B4-BE49-F238E27FC236}">
                <a16:creationId xmlns:a16="http://schemas.microsoft.com/office/drawing/2014/main" id="{12CB3C74-6438-3444-80EC-1E594498CD5C}"/>
              </a:ext>
            </a:extLst>
          </p:cNvPr>
          <p:cNvSpPr>
            <a:spLocks noGrp="1"/>
          </p:cNvSpPr>
          <p:nvPr>
            <p:ph type="sldNum" sz="quarter" idx="12"/>
          </p:nvPr>
        </p:nvSpPr>
        <p:spPr/>
        <p:txBody>
          <a:bodyPr/>
          <a:lstStyle/>
          <a:p>
            <a:fld id="{CC1A4CEC-24FB-C646-8174-8BE1BF7A8DA8}" type="slidenum">
              <a:rPr lang="en-TW" smtClean="0"/>
              <a:t>‹#›</a:t>
            </a:fld>
            <a:endParaRPr lang="en-TW"/>
          </a:p>
        </p:txBody>
      </p:sp>
    </p:spTree>
    <p:extLst>
      <p:ext uri="{BB962C8B-B14F-4D97-AF65-F5344CB8AC3E}">
        <p14:creationId xmlns:p14="http://schemas.microsoft.com/office/powerpoint/2010/main" val="22869028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5FE6BE-485A-1540-A674-A9168ABE7F3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TW"/>
          </a:p>
        </p:txBody>
      </p:sp>
      <p:sp>
        <p:nvSpPr>
          <p:cNvPr id="3" name="Content Placeholder 2">
            <a:extLst>
              <a:ext uri="{FF2B5EF4-FFF2-40B4-BE49-F238E27FC236}">
                <a16:creationId xmlns:a16="http://schemas.microsoft.com/office/drawing/2014/main" id="{BE2F2900-563D-0F41-BAAC-543C55A15A4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W"/>
          </a:p>
        </p:txBody>
      </p:sp>
      <p:sp>
        <p:nvSpPr>
          <p:cNvPr id="4" name="Text Placeholder 3">
            <a:extLst>
              <a:ext uri="{FF2B5EF4-FFF2-40B4-BE49-F238E27FC236}">
                <a16:creationId xmlns:a16="http://schemas.microsoft.com/office/drawing/2014/main" id="{4A540101-CF48-464A-85B5-3E4DB69412F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78BA808-F881-1645-91C8-4EA1ABC662AA}"/>
              </a:ext>
            </a:extLst>
          </p:cNvPr>
          <p:cNvSpPr>
            <a:spLocks noGrp="1"/>
          </p:cNvSpPr>
          <p:nvPr>
            <p:ph type="dt" sz="half" idx="10"/>
          </p:nvPr>
        </p:nvSpPr>
        <p:spPr/>
        <p:txBody>
          <a:bodyPr/>
          <a:lstStyle/>
          <a:p>
            <a:endParaRPr lang="en-TW"/>
          </a:p>
        </p:txBody>
      </p:sp>
      <p:sp>
        <p:nvSpPr>
          <p:cNvPr id="6" name="Footer Placeholder 5">
            <a:extLst>
              <a:ext uri="{FF2B5EF4-FFF2-40B4-BE49-F238E27FC236}">
                <a16:creationId xmlns:a16="http://schemas.microsoft.com/office/drawing/2014/main" id="{0B1B3098-CC63-0646-B3C4-72FAB01B0D66}"/>
              </a:ext>
            </a:extLst>
          </p:cNvPr>
          <p:cNvSpPr>
            <a:spLocks noGrp="1"/>
          </p:cNvSpPr>
          <p:nvPr>
            <p:ph type="ftr" sz="quarter" idx="11"/>
          </p:nvPr>
        </p:nvSpPr>
        <p:spPr>
          <a:xfrm>
            <a:off x="4038600" y="6356350"/>
            <a:ext cx="4114800" cy="365125"/>
          </a:xfrm>
          <a:prstGeom prst="rect">
            <a:avLst/>
          </a:prstGeom>
        </p:spPr>
        <p:txBody>
          <a:bodyPr/>
          <a:lstStyle/>
          <a:p>
            <a:endParaRPr lang="en-TW"/>
          </a:p>
        </p:txBody>
      </p:sp>
      <p:sp>
        <p:nvSpPr>
          <p:cNvPr id="7" name="Slide Number Placeholder 6">
            <a:extLst>
              <a:ext uri="{FF2B5EF4-FFF2-40B4-BE49-F238E27FC236}">
                <a16:creationId xmlns:a16="http://schemas.microsoft.com/office/drawing/2014/main" id="{4F603EBC-2E21-164C-BA9A-CAE7D401D768}"/>
              </a:ext>
            </a:extLst>
          </p:cNvPr>
          <p:cNvSpPr>
            <a:spLocks noGrp="1"/>
          </p:cNvSpPr>
          <p:nvPr>
            <p:ph type="sldNum" sz="quarter" idx="12"/>
          </p:nvPr>
        </p:nvSpPr>
        <p:spPr/>
        <p:txBody>
          <a:bodyPr/>
          <a:lstStyle/>
          <a:p>
            <a:fld id="{CC1A4CEC-24FB-C646-8174-8BE1BF7A8DA8}" type="slidenum">
              <a:rPr lang="en-TW" smtClean="0"/>
              <a:t>‹#›</a:t>
            </a:fld>
            <a:endParaRPr lang="en-TW"/>
          </a:p>
        </p:txBody>
      </p:sp>
    </p:spTree>
    <p:extLst>
      <p:ext uri="{BB962C8B-B14F-4D97-AF65-F5344CB8AC3E}">
        <p14:creationId xmlns:p14="http://schemas.microsoft.com/office/powerpoint/2010/main" val="17289286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733668-FA68-F34F-8480-7726BA9D7A0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TW"/>
          </a:p>
        </p:txBody>
      </p:sp>
      <p:sp>
        <p:nvSpPr>
          <p:cNvPr id="3" name="Picture Placeholder 2">
            <a:extLst>
              <a:ext uri="{FF2B5EF4-FFF2-40B4-BE49-F238E27FC236}">
                <a16:creationId xmlns:a16="http://schemas.microsoft.com/office/drawing/2014/main" id="{87968421-C9F9-BA47-9670-BB00C8ACF74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TW"/>
          </a:p>
        </p:txBody>
      </p:sp>
      <p:sp>
        <p:nvSpPr>
          <p:cNvPr id="4" name="Text Placeholder 3">
            <a:extLst>
              <a:ext uri="{FF2B5EF4-FFF2-40B4-BE49-F238E27FC236}">
                <a16:creationId xmlns:a16="http://schemas.microsoft.com/office/drawing/2014/main" id="{1990B35C-F2C2-1B44-91F8-B3E366DE524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682C73D-1805-764A-B64C-D235BE2BF0AC}"/>
              </a:ext>
            </a:extLst>
          </p:cNvPr>
          <p:cNvSpPr>
            <a:spLocks noGrp="1"/>
          </p:cNvSpPr>
          <p:nvPr>
            <p:ph type="dt" sz="half" idx="10"/>
          </p:nvPr>
        </p:nvSpPr>
        <p:spPr/>
        <p:txBody>
          <a:bodyPr/>
          <a:lstStyle/>
          <a:p>
            <a:endParaRPr lang="en-TW"/>
          </a:p>
        </p:txBody>
      </p:sp>
      <p:sp>
        <p:nvSpPr>
          <p:cNvPr id="6" name="Footer Placeholder 5">
            <a:extLst>
              <a:ext uri="{FF2B5EF4-FFF2-40B4-BE49-F238E27FC236}">
                <a16:creationId xmlns:a16="http://schemas.microsoft.com/office/drawing/2014/main" id="{CE6B3DDD-25FF-A24E-AD12-875E667CACAC}"/>
              </a:ext>
            </a:extLst>
          </p:cNvPr>
          <p:cNvSpPr>
            <a:spLocks noGrp="1"/>
          </p:cNvSpPr>
          <p:nvPr>
            <p:ph type="ftr" sz="quarter" idx="11"/>
          </p:nvPr>
        </p:nvSpPr>
        <p:spPr>
          <a:xfrm>
            <a:off x="4038600" y="6356350"/>
            <a:ext cx="4114800" cy="365125"/>
          </a:xfrm>
          <a:prstGeom prst="rect">
            <a:avLst/>
          </a:prstGeom>
        </p:spPr>
        <p:txBody>
          <a:bodyPr/>
          <a:lstStyle/>
          <a:p>
            <a:endParaRPr lang="en-TW"/>
          </a:p>
        </p:txBody>
      </p:sp>
      <p:sp>
        <p:nvSpPr>
          <p:cNvPr id="7" name="Slide Number Placeholder 6">
            <a:extLst>
              <a:ext uri="{FF2B5EF4-FFF2-40B4-BE49-F238E27FC236}">
                <a16:creationId xmlns:a16="http://schemas.microsoft.com/office/drawing/2014/main" id="{1CE16214-110C-2D45-8356-76C73734790C}"/>
              </a:ext>
            </a:extLst>
          </p:cNvPr>
          <p:cNvSpPr>
            <a:spLocks noGrp="1"/>
          </p:cNvSpPr>
          <p:nvPr>
            <p:ph type="sldNum" sz="quarter" idx="12"/>
          </p:nvPr>
        </p:nvSpPr>
        <p:spPr/>
        <p:txBody>
          <a:bodyPr/>
          <a:lstStyle/>
          <a:p>
            <a:fld id="{CC1A4CEC-24FB-C646-8174-8BE1BF7A8DA8}" type="slidenum">
              <a:rPr lang="en-TW" smtClean="0"/>
              <a:t>‹#›</a:t>
            </a:fld>
            <a:endParaRPr lang="en-TW"/>
          </a:p>
        </p:txBody>
      </p:sp>
    </p:spTree>
    <p:extLst>
      <p:ext uri="{BB962C8B-B14F-4D97-AF65-F5344CB8AC3E}">
        <p14:creationId xmlns:p14="http://schemas.microsoft.com/office/powerpoint/2010/main" val="41815381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068238E-0988-0F4E-8F65-F8E72AA569E7}"/>
              </a:ext>
            </a:extLst>
          </p:cNvPr>
          <p:cNvSpPr>
            <a:spLocks noGrp="1"/>
          </p:cNvSpPr>
          <p:nvPr>
            <p:ph type="title"/>
          </p:nvPr>
        </p:nvSpPr>
        <p:spPr>
          <a:xfrm>
            <a:off x="838200" y="365125"/>
            <a:ext cx="10515600" cy="682137"/>
          </a:xfrm>
          <a:prstGeom prst="rect">
            <a:avLst/>
          </a:prstGeom>
        </p:spPr>
        <p:txBody>
          <a:bodyPr vert="horz" lIns="91440" tIns="45720" rIns="91440" bIns="45720" rtlCol="0" anchor="ctr">
            <a:normAutofit/>
          </a:bodyPr>
          <a:lstStyle/>
          <a:p>
            <a:r>
              <a:rPr lang="en-US"/>
              <a:t>Click to edit Master title style</a:t>
            </a:r>
            <a:endParaRPr lang="en-TW"/>
          </a:p>
        </p:txBody>
      </p:sp>
      <p:sp>
        <p:nvSpPr>
          <p:cNvPr id="3" name="Text Placeholder 2">
            <a:extLst>
              <a:ext uri="{FF2B5EF4-FFF2-40B4-BE49-F238E27FC236}">
                <a16:creationId xmlns:a16="http://schemas.microsoft.com/office/drawing/2014/main" id="{19F4C959-030D-0244-A9AD-620CDAFAC46A}"/>
              </a:ext>
            </a:extLst>
          </p:cNvPr>
          <p:cNvSpPr>
            <a:spLocks noGrp="1"/>
          </p:cNvSpPr>
          <p:nvPr>
            <p:ph type="body" idx="1"/>
          </p:nvPr>
        </p:nvSpPr>
        <p:spPr>
          <a:xfrm>
            <a:off x="838200" y="1219200"/>
            <a:ext cx="10515600" cy="4957763"/>
          </a:xfrm>
          <a:prstGeom prst="rect">
            <a:avLst/>
          </a:prstGeom>
        </p:spPr>
        <p:txBody>
          <a:bodyPr vert="horz" lIns="91440" tIns="45720" rIns="91440" bIns="45720" rtlCol="0">
            <a:normAutofit/>
          </a:bodyPr>
          <a:lstStyle/>
          <a:p>
            <a:pPr lvl="0"/>
            <a:r>
              <a:rPr lang="en-US"/>
              <a:t>Click to edit Master text </a:t>
            </a:r>
            <a:r>
              <a:rPr lang="en-US" err="1"/>
              <a:t>styles哈</a:t>
            </a:r>
            <a:endParaRPr lang="en-US"/>
          </a:p>
          <a:p>
            <a:pPr lvl="1"/>
            <a:r>
              <a:rPr lang="en-US"/>
              <a:t>Second level</a:t>
            </a:r>
          </a:p>
          <a:p>
            <a:pPr lvl="2"/>
            <a:r>
              <a:rPr lang="en-US"/>
              <a:t>Third level</a:t>
            </a:r>
          </a:p>
          <a:p>
            <a:pPr lvl="3"/>
            <a:r>
              <a:rPr lang="en-US"/>
              <a:t>Fourth level</a:t>
            </a:r>
          </a:p>
          <a:p>
            <a:pPr lvl="4"/>
            <a:r>
              <a:rPr lang="en-US"/>
              <a:t>Fifth level</a:t>
            </a:r>
            <a:endParaRPr lang="en-TW"/>
          </a:p>
        </p:txBody>
      </p:sp>
      <p:sp>
        <p:nvSpPr>
          <p:cNvPr id="4" name="Date Placeholder 3">
            <a:extLst>
              <a:ext uri="{FF2B5EF4-FFF2-40B4-BE49-F238E27FC236}">
                <a16:creationId xmlns:a16="http://schemas.microsoft.com/office/drawing/2014/main" id="{4815919B-6AFA-524E-B5CA-786A074C437C}"/>
              </a:ext>
            </a:extLst>
          </p:cNvPr>
          <p:cNvSpPr>
            <a:spLocks noGrp="1"/>
          </p:cNvSpPr>
          <p:nvPr>
            <p:ph type="dt" sz="half" idx="2"/>
          </p:nvPr>
        </p:nvSpPr>
        <p:spPr>
          <a:xfrm>
            <a:off x="838200" y="6356350"/>
            <a:ext cx="7594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TW"/>
          </a:p>
        </p:txBody>
      </p:sp>
      <p:sp>
        <p:nvSpPr>
          <p:cNvPr id="6" name="Slide Number Placeholder 5">
            <a:extLst>
              <a:ext uri="{FF2B5EF4-FFF2-40B4-BE49-F238E27FC236}">
                <a16:creationId xmlns:a16="http://schemas.microsoft.com/office/drawing/2014/main" id="{D30D0BCD-41CE-D24D-813C-276111FD190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1A4CEC-24FB-C646-8174-8BE1BF7A8DA8}" type="slidenum">
              <a:rPr lang="en-TW" smtClean="0"/>
              <a:t>‹#›</a:t>
            </a:fld>
            <a:endParaRPr lang="en-TW"/>
          </a:p>
        </p:txBody>
      </p:sp>
    </p:spTree>
    <p:extLst>
      <p:ext uri="{BB962C8B-B14F-4D97-AF65-F5344CB8AC3E}">
        <p14:creationId xmlns:p14="http://schemas.microsoft.com/office/powerpoint/2010/main" val="33484848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20.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2.xml"/><Relationship Id="rId6" Type="http://schemas.openxmlformats.org/officeDocument/2006/relationships/image" Target="../media/image97.png"/><Relationship Id="rId5" Type="http://schemas.openxmlformats.org/officeDocument/2006/relationships/image" Target="../media/image96.jpeg"/><Relationship Id="rId4" Type="http://schemas.openxmlformats.org/officeDocument/2006/relationships/image" Target="../media/image95.jpeg"/></Relationships>
</file>

<file path=ppt/slides/_rels/slide128.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30.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image" Target="../media/image600.png"/><Relationship Id="rId2" Type="http://schemas.openxmlformats.org/officeDocument/2006/relationships/image" Target="../media/image590.pn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590.png"/><Relationship Id="rId1" Type="http://schemas.openxmlformats.org/officeDocument/2006/relationships/slideLayout" Target="../slideLayouts/slideLayout2.xml"/><Relationship Id="rId5" Type="http://schemas.openxmlformats.org/officeDocument/2006/relationships/image" Target="../media/image630.png"/><Relationship Id="rId4" Type="http://schemas.openxmlformats.org/officeDocument/2006/relationships/image" Target="../media/image103.sv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650.png"/><Relationship Id="rId2" Type="http://schemas.openxmlformats.org/officeDocument/2006/relationships/image" Target="../media/image640.png"/><Relationship Id="rId1" Type="http://schemas.openxmlformats.org/officeDocument/2006/relationships/slideLayout" Target="../slideLayouts/slideLayout2.xml"/><Relationship Id="rId6" Type="http://schemas.openxmlformats.org/officeDocument/2006/relationships/image" Target="../media/image680.png"/><Relationship Id="rId5" Type="http://schemas.openxmlformats.org/officeDocument/2006/relationships/image" Target="../media/image670.png"/><Relationship Id="rId4" Type="http://schemas.openxmlformats.org/officeDocument/2006/relationships/image" Target="../media/image660.png"/></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image" Target="../media/image660.png"/><Relationship Id="rId2" Type="http://schemas.openxmlformats.org/officeDocument/2006/relationships/image" Target="../media/image640.png"/><Relationship Id="rId1" Type="http://schemas.openxmlformats.org/officeDocument/2006/relationships/slideLayout" Target="../slideLayouts/slideLayout2.xml"/><Relationship Id="rId6" Type="http://schemas.openxmlformats.org/officeDocument/2006/relationships/image" Target="../media/image680.png"/><Relationship Id="rId5" Type="http://schemas.openxmlformats.org/officeDocument/2006/relationships/image" Target="../media/image650.png"/><Relationship Id="rId4" Type="http://schemas.openxmlformats.org/officeDocument/2006/relationships/image" Target="../media/image670.png"/></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image" Target="../media/image700.png"/><Relationship Id="rId2" Type="http://schemas.openxmlformats.org/officeDocument/2006/relationships/image" Target="../media/image690.png"/><Relationship Id="rId1" Type="http://schemas.openxmlformats.org/officeDocument/2006/relationships/slideLayout" Target="../slideLayouts/slideLayout2.xml"/><Relationship Id="rId6" Type="http://schemas.openxmlformats.org/officeDocument/2006/relationships/image" Target="../media/image105.svg"/><Relationship Id="rId5" Type="http://schemas.openxmlformats.org/officeDocument/2006/relationships/image" Target="../media/image104.png"/><Relationship Id="rId4" Type="http://schemas.openxmlformats.org/officeDocument/2006/relationships/image" Target="../media/image710.png"/></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3" Type="http://schemas.openxmlformats.org/officeDocument/2006/relationships/image" Target="../media/image750.png"/><Relationship Id="rId2" Type="http://schemas.openxmlformats.org/officeDocument/2006/relationships/image" Target="../media/image740.pn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8" Type="http://schemas.openxmlformats.org/officeDocument/2006/relationships/image" Target="../media/image800.png"/><Relationship Id="rId3" Type="http://schemas.openxmlformats.org/officeDocument/2006/relationships/image" Target="../media/image760.png"/><Relationship Id="rId7" Type="http://schemas.openxmlformats.org/officeDocument/2006/relationships/image" Target="../media/image750.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790.png"/><Relationship Id="rId5" Type="http://schemas.openxmlformats.org/officeDocument/2006/relationships/image" Target="../media/image780.png"/><Relationship Id="rId10" Type="http://schemas.openxmlformats.org/officeDocument/2006/relationships/image" Target="../media/image820.png"/><Relationship Id="rId4" Type="http://schemas.openxmlformats.org/officeDocument/2006/relationships/image" Target="../media/image770.png"/><Relationship Id="rId9" Type="http://schemas.openxmlformats.org/officeDocument/2006/relationships/image" Target="../media/image810.png"/></Relationships>
</file>

<file path=ppt/slides/_rels/slide152.xml.rels><?xml version="1.0" encoding="UTF-8" standalone="yes"?>
<Relationships xmlns="http://schemas.openxmlformats.org/package/2006/relationships"><Relationship Id="rId8" Type="http://schemas.openxmlformats.org/officeDocument/2006/relationships/image" Target="../media/image770.png"/><Relationship Id="rId3" Type="http://schemas.openxmlformats.org/officeDocument/2006/relationships/image" Target="../media/image830.png"/><Relationship Id="rId7" Type="http://schemas.openxmlformats.org/officeDocument/2006/relationships/image" Target="../media/image850.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810.png"/><Relationship Id="rId11" Type="http://schemas.openxmlformats.org/officeDocument/2006/relationships/image" Target="../media/image880.png"/><Relationship Id="rId5" Type="http://schemas.openxmlformats.org/officeDocument/2006/relationships/image" Target="../media/image800.png"/><Relationship Id="rId10" Type="http://schemas.openxmlformats.org/officeDocument/2006/relationships/image" Target="../media/image870.png"/><Relationship Id="rId4" Type="http://schemas.openxmlformats.org/officeDocument/2006/relationships/image" Target="../media/image840.png"/><Relationship Id="rId9" Type="http://schemas.openxmlformats.org/officeDocument/2006/relationships/image" Target="../media/image860.png"/></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3" Type="http://schemas.openxmlformats.org/officeDocument/2006/relationships/image" Target="../media/image750.png"/><Relationship Id="rId2" Type="http://schemas.openxmlformats.org/officeDocument/2006/relationships/image" Target="../media/image740.png"/><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3" Type="http://schemas.openxmlformats.org/officeDocument/2006/relationships/hyperlink" Target="https://dictionary.cambridge.org/zht/%E8%A9%9E%E5%85%B8/%E8%8B%B1%E8%AA%9E/prefix" TargetMode="External"/><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13" Type="http://schemas.openxmlformats.org/officeDocument/2006/relationships/image" Target="../media/image1010.png"/><Relationship Id="rId18" Type="http://schemas.openxmlformats.org/officeDocument/2006/relationships/image" Target="../media/image1060.png"/><Relationship Id="rId26" Type="http://schemas.openxmlformats.org/officeDocument/2006/relationships/image" Target="../media/image114.png"/><Relationship Id="rId3" Type="http://schemas.openxmlformats.org/officeDocument/2006/relationships/image" Target="../media/image910.png"/><Relationship Id="rId21" Type="http://schemas.openxmlformats.org/officeDocument/2006/relationships/image" Target="../media/image109.png"/><Relationship Id="rId7" Type="http://schemas.openxmlformats.org/officeDocument/2006/relationships/image" Target="../media/image95.png"/><Relationship Id="rId12" Type="http://schemas.openxmlformats.org/officeDocument/2006/relationships/image" Target="../media/image1000.png"/><Relationship Id="rId17" Type="http://schemas.openxmlformats.org/officeDocument/2006/relationships/image" Target="../media/image1050.png"/><Relationship Id="rId25" Type="http://schemas.openxmlformats.org/officeDocument/2006/relationships/image" Target="../media/image113.png"/><Relationship Id="rId33" Type="http://schemas.openxmlformats.org/officeDocument/2006/relationships/image" Target="../media/image121.png"/><Relationship Id="rId2" Type="http://schemas.openxmlformats.org/officeDocument/2006/relationships/image" Target="../media/image900.png"/><Relationship Id="rId16" Type="http://schemas.openxmlformats.org/officeDocument/2006/relationships/image" Target="../media/image1040.png"/><Relationship Id="rId20" Type="http://schemas.openxmlformats.org/officeDocument/2006/relationships/image" Target="../media/image108.png"/><Relationship Id="rId29" Type="http://schemas.openxmlformats.org/officeDocument/2006/relationships/image" Target="../media/image117.png"/><Relationship Id="rId1" Type="http://schemas.openxmlformats.org/officeDocument/2006/relationships/slideLayout" Target="../slideLayouts/slideLayout2.xml"/><Relationship Id="rId6" Type="http://schemas.openxmlformats.org/officeDocument/2006/relationships/image" Target="../media/image94.png"/><Relationship Id="rId11" Type="http://schemas.openxmlformats.org/officeDocument/2006/relationships/image" Target="../media/image990.png"/><Relationship Id="rId24" Type="http://schemas.openxmlformats.org/officeDocument/2006/relationships/image" Target="../media/image112.png"/><Relationship Id="rId32" Type="http://schemas.openxmlformats.org/officeDocument/2006/relationships/image" Target="../media/image120.png"/><Relationship Id="rId5" Type="http://schemas.openxmlformats.org/officeDocument/2006/relationships/image" Target="../media/image930.png"/><Relationship Id="rId15" Type="http://schemas.openxmlformats.org/officeDocument/2006/relationships/image" Target="../media/image1030.png"/><Relationship Id="rId23" Type="http://schemas.openxmlformats.org/officeDocument/2006/relationships/image" Target="../media/image111.png"/><Relationship Id="rId28" Type="http://schemas.openxmlformats.org/officeDocument/2006/relationships/image" Target="../media/image116.png"/><Relationship Id="rId10" Type="http://schemas.openxmlformats.org/officeDocument/2006/relationships/image" Target="../media/image980.png"/><Relationship Id="rId19" Type="http://schemas.openxmlformats.org/officeDocument/2006/relationships/image" Target="../media/image1070.png"/><Relationship Id="rId31" Type="http://schemas.openxmlformats.org/officeDocument/2006/relationships/image" Target="../media/image119.png"/><Relationship Id="rId4" Type="http://schemas.openxmlformats.org/officeDocument/2006/relationships/image" Target="../media/image920.png"/><Relationship Id="rId9" Type="http://schemas.openxmlformats.org/officeDocument/2006/relationships/image" Target="../media/image970.png"/><Relationship Id="rId14" Type="http://schemas.openxmlformats.org/officeDocument/2006/relationships/image" Target="../media/image1020.png"/><Relationship Id="rId22" Type="http://schemas.openxmlformats.org/officeDocument/2006/relationships/image" Target="../media/image110.png"/><Relationship Id="rId27" Type="http://schemas.openxmlformats.org/officeDocument/2006/relationships/image" Target="../media/image115.png"/><Relationship Id="rId30" Type="http://schemas.openxmlformats.org/officeDocument/2006/relationships/image" Target="../media/image118.png"/><Relationship Id="rId8" Type="http://schemas.openxmlformats.org/officeDocument/2006/relationships/image" Target="../media/image96.png"/></Relationships>
</file>

<file path=ppt/slides/_rels/slide159.xml.rels><?xml version="1.0" encoding="UTF-8" standalone="yes"?>
<Relationships xmlns="http://schemas.openxmlformats.org/package/2006/relationships"><Relationship Id="rId13" Type="http://schemas.openxmlformats.org/officeDocument/2006/relationships/image" Target="../media/image96.png"/><Relationship Id="rId18" Type="http://schemas.openxmlformats.org/officeDocument/2006/relationships/image" Target="../media/image970.png"/><Relationship Id="rId26" Type="http://schemas.openxmlformats.org/officeDocument/2006/relationships/image" Target="../media/image125.png"/><Relationship Id="rId39" Type="http://schemas.openxmlformats.org/officeDocument/2006/relationships/image" Target="../media/image117.png"/><Relationship Id="rId21" Type="http://schemas.openxmlformats.org/officeDocument/2006/relationships/image" Target="../media/image108.png"/><Relationship Id="rId34" Type="http://schemas.openxmlformats.org/officeDocument/2006/relationships/image" Target="../media/image128.png"/><Relationship Id="rId42" Type="http://schemas.openxmlformats.org/officeDocument/2006/relationships/image" Target="../media/image120.png"/><Relationship Id="rId47" Type="http://schemas.openxmlformats.org/officeDocument/2006/relationships/image" Target="../media/image135.png"/><Relationship Id="rId50" Type="http://schemas.openxmlformats.org/officeDocument/2006/relationships/image" Target="../media/image138.png"/><Relationship Id="rId7" Type="http://schemas.openxmlformats.org/officeDocument/2006/relationships/image" Target="../media/image94.png"/><Relationship Id="rId2" Type="http://schemas.openxmlformats.org/officeDocument/2006/relationships/notesSlide" Target="../notesSlides/notesSlide32.xml"/><Relationship Id="rId16" Type="http://schemas.openxmlformats.org/officeDocument/2006/relationships/image" Target="../media/image1040.png"/><Relationship Id="rId29" Type="http://schemas.openxmlformats.org/officeDocument/2006/relationships/image" Target="../media/image110.png"/><Relationship Id="rId11" Type="http://schemas.openxmlformats.org/officeDocument/2006/relationships/image" Target="../media/image1000.png"/><Relationship Id="rId24" Type="http://schemas.openxmlformats.org/officeDocument/2006/relationships/image" Target="../media/image123.png"/><Relationship Id="rId32" Type="http://schemas.openxmlformats.org/officeDocument/2006/relationships/image" Target="../media/image113.png"/><Relationship Id="rId37" Type="http://schemas.openxmlformats.org/officeDocument/2006/relationships/image" Target="../media/image115.png"/><Relationship Id="rId40" Type="http://schemas.openxmlformats.org/officeDocument/2006/relationships/image" Target="../media/image118.png"/><Relationship Id="rId45" Type="http://schemas.openxmlformats.org/officeDocument/2006/relationships/image" Target="../media/image133.png"/><Relationship Id="rId5" Type="http://schemas.openxmlformats.org/officeDocument/2006/relationships/image" Target="../media/image920.png"/><Relationship Id="rId15" Type="http://schemas.openxmlformats.org/officeDocument/2006/relationships/image" Target="../media/image1030.png"/><Relationship Id="rId23" Type="http://schemas.openxmlformats.org/officeDocument/2006/relationships/image" Target="../media/image122.png"/><Relationship Id="rId28" Type="http://schemas.openxmlformats.org/officeDocument/2006/relationships/image" Target="../media/image127.png"/><Relationship Id="rId36" Type="http://schemas.openxmlformats.org/officeDocument/2006/relationships/image" Target="../media/image130.png"/><Relationship Id="rId49" Type="http://schemas.openxmlformats.org/officeDocument/2006/relationships/image" Target="../media/image137.png"/><Relationship Id="rId10" Type="http://schemas.openxmlformats.org/officeDocument/2006/relationships/image" Target="../media/image990.png"/><Relationship Id="rId19" Type="http://schemas.openxmlformats.org/officeDocument/2006/relationships/image" Target="../media/image1060.png"/><Relationship Id="rId31" Type="http://schemas.openxmlformats.org/officeDocument/2006/relationships/image" Target="../media/image112.png"/><Relationship Id="rId44" Type="http://schemas.openxmlformats.org/officeDocument/2006/relationships/image" Target="../media/image132.png"/><Relationship Id="rId52" Type="http://schemas.openxmlformats.org/officeDocument/2006/relationships/image" Target="../media/image140.png"/><Relationship Id="rId4" Type="http://schemas.openxmlformats.org/officeDocument/2006/relationships/image" Target="../media/image910.png"/><Relationship Id="rId9" Type="http://schemas.openxmlformats.org/officeDocument/2006/relationships/image" Target="../media/image980.png"/><Relationship Id="rId14" Type="http://schemas.openxmlformats.org/officeDocument/2006/relationships/image" Target="../media/image1020.png"/><Relationship Id="rId22" Type="http://schemas.openxmlformats.org/officeDocument/2006/relationships/image" Target="../media/image109.png"/><Relationship Id="rId27" Type="http://schemas.openxmlformats.org/officeDocument/2006/relationships/image" Target="../media/image126.png"/><Relationship Id="rId30" Type="http://schemas.openxmlformats.org/officeDocument/2006/relationships/image" Target="../media/image111.png"/><Relationship Id="rId35" Type="http://schemas.openxmlformats.org/officeDocument/2006/relationships/image" Target="../media/image129.png"/><Relationship Id="rId43" Type="http://schemas.openxmlformats.org/officeDocument/2006/relationships/image" Target="../media/image131.png"/><Relationship Id="rId48" Type="http://schemas.openxmlformats.org/officeDocument/2006/relationships/image" Target="../media/image136.png"/><Relationship Id="rId8" Type="http://schemas.openxmlformats.org/officeDocument/2006/relationships/image" Target="../media/image95.png"/><Relationship Id="rId51" Type="http://schemas.openxmlformats.org/officeDocument/2006/relationships/image" Target="../media/image139.png"/><Relationship Id="rId3" Type="http://schemas.openxmlformats.org/officeDocument/2006/relationships/image" Target="../media/image900.png"/><Relationship Id="rId12" Type="http://schemas.openxmlformats.org/officeDocument/2006/relationships/image" Target="../media/image1010.png"/><Relationship Id="rId17" Type="http://schemas.openxmlformats.org/officeDocument/2006/relationships/image" Target="../media/image1050.png"/><Relationship Id="rId25" Type="http://schemas.openxmlformats.org/officeDocument/2006/relationships/image" Target="../media/image124.png"/><Relationship Id="rId33" Type="http://schemas.openxmlformats.org/officeDocument/2006/relationships/image" Target="../media/image114.png"/><Relationship Id="rId38" Type="http://schemas.openxmlformats.org/officeDocument/2006/relationships/image" Target="../media/image116.png"/><Relationship Id="rId46" Type="http://schemas.openxmlformats.org/officeDocument/2006/relationships/image" Target="../media/image134.png"/><Relationship Id="rId20" Type="http://schemas.openxmlformats.org/officeDocument/2006/relationships/image" Target="../media/image1070.png"/><Relationship Id="rId41" Type="http://schemas.openxmlformats.org/officeDocument/2006/relationships/image" Target="../media/image119.png"/><Relationship Id="rId1" Type="http://schemas.openxmlformats.org/officeDocument/2006/relationships/slideLayout" Target="../slideLayouts/slideLayout2.xml"/><Relationship Id="rId6" Type="http://schemas.openxmlformats.org/officeDocument/2006/relationships/image" Target="../media/image930.png"/></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8" Type="http://schemas.openxmlformats.org/officeDocument/2006/relationships/image" Target="../media/image127.png"/><Relationship Id="rId13" Type="http://schemas.openxmlformats.org/officeDocument/2006/relationships/image" Target="../media/image147.png"/><Relationship Id="rId3" Type="http://schemas.openxmlformats.org/officeDocument/2006/relationships/image" Target="../media/image141.png"/><Relationship Id="rId7" Type="http://schemas.openxmlformats.org/officeDocument/2006/relationships/image" Target="../media/image142.png"/><Relationship Id="rId12" Type="http://schemas.openxmlformats.org/officeDocument/2006/relationships/image" Target="../media/image146.png"/><Relationship Id="rId17" Type="http://schemas.openxmlformats.org/officeDocument/2006/relationships/image" Target="../media/image151.png"/><Relationship Id="rId2" Type="http://schemas.openxmlformats.org/officeDocument/2006/relationships/notesSlide" Target="../notesSlides/notesSlide33.xml"/><Relationship Id="rId16" Type="http://schemas.openxmlformats.org/officeDocument/2006/relationships/image" Target="../media/image150.png"/><Relationship Id="rId1" Type="http://schemas.openxmlformats.org/officeDocument/2006/relationships/slideLayout" Target="../slideLayouts/slideLayout2.xml"/><Relationship Id="rId6" Type="http://schemas.openxmlformats.org/officeDocument/2006/relationships/image" Target="../media/image125.png"/><Relationship Id="rId11" Type="http://schemas.openxmlformats.org/officeDocument/2006/relationships/image" Target="../media/image145.png"/><Relationship Id="rId5" Type="http://schemas.openxmlformats.org/officeDocument/2006/relationships/image" Target="../media/image124.png"/><Relationship Id="rId15" Type="http://schemas.openxmlformats.org/officeDocument/2006/relationships/image" Target="../media/image149.png"/><Relationship Id="rId10" Type="http://schemas.openxmlformats.org/officeDocument/2006/relationships/image" Target="../media/image144.png"/><Relationship Id="rId4" Type="http://schemas.openxmlformats.org/officeDocument/2006/relationships/image" Target="../media/image123.png"/><Relationship Id="rId9" Type="http://schemas.openxmlformats.org/officeDocument/2006/relationships/image" Target="../media/image143.png"/><Relationship Id="rId14" Type="http://schemas.openxmlformats.org/officeDocument/2006/relationships/image" Target="../media/image148.png"/></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3" Type="http://schemas.openxmlformats.org/officeDocument/2006/relationships/image" Target="../media/image650.png"/><Relationship Id="rId2" Type="http://schemas.openxmlformats.org/officeDocument/2006/relationships/image" Target="../media/image640.png"/><Relationship Id="rId1" Type="http://schemas.openxmlformats.org/officeDocument/2006/relationships/slideLayout" Target="../slideLayouts/slideLayout2.xml"/><Relationship Id="rId6" Type="http://schemas.openxmlformats.org/officeDocument/2006/relationships/image" Target="../media/image680.png"/><Relationship Id="rId5" Type="http://schemas.openxmlformats.org/officeDocument/2006/relationships/image" Target="../media/image670.png"/><Relationship Id="rId4" Type="http://schemas.openxmlformats.org/officeDocument/2006/relationships/image" Target="../media/image660.png"/></Relationships>
</file>

<file path=ppt/slides/_rels/slide169.xml.rels><?xml version="1.0" encoding="UTF-8" standalone="yes"?>
<Relationships xmlns="http://schemas.openxmlformats.org/package/2006/relationships"><Relationship Id="rId3" Type="http://schemas.openxmlformats.org/officeDocument/2006/relationships/image" Target="../media/image700.png"/><Relationship Id="rId2" Type="http://schemas.openxmlformats.org/officeDocument/2006/relationships/image" Target="../media/image1520.png"/><Relationship Id="rId1" Type="http://schemas.openxmlformats.org/officeDocument/2006/relationships/slideLayout" Target="../slideLayouts/slideLayout2.xml"/><Relationship Id="rId4" Type="http://schemas.openxmlformats.org/officeDocument/2006/relationships/image" Target="../media/image710.png"/></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1.png"/><Relationship Id="rId4" Type="http://schemas.microsoft.com/office/2007/relationships/hdphoto" Target="../media/hdphoto1.wdp"/></Relationships>
</file>

<file path=ppt/slides/_rels/slide170.xml.rels><?xml version="1.0" encoding="UTF-8" standalone="yes"?>
<Relationships xmlns="http://schemas.openxmlformats.org/package/2006/relationships"><Relationship Id="rId8" Type="http://schemas.openxmlformats.org/officeDocument/2006/relationships/image" Target="../media/image800.png"/><Relationship Id="rId3" Type="http://schemas.openxmlformats.org/officeDocument/2006/relationships/image" Target="../media/image760.png"/><Relationship Id="rId7" Type="http://schemas.openxmlformats.org/officeDocument/2006/relationships/image" Target="../media/image153.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790.png"/><Relationship Id="rId5" Type="http://schemas.openxmlformats.org/officeDocument/2006/relationships/image" Target="../media/image780.png"/><Relationship Id="rId10" Type="http://schemas.openxmlformats.org/officeDocument/2006/relationships/image" Target="../media/image820.png"/><Relationship Id="rId4" Type="http://schemas.openxmlformats.org/officeDocument/2006/relationships/image" Target="../media/image770.png"/><Relationship Id="rId9" Type="http://schemas.openxmlformats.org/officeDocument/2006/relationships/image" Target="../media/image810.png"/></Relationships>
</file>

<file path=ppt/slides/_rels/slide171.xml.rels><?xml version="1.0" encoding="UTF-8" standalone="yes"?>
<Relationships xmlns="http://schemas.openxmlformats.org/package/2006/relationships"><Relationship Id="rId13" Type="http://schemas.openxmlformats.org/officeDocument/2006/relationships/image" Target="../media/image96.png"/><Relationship Id="rId18" Type="http://schemas.openxmlformats.org/officeDocument/2006/relationships/image" Target="../media/image970.png"/><Relationship Id="rId26" Type="http://schemas.openxmlformats.org/officeDocument/2006/relationships/image" Target="../media/image125.png"/><Relationship Id="rId39" Type="http://schemas.openxmlformats.org/officeDocument/2006/relationships/image" Target="../media/image117.png"/><Relationship Id="rId21" Type="http://schemas.openxmlformats.org/officeDocument/2006/relationships/image" Target="../media/image108.png"/><Relationship Id="rId34" Type="http://schemas.openxmlformats.org/officeDocument/2006/relationships/image" Target="../media/image128.png"/><Relationship Id="rId42" Type="http://schemas.openxmlformats.org/officeDocument/2006/relationships/image" Target="../media/image120.png"/><Relationship Id="rId47" Type="http://schemas.openxmlformats.org/officeDocument/2006/relationships/image" Target="../media/image154.png"/><Relationship Id="rId50" Type="http://schemas.openxmlformats.org/officeDocument/2006/relationships/image" Target="../media/image138.png"/><Relationship Id="rId7" Type="http://schemas.openxmlformats.org/officeDocument/2006/relationships/image" Target="../media/image94.png"/><Relationship Id="rId2" Type="http://schemas.openxmlformats.org/officeDocument/2006/relationships/notesSlide" Target="../notesSlides/notesSlide35.xml"/><Relationship Id="rId16" Type="http://schemas.openxmlformats.org/officeDocument/2006/relationships/image" Target="../media/image1040.png"/><Relationship Id="rId29" Type="http://schemas.openxmlformats.org/officeDocument/2006/relationships/image" Target="../media/image110.png"/><Relationship Id="rId11" Type="http://schemas.openxmlformats.org/officeDocument/2006/relationships/image" Target="../media/image1000.png"/><Relationship Id="rId24" Type="http://schemas.openxmlformats.org/officeDocument/2006/relationships/image" Target="../media/image123.png"/><Relationship Id="rId32" Type="http://schemas.openxmlformats.org/officeDocument/2006/relationships/image" Target="../media/image113.png"/><Relationship Id="rId37" Type="http://schemas.openxmlformats.org/officeDocument/2006/relationships/image" Target="../media/image115.png"/><Relationship Id="rId40" Type="http://schemas.openxmlformats.org/officeDocument/2006/relationships/image" Target="../media/image118.png"/><Relationship Id="rId45" Type="http://schemas.openxmlformats.org/officeDocument/2006/relationships/image" Target="../media/image133.png"/><Relationship Id="rId5" Type="http://schemas.openxmlformats.org/officeDocument/2006/relationships/image" Target="../media/image920.png"/><Relationship Id="rId15" Type="http://schemas.openxmlformats.org/officeDocument/2006/relationships/image" Target="../media/image1030.png"/><Relationship Id="rId23" Type="http://schemas.openxmlformats.org/officeDocument/2006/relationships/image" Target="../media/image122.png"/><Relationship Id="rId28" Type="http://schemas.openxmlformats.org/officeDocument/2006/relationships/image" Target="../media/image127.png"/><Relationship Id="rId36" Type="http://schemas.openxmlformats.org/officeDocument/2006/relationships/image" Target="../media/image130.png"/><Relationship Id="rId49" Type="http://schemas.openxmlformats.org/officeDocument/2006/relationships/image" Target="../media/image137.png"/><Relationship Id="rId10" Type="http://schemas.openxmlformats.org/officeDocument/2006/relationships/image" Target="../media/image990.png"/><Relationship Id="rId19" Type="http://schemas.openxmlformats.org/officeDocument/2006/relationships/image" Target="../media/image1060.png"/><Relationship Id="rId31" Type="http://schemas.openxmlformats.org/officeDocument/2006/relationships/image" Target="../media/image112.png"/><Relationship Id="rId44" Type="http://schemas.openxmlformats.org/officeDocument/2006/relationships/image" Target="../media/image132.png"/><Relationship Id="rId52" Type="http://schemas.openxmlformats.org/officeDocument/2006/relationships/image" Target="../media/image140.png"/><Relationship Id="rId4" Type="http://schemas.openxmlformats.org/officeDocument/2006/relationships/image" Target="../media/image910.png"/><Relationship Id="rId9" Type="http://schemas.openxmlformats.org/officeDocument/2006/relationships/image" Target="../media/image980.png"/><Relationship Id="rId14" Type="http://schemas.openxmlformats.org/officeDocument/2006/relationships/image" Target="../media/image1020.png"/><Relationship Id="rId22" Type="http://schemas.openxmlformats.org/officeDocument/2006/relationships/image" Target="../media/image109.png"/><Relationship Id="rId27" Type="http://schemas.openxmlformats.org/officeDocument/2006/relationships/image" Target="../media/image126.png"/><Relationship Id="rId30" Type="http://schemas.openxmlformats.org/officeDocument/2006/relationships/image" Target="../media/image111.png"/><Relationship Id="rId35" Type="http://schemas.openxmlformats.org/officeDocument/2006/relationships/image" Target="../media/image129.png"/><Relationship Id="rId43" Type="http://schemas.openxmlformats.org/officeDocument/2006/relationships/image" Target="../media/image131.png"/><Relationship Id="rId48" Type="http://schemas.openxmlformats.org/officeDocument/2006/relationships/image" Target="../media/image136.png"/><Relationship Id="rId8" Type="http://schemas.openxmlformats.org/officeDocument/2006/relationships/image" Target="../media/image95.png"/><Relationship Id="rId51" Type="http://schemas.openxmlformats.org/officeDocument/2006/relationships/image" Target="../media/image139.png"/><Relationship Id="rId3" Type="http://schemas.openxmlformats.org/officeDocument/2006/relationships/image" Target="../media/image900.png"/><Relationship Id="rId12" Type="http://schemas.openxmlformats.org/officeDocument/2006/relationships/image" Target="../media/image1010.png"/><Relationship Id="rId17" Type="http://schemas.openxmlformats.org/officeDocument/2006/relationships/image" Target="../media/image1050.png"/><Relationship Id="rId25" Type="http://schemas.openxmlformats.org/officeDocument/2006/relationships/image" Target="../media/image124.png"/><Relationship Id="rId33" Type="http://schemas.openxmlformats.org/officeDocument/2006/relationships/image" Target="../media/image114.png"/><Relationship Id="rId38" Type="http://schemas.openxmlformats.org/officeDocument/2006/relationships/image" Target="../media/image116.png"/><Relationship Id="rId46" Type="http://schemas.openxmlformats.org/officeDocument/2006/relationships/image" Target="../media/image134.png"/><Relationship Id="rId20" Type="http://schemas.openxmlformats.org/officeDocument/2006/relationships/image" Target="../media/image1070.png"/><Relationship Id="rId41" Type="http://schemas.openxmlformats.org/officeDocument/2006/relationships/image" Target="../media/image119.png"/><Relationship Id="rId1" Type="http://schemas.openxmlformats.org/officeDocument/2006/relationships/slideLayout" Target="../slideLayouts/slideLayout2.xml"/><Relationship Id="rId6" Type="http://schemas.openxmlformats.org/officeDocument/2006/relationships/image" Target="../media/image930.png"/></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8" Type="http://schemas.openxmlformats.org/officeDocument/2006/relationships/image" Target="../media/image160.png"/><Relationship Id="rId3" Type="http://schemas.openxmlformats.org/officeDocument/2006/relationships/image" Target="../media/image143.png"/><Relationship Id="rId7" Type="http://schemas.openxmlformats.org/officeDocument/2006/relationships/image" Target="../media/image159.png"/><Relationship Id="rId12" Type="http://schemas.openxmlformats.org/officeDocument/2006/relationships/image" Target="../media/image164.png"/><Relationship Id="rId2" Type="http://schemas.openxmlformats.org/officeDocument/2006/relationships/image" Target="../media/image155.png"/><Relationship Id="rId1" Type="http://schemas.openxmlformats.org/officeDocument/2006/relationships/slideLayout" Target="../slideLayouts/slideLayout2.xml"/><Relationship Id="rId6" Type="http://schemas.openxmlformats.org/officeDocument/2006/relationships/image" Target="../media/image158.png"/><Relationship Id="rId11" Type="http://schemas.openxmlformats.org/officeDocument/2006/relationships/image" Target="../media/image163.png"/><Relationship Id="rId5" Type="http://schemas.openxmlformats.org/officeDocument/2006/relationships/image" Target="../media/image157.png"/><Relationship Id="rId10" Type="http://schemas.openxmlformats.org/officeDocument/2006/relationships/image" Target="../media/image162.png"/><Relationship Id="rId4" Type="http://schemas.openxmlformats.org/officeDocument/2006/relationships/image" Target="../media/image156.png"/><Relationship Id="rId9" Type="http://schemas.openxmlformats.org/officeDocument/2006/relationships/image" Target="../media/image161.png"/></Relationships>
</file>

<file path=ppt/slides/_rels/slide174.xml.rels><?xml version="1.0" encoding="UTF-8" standalone="yes"?>
<Relationships xmlns="http://schemas.openxmlformats.org/package/2006/relationships"><Relationship Id="rId2" Type="http://schemas.openxmlformats.org/officeDocument/2006/relationships/image" Target="../media/image165.png"/><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image" Target="../media/image167.png"/><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3" Type="http://schemas.openxmlformats.org/officeDocument/2006/relationships/image" Target="../media/image170.svg"/><Relationship Id="rId2" Type="http://schemas.openxmlformats.org/officeDocument/2006/relationships/image" Target="../media/image16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1.png"/><Relationship Id="rId4" Type="http://schemas.microsoft.com/office/2007/relationships/hdphoto" Target="../media/hdphoto1.wdp"/></Relationships>
</file>

<file path=ppt/slides/_rels/slide180.xml.rels><?xml version="1.0" encoding="UTF-8" standalone="yes"?>
<Relationships xmlns="http://schemas.openxmlformats.org/package/2006/relationships"><Relationship Id="rId3" Type="http://schemas.openxmlformats.org/officeDocument/2006/relationships/image" Target="../media/image170.svg"/><Relationship Id="rId2" Type="http://schemas.openxmlformats.org/officeDocument/2006/relationships/image" Target="../media/image169.png"/><Relationship Id="rId1" Type="http://schemas.openxmlformats.org/officeDocument/2006/relationships/slideLayout" Target="../slideLayouts/slideLayout2.xml"/><Relationship Id="rId5" Type="http://schemas.openxmlformats.org/officeDocument/2006/relationships/image" Target="../media/image172.svg"/><Relationship Id="rId4" Type="http://schemas.openxmlformats.org/officeDocument/2006/relationships/image" Target="../media/image171.png"/></Relationships>
</file>

<file path=ppt/slides/_rels/slide181.xml.rels><?xml version="1.0" encoding="UTF-8" standalone="yes"?>
<Relationships xmlns="http://schemas.openxmlformats.org/package/2006/relationships"><Relationship Id="rId3" Type="http://schemas.openxmlformats.org/officeDocument/2006/relationships/image" Target="../media/image170.svg"/><Relationship Id="rId2" Type="http://schemas.openxmlformats.org/officeDocument/2006/relationships/image" Target="../media/image169.png"/><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3" Type="http://schemas.openxmlformats.org/officeDocument/2006/relationships/image" Target="../media/image170.svg"/><Relationship Id="rId2" Type="http://schemas.openxmlformats.org/officeDocument/2006/relationships/image" Target="../media/image169.png"/><Relationship Id="rId1" Type="http://schemas.openxmlformats.org/officeDocument/2006/relationships/slideLayout" Target="../slideLayouts/slideLayout2.xml"/><Relationship Id="rId6" Type="http://schemas.openxmlformats.org/officeDocument/2006/relationships/image" Target="../media/image175.svg"/><Relationship Id="rId5" Type="http://schemas.openxmlformats.org/officeDocument/2006/relationships/image" Target="../media/image174.svg"/><Relationship Id="rId4" Type="http://schemas.openxmlformats.org/officeDocument/2006/relationships/image" Target="../media/image173.png"/></Relationships>
</file>

<file path=ppt/slides/_rels/slide183.xml.rels><?xml version="1.0" encoding="UTF-8" standalone="yes"?>
<Relationships xmlns="http://schemas.openxmlformats.org/package/2006/relationships"><Relationship Id="rId3" Type="http://schemas.openxmlformats.org/officeDocument/2006/relationships/image" Target="../media/image170.svg"/><Relationship Id="rId2" Type="http://schemas.openxmlformats.org/officeDocument/2006/relationships/image" Target="../media/image169.png"/><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8" Type="http://schemas.openxmlformats.org/officeDocument/2006/relationships/image" Target="../media/image175.svg"/><Relationship Id="rId3" Type="http://schemas.openxmlformats.org/officeDocument/2006/relationships/image" Target="../media/image170.svg"/><Relationship Id="rId7" Type="http://schemas.openxmlformats.org/officeDocument/2006/relationships/image" Target="../media/image174.svg"/><Relationship Id="rId2" Type="http://schemas.openxmlformats.org/officeDocument/2006/relationships/image" Target="../media/image169.png"/><Relationship Id="rId1" Type="http://schemas.openxmlformats.org/officeDocument/2006/relationships/slideLayout" Target="../slideLayouts/slideLayout2.xml"/><Relationship Id="rId6" Type="http://schemas.openxmlformats.org/officeDocument/2006/relationships/image" Target="../media/image173.png"/><Relationship Id="rId5" Type="http://schemas.openxmlformats.org/officeDocument/2006/relationships/image" Target="../media/image172.svg"/><Relationship Id="rId4" Type="http://schemas.openxmlformats.org/officeDocument/2006/relationships/image" Target="../media/image171.png"/></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3" Type="http://schemas.openxmlformats.org/officeDocument/2006/relationships/image" Target="../media/image170.svg"/><Relationship Id="rId2" Type="http://schemas.openxmlformats.org/officeDocument/2006/relationships/image" Target="../media/image169.png"/><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3" Type="http://schemas.openxmlformats.org/officeDocument/2006/relationships/image" Target="../media/image172.svg"/><Relationship Id="rId2" Type="http://schemas.openxmlformats.org/officeDocument/2006/relationships/image" Target="../media/image171.png"/><Relationship Id="rId1" Type="http://schemas.openxmlformats.org/officeDocument/2006/relationships/slideLayout" Target="../slideLayouts/slideLayout2.xml"/><Relationship Id="rId5" Type="http://schemas.openxmlformats.org/officeDocument/2006/relationships/image" Target="../media/image170.svg"/><Relationship Id="rId4" Type="http://schemas.openxmlformats.org/officeDocument/2006/relationships/image" Target="../media/image169.png"/></Relationships>
</file>

<file path=ppt/slides/_rels/slide188.xml.rels><?xml version="1.0" encoding="UTF-8" standalone="yes"?>
<Relationships xmlns="http://schemas.openxmlformats.org/package/2006/relationships"><Relationship Id="rId2" Type="http://schemas.openxmlformats.org/officeDocument/2006/relationships/image" Target="../media/image176.png"/><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image" Target="../media/image177.png"/><Relationship Id="rId1" Type="http://schemas.openxmlformats.org/officeDocument/2006/relationships/slideLayout" Target="../slideLayouts/slideLayout2.xml"/><Relationship Id="rId6" Type="http://schemas.openxmlformats.org/officeDocument/2006/relationships/image" Target="../media/image181.png"/><Relationship Id="rId5" Type="http://schemas.openxmlformats.org/officeDocument/2006/relationships/image" Target="../media/image180.png"/><Relationship Id="rId4" Type="http://schemas.openxmlformats.org/officeDocument/2006/relationships/image" Target="../media/image179.png"/></Relationships>
</file>

<file path=ppt/slides/_rels/slide19.xml.rels><?xml version="1.0" encoding="UTF-8" standalone="yes"?>
<Relationships xmlns="http://schemas.openxmlformats.org/package/2006/relationships"><Relationship Id="rId3" Type="http://schemas.openxmlformats.org/officeDocument/2006/relationships/hyperlink" Target="https://superbbenchmark.org/" TargetMode="External"/><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image" Target="../media/image177.png"/><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image" Target="../media/image182.png"/><Relationship Id="rId1" Type="http://schemas.openxmlformats.org/officeDocument/2006/relationships/slideLayout" Target="../slideLayouts/slideLayout2.xml"/><Relationship Id="rId5" Type="http://schemas.openxmlformats.org/officeDocument/2006/relationships/image" Target="../media/image185.png"/><Relationship Id="rId4" Type="http://schemas.openxmlformats.org/officeDocument/2006/relationships/image" Target="../media/image184.png"/></Relationships>
</file>

<file path=ppt/slides/_rels/slide192.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image" Target="../media/image186.png"/><Relationship Id="rId1" Type="http://schemas.openxmlformats.org/officeDocument/2006/relationships/slideLayout" Target="../slideLayouts/slideLayout2.xml"/><Relationship Id="rId4" Type="http://schemas.openxmlformats.org/officeDocument/2006/relationships/image" Target="../media/image188.png"/></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image" Target="../media/image189.png"/><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2" Type="http://schemas.openxmlformats.org/officeDocument/2006/relationships/image" Target="../media/image189.png"/><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3" Type="http://schemas.openxmlformats.org/officeDocument/2006/relationships/image" Target="../media/image192.svg"/><Relationship Id="rId2" Type="http://schemas.openxmlformats.org/officeDocument/2006/relationships/image" Target="../media/image191.png"/><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image" Target="../media/image193.png"/><Relationship Id="rId1" Type="http://schemas.openxmlformats.org/officeDocument/2006/relationships/slideLayout" Target="../slideLayouts/slideLayout2.xml"/><Relationship Id="rId4" Type="http://schemas.openxmlformats.org/officeDocument/2006/relationships/image" Target="../media/image195.png"/></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hyperlink" Target="https://youtu.be/GTjwYzFG54E" TargetMode="External"/><Relationship Id="rId4" Type="http://schemas.openxmlformats.org/officeDocument/2006/relationships/image" Target="../media/image22.png"/></Relationships>
</file>

<file path=ppt/slides/_rels/slide200.xml.rels><?xml version="1.0" encoding="UTF-8" standalone="yes"?>
<Relationships xmlns="http://schemas.openxmlformats.org/package/2006/relationships"><Relationship Id="rId3" Type="http://schemas.openxmlformats.org/officeDocument/2006/relationships/image" Target="../media/image172.svg"/><Relationship Id="rId2" Type="http://schemas.openxmlformats.org/officeDocument/2006/relationships/image" Target="../media/image171.png"/><Relationship Id="rId1" Type="http://schemas.openxmlformats.org/officeDocument/2006/relationships/slideLayout" Target="../slideLayouts/slideLayout2.xml"/><Relationship Id="rId5" Type="http://schemas.openxmlformats.org/officeDocument/2006/relationships/image" Target="../media/image170.svg"/><Relationship Id="rId4" Type="http://schemas.openxmlformats.org/officeDocument/2006/relationships/image" Target="../media/image169.png"/></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3" Type="http://schemas.openxmlformats.org/officeDocument/2006/relationships/image" Target="../media/image170.svg"/><Relationship Id="rId2" Type="http://schemas.openxmlformats.org/officeDocument/2006/relationships/image" Target="../media/image169.png"/><Relationship Id="rId1" Type="http://schemas.openxmlformats.org/officeDocument/2006/relationships/slideLayout" Target="../slideLayouts/slideLayout2.xml"/><Relationship Id="rId4" Type="http://schemas.openxmlformats.org/officeDocument/2006/relationships/image" Target="../media/image196.png"/></Relationships>
</file>

<file path=ppt/slides/_rels/slide203.xml.rels><?xml version="1.0" encoding="UTF-8" standalone="yes"?>
<Relationships xmlns="http://schemas.openxmlformats.org/package/2006/relationships"><Relationship Id="rId3" Type="http://schemas.openxmlformats.org/officeDocument/2006/relationships/image" Target="../media/image198.svg"/><Relationship Id="rId2" Type="http://schemas.openxmlformats.org/officeDocument/2006/relationships/image" Target="../media/image197.png"/><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image" Target="../media/image199.png"/><Relationship Id="rId1" Type="http://schemas.openxmlformats.org/officeDocument/2006/relationships/slideLayout" Target="../slideLayouts/slideLayout2.xml"/><Relationship Id="rId4" Type="http://schemas.openxmlformats.org/officeDocument/2006/relationships/image" Target="../media/image170.svg"/></Relationships>
</file>

<file path=ppt/slides/_rels/slide205.xml.rels><?xml version="1.0" encoding="UTF-8" standalone="yes"?>
<Relationships xmlns="http://schemas.openxmlformats.org/package/2006/relationships"><Relationship Id="rId3" Type="http://schemas.openxmlformats.org/officeDocument/2006/relationships/image" Target="../media/image198.svg"/><Relationship Id="rId2" Type="http://schemas.openxmlformats.org/officeDocument/2006/relationships/image" Target="../media/image197.png"/><Relationship Id="rId1" Type="http://schemas.openxmlformats.org/officeDocument/2006/relationships/slideLayout" Target="../slideLayouts/slideLayout2.xml"/><Relationship Id="rId5" Type="http://schemas.openxmlformats.org/officeDocument/2006/relationships/image" Target="../media/image201.svg"/><Relationship Id="rId4" Type="http://schemas.openxmlformats.org/officeDocument/2006/relationships/image" Target="../media/image200.png"/></Relationships>
</file>

<file path=ppt/slides/_rels/slide206.xml.rels><?xml version="1.0" encoding="UTF-8" standalone="yes"?>
<Relationships xmlns="http://schemas.openxmlformats.org/package/2006/relationships"><Relationship Id="rId3" Type="http://schemas.openxmlformats.org/officeDocument/2006/relationships/image" Target="../media/image201.svg"/><Relationship Id="rId2" Type="http://schemas.openxmlformats.org/officeDocument/2006/relationships/image" Target="../media/image200.png"/><Relationship Id="rId1" Type="http://schemas.openxmlformats.org/officeDocument/2006/relationships/slideLayout" Target="../slideLayouts/slideLayout2.xml"/><Relationship Id="rId5" Type="http://schemas.openxmlformats.org/officeDocument/2006/relationships/image" Target="../media/image198.svg"/><Relationship Id="rId4" Type="http://schemas.openxmlformats.org/officeDocument/2006/relationships/image" Target="../media/image197.png"/></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image" Target="../media/image202.png"/><Relationship Id="rId1" Type="http://schemas.openxmlformats.org/officeDocument/2006/relationships/slideLayout" Target="../slideLayouts/slideLayout2.xml"/><Relationship Id="rId4" Type="http://schemas.openxmlformats.org/officeDocument/2006/relationships/hyperlink" Target="https://www.dictionary.com/browse/prompt" TargetMode="External"/></Relationships>
</file>

<file path=ppt/slides/_rels/slide209.xml.rels><?xml version="1.0" encoding="UTF-8" standalone="yes"?>
<Relationships xmlns="http://schemas.openxmlformats.org/package/2006/relationships"><Relationship Id="rId2" Type="http://schemas.openxmlformats.org/officeDocument/2006/relationships/image" Target="../media/image20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2" Type="http://schemas.openxmlformats.org/officeDocument/2006/relationships/image" Target="../media/image204.png"/><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3" Type="http://schemas.openxmlformats.org/officeDocument/2006/relationships/image" Target="../media/image204.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2" Type="http://schemas.openxmlformats.org/officeDocument/2006/relationships/image" Target="../media/image204.png"/><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2" Type="http://schemas.openxmlformats.org/officeDocument/2006/relationships/image" Target="../media/image205.png"/><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2" Type="http://schemas.openxmlformats.org/officeDocument/2006/relationships/image" Target="../media/image204.png"/><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2" Type="http://schemas.openxmlformats.org/officeDocument/2006/relationships/image" Target="../media/image206.png"/><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3" Type="http://schemas.openxmlformats.org/officeDocument/2006/relationships/image" Target="../media/image204.png"/><Relationship Id="rId2" Type="http://schemas.openxmlformats.org/officeDocument/2006/relationships/image" Target="../media/image207.png"/><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3" Type="http://schemas.openxmlformats.org/officeDocument/2006/relationships/image" Target="../media/image204.png"/><Relationship Id="rId2" Type="http://schemas.openxmlformats.org/officeDocument/2006/relationships/image" Target="../media/image20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2" Type="http://schemas.openxmlformats.org/officeDocument/2006/relationships/image" Target="../media/image204.png"/><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2" Type="http://schemas.openxmlformats.org/officeDocument/2006/relationships/image" Target="../media/image209.png"/><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2" Type="http://schemas.openxmlformats.org/officeDocument/2006/relationships/image" Target="../media/image210.png"/><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2" Type="http://schemas.openxmlformats.org/officeDocument/2006/relationships/image" Target="../media/image209.png"/><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2" Type="http://schemas.openxmlformats.org/officeDocument/2006/relationships/image" Target="../media/image209.png"/><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2" Type="http://schemas.openxmlformats.org/officeDocument/2006/relationships/image" Target="../media/image209.png"/><Relationship Id="rId1" Type="http://schemas.openxmlformats.org/officeDocument/2006/relationships/slideLayout" Target="../slideLayouts/slideLayout2.xml"/></Relationships>
</file>

<file path=ppt/slides/_rels/slide226.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212.png"/></Relationships>
</file>

<file path=ppt/slides/_rels/slide227.xml.rels><?xml version="1.0" encoding="UTF-8" standalone="yes"?>
<Relationships xmlns="http://schemas.openxmlformats.org/package/2006/relationships"><Relationship Id="rId3" Type="http://schemas.openxmlformats.org/officeDocument/2006/relationships/image" Target="../media/image212.png"/><Relationship Id="rId2" Type="http://schemas.openxmlformats.org/officeDocument/2006/relationships/image" Target="../media/image211.png"/><Relationship Id="rId1" Type="http://schemas.openxmlformats.org/officeDocument/2006/relationships/slideLayout" Target="../slideLayouts/slideLayout2.xml"/></Relationships>
</file>

<file path=ppt/slides/_rels/slide228.xml.rels><?xml version="1.0" encoding="UTF-8" standalone="yes"?>
<Relationships xmlns="http://schemas.openxmlformats.org/package/2006/relationships"><Relationship Id="rId3" Type="http://schemas.openxmlformats.org/officeDocument/2006/relationships/image" Target="../media/image214.png"/><Relationship Id="rId2" Type="http://schemas.openxmlformats.org/officeDocument/2006/relationships/image" Target="../media/image213.png"/><Relationship Id="rId1" Type="http://schemas.openxmlformats.org/officeDocument/2006/relationships/slideLayout" Target="../slideLayouts/slideLayout2.xml"/></Relationships>
</file>

<file path=ppt/slides/_rels/slide229.xml.rels><?xml version="1.0" encoding="UTF-8" standalone="yes"?>
<Relationships xmlns="http://schemas.openxmlformats.org/package/2006/relationships"><Relationship Id="rId3" Type="http://schemas.openxmlformats.org/officeDocument/2006/relationships/image" Target="../media/image215.pn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216.png"/><Relationship Id="rId4" Type="http://schemas.openxmlformats.org/officeDocument/2006/relationships/image" Target="../media/image214.png"/></Relationships>
</file>

<file path=ppt/slides/_rels/slide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2" Type="http://schemas.openxmlformats.org/officeDocument/2006/relationships/image" Target="../media/image217.png"/><Relationship Id="rId1" Type="http://schemas.openxmlformats.org/officeDocument/2006/relationships/slideLayout" Target="../slideLayouts/slideLayout2.xml"/></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3.xml.rels><?xml version="1.0" encoding="UTF-8" standalone="yes"?>
<Relationships xmlns="http://schemas.openxmlformats.org/package/2006/relationships"><Relationship Id="rId3" Type="http://schemas.openxmlformats.org/officeDocument/2006/relationships/image" Target="../media/image170.svg"/><Relationship Id="rId2" Type="http://schemas.openxmlformats.org/officeDocument/2006/relationships/image" Target="../media/image169.png"/><Relationship Id="rId1" Type="http://schemas.openxmlformats.org/officeDocument/2006/relationships/slideLayout" Target="../slideLayouts/slideLayout2.xml"/><Relationship Id="rId5" Type="http://schemas.openxmlformats.org/officeDocument/2006/relationships/image" Target="../media/image174.svg"/><Relationship Id="rId4" Type="http://schemas.openxmlformats.org/officeDocument/2006/relationships/image" Target="../media/image173.png"/></Relationships>
</file>

<file path=ppt/slides/_rels/slide234.xml.rels><?xml version="1.0" encoding="UTF-8" standalone="yes"?>
<Relationships xmlns="http://schemas.openxmlformats.org/package/2006/relationships"><Relationship Id="rId3" Type="http://schemas.openxmlformats.org/officeDocument/2006/relationships/image" Target="../media/image170.svg"/><Relationship Id="rId2" Type="http://schemas.openxmlformats.org/officeDocument/2006/relationships/image" Target="../media/image169.png"/><Relationship Id="rId1" Type="http://schemas.openxmlformats.org/officeDocument/2006/relationships/slideLayout" Target="../slideLayouts/slideLayout2.xml"/></Relationships>
</file>

<file path=ppt/slides/_rels/slide235.xml.rels><?xml version="1.0" encoding="UTF-8" standalone="yes"?>
<Relationships xmlns="http://schemas.openxmlformats.org/package/2006/relationships"><Relationship Id="rId3" Type="http://schemas.openxmlformats.org/officeDocument/2006/relationships/image" Target="../media/image174.svg"/><Relationship Id="rId2" Type="http://schemas.openxmlformats.org/officeDocument/2006/relationships/image" Target="../media/image173.png"/><Relationship Id="rId1" Type="http://schemas.openxmlformats.org/officeDocument/2006/relationships/slideLayout" Target="../slideLayouts/slideLayout2.xml"/></Relationships>
</file>

<file path=ppt/slides/_rels/slide236.xml.rels><?xml version="1.0" encoding="UTF-8" standalone="yes"?>
<Relationships xmlns="http://schemas.openxmlformats.org/package/2006/relationships"><Relationship Id="rId3" Type="http://schemas.openxmlformats.org/officeDocument/2006/relationships/image" Target="../media/image174.svg"/><Relationship Id="rId2" Type="http://schemas.openxmlformats.org/officeDocument/2006/relationships/image" Target="../media/image173.png"/><Relationship Id="rId1" Type="http://schemas.openxmlformats.org/officeDocument/2006/relationships/slideLayout" Target="../slideLayouts/slideLayout2.xml"/></Relationships>
</file>

<file path=ppt/slides/_rels/slide237.xml.rels><?xml version="1.0" encoding="UTF-8" standalone="yes"?>
<Relationships xmlns="http://schemas.openxmlformats.org/package/2006/relationships"><Relationship Id="rId3" Type="http://schemas.openxmlformats.org/officeDocument/2006/relationships/image" Target="../media/image219.png"/><Relationship Id="rId2" Type="http://schemas.openxmlformats.org/officeDocument/2006/relationships/image" Target="../media/image218.png"/><Relationship Id="rId1" Type="http://schemas.openxmlformats.org/officeDocument/2006/relationships/slideLayout" Target="../slideLayouts/slideLayout2.xml"/><Relationship Id="rId5" Type="http://schemas.openxmlformats.org/officeDocument/2006/relationships/image" Target="../media/image2200.png"/><Relationship Id="rId4" Type="http://schemas.openxmlformats.org/officeDocument/2006/relationships/image" Target="../media/image220.png"/></Relationships>
</file>

<file path=ppt/slides/_rels/slide238.xml.rels><?xml version="1.0" encoding="UTF-8" standalone="yes"?>
<Relationships xmlns="http://schemas.openxmlformats.org/package/2006/relationships"><Relationship Id="rId3" Type="http://schemas.openxmlformats.org/officeDocument/2006/relationships/image" Target="../media/image221.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239.xml.rels><?xml version="1.0" encoding="UTF-8" standalone="yes"?>
<Relationships xmlns="http://schemas.openxmlformats.org/package/2006/relationships"><Relationship Id="rId2" Type="http://schemas.openxmlformats.org/officeDocument/2006/relationships/image" Target="../media/image22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40.xml.rels><?xml version="1.0" encoding="UTF-8" standalone="yes"?>
<Relationships xmlns="http://schemas.openxmlformats.org/package/2006/relationships"><Relationship Id="rId3" Type="http://schemas.openxmlformats.org/officeDocument/2006/relationships/image" Target="../media/image223.svg"/><Relationship Id="rId2" Type="http://schemas.openxmlformats.org/officeDocument/2006/relationships/image" Target="../media/image222.png"/><Relationship Id="rId1" Type="http://schemas.openxmlformats.org/officeDocument/2006/relationships/slideLayout" Target="../slideLayouts/slideLayout2.xml"/></Relationships>
</file>

<file path=ppt/slides/_rels/slide241.xml.rels><?xml version="1.0" encoding="UTF-8" standalone="yes"?>
<Relationships xmlns="http://schemas.openxmlformats.org/package/2006/relationships"><Relationship Id="rId3" Type="http://schemas.openxmlformats.org/officeDocument/2006/relationships/image" Target="../media/image174.svg"/><Relationship Id="rId2" Type="http://schemas.openxmlformats.org/officeDocument/2006/relationships/image" Target="../media/image173.png"/><Relationship Id="rId1" Type="http://schemas.openxmlformats.org/officeDocument/2006/relationships/slideLayout" Target="../slideLayouts/slideLayout2.xml"/></Relationships>
</file>

<file path=ppt/slides/_rels/slide242.xml.rels><?xml version="1.0" encoding="UTF-8" standalone="yes"?>
<Relationships xmlns="http://schemas.openxmlformats.org/package/2006/relationships"><Relationship Id="rId3" Type="http://schemas.openxmlformats.org/officeDocument/2006/relationships/image" Target="../media/image174.svg"/><Relationship Id="rId2" Type="http://schemas.openxmlformats.org/officeDocument/2006/relationships/image" Target="../media/image173.png"/><Relationship Id="rId1" Type="http://schemas.openxmlformats.org/officeDocument/2006/relationships/slideLayout" Target="../slideLayouts/slideLayout2.xml"/><Relationship Id="rId5" Type="http://schemas.openxmlformats.org/officeDocument/2006/relationships/image" Target="../media/image225.png"/><Relationship Id="rId4" Type="http://schemas.openxmlformats.org/officeDocument/2006/relationships/image" Target="../media/image224.png"/></Relationships>
</file>

<file path=ppt/slides/_rels/slide243.xml.rels><?xml version="1.0" encoding="UTF-8" standalone="yes"?>
<Relationships xmlns="http://schemas.openxmlformats.org/package/2006/relationships"><Relationship Id="rId3" Type="http://schemas.openxmlformats.org/officeDocument/2006/relationships/image" Target="../media/image174.svg"/><Relationship Id="rId2" Type="http://schemas.openxmlformats.org/officeDocument/2006/relationships/image" Target="../media/image173.png"/><Relationship Id="rId1" Type="http://schemas.openxmlformats.org/officeDocument/2006/relationships/slideLayout" Target="../slideLayouts/slideLayout2.xml"/></Relationships>
</file>

<file path=ppt/slides/_rels/slide244.xml.rels><?xml version="1.0" encoding="UTF-8" standalone="yes"?>
<Relationships xmlns="http://schemas.openxmlformats.org/package/2006/relationships"><Relationship Id="rId2" Type="http://schemas.openxmlformats.org/officeDocument/2006/relationships/image" Target="../media/image221.png"/><Relationship Id="rId1" Type="http://schemas.openxmlformats.org/officeDocument/2006/relationships/slideLayout" Target="../slideLayouts/slideLayout2.xml"/></Relationships>
</file>

<file path=ppt/slides/_rels/slide245.xml.rels><?xml version="1.0" encoding="UTF-8" standalone="yes"?>
<Relationships xmlns="http://schemas.openxmlformats.org/package/2006/relationships"><Relationship Id="rId2" Type="http://schemas.openxmlformats.org/officeDocument/2006/relationships/image" Target="../media/image226.png"/><Relationship Id="rId1" Type="http://schemas.openxmlformats.org/officeDocument/2006/relationships/slideLayout" Target="../slideLayouts/slideLayout2.xml"/></Relationships>
</file>

<file path=ppt/slides/_rels/slide2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7.xml.rels><?xml version="1.0" encoding="UTF-8" standalone="yes"?>
<Relationships xmlns="http://schemas.openxmlformats.org/package/2006/relationships"><Relationship Id="rId3" Type="http://schemas.openxmlformats.org/officeDocument/2006/relationships/image" Target="../media/image170.svg"/><Relationship Id="rId2" Type="http://schemas.openxmlformats.org/officeDocument/2006/relationships/image" Target="../media/image169.png"/><Relationship Id="rId1" Type="http://schemas.openxmlformats.org/officeDocument/2006/relationships/slideLayout" Target="../slideLayouts/slideLayout2.xml"/></Relationships>
</file>

<file path=ppt/slides/_rels/slide248.xml.rels><?xml version="1.0" encoding="UTF-8" standalone="yes"?>
<Relationships xmlns="http://schemas.openxmlformats.org/package/2006/relationships"><Relationship Id="rId3" Type="http://schemas.openxmlformats.org/officeDocument/2006/relationships/image" Target="../media/image228.png"/><Relationship Id="rId2" Type="http://schemas.openxmlformats.org/officeDocument/2006/relationships/image" Target="../media/image227.png"/><Relationship Id="rId1" Type="http://schemas.openxmlformats.org/officeDocument/2006/relationships/slideLayout" Target="../slideLayouts/slideLayout2.xml"/><Relationship Id="rId4" Type="http://schemas.openxmlformats.org/officeDocument/2006/relationships/image" Target="../media/image229.png"/></Relationships>
</file>

<file path=ppt/slides/_rels/slide249.xml.rels><?xml version="1.0" encoding="UTF-8" standalone="yes"?>
<Relationships xmlns="http://schemas.openxmlformats.org/package/2006/relationships"><Relationship Id="rId3" Type="http://schemas.openxmlformats.org/officeDocument/2006/relationships/image" Target="../media/image231.png"/><Relationship Id="rId2" Type="http://schemas.openxmlformats.org/officeDocument/2006/relationships/image" Target="../media/image23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50.xml.rels><?xml version="1.0" encoding="UTF-8" standalone="yes"?>
<Relationships xmlns="http://schemas.openxmlformats.org/package/2006/relationships"><Relationship Id="rId2" Type="http://schemas.openxmlformats.org/officeDocument/2006/relationships/image" Target="../media/image232.png"/><Relationship Id="rId1" Type="http://schemas.openxmlformats.org/officeDocument/2006/relationships/slideLayout" Target="../slideLayouts/slideLayout2.xml"/></Relationships>
</file>

<file path=ppt/slides/_rels/slide251.xml.rels><?xml version="1.0" encoding="UTF-8" standalone="yes"?>
<Relationships xmlns="http://schemas.openxmlformats.org/package/2006/relationships"><Relationship Id="rId2" Type="http://schemas.openxmlformats.org/officeDocument/2006/relationships/image" Target="../media/image233.png"/><Relationship Id="rId1" Type="http://schemas.openxmlformats.org/officeDocument/2006/relationships/slideLayout" Target="../slideLayouts/slideLayout2.xml"/></Relationships>
</file>

<file path=ppt/slides/_rels/slide252.xml.rels><?xml version="1.0" encoding="UTF-8" standalone="yes"?>
<Relationships xmlns="http://schemas.openxmlformats.org/package/2006/relationships"><Relationship Id="rId2" Type="http://schemas.openxmlformats.org/officeDocument/2006/relationships/image" Target="../media/image234.png"/><Relationship Id="rId1" Type="http://schemas.openxmlformats.org/officeDocument/2006/relationships/slideLayout" Target="../slideLayouts/slideLayout2.xml"/></Relationships>
</file>

<file path=ppt/slides/_rels/slide253.xml.rels><?xml version="1.0" encoding="UTF-8" standalone="yes"?>
<Relationships xmlns="http://schemas.openxmlformats.org/package/2006/relationships"><Relationship Id="rId2" Type="http://schemas.openxmlformats.org/officeDocument/2006/relationships/image" Target="../media/image235.png"/><Relationship Id="rId1" Type="http://schemas.openxmlformats.org/officeDocument/2006/relationships/slideLayout" Target="../slideLayouts/slideLayout2.xml"/></Relationships>
</file>

<file path=ppt/slides/_rels/slide254.xml.rels><?xml version="1.0" encoding="UTF-8" standalone="yes"?>
<Relationships xmlns="http://schemas.openxmlformats.org/package/2006/relationships"><Relationship Id="rId3" Type="http://schemas.openxmlformats.org/officeDocument/2006/relationships/image" Target="../media/image237.png"/><Relationship Id="rId2" Type="http://schemas.openxmlformats.org/officeDocument/2006/relationships/image" Target="../media/image236.png"/><Relationship Id="rId1" Type="http://schemas.openxmlformats.org/officeDocument/2006/relationships/slideLayout" Target="../slideLayouts/slideLayout2.xml"/></Relationships>
</file>

<file path=ppt/slides/_rels/slide255.xml.rels><?xml version="1.0" encoding="UTF-8" standalone="yes"?>
<Relationships xmlns="http://schemas.openxmlformats.org/package/2006/relationships"><Relationship Id="rId3" Type="http://schemas.openxmlformats.org/officeDocument/2006/relationships/image" Target="../media/image239.png"/><Relationship Id="rId2" Type="http://schemas.openxmlformats.org/officeDocument/2006/relationships/image" Target="../media/image238.png"/><Relationship Id="rId1" Type="http://schemas.openxmlformats.org/officeDocument/2006/relationships/slideLayout" Target="../slideLayouts/slideLayout2.xml"/><Relationship Id="rId5" Type="http://schemas.openxmlformats.org/officeDocument/2006/relationships/image" Target="../media/image235.png"/><Relationship Id="rId4" Type="http://schemas.openxmlformats.org/officeDocument/2006/relationships/image" Target="../media/image236.png"/></Relationships>
</file>

<file path=ppt/slides/_rels/slide256.xml.rels><?xml version="1.0" encoding="UTF-8" standalone="yes"?>
<Relationships xmlns="http://schemas.openxmlformats.org/package/2006/relationships"><Relationship Id="rId3" Type="http://schemas.openxmlformats.org/officeDocument/2006/relationships/image" Target="../media/image239.png"/><Relationship Id="rId2" Type="http://schemas.openxmlformats.org/officeDocument/2006/relationships/image" Target="../media/image238.png"/><Relationship Id="rId1" Type="http://schemas.openxmlformats.org/officeDocument/2006/relationships/slideLayout" Target="../slideLayouts/slideLayout2.xml"/></Relationships>
</file>

<file path=ppt/slides/_rels/slide2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8.xml.rels><?xml version="1.0" encoding="UTF-8" standalone="yes"?>
<Relationships xmlns="http://schemas.openxmlformats.org/package/2006/relationships"><Relationship Id="rId8" Type="http://schemas.openxmlformats.org/officeDocument/2006/relationships/image" Target="../media/image175.svg"/><Relationship Id="rId3" Type="http://schemas.openxmlformats.org/officeDocument/2006/relationships/image" Target="../media/image170.svg"/><Relationship Id="rId7" Type="http://schemas.openxmlformats.org/officeDocument/2006/relationships/image" Target="../media/image174.svg"/><Relationship Id="rId2" Type="http://schemas.openxmlformats.org/officeDocument/2006/relationships/image" Target="../media/image169.png"/><Relationship Id="rId1" Type="http://schemas.openxmlformats.org/officeDocument/2006/relationships/slideLayout" Target="../slideLayouts/slideLayout2.xml"/><Relationship Id="rId6" Type="http://schemas.openxmlformats.org/officeDocument/2006/relationships/image" Target="../media/image173.png"/><Relationship Id="rId5" Type="http://schemas.openxmlformats.org/officeDocument/2006/relationships/image" Target="../media/image172.svg"/><Relationship Id="rId4" Type="http://schemas.openxmlformats.org/officeDocument/2006/relationships/image" Target="../media/image171.png"/></Relationships>
</file>

<file path=ppt/slides/_rels/slide259.xml.rels><?xml version="1.0" encoding="UTF-8" standalone="yes"?>
<Relationships xmlns="http://schemas.openxmlformats.org/package/2006/relationships"><Relationship Id="rId3" Type="http://schemas.openxmlformats.org/officeDocument/2006/relationships/image" Target="../media/image201.svg"/><Relationship Id="rId2" Type="http://schemas.openxmlformats.org/officeDocument/2006/relationships/image" Target="../media/image200.png"/><Relationship Id="rId1" Type="http://schemas.openxmlformats.org/officeDocument/2006/relationships/slideLayout" Target="../slideLayouts/slideLayout2.xml"/><Relationship Id="rId5" Type="http://schemas.openxmlformats.org/officeDocument/2006/relationships/image" Target="../media/image198.svg"/><Relationship Id="rId4" Type="http://schemas.openxmlformats.org/officeDocument/2006/relationships/image" Target="../media/image197.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60.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2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hyperlink" Target="https://aclanthology.org/2022.naacl-main.84.pdf"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3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3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35.png"/></Relationships>
</file>

<file path=ppt/slides/_rels/slide3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4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4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4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gi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hyperlink" Target="https://papers.nips.cc/paper/2015/hash/f442d33fa06832082290ad8544a8da27-Abstract.html" TargetMode="Externa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6.xml"/><Relationship Id="rId1" Type="http://schemas.openxmlformats.org/officeDocument/2006/relationships/slideLayout" Target="../slideLayouts/slideLayout12.xml"/><Relationship Id="rId4" Type="http://schemas.openxmlformats.org/officeDocument/2006/relationships/hyperlink" Target="https://leemeng.tw/attack_on_bert_transfer_learning_in_nlp.html" TargetMode="External"/></Relationships>
</file>

<file path=ppt/slides/_rels/slide6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7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50.gif"/><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 Id="rId5" Type="http://schemas.openxmlformats.org/officeDocument/2006/relationships/image" Target="../media/image80.png"/><Relationship Id="rId4" Type="http://schemas.openxmlformats.org/officeDocument/2006/relationships/image" Target="../media/image79.png"/></Relationships>
</file>

<file path=ppt/slides/_rels/slide98.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5799AE-D820-6949-A9A5-D2B8D6D36191}"/>
              </a:ext>
            </a:extLst>
          </p:cNvPr>
          <p:cNvSpPr>
            <a:spLocks noGrp="1"/>
          </p:cNvSpPr>
          <p:nvPr>
            <p:ph type="ctrTitle"/>
          </p:nvPr>
        </p:nvSpPr>
        <p:spPr>
          <a:xfrm>
            <a:off x="593006" y="1096834"/>
            <a:ext cx="11005984" cy="1397665"/>
          </a:xfrm>
        </p:spPr>
        <p:txBody>
          <a:bodyPr>
            <a:noAutofit/>
          </a:bodyPr>
          <a:lstStyle/>
          <a:p>
            <a:r>
              <a:rPr lang="en" altLang="zh-TW" sz="4000" b="1" i="0" dirty="0">
                <a:solidFill>
                  <a:schemeClr val="bg1"/>
                </a:solidFill>
                <a:effectLst/>
                <a:latin typeface="+mn-lt"/>
              </a:rPr>
              <a:t>Recent Advances in Pre-trained Language Models: </a:t>
            </a:r>
            <a:br>
              <a:rPr lang="en" altLang="zh-TW" sz="4000" b="1" i="0" dirty="0">
                <a:solidFill>
                  <a:schemeClr val="bg1"/>
                </a:solidFill>
                <a:effectLst/>
                <a:latin typeface="+mn-lt"/>
              </a:rPr>
            </a:br>
            <a:r>
              <a:rPr lang="en" altLang="zh-TW" sz="4000" b="1" i="0" dirty="0">
                <a:solidFill>
                  <a:schemeClr val="bg1"/>
                </a:solidFill>
                <a:effectLst/>
                <a:latin typeface="+mn-lt"/>
              </a:rPr>
              <a:t>Why Do They Work</a:t>
            </a:r>
            <a:r>
              <a:rPr lang="en-US" altLang="zh-TW" sz="4000" b="1" i="0" dirty="0">
                <a:solidFill>
                  <a:schemeClr val="bg1"/>
                </a:solidFill>
                <a:effectLst/>
                <a:latin typeface="+mn-lt"/>
              </a:rPr>
              <a:t> </a:t>
            </a:r>
            <a:r>
              <a:rPr lang="en" altLang="zh-TW" sz="4000" b="1" i="0" dirty="0">
                <a:solidFill>
                  <a:schemeClr val="bg1"/>
                </a:solidFill>
                <a:effectLst/>
                <a:latin typeface="+mn-lt"/>
              </a:rPr>
              <a:t>and How to Use Them</a:t>
            </a:r>
            <a:endParaRPr lang="en-TW" sz="4000" b="1">
              <a:solidFill>
                <a:schemeClr val="bg1"/>
              </a:solidFill>
              <a:latin typeface="+mn-lt"/>
            </a:endParaRPr>
          </a:p>
        </p:txBody>
      </p:sp>
      <p:sp>
        <p:nvSpPr>
          <p:cNvPr id="6" name="副標題 5">
            <a:extLst>
              <a:ext uri="{FF2B5EF4-FFF2-40B4-BE49-F238E27FC236}">
                <a16:creationId xmlns:a16="http://schemas.microsoft.com/office/drawing/2014/main" id="{55AFA7DE-E24E-1806-DCAF-835660D35369}"/>
              </a:ext>
            </a:extLst>
          </p:cNvPr>
          <p:cNvSpPr>
            <a:spLocks noGrp="1"/>
          </p:cNvSpPr>
          <p:nvPr>
            <p:ph type="subTitle" idx="1"/>
          </p:nvPr>
        </p:nvSpPr>
        <p:spPr>
          <a:xfrm>
            <a:off x="360108" y="2945327"/>
            <a:ext cx="3650225" cy="1655762"/>
          </a:xfrm>
        </p:spPr>
        <p:txBody>
          <a:bodyPr/>
          <a:lstStyle/>
          <a:p>
            <a:r>
              <a:rPr lang="zh-TW" altLang="en-US" dirty="0">
                <a:solidFill>
                  <a:schemeClr val="bg1"/>
                </a:solidFill>
                <a:latin typeface="Heiti SC Medium" pitchFamily="2" charset="-128"/>
                <a:ea typeface="Heiti SC Medium" pitchFamily="2" charset="-128"/>
              </a:rPr>
              <a:t>姜成翰</a:t>
            </a:r>
            <a:br>
              <a:rPr lang="en-US" altLang="zh-TW" dirty="0">
                <a:solidFill>
                  <a:schemeClr val="bg1"/>
                </a:solidFill>
              </a:rPr>
            </a:br>
            <a:r>
              <a:rPr lang="en-US" altLang="zh-TW" dirty="0">
                <a:solidFill>
                  <a:schemeClr val="bg1"/>
                </a:solidFill>
              </a:rPr>
              <a:t>Cheng-Han Chiang</a:t>
            </a:r>
          </a:p>
          <a:p>
            <a:r>
              <a:rPr lang="en-US" altLang="zh-TW" b="1" dirty="0">
                <a:solidFill>
                  <a:schemeClr val="bg1"/>
                </a:solidFill>
              </a:rPr>
              <a:t>National Taiwan University</a:t>
            </a:r>
            <a:endParaRPr lang="zh-TW" altLang="en-US" b="1" dirty="0">
              <a:solidFill>
                <a:schemeClr val="bg1"/>
              </a:solidFill>
            </a:endParaRPr>
          </a:p>
        </p:txBody>
      </p:sp>
      <p:grpSp>
        <p:nvGrpSpPr>
          <p:cNvPr id="14" name="群組 13">
            <a:extLst>
              <a:ext uri="{FF2B5EF4-FFF2-40B4-BE49-F238E27FC236}">
                <a16:creationId xmlns:a16="http://schemas.microsoft.com/office/drawing/2014/main" id="{83E61A02-6EB9-F633-B30F-F2E2BC76BE96}"/>
              </a:ext>
            </a:extLst>
          </p:cNvPr>
          <p:cNvGrpSpPr/>
          <p:nvPr/>
        </p:nvGrpSpPr>
        <p:grpSpPr>
          <a:xfrm>
            <a:off x="4270886" y="2944392"/>
            <a:ext cx="3650225" cy="3190938"/>
            <a:chOff x="4270886" y="3364720"/>
            <a:chExt cx="3650225" cy="3190938"/>
          </a:xfrm>
        </p:grpSpPr>
        <p:sp>
          <p:nvSpPr>
            <p:cNvPr id="7" name="副標題 5">
              <a:extLst>
                <a:ext uri="{FF2B5EF4-FFF2-40B4-BE49-F238E27FC236}">
                  <a16:creationId xmlns:a16="http://schemas.microsoft.com/office/drawing/2014/main" id="{90E5D883-DAA0-5C65-8346-748922FA52BA}"/>
                </a:ext>
              </a:extLst>
            </p:cNvPr>
            <p:cNvSpPr txBox="1">
              <a:spLocks/>
            </p:cNvSpPr>
            <p:nvPr/>
          </p:nvSpPr>
          <p:spPr>
            <a:xfrm>
              <a:off x="4270886" y="3364720"/>
              <a:ext cx="3650225" cy="16557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zh-TW" altLang="en-US" dirty="0">
                  <a:solidFill>
                    <a:schemeClr val="bg1"/>
                  </a:solidFill>
                  <a:effectLst/>
                  <a:latin typeface="Heiti SC Medium" pitchFamily="2" charset="-128"/>
                  <a:ea typeface="Heiti SC Medium" pitchFamily="2" charset="-128"/>
                </a:rPr>
                <a:t>莊永松</a:t>
              </a:r>
              <a:br>
                <a:rPr lang="en" altLang="zh-TW" b="0" i="0" dirty="0">
                  <a:solidFill>
                    <a:schemeClr val="bg1"/>
                  </a:solidFill>
                  <a:effectLst/>
                </a:rPr>
              </a:br>
              <a:r>
                <a:rPr lang="en" altLang="zh-TW" b="0" i="0" dirty="0">
                  <a:solidFill>
                    <a:schemeClr val="bg1"/>
                  </a:solidFill>
                  <a:effectLst/>
                </a:rPr>
                <a:t>Yung-Sung Chuang</a:t>
              </a:r>
            </a:p>
            <a:p>
              <a:r>
                <a:rPr lang="en-US" altLang="zh-TW" b="1" dirty="0">
                  <a:solidFill>
                    <a:schemeClr val="bg1"/>
                  </a:solidFill>
                </a:rPr>
                <a:t>CSAIL,MIT</a:t>
              </a:r>
              <a:endParaRPr lang="zh-TW" altLang="en-US" b="1" dirty="0">
                <a:solidFill>
                  <a:schemeClr val="bg1"/>
                </a:solidFill>
              </a:endParaRPr>
            </a:p>
          </p:txBody>
        </p:sp>
        <p:pic>
          <p:nvPicPr>
            <p:cNvPr id="9" name="圖片 8">
              <a:extLst>
                <a:ext uri="{FF2B5EF4-FFF2-40B4-BE49-F238E27FC236}">
                  <a16:creationId xmlns:a16="http://schemas.microsoft.com/office/drawing/2014/main" id="{F89A5A8F-CEBA-18D4-A9DF-27C008ACF0C3}"/>
                </a:ext>
              </a:extLst>
            </p:cNvPr>
            <p:cNvPicPr>
              <a:picLocks noChangeAspect="1"/>
            </p:cNvPicPr>
            <p:nvPr/>
          </p:nvPicPr>
          <p:blipFill>
            <a:blip r:embed="rId2"/>
            <a:stretch>
              <a:fillRect/>
            </a:stretch>
          </p:blipFill>
          <p:spPr>
            <a:xfrm>
              <a:off x="5159478" y="4682613"/>
              <a:ext cx="1873045" cy="1873045"/>
            </a:xfrm>
            <a:prstGeom prst="rect">
              <a:avLst/>
            </a:prstGeom>
          </p:spPr>
        </p:pic>
      </p:grpSp>
      <p:grpSp>
        <p:nvGrpSpPr>
          <p:cNvPr id="15" name="群組 14">
            <a:extLst>
              <a:ext uri="{FF2B5EF4-FFF2-40B4-BE49-F238E27FC236}">
                <a16:creationId xmlns:a16="http://schemas.microsoft.com/office/drawing/2014/main" id="{A13CB9AE-1827-2976-A05B-F0A0C3448209}"/>
              </a:ext>
            </a:extLst>
          </p:cNvPr>
          <p:cNvGrpSpPr/>
          <p:nvPr/>
        </p:nvGrpSpPr>
        <p:grpSpPr>
          <a:xfrm>
            <a:off x="8181667" y="2944392"/>
            <a:ext cx="3650225" cy="3190938"/>
            <a:chOff x="8181667" y="3364720"/>
            <a:chExt cx="3650225" cy="3190938"/>
          </a:xfrm>
        </p:grpSpPr>
        <p:sp>
          <p:nvSpPr>
            <p:cNvPr id="8" name="副標題 5">
              <a:extLst>
                <a:ext uri="{FF2B5EF4-FFF2-40B4-BE49-F238E27FC236}">
                  <a16:creationId xmlns:a16="http://schemas.microsoft.com/office/drawing/2014/main" id="{0F967D36-D14A-1697-8C4A-B942DFFB56B9}"/>
                </a:ext>
              </a:extLst>
            </p:cNvPr>
            <p:cNvSpPr txBox="1">
              <a:spLocks/>
            </p:cNvSpPr>
            <p:nvPr/>
          </p:nvSpPr>
          <p:spPr>
            <a:xfrm>
              <a:off x="8181667" y="3364720"/>
              <a:ext cx="3650225" cy="16557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zh-TW" altLang="en-US" dirty="0">
                  <a:solidFill>
                    <a:schemeClr val="bg1"/>
                  </a:solidFill>
                  <a:effectLst/>
                  <a:latin typeface="Heiti SC Medium" pitchFamily="2" charset="-128"/>
                  <a:ea typeface="Heiti SC Medium" pitchFamily="2" charset="-128"/>
                </a:rPr>
                <a:t>李宏毅</a:t>
              </a:r>
              <a:br>
                <a:rPr lang="en-US" altLang="zh-TW" b="0" i="0" dirty="0">
                  <a:solidFill>
                    <a:schemeClr val="bg1"/>
                  </a:solidFill>
                  <a:effectLst/>
                </a:rPr>
              </a:br>
              <a:r>
                <a:rPr lang="en-US" altLang="zh-TW" b="0" i="0" dirty="0">
                  <a:solidFill>
                    <a:schemeClr val="bg1"/>
                  </a:solidFill>
                  <a:effectLst/>
                </a:rPr>
                <a:t>Hung-</a:t>
              </a:r>
              <a:r>
                <a:rPr lang="en-US" altLang="zh-TW" b="0" i="0" dirty="0" err="1">
                  <a:solidFill>
                    <a:schemeClr val="bg1"/>
                  </a:solidFill>
                  <a:effectLst/>
                </a:rPr>
                <a:t>yi</a:t>
              </a:r>
              <a:r>
                <a:rPr lang="en-US" altLang="zh-TW" dirty="0">
                  <a:solidFill>
                    <a:schemeClr val="bg1"/>
                  </a:solidFill>
                </a:rPr>
                <a:t> Lee</a:t>
              </a:r>
            </a:p>
            <a:p>
              <a:r>
                <a:rPr lang="en-US" altLang="zh-TW" b="1" dirty="0">
                  <a:solidFill>
                    <a:schemeClr val="bg1"/>
                  </a:solidFill>
                </a:rPr>
                <a:t>National Taiwan University</a:t>
              </a:r>
              <a:endParaRPr lang="zh-TW" altLang="en-US" b="1" dirty="0">
                <a:solidFill>
                  <a:schemeClr val="bg1"/>
                </a:solidFill>
              </a:endParaRPr>
            </a:p>
          </p:txBody>
        </p:sp>
        <p:pic>
          <p:nvPicPr>
            <p:cNvPr id="10" name="圖片 9">
              <a:extLst>
                <a:ext uri="{FF2B5EF4-FFF2-40B4-BE49-F238E27FC236}">
                  <a16:creationId xmlns:a16="http://schemas.microsoft.com/office/drawing/2014/main" id="{AB1CC5D9-10BC-E930-AD69-B0E8FBB56E77}"/>
                </a:ext>
              </a:extLst>
            </p:cNvPr>
            <p:cNvPicPr>
              <a:picLocks noChangeAspect="1"/>
            </p:cNvPicPr>
            <p:nvPr/>
          </p:nvPicPr>
          <p:blipFill>
            <a:blip r:embed="rId3"/>
            <a:stretch>
              <a:fillRect/>
            </a:stretch>
          </p:blipFill>
          <p:spPr>
            <a:xfrm>
              <a:off x="9070256" y="4682613"/>
              <a:ext cx="1873045" cy="1873045"/>
            </a:xfrm>
            <a:prstGeom prst="rect">
              <a:avLst/>
            </a:prstGeom>
          </p:spPr>
        </p:pic>
      </p:grpSp>
      <p:pic>
        <p:nvPicPr>
          <p:cNvPr id="13" name="圖片 12">
            <a:extLst>
              <a:ext uri="{FF2B5EF4-FFF2-40B4-BE49-F238E27FC236}">
                <a16:creationId xmlns:a16="http://schemas.microsoft.com/office/drawing/2014/main" id="{281E433F-ED96-144E-89E9-4CA35DF61A2F}"/>
              </a:ext>
            </a:extLst>
          </p:cNvPr>
          <p:cNvPicPr>
            <a:picLocks noChangeAspect="1"/>
          </p:cNvPicPr>
          <p:nvPr/>
        </p:nvPicPr>
        <p:blipFill>
          <a:blip r:embed="rId4"/>
          <a:stretch>
            <a:fillRect/>
          </a:stretch>
        </p:blipFill>
        <p:spPr>
          <a:xfrm>
            <a:off x="1248697" y="4254481"/>
            <a:ext cx="1873045" cy="1880849"/>
          </a:xfrm>
          <a:prstGeom prst="rect">
            <a:avLst/>
          </a:prstGeom>
        </p:spPr>
      </p:pic>
      <p:sp>
        <p:nvSpPr>
          <p:cNvPr id="3" name="日期版面配置區 2">
            <a:extLst>
              <a:ext uri="{FF2B5EF4-FFF2-40B4-BE49-F238E27FC236}">
                <a16:creationId xmlns:a16="http://schemas.microsoft.com/office/drawing/2014/main" id="{8106992D-C117-B9E9-0B02-985A01938BC8}"/>
              </a:ext>
            </a:extLst>
          </p:cNvPr>
          <p:cNvSpPr>
            <a:spLocks noGrp="1"/>
          </p:cNvSpPr>
          <p:nvPr>
            <p:ph type="dt" sz="half" idx="10"/>
          </p:nvPr>
        </p:nvSpPr>
        <p:spPr/>
        <p:txBody>
          <a:bodyPr/>
          <a:lstStyle/>
          <a:p>
            <a:endParaRPr lang="en-TW"/>
          </a:p>
        </p:txBody>
      </p:sp>
      <p:grpSp>
        <p:nvGrpSpPr>
          <p:cNvPr id="12" name="群組 11">
            <a:extLst>
              <a:ext uri="{FF2B5EF4-FFF2-40B4-BE49-F238E27FC236}">
                <a16:creationId xmlns:a16="http://schemas.microsoft.com/office/drawing/2014/main" id="{E3C0F3FE-A2B0-A068-B217-68DB6848A90C}"/>
              </a:ext>
            </a:extLst>
          </p:cNvPr>
          <p:cNvGrpSpPr/>
          <p:nvPr/>
        </p:nvGrpSpPr>
        <p:grpSpPr>
          <a:xfrm>
            <a:off x="173482" y="217484"/>
            <a:ext cx="4667766" cy="660340"/>
            <a:chOff x="173482" y="217484"/>
            <a:chExt cx="4667766" cy="660340"/>
          </a:xfrm>
        </p:grpSpPr>
        <p:grpSp>
          <p:nvGrpSpPr>
            <p:cNvPr id="16" name="群組 15">
              <a:extLst>
                <a:ext uri="{FF2B5EF4-FFF2-40B4-BE49-F238E27FC236}">
                  <a16:creationId xmlns:a16="http://schemas.microsoft.com/office/drawing/2014/main" id="{956A30D7-AFA9-8DD3-31B9-9359B0EAA91E}"/>
                </a:ext>
              </a:extLst>
            </p:cNvPr>
            <p:cNvGrpSpPr>
              <a:grpSpLocks noChangeAspect="1"/>
            </p:cNvGrpSpPr>
            <p:nvPr/>
          </p:nvGrpSpPr>
          <p:grpSpPr>
            <a:xfrm>
              <a:off x="173482" y="218108"/>
              <a:ext cx="978897" cy="659716"/>
              <a:chOff x="2946400" y="1352853"/>
              <a:chExt cx="1219729" cy="822022"/>
            </a:xfrm>
          </p:grpSpPr>
          <p:sp>
            <p:nvSpPr>
              <p:cNvPr id="18" name="矩形 17">
                <a:extLst>
                  <a:ext uri="{FF2B5EF4-FFF2-40B4-BE49-F238E27FC236}">
                    <a16:creationId xmlns:a16="http://schemas.microsoft.com/office/drawing/2014/main" id="{A5513DFC-7FEA-345D-CA73-21C1C45D6383}"/>
                  </a:ext>
                </a:extLst>
              </p:cNvPr>
              <p:cNvSpPr/>
              <p:nvPr/>
            </p:nvSpPr>
            <p:spPr>
              <a:xfrm>
                <a:off x="2946400" y="1402935"/>
                <a:ext cx="1025525" cy="771940"/>
              </a:xfrm>
              <a:prstGeom prst="rect">
                <a:avLst/>
              </a:prstGeom>
              <a:solidFill>
                <a:srgbClr val="DD22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dirty="0"/>
              </a:p>
            </p:txBody>
          </p:sp>
          <p:sp>
            <p:nvSpPr>
              <p:cNvPr id="19" name="矩形 18">
                <a:extLst>
                  <a:ext uri="{FF2B5EF4-FFF2-40B4-BE49-F238E27FC236}">
                    <a16:creationId xmlns:a16="http://schemas.microsoft.com/office/drawing/2014/main" id="{5223DDD0-AAC3-1066-4E19-82CD667B911C}"/>
                  </a:ext>
                </a:extLst>
              </p:cNvPr>
              <p:cNvSpPr/>
              <p:nvPr/>
            </p:nvSpPr>
            <p:spPr>
              <a:xfrm>
                <a:off x="3219269" y="1677172"/>
                <a:ext cx="482781" cy="227828"/>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20" name="矩形 19">
                <a:extLst>
                  <a:ext uri="{FF2B5EF4-FFF2-40B4-BE49-F238E27FC236}">
                    <a16:creationId xmlns:a16="http://schemas.microsoft.com/office/drawing/2014/main" id="{A5CBD3D3-DD48-BDC3-8A31-B6759E593435}"/>
                  </a:ext>
                </a:extLst>
              </p:cNvPr>
              <p:cNvSpPr/>
              <p:nvPr/>
            </p:nvSpPr>
            <p:spPr>
              <a:xfrm>
                <a:off x="3702050" y="1352853"/>
                <a:ext cx="269875" cy="113997"/>
              </a:xfrm>
              <a:prstGeom prst="rect">
                <a:avLst/>
              </a:prstGeom>
              <a:solidFill>
                <a:srgbClr val="DD22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TW"/>
                  <a:t>     </a:t>
                </a:r>
                <a:endParaRPr kumimoji="1" lang="zh-TW" altLang="en-US"/>
              </a:p>
            </p:txBody>
          </p:sp>
          <p:sp>
            <p:nvSpPr>
              <p:cNvPr id="21" name="矩形 20">
                <a:extLst>
                  <a:ext uri="{FF2B5EF4-FFF2-40B4-BE49-F238E27FC236}">
                    <a16:creationId xmlns:a16="http://schemas.microsoft.com/office/drawing/2014/main" id="{9B05B71F-3042-3B3D-6385-7DD2F35B55B8}"/>
                  </a:ext>
                </a:extLst>
              </p:cNvPr>
              <p:cNvSpPr/>
              <p:nvPr/>
            </p:nvSpPr>
            <p:spPr>
              <a:xfrm>
                <a:off x="3896254" y="1905000"/>
                <a:ext cx="269875" cy="269875"/>
              </a:xfrm>
              <a:prstGeom prst="rect">
                <a:avLst/>
              </a:prstGeom>
              <a:solidFill>
                <a:srgbClr val="DD22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TW"/>
                  <a:t>    </a:t>
                </a:r>
                <a:endParaRPr kumimoji="1" lang="zh-TW" altLang="en-US"/>
              </a:p>
            </p:txBody>
          </p:sp>
        </p:grpSp>
        <p:sp>
          <p:nvSpPr>
            <p:cNvPr id="17" name="文字方塊 16">
              <a:extLst>
                <a:ext uri="{FF2B5EF4-FFF2-40B4-BE49-F238E27FC236}">
                  <a16:creationId xmlns:a16="http://schemas.microsoft.com/office/drawing/2014/main" id="{EBBD7637-961E-036A-32A0-41D6BF68D531}"/>
                </a:ext>
              </a:extLst>
            </p:cNvPr>
            <p:cNvSpPr txBox="1"/>
            <p:nvPr/>
          </p:nvSpPr>
          <p:spPr>
            <a:xfrm>
              <a:off x="1215512" y="217484"/>
              <a:ext cx="3625736" cy="646331"/>
            </a:xfrm>
            <a:prstGeom prst="rect">
              <a:avLst/>
            </a:prstGeom>
            <a:noFill/>
          </p:spPr>
          <p:txBody>
            <a:bodyPr wrap="none" rtlCol="0">
              <a:spAutoFit/>
            </a:bodyPr>
            <a:lstStyle/>
            <a:p>
              <a:r>
                <a:rPr lang="en" altLang="zh-TW" sz="3600" b="1" i="0">
                  <a:solidFill>
                    <a:schemeClr val="bg1"/>
                  </a:solidFill>
                  <a:effectLst/>
                  <a:latin typeface="Space Grotesk"/>
                </a:rPr>
                <a:t>2022 AACL-IJCNLP</a:t>
              </a:r>
            </a:p>
          </p:txBody>
        </p:sp>
      </p:grpSp>
    </p:spTree>
    <p:extLst>
      <p:ext uri="{BB962C8B-B14F-4D97-AF65-F5344CB8AC3E}">
        <p14:creationId xmlns:p14="http://schemas.microsoft.com/office/powerpoint/2010/main" val="26453209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FB22AE6-86F2-E003-180C-5AE6C908A91F}"/>
              </a:ext>
            </a:extLst>
          </p:cNvPr>
          <p:cNvSpPr>
            <a:spLocks noGrp="1"/>
          </p:cNvSpPr>
          <p:nvPr>
            <p:ph type="title"/>
          </p:nvPr>
        </p:nvSpPr>
        <p:spPr/>
        <p:txBody>
          <a:bodyPr/>
          <a:lstStyle/>
          <a:p>
            <a:r>
              <a:rPr lang="en-US" altLang="zh-TW" dirty="0"/>
              <a:t>Framework of Pre-training </a:t>
            </a:r>
          </a:p>
        </p:txBody>
      </p:sp>
      <p:sp>
        <p:nvSpPr>
          <p:cNvPr id="4" name="文字方塊 3">
            <a:extLst>
              <a:ext uri="{FF2B5EF4-FFF2-40B4-BE49-F238E27FC236}">
                <a16:creationId xmlns:a16="http://schemas.microsoft.com/office/drawing/2014/main" id="{6B88B320-741A-65C1-A789-444B96CC1ED8}"/>
              </a:ext>
            </a:extLst>
          </p:cNvPr>
          <p:cNvSpPr txBox="1"/>
          <p:nvPr/>
        </p:nvSpPr>
        <p:spPr>
          <a:xfrm>
            <a:off x="2455692" y="1704899"/>
            <a:ext cx="1809750"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2800" b="1" i="1" u="sng"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Pre-train</a:t>
            </a:r>
            <a:endParaRPr kumimoji="0" lang="zh-TW" altLang="en-US" sz="2800" b="1" i="1" u="sng"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grpSp>
        <p:nvGrpSpPr>
          <p:cNvPr id="5" name="群組 4">
            <a:extLst>
              <a:ext uri="{FF2B5EF4-FFF2-40B4-BE49-F238E27FC236}">
                <a16:creationId xmlns:a16="http://schemas.microsoft.com/office/drawing/2014/main" id="{54B86AB1-AA36-60DB-AD78-CD8640FBBB3D}"/>
              </a:ext>
            </a:extLst>
          </p:cNvPr>
          <p:cNvGrpSpPr/>
          <p:nvPr/>
        </p:nvGrpSpPr>
        <p:grpSpPr>
          <a:xfrm>
            <a:off x="3323342" y="2975044"/>
            <a:ext cx="3026343" cy="1573453"/>
            <a:chOff x="566214" y="2341647"/>
            <a:chExt cx="3026343" cy="1573453"/>
          </a:xfrm>
        </p:grpSpPr>
        <p:sp>
          <p:nvSpPr>
            <p:cNvPr id="6" name="Google Shape;111;p27">
              <a:extLst>
                <a:ext uri="{FF2B5EF4-FFF2-40B4-BE49-F238E27FC236}">
                  <a16:creationId xmlns:a16="http://schemas.microsoft.com/office/drawing/2014/main" id="{2BD09206-F22C-F2F0-C464-1EC8D1E21421}"/>
                </a:ext>
              </a:extLst>
            </p:cNvPr>
            <p:cNvSpPr/>
            <p:nvPr/>
          </p:nvSpPr>
          <p:spPr>
            <a:xfrm>
              <a:off x="1494343" y="3213406"/>
              <a:ext cx="1077027" cy="701694"/>
            </a:xfrm>
            <a:custGeom>
              <a:avLst/>
              <a:gdLst/>
              <a:ahLst/>
              <a:cxnLst/>
              <a:rect l="l" t="t" r="r" b="b"/>
              <a:pathLst>
                <a:path w="20765" h="21427" extrusionOk="0">
                  <a:moveTo>
                    <a:pt x="7654" y="1"/>
                  </a:moveTo>
                  <a:cubicBezTo>
                    <a:pt x="6294" y="20"/>
                    <a:pt x="4753" y="903"/>
                    <a:pt x="4110" y="2532"/>
                  </a:cubicBezTo>
                  <a:cubicBezTo>
                    <a:pt x="4110" y="2532"/>
                    <a:pt x="4104" y="2532"/>
                    <a:pt x="4104" y="2532"/>
                  </a:cubicBezTo>
                  <a:cubicBezTo>
                    <a:pt x="3722" y="3624"/>
                    <a:pt x="3929" y="4445"/>
                    <a:pt x="3945" y="4495"/>
                  </a:cubicBezTo>
                  <a:cubicBezTo>
                    <a:pt x="3976" y="4602"/>
                    <a:pt x="3935" y="4724"/>
                    <a:pt x="3855" y="4767"/>
                  </a:cubicBezTo>
                  <a:cubicBezTo>
                    <a:pt x="3839" y="4774"/>
                    <a:pt x="3828" y="4781"/>
                    <a:pt x="3812" y="4781"/>
                  </a:cubicBezTo>
                  <a:cubicBezTo>
                    <a:pt x="3743" y="4788"/>
                    <a:pt x="3679" y="4730"/>
                    <a:pt x="3653" y="4644"/>
                  </a:cubicBezTo>
                  <a:cubicBezTo>
                    <a:pt x="3642" y="4595"/>
                    <a:pt x="3430" y="3790"/>
                    <a:pt x="3722" y="2691"/>
                  </a:cubicBezTo>
                  <a:cubicBezTo>
                    <a:pt x="3754" y="2562"/>
                    <a:pt x="3690" y="2425"/>
                    <a:pt x="3590" y="2425"/>
                  </a:cubicBezTo>
                  <a:cubicBezTo>
                    <a:pt x="1950" y="2425"/>
                    <a:pt x="273" y="5524"/>
                    <a:pt x="347" y="7372"/>
                  </a:cubicBezTo>
                  <a:cubicBezTo>
                    <a:pt x="353" y="7515"/>
                    <a:pt x="475" y="7579"/>
                    <a:pt x="555" y="7493"/>
                  </a:cubicBezTo>
                  <a:cubicBezTo>
                    <a:pt x="778" y="7236"/>
                    <a:pt x="1021" y="7029"/>
                    <a:pt x="1281" y="6886"/>
                  </a:cubicBezTo>
                  <a:cubicBezTo>
                    <a:pt x="1350" y="6850"/>
                    <a:pt x="1429" y="6879"/>
                    <a:pt x="1472" y="6964"/>
                  </a:cubicBezTo>
                  <a:cubicBezTo>
                    <a:pt x="1530" y="7078"/>
                    <a:pt x="1487" y="7236"/>
                    <a:pt x="1397" y="7279"/>
                  </a:cubicBezTo>
                  <a:cubicBezTo>
                    <a:pt x="1036" y="7471"/>
                    <a:pt x="750" y="7772"/>
                    <a:pt x="516" y="8129"/>
                  </a:cubicBezTo>
                  <a:cubicBezTo>
                    <a:pt x="-529" y="10034"/>
                    <a:pt x="140" y="12853"/>
                    <a:pt x="1392" y="14423"/>
                  </a:cubicBezTo>
                  <a:cubicBezTo>
                    <a:pt x="1610" y="14680"/>
                    <a:pt x="1833" y="14902"/>
                    <a:pt x="2056" y="15088"/>
                  </a:cubicBezTo>
                  <a:cubicBezTo>
                    <a:pt x="2156" y="15166"/>
                    <a:pt x="2358" y="15310"/>
                    <a:pt x="2352" y="15324"/>
                  </a:cubicBezTo>
                  <a:cubicBezTo>
                    <a:pt x="3759" y="16381"/>
                    <a:pt x="5347" y="16295"/>
                    <a:pt x="5973" y="16216"/>
                  </a:cubicBezTo>
                  <a:cubicBezTo>
                    <a:pt x="6105" y="16202"/>
                    <a:pt x="6238" y="16244"/>
                    <a:pt x="6344" y="16344"/>
                  </a:cubicBezTo>
                  <a:cubicBezTo>
                    <a:pt x="6567" y="16543"/>
                    <a:pt x="8073" y="17950"/>
                    <a:pt x="10605" y="17872"/>
                  </a:cubicBezTo>
                  <a:cubicBezTo>
                    <a:pt x="11231" y="17850"/>
                    <a:pt x="12001" y="17751"/>
                    <a:pt x="12824" y="17401"/>
                  </a:cubicBezTo>
                  <a:cubicBezTo>
                    <a:pt x="13912" y="16937"/>
                    <a:pt x="14755" y="15760"/>
                    <a:pt x="14686" y="14325"/>
                  </a:cubicBezTo>
                  <a:cubicBezTo>
                    <a:pt x="14506" y="12369"/>
                    <a:pt x="13817" y="11205"/>
                    <a:pt x="12469" y="10377"/>
                  </a:cubicBezTo>
                  <a:cubicBezTo>
                    <a:pt x="11806" y="9970"/>
                    <a:pt x="11046" y="9898"/>
                    <a:pt x="10467" y="9926"/>
                  </a:cubicBezTo>
                  <a:cubicBezTo>
                    <a:pt x="10122" y="9948"/>
                    <a:pt x="9815" y="9999"/>
                    <a:pt x="9550" y="10056"/>
                  </a:cubicBezTo>
                  <a:lnTo>
                    <a:pt x="9512" y="10069"/>
                  </a:lnTo>
                  <a:cubicBezTo>
                    <a:pt x="8599" y="10283"/>
                    <a:pt x="8137" y="10662"/>
                    <a:pt x="8132" y="10669"/>
                  </a:cubicBezTo>
                  <a:cubicBezTo>
                    <a:pt x="8111" y="10691"/>
                    <a:pt x="8085" y="10698"/>
                    <a:pt x="8064" y="10698"/>
                  </a:cubicBezTo>
                  <a:cubicBezTo>
                    <a:pt x="8006" y="10705"/>
                    <a:pt x="7952" y="10669"/>
                    <a:pt x="7920" y="10598"/>
                  </a:cubicBezTo>
                  <a:cubicBezTo>
                    <a:pt x="7872" y="10498"/>
                    <a:pt x="7899" y="10370"/>
                    <a:pt x="7968" y="10306"/>
                  </a:cubicBezTo>
                  <a:cubicBezTo>
                    <a:pt x="7989" y="10291"/>
                    <a:pt x="8266" y="10062"/>
                    <a:pt x="8807" y="9848"/>
                  </a:cubicBezTo>
                  <a:cubicBezTo>
                    <a:pt x="8903" y="9813"/>
                    <a:pt x="8918" y="9641"/>
                    <a:pt x="8839" y="9570"/>
                  </a:cubicBezTo>
                  <a:cubicBezTo>
                    <a:pt x="8313" y="9098"/>
                    <a:pt x="7617" y="8270"/>
                    <a:pt x="7416" y="7071"/>
                  </a:cubicBezTo>
                  <a:cubicBezTo>
                    <a:pt x="7394" y="6957"/>
                    <a:pt x="7448" y="6843"/>
                    <a:pt x="7533" y="6821"/>
                  </a:cubicBezTo>
                  <a:cubicBezTo>
                    <a:pt x="7618" y="6793"/>
                    <a:pt x="7698" y="6865"/>
                    <a:pt x="7719" y="6987"/>
                  </a:cubicBezTo>
                  <a:cubicBezTo>
                    <a:pt x="7942" y="8321"/>
                    <a:pt x="8912" y="9179"/>
                    <a:pt x="9358" y="9507"/>
                  </a:cubicBezTo>
                  <a:cubicBezTo>
                    <a:pt x="9469" y="9586"/>
                    <a:pt x="9597" y="9620"/>
                    <a:pt x="9719" y="9592"/>
                  </a:cubicBezTo>
                  <a:cubicBezTo>
                    <a:pt x="10234" y="9492"/>
                    <a:pt x="11518" y="9334"/>
                    <a:pt x="12595" y="9998"/>
                  </a:cubicBezTo>
                  <a:cubicBezTo>
                    <a:pt x="12998" y="10240"/>
                    <a:pt x="13345" y="10521"/>
                    <a:pt x="13636" y="10828"/>
                  </a:cubicBezTo>
                  <a:cubicBezTo>
                    <a:pt x="13743" y="10942"/>
                    <a:pt x="13897" y="10948"/>
                    <a:pt x="14008" y="10841"/>
                  </a:cubicBezTo>
                  <a:cubicBezTo>
                    <a:pt x="14640" y="10241"/>
                    <a:pt x="15270" y="10013"/>
                    <a:pt x="15902" y="10156"/>
                  </a:cubicBezTo>
                  <a:cubicBezTo>
                    <a:pt x="16756" y="10356"/>
                    <a:pt x="17361" y="11205"/>
                    <a:pt x="17584" y="11691"/>
                  </a:cubicBezTo>
                  <a:cubicBezTo>
                    <a:pt x="17626" y="11784"/>
                    <a:pt x="17616" y="11912"/>
                    <a:pt x="17552" y="11983"/>
                  </a:cubicBezTo>
                  <a:cubicBezTo>
                    <a:pt x="17526" y="12011"/>
                    <a:pt x="17499" y="12025"/>
                    <a:pt x="17468" y="12025"/>
                  </a:cubicBezTo>
                  <a:cubicBezTo>
                    <a:pt x="17414" y="12032"/>
                    <a:pt x="17357" y="11996"/>
                    <a:pt x="17325" y="11925"/>
                  </a:cubicBezTo>
                  <a:cubicBezTo>
                    <a:pt x="17144" y="11532"/>
                    <a:pt x="16602" y="10749"/>
                    <a:pt x="15849" y="10578"/>
                  </a:cubicBezTo>
                  <a:cubicBezTo>
                    <a:pt x="15313" y="10456"/>
                    <a:pt x="14766" y="10648"/>
                    <a:pt x="14214" y="11169"/>
                  </a:cubicBezTo>
                  <a:cubicBezTo>
                    <a:pt x="14123" y="11254"/>
                    <a:pt x="14108" y="11418"/>
                    <a:pt x="14177" y="11532"/>
                  </a:cubicBezTo>
                  <a:cubicBezTo>
                    <a:pt x="14389" y="11875"/>
                    <a:pt x="14565" y="12262"/>
                    <a:pt x="14698" y="12683"/>
                  </a:cubicBezTo>
                  <a:cubicBezTo>
                    <a:pt x="14846" y="13169"/>
                    <a:pt x="14952" y="13695"/>
                    <a:pt x="15005" y="14316"/>
                  </a:cubicBezTo>
                  <a:cubicBezTo>
                    <a:pt x="16369" y="14966"/>
                    <a:pt x="19967" y="14602"/>
                    <a:pt x="20652" y="11448"/>
                  </a:cubicBezTo>
                  <a:cubicBezTo>
                    <a:pt x="21071" y="9520"/>
                    <a:pt x="20280" y="7208"/>
                    <a:pt x="19086" y="6630"/>
                  </a:cubicBezTo>
                  <a:cubicBezTo>
                    <a:pt x="18943" y="6558"/>
                    <a:pt x="18795" y="6680"/>
                    <a:pt x="18758" y="6879"/>
                  </a:cubicBezTo>
                  <a:cubicBezTo>
                    <a:pt x="18652" y="7472"/>
                    <a:pt x="18444" y="7944"/>
                    <a:pt x="18242" y="8258"/>
                  </a:cubicBezTo>
                  <a:cubicBezTo>
                    <a:pt x="18189" y="8336"/>
                    <a:pt x="18189" y="8458"/>
                    <a:pt x="18242" y="8543"/>
                  </a:cubicBezTo>
                  <a:cubicBezTo>
                    <a:pt x="18338" y="8693"/>
                    <a:pt x="18481" y="8971"/>
                    <a:pt x="18635" y="9442"/>
                  </a:cubicBezTo>
                  <a:cubicBezTo>
                    <a:pt x="18667" y="9542"/>
                    <a:pt x="18640" y="9678"/>
                    <a:pt x="18565" y="9728"/>
                  </a:cubicBezTo>
                  <a:cubicBezTo>
                    <a:pt x="18544" y="9742"/>
                    <a:pt x="18529" y="9748"/>
                    <a:pt x="18507" y="9748"/>
                  </a:cubicBezTo>
                  <a:cubicBezTo>
                    <a:pt x="18438" y="9755"/>
                    <a:pt x="18375" y="9700"/>
                    <a:pt x="18348" y="9614"/>
                  </a:cubicBezTo>
                  <a:cubicBezTo>
                    <a:pt x="18348" y="9607"/>
                    <a:pt x="18226" y="9179"/>
                    <a:pt x="17977" y="8793"/>
                  </a:cubicBezTo>
                  <a:cubicBezTo>
                    <a:pt x="17653" y="8301"/>
                    <a:pt x="17271" y="8108"/>
                    <a:pt x="16836" y="8222"/>
                  </a:cubicBezTo>
                  <a:cubicBezTo>
                    <a:pt x="16740" y="8244"/>
                    <a:pt x="16650" y="8150"/>
                    <a:pt x="16650" y="8015"/>
                  </a:cubicBezTo>
                  <a:cubicBezTo>
                    <a:pt x="16650" y="7908"/>
                    <a:pt x="16708" y="7822"/>
                    <a:pt x="16783" y="7807"/>
                  </a:cubicBezTo>
                  <a:cubicBezTo>
                    <a:pt x="17244" y="7686"/>
                    <a:pt x="17610" y="7886"/>
                    <a:pt x="17791" y="8022"/>
                  </a:cubicBezTo>
                  <a:cubicBezTo>
                    <a:pt x="17871" y="8079"/>
                    <a:pt x="17971" y="8057"/>
                    <a:pt x="18030" y="7957"/>
                  </a:cubicBezTo>
                  <a:cubicBezTo>
                    <a:pt x="18444" y="7300"/>
                    <a:pt x="18980" y="5845"/>
                    <a:pt x="18215" y="4332"/>
                  </a:cubicBezTo>
                  <a:cubicBezTo>
                    <a:pt x="17738" y="3390"/>
                    <a:pt x="16750" y="2824"/>
                    <a:pt x="15965" y="2789"/>
                  </a:cubicBezTo>
                  <a:cubicBezTo>
                    <a:pt x="15901" y="2789"/>
                    <a:pt x="15843" y="2790"/>
                    <a:pt x="15779" y="2798"/>
                  </a:cubicBezTo>
                  <a:cubicBezTo>
                    <a:pt x="15647" y="2812"/>
                    <a:pt x="15403" y="2824"/>
                    <a:pt x="15074" y="2931"/>
                  </a:cubicBezTo>
                  <a:cubicBezTo>
                    <a:pt x="14560" y="3096"/>
                    <a:pt x="14279" y="3382"/>
                    <a:pt x="14273" y="3382"/>
                  </a:cubicBezTo>
                  <a:cubicBezTo>
                    <a:pt x="14204" y="3453"/>
                    <a:pt x="14107" y="3433"/>
                    <a:pt x="14054" y="3333"/>
                  </a:cubicBezTo>
                  <a:cubicBezTo>
                    <a:pt x="14007" y="3240"/>
                    <a:pt x="14019" y="3103"/>
                    <a:pt x="14088" y="3039"/>
                  </a:cubicBezTo>
                  <a:cubicBezTo>
                    <a:pt x="14114" y="3010"/>
                    <a:pt x="14470" y="2669"/>
                    <a:pt x="15096" y="2483"/>
                  </a:cubicBezTo>
                  <a:cubicBezTo>
                    <a:pt x="15186" y="2455"/>
                    <a:pt x="15227" y="2304"/>
                    <a:pt x="15169" y="2204"/>
                  </a:cubicBezTo>
                  <a:cubicBezTo>
                    <a:pt x="14341" y="648"/>
                    <a:pt x="11471" y="-173"/>
                    <a:pt x="10170" y="641"/>
                  </a:cubicBezTo>
                  <a:cubicBezTo>
                    <a:pt x="10048" y="719"/>
                    <a:pt x="9996" y="919"/>
                    <a:pt x="10059" y="1076"/>
                  </a:cubicBezTo>
                  <a:cubicBezTo>
                    <a:pt x="10203" y="1461"/>
                    <a:pt x="10265" y="1904"/>
                    <a:pt x="10233" y="2325"/>
                  </a:cubicBezTo>
                  <a:cubicBezTo>
                    <a:pt x="10228" y="2432"/>
                    <a:pt x="10165" y="2512"/>
                    <a:pt x="10091" y="2519"/>
                  </a:cubicBezTo>
                  <a:cubicBezTo>
                    <a:pt x="10080" y="2519"/>
                    <a:pt x="10075" y="2519"/>
                    <a:pt x="10064" y="2519"/>
                  </a:cubicBezTo>
                  <a:cubicBezTo>
                    <a:pt x="9979" y="2505"/>
                    <a:pt x="9916" y="2404"/>
                    <a:pt x="9927" y="2282"/>
                  </a:cubicBezTo>
                  <a:cubicBezTo>
                    <a:pt x="9937" y="2140"/>
                    <a:pt x="10011" y="1106"/>
                    <a:pt x="9295" y="520"/>
                  </a:cubicBezTo>
                  <a:cubicBezTo>
                    <a:pt x="8854" y="161"/>
                    <a:pt x="8273" y="-8"/>
                    <a:pt x="7654" y="1"/>
                  </a:cubicBezTo>
                  <a:close/>
                  <a:moveTo>
                    <a:pt x="6930" y="3139"/>
                  </a:moveTo>
                  <a:cubicBezTo>
                    <a:pt x="7435" y="3144"/>
                    <a:pt x="7913" y="3351"/>
                    <a:pt x="8361" y="3761"/>
                  </a:cubicBezTo>
                  <a:cubicBezTo>
                    <a:pt x="8886" y="4239"/>
                    <a:pt x="9242" y="4895"/>
                    <a:pt x="9449" y="5352"/>
                  </a:cubicBezTo>
                  <a:cubicBezTo>
                    <a:pt x="9491" y="5444"/>
                    <a:pt x="9582" y="5480"/>
                    <a:pt x="9656" y="5430"/>
                  </a:cubicBezTo>
                  <a:cubicBezTo>
                    <a:pt x="10925" y="4509"/>
                    <a:pt x="12288" y="4695"/>
                    <a:pt x="13403" y="5952"/>
                  </a:cubicBezTo>
                  <a:cubicBezTo>
                    <a:pt x="13456" y="6009"/>
                    <a:pt x="13535" y="6015"/>
                    <a:pt x="13593" y="5958"/>
                  </a:cubicBezTo>
                  <a:cubicBezTo>
                    <a:pt x="13795" y="5758"/>
                    <a:pt x="14331" y="5353"/>
                    <a:pt x="15154" y="5617"/>
                  </a:cubicBezTo>
                  <a:cubicBezTo>
                    <a:pt x="15239" y="5631"/>
                    <a:pt x="15291" y="5745"/>
                    <a:pt x="15270" y="5867"/>
                  </a:cubicBezTo>
                  <a:cubicBezTo>
                    <a:pt x="15249" y="5981"/>
                    <a:pt x="15164" y="6045"/>
                    <a:pt x="15079" y="6016"/>
                  </a:cubicBezTo>
                  <a:cubicBezTo>
                    <a:pt x="14527" y="5866"/>
                    <a:pt x="14076" y="5967"/>
                    <a:pt x="13736" y="6331"/>
                  </a:cubicBezTo>
                  <a:cubicBezTo>
                    <a:pt x="13418" y="6673"/>
                    <a:pt x="13217" y="7243"/>
                    <a:pt x="13195" y="7856"/>
                  </a:cubicBezTo>
                  <a:cubicBezTo>
                    <a:pt x="13190" y="7964"/>
                    <a:pt x="13132" y="8050"/>
                    <a:pt x="13053" y="8057"/>
                  </a:cubicBezTo>
                  <a:cubicBezTo>
                    <a:pt x="13026" y="8057"/>
                    <a:pt x="13000" y="8057"/>
                    <a:pt x="12973" y="8028"/>
                  </a:cubicBezTo>
                  <a:cubicBezTo>
                    <a:pt x="12915" y="7985"/>
                    <a:pt x="12882" y="7900"/>
                    <a:pt x="12887" y="7814"/>
                  </a:cubicBezTo>
                  <a:cubicBezTo>
                    <a:pt x="12903" y="7336"/>
                    <a:pt x="13015" y="6880"/>
                    <a:pt x="13195" y="6509"/>
                  </a:cubicBezTo>
                  <a:cubicBezTo>
                    <a:pt x="13243" y="6416"/>
                    <a:pt x="13228" y="6295"/>
                    <a:pt x="13164" y="6224"/>
                  </a:cubicBezTo>
                  <a:cubicBezTo>
                    <a:pt x="11630" y="4532"/>
                    <a:pt x="10133" y="5487"/>
                    <a:pt x="9543" y="5994"/>
                  </a:cubicBezTo>
                  <a:cubicBezTo>
                    <a:pt x="9464" y="6058"/>
                    <a:pt x="9364" y="6023"/>
                    <a:pt x="9321" y="5909"/>
                  </a:cubicBezTo>
                  <a:cubicBezTo>
                    <a:pt x="9194" y="5559"/>
                    <a:pt x="8827" y="4688"/>
                    <a:pt x="8185" y="4102"/>
                  </a:cubicBezTo>
                  <a:cubicBezTo>
                    <a:pt x="7548" y="3524"/>
                    <a:pt x="6843" y="3403"/>
                    <a:pt x="6084" y="3746"/>
                  </a:cubicBezTo>
                  <a:cubicBezTo>
                    <a:pt x="5999" y="3781"/>
                    <a:pt x="5909" y="3717"/>
                    <a:pt x="5888" y="3603"/>
                  </a:cubicBezTo>
                  <a:cubicBezTo>
                    <a:pt x="5867" y="3496"/>
                    <a:pt x="5915" y="3375"/>
                    <a:pt x="5994" y="3346"/>
                  </a:cubicBezTo>
                  <a:cubicBezTo>
                    <a:pt x="6315" y="3204"/>
                    <a:pt x="6627" y="3136"/>
                    <a:pt x="6930" y="3139"/>
                  </a:cubicBezTo>
                  <a:close/>
                  <a:moveTo>
                    <a:pt x="4412" y="7120"/>
                  </a:moveTo>
                  <a:cubicBezTo>
                    <a:pt x="4454" y="7118"/>
                    <a:pt x="4496" y="7136"/>
                    <a:pt x="4528" y="7178"/>
                  </a:cubicBezTo>
                  <a:cubicBezTo>
                    <a:pt x="5112" y="7964"/>
                    <a:pt x="5357" y="9491"/>
                    <a:pt x="4678" y="11169"/>
                  </a:cubicBezTo>
                  <a:cubicBezTo>
                    <a:pt x="4630" y="11290"/>
                    <a:pt x="4688" y="11440"/>
                    <a:pt x="4789" y="11448"/>
                  </a:cubicBezTo>
                  <a:cubicBezTo>
                    <a:pt x="5622" y="11512"/>
                    <a:pt x="7236" y="11876"/>
                    <a:pt x="8250" y="13725"/>
                  </a:cubicBezTo>
                  <a:cubicBezTo>
                    <a:pt x="8287" y="13789"/>
                    <a:pt x="8351" y="13816"/>
                    <a:pt x="8409" y="13781"/>
                  </a:cubicBezTo>
                  <a:cubicBezTo>
                    <a:pt x="9009" y="13474"/>
                    <a:pt x="9645" y="13354"/>
                    <a:pt x="10245" y="13439"/>
                  </a:cubicBezTo>
                  <a:cubicBezTo>
                    <a:pt x="10314" y="13447"/>
                    <a:pt x="10373" y="13374"/>
                    <a:pt x="10373" y="13281"/>
                  </a:cubicBezTo>
                  <a:cubicBezTo>
                    <a:pt x="10373" y="12831"/>
                    <a:pt x="10547" y="12183"/>
                    <a:pt x="11237" y="11833"/>
                  </a:cubicBezTo>
                  <a:cubicBezTo>
                    <a:pt x="11322" y="11791"/>
                    <a:pt x="11413" y="11855"/>
                    <a:pt x="11439" y="11970"/>
                  </a:cubicBezTo>
                  <a:cubicBezTo>
                    <a:pt x="11466" y="12077"/>
                    <a:pt x="11417" y="12190"/>
                    <a:pt x="11338" y="12233"/>
                  </a:cubicBezTo>
                  <a:cubicBezTo>
                    <a:pt x="10547" y="12640"/>
                    <a:pt x="10691" y="13418"/>
                    <a:pt x="10696" y="13446"/>
                  </a:cubicBezTo>
                  <a:cubicBezTo>
                    <a:pt x="10707" y="13510"/>
                    <a:pt x="10743" y="13552"/>
                    <a:pt x="10786" y="13567"/>
                  </a:cubicBezTo>
                  <a:cubicBezTo>
                    <a:pt x="11391" y="13788"/>
                    <a:pt x="11889" y="14216"/>
                    <a:pt x="12170" y="14780"/>
                  </a:cubicBezTo>
                  <a:cubicBezTo>
                    <a:pt x="12218" y="14873"/>
                    <a:pt x="12208" y="15010"/>
                    <a:pt x="12144" y="15074"/>
                  </a:cubicBezTo>
                  <a:cubicBezTo>
                    <a:pt x="12117" y="15103"/>
                    <a:pt x="12091" y="15117"/>
                    <a:pt x="12059" y="15117"/>
                  </a:cubicBezTo>
                  <a:cubicBezTo>
                    <a:pt x="12006" y="15124"/>
                    <a:pt x="11954" y="15087"/>
                    <a:pt x="11917" y="15023"/>
                  </a:cubicBezTo>
                  <a:cubicBezTo>
                    <a:pt x="11386" y="13945"/>
                    <a:pt x="9852" y="13361"/>
                    <a:pt x="8308" y="14289"/>
                  </a:cubicBezTo>
                  <a:cubicBezTo>
                    <a:pt x="8239" y="14332"/>
                    <a:pt x="8160" y="14295"/>
                    <a:pt x="8117" y="14209"/>
                  </a:cubicBezTo>
                  <a:cubicBezTo>
                    <a:pt x="6870" y="11625"/>
                    <a:pt x="4296" y="11862"/>
                    <a:pt x="4270" y="11862"/>
                  </a:cubicBezTo>
                  <a:lnTo>
                    <a:pt x="3961" y="11847"/>
                  </a:lnTo>
                  <a:cubicBezTo>
                    <a:pt x="3924" y="11818"/>
                    <a:pt x="3892" y="11768"/>
                    <a:pt x="3881" y="11711"/>
                  </a:cubicBezTo>
                  <a:cubicBezTo>
                    <a:pt x="3759" y="11011"/>
                    <a:pt x="3176" y="10055"/>
                    <a:pt x="2332" y="9641"/>
                  </a:cubicBezTo>
                  <a:cubicBezTo>
                    <a:pt x="2263" y="9605"/>
                    <a:pt x="2209" y="9514"/>
                    <a:pt x="2220" y="9407"/>
                  </a:cubicBezTo>
                  <a:cubicBezTo>
                    <a:pt x="2236" y="9271"/>
                    <a:pt x="2337" y="9192"/>
                    <a:pt x="2427" y="9235"/>
                  </a:cubicBezTo>
                  <a:cubicBezTo>
                    <a:pt x="2788" y="9406"/>
                    <a:pt x="3170" y="9735"/>
                    <a:pt x="3483" y="10120"/>
                  </a:cubicBezTo>
                  <a:cubicBezTo>
                    <a:pt x="3680" y="10363"/>
                    <a:pt x="3913" y="10720"/>
                    <a:pt x="4067" y="11162"/>
                  </a:cubicBezTo>
                  <a:cubicBezTo>
                    <a:pt x="4115" y="11291"/>
                    <a:pt x="4248" y="11306"/>
                    <a:pt x="4306" y="11184"/>
                  </a:cubicBezTo>
                  <a:cubicBezTo>
                    <a:pt x="5022" y="9614"/>
                    <a:pt x="4831" y="8186"/>
                    <a:pt x="4311" y="7486"/>
                  </a:cubicBezTo>
                  <a:cubicBezTo>
                    <a:pt x="4253" y="7408"/>
                    <a:pt x="4243" y="7273"/>
                    <a:pt x="4301" y="7194"/>
                  </a:cubicBezTo>
                  <a:cubicBezTo>
                    <a:pt x="4330" y="7148"/>
                    <a:pt x="4370" y="7123"/>
                    <a:pt x="4412" y="7120"/>
                  </a:cubicBezTo>
                  <a:close/>
                  <a:moveTo>
                    <a:pt x="2258" y="15717"/>
                  </a:moveTo>
                  <a:cubicBezTo>
                    <a:pt x="1971" y="17680"/>
                    <a:pt x="4031" y="19435"/>
                    <a:pt x="5702" y="18764"/>
                  </a:cubicBezTo>
                  <a:cubicBezTo>
                    <a:pt x="5612" y="19699"/>
                    <a:pt x="5001" y="21083"/>
                    <a:pt x="5001" y="21083"/>
                  </a:cubicBezTo>
                  <a:lnTo>
                    <a:pt x="6238" y="21427"/>
                  </a:lnTo>
                  <a:lnTo>
                    <a:pt x="8727" y="18063"/>
                  </a:lnTo>
                  <a:cubicBezTo>
                    <a:pt x="7390" y="17742"/>
                    <a:pt x="6699" y="17172"/>
                    <a:pt x="6333" y="16843"/>
                  </a:cubicBezTo>
                  <a:cubicBezTo>
                    <a:pt x="6163" y="16686"/>
                    <a:pt x="5962" y="16614"/>
                    <a:pt x="5761" y="16636"/>
                  </a:cubicBezTo>
                  <a:cubicBezTo>
                    <a:pt x="5442" y="16672"/>
                    <a:pt x="4954" y="16693"/>
                    <a:pt x="4381" y="16593"/>
                  </a:cubicBezTo>
                  <a:cubicBezTo>
                    <a:pt x="3786" y="16494"/>
                    <a:pt x="3027" y="16259"/>
                    <a:pt x="2258" y="15717"/>
                  </a:cubicBezTo>
                  <a:close/>
                </a:path>
              </a:pathLst>
            </a:custGeom>
            <a:solidFill>
              <a:schemeClr val="tx1">
                <a:lumMod val="50000"/>
                <a:lumOff val="50000"/>
              </a:schemeClr>
            </a:solidFill>
            <a:ln>
              <a:noFill/>
            </a:ln>
          </p:spPr>
          <p:txBody>
            <a:bodyPr spcFirstLastPara="1" wrap="square" lIns="32750" tIns="32750" rIns="32750" bIns="32750" anchor="ctr" anchorCtr="0">
              <a:noAutofit/>
            </a:bodyPr>
            <a:lstStyle/>
            <a:p>
              <a:pPr marL="0" marR="0" lvl="0" indent="0" algn="ctr" defTabSz="457200" rtl="0" eaLnBrk="1" fontAlgn="auto" latinLnBrk="0" hangingPunct="1">
                <a:lnSpc>
                  <a:spcPct val="100000"/>
                </a:lnSpc>
                <a:spcBef>
                  <a:spcPts val="0"/>
                </a:spcBef>
                <a:spcAft>
                  <a:spcPts val="0"/>
                </a:spcAft>
                <a:buClr>
                  <a:srgbClr val="FFFFFF"/>
                </a:buClr>
                <a:buSzPts val="1400"/>
                <a:buFontTx/>
                <a:buNone/>
                <a:tabLst/>
                <a:defRPr/>
              </a:pPr>
              <a:endParaRPr kumimoji="0" sz="1400" b="0" i="0" u="none" strike="noStrike" kern="1200" cap="none" spc="0" normalizeH="0" baseline="0" noProof="0">
                <a:ln>
                  <a:noFill/>
                </a:ln>
                <a:solidFill>
                  <a:srgbClr val="FFFFFF"/>
                </a:solidFill>
                <a:effectLst/>
                <a:uLnTx/>
                <a:uFillTx/>
                <a:latin typeface="Helvetica Neue"/>
                <a:ea typeface="Helvetica Neue"/>
                <a:cs typeface="Helvetica Neue"/>
                <a:sym typeface="Helvetica Neue"/>
              </a:endParaRPr>
            </a:p>
          </p:txBody>
        </p:sp>
        <p:sp>
          <p:nvSpPr>
            <p:cNvPr id="7" name="文字方塊 6">
              <a:extLst>
                <a:ext uri="{FF2B5EF4-FFF2-40B4-BE49-F238E27FC236}">
                  <a16:creationId xmlns:a16="http://schemas.microsoft.com/office/drawing/2014/main" id="{EBB48B3E-F546-E5CB-C7F5-77E728719723}"/>
                </a:ext>
              </a:extLst>
            </p:cNvPr>
            <p:cNvSpPr txBox="1"/>
            <p:nvPr/>
          </p:nvSpPr>
          <p:spPr>
            <a:xfrm>
              <a:off x="566214" y="2341647"/>
              <a:ext cx="3026343"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Develop general purpose knowledge </a:t>
              </a: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grpSp>
      <p:pic>
        <p:nvPicPr>
          <p:cNvPr id="8" name="圖形 7" descr="資料庫 外框">
            <a:extLst>
              <a:ext uri="{FF2B5EF4-FFF2-40B4-BE49-F238E27FC236}">
                <a16:creationId xmlns:a16="http://schemas.microsoft.com/office/drawing/2014/main" id="{D627905C-C162-06D6-EB61-3D3875FCB3B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91697" y="3793319"/>
            <a:ext cx="914400" cy="914400"/>
          </a:xfrm>
          <a:prstGeom prst="rect">
            <a:avLst/>
          </a:prstGeom>
        </p:spPr>
      </p:pic>
      <p:pic>
        <p:nvPicPr>
          <p:cNvPr id="9" name="圖形 8" descr="資料庫 外框">
            <a:extLst>
              <a:ext uri="{FF2B5EF4-FFF2-40B4-BE49-F238E27FC236}">
                <a16:creationId xmlns:a16="http://schemas.microsoft.com/office/drawing/2014/main" id="{4C4ECF71-9107-9A98-7FAA-59A9D4A6990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459463" y="3793319"/>
            <a:ext cx="914400" cy="914400"/>
          </a:xfrm>
          <a:prstGeom prst="rect">
            <a:avLst/>
          </a:prstGeom>
        </p:spPr>
      </p:pic>
      <p:pic>
        <p:nvPicPr>
          <p:cNvPr id="10" name="圖形 9" descr="資料庫 外框">
            <a:extLst>
              <a:ext uri="{FF2B5EF4-FFF2-40B4-BE49-F238E27FC236}">
                <a16:creationId xmlns:a16="http://schemas.microsoft.com/office/drawing/2014/main" id="{CE52536F-C559-20AD-71F6-90B7F156F19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112795" y="3806041"/>
            <a:ext cx="914400" cy="914400"/>
          </a:xfrm>
          <a:prstGeom prst="rect">
            <a:avLst/>
          </a:prstGeom>
        </p:spPr>
      </p:pic>
      <p:sp>
        <p:nvSpPr>
          <p:cNvPr id="11" name="文字方塊 10">
            <a:extLst>
              <a:ext uri="{FF2B5EF4-FFF2-40B4-BE49-F238E27FC236}">
                <a16:creationId xmlns:a16="http://schemas.microsoft.com/office/drawing/2014/main" id="{50E66180-9521-FA0B-E027-C197D442A5F1}"/>
              </a:ext>
            </a:extLst>
          </p:cNvPr>
          <p:cNvSpPr txBox="1"/>
          <p:nvPr/>
        </p:nvSpPr>
        <p:spPr>
          <a:xfrm>
            <a:off x="491092" y="3349331"/>
            <a:ext cx="2790727"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Unlabeled data</a:t>
            </a: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cxnSp>
        <p:nvCxnSpPr>
          <p:cNvPr id="12" name="直線單箭頭接點 11">
            <a:extLst>
              <a:ext uri="{FF2B5EF4-FFF2-40B4-BE49-F238E27FC236}">
                <a16:creationId xmlns:a16="http://schemas.microsoft.com/office/drawing/2014/main" id="{1BB2E4D3-5697-50CF-1244-E9F51E2F20D4}"/>
              </a:ext>
            </a:extLst>
          </p:cNvPr>
          <p:cNvCxnSpPr>
            <a:cxnSpLocks/>
          </p:cNvCxnSpPr>
          <p:nvPr/>
        </p:nvCxnSpPr>
        <p:spPr>
          <a:xfrm>
            <a:off x="3039647" y="4211321"/>
            <a:ext cx="719961" cy="0"/>
          </a:xfrm>
          <a:prstGeom prst="straightConnector1">
            <a:avLst/>
          </a:prstGeom>
          <a:noFill/>
          <a:ln w="38100" cap="flat" cmpd="sng" algn="ctr">
            <a:solidFill>
              <a:sysClr val="windowText" lastClr="000000"/>
            </a:solidFill>
            <a:prstDash val="solid"/>
            <a:miter lim="800000"/>
            <a:tailEnd type="triangle"/>
          </a:ln>
          <a:effectLst/>
        </p:spPr>
      </p:cxnSp>
      <p:cxnSp>
        <p:nvCxnSpPr>
          <p:cNvPr id="13" name="直線單箭頭接點 12">
            <a:extLst>
              <a:ext uri="{FF2B5EF4-FFF2-40B4-BE49-F238E27FC236}">
                <a16:creationId xmlns:a16="http://schemas.microsoft.com/office/drawing/2014/main" id="{531C72DA-E0ED-A11C-587A-3A341AA5C830}"/>
              </a:ext>
            </a:extLst>
          </p:cNvPr>
          <p:cNvCxnSpPr>
            <a:cxnSpLocks/>
          </p:cNvCxnSpPr>
          <p:nvPr/>
        </p:nvCxnSpPr>
        <p:spPr>
          <a:xfrm>
            <a:off x="5694858" y="4250519"/>
            <a:ext cx="1098902" cy="0"/>
          </a:xfrm>
          <a:prstGeom prst="straightConnector1">
            <a:avLst/>
          </a:prstGeom>
          <a:noFill/>
          <a:ln w="38100" cap="flat" cmpd="sng" algn="ctr">
            <a:solidFill>
              <a:sysClr val="windowText" lastClr="000000"/>
            </a:solidFill>
            <a:prstDash val="solid"/>
            <a:miter lim="800000"/>
            <a:headEnd type="none" w="med" len="med"/>
            <a:tailEnd type="none" w="med" len="med"/>
          </a:ln>
          <a:effectLst/>
        </p:spPr>
      </p:cxnSp>
      <p:cxnSp>
        <p:nvCxnSpPr>
          <p:cNvPr id="14" name="直線單箭頭接點 13">
            <a:extLst>
              <a:ext uri="{FF2B5EF4-FFF2-40B4-BE49-F238E27FC236}">
                <a16:creationId xmlns:a16="http://schemas.microsoft.com/office/drawing/2014/main" id="{197851F3-9449-3F02-0D97-C42DC82C6CF2}"/>
              </a:ext>
            </a:extLst>
          </p:cNvPr>
          <p:cNvCxnSpPr>
            <a:cxnSpLocks/>
          </p:cNvCxnSpPr>
          <p:nvPr/>
        </p:nvCxnSpPr>
        <p:spPr>
          <a:xfrm>
            <a:off x="6787125" y="3301548"/>
            <a:ext cx="2285452" cy="0"/>
          </a:xfrm>
          <a:prstGeom prst="straightConnector1">
            <a:avLst/>
          </a:prstGeom>
          <a:noFill/>
          <a:ln w="38100" cap="flat" cmpd="sng" algn="ctr">
            <a:solidFill>
              <a:sysClr val="windowText" lastClr="000000"/>
            </a:solidFill>
            <a:prstDash val="solid"/>
            <a:miter lim="800000"/>
            <a:tailEnd type="triangle"/>
          </a:ln>
          <a:effectLst/>
        </p:spPr>
      </p:cxnSp>
      <p:cxnSp>
        <p:nvCxnSpPr>
          <p:cNvPr id="15" name="直線單箭頭接點 14">
            <a:extLst>
              <a:ext uri="{FF2B5EF4-FFF2-40B4-BE49-F238E27FC236}">
                <a16:creationId xmlns:a16="http://schemas.microsoft.com/office/drawing/2014/main" id="{33CDBF50-69BD-47E9-E2A3-DA7B30D3FA2A}"/>
              </a:ext>
            </a:extLst>
          </p:cNvPr>
          <p:cNvCxnSpPr>
            <a:cxnSpLocks/>
          </p:cNvCxnSpPr>
          <p:nvPr/>
        </p:nvCxnSpPr>
        <p:spPr>
          <a:xfrm>
            <a:off x="6787125" y="3302429"/>
            <a:ext cx="0" cy="1866122"/>
          </a:xfrm>
          <a:prstGeom prst="straightConnector1">
            <a:avLst/>
          </a:prstGeom>
          <a:noFill/>
          <a:ln w="38100" cap="flat" cmpd="sng" algn="ctr">
            <a:solidFill>
              <a:sysClr val="windowText" lastClr="000000"/>
            </a:solidFill>
            <a:prstDash val="solid"/>
            <a:miter lim="800000"/>
            <a:headEnd type="none" w="med" len="med"/>
            <a:tailEnd type="none" w="med" len="med"/>
          </a:ln>
          <a:effectLst/>
        </p:spPr>
      </p:cxnSp>
      <p:sp>
        <p:nvSpPr>
          <p:cNvPr id="16" name="文字方塊 15">
            <a:extLst>
              <a:ext uri="{FF2B5EF4-FFF2-40B4-BE49-F238E27FC236}">
                <a16:creationId xmlns:a16="http://schemas.microsoft.com/office/drawing/2014/main" id="{EB43CDC3-18CC-43D2-CF64-3A531C601A5C}"/>
              </a:ext>
            </a:extLst>
          </p:cNvPr>
          <p:cNvSpPr txBox="1"/>
          <p:nvPr/>
        </p:nvSpPr>
        <p:spPr>
          <a:xfrm>
            <a:off x="6893577" y="1723560"/>
            <a:ext cx="1704717"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2800" b="1" i="1" u="sng"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Fine-tune</a:t>
            </a:r>
            <a:endParaRPr kumimoji="0" lang="zh-TW" altLang="en-US" sz="2800" b="1" i="1" u="sng"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22" name="Google Shape;111;p27">
            <a:extLst>
              <a:ext uri="{FF2B5EF4-FFF2-40B4-BE49-F238E27FC236}">
                <a16:creationId xmlns:a16="http://schemas.microsoft.com/office/drawing/2014/main" id="{7E39D356-9A96-FE3C-84FE-B4DE89DAE2B4}"/>
              </a:ext>
            </a:extLst>
          </p:cNvPr>
          <p:cNvSpPr/>
          <p:nvPr/>
        </p:nvSpPr>
        <p:spPr>
          <a:xfrm>
            <a:off x="9209059" y="2985965"/>
            <a:ext cx="1077027" cy="701694"/>
          </a:xfrm>
          <a:custGeom>
            <a:avLst/>
            <a:gdLst/>
            <a:ahLst/>
            <a:cxnLst/>
            <a:rect l="l" t="t" r="r" b="b"/>
            <a:pathLst>
              <a:path w="20765" h="21427" extrusionOk="0">
                <a:moveTo>
                  <a:pt x="7654" y="1"/>
                </a:moveTo>
                <a:cubicBezTo>
                  <a:pt x="6294" y="20"/>
                  <a:pt x="4753" y="903"/>
                  <a:pt x="4110" y="2532"/>
                </a:cubicBezTo>
                <a:cubicBezTo>
                  <a:pt x="4110" y="2532"/>
                  <a:pt x="4104" y="2532"/>
                  <a:pt x="4104" y="2532"/>
                </a:cubicBezTo>
                <a:cubicBezTo>
                  <a:pt x="3722" y="3624"/>
                  <a:pt x="3929" y="4445"/>
                  <a:pt x="3945" y="4495"/>
                </a:cubicBezTo>
                <a:cubicBezTo>
                  <a:pt x="3976" y="4602"/>
                  <a:pt x="3935" y="4724"/>
                  <a:pt x="3855" y="4767"/>
                </a:cubicBezTo>
                <a:cubicBezTo>
                  <a:pt x="3839" y="4774"/>
                  <a:pt x="3828" y="4781"/>
                  <a:pt x="3812" y="4781"/>
                </a:cubicBezTo>
                <a:cubicBezTo>
                  <a:pt x="3743" y="4788"/>
                  <a:pt x="3679" y="4730"/>
                  <a:pt x="3653" y="4644"/>
                </a:cubicBezTo>
                <a:cubicBezTo>
                  <a:pt x="3642" y="4595"/>
                  <a:pt x="3430" y="3790"/>
                  <a:pt x="3722" y="2691"/>
                </a:cubicBezTo>
                <a:cubicBezTo>
                  <a:pt x="3754" y="2562"/>
                  <a:pt x="3690" y="2425"/>
                  <a:pt x="3590" y="2425"/>
                </a:cubicBezTo>
                <a:cubicBezTo>
                  <a:pt x="1950" y="2425"/>
                  <a:pt x="273" y="5524"/>
                  <a:pt x="347" y="7372"/>
                </a:cubicBezTo>
                <a:cubicBezTo>
                  <a:pt x="353" y="7515"/>
                  <a:pt x="475" y="7579"/>
                  <a:pt x="555" y="7493"/>
                </a:cubicBezTo>
                <a:cubicBezTo>
                  <a:pt x="778" y="7236"/>
                  <a:pt x="1021" y="7029"/>
                  <a:pt x="1281" y="6886"/>
                </a:cubicBezTo>
                <a:cubicBezTo>
                  <a:pt x="1350" y="6850"/>
                  <a:pt x="1429" y="6879"/>
                  <a:pt x="1472" y="6964"/>
                </a:cubicBezTo>
                <a:cubicBezTo>
                  <a:pt x="1530" y="7078"/>
                  <a:pt x="1487" y="7236"/>
                  <a:pt x="1397" y="7279"/>
                </a:cubicBezTo>
                <a:cubicBezTo>
                  <a:pt x="1036" y="7471"/>
                  <a:pt x="750" y="7772"/>
                  <a:pt x="516" y="8129"/>
                </a:cubicBezTo>
                <a:cubicBezTo>
                  <a:pt x="-529" y="10034"/>
                  <a:pt x="140" y="12853"/>
                  <a:pt x="1392" y="14423"/>
                </a:cubicBezTo>
                <a:cubicBezTo>
                  <a:pt x="1610" y="14680"/>
                  <a:pt x="1833" y="14902"/>
                  <a:pt x="2056" y="15088"/>
                </a:cubicBezTo>
                <a:cubicBezTo>
                  <a:pt x="2156" y="15166"/>
                  <a:pt x="2358" y="15310"/>
                  <a:pt x="2352" y="15324"/>
                </a:cubicBezTo>
                <a:cubicBezTo>
                  <a:pt x="3759" y="16381"/>
                  <a:pt x="5347" y="16295"/>
                  <a:pt x="5973" y="16216"/>
                </a:cubicBezTo>
                <a:cubicBezTo>
                  <a:pt x="6105" y="16202"/>
                  <a:pt x="6238" y="16244"/>
                  <a:pt x="6344" y="16344"/>
                </a:cubicBezTo>
                <a:cubicBezTo>
                  <a:pt x="6567" y="16543"/>
                  <a:pt x="8073" y="17950"/>
                  <a:pt x="10605" y="17872"/>
                </a:cubicBezTo>
                <a:cubicBezTo>
                  <a:pt x="11231" y="17850"/>
                  <a:pt x="12001" y="17751"/>
                  <a:pt x="12824" y="17401"/>
                </a:cubicBezTo>
                <a:cubicBezTo>
                  <a:pt x="13912" y="16937"/>
                  <a:pt x="14755" y="15760"/>
                  <a:pt x="14686" y="14325"/>
                </a:cubicBezTo>
                <a:cubicBezTo>
                  <a:pt x="14506" y="12369"/>
                  <a:pt x="13817" y="11205"/>
                  <a:pt x="12469" y="10377"/>
                </a:cubicBezTo>
                <a:cubicBezTo>
                  <a:pt x="11806" y="9970"/>
                  <a:pt x="11046" y="9898"/>
                  <a:pt x="10467" y="9926"/>
                </a:cubicBezTo>
                <a:cubicBezTo>
                  <a:pt x="10122" y="9948"/>
                  <a:pt x="9815" y="9999"/>
                  <a:pt x="9550" y="10056"/>
                </a:cubicBezTo>
                <a:lnTo>
                  <a:pt x="9512" y="10069"/>
                </a:lnTo>
                <a:cubicBezTo>
                  <a:pt x="8599" y="10283"/>
                  <a:pt x="8137" y="10662"/>
                  <a:pt x="8132" y="10669"/>
                </a:cubicBezTo>
                <a:cubicBezTo>
                  <a:pt x="8111" y="10691"/>
                  <a:pt x="8085" y="10698"/>
                  <a:pt x="8064" y="10698"/>
                </a:cubicBezTo>
                <a:cubicBezTo>
                  <a:pt x="8006" y="10705"/>
                  <a:pt x="7952" y="10669"/>
                  <a:pt x="7920" y="10598"/>
                </a:cubicBezTo>
                <a:cubicBezTo>
                  <a:pt x="7872" y="10498"/>
                  <a:pt x="7899" y="10370"/>
                  <a:pt x="7968" y="10306"/>
                </a:cubicBezTo>
                <a:cubicBezTo>
                  <a:pt x="7989" y="10291"/>
                  <a:pt x="8266" y="10062"/>
                  <a:pt x="8807" y="9848"/>
                </a:cubicBezTo>
                <a:cubicBezTo>
                  <a:pt x="8903" y="9813"/>
                  <a:pt x="8918" y="9641"/>
                  <a:pt x="8839" y="9570"/>
                </a:cubicBezTo>
                <a:cubicBezTo>
                  <a:pt x="8313" y="9098"/>
                  <a:pt x="7617" y="8270"/>
                  <a:pt x="7416" y="7071"/>
                </a:cubicBezTo>
                <a:cubicBezTo>
                  <a:pt x="7394" y="6957"/>
                  <a:pt x="7448" y="6843"/>
                  <a:pt x="7533" y="6821"/>
                </a:cubicBezTo>
                <a:cubicBezTo>
                  <a:pt x="7618" y="6793"/>
                  <a:pt x="7698" y="6865"/>
                  <a:pt x="7719" y="6987"/>
                </a:cubicBezTo>
                <a:cubicBezTo>
                  <a:pt x="7942" y="8321"/>
                  <a:pt x="8912" y="9179"/>
                  <a:pt x="9358" y="9507"/>
                </a:cubicBezTo>
                <a:cubicBezTo>
                  <a:pt x="9469" y="9586"/>
                  <a:pt x="9597" y="9620"/>
                  <a:pt x="9719" y="9592"/>
                </a:cubicBezTo>
                <a:cubicBezTo>
                  <a:pt x="10234" y="9492"/>
                  <a:pt x="11518" y="9334"/>
                  <a:pt x="12595" y="9998"/>
                </a:cubicBezTo>
                <a:cubicBezTo>
                  <a:pt x="12998" y="10240"/>
                  <a:pt x="13345" y="10521"/>
                  <a:pt x="13636" y="10828"/>
                </a:cubicBezTo>
                <a:cubicBezTo>
                  <a:pt x="13743" y="10942"/>
                  <a:pt x="13897" y="10948"/>
                  <a:pt x="14008" y="10841"/>
                </a:cubicBezTo>
                <a:cubicBezTo>
                  <a:pt x="14640" y="10241"/>
                  <a:pt x="15270" y="10013"/>
                  <a:pt x="15902" y="10156"/>
                </a:cubicBezTo>
                <a:cubicBezTo>
                  <a:pt x="16756" y="10356"/>
                  <a:pt x="17361" y="11205"/>
                  <a:pt x="17584" y="11691"/>
                </a:cubicBezTo>
                <a:cubicBezTo>
                  <a:pt x="17626" y="11784"/>
                  <a:pt x="17616" y="11912"/>
                  <a:pt x="17552" y="11983"/>
                </a:cubicBezTo>
                <a:cubicBezTo>
                  <a:pt x="17526" y="12011"/>
                  <a:pt x="17499" y="12025"/>
                  <a:pt x="17468" y="12025"/>
                </a:cubicBezTo>
                <a:cubicBezTo>
                  <a:pt x="17414" y="12032"/>
                  <a:pt x="17357" y="11996"/>
                  <a:pt x="17325" y="11925"/>
                </a:cubicBezTo>
                <a:cubicBezTo>
                  <a:pt x="17144" y="11532"/>
                  <a:pt x="16602" y="10749"/>
                  <a:pt x="15849" y="10578"/>
                </a:cubicBezTo>
                <a:cubicBezTo>
                  <a:pt x="15313" y="10456"/>
                  <a:pt x="14766" y="10648"/>
                  <a:pt x="14214" y="11169"/>
                </a:cubicBezTo>
                <a:cubicBezTo>
                  <a:pt x="14123" y="11254"/>
                  <a:pt x="14108" y="11418"/>
                  <a:pt x="14177" y="11532"/>
                </a:cubicBezTo>
                <a:cubicBezTo>
                  <a:pt x="14389" y="11875"/>
                  <a:pt x="14565" y="12262"/>
                  <a:pt x="14698" y="12683"/>
                </a:cubicBezTo>
                <a:cubicBezTo>
                  <a:pt x="14846" y="13169"/>
                  <a:pt x="14952" y="13695"/>
                  <a:pt x="15005" y="14316"/>
                </a:cubicBezTo>
                <a:cubicBezTo>
                  <a:pt x="16369" y="14966"/>
                  <a:pt x="19967" y="14602"/>
                  <a:pt x="20652" y="11448"/>
                </a:cubicBezTo>
                <a:cubicBezTo>
                  <a:pt x="21071" y="9520"/>
                  <a:pt x="20280" y="7208"/>
                  <a:pt x="19086" y="6630"/>
                </a:cubicBezTo>
                <a:cubicBezTo>
                  <a:pt x="18943" y="6558"/>
                  <a:pt x="18795" y="6680"/>
                  <a:pt x="18758" y="6879"/>
                </a:cubicBezTo>
                <a:cubicBezTo>
                  <a:pt x="18652" y="7472"/>
                  <a:pt x="18444" y="7944"/>
                  <a:pt x="18242" y="8258"/>
                </a:cubicBezTo>
                <a:cubicBezTo>
                  <a:pt x="18189" y="8336"/>
                  <a:pt x="18189" y="8458"/>
                  <a:pt x="18242" y="8543"/>
                </a:cubicBezTo>
                <a:cubicBezTo>
                  <a:pt x="18338" y="8693"/>
                  <a:pt x="18481" y="8971"/>
                  <a:pt x="18635" y="9442"/>
                </a:cubicBezTo>
                <a:cubicBezTo>
                  <a:pt x="18667" y="9542"/>
                  <a:pt x="18640" y="9678"/>
                  <a:pt x="18565" y="9728"/>
                </a:cubicBezTo>
                <a:cubicBezTo>
                  <a:pt x="18544" y="9742"/>
                  <a:pt x="18529" y="9748"/>
                  <a:pt x="18507" y="9748"/>
                </a:cubicBezTo>
                <a:cubicBezTo>
                  <a:pt x="18438" y="9755"/>
                  <a:pt x="18375" y="9700"/>
                  <a:pt x="18348" y="9614"/>
                </a:cubicBezTo>
                <a:cubicBezTo>
                  <a:pt x="18348" y="9607"/>
                  <a:pt x="18226" y="9179"/>
                  <a:pt x="17977" y="8793"/>
                </a:cubicBezTo>
                <a:cubicBezTo>
                  <a:pt x="17653" y="8301"/>
                  <a:pt x="17271" y="8108"/>
                  <a:pt x="16836" y="8222"/>
                </a:cubicBezTo>
                <a:cubicBezTo>
                  <a:pt x="16740" y="8244"/>
                  <a:pt x="16650" y="8150"/>
                  <a:pt x="16650" y="8015"/>
                </a:cubicBezTo>
                <a:cubicBezTo>
                  <a:pt x="16650" y="7908"/>
                  <a:pt x="16708" y="7822"/>
                  <a:pt x="16783" y="7807"/>
                </a:cubicBezTo>
                <a:cubicBezTo>
                  <a:pt x="17244" y="7686"/>
                  <a:pt x="17610" y="7886"/>
                  <a:pt x="17791" y="8022"/>
                </a:cubicBezTo>
                <a:cubicBezTo>
                  <a:pt x="17871" y="8079"/>
                  <a:pt x="17971" y="8057"/>
                  <a:pt x="18030" y="7957"/>
                </a:cubicBezTo>
                <a:cubicBezTo>
                  <a:pt x="18444" y="7300"/>
                  <a:pt x="18980" y="5845"/>
                  <a:pt x="18215" y="4332"/>
                </a:cubicBezTo>
                <a:cubicBezTo>
                  <a:pt x="17738" y="3390"/>
                  <a:pt x="16750" y="2824"/>
                  <a:pt x="15965" y="2789"/>
                </a:cubicBezTo>
                <a:cubicBezTo>
                  <a:pt x="15901" y="2789"/>
                  <a:pt x="15843" y="2790"/>
                  <a:pt x="15779" y="2798"/>
                </a:cubicBezTo>
                <a:cubicBezTo>
                  <a:pt x="15647" y="2812"/>
                  <a:pt x="15403" y="2824"/>
                  <a:pt x="15074" y="2931"/>
                </a:cubicBezTo>
                <a:cubicBezTo>
                  <a:pt x="14560" y="3096"/>
                  <a:pt x="14279" y="3382"/>
                  <a:pt x="14273" y="3382"/>
                </a:cubicBezTo>
                <a:cubicBezTo>
                  <a:pt x="14204" y="3453"/>
                  <a:pt x="14107" y="3433"/>
                  <a:pt x="14054" y="3333"/>
                </a:cubicBezTo>
                <a:cubicBezTo>
                  <a:pt x="14007" y="3240"/>
                  <a:pt x="14019" y="3103"/>
                  <a:pt x="14088" y="3039"/>
                </a:cubicBezTo>
                <a:cubicBezTo>
                  <a:pt x="14114" y="3010"/>
                  <a:pt x="14470" y="2669"/>
                  <a:pt x="15096" y="2483"/>
                </a:cubicBezTo>
                <a:cubicBezTo>
                  <a:pt x="15186" y="2455"/>
                  <a:pt x="15227" y="2304"/>
                  <a:pt x="15169" y="2204"/>
                </a:cubicBezTo>
                <a:cubicBezTo>
                  <a:pt x="14341" y="648"/>
                  <a:pt x="11471" y="-173"/>
                  <a:pt x="10170" y="641"/>
                </a:cubicBezTo>
                <a:cubicBezTo>
                  <a:pt x="10048" y="719"/>
                  <a:pt x="9996" y="919"/>
                  <a:pt x="10059" y="1076"/>
                </a:cubicBezTo>
                <a:cubicBezTo>
                  <a:pt x="10203" y="1461"/>
                  <a:pt x="10265" y="1904"/>
                  <a:pt x="10233" y="2325"/>
                </a:cubicBezTo>
                <a:cubicBezTo>
                  <a:pt x="10228" y="2432"/>
                  <a:pt x="10165" y="2512"/>
                  <a:pt x="10091" y="2519"/>
                </a:cubicBezTo>
                <a:cubicBezTo>
                  <a:pt x="10080" y="2519"/>
                  <a:pt x="10075" y="2519"/>
                  <a:pt x="10064" y="2519"/>
                </a:cubicBezTo>
                <a:cubicBezTo>
                  <a:pt x="9979" y="2505"/>
                  <a:pt x="9916" y="2404"/>
                  <a:pt x="9927" y="2282"/>
                </a:cubicBezTo>
                <a:cubicBezTo>
                  <a:pt x="9937" y="2140"/>
                  <a:pt x="10011" y="1106"/>
                  <a:pt x="9295" y="520"/>
                </a:cubicBezTo>
                <a:cubicBezTo>
                  <a:pt x="8854" y="161"/>
                  <a:pt x="8273" y="-8"/>
                  <a:pt x="7654" y="1"/>
                </a:cubicBezTo>
                <a:close/>
                <a:moveTo>
                  <a:pt x="6930" y="3139"/>
                </a:moveTo>
                <a:cubicBezTo>
                  <a:pt x="7435" y="3144"/>
                  <a:pt x="7913" y="3351"/>
                  <a:pt x="8361" y="3761"/>
                </a:cubicBezTo>
                <a:cubicBezTo>
                  <a:pt x="8886" y="4239"/>
                  <a:pt x="9242" y="4895"/>
                  <a:pt x="9449" y="5352"/>
                </a:cubicBezTo>
                <a:cubicBezTo>
                  <a:pt x="9491" y="5444"/>
                  <a:pt x="9582" y="5480"/>
                  <a:pt x="9656" y="5430"/>
                </a:cubicBezTo>
                <a:cubicBezTo>
                  <a:pt x="10925" y="4509"/>
                  <a:pt x="12288" y="4695"/>
                  <a:pt x="13403" y="5952"/>
                </a:cubicBezTo>
                <a:cubicBezTo>
                  <a:pt x="13456" y="6009"/>
                  <a:pt x="13535" y="6015"/>
                  <a:pt x="13593" y="5958"/>
                </a:cubicBezTo>
                <a:cubicBezTo>
                  <a:pt x="13795" y="5758"/>
                  <a:pt x="14331" y="5353"/>
                  <a:pt x="15154" y="5617"/>
                </a:cubicBezTo>
                <a:cubicBezTo>
                  <a:pt x="15239" y="5631"/>
                  <a:pt x="15291" y="5745"/>
                  <a:pt x="15270" y="5867"/>
                </a:cubicBezTo>
                <a:cubicBezTo>
                  <a:pt x="15249" y="5981"/>
                  <a:pt x="15164" y="6045"/>
                  <a:pt x="15079" y="6016"/>
                </a:cubicBezTo>
                <a:cubicBezTo>
                  <a:pt x="14527" y="5866"/>
                  <a:pt x="14076" y="5967"/>
                  <a:pt x="13736" y="6331"/>
                </a:cubicBezTo>
                <a:cubicBezTo>
                  <a:pt x="13418" y="6673"/>
                  <a:pt x="13217" y="7243"/>
                  <a:pt x="13195" y="7856"/>
                </a:cubicBezTo>
                <a:cubicBezTo>
                  <a:pt x="13190" y="7964"/>
                  <a:pt x="13132" y="8050"/>
                  <a:pt x="13053" y="8057"/>
                </a:cubicBezTo>
                <a:cubicBezTo>
                  <a:pt x="13026" y="8057"/>
                  <a:pt x="13000" y="8057"/>
                  <a:pt x="12973" y="8028"/>
                </a:cubicBezTo>
                <a:cubicBezTo>
                  <a:pt x="12915" y="7985"/>
                  <a:pt x="12882" y="7900"/>
                  <a:pt x="12887" y="7814"/>
                </a:cubicBezTo>
                <a:cubicBezTo>
                  <a:pt x="12903" y="7336"/>
                  <a:pt x="13015" y="6880"/>
                  <a:pt x="13195" y="6509"/>
                </a:cubicBezTo>
                <a:cubicBezTo>
                  <a:pt x="13243" y="6416"/>
                  <a:pt x="13228" y="6295"/>
                  <a:pt x="13164" y="6224"/>
                </a:cubicBezTo>
                <a:cubicBezTo>
                  <a:pt x="11630" y="4532"/>
                  <a:pt x="10133" y="5487"/>
                  <a:pt x="9543" y="5994"/>
                </a:cubicBezTo>
                <a:cubicBezTo>
                  <a:pt x="9464" y="6058"/>
                  <a:pt x="9364" y="6023"/>
                  <a:pt x="9321" y="5909"/>
                </a:cubicBezTo>
                <a:cubicBezTo>
                  <a:pt x="9194" y="5559"/>
                  <a:pt x="8827" y="4688"/>
                  <a:pt x="8185" y="4102"/>
                </a:cubicBezTo>
                <a:cubicBezTo>
                  <a:pt x="7548" y="3524"/>
                  <a:pt x="6843" y="3403"/>
                  <a:pt x="6084" y="3746"/>
                </a:cubicBezTo>
                <a:cubicBezTo>
                  <a:pt x="5999" y="3781"/>
                  <a:pt x="5909" y="3717"/>
                  <a:pt x="5888" y="3603"/>
                </a:cubicBezTo>
                <a:cubicBezTo>
                  <a:pt x="5867" y="3496"/>
                  <a:pt x="5915" y="3375"/>
                  <a:pt x="5994" y="3346"/>
                </a:cubicBezTo>
                <a:cubicBezTo>
                  <a:pt x="6315" y="3204"/>
                  <a:pt x="6627" y="3136"/>
                  <a:pt x="6930" y="3139"/>
                </a:cubicBezTo>
                <a:close/>
                <a:moveTo>
                  <a:pt x="4412" y="7120"/>
                </a:moveTo>
                <a:cubicBezTo>
                  <a:pt x="4454" y="7118"/>
                  <a:pt x="4496" y="7136"/>
                  <a:pt x="4528" y="7178"/>
                </a:cubicBezTo>
                <a:cubicBezTo>
                  <a:pt x="5112" y="7964"/>
                  <a:pt x="5357" y="9491"/>
                  <a:pt x="4678" y="11169"/>
                </a:cubicBezTo>
                <a:cubicBezTo>
                  <a:pt x="4630" y="11290"/>
                  <a:pt x="4688" y="11440"/>
                  <a:pt x="4789" y="11448"/>
                </a:cubicBezTo>
                <a:cubicBezTo>
                  <a:pt x="5622" y="11512"/>
                  <a:pt x="7236" y="11876"/>
                  <a:pt x="8250" y="13725"/>
                </a:cubicBezTo>
                <a:cubicBezTo>
                  <a:pt x="8287" y="13789"/>
                  <a:pt x="8351" y="13816"/>
                  <a:pt x="8409" y="13781"/>
                </a:cubicBezTo>
                <a:cubicBezTo>
                  <a:pt x="9009" y="13474"/>
                  <a:pt x="9645" y="13354"/>
                  <a:pt x="10245" y="13439"/>
                </a:cubicBezTo>
                <a:cubicBezTo>
                  <a:pt x="10314" y="13447"/>
                  <a:pt x="10373" y="13374"/>
                  <a:pt x="10373" y="13281"/>
                </a:cubicBezTo>
                <a:cubicBezTo>
                  <a:pt x="10373" y="12831"/>
                  <a:pt x="10547" y="12183"/>
                  <a:pt x="11237" y="11833"/>
                </a:cubicBezTo>
                <a:cubicBezTo>
                  <a:pt x="11322" y="11791"/>
                  <a:pt x="11413" y="11855"/>
                  <a:pt x="11439" y="11970"/>
                </a:cubicBezTo>
                <a:cubicBezTo>
                  <a:pt x="11466" y="12077"/>
                  <a:pt x="11417" y="12190"/>
                  <a:pt x="11338" y="12233"/>
                </a:cubicBezTo>
                <a:cubicBezTo>
                  <a:pt x="10547" y="12640"/>
                  <a:pt x="10691" y="13418"/>
                  <a:pt x="10696" y="13446"/>
                </a:cubicBezTo>
                <a:cubicBezTo>
                  <a:pt x="10707" y="13510"/>
                  <a:pt x="10743" y="13552"/>
                  <a:pt x="10786" y="13567"/>
                </a:cubicBezTo>
                <a:cubicBezTo>
                  <a:pt x="11391" y="13788"/>
                  <a:pt x="11889" y="14216"/>
                  <a:pt x="12170" y="14780"/>
                </a:cubicBezTo>
                <a:cubicBezTo>
                  <a:pt x="12218" y="14873"/>
                  <a:pt x="12208" y="15010"/>
                  <a:pt x="12144" y="15074"/>
                </a:cubicBezTo>
                <a:cubicBezTo>
                  <a:pt x="12117" y="15103"/>
                  <a:pt x="12091" y="15117"/>
                  <a:pt x="12059" y="15117"/>
                </a:cubicBezTo>
                <a:cubicBezTo>
                  <a:pt x="12006" y="15124"/>
                  <a:pt x="11954" y="15087"/>
                  <a:pt x="11917" y="15023"/>
                </a:cubicBezTo>
                <a:cubicBezTo>
                  <a:pt x="11386" y="13945"/>
                  <a:pt x="9852" y="13361"/>
                  <a:pt x="8308" y="14289"/>
                </a:cubicBezTo>
                <a:cubicBezTo>
                  <a:pt x="8239" y="14332"/>
                  <a:pt x="8160" y="14295"/>
                  <a:pt x="8117" y="14209"/>
                </a:cubicBezTo>
                <a:cubicBezTo>
                  <a:pt x="6870" y="11625"/>
                  <a:pt x="4296" y="11862"/>
                  <a:pt x="4270" y="11862"/>
                </a:cubicBezTo>
                <a:lnTo>
                  <a:pt x="3961" y="11847"/>
                </a:lnTo>
                <a:cubicBezTo>
                  <a:pt x="3924" y="11818"/>
                  <a:pt x="3892" y="11768"/>
                  <a:pt x="3881" y="11711"/>
                </a:cubicBezTo>
                <a:cubicBezTo>
                  <a:pt x="3759" y="11011"/>
                  <a:pt x="3176" y="10055"/>
                  <a:pt x="2332" y="9641"/>
                </a:cubicBezTo>
                <a:cubicBezTo>
                  <a:pt x="2263" y="9605"/>
                  <a:pt x="2209" y="9514"/>
                  <a:pt x="2220" y="9407"/>
                </a:cubicBezTo>
                <a:cubicBezTo>
                  <a:pt x="2236" y="9271"/>
                  <a:pt x="2337" y="9192"/>
                  <a:pt x="2427" y="9235"/>
                </a:cubicBezTo>
                <a:cubicBezTo>
                  <a:pt x="2788" y="9406"/>
                  <a:pt x="3170" y="9735"/>
                  <a:pt x="3483" y="10120"/>
                </a:cubicBezTo>
                <a:cubicBezTo>
                  <a:pt x="3680" y="10363"/>
                  <a:pt x="3913" y="10720"/>
                  <a:pt x="4067" y="11162"/>
                </a:cubicBezTo>
                <a:cubicBezTo>
                  <a:pt x="4115" y="11291"/>
                  <a:pt x="4248" y="11306"/>
                  <a:pt x="4306" y="11184"/>
                </a:cubicBezTo>
                <a:cubicBezTo>
                  <a:pt x="5022" y="9614"/>
                  <a:pt x="4831" y="8186"/>
                  <a:pt x="4311" y="7486"/>
                </a:cubicBezTo>
                <a:cubicBezTo>
                  <a:pt x="4253" y="7408"/>
                  <a:pt x="4243" y="7273"/>
                  <a:pt x="4301" y="7194"/>
                </a:cubicBezTo>
                <a:cubicBezTo>
                  <a:pt x="4330" y="7148"/>
                  <a:pt x="4370" y="7123"/>
                  <a:pt x="4412" y="7120"/>
                </a:cubicBezTo>
                <a:close/>
                <a:moveTo>
                  <a:pt x="2258" y="15717"/>
                </a:moveTo>
                <a:cubicBezTo>
                  <a:pt x="1971" y="17680"/>
                  <a:pt x="4031" y="19435"/>
                  <a:pt x="5702" y="18764"/>
                </a:cubicBezTo>
                <a:cubicBezTo>
                  <a:pt x="5612" y="19699"/>
                  <a:pt x="5001" y="21083"/>
                  <a:pt x="5001" y="21083"/>
                </a:cubicBezTo>
                <a:lnTo>
                  <a:pt x="6238" y="21427"/>
                </a:lnTo>
                <a:lnTo>
                  <a:pt x="8727" y="18063"/>
                </a:lnTo>
                <a:cubicBezTo>
                  <a:pt x="7390" y="17742"/>
                  <a:pt x="6699" y="17172"/>
                  <a:pt x="6333" y="16843"/>
                </a:cubicBezTo>
                <a:cubicBezTo>
                  <a:pt x="6163" y="16686"/>
                  <a:pt x="5962" y="16614"/>
                  <a:pt x="5761" y="16636"/>
                </a:cubicBezTo>
                <a:cubicBezTo>
                  <a:pt x="5442" y="16672"/>
                  <a:pt x="4954" y="16693"/>
                  <a:pt x="4381" y="16593"/>
                </a:cubicBezTo>
                <a:cubicBezTo>
                  <a:pt x="3786" y="16494"/>
                  <a:pt x="3027" y="16259"/>
                  <a:pt x="2258" y="15717"/>
                </a:cubicBezTo>
                <a:close/>
              </a:path>
            </a:pathLst>
          </a:custGeom>
          <a:solidFill>
            <a:schemeClr val="accent1"/>
          </a:solidFill>
          <a:ln>
            <a:noFill/>
          </a:ln>
        </p:spPr>
        <p:txBody>
          <a:bodyPr spcFirstLastPara="1" wrap="square" lIns="32750" tIns="32750" rIns="32750" bIns="32750" anchor="ctr" anchorCtr="0">
            <a:noAutofit/>
          </a:bodyPr>
          <a:lstStyle/>
          <a:p>
            <a:pPr marL="0" marR="0" lvl="0" indent="0" algn="ctr" defTabSz="457200" rtl="0" eaLnBrk="1" fontAlgn="auto" latinLnBrk="0" hangingPunct="1">
              <a:lnSpc>
                <a:spcPct val="100000"/>
              </a:lnSpc>
              <a:spcBef>
                <a:spcPts val="0"/>
              </a:spcBef>
              <a:spcAft>
                <a:spcPts val="0"/>
              </a:spcAft>
              <a:buClr>
                <a:srgbClr val="FFFFFF"/>
              </a:buClr>
              <a:buSzPts val="1400"/>
              <a:buFontTx/>
              <a:buNone/>
              <a:tabLst/>
              <a:defRPr/>
            </a:pPr>
            <a:endParaRPr kumimoji="0" sz="1400" b="0" i="0" u="none" strike="noStrike" kern="1200" cap="none" spc="0" normalizeH="0" baseline="0" noProof="0">
              <a:ln>
                <a:noFill/>
              </a:ln>
              <a:solidFill>
                <a:srgbClr val="FFFFFF"/>
              </a:solidFill>
              <a:effectLst/>
              <a:uLnTx/>
              <a:uFillTx/>
              <a:latin typeface="Helvetica Neue"/>
              <a:ea typeface="Helvetica Neue"/>
              <a:cs typeface="Helvetica Neue"/>
              <a:sym typeface="Helvetica Neue"/>
            </a:endParaRPr>
          </a:p>
        </p:txBody>
      </p:sp>
      <p:sp>
        <p:nvSpPr>
          <p:cNvPr id="23" name="Google Shape;111;p27">
            <a:extLst>
              <a:ext uri="{FF2B5EF4-FFF2-40B4-BE49-F238E27FC236}">
                <a16:creationId xmlns:a16="http://schemas.microsoft.com/office/drawing/2014/main" id="{E4C3070C-7977-8515-B3EB-E751909FC81E}"/>
              </a:ext>
            </a:extLst>
          </p:cNvPr>
          <p:cNvSpPr/>
          <p:nvPr/>
        </p:nvSpPr>
        <p:spPr>
          <a:xfrm>
            <a:off x="9237274" y="4779501"/>
            <a:ext cx="1077027" cy="701694"/>
          </a:xfrm>
          <a:custGeom>
            <a:avLst/>
            <a:gdLst/>
            <a:ahLst/>
            <a:cxnLst/>
            <a:rect l="l" t="t" r="r" b="b"/>
            <a:pathLst>
              <a:path w="20765" h="21427" extrusionOk="0">
                <a:moveTo>
                  <a:pt x="7654" y="1"/>
                </a:moveTo>
                <a:cubicBezTo>
                  <a:pt x="6294" y="20"/>
                  <a:pt x="4753" y="903"/>
                  <a:pt x="4110" y="2532"/>
                </a:cubicBezTo>
                <a:cubicBezTo>
                  <a:pt x="4110" y="2532"/>
                  <a:pt x="4104" y="2532"/>
                  <a:pt x="4104" y="2532"/>
                </a:cubicBezTo>
                <a:cubicBezTo>
                  <a:pt x="3722" y="3624"/>
                  <a:pt x="3929" y="4445"/>
                  <a:pt x="3945" y="4495"/>
                </a:cubicBezTo>
                <a:cubicBezTo>
                  <a:pt x="3976" y="4602"/>
                  <a:pt x="3935" y="4724"/>
                  <a:pt x="3855" y="4767"/>
                </a:cubicBezTo>
                <a:cubicBezTo>
                  <a:pt x="3839" y="4774"/>
                  <a:pt x="3828" y="4781"/>
                  <a:pt x="3812" y="4781"/>
                </a:cubicBezTo>
                <a:cubicBezTo>
                  <a:pt x="3743" y="4788"/>
                  <a:pt x="3679" y="4730"/>
                  <a:pt x="3653" y="4644"/>
                </a:cubicBezTo>
                <a:cubicBezTo>
                  <a:pt x="3642" y="4595"/>
                  <a:pt x="3430" y="3790"/>
                  <a:pt x="3722" y="2691"/>
                </a:cubicBezTo>
                <a:cubicBezTo>
                  <a:pt x="3754" y="2562"/>
                  <a:pt x="3690" y="2425"/>
                  <a:pt x="3590" y="2425"/>
                </a:cubicBezTo>
                <a:cubicBezTo>
                  <a:pt x="1950" y="2425"/>
                  <a:pt x="273" y="5524"/>
                  <a:pt x="347" y="7372"/>
                </a:cubicBezTo>
                <a:cubicBezTo>
                  <a:pt x="353" y="7515"/>
                  <a:pt x="475" y="7579"/>
                  <a:pt x="555" y="7493"/>
                </a:cubicBezTo>
                <a:cubicBezTo>
                  <a:pt x="778" y="7236"/>
                  <a:pt x="1021" y="7029"/>
                  <a:pt x="1281" y="6886"/>
                </a:cubicBezTo>
                <a:cubicBezTo>
                  <a:pt x="1350" y="6850"/>
                  <a:pt x="1429" y="6879"/>
                  <a:pt x="1472" y="6964"/>
                </a:cubicBezTo>
                <a:cubicBezTo>
                  <a:pt x="1530" y="7078"/>
                  <a:pt x="1487" y="7236"/>
                  <a:pt x="1397" y="7279"/>
                </a:cubicBezTo>
                <a:cubicBezTo>
                  <a:pt x="1036" y="7471"/>
                  <a:pt x="750" y="7772"/>
                  <a:pt x="516" y="8129"/>
                </a:cubicBezTo>
                <a:cubicBezTo>
                  <a:pt x="-529" y="10034"/>
                  <a:pt x="140" y="12853"/>
                  <a:pt x="1392" y="14423"/>
                </a:cubicBezTo>
                <a:cubicBezTo>
                  <a:pt x="1610" y="14680"/>
                  <a:pt x="1833" y="14902"/>
                  <a:pt x="2056" y="15088"/>
                </a:cubicBezTo>
                <a:cubicBezTo>
                  <a:pt x="2156" y="15166"/>
                  <a:pt x="2358" y="15310"/>
                  <a:pt x="2352" y="15324"/>
                </a:cubicBezTo>
                <a:cubicBezTo>
                  <a:pt x="3759" y="16381"/>
                  <a:pt x="5347" y="16295"/>
                  <a:pt x="5973" y="16216"/>
                </a:cubicBezTo>
                <a:cubicBezTo>
                  <a:pt x="6105" y="16202"/>
                  <a:pt x="6238" y="16244"/>
                  <a:pt x="6344" y="16344"/>
                </a:cubicBezTo>
                <a:cubicBezTo>
                  <a:pt x="6567" y="16543"/>
                  <a:pt x="8073" y="17950"/>
                  <a:pt x="10605" y="17872"/>
                </a:cubicBezTo>
                <a:cubicBezTo>
                  <a:pt x="11231" y="17850"/>
                  <a:pt x="12001" y="17751"/>
                  <a:pt x="12824" y="17401"/>
                </a:cubicBezTo>
                <a:cubicBezTo>
                  <a:pt x="13912" y="16937"/>
                  <a:pt x="14755" y="15760"/>
                  <a:pt x="14686" y="14325"/>
                </a:cubicBezTo>
                <a:cubicBezTo>
                  <a:pt x="14506" y="12369"/>
                  <a:pt x="13817" y="11205"/>
                  <a:pt x="12469" y="10377"/>
                </a:cubicBezTo>
                <a:cubicBezTo>
                  <a:pt x="11806" y="9970"/>
                  <a:pt x="11046" y="9898"/>
                  <a:pt x="10467" y="9926"/>
                </a:cubicBezTo>
                <a:cubicBezTo>
                  <a:pt x="10122" y="9948"/>
                  <a:pt x="9815" y="9999"/>
                  <a:pt x="9550" y="10056"/>
                </a:cubicBezTo>
                <a:lnTo>
                  <a:pt x="9512" y="10069"/>
                </a:lnTo>
                <a:cubicBezTo>
                  <a:pt x="8599" y="10283"/>
                  <a:pt x="8137" y="10662"/>
                  <a:pt x="8132" y="10669"/>
                </a:cubicBezTo>
                <a:cubicBezTo>
                  <a:pt x="8111" y="10691"/>
                  <a:pt x="8085" y="10698"/>
                  <a:pt x="8064" y="10698"/>
                </a:cubicBezTo>
                <a:cubicBezTo>
                  <a:pt x="8006" y="10705"/>
                  <a:pt x="7952" y="10669"/>
                  <a:pt x="7920" y="10598"/>
                </a:cubicBezTo>
                <a:cubicBezTo>
                  <a:pt x="7872" y="10498"/>
                  <a:pt x="7899" y="10370"/>
                  <a:pt x="7968" y="10306"/>
                </a:cubicBezTo>
                <a:cubicBezTo>
                  <a:pt x="7989" y="10291"/>
                  <a:pt x="8266" y="10062"/>
                  <a:pt x="8807" y="9848"/>
                </a:cubicBezTo>
                <a:cubicBezTo>
                  <a:pt x="8903" y="9813"/>
                  <a:pt x="8918" y="9641"/>
                  <a:pt x="8839" y="9570"/>
                </a:cubicBezTo>
                <a:cubicBezTo>
                  <a:pt x="8313" y="9098"/>
                  <a:pt x="7617" y="8270"/>
                  <a:pt x="7416" y="7071"/>
                </a:cubicBezTo>
                <a:cubicBezTo>
                  <a:pt x="7394" y="6957"/>
                  <a:pt x="7448" y="6843"/>
                  <a:pt x="7533" y="6821"/>
                </a:cubicBezTo>
                <a:cubicBezTo>
                  <a:pt x="7618" y="6793"/>
                  <a:pt x="7698" y="6865"/>
                  <a:pt x="7719" y="6987"/>
                </a:cubicBezTo>
                <a:cubicBezTo>
                  <a:pt x="7942" y="8321"/>
                  <a:pt x="8912" y="9179"/>
                  <a:pt x="9358" y="9507"/>
                </a:cubicBezTo>
                <a:cubicBezTo>
                  <a:pt x="9469" y="9586"/>
                  <a:pt x="9597" y="9620"/>
                  <a:pt x="9719" y="9592"/>
                </a:cubicBezTo>
                <a:cubicBezTo>
                  <a:pt x="10234" y="9492"/>
                  <a:pt x="11518" y="9334"/>
                  <a:pt x="12595" y="9998"/>
                </a:cubicBezTo>
                <a:cubicBezTo>
                  <a:pt x="12998" y="10240"/>
                  <a:pt x="13345" y="10521"/>
                  <a:pt x="13636" y="10828"/>
                </a:cubicBezTo>
                <a:cubicBezTo>
                  <a:pt x="13743" y="10942"/>
                  <a:pt x="13897" y="10948"/>
                  <a:pt x="14008" y="10841"/>
                </a:cubicBezTo>
                <a:cubicBezTo>
                  <a:pt x="14640" y="10241"/>
                  <a:pt x="15270" y="10013"/>
                  <a:pt x="15902" y="10156"/>
                </a:cubicBezTo>
                <a:cubicBezTo>
                  <a:pt x="16756" y="10356"/>
                  <a:pt x="17361" y="11205"/>
                  <a:pt x="17584" y="11691"/>
                </a:cubicBezTo>
                <a:cubicBezTo>
                  <a:pt x="17626" y="11784"/>
                  <a:pt x="17616" y="11912"/>
                  <a:pt x="17552" y="11983"/>
                </a:cubicBezTo>
                <a:cubicBezTo>
                  <a:pt x="17526" y="12011"/>
                  <a:pt x="17499" y="12025"/>
                  <a:pt x="17468" y="12025"/>
                </a:cubicBezTo>
                <a:cubicBezTo>
                  <a:pt x="17414" y="12032"/>
                  <a:pt x="17357" y="11996"/>
                  <a:pt x="17325" y="11925"/>
                </a:cubicBezTo>
                <a:cubicBezTo>
                  <a:pt x="17144" y="11532"/>
                  <a:pt x="16602" y="10749"/>
                  <a:pt x="15849" y="10578"/>
                </a:cubicBezTo>
                <a:cubicBezTo>
                  <a:pt x="15313" y="10456"/>
                  <a:pt x="14766" y="10648"/>
                  <a:pt x="14214" y="11169"/>
                </a:cubicBezTo>
                <a:cubicBezTo>
                  <a:pt x="14123" y="11254"/>
                  <a:pt x="14108" y="11418"/>
                  <a:pt x="14177" y="11532"/>
                </a:cubicBezTo>
                <a:cubicBezTo>
                  <a:pt x="14389" y="11875"/>
                  <a:pt x="14565" y="12262"/>
                  <a:pt x="14698" y="12683"/>
                </a:cubicBezTo>
                <a:cubicBezTo>
                  <a:pt x="14846" y="13169"/>
                  <a:pt x="14952" y="13695"/>
                  <a:pt x="15005" y="14316"/>
                </a:cubicBezTo>
                <a:cubicBezTo>
                  <a:pt x="16369" y="14966"/>
                  <a:pt x="19967" y="14602"/>
                  <a:pt x="20652" y="11448"/>
                </a:cubicBezTo>
                <a:cubicBezTo>
                  <a:pt x="21071" y="9520"/>
                  <a:pt x="20280" y="7208"/>
                  <a:pt x="19086" y="6630"/>
                </a:cubicBezTo>
                <a:cubicBezTo>
                  <a:pt x="18943" y="6558"/>
                  <a:pt x="18795" y="6680"/>
                  <a:pt x="18758" y="6879"/>
                </a:cubicBezTo>
                <a:cubicBezTo>
                  <a:pt x="18652" y="7472"/>
                  <a:pt x="18444" y="7944"/>
                  <a:pt x="18242" y="8258"/>
                </a:cubicBezTo>
                <a:cubicBezTo>
                  <a:pt x="18189" y="8336"/>
                  <a:pt x="18189" y="8458"/>
                  <a:pt x="18242" y="8543"/>
                </a:cubicBezTo>
                <a:cubicBezTo>
                  <a:pt x="18338" y="8693"/>
                  <a:pt x="18481" y="8971"/>
                  <a:pt x="18635" y="9442"/>
                </a:cubicBezTo>
                <a:cubicBezTo>
                  <a:pt x="18667" y="9542"/>
                  <a:pt x="18640" y="9678"/>
                  <a:pt x="18565" y="9728"/>
                </a:cubicBezTo>
                <a:cubicBezTo>
                  <a:pt x="18544" y="9742"/>
                  <a:pt x="18529" y="9748"/>
                  <a:pt x="18507" y="9748"/>
                </a:cubicBezTo>
                <a:cubicBezTo>
                  <a:pt x="18438" y="9755"/>
                  <a:pt x="18375" y="9700"/>
                  <a:pt x="18348" y="9614"/>
                </a:cubicBezTo>
                <a:cubicBezTo>
                  <a:pt x="18348" y="9607"/>
                  <a:pt x="18226" y="9179"/>
                  <a:pt x="17977" y="8793"/>
                </a:cubicBezTo>
                <a:cubicBezTo>
                  <a:pt x="17653" y="8301"/>
                  <a:pt x="17271" y="8108"/>
                  <a:pt x="16836" y="8222"/>
                </a:cubicBezTo>
                <a:cubicBezTo>
                  <a:pt x="16740" y="8244"/>
                  <a:pt x="16650" y="8150"/>
                  <a:pt x="16650" y="8015"/>
                </a:cubicBezTo>
                <a:cubicBezTo>
                  <a:pt x="16650" y="7908"/>
                  <a:pt x="16708" y="7822"/>
                  <a:pt x="16783" y="7807"/>
                </a:cubicBezTo>
                <a:cubicBezTo>
                  <a:pt x="17244" y="7686"/>
                  <a:pt x="17610" y="7886"/>
                  <a:pt x="17791" y="8022"/>
                </a:cubicBezTo>
                <a:cubicBezTo>
                  <a:pt x="17871" y="8079"/>
                  <a:pt x="17971" y="8057"/>
                  <a:pt x="18030" y="7957"/>
                </a:cubicBezTo>
                <a:cubicBezTo>
                  <a:pt x="18444" y="7300"/>
                  <a:pt x="18980" y="5845"/>
                  <a:pt x="18215" y="4332"/>
                </a:cubicBezTo>
                <a:cubicBezTo>
                  <a:pt x="17738" y="3390"/>
                  <a:pt x="16750" y="2824"/>
                  <a:pt x="15965" y="2789"/>
                </a:cubicBezTo>
                <a:cubicBezTo>
                  <a:pt x="15901" y="2789"/>
                  <a:pt x="15843" y="2790"/>
                  <a:pt x="15779" y="2798"/>
                </a:cubicBezTo>
                <a:cubicBezTo>
                  <a:pt x="15647" y="2812"/>
                  <a:pt x="15403" y="2824"/>
                  <a:pt x="15074" y="2931"/>
                </a:cubicBezTo>
                <a:cubicBezTo>
                  <a:pt x="14560" y="3096"/>
                  <a:pt x="14279" y="3382"/>
                  <a:pt x="14273" y="3382"/>
                </a:cubicBezTo>
                <a:cubicBezTo>
                  <a:pt x="14204" y="3453"/>
                  <a:pt x="14107" y="3433"/>
                  <a:pt x="14054" y="3333"/>
                </a:cubicBezTo>
                <a:cubicBezTo>
                  <a:pt x="14007" y="3240"/>
                  <a:pt x="14019" y="3103"/>
                  <a:pt x="14088" y="3039"/>
                </a:cubicBezTo>
                <a:cubicBezTo>
                  <a:pt x="14114" y="3010"/>
                  <a:pt x="14470" y="2669"/>
                  <a:pt x="15096" y="2483"/>
                </a:cubicBezTo>
                <a:cubicBezTo>
                  <a:pt x="15186" y="2455"/>
                  <a:pt x="15227" y="2304"/>
                  <a:pt x="15169" y="2204"/>
                </a:cubicBezTo>
                <a:cubicBezTo>
                  <a:pt x="14341" y="648"/>
                  <a:pt x="11471" y="-173"/>
                  <a:pt x="10170" y="641"/>
                </a:cubicBezTo>
                <a:cubicBezTo>
                  <a:pt x="10048" y="719"/>
                  <a:pt x="9996" y="919"/>
                  <a:pt x="10059" y="1076"/>
                </a:cubicBezTo>
                <a:cubicBezTo>
                  <a:pt x="10203" y="1461"/>
                  <a:pt x="10265" y="1904"/>
                  <a:pt x="10233" y="2325"/>
                </a:cubicBezTo>
                <a:cubicBezTo>
                  <a:pt x="10228" y="2432"/>
                  <a:pt x="10165" y="2512"/>
                  <a:pt x="10091" y="2519"/>
                </a:cubicBezTo>
                <a:cubicBezTo>
                  <a:pt x="10080" y="2519"/>
                  <a:pt x="10075" y="2519"/>
                  <a:pt x="10064" y="2519"/>
                </a:cubicBezTo>
                <a:cubicBezTo>
                  <a:pt x="9979" y="2505"/>
                  <a:pt x="9916" y="2404"/>
                  <a:pt x="9927" y="2282"/>
                </a:cubicBezTo>
                <a:cubicBezTo>
                  <a:pt x="9937" y="2140"/>
                  <a:pt x="10011" y="1106"/>
                  <a:pt x="9295" y="520"/>
                </a:cubicBezTo>
                <a:cubicBezTo>
                  <a:pt x="8854" y="161"/>
                  <a:pt x="8273" y="-8"/>
                  <a:pt x="7654" y="1"/>
                </a:cubicBezTo>
                <a:close/>
                <a:moveTo>
                  <a:pt x="6930" y="3139"/>
                </a:moveTo>
                <a:cubicBezTo>
                  <a:pt x="7435" y="3144"/>
                  <a:pt x="7913" y="3351"/>
                  <a:pt x="8361" y="3761"/>
                </a:cubicBezTo>
                <a:cubicBezTo>
                  <a:pt x="8886" y="4239"/>
                  <a:pt x="9242" y="4895"/>
                  <a:pt x="9449" y="5352"/>
                </a:cubicBezTo>
                <a:cubicBezTo>
                  <a:pt x="9491" y="5444"/>
                  <a:pt x="9582" y="5480"/>
                  <a:pt x="9656" y="5430"/>
                </a:cubicBezTo>
                <a:cubicBezTo>
                  <a:pt x="10925" y="4509"/>
                  <a:pt x="12288" y="4695"/>
                  <a:pt x="13403" y="5952"/>
                </a:cubicBezTo>
                <a:cubicBezTo>
                  <a:pt x="13456" y="6009"/>
                  <a:pt x="13535" y="6015"/>
                  <a:pt x="13593" y="5958"/>
                </a:cubicBezTo>
                <a:cubicBezTo>
                  <a:pt x="13795" y="5758"/>
                  <a:pt x="14331" y="5353"/>
                  <a:pt x="15154" y="5617"/>
                </a:cubicBezTo>
                <a:cubicBezTo>
                  <a:pt x="15239" y="5631"/>
                  <a:pt x="15291" y="5745"/>
                  <a:pt x="15270" y="5867"/>
                </a:cubicBezTo>
                <a:cubicBezTo>
                  <a:pt x="15249" y="5981"/>
                  <a:pt x="15164" y="6045"/>
                  <a:pt x="15079" y="6016"/>
                </a:cubicBezTo>
                <a:cubicBezTo>
                  <a:pt x="14527" y="5866"/>
                  <a:pt x="14076" y="5967"/>
                  <a:pt x="13736" y="6331"/>
                </a:cubicBezTo>
                <a:cubicBezTo>
                  <a:pt x="13418" y="6673"/>
                  <a:pt x="13217" y="7243"/>
                  <a:pt x="13195" y="7856"/>
                </a:cubicBezTo>
                <a:cubicBezTo>
                  <a:pt x="13190" y="7964"/>
                  <a:pt x="13132" y="8050"/>
                  <a:pt x="13053" y="8057"/>
                </a:cubicBezTo>
                <a:cubicBezTo>
                  <a:pt x="13026" y="8057"/>
                  <a:pt x="13000" y="8057"/>
                  <a:pt x="12973" y="8028"/>
                </a:cubicBezTo>
                <a:cubicBezTo>
                  <a:pt x="12915" y="7985"/>
                  <a:pt x="12882" y="7900"/>
                  <a:pt x="12887" y="7814"/>
                </a:cubicBezTo>
                <a:cubicBezTo>
                  <a:pt x="12903" y="7336"/>
                  <a:pt x="13015" y="6880"/>
                  <a:pt x="13195" y="6509"/>
                </a:cubicBezTo>
                <a:cubicBezTo>
                  <a:pt x="13243" y="6416"/>
                  <a:pt x="13228" y="6295"/>
                  <a:pt x="13164" y="6224"/>
                </a:cubicBezTo>
                <a:cubicBezTo>
                  <a:pt x="11630" y="4532"/>
                  <a:pt x="10133" y="5487"/>
                  <a:pt x="9543" y="5994"/>
                </a:cubicBezTo>
                <a:cubicBezTo>
                  <a:pt x="9464" y="6058"/>
                  <a:pt x="9364" y="6023"/>
                  <a:pt x="9321" y="5909"/>
                </a:cubicBezTo>
                <a:cubicBezTo>
                  <a:pt x="9194" y="5559"/>
                  <a:pt x="8827" y="4688"/>
                  <a:pt x="8185" y="4102"/>
                </a:cubicBezTo>
                <a:cubicBezTo>
                  <a:pt x="7548" y="3524"/>
                  <a:pt x="6843" y="3403"/>
                  <a:pt x="6084" y="3746"/>
                </a:cubicBezTo>
                <a:cubicBezTo>
                  <a:pt x="5999" y="3781"/>
                  <a:pt x="5909" y="3717"/>
                  <a:pt x="5888" y="3603"/>
                </a:cubicBezTo>
                <a:cubicBezTo>
                  <a:pt x="5867" y="3496"/>
                  <a:pt x="5915" y="3375"/>
                  <a:pt x="5994" y="3346"/>
                </a:cubicBezTo>
                <a:cubicBezTo>
                  <a:pt x="6315" y="3204"/>
                  <a:pt x="6627" y="3136"/>
                  <a:pt x="6930" y="3139"/>
                </a:cubicBezTo>
                <a:close/>
                <a:moveTo>
                  <a:pt x="4412" y="7120"/>
                </a:moveTo>
                <a:cubicBezTo>
                  <a:pt x="4454" y="7118"/>
                  <a:pt x="4496" y="7136"/>
                  <a:pt x="4528" y="7178"/>
                </a:cubicBezTo>
                <a:cubicBezTo>
                  <a:pt x="5112" y="7964"/>
                  <a:pt x="5357" y="9491"/>
                  <a:pt x="4678" y="11169"/>
                </a:cubicBezTo>
                <a:cubicBezTo>
                  <a:pt x="4630" y="11290"/>
                  <a:pt x="4688" y="11440"/>
                  <a:pt x="4789" y="11448"/>
                </a:cubicBezTo>
                <a:cubicBezTo>
                  <a:pt x="5622" y="11512"/>
                  <a:pt x="7236" y="11876"/>
                  <a:pt x="8250" y="13725"/>
                </a:cubicBezTo>
                <a:cubicBezTo>
                  <a:pt x="8287" y="13789"/>
                  <a:pt x="8351" y="13816"/>
                  <a:pt x="8409" y="13781"/>
                </a:cubicBezTo>
                <a:cubicBezTo>
                  <a:pt x="9009" y="13474"/>
                  <a:pt x="9645" y="13354"/>
                  <a:pt x="10245" y="13439"/>
                </a:cubicBezTo>
                <a:cubicBezTo>
                  <a:pt x="10314" y="13447"/>
                  <a:pt x="10373" y="13374"/>
                  <a:pt x="10373" y="13281"/>
                </a:cubicBezTo>
                <a:cubicBezTo>
                  <a:pt x="10373" y="12831"/>
                  <a:pt x="10547" y="12183"/>
                  <a:pt x="11237" y="11833"/>
                </a:cubicBezTo>
                <a:cubicBezTo>
                  <a:pt x="11322" y="11791"/>
                  <a:pt x="11413" y="11855"/>
                  <a:pt x="11439" y="11970"/>
                </a:cubicBezTo>
                <a:cubicBezTo>
                  <a:pt x="11466" y="12077"/>
                  <a:pt x="11417" y="12190"/>
                  <a:pt x="11338" y="12233"/>
                </a:cubicBezTo>
                <a:cubicBezTo>
                  <a:pt x="10547" y="12640"/>
                  <a:pt x="10691" y="13418"/>
                  <a:pt x="10696" y="13446"/>
                </a:cubicBezTo>
                <a:cubicBezTo>
                  <a:pt x="10707" y="13510"/>
                  <a:pt x="10743" y="13552"/>
                  <a:pt x="10786" y="13567"/>
                </a:cubicBezTo>
                <a:cubicBezTo>
                  <a:pt x="11391" y="13788"/>
                  <a:pt x="11889" y="14216"/>
                  <a:pt x="12170" y="14780"/>
                </a:cubicBezTo>
                <a:cubicBezTo>
                  <a:pt x="12218" y="14873"/>
                  <a:pt x="12208" y="15010"/>
                  <a:pt x="12144" y="15074"/>
                </a:cubicBezTo>
                <a:cubicBezTo>
                  <a:pt x="12117" y="15103"/>
                  <a:pt x="12091" y="15117"/>
                  <a:pt x="12059" y="15117"/>
                </a:cubicBezTo>
                <a:cubicBezTo>
                  <a:pt x="12006" y="15124"/>
                  <a:pt x="11954" y="15087"/>
                  <a:pt x="11917" y="15023"/>
                </a:cubicBezTo>
                <a:cubicBezTo>
                  <a:pt x="11386" y="13945"/>
                  <a:pt x="9852" y="13361"/>
                  <a:pt x="8308" y="14289"/>
                </a:cubicBezTo>
                <a:cubicBezTo>
                  <a:pt x="8239" y="14332"/>
                  <a:pt x="8160" y="14295"/>
                  <a:pt x="8117" y="14209"/>
                </a:cubicBezTo>
                <a:cubicBezTo>
                  <a:pt x="6870" y="11625"/>
                  <a:pt x="4296" y="11862"/>
                  <a:pt x="4270" y="11862"/>
                </a:cubicBezTo>
                <a:lnTo>
                  <a:pt x="3961" y="11847"/>
                </a:lnTo>
                <a:cubicBezTo>
                  <a:pt x="3924" y="11818"/>
                  <a:pt x="3892" y="11768"/>
                  <a:pt x="3881" y="11711"/>
                </a:cubicBezTo>
                <a:cubicBezTo>
                  <a:pt x="3759" y="11011"/>
                  <a:pt x="3176" y="10055"/>
                  <a:pt x="2332" y="9641"/>
                </a:cubicBezTo>
                <a:cubicBezTo>
                  <a:pt x="2263" y="9605"/>
                  <a:pt x="2209" y="9514"/>
                  <a:pt x="2220" y="9407"/>
                </a:cubicBezTo>
                <a:cubicBezTo>
                  <a:pt x="2236" y="9271"/>
                  <a:pt x="2337" y="9192"/>
                  <a:pt x="2427" y="9235"/>
                </a:cubicBezTo>
                <a:cubicBezTo>
                  <a:pt x="2788" y="9406"/>
                  <a:pt x="3170" y="9735"/>
                  <a:pt x="3483" y="10120"/>
                </a:cubicBezTo>
                <a:cubicBezTo>
                  <a:pt x="3680" y="10363"/>
                  <a:pt x="3913" y="10720"/>
                  <a:pt x="4067" y="11162"/>
                </a:cubicBezTo>
                <a:cubicBezTo>
                  <a:pt x="4115" y="11291"/>
                  <a:pt x="4248" y="11306"/>
                  <a:pt x="4306" y="11184"/>
                </a:cubicBezTo>
                <a:cubicBezTo>
                  <a:pt x="5022" y="9614"/>
                  <a:pt x="4831" y="8186"/>
                  <a:pt x="4311" y="7486"/>
                </a:cubicBezTo>
                <a:cubicBezTo>
                  <a:pt x="4253" y="7408"/>
                  <a:pt x="4243" y="7273"/>
                  <a:pt x="4301" y="7194"/>
                </a:cubicBezTo>
                <a:cubicBezTo>
                  <a:pt x="4330" y="7148"/>
                  <a:pt x="4370" y="7123"/>
                  <a:pt x="4412" y="7120"/>
                </a:cubicBezTo>
                <a:close/>
                <a:moveTo>
                  <a:pt x="2258" y="15717"/>
                </a:moveTo>
                <a:cubicBezTo>
                  <a:pt x="1971" y="17680"/>
                  <a:pt x="4031" y="19435"/>
                  <a:pt x="5702" y="18764"/>
                </a:cubicBezTo>
                <a:cubicBezTo>
                  <a:pt x="5612" y="19699"/>
                  <a:pt x="5001" y="21083"/>
                  <a:pt x="5001" y="21083"/>
                </a:cubicBezTo>
                <a:lnTo>
                  <a:pt x="6238" y="21427"/>
                </a:lnTo>
                <a:lnTo>
                  <a:pt x="8727" y="18063"/>
                </a:lnTo>
                <a:cubicBezTo>
                  <a:pt x="7390" y="17742"/>
                  <a:pt x="6699" y="17172"/>
                  <a:pt x="6333" y="16843"/>
                </a:cubicBezTo>
                <a:cubicBezTo>
                  <a:pt x="6163" y="16686"/>
                  <a:pt x="5962" y="16614"/>
                  <a:pt x="5761" y="16636"/>
                </a:cubicBezTo>
                <a:cubicBezTo>
                  <a:pt x="5442" y="16672"/>
                  <a:pt x="4954" y="16693"/>
                  <a:pt x="4381" y="16593"/>
                </a:cubicBezTo>
                <a:cubicBezTo>
                  <a:pt x="3786" y="16494"/>
                  <a:pt x="3027" y="16259"/>
                  <a:pt x="2258" y="15717"/>
                </a:cubicBezTo>
                <a:close/>
              </a:path>
            </a:pathLst>
          </a:custGeom>
          <a:solidFill>
            <a:schemeClr val="accent2">
              <a:lumMod val="60000"/>
              <a:lumOff val="40000"/>
            </a:schemeClr>
          </a:solidFill>
          <a:ln>
            <a:noFill/>
          </a:ln>
        </p:spPr>
        <p:txBody>
          <a:bodyPr spcFirstLastPara="1" wrap="square" lIns="32750" tIns="32750" rIns="32750" bIns="32750" anchor="ctr" anchorCtr="0">
            <a:noAutofit/>
          </a:bodyPr>
          <a:lstStyle/>
          <a:p>
            <a:pPr marL="0" marR="0" lvl="0" indent="0" algn="ctr" defTabSz="457200" rtl="0" eaLnBrk="1" fontAlgn="auto" latinLnBrk="0" hangingPunct="1">
              <a:lnSpc>
                <a:spcPct val="100000"/>
              </a:lnSpc>
              <a:spcBef>
                <a:spcPts val="0"/>
              </a:spcBef>
              <a:spcAft>
                <a:spcPts val="0"/>
              </a:spcAft>
              <a:buClr>
                <a:srgbClr val="FFFFFF"/>
              </a:buClr>
              <a:buSzPts val="1400"/>
              <a:buFontTx/>
              <a:buNone/>
              <a:tabLst/>
              <a:defRPr/>
            </a:pPr>
            <a:endParaRPr kumimoji="0" sz="1400" b="0" i="0" u="none" strike="noStrike" kern="1200" cap="none" spc="0" normalizeH="0" baseline="0" noProof="0">
              <a:ln>
                <a:noFill/>
              </a:ln>
              <a:solidFill>
                <a:srgbClr val="FFFFFF"/>
              </a:solidFill>
              <a:effectLst/>
              <a:uLnTx/>
              <a:uFillTx/>
              <a:latin typeface="Helvetica Neue"/>
              <a:ea typeface="Helvetica Neue"/>
              <a:cs typeface="Helvetica Neue"/>
              <a:sym typeface="Helvetica Neue"/>
            </a:endParaRPr>
          </a:p>
        </p:txBody>
      </p:sp>
      <p:sp>
        <p:nvSpPr>
          <p:cNvPr id="24" name="文字方塊 23">
            <a:extLst>
              <a:ext uri="{FF2B5EF4-FFF2-40B4-BE49-F238E27FC236}">
                <a16:creationId xmlns:a16="http://schemas.microsoft.com/office/drawing/2014/main" id="{80F73797-1327-748F-5852-712C72B96A27}"/>
              </a:ext>
            </a:extLst>
          </p:cNvPr>
          <p:cNvSpPr txBox="1"/>
          <p:nvPr/>
        </p:nvSpPr>
        <p:spPr>
          <a:xfrm>
            <a:off x="10394310" y="2882229"/>
            <a:ext cx="2415469"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Model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for task 1</a:t>
            </a: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26" name="文字方塊 25">
            <a:extLst>
              <a:ext uri="{FF2B5EF4-FFF2-40B4-BE49-F238E27FC236}">
                <a16:creationId xmlns:a16="http://schemas.microsoft.com/office/drawing/2014/main" id="{A2E256DA-B914-4797-A180-5BAE3CD2ADB1}"/>
              </a:ext>
            </a:extLst>
          </p:cNvPr>
          <p:cNvSpPr txBox="1"/>
          <p:nvPr/>
        </p:nvSpPr>
        <p:spPr>
          <a:xfrm>
            <a:off x="6955362" y="2430353"/>
            <a:ext cx="1809751"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Labeled data for task 1</a:t>
            </a: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28" name="文字方塊 27">
            <a:extLst>
              <a:ext uri="{FF2B5EF4-FFF2-40B4-BE49-F238E27FC236}">
                <a16:creationId xmlns:a16="http://schemas.microsoft.com/office/drawing/2014/main" id="{26D2C934-AB05-08FA-E399-BD65644992AC}"/>
              </a:ext>
            </a:extLst>
          </p:cNvPr>
          <p:cNvSpPr txBox="1"/>
          <p:nvPr/>
        </p:nvSpPr>
        <p:spPr>
          <a:xfrm>
            <a:off x="10429391" y="4695782"/>
            <a:ext cx="2415469"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Model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for task 2</a:t>
            </a: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cxnSp>
        <p:nvCxnSpPr>
          <p:cNvPr id="31" name="直線單箭頭接點 30">
            <a:extLst>
              <a:ext uri="{FF2B5EF4-FFF2-40B4-BE49-F238E27FC236}">
                <a16:creationId xmlns:a16="http://schemas.microsoft.com/office/drawing/2014/main" id="{E51BEE58-0342-D09F-0BF9-BF80F288CD04}"/>
              </a:ext>
            </a:extLst>
          </p:cNvPr>
          <p:cNvCxnSpPr>
            <a:cxnSpLocks/>
          </p:cNvCxnSpPr>
          <p:nvPr/>
        </p:nvCxnSpPr>
        <p:spPr>
          <a:xfrm>
            <a:off x="6787125" y="5111280"/>
            <a:ext cx="2285452" cy="0"/>
          </a:xfrm>
          <a:prstGeom prst="straightConnector1">
            <a:avLst/>
          </a:prstGeom>
          <a:noFill/>
          <a:ln w="38100" cap="flat" cmpd="sng" algn="ctr">
            <a:solidFill>
              <a:sysClr val="windowText" lastClr="000000"/>
            </a:solidFill>
            <a:prstDash val="solid"/>
            <a:miter lim="800000"/>
            <a:tailEnd type="triangle"/>
          </a:ln>
          <a:effectLst/>
        </p:spPr>
      </p:cxnSp>
      <p:sp>
        <p:nvSpPr>
          <p:cNvPr id="32" name="文字方塊 31">
            <a:extLst>
              <a:ext uri="{FF2B5EF4-FFF2-40B4-BE49-F238E27FC236}">
                <a16:creationId xmlns:a16="http://schemas.microsoft.com/office/drawing/2014/main" id="{658FA047-5369-3773-C0AA-DEC7CDF7B8A6}"/>
              </a:ext>
            </a:extLst>
          </p:cNvPr>
          <p:cNvSpPr txBox="1"/>
          <p:nvPr/>
        </p:nvSpPr>
        <p:spPr>
          <a:xfrm>
            <a:off x="7052087" y="5130348"/>
            <a:ext cx="1809751"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Labeled data for task 2</a:t>
            </a: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25" name="文字方塊 24">
            <a:extLst>
              <a:ext uri="{FF2B5EF4-FFF2-40B4-BE49-F238E27FC236}">
                <a16:creationId xmlns:a16="http://schemas.microsoft.com/office/drawing/2014/main" id="{D648493E-C436-CEBC-9C24-EB42E9BEEAC2}"/>
              </a:ext>
            </a:extLst>
          </p:cNvPr>
          <p:cNvSpPr txBox="1"/>
          <p:nvPr/>
        </p:nvSpPr>
        <p:spPr>
          <a:xfrm>
            <a:off x="3310839" y="4678313"/>
            <a:ext cx="3026343"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2400" b="1"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(Task-agnostic)</a:t>
            </a:r>
            <a:endParaRPr kumimoji="0" lang="zh-TW" altLang="en-US" sz="2400" b="1"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cxnSp>
        <p:nvCxnSpPr>
          <p:cNvPr id="17" name="直線單箭頭接點 16">
            <a:extLst>
              <a:ext uri="{FF2B5EF4-FFF2-40B4-BE49-F238E27FC236}">
                <a16:creationId xmlns:a16="http://schemas.microsoft.com/office/drawing/2014/main" id="{E14DD418-BDFD-B094-244F-40471D00E8B0}"/>
              </a:ext>
            </a:extLst>
          </p:cNvPr>
          <p:cNvCxnSpPr>
            <a:cxnSpLocks/>
          </p:cNvCxnSpPr>
          <p:nvPr/>
        </p:nvCxnSpPr>
        <p:spPr>
          <a:xfrm flipH="1">
            <a:off x="3381559" y="4419083"/>
            <a:ext cx="667235" cy="558867"/>
          </a:xfrm>
          <a:prstGeom prst="straightConnector1">
            <a:avLst/>
          </a:prstGeom>
          <a:ln w="7620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8" name="文字方塊 17">
            <a:extLst>
              <a:ext uri="{FF2B5EF4-FFF2-40B4-BE49-F238E27FC236}">
                <a16:creationId xmlns:a16="http://schemas.microsoft.com/office/drawing/2014/main" id="{9A50F6B4-D061-E3F7-6BD6-201B89E302F7}"/>
              </a:ext>
            </a:extLst>
          </p:cNvPr>
          <p:cNvSpPr txBox="1"/>
          <p:nvPr/>
        </p:nvSpPr>
        <p:spPr>
          <a:xfrm>
            <a:off x="821033" y="4814708"/>
            <a:ext cx="4360984" cy="1200329"/>
          </a:xfrm>
          <a:prstGeom prst="rect">
            <a:avLst/>
          </a:prstGeom>
          <a:noFill/>
        </p:spPr>
        <p:txBody>
          <a:bodyPr wrap="square" rtlCol="0">
            <a:spAutoFit/>
          </a:bodyPr>
          <a:lstStyle/>
          <a:p>
            <a:r>
              <a:rPr lang="en-US" altLang="zh-TW" sz="2400" dirty="0"/>
              <a:t>Pre-trained Model</a:t>
            </a:r>
          </a:p>
          <a:p>
            <a:r>
              <a:rPr lang="en-US" altLang="zh-TW" sz="2400" dirty="0">
                <a:solidFill>
                  <a:srgbClr val="0000FF"/>
                </a:solidFill>
              </a:rPr>
              <a:t>Self-supervised Model</a:t>
            </a:r>
          </a:p>
          <a:p>
            <a:r>
              <a:rPr lang="en-US" altLang="zh-TW" sz="2400" dirty="0">
                <a:solidFill>
                  <a:srgbClr val="FF0000"/>
                </a:solidFill>
              </a:rPr>
              <a:t>Foundation Model</a:t>
            </a:r>
            <a:endParaRPr lang="zh-TW" altLang="en-US" sz="2400" dirty="0">
              <a:solidFill>
                <a:srgbClr val="FF0000"/>
              </a:solidFill>
            </a:endParaRPr>
          </a:p>
        </p:txBody>
      </p:sp>
    </p:spTree>
    <p:extLst>
      <p:ext uri="{BB962C8B-B14F-4D97-AF65-F5344CB8AC3E}">
        <p14:creationId xmlns:p14="http://schemas.microsoft.com/office/powerpoint/2010/main" val="459606741"/>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4"/>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2"/>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3"/>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6"/>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1"/>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2"/>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4"/>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p:bldP spid="16" grpId="0"/>
      <p:bldP spid="22" grpId="0" animBg="1"/>
      <p:bldP spid="23" grpId="0" animBg="1"/>
      <p:bldP spid="24" grpId="0"/>
      <p:bldP spid="26" grpId="0"/>
      <p:bldP spid="28" grpId="0"/>
      <p:bldP spid="32" grpId="0"/>
      <p:bldP spid="25" grpId="0"/>
      <p:bldP spid="18"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C931718-A484-1C26-86D1-246DD990688A}"/>
              </a:ext>
            </a:extLst>
          </p:cNvPr>
          <p:cNvSpPr>
            <a:spLocks noGrp="1"/>
          </p:cNvSpPr>
          <p:nvPr>
            <p:ph type="title"/>
          </p:nvPr>
        </p:nvSpPr>
        <p:spPr/>
        <p:txBody>
          <a:bodyPr/>
          <a:lstStyle/>
          <a:p>
            <a:r>
              <a:rPr lang="zh-TW" altLang="zh-TW"/>
              <a:t>Analysis</a:t>
            </a:r>
            <a:endParaRPr kumimoji="1" lang="zh-TW" altLang="en-US"/>
          </a:p>
        </p:txBody>
      </p:sp>
      <p:sp>
        <p:nvSpPr>
          <p:cNvPr id="3" name="內容版面配置區 2">
            <a:extLst>
              <a:ext uri="{FF2B5EF4-FFF2-40B4-BE49-F238E27FC236}">
                <a16:creationId xmlns:a16="http://schemas.microsoft.com/office/drawing/2014/main" id="{AB4228A4-C9CC-B676-9F1A-DF69A7EC241D}"/>
              </a:ext>
            </a:extLst>
          </p:cNvPr>
          <p:cNvSpPr>
            <a:spLocks noGrp="1"/>
          </p:cNvSpPr>
          <p:nvPr>
            <p:ph idx="1"/>
          </p:nvPr>
        </p:nvSpPr>
        <p:spPr/>
        <p:txBody>
          <a:bodyPr/>
          <a:lstStyle/>
          <a:p>
            <a:pPr marL="457200" lvl="0" indent="-342900" algn="l" rtl="0">
              <a:spcBef>
                <a:spcPts val="0"/>
              </a:spcBef>
              <a:spcAft>
                <a:spcPts val="0"/>
              </a:spcAft>
              <a:buSzPts val="1800"/>
              <a:buChar char="●"/>
            </a:pPr>
            <a:r>
              <a:rPr lang="en" altLang="zh-TW" b="1"/>
              <a:t>Pre-trained embedding:</a:t>
            </a:r>
            <a:r>
              <a:rPr lang="en" altLang="zh-TW"/>
              <a:t> </a:t>
            </a:r>
            <a:br>
              <a:rPr lang="en" altLang="zh-TW"/>
            </a:br>
            <a:r>
              <a:rPr lang="en" altLang="zh-TW" u="sng"/>
              <a:t>good alignment</a:t>
            </a:r>
            <a:r>
              <a:rPr lang="en" altLang="zh-TW"/>
              <a:t> </a:t>
            </a:r>
            <a:br>
              <a:rPr lang="en" altLang="zh-TW"/>
            </a:br>
            <a:r>
              <a:rPr lang="en" altLang="zh-TW" u="sng"/>
              <a:t>poor uniformity</a:t>
            </a:r>
            <a:br>
              <a:rPr lang="en" altLang="zh-TW"/>
            </a:br>
            <a:r>
              <a:rPr lang="en" altLang="zh-TW"/>
              <a:t>=&gt; anisotropic</a:t>
            </a:r>
          </a:p>
          <a:p>
            <a:pPr marL="457200" lvl="0" indent="-342900" algn="l" rtl="0">
              <a:spcBef>
                <a:spcPts val="0"/>
              </a:spcBef>
              <a:spcAft>
                <a:spcPts val="0"/>
              </a:spcAft>
              <a:buSzPts val="1800"/>
              <a:buChar char="●"/>
            </a:pPr>
            <a:r>
              <a:rPr lang="en" altLang="zh-TW" b="1"/>
              <a:t>Post-processing methods</a:t>
            </a:r>
            <a:br>
              <a:rPr lang="en" altLang="zh-TW"/>
            </a:br>
            <a:r>
              <a:rPr lang="en" altLang="zh-TW"/>
              <a:t>(BERT-whitening/flow): </a:t>
            </a:r>
            <a:br>
              <a:rPr lang="en" altLang="zh-TW"/>
            </a:br>
            <a:r>
              <a:rPr lang="en" altLang="zh-TW" u="sng"/>
              <a:t>good uniformity</a:t>
            </a:r>
            <a:br>
              <a:rPr lang="en" altLang="zh-TW" u="sng"/>
            </a:br>
            <a:r>
              <a:rPr lang="en" altLang="zh-TW" u="sng"/>
              <a:t>poor alignment</a:t>
            </a:r>
            <a:r>
              <a:rPr lang="en" altLang="zh-TW"/>
              <a:t> </a:t>
            </a:r>
          </a:p>
          <a:p>
            <a:pPr marL="457200" lvl="0" indent="-342900" algn="l" rtl="0">
              <a:spcBef>
                <a:spcPts val="0"/>
              </a:spcBef>
              <a:spcAft>
                <a:spcPts val="0"/>
              </a:spcAft>
              <a:buSzPts val="1800"/>
              <a:buChar char="●"/>
            </a:pPr>
            <a:r>
              <a:rPr lang="en" altLang="zh-TW" b="1" err="1">
                <a:solidFill>
                  <a:srgbClr val="990000"/>
                </a:solidFill>
              </a:rPr>
              <a:t>SimCSE</a:t>
            </a:r>
            <a:r>
              <a:rPr lang="en" altLang="zh-TW" b="1">
                <a:solidFill>
                  <a:srgbClr val="990000"/>
                </a:solidFill>
              </a:rPr>
              <a:t>:</a:t>
            </a:r>
            <a:r>
              <a:rPr lang="en" altLang="zh-TW"/>
              <a:t> </a:t>
            </a:r>
            <a:br>
              <a:rPr lang="en" altLang="zh-TW"/>
            </a:br>
            <a:r>
              <a:rPr lang="en" altLang="zh-TW"/>
              <a:t>Best of the both worlds</a:t>
            </a:r>
          </a:p>
          <a:p>
            <a:endParaRPr kumimoji="1" lang="zh-TW" altLang="en-US"/>
          </a:p>
        </p:txBody>
      </p:sp>
      <p:sp>
        <p:nvSpPr>
          <p:cNvPr id="4" name="日期版面配置區 3">
            <a:extLst>
              <a:ext uri="{FF2B5EF4-FFF2-40B4-BE49-F238E27FC236}">
                <a16:creationId xmlns:a16="http://schemas.microsoft.com/office/drawing/2014/main" id="{C3817980-8433-AB17-7E46-414B2D1656E1}"/>
              </a:ext>
            </a:extLst>
          </p:cNvPr>
          <p:cNvSpPr>
            <a:spLocks noGrp="1"/>
          </p:cNvSpPr>
          <p:nvPr>
            <p:ph type="dt" sz="half" idx="10"/>
          </p:nvPr>
        </p:nvSpPr>
        <p:spPr/>
        <p:txBody>
          <a:bodyPr/>
          <a:lstStyle/>
          <a:p>
            <a:endParaRPr lang="en-TW"/>
          </a:p>
        </p:txBody>
      </p:sp>
      <p:pic>
        <p:nvPicPr>
          <p:cNvPr id="5" name="Google Shape;543;p81">
            <a:extLst>
              <a:ext uri="{FF2B5EF4-FFF2-40B4-BE49-F238E27FC236}">
                <a16:creationId xmlns:a16="http://schemas.microsoft.com/office/drawing/2014/main" id="{5F1C67D1-0EFF-34A4-1A15-974A7B5D739D}"/>
              </a:ext>
            </a:extLst>
          </p:cNvPr>
          <p:cNvPicPr preferRelativeResize="0"/>
          <p:nvPr/>
        </p:nvPicPr>
        <p:blipFill>
          <a:blip r:embed="rId2">
            <a:alphaModFix/>
          </a:blip>
          <a:stretch>
            <a:fillRect/>
          </a:stretch>
        </p:blipFill>
        <p:spPr>
          <a:xfrm>
            <a:off x="5620826" y="1698175"/>
            <a:ext cx="5732974" cy="3940625"/>
          </a:xfrm>
          <a:prstGeom prst="rect">
            <a:avLst/>
          </a:prstGeom>
          <a:noFill/>
          <a:ln>
            <a:noFill/>
          </a:ln>
        </p:spPr>
      </p:pic>
      <p:sp>
        <p:nvSpPr>
          <p:cNvPr id="6" name="Google Shape;544;p81">
            <a:extLst>
              <a:ext uri="{FF2B5EF4-FFF2-40B4-BE49-F238E27FC236}">
                <a16:creationId xmlns:a16="http://schemas.microsoft.com/office/drawing/2014/main" id="{5CC85C0C-B580-9795-3F23-E5857DC1271D}"/>
              </a:ext>
            </a:extLst>
          </p:cNvPr>
          <p:cNvSpPr/>
          <p:nvPr/>
        </p:nvSpPr>
        <p:spPr>
          <a:xfrm rot="-2561200">
            <a:off x="6192080" y="3437936"/>
            <a:ext cx="1581885" cy="747312"/>
          </a:xfrm>
          <a:prstGeom prst="ellipse">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6294026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124D106-CFAC-FEF1-13F5-A146BD0AC37D}"/>
              </a:ext>
            </a:extLst>
          </p:cNvPr>
          <p:cNvSpPr>
            <a:spLocks noGrp="1"/>
          </p:cNvSpPr>
          <p:nvPr>
            <p:ph type="title"/>
          </p:nvPr>
        </p:nvSpPr>
        <p:spPr/>
        <p:txBody>
          <a:bodyPr/>
          <a:lstStyle/>
          <a:p>
            <a:r>
              <a:rPr lang="zh-TW" altLang="zh-TW"/>
              <a:t>mSimCSE</a:t>
            </a:r>
            <a:endParaRPr kumimoji="1" lang="zh-TW" altLang="en-US"/>
          </a:p>
        </p:txBody>
      </p:sp>
      <p:sp>
        <p:nvSpPr>
          <p:cNvPr id="3" name="內容版面配置區 2">
            <a:extLst>
              <a:ext uri="{FF2B5EF4-FFF2-40B4-BE49-F238E27FC236}">
                <a16:creationId xmlns:a16="http://schemas.microsoft.com/office/drawing/2014/main" id="{AC14719A-4625-DF2F-8B43-7E45C8769F36}"/>
              </a:ext>
            </a:extLst>
          </p:cNvPr>
          <p:cNvSpPr>
            <a:spLocks noGrp="1"/>
          </p:cNvSpPr>
          <p:nvPr>
            <p:ph idx="1"/>
          </p:nvPr>
        </p:nvSpPr>
        <p:spPr/>
        <p:txBody>
          <a:bodyPr vert="horz" lIns="91440" tIns="45720" rIns="91440" bIns="45720" rtlCol="0" anchor="t">
            <a:normAutofit/>
          </a:bodyPr>
          <a:lstStyle/>
          <a:p>
            <a:pPr marL="0" lvl="0" indent="0" algn="l" rtl="0">
              <a:spcBef>
                <a:spcPts val="0"/>
              </a:spcBef>
              <a:spcAft>
                <a:spcPts val="0"/>
              </a:spcAft>
              <a:buNone/>
            </a:pPr>
            <a:r>
              <a:rPr lang="en" altLang="zh-TW"/>
              <a:t>Contrastive learning on </a:t>
            </a:r>
            <a:r>
              <a:rPr lang="en" altLang="zh-TW" b="1"/>
              <a:t>only</a:t>
            </a:r>
            <a:r>
              <a:rPr lang="en" altLang="zh-TW"/>
              <a:t> </a:t>
            </a:r>
            <a:r>
              <a:rPr lang="en" altLang="zh-TW" b="1"/>
              <a:t>English</a:t>
            </a:r>
            <a:r>
              <a:rPr lang="en" altLang="zh-TW"/>
              <a:t> data</a:t>
            </a:r>
            <a:r>
              <a:rPr lang="en" altLang="zh-TW" b="1"/>
              <a:t> </a:t>
            </a:r>
            <a:r>
              <a:rPr lang="en" altLang="zh-TW"/>
              <a:t>with multilingual models (</a:t>
            </a:r>
            <a:r>
              <a:rPr lang="en" altLang="zh-TW" err="1"/>
              <a:t>mBERT</a:t>
            </a:r>
            <a:r>
              <a:rPr lang="en" altLang="zh-TW"/>
              <a:t>, XLM-R) can align all other other languages</a:t>
            </a:r>
            <a:r>
              <a:rPr lang="en" altLang="zh-TW" b="1"/>
              <a:t> without any parallel data.  </a:t>
            </a:r>
          </a:p>
          <a:p>
            <a:pPr marL="0" lvl="0" indent="0" algn="l" rtl="0">
              <a:spcBef>
                <a:spcPts val="1200"/>
              </a:spcBef>
              <a:spcAft>
                <a:spcPts val="1200"/>
              </a:spcAft>
              <a:buNone/>
            </a:pPr>
            <a:endParaRPr lang="en" altLang="zh-TW"/>
          </a:p>
          <a:p>
            <a:pPr algn="l"/>
            <a:endParaRPr kumimoji="1" lang="zh-TW" altLang="en-US"/>
          </a:p>
        </p:txBody>
      </p:sp>
      <p:sp>
        <p:nvSpPr>
          <p:cNvPr id="4" name="日期版面配置區 3">
            <a:extLst>
              <a:ext uri="{FF2B5EF4-FFF2-40B4-BE49-F238E27FC236}">
                <a16:creationId xmlns:a16="http://schemas.microsoft.com/office/drawing/2014/main" id="{A28871FC-A776-1C9A-DB23-CF5BD9222765}"/>
              </a:ext>
            </a:extLst>
          </p:cNvPr>
          <p:cNvSpPr>
            <a:spLocks noGrp="1"/>
          </p:cNvSpPr>
          <p:nvPr>
            <p:ph type="dt" sz="half" idx="10"/>
          </p:nvPr>
        </p:nvSpPr>
        <p:spPr/>
        <p:txBody>
          <a:bodyPr/>
          <a:lstStyle/>
          <a:p>
            <a:r>
              <a:rPr lang="en" altLang="zh-TW" b="0" i="0">
                <a:effectLst/>
                <a:latin typeface="+mn-lt"/>
              </a:rPr>
              <a:t>Wang, </a:t>
            </a:r>
            <a:r>
              <a:rPr lang="en" altLang="zh-TW" b="0" i="0" err="1">
                <a:effectLst/>
                <a:latin typeface="+mn-lt"/>
              </a:rPr>
              <a:t>Yau-Shian</a:t>
            </a:r>
            <a:r>
              <a:rPr lang="en" altLang="zh-TW" b="0" i="0">
                <a:effectLst/>
                <a:latin typeface="+mn-lt"/>
              </a:rPr>
              <a:t>, Ashley Wu, and Graham </a:t>
            </a:r>
            <a:r>
              <a:rPr lang="en" altLang="zh-TW" b="0" i="0" err="1">
                <a:effectLst/>
                <a:latin typeface="+mn-lt"/>
              </a:rPr>
              <a:t>Neubig</a:t>
            </a:r>
            <a:r>
              <a:rPr lang="en" altLang="zh-TW" b="0" i="0">
                <a:effectLst/>
                <a:latin typeface="+mn-lt"/>
              </a:rPr>
              <a:t>. "English Contrastive Learning Can Learn Universal Cross-lingual Sentence Embeddings." </a:t>
            </a:r>
            <a:r>
              <a:rPr lang="en" altLang="zh-TW" b="0" i="1" err="1">
                <a:effectLst/>
                <a:latin typeface="+mn-lt"/>
              </a:rPr>
              <a:t>arXiv</a:t>
            </a:r>
            <a:r>
              <a:rPr lang="en" altLang="zh-TW" b="0" i="1">
                <a:effectLst/>
                <a:latin typeface="+mn-lt"/>
              </a:rPr>
              <a:t> preprint arXiv:2211.06127</a:t>
            </a:r>
            <a:r>
              <a:rPr lang="en" altLang="zh-TW" b="0" i="0">
                <a:effectLst/>
                <a:latin typeface="+mn-lt"/>
              </a:rPr>
              <a:t> (2022).</a:t>
            </a:r>
            <a:endParaRPr lang="en-TW">
              <a:latin typeface="+mn-lt"/>
            </a:endParaRPr>
          </a:p>
        </p:txBody>
      </p:sp>
      <p:pic>
        <p:nvPicPr>
          <p:cNvPr id="5" name="Google Shape;553;p82">
            <a:extLst>
              <a:ext uri="{FF2B5EF4-FFF2-40B4-BE49-F238E27FC236}">
                <a16:creationId xmlns:a16="http://schemas.microsoft.com/office/drawing/2014/main" id="{65549FB4-B5C0-8D2E-AE98-4F1D8D452944}"/>
              </a:ext>
            </a:extLst>
          </p:cNvPr>
          <p:cNvPicPr preferRelativeResize="0">
            <a:picLocks noChangeAspect="1"/>
          </p:cNvPicPr>
          <p:nvPr/>
        </p:nvPicPr>
        <p:blipFill>
          <a:blip r:embed="rId2">
            <a:alphaModFix/>
          </a:blip>
          <a:stretch>
            <a:fillRect/>
          </a:stretch>
        </p:blipFill>
        <p:spPr>
          <a:xfrm>
            <a:off x="2478842" y="2750550"/>
            <a:ext cx="7234316" cy="3426413"/>
          </a:xfrm>
          <a:prstGeom prst="rect">
            <a:avLst/>
          </a:prstGeom>
          <a:noFill/>
          <a:ln>
            <a:noFill/>
          </a:ln>
        </p:spPr>
      </p:pic>
    </p:spTree>
    <p:extLst>
      <p:ext uri="{BB962C8B-B14F-4D97-AF65-F5344CB8AC3E}">
        <p14:creationId xmlns:p14="http://schemas.microsoft.com/office/powerpoint/2010/main" val="127487710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F178213-E030-154D-EA34-AC9DF83945C9}"/>
              </a:ext>
            </a:extLst>
          </p:cNvPr>
          <p:cNvSpPr>
            <a:spLocks noGrp="1"/>
          </p:cNvSpPr>
          <p:nvPr>
            <p:ph type="title"/>
          </p:nvPr>
        </p:nvSpPr>
        <p:spPr/>
        <p:txBody>
          <a:bodyPr/>
          <a:lstStyle/>
          <a:p>
            <a:r>
              <a:rPr lang="zh-TW" altLang="zh-TW"/>
              <a:t>mSimCSE</a:t>
            </a:r>
            <a:endParaRPr kumimoji="1" lang="zh-TW" altLang="en-US"/>
          </a:p>
        </p:txBody>
      </p:sp>
      <p:sp>
        <p:nvSpPr>
          <p:cNvPr id="3" name="內容版面配置區 2">
            <a:extLst>
              <a:ext uri="{FF2B5EF4-FFF2-40B4-BE49-F238E27FC236}">
                <a16:creationId xmlns:a16="http://schemas.microsoft.com/office/drawing/2014/main" id="{A2A091DA-9035-DAC0-093D-08478CD55438}"/>
              </a:ext>
            </a:extLst>
          </p:cNvPr>
          <p:cNvSpPr>
            <a:spLocks noGrp="1"/>
          </p:cNvSpPr>
          <p:nvPr>
            <p:ph idx="1"/>
          </p:nvPr>
        </p:nvSpPr>
        <p:spPr>
          <a:xfrm>
            <a:off x="838200" y="1219200"/>
            <a:ext cx="5257800" cy="4957763"/>
          </a:xfrm>
        </p:spPr>
        <p:txBody>
          <a:bodyPr vert="horz" lIns="91440" tIns="45720" rIns="91440" bIns="45720" rtlCol="0" anchor="t">
            <a:normAutofit/>
          </a:bodyPr>
          <a:lstStyle/>
          <a:p>
            <a:pPr algn="l"/>
            <a:r>
              <a:rPr lang="en" altLang="zh-TW" err="1"/>
              <a:t>mSimCSE</a:t>
            </a:r>
            <a:r>
              <a:rPr lang="en" altLang="zh-TW"/>
              <a:t> performs close to </a:t>
            </a:r>
            <a:r>
              <a:rPr lang="en" altLang="zh-TW" b="1"/>
              <a:t>supervised</a:t>
            </a:r>
            <a:r>
              <a:rPr lang="en" altLang="zh-TW"/>
              <a:t> multilingual sentence encoder  such as </a:t>
            </a:r>
            <a:r>
              <a:rPr lang="en" altLang="zh-TW" b="1" err="1"/>
              <a:t>LaBSE</a:t>
            </a:r>
            <a:r>
              <a:rPr lang="en" altLang="zh-TW"/>
              <a:t>.</a:t>
            </a:r>
          </a:p>
          <a:p>
            <a:pPr algn="l"/>
            <a:endParaRPr kumimoji="1" lang="zh-TW" altLang="en-US"/>
          </a:p>
        </p:txBody>
      </p:sp>
      <p:sp>
        <p:nvSpPr>
          <p:cNvPr id="4" name="日期版面配置區 3">
            <a:extLst>
              <a:ext uri="{FF2B5EF4-FFF2-40B4-BE49-F238E27FC236}">
                <a16:creationId xmlns:a16="http://schemas.microsoft.com/office/drawing/2014/main" id="{3ADB3FD0-70D9-44FE-ED04-C46E207F509F}"/>
              </a:ext>
            </a:extLst>
          </p:cNvPr>
          <p:cNvSpPr>
            <a:spLocks noGrp="1"/>
          </p:cNvSpPr>
          <p:nvPr>
            <p:ph type="dt" sz="half" idx="10"/>
          </p:nvPr>
        </p:nvSpPr>
        <p:spPr/>
        <p:txBody>
          <a:bodyPr/>
          <a:lstStyle/>
          <a:p>
            <a:r>
              <a:rPr lang="en" altLang="zh-TW" b="0" i="0">
                <a:effectLst/>
                <a:latin typeface="+mn-lt"/>
              </a:rPr>
              <a:t>Wang, </a:t>
            </a:r>
            <a:r>
              <a:rPr lang="en" altLang="zh-TW" b="0" i="0" err="1">
                <a:effectLst/>
                <a:latin typeface="+mn-lt"/>
              </a:rPr>
              <a:t>Yau-Shian</a:t>
            </a:r>
            <a:r>
              <a:rPr lang="en" altLang="zh-TW" b="0" i="0">
                <a:effectLst/>
                <a:latin typeface="+mn-lt"/>
              </a:rPr>
              <a:t>, Ashley Wu, and Graham </a:t>
            </a:r>
            <a:r>
              <a:rPr lang="en" altLang="zh-TW" b="0" i="0" err="1">
                <a:effectLst/>
                <a:latin typeface="+mn-lt"/>
              </a:rPr>
              <a:t>Neubig</a:t>
            </a:r>
            <a:r>
              <a:rPr lang="en" altLang="zh-TW" b="0" i="0">
                <a:effectLst/>
                <a:latin typeface="+mn-lt"/>
              </a:rPr>
              <a:t>. "English Contrastive Learning Can Learn Universal Cross-lingual Sentence Embeddings." </a:t>
            </a:r>
            <a:r>
              <a:rPr lang="en" altLang="zh-TW" b="0" i="1" err="1">
                <a:effectLst/>
                <a:latin typeface="+mn-lt"/>
              </a:rPr>
              <a:t>arXiv</a:t>
            </a:r>
            <a:r>
              <a:rPr lang="en" altLang="zh-TW" b="0" i="1">
                <a:effectLst/>
                <a:latin typeface="+mn-lt"/>
              </a:rPr>
              <a:t> preprint arXiv:2211.06127</a:t>
            </a:r>
            <a:r>
              <a:rPr lang="en" altLang="zh-TW" b="0" i="0">
                <a:effectLst/>
                <a:latin typeface="+mn-lt"/>
              </a:rPr>
              <a:t> (2022).</a:t>
            </a:r>
            <a:endParaRPr lang="en-TW" altLang="zh-TW">
              <a:latin typeface="+mn-lt"/>
            </a:endParaRPr>
          </a:p>
        </p:txBody>
      </p:sp>
      <p:pic>
        <p:nvPicPr>
          <p:cNvPr id="5" name="Google Shape;561;p83">
            <a:extLst>
              <a:ext uri="{FF2B5EF4-FFF2-40B4-BE49-F238E27FC236}">
                <a16:creationId xmlns:a16="http://schemas.microsoft.com/office/drawing/2014/main" id="{E2CE0335-62A9-6A46-108B-BB18FDBFD7F4}"/>
              </a:ext>
            </a:extLst>
          </p:cNvPr>
          <p:cNvPicPr preferRelativeResize="0"/>
          <p:nvPr/>
        </p:nvPicPr>
        <p:blipFill>
          <a:blip r:embed="rId2">
            <a:alphaModFix/>
          </a:blip>
          <a:stretch>
            <a:fillRect/>
          </a:stretch>
        </p:blipFill>
        <p:spPr>
          <a:xfrm>
            <a:off x="6359056" y="1355593"/>
            <a:ext cx="4827104" cy="4684976"/>
          </a:xfrm>
          <a:prstGeom prst="rect">
            <a:avLst/>
          </a:prstGeom>
          <a:noFill/>
          <a:ln>
            <a:noFill/>
          </a:ln>
        </p:spPr>
      </p:pic>
    </p:spTree>
    <p:extLst>
      <p:ext uri="{BB962C8B-B14F-4D97-AF65-F5344CB8AC3E}">
        <p14:creationId xmlns:p14="http://schemas.microsoft.com/office/powerpoint/2010/main" val="101874074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6491ADB-6C34-D38C-48AE-D99E38005322}"/>
              </a:ext>
            </a:extLst>
          </p:cNvPr>
          <p:cNvSpPr>
            <a:spLocks noGrp="1"/>
          </p:cNvSpPr>
          <p:nvPr>
            <p:ph type="title"/>
          </p:nvPr>
        </p:nvSpPr>
        <p:spPr/>
        <p:txBody>
          <a:bodyPr/>
          <a:lstStyle/>
          <a:p>
            <a:r>
              <a:rPr lang="zh-TW" altLang="zh-TW"/>
              <a:t>Outline</a:t>
            </a:r>
            <a:r>
              <a:rPr lang="zh-TW" altLang="en-US"/>
              <a:t> </a:t>
            </a:r>
            <a:r>
              <a:rPr lang="en-US" altLang="zh-TW"/>
              <a:t>of Part 3</a:t>
            </a:r>
            <a:endParaRPr kumimoji="1" lang="zh-TW" altLang="en-US"/>
          </a:p>
        </p:txBody>
      </p:sp>
      <p:sp>
        <p:nvSpPr>
          <p:cNvPr id="3" name="內容版面配置區 2">
            <a:extLst>
              <a:ext uri="{FF2B5EF4-FFF2-40B4-BE49-F238E27FC236}">
                <a16:creationId xmlns:a16="http://schemas.microsoft.com/office/drawing/2014/main" id="{C2954B2B-208C-643E-C579-76632ED67F64}"/>
              </a:ext>
            </a:extLst>
          </p:cNvPr>
          <p:cNvSpPr>
            <a:spLocks noGrp="1"/>
          </p:cNvSpPr>
          <p:nvPr>
            <p:ph idx="1"/>
          </p:nvPr>
        </p:nvSpPr>
        <p:spPr/>
        <p:txBody>
          <a:bodyPr vert="horz" lIns="91440" tIns="45720" rIns="91440" bIns="45720" rtlCol="0" anchor="t">
            <a:normAutofit/>
          </a:bodyPr>
          <a:lstStyle/>
          <a:p>
            <a:pPr marL="457200" lvl="0" indent="-342900" algn="l" rtl="0">
              <a:spcBef>
                <a:spcPts val="0"/>
              </a:spcBef>
              <a:spcAft>
                <a:spcPts val="0"/>
              </a:spcAft>
              <a:buSzPts val="1800"/>
              <a:buAutoNum type="arabicPeriod"/>
            </a:pPr>
            <a:r>
              <a:rPr lang="en" altLang="zh-TW">
                <a:ea typeface="新細明體"/>
              </a:rPr>
              <a:t>Why we need sentence-level representations?</a:t>
            </a:r>
          </a:p>
          <a:p>
            <a:pPr marL="457200" lvl="0" indent="-342900" algn="l" rtl="0">
              <a:spcBef>
                <a:spcPts val="0"/>
              </a:spcBef>
              <a:spcAft>
                <a:spcPts val="0"/>
              </a:spcAft>
              <a:buSzPts val="1800"/>
              <a:buAutoNum type="arabicPeriod"/>
            </a:pPr>
            <a:r>
              <a:rPr lang="en" altLang="zh-TW">
                <a:ea typeface="新細明體"/>
              </a:rPr>
              <a:t>Pre-BERT methods</a:t>
            </a:r>
            <a:endParaRPr lang="en" altLang="zh-TW">
              <a:ea typeface="新細明體"/>
              <a:cs typeface="Calibri"/>
            </a:endParaRPr>
          </a:p>
          <a:p>
            <a:pPr marL="457200" lvl="0" indent="-342900" algn="l" rtl="0">
              <a:spcBef>
                <a:spcPts val="0"/>
              </a:spcBef>
              <a:spcAft>
                <a:spcPts val="0"/>
              </a:spcAft>
              <a:buSzPts val="1800"/>
              <a:buAutoNum type="arabicPeriod"/>
            </a:pPr>
            <a:r>
              <a:rPr lang="en" altLang="zh-TW">
                <a:ea typeface="新細明體"/>
              </a:rPr>
              <a:t>How to obtain sentence-level representations from BERTs?</a:t>
            </a:r>
            <a:endParaRPr lang="en" altLang="zh-TW">
              <a:ea typeface="新細明體"/>
              <a:cs typeface="Calibri"/>
            </a:endParaRPr>
          </a:p>
          <a:p>
            <a:pPr marL="914400" lvl="1" indent="-317500" algn="l" rtl="0">
              <a:spcBef>
                <a:spcPts val="0"/>
              </a:spcBef>
              <a:spcAft>
                <a:spcPts val="0"/>
              </a:spcAft>
              <a:buSzPts val="1400"/>
              <a:buAutoNum type="alphaLcPeriod"/>
            </a:pPr>
            <a:r>
              <a:rPr lang="en" altLang="zh-TW">
                <a:ea typeface="新細明體"/>
              </a:rPr>
              <a:t>Post-processing Methods</a:t>
            </a:r>
            <a:endParaRPr lang="en" altLang="zh-TW">
              <a:ea typeface="新細明體"/>
              <a:cs typeface="Calibri"/>
            </a:endParaRPr>
          </a:p>
          <a:p>
            <a:pPr marL="457200" lvl="0" indent="-342900" algn="l" rtl="0">
              <a:spcBef>
                <a:spcPts val="0"/>
              </a:spcBef>
              <a:spcAft>
                <a:spcPts val="0"/>
              </a:spcAft>
              <a:buSzPts val="1800"/>
              <a:buAutoNum type="arabicPeriod"/>
            </a:pPr>
            <a:r>
              <a:rPr lang="en" altLang="zh-TW">
                <a:ea typeface="新細明體"/>
              </a:rPr>
              <a:t>Contrastive Learning Methods:</a:t>
            </a:r>
            <a:endParaRPr lang="en" altLang="zh-TW">
              <a:ea typeface="新細明體"/>
              <a:cs typeface="Calibri"/>
            </a:endParaRPr>
          </a:p>
          <a:p>
            <a:pPr marL="914400" lvl="1" indent="-317500" algn="l" rtl="0">
              <a:spcBef>
                <a:spcPts val="0"/>
              </a:spcBef>
              <a:spcAft>
                <a:spcPts val="0"/>
              </a:spcAft>
              <a:buSzPts val="1400"/>
              <a:buAutoNum type="alphaLcPeriod"/>
            </a:pPr>
            <a:r>
              <a:rPr lang="en" altLang="zh-TW">
                <a:ea typeface="新細明體"/>
              </a:rPr>
              <a:t>Designed </a:t>
            </a:r>
            <a:r>
              <a:rPr lang="en">
                <a:ea typeface="+mn-lt"/>
                <a:cs typeface="+mn-lt"/>
              </a:rPr>
              <a:t>Positives</a:t>
            </a:r>
            <a:endParaRPr lang="en" altLang="zh-TW">
              <a:ea typeface="新細明體"/>
              <a:cs typeface="Calibri"/>
            </a:endParaRPr>
          </a:p>
          <a:p>
            <a:pPr marL="914400" lvl="1" indent="-317500" algn="l" rtl="0">
              <a:spcBef>
                <a:spcPts val="0"/>
              </a:spcBef>
              <a:spcAft>
                <a:spcPts val="0"/>
              </a:spcAft>
              <a:buSzPts val="1400"/>
              <a:buAutoNum type="alphaLcPeriod"/>
            </a:pPr>
            <a:r>
              <a:rPr lang="en" altLang="zh-TW">
                <a:ea typeface="新細明體"/>
              </a:rPr>
              <a:t>Generating Positives</a:t>
            </a:r>
            <a:endParaRPr lang="en" altLang="zh-TW">
              <a:ea typeface="新細明體"/>
              <a:cs typeface="Calibri"/>
            </a:endParaRPr>
          </a:p>
          <a:p>
            <a:pPr marL="914400" lvl="1" indent="-317500" algn="l" rtl="0">
              <a:spcBef>
                <a:spcPts val="0"/>
              </a:spcBef>
              <a:spcAft>
                <a:spcPts val="0"/>
              </a:spcAft>
              <a:buSzPts val="1400"/>
              <a:buAutoNum type="alphaLcPeriod"/>
            </a:pPr>
            <a:r>
              <a:rPr lang="en" altLang="zh-TW">
                <a:ea typeface="新細明體"/>
              </a:rPr>
              <a:t>Bootstrapping Methods</a:t>
            </a:r>
            <a:endParaRPr lang="en" altLang="zh-TW">
              <a:ea typeface="新細明體"/>
              <a:cs typeface="Calibri"/>
            </a:endParaRPr>
          </a:p>
          <a:p>
            <a:pPr marL="914400" lvl="1" indent="-317500" algn="l" rtl="0">
              <a:spcBef>
                <a:spcPts val="0"/>
              </a:spcBef>
              <a:spcAft>
                <a:spcPts val="0"/>
              </a:spcAft>
              <a:buSzPts val="1400"/>
              <a:buAutoNum type="alphaLcPeriod"/>
            </a:pPr>
            <a:r>
              <a:rPr lang="en" altLang="zh-TW">
                <a:ea typeface="新細明體"/>
              </a:rPr>
              <a:t>Dropout Augmentations</a:t>
            </a:r>
            <a:endParaRPr lang="en" altLang="zh-TW">
              <a:ea typeface="新細明體"/>
              <a:cs typeface="Calibri" panose="020F0502020204030204"/>
            </a:endParaRPr>
          </a:p>
          <a:p>
            <a:pPr marL="914400" lvl="1" indent="-317500" algn="l" rtl="0">
              <a:spcBef>
                <a:spcPts val="0"/>
              </a:spcBef>
              <a:spcAft>
                <a:spcPts val="0"/>
              </a:spcAft>
              <a:buSzPts val="1400"/>
              <a:buAutoNum type="alphaLcPeriod"/>
            </a:pPr>
            <a:r>
              <a:rPr lang="en" altLang="zh-TW" b="1">
                <a:ea typeface="新細明體"/>
              </a:rPr>
              <a:t>Equivariant Contrastive Learning</a:t>
            </a:r>
            <a:endParaRPr lang="en" altLang="zh-TW" b="1">
              <a:ea typeface="新細明體"/>
              <a:cs typeface="Calibri"/>
            </a:endParaRPr>
          </a:p>
          <a:p>
            <a:pPr marL="914400" lvl="1" indent="-317500" algn="l" rtl="0">
              <a:spcBef>
                <a:spcPts val="0"/>
              </a:spcBef>
              <a:spcAft>
                <a:spcPts val="0"/>
              </a:spcAft>
              <a:buSzPts val="1400"/>
              <a:buAutoNum type="alphaLcPeriod"/>
            </a:pPr>
            <a:r>
              <a:rPr lang="en" altLang="zh-TW">
                <a:ea typeface="新細明體"/>
              </a:rPr>
              <a:t>Prompting</a:t>
            </a:r>
            <a:endParaRPr lang="en" altLang="zh-TW">
              <a:ea typeface="新細明體"/>
              <a:cs typeface="Calibri"/>
            </a:endParaRPr>
          </a:p>
          <a:p>
            <a:pPr marL="914400" lvl="1" indent="-317500" algn="l" rtl="0">
              <a:spcBef>
                <a:spcPts val="0"/>
              </a:spcBef>
              <a:spcAft>
                <a:spcPts val="0"/>
              </a:spcAft>
              <a:buSzPts val="1400"/>
              <a:buAutoNum type="alphaLcPeriod"/>
            </a:pPr>
            <a:r>
              <a:rPr lang="en" altLang="zh-TW">
                <a:ea typeface="新細明體"/>
              </a:rPr>
              <a:t>Ranking-based Methods</a:t>
            </a:r>
            <a:endParaRPr lang="en" altLang="zh-TW">
              <a:ea typeface="新細明體"/>
              <a:cs typeface="Calibri"/>
            </a:endParaRPr>
          </a:p>
          <a:p>
            <a:pPr marL="457200" lvl="0" indent="-342900" algn="l" rtl="0">
              <a:spcBef>
                <a:spcPts val="0"/>
              </a:spcBef>
              <a:spcAft>
                <a:spcPts val="0"/>
              </a:spcAft>
              <a:buSzPts val="1800"/>
              <a:buAutoNum type="arabicPeriod"/>
            </a:pPr>
            <a:r>
              <a:rPr lang="en" altLang="zh-TW">
                <a:ea typeface="新細明體"/>
              </a:rPr>
              <a:t>Conclusion</a:t>
            </a:r>
            <a:endParaRPr lang="en" altLang="zh-TW">
              <a:ea typeface="新細明體"/>
              <a:cs typeface="Calibri"/>
            </a:endParaRPr>
          </a:p>
          <a:p>
            <a:endParaRPr kumimoji="1" lang="zh-TW" altLang="en-US"/>
          </a:p>
        </p:txBody>
      </p:sp>
      <p:sp>
        <p:nvSpPr>
          <p:cNvPr id="4" name="日期版面配置區 3">
            <a:extLst>
              <a:ext uri="{FF2B5EF4-FFF2-40B4-BE49-F238E27FC236}">
                <a16:creationId xmlns:a16="http://schemas.microsoft.com/office/drawing/2014/main" id="{17E131AE-6C85-9437-9C98-8C8E57AF39E2}"/>
              </a:ext>
            </a:extLst>
          </p:cNvPr>
          <p:cNvSpPr>
            <a:spLocks noGrp="1"/>
          </p:cNvSpPr>
          <p:nvPr>
            <p:ph type="dt" sz="half" idx="10"/>
          </p:nvPr>
        </p:nvSpPr>
        <p:spPr/>
        <p:txBody>
          <a:bodyPr/>
          <a:lstStyle/>
          <a:p>
            <a:endParaRPr lang="en-TW"/>
          </a:p>
        </p:txBody>
      </p:sp>
    </p:spTree>
    <p:extLst>
      <p:ext uri="{BB962C8B-B14F-4D97-AF65-F5344CB8AC3E}">
        <p14:creationId xmlns:p14="http://schemas.microsoft.com/office/powerpoint/2010/main" val="322145759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E96E673-6393-3F24-C3FB-7E079CE5DA9C}"/>
              </a:ext>
            </a:extLst>
          </p:cNvPr>
          <p:cNvSpPr>
            <a:spLocks noGrp="1"/>
          </p:cNvSpPr>
          <p:nvPr>
            <p:ph type="title"/>
          </p:nvPr>
        </p:nvSpPr>
        <p:spPr/>
        <p:txBody>
          <a:bodyPr/>
          <a:lstStyle/>
          <a:p>
            <a:r>
              <a:rPr lang="zh-TW" altLang="zh-TW"/>
              <a:t>What w</a:t>
            </a:r>
            <a:r>
              <a:rPr lang="en-US" altLang="zh-TW"/>
              <a:t>e’</a:t>
            </a:r>
            <a:r>
              <a:rPr lang="zh-TW" altLang="zh-TW"/>
              <a:t>ve learned from SimCSE?</a:t>
            </a:r>
            <a:endParaRPr kumimoji="1" lang="zh-TW" altLang="en-US"/>
          </a:p>
        </p:txBody>
      </p:sp>
      <p:sp>
        <p:nvSpPr>
          <p:cNvPr id="3" name="內容版面配置區 2">
            <a:extLst>
              <a:ext uri="{FF2B5EF4-FFF2-40B4-BE49-F238E27FC236}">
                <a16:creationId xmlns:a16="http://schemas.microsoft.com/office/drawing/2014/main" id="{E11E256C-131C-594F-BA30-4CAE7B8227A4}"/>
              </a:ext>
            </a:extLst>
          </p:cNvPr>
          <p:cNvSpPr>
            <a:spLocks noGrp="1"/>
          </p:cNvSpPr>
          <p:nvPr>
            <p:ph idx="1"/>
          </p:nvPr>
        </p:nvSpPr>
        <p:spPr/>
        <p:txBody>
          <a:bodyPr/>
          <a:lstStyle/>
          <a:p>
            <a:pPr marL="0" lvl="0" indent="0" algn="l" rtl="0">
              <a:spcBef>
                <a:spcPts val="0"/>
              </a:spcBef>
              <a:spcAft>
                <a:spcPts val="0"/>
              </a:spcAft>
              <a:buNone/>
            </a:pPr>
            <a:r>
              <a:rPr lang="en" altLang="zh-TW"/>
              <a:t>Augmentations for natural language is hard:</a:t>
            </a:r>
          </a:p>
          <a:p>
            <a:pPr marL="457200" lvl="0" indent="-342900" algn="l" rtl="0">
              <a:spcBef>
                <a:spcPts val="1200"/>
              </a:spcBef>
              <a:spcAft>
                <a:spcPts val="0"/>
              </a:spcAft>
              <a:buSzPts val="1800"/>
              <a:buChar char="●"/>
            </a:pPr>
            <a:r>
              <a:rPr lang="en" altLang="zh-TW"/>
              <a:t>Word deletion is not a good augmentation</a:t>
            </a:r>
          </a:p>
          <a:p>
            <a:pPr marL="457200" lvl="0" indent="-342900" algn="l" rtl="0">
              <a:spcBef>
                <a:spcPts val="0"/>
              </a:spcBef>
              <a:spcAft>
                <a:spcPts val="0"/>
              </a:spcAft>
              <a:buSzPts val="1800"/>
              <a:buChar char="●"/>
            </a:pPr>
            <a:r>
              <a:rPr lang="en" altLang="zh-TW"/>
              <a:t>Synonym replacement is not a good augmentation</a:t>
            </a:r>
          </a:p>
          <a:p>
            <a:pPr marL="457200" lvl="0" indent="-342900" algn="l" rtl="0">
              <a:spcBef>
                <a:spcPts val="0"/>
              </a:spcBef>
              <a:spcAft>
                <a:spcPts val="0"/>
              </a:spcAft>
              <a:buSzPts val="1800"/>
              <a:buChar char="●"/>
            </a:pPr>
            <a:r>
              <a:rPr lang="en" altLang="zh-TW"/>
              <a:t>Sentence cropping is not a good augmentation</a:t>
            </a:r>
          </a:p>
          <a:p>
            <a:pPr marL="457200" lvl="0" indent="-342900" algn="l" rtl="0">
              <a:spcBef>
                <a:spcPts val="0"/>
              </a:spcBef>
              <a:spcAft>
                <a:spcPts val="0"/>
              </a:spcAft>
              <a:buSzPts val="1800"/>
              <a:buChar char="●"/>
            </a:pPr>
            <a:r>
              <a:rPr lang="en" altLang="zh-TW"/>
              <a:t>Back-translation is not a good augmentation</a:t>
            </a:r>
          </a:p>
          <a:p>
            <a:pPr marL="457200" lvl="0" indent="-342900" algn="l" rtl="0">
              <a:spcBef>
                <a:spcPts val="0"/>
              </a:spcBef>
              <a:spcAft>
                <a:spcPts val="0"/>
              </a:spcAft>
              <a:buSzPts val="1800"/>
              <a:buChar char="●"/>
            </a:pPr>
            <a:r>
              <a:rPr lang="en" altLang="zh-TW"/>
              <a:t>…</a:t>
            </a:r>
          </a:p>
          <a:p>
            <a:pPr marL="0" lvl="0" indent="0" algn="l" rtl="0">
              <a:spcBef>
                <a:spcPts val="1200"/>
              </a:spcBef>
              <a:spcAft>
                <a:spcPts val="1200"/>
              </a:spcAft>
              <a:buNone/>
            </a:pPr>
            <a:r>
              <a:rPr lang="en" altLang="zh-TW"/>
              <a:t>They are all outperformed by simply changing dropout masks :(</a:t>
            </a:r>
          </a:p>
          <a:p>
            <a:endParaRPr kumimoji="1" lang="zh-TW" altLang="en-US"/>
          </a:p>
        </p:txBody>
      </p:sp>
      <p:sp>
        <p:nvSpPr>
          <p:cNvPr id="4" name="日期版面配置區 3">
            <a:extLst>
              <a:ext uri="{FF2B5EF4-FFF2-40B4-BE49-F238E27FC236}">
                <a16:creationId xmlns:a16="http://schemas.microsoft.com/office/drawing/2014/main" id="{47216643-E62F-1D23-375C-AA4537A0ADA4}"/>
              </a:ext>
            </a:extLst>
          </p:cNvPr>
          <p:cNvSpPr>
            <a:spLocks noGrp="1"/>
          </p:cNvSpPr>
          <p:nvPr>
            <p:ph type="dt" sz="half" idx="10"/>
          </p:nvPr>
        </p:nvSpPr>
        <p:spPr/>
        <p:txBody>
          <a:bodyPr/>
          <a:lstStyle/>
          <a:p>
            <a:endParaRPr lang="en-TW"/>
          </a:p>
        </p:txBody>
      </p:sp>
    </p:spTree>
    <p:extLst>
      <p:ext uri="{BB962C8B-B14F-4D97-AF65-F5344CB8AC3E}">
        <p14:creationId xmlns:p14="http://schemas.microsoft.com/office/powerpoint/2010/main" val="231678414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916C24CB-4BFF-551F-4EBE-C421CAC5EB40}"/>
              </a:ext>
            </a:extLst>
          </p:cNvPr>
          <p:cNvSpPr>
            <a:spLocks noGrp="1"/>
          </p:cNvSpPr>
          <p:nvPr>
            <p:ph type="title"/>
          </p:nvPr>
        </p:nvSpPr>
        <p:spPr/>
        <p:txBody>
          <a:bodyPr/>
          <a:lstStyle/>
          <a:p>
            <a:r>
              <a:rPr lang="zh-TW" altLang="zh-TW"/>
              <a:t>Let's take a step back…</a:t>
            </a:r>
            <a:endParaRPr kumimoji="1" lang="zh-TW" altLang="en-US"/>
          </a:p>
        </p:txBody>
      </p:sp>
      <p:sp>
        <p:nvSpPr>
          <p:cNvPr id="4" name="日期版面配置區 3">
            <a:extLst>
              <a:ext uri="{FF2B5EF4-FFF2-40B4-BE49-F238E27FC236}">
                <a16:creationId xmlns:a16="http://schemas.microsoft.com/office/drawing/2014/main" id="{38B5B96F-D63D-5E8A-9F8F-6B746E636308}"/>
              </a:ext>
            </a:extLst>
          </p:cNvPr>
          <p:cNvSpPr>
            <a:spLocks noGrp="1"/>
          </p:cNvSpPr>
          <p:nvPr>
            <p:ph type="dt" sz="half" idx="10"/>
          </p:nvPr>
        </p:nvSpPr>
        <p:spPr/>
        <p:txBody>
          <a:bodyPr/>
          <a:lstStyle/>
          <a:p>
            <a:endParaRPr lang="en-TW"/>
          </a:p>
        </p:txBody>
      </p:sp>
      <p:sp>
        <p:nvSpPr>
          <p:cNvPr id="5" name="Google Shape;579;p86">
            <a:extLst>
              <a:ext uri="{FF2B5EF4-FFF2-40B4-BE49-F238E27FC236}">
                <a16:creationId xmlns:a16="http://schemas.microsoft.com/office/drawing/2014/main" id="{63642A83-D176-D36C-0CF2-4B45F682158C}"/>
              </a:ext>
            </a:extLst>
          </p:cNvPr>
          <p:cNvSpPr txBox="1">
            <a:spLocks/>
          </p:cNvSpPr>
          <p:nvPr/>
        </p:nvSpPr>
        <p:spPr>
          <a:xfrm>
            <a:off x="1001" y="1364800"/>
            <a:ext cx="12184982" cy="922200"/>
          </a:xfrm>
          <a:prstGeom prst="rect">
            <a:avLst/>
          </a:prstGeom>
        </p:spPr>
        <p:txBody>
          <a:bodyPr spcFirstLastPara="1" vert="horz" wrap="square" lIns="91425" tIns="91425" rIns="91425" bIns="91425" rtlCol="0" anchor="t" anchorCtr="0">
            <a:noAutofit/>
          </a:bodyPr>
          <a:lstStyle>
            <a:lvl1pPr marL="228600" indent="-228600" algn="just"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just"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just"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just"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just"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spcAft>
                <a:spcPts val="1200"/>
              </a:spcAft>
              <a:buFont typeface="Arial" panose="020B0604020202020204" pitchFamily="34" charset="0"/>
              <a:buNone/>
            </a:pPr>
            <a:r>
              <a:rPr lang="en" altLang="zh-TW">
                <a:solidFill>
                  <a:srgbClr val="1C4587"/>
                </a:solidFill>
                <a:latin typeface="Open Sans"/>
                <a:ea typeface="新細明體"/>
                <a:cs typeface="Open Sans"/>
              </a:rPr>
              <a:t>Q: Why do we need </a:t>
            </a:r>
            <a:r>
              <a:rPr lang="en" altLang="zh-TW" u="sng">
                <a:solidFill>
                  <a:srgbClr val="1C4587"/>
                </a:solidFill>
                <a:latin typeface="Open Sans"/>
                <a:ea typeface="新細明體"/>
                <a:cs typeface="Open Sans"/>
              </a:rPr>
              <a:t>positive pairs</a:t>
            </a:r>
            <a:r>
              <a:rPr lang="en" altLang="zh-TW">
                <a:solidFill>
                  <a:srgbClr val="1C4587"/>
                </a:solidFill>
                <a:latin typeface="Open Sans"/>
                <a:ea typeface="新細明體"/>
                <a:cs typeface="Open Sans"/>
              </a:rPr>
              <a:t> in contrastive learning?</a:t>
            </a:r>
            <a:br>
              <a:rPr lang="en" altLang="zh-TW">
                <a:latin typeface="Open Sans"/>
              </a:rPr>
            </a:br>
            <a:r>
              <a:rPr lang="en" altLang="zh-TW">
                <a:solidFill>
                  <a:srgbClr val="85200C"/>
                </a:solidFill>
                <a:latin typeface="Open Sans"/>
                <a:ea typeface="新細明體"/>
                <a:cs typeface="Open Sans"/>
              </a:rPr>
              <a:t>A: to make the representations </a:t>
            </a:r>
            <a:r>
              <a:rPr lang="en" altLang="zh-TW" u="sng">
                <a:solidFill>
                  <a:srgbClr val="85200C"/>
                </a:solidFill>
                <a:latin typeface="Open Sans"/>
                <a:ea typeface="新細明體"/>
                <a:cs typeface="Open Sans"/>
              </a:rPr>
              <a:t>invariant</a:t>
            </a:r>
            <a:r>
              <a:rPr lang="en" altLang="zh-TW">
                <a:solidFill>
                  <a:srgbClr val="85200C"/>
                </a:solidFill>
                <a:latin typeface="Open Sans"/>
                <a:ea typeface="新細明體"/>
                <a:cs typeface="Open Sans"/>
              </a:rPr>
              <a:t> to these kinds of augmentations.</a:t>
            </a:r>
            <a:endParaRPr lang="en">
              <a:solidFill>
                <a:srgbClr val="85200C"/>
              </a:solidFill>
              <a:latin typeface="Open Sans"/>
              <a:ea typeface="新細明體"/>
              <a:cs typeface="Open Sans"/>
            </a:endParaRPr>
          </a:p>
        </p:txBody>
      </p:sp>
      <p:sp>
        <p:nvSpPr>
          <p:cNvPr id="6" name="Google Shape;580;p86">
            <a:extLst>
              <a:ext uri="{FF2B5EF4-FFF2-40B4-BE49-F238E27FC236}">
                <a16:creationId xmlns:a16="http://schemas.microsoft.com/office/drawing/2014/main" id="{DA6D9998-E6F1-DD78-AC49-101B4BED5B4D}"/>
              </a:ext>
            </a:extLst>
          </p:cNvPr>
          <p:cNvSpPr txBox="1">
            <a:spLocks/>
          </p:cNvSpPr>
          <p:nvPr/>
        </p:nvSpPr>
        <p:spPr>
          <a:xfrm>
            <a:off x="-4014" y="2926491"/>
            <a:ext cx="12189995" cy="1455900"/>
          </a:xfrm>
          <a:prstGeom prst="rect">
            <a:avLst/>
          </a:prstGeom>
        </p:spPr>
        <p:txBody>
          <a:bodyPr spcFirstLastPara="1" vert="horz" wrap="square" lIns="91425" tIns="91425" rIns="91425" bIns="91425" rtlCol="0" anchor="t" anchorCtr="0">
            <a:noAutofit/>
          </a:bodyPr>
          <a:lstStyle>
            <a:lvl1pPr marL="228600" indent="-228600" algn="just"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just"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just"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just"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just"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Font typeface="Arial" panose="020B0604020202020204" pitchFamily="34" charset="0"/>
              <a:buNone/>
            </a:pPr>
            <a:r>
              <a:rPr lang="en" altLang="zh-TW" sz="2500">
                <a:solidFill>
                  <a:srgbClr val="274E13"/>
                </a:solidFill>
                <a:latin typeface="Open Sans"/>
                <a:ea typeface="新細明體"/>
                <a:cs typeface="Open Sans"/>
              </a:rPr>
              <a:t>Problem:</a:t>
            </a:r>
            <a:br>
              <a:rPr lang="en" altLang="zh-TW" sz="2500">
                <a:latin typeface="Open Sans"/>
              </a:rPr>
            </a:br>
            <a:r>
              <a:rPr lang="en" altLang="zh-TW" sz="2500">
                <a:solidFill>
                  <a:srgbClr val="274E13"/>
                </a:solidFill>
                <a:latin typeface="Open Sans"/>
                <a:ea typeface="新細明體"/>
                <a:cs typeface="Open Sans"/>
              </a:rPr>
              <a:t>It’s hard to produce semantically similar augmentations for natural language.</a:t>
            </a:r>
            <a:br>
              <a:rPr lang="en" altLang="zh-TW" sz="2500">
                <a:latin typeface="Open Sans"/>
              </a:rPr>
            </a:br>
            <a:r>
              <a:rPr lang="en" altLang="zh-TW" sz="2500">
                <a:solidFill>
                  <a:srgbClr val="274E13"/>
                </a:solidFill>
                <a:latin typeface="Open Sans"/>
                <a:ea typeface="新細明體"/>
                <a:cs typeface="Open Sans"/>
              </a:rPr>
              <a:t>Making the representations invariant to augmentations will </a:t>
            </a:r>
            <a:r>
              <a:rPr lang="en" altLang="zh-TW" sz="2500" u="sng">
                <a:solidFill>
                  <a:srgbClr val="274E13"/>
                </a:solidFill>
                <a:latin typeface="Open Sans"/>
                <a:ea typeface="新細明體"/>
                <a:cs typeface="Open Sans"/>
              </a:rPr>
              <a:t>hurt performance.</a:t>
            </a:r>
            <a:endParaRPr lang="en" sz="2500" u="sng">
              <a:solidFill>
                <a:srgbClr val="274E13"/>
              </a:solidFill>
              <a:latin typeface="Open Sans"/>
              <a:ea typeface="新細明體"/>
              <a:cs typeface="Open Sans"/>
            </a:endParaRPr>
          </a:p>
          <a:p>
            <a:pPr marL="0" indent="0" algn="ctr">
              <a:spcBef>
                <a:spcPts val="1200"/>
              </a:spcBef>
              <a:spcAft>
                <a:spcPts val="1200"/>
              </a:spcAft>
              <a:buFont typeface="Arial" panose="020B0604020202020204" pitchFamily="34" charset="0"/>
              <a:buNone/>
            </a:pPr>
            <a:endParaRPr lang="en" sz="2500">
              <a:latin typeface="Open Sans"/>
              <a:ea typeface="Open Sans"/>
              <a:cs typeface="Open Sans"/>
            </a:endParaRPr>
          </a:p>
        </p:txBody>
      </p:sp>
      <p:sp>
        <p:nvSpPr>
          <p:cNvPr id="7" name="Google Shape;581;p86">
            <a:extLst>
              <a:ext uri="{FF2B5EF4-FFF2-40B4-BE49-F238E27FC236}">
                <a16:creationId xmlns:a16="http://schemas.microsoft.com/office/drawing/2014/main" id="{026CFAED-6964-DAD1-84A6-E32793658FF9}"/>
              </a:ext>
            </a:extLst>
          </p:cNvPr>
          <p:cNvSpPr txBox="1"/>
          <p:nvPr/>
        </p:nvSpPr>
        <p:spPr>
          <a:xfrm>
            <a:off x="838197" y="4419182"/>
            <a:ext cx="10515601" cy="1825085"/>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1200"/>
              </a:spcAft>
              <a:buNone/>
            </a:pPr>
            <a:r>
              <a:rPr lang="zh-TW" sz="2800">
                <a:solidFill>
                  <a:srgbClr val="1C4587"/>
                </a:solidFill>
                <a:latin typeface="Open Sans"/>
                <a:ea typeface="Open Sans"/>
                <a:cs typeface="Open Sans"/>
                <a:sym typeface="Open Sans"/>
              </a:rPr>
              <a:t>Q: Is there another way to utilize augmentations…?</a:t>
            </a:r>
            <a:br>
              <a:rPr lang="zh-TW" sz="2800">
                <a:latin typeface="Open Sans"/>
                <a:ea typeface="Open Sans"/>
                <a:cs typeface="Open Sans"/>
              </a:rPr>
            </a:br>
            <a:r>
              <a:rPr lang="zh-TW" sz="2800">
                <a:solidFill>
                  <a:srgbClr val="85200C"/>
                </a:solidFill>
                <a:latin typeface="Open Sans"/>
                <a:ea typeface="Open Sans"/>
                <a:cs typeface="Open Sans"/>
                <a:sym typeface="Open Sans"/>
              </a:rPr>
              <a:t>A: we can make the representations be aware of, </a:t>
            </a:r>
            <a:br>
              <a:rPr lang="zh-TW" sz="2800">
                <a:latin typeface="Open Sans"/>
                <a:ea typeface="Open Sans"/>
                <a:cs typeface="Open Sans"/>
              </a:rPr>
            </a:br>
            <a:r>
              <a:rPr lang="zh-TW" sz="2800">
                <a:solidFill>
                  <a:srgbClr val="85200C"/>
                </a:solidFill>
                <a:latin typeface="Open Sans"/>
                <a:ea typeface="Open Sans"/>
                <a:cs typeface="Open Sans"/>
                <a:sym typeface="Open Sans"/>
              </a:rPr>
              <a:t>but not necessarily invariant to the augmentations.</a:t>
            </a:r>
            <a:endParaRPr lang="zh-TW" altLang="en-US" sz="2800">
              <a:solidFill>
                <a:srgbClr val="85200C"/>
              </a:solidFill>
              <a:ea typeface="新細明體"/>
              <a:cs typeface="Calibri"/>
            </a:endParaRPr>
          </a:p>
        </p:txBody>
      </p:sp>
    </p:spTree>
    <p:extLst>
      <p:ext uri="{BB962C8B-B14F-4D97-AF65-F5344CB8AC3E}">
        <p14:creationId xmlns:p14="http://schemas.microsoft.com/office/powerpoint/2010/main" val="922168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3280E1B-0B54-10E6-3952-B1F61DE590FE}"/>
              </a:ext>
            </a:extLst>
          </p:cNvPr>
          <p:cNvSpPr>
            <a:spLocks noGrp="1"/>
          </p:cNvSpPr>
          <p:nvPr>
            <p:ph type="title"/>
          </p:nvPr>
        </p:nvSpPr>
        <p:spPr/>
        <p:txBody>
          <a:bodyPr/>
          <a:lstStyle/>
          <a:p>
            <a:r>
              <a:rPr lang="zh-TW" altLang="zh-TW" sz="3600"/>
              <a:t>Background: Equivariant Contrastive Learning</a:t>
            </a:r>
            <a:endParaRPr kumimoji="1" lang="zh-TW" altLang="en-US"/>
          </a:p>
        </p:txBody>
      </p:sp>
      <p:sp>
        <p:nvSpPr>
          <p:cNvPr id="3" name="內容版面配置區 2">
            <a:extLst>
              <a:ext uri="{FF2B5EF4-FFF2-40B4-BE49-F238E27FC236}">
                <a16:creationId xmlns:a16="http://schemas.microsoft.com/office/drawing/2014/main" id="{3036A52F-871C-8468-826A-110CBC28E761}"/>
              </a:ext>
            </a:extLst>
          </p:cNvPr>
          <p:cNvSpPr>
            <a:spLocks noGrp="1"/>
          </p:cNvSpPr>
          <p:nvPr>
            <p:ph idx="1"/>
          </p:nvPr>
        </p:nvSpPr>
        <p:spPr/>
        <p:txBody>
          <a:bodyPr/>
          <a:lstStyle/>
          <a:p>
            <a:endParaRPr kumimoji="1" lang="zh-TW" altLang="en-US"/>
          </a:p>
        </p:txBody>
      </p:sp>
      <p:sp>
        <p:nvSpPr>
          <p:cNvPr id="4" name="日期版面配置區 3">
            <a:extLst>
              <a:ext uri="{FF2B5EF4-FFF2-40B4-BE49-F238E27FC236}">
                <a16:creationId xmlns:a16="http://schemas.microsoft.com/office/drawing/2014/main" id="{EEA9C40E-0F63-6214-5258-B26E7A9A6AB1}"/>
              </a:ext>
            </a:extLst>
          </p:cNvPr>
          <p:cNvSpPr>
            <a:spLocks noGrp="1"/>
          </p:cNvSpPr>
          <p:nvPr>
            <p:ph type="dt" sz="half" idx="10"/>
          </p:nvPr>
        </p:nvSpPr>
        <p:spPr/>
        <p:txBody>
          <a:bodyPr/>
          <a:lstStyle/>
          <a:p>
            <a:r>
              <a:rPr lang="en" altLang="zh-TW" b="0" i="0" err="1">
                <a:effectLst/>
                <a:latin typeface="+mn-lt"/>
              </a:rPr>
              <a:t>Dangovski</a:t>
            </a:r>
            <a:r>
              <a:rPr lang="en" altLang="zh-TW" b="0" i="0">
                <a:effectLst/>
                <a:latin typeface="+mn-lt"/>
              </a:rPr>
              <a:t>, Rumen, et al. "Equivariant Self-Supervised Learning: Encouraging Equivariance in Representations." </a:t>
            </a:r>
            <a:r>
              <a:rPr lang="en" altLang="zh-TW" b="0" i="1">
                <a:effectLst/>
                <a:latin typeface="+mn-lt"/>
              </a:rPr>
              <a:t>International Conference on Learning Representations</a:t>
            </a:r>
            <a:r>
              <a:rPr lang="en" altLang="zh-TW" b="0" i="0">
                <a:effectLst/>
                <a:latin typeface="+mn-lt"/>
              </a:rPr>
              <a:t>. 2022.</a:t>
            </a:r>
            <a:endParaRPr lang="en-TW">
              <a:latin typeface="+mn-lt"/>
            </a:endParaRPr>
          </a:p>
        </p:txBody>
      </p:sp>
      <p:pic>
        <p:nvPicPr>
          <p:cNvPr id="5" name="Google Shape;589;p87">
            <a:extLst>
              <a:ext uri="{FF2B5EF4-FFF2-40B4-BE49-F238E27FC236}">
                <a16:creationId xmlns:a16="http://schemas.microsoft.com/office/drawing/2014/main" id="{48CEC2B8-0F75-4FB8-266C-123A4E79C02B}"/>
              </a:ext>
            </a:extLst>
          </p:cNvPr>
          <p:cNvPicPr preferRelativeResize="0"/>
          <p:nvPr/>
        </p:nvPicPr>
        <p:blipFill>
          <a:blip r:embed="rId2">
            <a:alphaModFix/>
          </a:blip>
          <a:stretch>
            <a:fillRect/>
          </a:stretch>
        </p:blipFill>
        <p:spPr>
          <a:xfrm>
            <a:off x="1523998" y="2564010"/>
            <a:ext cx="9144003" cy="2268141"/>
          </a:xfrm>
          <a:prstGeom prst="rect">
            <a:avLst/>
          </a:prstGeom>
          <a:noFill/>
          <a:ln>
            <a:noFill/>
          </a:ln>
        </p:spPr>
      </p:pic>
      <p:sp>
        <p:nvSpPr>
          <p:cNvPr id="6" name="Google Shape;590;p87">
            <a:extLst>
              <a:ext uri="{FF2B5EF4-FFF2-40B4-BE49-F238E27FC236}">
                <a16:creationId xmlns:a16="http://schemas.microsoft.com/office/drawing/2014/main" id="{4CFEF440-FB06-0FEE-F8C2-B14F3E0AB3B5}"/>
              </a:ext>
            </a:extLst>
          </p:cNvPr>
          <p:cNvSpPr/>
          <p:nvPr/>
        </p:nvSpPr>
        <p:spPr>
          <a:xfrm>
            <a:off x="2907190" y="4154455"/>
            <a:ext cx="372600" cy="323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591;p87">
            <a:extLst>
              <a:ext uri="{FF2B5EF4-FFF2-40B4-BE49-F238E27FC236}">
                <a16:creationId xmlns:a16="http://schemas.microsoft.com/office/drawing/2014/main" id="{77F5F821-1A1A-C574-EB1A-BB0515271F0F}"/>
              </a:ext>
            </a:extLst>
          </p:cNvPr>
          <p:cNvSpPr/>
          <p:nvPr/>
        </p:nvSpPr>
        <p:spPr>
          <a:xfrm>
            <a:off x="4050190" y="3864555"/>
            <a:ext cx="372600" cy="6129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592;p87">
            <a:extLst>
              <a:ext uri="{FF2B5EF4-FFF2-40B4-BE49-F238E27FC236}">
                <a16:creationId xmlns:a16="http://schemas.microsoft.com/office/drawing/2014/main" id="{09A91187-F03A-9BDB-2273-452E5E98FA53}"/>
              </a:ext>
            </a:extLst>
          </p:cNvPr>
          <p:cNvSpPr/>
          <p:nvPr/>
        </p:nvSpPr>
        <p:spPr>
          <a:xfrm>
            <a:off x="5184915" y="3450430"/>
            <a:ext cx="372600" cy="10269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593;p87">
            <a:extLst>
              <a:ext uri="{FF2B5EF4-FFF2-40B4-BE49-F238E27FC236}">
                <a16:creationId xmlns:a16="http://schemas.microsoft.com/office/drawing/2014/main" id="{B360B78E-04A8-E200-3989-A5AB92DA75F1}"/>
              </a:ext>
            </a:extLst>
          </p:cNvPr>
          <p:cNvSpPr/>
          <p:nvPr/>
        </p:nvSpPr>
        <p:spPr>
          <a:xfrm>
            <a:off x="6327915" y="3450430"/>
            <a:ext cx="372600" cy="10269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594;p87">
            <a:extLst>
              <a:ext uri="{FF2B5EF4-FFF2-40B4-BE49-F238E27FC236}">
                <a16:creationId xmlns:a16="http://schemas.microsoft.com/office/drawing/2014/main" id="{D3FCF3C0-ED31-02D3-396A-7E26E6C9E339}"/>
              </a:ext>
            </a:extLst>
          </p:cNvPr>
          <p:cNvSpPr/>
          <p:nvPr/>
        </p:nvSpPr>
        <p:spPr>
          <a:xfrm>
            <a:off x="7470915" y="3450430"/>
            <a:ext cx="372600" cy="10269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595;p87">
            <a:extLst>
              <a:ext uri="{FF2B5EF4-FFF2-40B4-BE49-F238E27FC236}">
                <a16:creationId xmlns:a16="http://schemas.microsoft.com/office/drawing/2014/main" id="{1C3EAF20-C2A3-F4D6-978B-B19FB63A8FED}"/>
              </a:ext>
            </a:extLst>
          </p:cNvPr>
          <p:cNvSpPr/>
          <p:nvPr/>
        </p:nvSpPr>
        <p:spPr>
          <a:xfrm>
            <a:off x="8622198" y="3450430"/>
            <a:ext cx="372600" cy="10269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596;p87">
            <a:extLst>
              <a:ext uri="{FF2B5EF4-FFF2-40B4-BE49-F238E27FC236}">
                <a16:creationId xmlns:a16="http://schemas.microsoft.com/office/drawing/2014/main" id="{54D7B147-6FB0-AA0C-0659-5112726CAA36}"/>
              </a:ext>
            </a:extLst>
          </p:cNvPr>
          <p:cNvSpPr/>
          <p:nvPr/>
        </p:nvSpPr>
        <p:spPr>
          <a:xfrm>
            <a:off x="9765198" y="3450430"/>
            <a:ext cx="372600" cy="10269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3" name="Google Shape;597;p87">
            <a:extLst>
              <a:ext uri="{FF2B5EF4-FFF2-40B4-BE49-F238E27FC236}">
                <a16:creationId xmlns:a16="http://schemas.microsoft.com/office/drawing/2014/main" id="{155160B0-77F5-E258-5EC1-E6869AEC8EDA}"/>
              </a:ext>
            </a:extLst>
          </p:cNvPr>
          <p:cNvCxnSpPr/>
          <p:nvPr/>
        </p:nvCxnSpPr>
        <p:spPr>
          <a:xfrm>
            <a:off x="2194998" y="3808154"/>
            <a:ext cx="8265900" cy="0"/>
          </a:xfrm>
          <a:prstGeom prst="straightConnector1">
            <a:avLst/>
          </a:prstGeom>
          <a:noFill/>
          <a:ln w="28575" cap="flat" cmpd="sng">
            <a:solidFill>
              <a:srgbClr val="BF9000"/>
            </a:solidFill>
            <a:prstDash val="solid"/>
            <a:round/>
            <a:headEnd type="none" w="med" len="med"/>
            <a:tailEnd type="none" w="med" len="med"/>
          </a:ln>
        </p:spPr>
      </p:cxnSp>
      <p:sp>
        <p:nvSpPr>
          <p:cNvPr id="14" name="Google Shape;598;p87">
            <a:extLst>
              <a:ext uri="{FF2B5EF4-FFF2-40B4-BE49-F238E27FC236}">
                <a16:creationId xmlns:a16="http://schemas.microsoft.com/office/drawing/2014/main" id="{15C0428B-9E88-E136-C146-6C93C8FE3597}"/>
              </a:ext>
            </a:extLst>
          </p:cNvPr>
          <p:cNvSpPr/>
          <p:nvPr/>
        </p:nvSpPr>
        <p:spPr>
          <a:xfrm>
            <a:off x="3644348" y="3210245"/>
            <a:ext cx="447300" cy="1350000"/>
          </a:xfrm>
          <a:prstGeom prst="rect">
            <a:avLst/>
          </a:prstGeom>
          <a:noFill/>
          <a:ln w="28575" cap="flat" cmpd="sng">
            <a:solidFill>
              <a:srgbClr val="6AA8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599;p87">
            <a:extLst>
              <a:ext uri="{FF2B5EF4-FFF2-40B4-BE49-F238E27FC236}">
                <a16:creationId xmlns:a16="http://schemas.microsoft.com/office/drawing/2014/main" id="{1809EE0C-B697-E4CA-DC57-D33B1C5CC355}"/>
              </a:ext>
            </a:extLst>
          </p:cNvPr>
          <p:cNvSpPr/>
          <p:nvPr/>
        </p:nvSpPr>
        <p:spPr>
          <a:xfrm>
            <a:off x="4795623" y="4104755"/>
            <a:ext cx="447300" cy="4389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600;p87">
            <a:extLst>
              <a:ext uri="{FF2B5EF4-FFF2-40B4-BE49-F238E27FC236}">
                <a16:creationId xmlns:a16="http://schemas.microsoft.com/office/drawing/2014/main" id="{13B327E6-2336-5202-D607-569ED1419485}"/>
              </a:ext>
            </a:extLst>
          </p:cNvPr>
          <p:cNvSpPr/>
          <p:nvPr/>
        </p:nvSpPr>
        <p:spPr>
          <a:xfrm>
            <a:off x="9210280" y="3040513"/>
            <a:ext cx="1162500" cy="1779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30684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6A1A6E2-6F3F-B728-75A9-A41FAE2AEEC9}"/>
              </a:ext>
            </a:extLst>
          </p:cNvPr>
          <p:cNvSpPr>
            <a:spLocks noGrp="1"/>
          </p:cNvSpPr>
          <p:nvPr>
            <p:ph type="title"/>
          </p:nvPr>
        </p:nvSpPr>
        <p:spPr/>
        <p:txBody>
          <a:bodyPr/>
          <a:lstStyle/>
          <a:p>
            <a:r>
              <a:rPr lang="zh-TW" altLang="zh-TW" sz="3600"/>
              <a:t>Background: Equivariant Contrastive Learning</a:t>
            </a:r>
            <a:endParaRPr kumimoji="1" lang="zh-TW" altLang="en-US"/>
          </a:p>
        </p:txBody>
      </p:sp>
      <p:sp>
        <p:nvSpPr>
          <p:cNvPr id="3" name="內容版面配置區 2">
            <a:extLst>
              <a:ext uri="{FF2B5EF4-FFF2-40B4-BE49-F238E27FC236}">
                <a16:creationId xmlns:a16="http://schemas.microsoft.com/office/drawing/2014/main" id="{4AE01C6A-DF2D-C8D1-72A9-494007343499}"/>
              </a:ext>
            </a:extLst>
          </p:cNvPr>
          <p:cNvSpPr>
            <a:spLocks noGrp="1"/>
          </p:cNvSpPr>
          <p:nvPr>
            <p:ph idx="1"/>
          </p:nvPr>
        </p:nvSpPr>
        <p:spPr/>
        <p:txBody>
          <a:bodyPr/>
          <a:lstStyle/>
          <a:p>
            <a:endParaRPr kumimoji="1" lang="zh-TW" altLang="en-US"/>
          </a:p>
        </p:txBody>
      </p:sp>
      <p:sp>
        <p:nvSpPr>
          <p:cNvPr id="4" name="日期版面配置區 3">
            <a:extLst>
              <a:ext uri="{FF2B5EF4-FFF2-40B4-BE49-F238E27FC236}">
                <a16:creationId xmlns:a16="http://schemas.microsoft.com/office/drawing/2014/main" id="{DFDAD6A2-7E97-89CF-E9D9-7A4393BF4D1E}"/>
              </a:ext>
            </a:extLst>
          </p:cNvPr>
          <p:cNvSpPr>
            <a:spLocks noGrp="1"/>
          </p:cNvSpPr>
          <p:nvPr>
            <p:ph type="dt" sz="half" idx="10"/>
          </p:nvPr>
        </p:nvSpPr>
        <p:spPr/>
        <p:txBody>
          <a:bodyPr/>
          <a:lstStyle/>
          <a:p>
            <a:r>
              <a:rPr lang="en" altLang="zh-TW" b="0" i="0" err="1">
                <a:effectLst/>
                <a:latin typeface="+mn-lt"/>
              </a:rPr>
              <a:t>Dangovski</a:t>
            </a:r>
            <a:r>
              <a:rPr lang="en" altLang="zh-TW" b="0" i="0">
                <a:effectLst/>
                <a:latin typeface="+mn-lt"/>
              </a:rPr>
              <a:t>, Rumen, et al. "Equivariant Self-Supervised Learning: Encouraging Equivariance in Representations." </a:t>
            </a:r>
            <a:r>
              <a:rPr lang="en" altLang="zh-TW" b="0" i="1">
                <a:effectLst/>
                <a:latin typeface="+mn-lt"/>
              </a:rPr>
              <a:t>International Conference on Learning Representations</a:t>
            </a:r>
            <a:r>
              <a:rPr lang="en" altLang="zh-TW" b="0" i="0">
                <a:effectLst/>
                <a:latin typeface="+mn-lt"/>
              </a:rPr>
              <a:t>. 2022.</a:t>
            </a:r>
            <a:endParaRPr lang="en-TW" altLang="zh-TW">
              <a:latin typeface="+mn-lt"/>
            </a:endParaRPr>
          </a:p>
        </p:txBody>
      </p:sp>
      <p:pic>
        <p:nvPicPr>
          <p:cNvPr id="5" name="Google Shape;607;p88">
            <a:extLst>
              <a:ext uri="{FF2B5EF4-FFF2-40B4-BE49-F238E27FC236}">
                <a16:creationId xmlns:a16="http://schemas.microsoft.com/office/drawing/2014/main" id="{56833A5F-7301-9B6F-B216-D2CF53FF8AB0}"/>
              </a:ext>
            </a:extLst>
          </p:cNvPr>
          <p:cNvPicPr preferRelativeResize="0"/>
          <p:nvPr/>
        </p:nvPicPr>
        <p:blipFill>
          <a:blip r:embed="rId2">
            <a:alphaModFix/>
          </a:blip>
          <a:stretch>
            <a:fillRect/>
          </a:stretch>
        </p:blipFill>
        <p:spPr>
          <a:xfrm>
            <a:off x="1523998" y="2564010"/>
            <a:ext cx="9144003" cy="2268141"/>
          </a:xfrm>
          <a:prstGeom prst="rect">
            <a:avLst/>
          </a:prstGeom>
          <a:noFill/>
          <a:ln>
            <a:noFill/>
          </a:ln>
        </p:spPr>
      </p:pic>
      <p:sp>
        <p:nvSpPr>
          <p:cNvPr id="6" name="Google Shape;608;p88">
            <a:extLst>
              <a:ext uri="{FF2B5EF4-FFF2-40B4-BE49-F238E27FC236}">
                <a16:creationId xmlns:a16="http://schemas.microsoft.com/office/drawing/2014/main" id="{EE23F38D-0BF5-4D23-95E3-82902DF94135}"/>
              </a:ext>
            </a:extLst>
          </p:cNvPr>
          <p:cNvSpPr/>
          <p:nvPr/>
        </p:nvSpPr>
        <p:spPr>
          <a:xfrm>
            <a:off x="3998848" y="3841388"/>
            <a:ext cx="447300" cy="7074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7" name="Google Shape;609;p88">
            <a:extLst>
              <a:ext uri="{FF2B5EF4-FFF2-40B4-BE49-F238E27FC236}">
                <a16:creationId xmlns:a16="http://schemas.microsoft.com/office/drawing/2014/main" id="{BA362056-ED88-851E-CDE2-20D78237FB81}"/>
              </a:ext>
            </a:extLst>
          </p:cNvPr>
          <p:cNvCxnSpPr/>
          <p:nvPr/>
        </p:nvCxnSpPr>
        <p:spPr>
          <a:xfrm>
            <a:off x="2194998" y="3808154"/>
            <a:ext cx="8265900" cy="0"/>
          </a:xfrm>
          <a:prstGeom prst="straightConnector1">
            <a:avLst/>
          </a:prstGeom>
          <a:noFill/>
          <a:ln w="28575" cap="flat" cmpd="sng">
            <a:solidFill>
              <a:srgbClr val="BF9000"/>
            </a:solidFill>
            <a:prstDash val="solid"/>
            <a:round/>
            <a:headEnd type="none" w="med" len="med"/>
            <a:tailEnd type="none" w="med" len="med"/>
          </a:ln>
        </p:spPr>
      </p:cxnSp>
      <p:sp>
        <p:nvSpPr>
          <p:cNvPr id="8" name="Google Shape;610;p88">
            <a:extLst>
              <a:ext uri="{FF2B5EF4-FFF2-40B4-BE49-F238E27FC236}">
                <a16:creationId xmlns:a16="http://schemas.microsoft.com/office/drawing/2014/main" id="{FD7C0BB7-FFB7-EE98-0076-571FCCD491B9}"/>
              </a:ext>
            </a:extLst>
          </p:cNvPr>
          <p:cNvSpPr/>
          <p:nvPr/>
        </p:nvSpPr>
        <p:spPr>
          <a:xfrm>
            <a:off x="5141848" y="3417305"/>
            <a:ext cx="447300" cy="1126500"/>
          </a:xfrm>
          <a:prstGeom prst="rect">
            <a:avLst/>
          </a:prstGeom>
          <a:noFill/>
          <a:ln w="28575" cap="flat" cmpd="sng">
            <a:solidFill>
              <a:srgbClr val="6AA8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94333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4401EBA-01A8-B876-F213-480EA9F666FC}"/>
              </a:ext>
            </a:extLst>
          </p:cNvPr>
          <p:cNvSpPr>
            <a:spLocks noGrp="1"/>
          </p:cNvSpPr>
          <p:nvPr>
            <p:ph type="title"/>
          </p:nvPr>
        </p:nvSpPr>
        <p:spPr/>
        <p:txBody>
          <a:bodyPr/>
          <a:lstStyle/>
          <a:p>
            <a:r>
              <a:rPr lang="zh-TW" altLang="zh-TW" sz="3600"/>
              <a:t>Background: Equivariant Contrastive Learning</a:t>
            </a:r>
            <a:endParaRPr kumimoji="1" lang="zh-TW" altLang="en-US"/>
          </a:p>
        </p:txBody>
      </p:sp>
      <p:pic>
        <p:nvPicPr>
          <p:cNvPr id="5" name="Google Shape;629;p90">
            <a:extLst>
              <a:ext uri="{FF2B5EF4-FFF2-40B4-BE49-F238E27FC236}">
                <a16:creationId xmlns:a16="http://schemas.microsoft.com/office/drawing/2014/main" id="{FF09F8F6-60EE-FB1D-9539-148C3A076451}"/>
              </a:ext>
            </a:extLst>
          </p:cNvPr>
          <p:cNvPicPr preferRelativeResize="0"/>
          <p:nvPr/>
        </p:nvPicPr>
        <p:blipFill>
          <a:blip r:embed="rId2">
            <a:alphaModFix/>
          </a:blip>
          <a:stretch>
            <a:fillRect/>
          </a:stretch>
        </p:blipFill>
        <p:spPr>
          <a:xfrm>
            <a:off x="3001226" y="1543601"/>
            <a:ext cx="6189548" cy="4095199"/>
          </a:xfrm>
          <a:prstGeom prst="rect">
            <a:avLst/>
          </a:prstGeom>
          <a:noFill/>
          <a:ln>
            <a:noFill/>
          </a:ln>
        </p:spPr>
      </p:pic>
      <p:pic>
        <p:nvPicPr>
          <p:cNvPr id="7" name="圖片 7" descr="一張含有 鳥 的圖片&#10;&#10;自動產生的描述">
            <a:extLst>
              <a:ext uri="{FF2B5EF4-FFF2-40B4-BE49-F238E27FC236}">
                <a16:creationId xmlns:a16="http://schemas.microsoft.com/office/drawing/2014/main" id="{788A7C44-1A92-1205-898D-D0E41E2718EA}"/>
              </a:ext>
            </a:extLst>
          </p:cNvPr>
          <p:cNvPicPr>
            <a:picLocks noGrp="1" noChangeAspect="1"/>
          </p:cNvPicPr>
          <p:nvPr>
            <p:ph idx="1"/>
          </p:nvPr>
        </p:nvPicPr>
        <p:blipFill>
          <a:blip r:embed="rId3"/>
          <a:stretch>
            <a:fillRect/>
          </a:stretch>
        </p:blipFill>
        <p:spPr>
          <a:xfrm>
            <a:off x="3125821" y="3105005"/>
            <a:ext cx="809625" cy="809625"/>
          </a:xfrm>
        </p:spPr>
      </p:pic>
      <p:sp>
        <p:nvSpPr>
          <p:cNvPr id="4" name="日期版面配置區 3">
            <a:extLst>
              <a:ext uri="{FF2B5EF4-FFF2-40B4-BE49-F238E27FC236}">
                <a16:creationId xmlns:a16="http://schemas.microsoft.com/office/drawing/2014/main" id="{612BF6BB-D15A-3B2D-E23D-5891F83D15BD}"/>
              </a:ext>
            </a:extLst>
          </p:cNvPr>
          <p:cNvSpPr>
            <a:spLocks noGrp="1"/>
          </p:cNvSpPr>
          <p:nvPr>
            <p:ph type="dt" sz="half" idx="10"/>
          </p:nvPr>
        </p:nvSpPr>
        <p:spPr/>
        <p:txBody>
          <a:bodyPr/>
          <a:lstStyle/>
          <a:p>
            <a:r>
              <a:rPr lang="en" altLang="zh-TW" b="0" i="0" err="1">
                <a:effectLst/>
                <a:latin typeface="+mn-lt"/>
              </a:rPr>
              <a:t>Dangovski</a:t>
            </a:r>
            <a:r>
              <a:rPr lang="en" altLang="zh-TW" b="0" i="0">
                <a:effectLst/>
                <a:latin typeface="+mn-lt"/>
              </a:rPr>
              <a:t>, Rumen, et al. "Equivariant Self-Supervised Learning: Encouraging Equivariance in Representations." </a:t>
            </a:r>
            <a:r>
              <a:rPr lang="en" altLang="zh-TW" b="0" i="1">
                <a:effectLst/>
                <a:latin typeface="+mn-lt"/>
              </a:rPr>
              <a:t>International Conference on Learning Representations</a:t>
            </a:r>
            <a:r>
              <a:rPr lang="en" altLang="zh-TW" b="0" i="0">
                <a:effectLst/>
                <a:latin typeface="+mn-lt"/>
              </a:rPr>
              <a:t>. 2022.</a:t>
            </a:r>
            <a:endParaRPr lang="en-TW" altLang="zh-TW">
              <a:latin typeface="+mn-lt"/>
            </a:endParaRPr>
          </a:p>
        </p:txBody>
      </p:sp>
    </p:spTree>
    <p:extLst>
      <p:ext uri="{BB962C8B-B14F-4D97-AF65-F5344CB8AC3E}">
        <p14:creationId xmlns:p14="http://schemas.microsoft.com/office/powerpoint/2010/main" val="3540265876"/>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4401EBA-01A8-B876-F213-480EA9F666FC}"/>
              </a:ext>
            </a:extLst>
          </p:cNvPr>
          <p:cNvSpPr>
            <a:spLocks noGrp="1"/>
          </p:cNvSpPr>
          <p:nvPr>
            <p:ph type="title"/>
          </p:nvPr>
        </p:nvSpPr>
        <p:spPr/>
        <p:txBody>
          <a:bodyPr/>
          <a:lstStyle/>
          <a:p>
            <a:r>
              <a:rPr lang="zh-TW" altLang="zh-TW" sz="3600"/>
              <a:t>Background: Equivariant Contrastive Learning</a:t>
            </a:r>
            <a:endParaRPr kumimoji="1" lang="zh-TW" altLang="en-US"/>
          </a:p>
        </p:txBody>
      </p:sp>
      <p:sp>
        <p:nvSpPr>
          <p:cNvPr id="3" name="內容版面配置區 2">
            <a:extLst>
              <a:ext uri="{FF2B5EF4-FFF2-40B4-BE49-F238E27FC236}">
                <a16:creationId xmlns:a16="http://schemas.microsoft.com/office/drawing/2014/main" id="{2DBBB1FB-6530-47E9-516F-F8C2DBF1FC1A}"/>
              </a:ext>
            </a:extLst>
          </p:cNvPr>
          <p:cNvSpPr>
            <a:spLocks noGrp="1"/>
          </p:cNvSpPr>
          <p:nvPr>
            <p:ph idx="1"/>
          </p:nvPr>
        </p:nvSpPr>
        <p:spPr/>
        <p:txBody>
          <a:bodyPr/>
          <a:lstStyle/>
          <a:p>
            <a:endParaRPr kumimoji="1" lang="zh-TW" altLang="en-US"/>
          </a:p>
        </p:txBody>
      </p:sp>
      <p:sp>
        <p:nvSpPr>
          <p:cNvPr id="4" name="日期版面配置區 3">
            <a:extLst>
              <a:ext uri="{FF2B5EF4-FFF2-40B4-BE49-F238E27FC236}">
                <a16:creationId xmlns:a16="http://schemas.microsoft.com/office/drawing/2014/main" id="{612BF6BB-D15A-3B2D-E23D-5891F83D15BD}"/>
              </a:ext>
            </a:extLst>
          </p:cNvPr>
          <p:cNvSpPr>
            <a:spLocks noGrp="1"/>
          </p:cNvSpPr>
          <p:nvPr>
            <p:ph type="dt" sz="half" idx="10"/>
          </p:nvPr>
        </p:nvSpPr>
        <p:spPr/>
        <p:txBody>
          <a:bodyPr/>
          <a:lstStyle/>
          <a:p>
            <a:r>
              <a:rPr lang="en" altLang="zh-TW" b="0" i="0" err="1">
                <a:effectLst/>
                <a:latin typeface="+mn-lt"/>
              </a:rPr>
              <a:t>Dangovski</a:t>
            </a:r>
            <a:r>
              <a:rPr lang="en" altLang="zh-TW" b="0" i="0">
                <a:effectLst/>
                <a:latin typeface="+mn-lt"/>
              </a:rPr>
              <a:t>, Rumen, et al. "Equivariant Self-Supervised Learning: Encouraging Equivariance in Representations." </a:t>
            </a:r>
            <a:r>
              <a:rPr lang="en" altLang="zh-TW" b="0" i="1">
                <a:effectLst/>
                <a:latin typeface="+mn-lt"/>
              </a:rPr>
              <a:t>International Conference on Learning Representations</a:t>
            </a:r>
            <a:r>
              <a:rPr lang="en" altLang="zh-TW" b="0" i="0">
                <a:effectLst/>
                <a:latin typeface="+mn-lt"/>
              </a:rPr>
              <a:t>. 2022.</a:t>
            </a:r>
            <a:endParaRPr lang="en-TW" altLang="zh-TW">
              <a:latin typeface="+mn-lt"/>
            </a:endParaRPr>
          </a:p>
        </p:txBody>
      </p:sp>
      <p:pic>
        <p:nvPicPr>
          <p:cNvPr id="5" name="Google Shape;629;p90">
            <a:extLst>
              <a:ext uri="{FF2B5EF4-FFF2-40B4-BE49-F238E27FC236}">
                <a16:creationId xmlns:a16="http://schemas.microsoft.com/office/drawing/2014/main" id="{FF09F8F6-60EE-FB1D-9539-148C3A076451}"/>
              </a:ext>
            </a:extLst>
          </p:cNvPr>
          <p:cNvPicPr preferRelativeResize="0"/>
          <p:nvPr/>
        </p:nvPicPr>
        <p:blipFill>
          <a:blip r:embed="rId2">
            <a:alphaModFix/>
          </a:blip>
          <a:stretch>
            <a:fillRect/>
          </a:stretch>
        </p:blipFill>
        <p:spPr>
          <a:xfrm>
            <a:off x="3001226" y="1543601"/>
            <a:ext cx="6189548" cy="4095199"/>
          </a:xfrm>
          <a:prstGeom prst="rect">
            <a:avLst/>
          </a:prstGeom>
          <a:noFill/>
          <a:ln>
            <a:noFill/>
          </a:ln>
        </p:spPr>
      </p:pic>
      <p:sp>
        <p:nvSpPr>
          <p:cNvPr id="6" name="Google Shape;631;p90">
            <a:extLst>
              <a:ext uri="{FF2B5EF4-FFF2-40B4-BE49-F238E27FC236}">
                <a16:creationId xmlns:a16="http://schemas.microsoft.com/office/drawing/2014/main" id="{FFCE12FD-9CCF-B650-37AB-2319E8F35BD1}"/>
              </a:ext>
            </a:extLst>
          </p:cNvPr>
          <p:cNvSpPr/>
          <p:nvPr/>
        </p:nvSpPr>
        <p:spPr>
          <a:xfrm>
            <a:off x="5156391" y="4628950"/>
            <a:ext cx="4857309" cy="912451"/>
          </a:xfrm>
          <a:prstGeom prst="roundRect">
            <a:avLst>
              <a:gd name="adj" fmla="val 16667"/>
            </a:avLst>
          </a:prstGeom>
          <a:solidFill>
            <a:srgbClr val="CFE2F3">
              <a:alpha val="52980"/>
            </a:srgbClr>
          </a:solidFill>
          <a:ln w="9525" cap="flat" cmpd="sng">
            <a:solidFill>
              <a:srgbClr val="695D46"/>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zh-TW" i="1">
                <a:latin typeface="Open Sans"/>
                <a:ea typeface="Open Sans"/>
                <a:cs typeface="Open Sans"/>
                <a:sym typeface="Open Sans"/>
              </a:rPr>
              <a:t>SimCLR (insensitive-based) can be a </a:t>
            </a:r>
            <a:r>
              <a:rPr lang="zh-TW" b="1" i="1">
                <a:latin typeface="Open Sans"/>
                <a:ea typeface="Open Sans"/>
                <a:cs typeface="Open Sans"/>
                <a:sym typeface="Open Sans"/>
              </a:rPr>
              <a:t>special case</a:t>
            </a:r>
            <a:r>
              <a:rPr lang="zh-TW" i="1">
                <a:latin typeface="Open Sans"/>
                <a:ea typeface="Open Sans"/>
                <a:cs typeface="Open Sans"/>
                <a:sym typeface="Open Sans"/>
              </a:rPr>
              <a:t> of Equivariant CL (insensitive+sensitive)</a:t>
            </a:r>
            <a:endParaRPr i="1">
              <a:latin typeface="Open Sans"/>
              <a:ea typeface="Open Sans"/>
              <a:cs typeface="Open Sans"/>
              <a:sym typeface="Open Sans"/>
            </a:endParaRPr>
          </a:p>
        </p:txBody>
      </p:sp>
      <p:sp>
        <p:nvSpPr>
          <p:cNvPr id="7" name="Google Shape;637;p90">
            <a:extLst>
              <a:ext uri="{FF2B5EF4-FFF2-40B4-BE49-F238E27FC236}">
                <a16:creationId xmlns:a16="http://schemas.microsoft.com/office/drawing/2014/main" id="{D78F3E94-1AD3-EA4B-2373-B39F85495C8F}"/>
              </a:ext>
            </a:extLst>
          </p:cNvPr>
          <p:cNvSpPr/>
          <p:nvPr/>
        </p:nvSpPr>
        <p:spPr>
          <a:xfrm>
            <a:off x="5513074" y="1494107"/>
            <a:ext cx="3677700" cy="2815800"/>
          </a:xfrm>
          <a:prstGeom prst="rect">
            <a:avLst/>
          </a:prstGeom>
          <a:solidFill>
            <a:srgbClr val="FFFFFF">
              <a:alpha val="85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 name="圖片 7" descr="一張含有 鳥 的圖片&#10;&#10;自動產生的描述">
            <a:extLst>
              <a:ext uri="{FF2B5EF4-FFF2-40B4-BE49-F238E27FC236}">
                <a16:creationId xmlns:a16="http://schemas.microsoft.com/office/drawing/2014/main" id="{D4509FE9-C9C8-6A5A-F91E-1021FA2796EF}"/>
              </a:ext>
            </a:extLst>
          </p:cNvPr>
          <p:cNvPicPr>
            <a:picLocks noChangeAspect="1"/>
          </p:cNvPicPr>
          <p:nvPr/>
        </p:nvPicPr>
        <p:blipFill>
          <a:blip r:embed="rId3"/>
          <a:stretch>
            <a:fillRect/>
          </a:stretch>
        </p:blipFill>
        <p:spPr>
          <a:xfrm>
            <a:off x="3125821" y="3105005"/>
            <a:ext cx="809625" cy="809625"/>
          </a:xfrm>
          <a:prstGeom prst="rect">
            <a:avLst/>
          </a:prstGeom>
        </p:spPr>
      </p:pic>
    </p:spTree>
    <p:extLst>
      <p:ext uri="{BB962C8B-B14F-4D97-AF65-F5344CB8AC3E}">
        <p14:creationId xmlns:p14="http://schemas.microsoft.com/office/powerpoint/2010/main" val="40609123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48486D7-4750-4C19-073F-5FF805F1969F}"/>
              </a:ext>
            </a:extLst>
          </p:cNvPr>
          <p:cNvSpPr>
            <a:spLocks noGrp="1"/>
          </p:cNvSpPr>
          <p:nvPr>
            <p:ph type="title"/>
          </p:nvPr>
        </p:nvSpPr>
        <p:spPr/>
        <p:txBody>
          <a:bodyPr/>
          <a:lstStyle/>
          <a:p>
            <a:r>
              <a:rPr lang="en-US" altLang="zh-TW" dirty="0"/>
              <a:t>Pre-training for NLP</a:t>
            </a:r>
            <a:endParaRPr lang="zh-TW" altLang="en-US" dirty="0"/>
          </a:p>
        </p:txBody>
      </p:sp>
      <p:sp>
        <p:nvSpPr>
          <p:cNvPr id="4" name="文字方塊 3">
            <a:extLst>
              <a:ext uri="{FF2B5EF4-FFF2-40B4-BE49-F238E27FC236}">
                <a16:creationId xmlns:a16="http://schemas.microsoft.com/office/drawing/2014/main" id="{9B9397A1-9BF5-609C-40E7-8180490EEB06}"/>
              </a:ext>
            </a:extLst>
          </p:cNvPr>
          <p:cNvSpPr txBox="1"/>
          <p:nvPr/>
        </p:nvSpPr>
        <p:spPr>
          <a:xfrm>
            <a:off x="2306404" y="1704899"/>
            <a:ext cx="180975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800" b="1" i="1" u="sng"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Pre-train</a:t>
            </a:r>
            <a:endParaRPr kumimoji="0" lang="zh-TW" altLang="en-US" sz="2800" b="1" i="1" u="sng"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7" name="文字方塊 6">
            <a:extLst>
              <a:ext uri="{FF2B5EF4-FFF2-40B4-BE49-F238E27FC236}">
                <a16:creationId xmlns:a16="http://schemas.microsoft.com/office/drawing/2014/main" id="{141895A4-D505-D681-48CF-B50CC72DD4F5}"/>
              </a:ext>
            </a:extLst>
          </p:cNvPr>
          <p:cNvSpPr txBox="1"/>
          <p:nvPr/>
        </p:nvSpPr>
        <p:spPr>
          <a:xfrm>
            <a:off x="3167516" y="5524921"/>
            <a:ext cx="3026343"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BERT</a:t>
            </a: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11" name="文字方塊 10">
            <a:extLst>
              <a:ext uri="{FF2B5EF4-FFF2-40B4-BE49-F238E27FC236}">
                <a16:creationId xmlns:a16="http://schemas.microsoft.com/office/drawing/2014/main" id="{FEFB1A23-4C6C-58BB-7C6B-8E69E822587E}"/>
              </a:ext>
            </a:extLst>
          </p:cNvPr>
          <p:cNvSpPr txBox="1"/>
          <p:nvPr/>
        </p:nvSpPr>
        <p:spPr>
          <a:xfrm>
            <a:off x="436712" y="5212864"/>
            <a:ext cx="279072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Unlabeled</a:t>
            </a:r>
            <a:r>
              <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 </a:t>
            </a: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text data</a:t>
            </a: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cxnSp>
        <p:nvCxnSpPr>
          <p:cNvPr id="12" name="直線單箭頭接點 11">
            <a:extLst>
              <a:ext uri="{FF2B5EF4-FFF2-40B4-BE49-F238E27FC236}">
                <a16:creationId xmlns:a16="http://schemas.microsoft.com/office/drawing/2014/main" id="{3EB0C0FB-509C-2381-61E2-73244DE18BD9}"/>
              </a:ext>
            </a:extLst>
          </p:cNvPr>
          <p:cNvCxnSpPr>
            <a:cxnSpLocks/>
          </p:cNvCxnSpPr>
          <p:nvPr/>
        </p:nvCxnSpPr>
        <p:spPr>
          <a:xfrm>
            <a:off x="2925344" y="4162334"/>
            <a:ext cx="880767" cy="0"/>
          </a:xfrm>
          <a:prstGeom prst="straightConnector1">
            <a:avLst/>
          </a:prstGeom>
          <a:noFill/>
          <a:ln w="38100" cap="flat" cmpd="sng" algn="ctr">
            <a:solidFill>
              <a:sysClr val="windowText" lastClr="000000"/>
            </a:solidFill>
            <a:prstDash val="solid"/>
            <a:miter lim="800000"/>
            <a:tailEnd type="triangle"/>
          </a:ln>
          <a:effectLst/>
        </p:spPr>
      </p:cxnSp>
      <p:pic>
        <p:nvPicPr>
          <p:cNvPr id="13" name="Picture 4" descr="ãBERT pngãçåçæå°çµæ">
            <a:extLst>
              <a:ext uri="{FF2B5EF4-FFF2-40B4-BE49-F238E27FC236}">
                <a16:creationId xmlns:a16="http://schemas.microsoft.com/office/drawing/2014/main" id="{CFF0575E-7C76-E475-030B-C739C171E12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06111" y="2719626"/>
            <a:ext cx="1685714" cy="280519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ãdocumentãçåçæå°çµæ">
            <a:extLst>
              <a:ext uri="{FF2B5EF4-FFF2-40B4-BE49-F238E27FC236}">
                <a16:creationId xmlns:a16="http://schemas.microsoft.com/office/drawing/2014/main" id="{ABE73CC2-6F77-C167-AA94-459F7CF2DA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6934" y="3175547"/>
            <a:ext cx="841606" cy="89679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ãdocumentãçåçæå°çµæ">
            <a:extLst>
              <a:ext uri="{FF2B5EF4-FFF2-40B4-BE49-F238E27FC236}">
                <a16:creationId xmlns:a16="http://schemas.microsoft.com/office/drawing/2014/main" id="{D750CDEF-B8CA-5487-7A71-701307E832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12989" y="3184313"/>
            <a:ext cx="841606" cy="896798"/>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ãdocumentãçåçæå°çµæ">
            <a:extLst>
              <a:ext uri="{FF2B5EF4-FFF2-40B4-BE49-F238E27FC236}">
                <a16:creationId xmlns:a16="http://schemas.microsoft.com/office/drawing/2014/main" id="{1525935C-8F44-3042-27C1-0CF0C5F848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5180" y="4153568"/>
            <a:ext cx="841606" cy="89679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ãdocumentãçåçæå°çµæ">
            <a:extLst>
              <a:ext uri="{FF2B5EF4-FFF2-40B4-BE49-F238E27FC236}">
                <a16:creationId xmlns:a16="http://schemas.microsoft.com/office/drawing/2014/main" id="{8E0FCE5E-6B1D-B0C5-F835-B67A5CF032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1235" y="4162334"/>
            <a:ext cx="841606" cy="896798"/>
          </a:xfrm>
          <a:prstGeom prst="rect">
            <a:avLst/>
          </a:prstGeom>
          <a:noFill/>
          <a:extLst>
            <a:ext uri="{909E8E84-426E-40DD-AFC4-6F175D3DCCD1}">
              <a14:hiddenFill xmlns:a14="http://schemas.microsoft.com/office/drawing/2010/main">
                <a:solidFill>
                  <a:srgbClr val="FFFFFF"/>
                </a:solidFill>
              </a14:hiddenFill>
            </a:ext>
          </a:extLst>
        </p:spPr>
      </p:pic>
      <p:sp>
        <p:nvSpPr>
          <p:cNvPr id="19" name="矩形: 圓角 18">
            <a:extLst>
              <a:ext uri="{FF2B5EF4-FFF2-40B4-BE49-F238E27FC236}">
                <a16:creationId xmlns:a16="http://schemas.microsoft.com/office/drawing/2014/main" id="{23475B37-77BC-C82A-EB49-923C946494A7}"/>
              </a:ext>
            </a:extLst>
          </p:cNvPr>
          <p:cNvSpPr/>
          <p:nvPr/>
        </p:nvSpPr>
        <p:spPr>
          <a:xfrm>
            <a:off x="6772531" y="4212353"/>
            <a:ext cx="3966052" cy="1171047"/>
          </a:xfrm>
          <a:prstGeom prst="roundRect">
            <a:avLst/>
          </a:prstGeom>
          <a:ln w="57150">
            <a:solidFill>
              <a:schemeClr val="accent2"/>
            </a:solid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2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BERT</a:t>
            </a:r>
            <a:endParaRPr kumimoji="0" lang="zh-TW" altLang="en-US" sz="2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cxnSp>
        <p:nvCxnSpPr>
          <p:cNvPr id="20" name="直線單箭頭接點 19">
            <a:extLst>
              <a:ext uri="{FF2B5EF4-FFF2-40B4-BE49-F238E27FC236}">
                <a16:creationId xmlns:a16="http://schemas.microsoft.com/office/drawing/2014/main" id="{9038D545-8F09-9880-B90F-D0D9860F8BC8}"/>
              </a:ext>
            </a:extLst>
          </p:cNvPr>
          <p:cNvCxnSpPr>
            <a:cxnSpLocks/>
          </p:cNvCxnSpPr>
          <p:nvPr/>
        </p:nvCxnSpPr>
        <p:spPr>
          <a:xfrm flipV="1">
            <a:off x="7193453" y="5412175"/>
            <a:ext cx="0" cy="35151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直線單箭頭接點 20">
            <a:extLst>
              <a:ext uri="{FF2B5EF4-FFF2-40B4-BE49-F238E27FC236}">
                <a16:creationId xmlns:a16="http://schemas.microsoft.com/office/drawing/2014/main" id="{48F8BE44-8E55-D726-6F49-BE9A36C19895}"/>
              </a:ext>
            </a:extLst>
          </p:cNvPr>
          <p:cNvCxnSpPr>
            <a:cxnSpLocks/>
          </p:cNvCxnSpPr>
          <p:nvPr/>
        </p:nvCxnSpPr>
        <p:spPr>
          <a:xfrm flipV="1">
            <a:off x="8247670" y="5412175"/>
            <a:ext cx="0" cy="35151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直線單箭頭接點 21">
            <a:extLst>
              <a:ext uri="{FF2B5EF4-FFF2-40B4-BE49-F238E27FC236}">
                <a16:creationId xmlns:a16="http://schemas.microsoft.com/office/drawing/2014/main" id="{4269A25F-2D0D-E79C-C2FC-75F0790AC2BA}"/>
              </a:ext>
            </a:extLst>
          </p:cNvPr>
          <p:cNvCxnSpPr>
            <a:cxnSpLocks/>
          </p:cNvCxnSpPr>
          <p:nvPr/>
        </p:nvCxnSpPr>
        <p:spPr>
          <a:xfrm flipV="1">
            <a:off x="9268255" y="5412175"/>
            <a:ext cx="0" cy="35151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直線單箭頭接點 22">
            <a:extLst>
              <a:ext uri="{FF2B5EF4-FFF2-40B4-BE49-F238E27FC236}">
                <a16:creationId xmlns:a16="http://schemas.microsoft.com/office/drawing/2014/main" id="{FB249B2C-CD3D-4764-DCCB-ECC82DF2E1C1}"/>
              </a:ext>
            </a:extLst>
          </p:cNvPr>
          <p:cNvCxnSpPr>
            <a:cxnSpLocks/>
          </p:cNvCxnSpPr>
          <p:nvPr/>
        </p:nvCxnSpPr>
        <p:spPr>
          <a:xfrm flipV="1">
            <a:off x="10322471" y="5412175"/>
            <a:ext cx="0" cy="35151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直線單箭頭接點 23">
            <a:extLst>
              <a:ext uri="{FF2B5EF4-FFF2-40B4-BE49-F238E27FC236}">
                <a16:creationId xmlns:a16="http://schemas.microsoft.com/office/drawing/2014/main" id="{04B8B4CC-1D22-BF5A-6507-67D78E124D2D}"/>
              </a:ext>
            </a:extLst>
          </p:cNvPr>
          <p:cNvCxnSpPr>
            <a:cxnSpLocks/>
          </p:cNvCxnSpPr>
          <p:nvPr/>
        </p:nvCxnSpPr>
        <p:spPr>
          <a:xfrm flipV="1">
            <a:off x="7178532" y="3860837"/>
            <a:ext cx="0" cy="35151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直線單箭頭接點 24">
            <a:extLst>
              <a:ext uri="{FF2B5EF4-FFF2-40B4-BE49-F238E27FC236}">
                <a16:creationId xmlns:a16="http://schemas.microsoft.com/office/drawing/2014/main" id="{4D3C98FD-56C8-744D-6B2F-66690AC54B77}"/>
              </a:ext>
            </a:extLst>
          </p:cNvPr>
          <p:cNvCxnSpPr>
            <a:cxnSpLocks/>
          </p:cNvCxnSpPr>
          <p:nvPr/>
        </p:nvCxnSpPr>
        <p:spPr>
          <a:xfrm flipV="1">
            <a:off x="8247670" y="3860837"/>
            <a:ext cx="0" cy="35151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直線單箭頭接點 25">
            <a:extLst>
              <a:ext uri="{FF2B5EF4-FFF2-40B4-BE49-F238E27FC236}">
                <a16:creationId xmlns:a16="http://schemas.microsoft.com/office/drawing/2014/main" id="{2E59180C-1E70-0A8E-A025-2C0CDF94F978}"/>
              </a:ext>
            </a:extLst>
          </p:cNvPr>
          <p:cNvCxnSpPr>
            <a:cxnSpLocks/>
          </p:cNvCxnSpPr>
          <p:nvPr/>
        </p:nvCxnSpPr>
        <p:spPr>
          <a:xfrm flipV="1">
            <a:off x="9270062" y="3860837"/>
            <a:ext cx="0" cy="35151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直線單箭頭接點 26">
            <a:extLst>
              <a:ext uri="{FF2B5EF4-FFF2-40B4-BE49-F238E27FC236}">
                <a16:creationId xmlns:a16="http://schemas.microsoft.com/office/drawing/2014/main" id="{D42A165D-9149-5E98-3774-850BE49495ED}"/>
              </a:ext>
            </a:extLst>
          </p:cNvPr>
          <p:cNvCxnSpPr>
            <a:cxnSpLocks/>
          </p:cNvCxnSpPr>
          <p:nvPr/>
        </p:nvCxnSpPr>
        <p:spPr>
          <a:xfrm flipV="1">
            <a:off x="10322471" y="3860837"/>
            <a:ext cx="0" cy="35151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8" name="矩形 27">
            <a:extLst>
              <a:ext uri="{FF2B5EF4-FFF2-40B4-BE49-F238E27FC236}">
                <a16:creationId xmlns:a16="http://schemas.microsoft.com/office/drawing/2014/main" id="{4DD82D39-0E62-CE89-6082-34F384296D7E}"/>
              </a:ext>
            </a:extLst>
          </p:cNvPr>
          <p:cNvSpPr/>
          <p:nvPr/>
        </p:nvSpPr>
        <p:spPr>
          <a:xfrm rot="5400000">
            <a:off x="6908531" y="3448762"/>
            <a:ext cx="540000" cy="195209"/>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29" name="矩形 28">
            <a:extLst>
              <a:ext uri="{FF2B5EF4-FFF2-40B4-BE49-F238E27FC236}">
                <a16:creationId xmlns:a16="http://schemas.microsoft.com/office/drawing/2014/main" id="{5270386A-0AE6-FE96-91EB-B095C04AC75A}"/>
              </a:ext>
            </a:extLst>
          </p:cNvPr>
          <p:cNvSpPr/>
          <p:nvPr/>
        </p:nvSpPr>
        <p:spPr>
          <a:xfrm rot="5400000">
            <a:off x="7977669" y="3468108"/>
            <a:ext cx="540000" cy="195209"/>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30" name="矩形 29">
            <a:extLst>
              <a:ext uri="{FF2B5EF4-FFF2-40B4-BE49-F238E27FC236}">
                <a16:creationId xmlns:a16="http://schemas.microsoft.com/office/drawing/2014/main" id="{ED9A948B-7AE7-FB0B-09DA-274B0BFCEEF8}"/>
              </a:ext>
            </a:extLst>
          </p:cNvPr>
          <p:cNvSpPr/>
          <p:nvPr/>
        </p:nvSpPr>
        <p:spPr>
          <a:xfrm rot="5400000">
            <a:off x="9006364" y="3482496"/>
            <a:ext cx="540000" cy="195209"/>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31" name="矩形 30">
            <a:extLst>
              <a:ext uri="{FF2B5EF4-FFF2-40B4-BE49-F238E27FC236}">
                <a16:creationId xmlns:a16="http://schemas.microsoft.com/office/drawing/2014/main" id="{3E88BE52-BA1F-DF61-AA2E-4C68F2ECB887}"/>
              </a:ext>
            </a:extLst>
          </p:cNvPr>
          <p:cNvSpPr/>
          <p:nvPr/>
        </p:nvSpPr>
        <p:spPr>
          <a:xfrm rot="5400000">
            <a:off x="10044780" y="3482496"/>
            <a:ext cx="540000" cy="195209"/>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cxnSp>
        <p:nvCxnSpPr>
          <p:cNvPr id="32" name="直線單箭頭接點 31">
            <a:extLst>
              <a:ext uri="{FF2B5EF4-FFF2-40B4-BE49-F238E27FC236}">
                <a16:creationId xmlns:a16="http://schemas.microsoft.com/office/drawing/2014/main" id="{29BDCD94-7D72-74D7-EC30-775EC1B51CD6}"/>
              </a:ext>
            </a:extLst>
          </p:cNvPr>
          <p:cNvCxnSpPr>
            <a:cxnSpLocks/>
          </p:cNvCxnSpPr>
          <p:nvPr/>
        </p:nvCxnSpPr>
        <p:spPr>
          <a:xfrm flipV="1">
            <a:off x="9283741" y="2913956"/>
            <a:ext cx="0" cy="37709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4" name="圓角矩形 56">
            <a:extLst>
              <a:ext uri="{FF2B5EF4-FFF2-40B4-BE49-F238E27FC236}">
                <a16:creationId xmlns:a16="http://schemas.microsoft.com/office/drawing/2014/main" id="{DD3B87D1-9C4B-3804-5BC9-7FBEAB6A203C}"/>
              </a:ext>
            </a:extLst>
          </p:cNvPr>
          <p:cNvSpPr/>
          <p:nvPr/>
        </p:nvSpPr>
        <p:spPr>
          <a:xfrm>
            <a:off x="8720017" y="5689669"/>
            <a:ext cx="1097280" cy="505949"/>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2400" b="0" i="0" u="none" strike="noStrike" kern="1200" cap="none" spc="0" normalizeH="0" baseline="0" noProof="0" dirty="0">
              <a:ln>
                <a:noFill/>
              </a:ln>
              <a:solidFill>
                <a:prstClr val="white"/>
              </a:solidFill>
              <a:effectLst/>
              <a:uLnTx/>
              <a:uFillTx/>
              <a:latin typeface="Calibri" panose="020F0502020204030204"/>
              <a:ea typeface="新細明體" panose="02020500000000000000" pitchFamily="18" charset="-120"/>
              <a:cs typeface="+mn-cs"/>
            </a:endParaRPr>
          </a:p>
        </p:txBody>
      </p:sp>
      <p:sp>
        <p:nvSpPr>
          <p:cNvPr id="33" name="文字方塊 32">
            <a:extLst>
              <a:ext uri="{FF2B5EF4-FFF2-40B4-BE49-F238E27FC236}">
                <a16:creationId xmlns:a16="http://schemas.microsoft.com/office/drawing/2014/main" id="{3B4424EA-F062-2FBD-51EB-3E394B0A631B}"/>
              </a:ext>
            </a:extLst>
          </p:cNvPr>
          <p:cNvSpPr txBox="1"/>
          <p:nvPr/>
        </p:nvSpPr>
        <p:spPr>
          <a:xfrm>
            <a:off x="6687168" y="5689669"/>
            <a:ext cx="1048215"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how</a:t>
            </a:r>
            <a:endPar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35" name="文字方塊 34">
            <a:extLst>
              <a:ext uri="{FF2B5EF4-FFF2-40B4-BE49-F238E27FC236}">
                <a16:creationId xmlns:a16="http://schemas.microsoft.com/office/drawing/2014/main" id="{F3677722-6444-4A9A-F8A1-45C6237BB493}"/>
              </a:ext>
            </a:extLst>
          </p:cNvPr>
          <p:cNvSpPr txBox="1"/>
          <p:nvPr/>
        </p:nvSpPr>
        <p:spPr>
          <a:xfrm>
            <a:off x="7694159" y="5689669"/>
            <a:ext cx="1048215"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are</a:t>
            </a:r>
            <a:endPar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36" name="文字方塊 35">
            <a:extLst>
              <a:ext uri="{FF2B5EF4-FFF2-40B4-BE49-F238E27FC236}">
                <a16:creationId xmlns:a16="http://schemas.microsoft.com/office/drawing/2014/main" id="{9919ACDA-A4EB-DA51-6926-F740F69411F2}"/>
              </a:ext>
            </a:extLst>
          </p:cNvPr>
          <p:cNvSpPr txBox="1"/>
          <p:nvPr/>
        </p:nvSpPr>
        <p:spPr>
          <a:xfrm>
            <a:off x="8755557" y="5689669"/>
            <a:ext cx="1048215"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you</a:t>
            </a:r>
            <a:endPar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37" name="文字方塊 36">
            <a:extLst>
              <a:ext uri="{FF2B5EF4-FFF2-40B4-BE49-F238E27FC236}">
                <a16:creationId xmlns:a16="http://schemas.microsoft.com/office/drawing/2014/main" id="{EEBA5A37-6B42-920D-F92C-2DA930A3E154}"/>
              </a:ext>
            </a:extLst>
          </p:cNvPr>
          <p:cNvSpPr txBox="1"/>
          <p:nvPr/>
        </p:nvSpPr>
        <p:spPr>
          <a:xfrm>
            <a:off x="9832169" y="5689669"/>
            <a:ext cx="1048215"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today</a:t>
            </a:r>
            <a:endPar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38" name="矩形 37">
            <a:extLst>
              <a:ext uri="{FF2B5EF4-FFF2-40B4-BE49-F238E27FC236}">
                <a16:creationId xmlns:a16="http://schemas.microsoft.com/office/drawing/2014/main" id="{3558F08C-50AB-98C7-7CD0-221FFE2FCF0C}"/>
              </a:ext>
            </a:extLst>
          </p:cNvPr>
          <p:cNvSpPr/>
          <p:nvPr/>
        </p:nvSpPr>
        <p:spPr>
          <a:xfrm>
            <a:off x="8686381" y="2425116"/>
            <a:ext cx="1194719" cy="47172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Linear</a:t>
            </a: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cxnSp>
        <p:nvCxnSpPr>
          <p:cNvPr id="40" name="直線單箭頭接點 39">
            <a:extLst>
              <a:ext uri="{FF2B5EF4-FFF2-40B4-BE49-F238E27FC236}">
                <a16:creationId xmlns:a16="http://schemas.microsoft.com/office/drawing/2014/main" id="{7EE2981C-FF73-B691-D8C1-EC17C1904158}"/>
              </a:ext>
            </a:extLst>
          </p:cNvPr>
          <p:cNvCxnSpPr>
            <a:cxnSpLocks/>
          </p:cNvCxnSpPr>
          <p:nvPr/>
        </p:nvCxnSpPr>
        <p:spPr>
          <a:xfrm flipV="1">
            <a:off x="9290440" y="2011781"/>
            <a:ext cx="0" cy="37709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5" name="文字方塊 44">
            <a:extLst>
              <a:ext uri="{FF2B5EF4-FFF2-40B4-BE49-F238E27FC236}">
                <a16:creationId xmlns:a16="http://schemas.microsoft.com/office/drawing/2014/main" id="{6CBAFD33-DF57-28EE-233A-E87A3E4549D2}"/>
              </a:ext>
            </a:extLst>
          </p:cNvPr>
          <p:cNvSpPr txBox="1"/>
          <p:nvPr/>
        </p:nvSpPr>
        <p:spPr>
          <a:xfrm>
            <a:off x="8750247" y="1553809"/>
            <a:ext cx="1030514"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you</a:t>
            </a:r>
            <a:endPar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50" name="文字方塊 49">
            <a:extLst>
              <a:ext uri="{FF2B5EF4-FFF2-40B4-BE49-F238E27FC236}">
                <a16:creationId xmlns:a16="http://schemas.microsoft.com/office/drawing/2014/main" id="{30433CFD-1D3B-6C33-5026-1B80E9E5987F}"/>
              </a:ext>
            </a:extLst>
          </p:cNvPr>
          <p:cNvSpPr txBox="1"/>
          <p:nvPr/>
        </p:nvSpPr>
        <p:spPr>
          <a:xfrm>
            <a:off x="9950775" y="2401884"/>
            <a:ext cx="237466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Reconstruction</a:t>
            </a: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3" name="文字方塊 2">
            <a:extLst>
              <a:ext uri="{FF2B5EF4-FFF2-40B4-BE49-F238E27FC236}">
                <a16:creationId xmlns:a16="http://schemas.microsoft.com/office/drawing/2014/main" id="{B931D76B-D7DC-8377-92AA-96C80E1D8D9D}"/>
              </a:ext>
            </a:extLst>
          </p:cNvPr>
          <p:cNvSpPr txBox="1"/>
          <p:nvPr/>
        </p:nvSpPr>
        <p:spPr>
          <a:xfrm>
            <a:off x="5809904" y="1969010"/>
            <a:ext cx="249779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400" b="0" i="1" u="sng"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Masked Language Model (MLM) </a:t>
            </a:r>
            <a:endParaRPr kumimoji="0" lang="zh-TW" altLang="en-US" sz="2400" b="0" i="1" u="sng"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2959164253"/>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3"/>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5"/>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7"/>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8"/>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9"/>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0"/>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1"/>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32"/>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8"/>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40"/>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45"/>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8" grpId="0" animBg="1"/>
      <p:bldP spid="29" grpId="0" animBg="1"/>
      <p:bldP spid="30" grpId="0" animBg="1"/>
      <p:bldP spid="31" grpId="0" animBg="1"/>
      <p:bldP spid="34" grpId="0" animBg="1"/>
      <p:bldP spid="33" grpId="0"/>
      <p:bldP spid="35" grpId="0"/>
      <p:bldP spid="36" grpId="0"/>
      <p:bldP spid="37" grpId="0"/>
      <p:bldP spid="38" grpId="0" animBg="1"/>
      <p:bldP spid="45" grpId="0"/>
      <p:bldP spid="50" grpId="0"/>
      <p:bldP spid="3" grpId="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4401EBA-01A8-B876-F213-480EA9F666FC}"/>
              </a:ext>
            </a:extLst>
          </p:cNvPr>
          <p:cNvSpPr>
            <a:spLocks noGrp="1"/>
          </p:cNvSpPr>
          <p:nvPr>
            <p:ph type="title"/>
          </p:nvPr>
        </p:nvSpPr>
        <p:spPr/>
        <p:txBody>
          <a:bodyPr/>
          <a:lstStyle/>
          <a:p>
            <a:r>
              <a:rPr lang="zh-TW" altLang="zh-TW" sz="3600"/>
              <a:t>Background: Equivariant Contrastive Learning</a:t>
            </a:r>
            <a:endParaRPr kumimoji="1" lang="zh-TW" altLang="en-US"/>
          </a:p>
        </p:txBody>
      </p:sp>
      <p:sp>
        <p:nvSpPr>
          <p:cNvPr id="3" name="內容版面配置區 2">
            <a:extLst>
              <a:ext uri="{FF2B5EF4-FFF2-40B4-BE49-F238E27FC236}">
                <a16:creationId xmlns:a16="http://schemas.microsoft.com/office/drawing/2014/main" id="{2DBBB1FB-6530-47E9-516F-F8C2DBF1FC1A}"/>
              </a:ext>
            </a:extLst>
          </p:cNvPr>
          <p:cNvSpPr>
            <a:spLocks noGrp="1"/>
          </p:cNvSpPr>
          <p:nvPr>
            <p:ph idx="1"/>
          </p:nvPr>
        </p:nvSpPr>
        <p:spPr/>
        <p:txBody>
          <a:bodyPr/>
          <a:lstStyle/>
          <a:p>
            <a:endParaRPr kumimoji="1" lang="zh-TW" altLang="en-US"/>
          </a:p>
        </p:txBody>
      </p:sp>
      <p:sp>
        <p:nvSpPr>
          <p:cNvPr id="4" name="日期版面配置區 3">
            <a:extLst>
              <a:ext uri="{FF2B5EF4-FFF2-40B4-BE49-F238E27FC236}">
                <a16:creationId xmlns:a16="http://schemas.microsoft.com/office/drawing/2014/main" id="{612BF6BB-D15A-3B2D-E23D-5891F83D15BD}"/>
              </a:ext>
            </a:extLst>
          </p:cNvPr>
          <p:cNvSpPr>
            <a:spLocks noGrp="1"/>
          </p:cNvSpPr>
          <p:nvPr>
            <p:ph type="dt" sz="half" idx="10"/>
          </p:nvPr>
        </p:nvSpPr>
        <p:spPr/>
        <p:txBody>
          <a:bodyPr/>
          <a:lstStyle/>
          <a:p>
            <a:r>
              <a:rPr lang="en" altLang="zh-TW" b="0" i="0" err="1">
                <a:effectLst/>
                <a:latin typeface="+mn-lt"/>
              </a:rPr>
              <a:t>Dangovski</a:t>
            </a:r>
            <a:r>
              <a:rPr lang="en" altLang="zh-TW" b="0" i="0">
                <a:effectLst/>
                <a:latin typeface="+mn-lt"/>
              </a:rPr>
              <a:t>, Rumen, et al. "Equivariant Self-Supervised Learning: Encouraging Equivariance in Representations." </a:t>
            </a:r>
            <a:r>
              <a:rPr lang="en" altLang="zh-TW" b="0" i="1">
                <a:effectLst/>
                <a:latin typeface="+mn-lt"/>
              </a:rPr>
              <a:t>International Conference on Learning Representations</a:t>
            </a:r>
            <a:r>
              <a:rPr lang="en" altLang="zh-TW" b="0" i="0">
                <a:effectLst/>
                <a:latin typeface="+mn-lt"/>
              </a:rPr>
              <a:t>. 2022.</a:t>
            </a:r>
            <a:endParaRPr lang="en-TW" altLang="zh-TW">
              <a:latin typeface="+mn-lt"/>
            </a:endParaRPr>
          </a:p>
        </p:txBody>
      </p:sp>
      <p:pic>
        <p:nvPicPr>
          <p:cNvPr id="5" name="Google Shape;629;p90">
            <a:extLst>
              <a:ext uri="{FF2B5EF4-FFF2-40B4-BE49-F238E27FC236}">
                <a16:creationId xmlns:a16="http://schemas.microsoft.com/office/drawing/2014/main" id="{FF09F8F6-60EE-FB1D-9539-148C3A076451}"/>
              </a:ext>
            </a:extLst>
          </p:cNvPr>
          <p:cNvPicPr preferRelativeResize="0"/>
          <p:nvPr/>
        </p:nvPicPr>
        <p:blipFill>
          <a:blip r:embed="rId2">
            <a:alphaModFix/>
          </a:blip>
          <a:stretch>
            <a:fillRect/>
          </a:stretch>
        </p:blipFill>
        <p:spPr>
          <a:xfrm>
            <a:off x="3001226" y="1543601"/>
            <a:ext cx="6189548" cy="4095199"/>
          </a:xfrm>
          <a:prstGeom prst="rect">
            <a:avLst/>
          </a:prstGeom>
          <a:noFill/>
          <a:ln>
            <a:noFill/>
          </a:ln>
        </p:spPr>
      </p:pic>
      <p:sp>
        <p:nvSpPr>
          <p:cNvPr id="6" name="Google Shape;631;p90">
            <a:extLst>
              <a:ext uri="{FF2B5EF4-FFF2-40B4-BE49-F238E27FC236}">
                <a16:creationId xmlns:a16="http://schemas.microsoft.com/office/drawing/2014/main" id="{FFCE12FD-9CCF-B650-37AB-2319E8F35BD1}"/>
              </a:ext>
            </a:extLst>
          </p:cNvPr>
          <p:cNvSpPr/>
          <p:nvPr/>
        </p:nvSpPr>
        <p:spPr>
          <a:xfrm>
            <a:off x="5156391" y="4628950"/>
            <a:ext cx="4857309" cy="912451"/>
          </a:xfrm>
          <a:prstGeom prst="roundRect">
            <a:avLst>
              <a:gd name="adj" fmla="val 16667"/>
            </a:avLst>
          </a:prstGeom>
          <a:solidFill>
            <a:srgbClr val="CFE2F3">
              <a:alpha val="52980"/>
            </a:srgbClr>
          </a:solidFill>
          <a:ln w="9525" cap="flat" cmpd="sng">
            <a:solidFill>
              <a:srgbClr val="695D46"/>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zh-TW" i="1">
                <a:latin typeface="Open Sans"/>
                <a:ea typeface="Open Sans"/>
                <a:cs typeface="Open Sans"/>
                <a:sym typeface="Open Sans"/>
              </a:rPr>
              <a:t>SimCLR (insensitive-based) can be a </a:t>
            </a:r>
            <a:r>
              <a:rPr lang="zh-TW" b="1" i="1">
                <a:latin typeface="Open Sans"/>
                <a:ea typeface="Open Sans"/>
                <a:cs typeface="Open Sans"/>
                <a:sym typeface="Open Sans"/>
              </a:rPr>
              <a:t>special case</a:t>
            </a:r>
            <a:r>
              <a:rPr lang="zh-TW" i="1">
                <a:latin typeface="Open Sans"/>
                <a:ea typeface="Open Sans"/>
                <a:cs typeface="Open Sans"/>
                <a:sym typeface="Open Sans"/>
              </a:rPr>
              <a:t> of Equivariant CL (insensitive+sensitive)</a:t>
            </a:r>
            <a:endParaRPr i="1">
              <a:latin typeface="Open Sans"/>
              <a:ea typeface="Open Sans"/>
              <a:cs typeface="Open Sans"/>
              <a:sym typeface="Open Sans"/>
            </a:endParaRPr>
          </a:p>
        </p:txBody>
      </p:sp>
      <p:pic>
        <p:nvPicPr>
          <p:cNvPr id="9" name="圖片 7" descr="一張含有 鳥 的圖片&#10;&#10;自動產生的描述">
            <a:extLst>
              <a:ext uri="{FF2B5EF4-FFF2-40B4-BE49-F238E27FC236}">
                <a16:creationId xmlns:a16="http://schemas.microsoft.com/office/drawing/2014/main" id="{5713DD35-6409-6F3B-B0A6-E3367893BA75}"/>
              </a:ext>
            </a:extLst>
          </p:cNvPr>
          <p:cNvPicPr>
            <a:picLocks noChangeAspect="1"/>
          </p:cNvPicPr>
          <p:nvPr/>
        </p:nvPicPr>
        <p:blipFill>
          <a:blip r:embed="rId3"/>
          <a:stretch>
            <a:fillRect/>
          </a:stretch>
        </p:blipFill>
        <p:spPr>
          <a:xfrm>
            <a:off x="3125821" y="3105005"/>
            <a:ext cx="809625" cy="809625"/>
          </a:xfrm>
          <a:prstGeom prst="rect">
            <a:avLst/>
          </a:prstGeom>
        </p:spPr>
      </p:pic>
      <p:sp>
        <p:nvSpPr>
          <p:cNvPr id="7" name="Google Shape;637;p90">
            <a:extLst>
              <a:ext uri="{FF2B5EF4-FFF2-40B4-BE49-F238E27FC236}">
                <a16:creationId xmlns:a16="http://schemas.microsoft.com/office/drawing/2014/main" id="{D78F3E94-1AD3-EA4B-2373-B39F85495C8F}"/>
              </a:ext>
            </a:extLst>
          </p:cNvPr>
          <p:cNvSpPr/>
          <p:nvPr/>
        </p:nvSpPr>
        <p:spPr>
          <a:xfrm>
            <a:off x="2873002" y="1586783"/>
            <a:ext cx="2695900" cy="2815800"/>
          </a:xfrm>
          <a:prstGeom prst="rect">
            <a:avLst/>
          </a:prstGeom>
          <a:solidFill>
            <a:srgbClr val="FFFFFF">
              <a:alpha val="85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2944805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1A41624-C6C8-300A-F420-48A411F0567A}"/>
              </a:ext>
            </a:extLst>
          </p:cNvPr>
          <p:cNvSpPr>
            <a:spLocks noGrp="1"/>
          </p:cNvSpPr>
          <p:nvPr>
            <p:ph type="title"/>
          </p:nvPr>
        </p:nvSpPr>
        <p:spPr/>
        <p:txBody>
          <a:bodyPr/>
          <a:lstStyle/>
          <a:p>
            <a:r>
              <a:rPr lang="zh-TW" altLang="zh-TW"/>
              <a:t>DiffCSE</a:t>
            </a:r>
            <a:endParaRPr kumimoji="1" lang="zh-TW" altLang="en-US"/>
          </a:p>
        </p:txBody>
      </p:sp>
      <p:sp>
        <p:nvSpPr>
          <p:cNvPr id="3" name="內容版面配置區 2">
            <a:extLst>
              <a:ext uri="{FF2B5EF4-FFF2-40B4-BE49-F238E27FC236}">
                <a16:creationId xmlns:a16="http://schemas.microsoft.com/office/drawing/2014/main" id="{AC1A4BED-7DC7-FB11-D881-951E4306E885}"/>
              </a:ext>
            </a:extLst>
          </p:cNvPr>
          <p:cNvSpPr>
            <a:spLocks noGrp="1"/>
          </p:cNvSpPr>
          <p:nvPr>
            <p:ph idx="1"/>
          </p:nvPr>
        </p:nvSpPr>
        <p:spPr/>
        <p:txBody>
          <a:bodyPr/>
          <a:lstStyle/>
          <a:p>
            <a:endParaRPr kumimoji="1" lang="zh-TW" altLang="en-US"/>
          </a:p>
        </p:txBody>
      </p:sp>
      <p:sp>
        <p:nvSpPr>
          <p:cNvPr id="4" name="日期版面配置區 3">
            <a:extLst>
              <a:ext uri="{FF2B5EF4-FFF2-40B4-BE49-F238E27FC236}">
                <a16:creationId xmlns:a16="http://schemas.microsoft.com/office/drawing/2014/main" id="{458D1E60-62CF-E0B5-2466-A01EDEACCECD}"/>
              </a:ext>
            </a:extLst>
          </p:cNvPr>
          <p:cNvSpPr>
            <a:spLocks noGrp="1"/>
          </p:cNvSpPr>
          <p:nvPr>
            <p:ph type="dt" sz="half" idx="10"/>
          </p:nvPr>
        </p:nvSpPr>
        <p:spPr/>
        <p:txBody>
          <a:bodyPr/>
          <a:lstStyle/>
          <a:p>
            <a:r>
              <a:rPr lang="en" altLang="zh-TW" b="0" i="0">
                <a:effectLst/>
                <a:latin typeface="+mn-lt"/>
              </a:rPr>
              <a:t>Chuang, Yung-Sung, et al. "</a:t>
            </a:r>
            <a:r>
              <a:rPr lang="en" altLang="zh-TW" b="0" i="0" err="1">
                <a:effectLst/>
                <a:latin typeface="+mn-lt"/>
              </a:rPr>
              <a:t>DiffCSE</a:t>
            </a:r>
            <a:r>
              <a:rPr lang="en" altLang="zh-TW" b="0" i="0">
                <a:effectLst/>
                <a:latin typeface="+mn-lt"/>
              </a:rPr>
              <a:t>: Difference-based Contrastive Learning for Sentence Embeddings. In </a:t>
            </a:r>
            <a:r>
              <a:rPr lang="en" altLang="zh-TW" b="0" i="1">
                <a:effectLst/>
                <a:latin typeface="+mn-lt"/>
              </a:rPr>
              <a:t>Proceedings of the 2022 Conference of the North American Chapter of the Association for Computational Linguistics: Human Language Technologies</a:t>
            </a:r>
            <a:r>
              <a:rPr lang="en" altLang="zh-TW">
                <a:latin typeface="+mn-lt"/>
              </a:rPr>
              <a:t>. 2022.</a:t>
            </a:r>
            <a:endParaRPr lang="en" altLang="zh-TW" b="0" i="0">
              <a:effectLst/>
              <a:latin typeface="+mn-lt"/>
            </a:endParaRPr>
          </a:p>
        </p:txBody>
      </p:sp>
      <p:pic>
        <p:nvPicPr>
          <p:cNvPr id="5" name="Google Shape;657;p92">
            <a:extLst>
              <a:ext uri="{FF2B5EF4-FFF2-40B4-BE49-F238E27FC236}">
                <a16:creationId xmlns:a16="http://schemas.microsoft.com/office/drawing/2014/main" id="{5C657F20-A3F7-71BA-870B-C2EFB2048A5B}"/>
              </a:ext>
            </a:extLst>
          </p:cNvPr>
          <p:cNvPicPr preferRelativeResize="0"/>
          <p:nvPr/>
        </p:nvPicPr>
        <p:blipFill>
          <a:blip r:embed="rId2">
            <a:alphaModFix/>
          </a:blip>
          <a:stretch>
            <a:fillRect/>
          </a:stretch>
        </p:blipFill>
        <p:spPr>
          <a:xfrm>
            <a:off x="2178050" y="1601459"/>
            <a:ext cx="7835899" cy="4312063"/>
          </a:xfrm>
          <a:prstGeom prst="rect">
            <a:avLst/>
          </a:prstGeom>
          <a:noFill/>
          <a:ln>
            <a:noFill/>
          </a:ln>
        </p:spPr>
      </p:pic>
      <p:sp>
        <p:nvSpPr>
          <p:cNvPr id="7" name="Google Shape;659;p92">
            <a:extLst>
              <a:ext uri="{FF2B5EF4-FFF2-40B4-BE49-F238E27FC236}">
                <a16:creationId xmlns:a16="http://schemas.microsoft.com/office/drawing/2014/main" id="{B14ECB2D-1319-48C2-8D30-1196FFA6553A}"/>
              </a:ext>
            </a:extLst>
          </p:cNvPr>
          <p:cNvSpPr txBox="1"/>
          <p:nvPr/>
        </p:nvSpPr>
        <p:spPr>
          <a:xfrm>
            <a:off x="3318660" y="1473233"/>
            <a:ext cx="1581900" cy="400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zh-TW" b="1" i="1">
                <a:solidFill>
                  <a:srgbClr val="0097A7"/>
                </a:solidFill>
                <a:latin typeface="Open Sans"/>
                <a:ea typeface="Open Sans"/>
                <a:cs typeface="Open Sans"/>
                <a:sym typeface="Open Sans"/>
              </a:rPr>
              <a:t>“insensitive”</a:t>
            </a:r>
            <a:endParaRPr b="1" i="1">
              <a:solidFill>
                <a:srgbClr val="0097A7"/>
              </a:solidFill>
              <a:latin typeface="Open Sans"/>
              <a:ea typeface="Open Sans"/>
              <a:cs typeface="Open Sans"/>
              <a:sym typeface="Open Sans"/>
            </a:endParaRPr>
          </a:p>
        </p:txBody>
      </p:sp>
      <p:sp>
        <p:nvSpPr>
          <p:cNvPr id="9" name="Google Shape;660;p92">
            <a:extLst>
              <a:ext uri="{FF2B5EF4-FFF2-40B4-BE49-F238E27FC236}">
                <a16:creationId xmlns:a16="http://schemas.microsoft.com/office/drawing/2014/main" id="{4E87C4D5-5407-7E0F-32DD-BF6EB2740393}"/>
              </a:ext>
            </a:extLst>
          </p:cNvPr>
          <p:cNvSpPr txBox="1"/>
          <p:nvPr/>
        </p:nvSpPr>
        <p:spPr>
          <a:xfrm>
            <a:off x="7328734" y="1208986"/>
            <a:ext cx="1581900" cy="400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zh-TW" b="1" i="1">
                <a:solidFill>
                  <a:srgbClr val="0097A7"/>
                </a:solidFill>
                <a:latin typeface="Open Sans"/>
                <a:ea typeface="Open Sans"/>
                <a:cs typeface="Open Sans"/>
                <a:sym typeface="Open Sans"/>
              </a:rPr>
              <a:t>“sensitive”</a:t>
            </a:r>
            <a:endParaRPr b="1" i="1">
              <a:solidFill>
                <a:srgbClr val="0097A7"/>
              </a:solidFill>
              <a:latin typeface="Open Sans"/>
              <a:ea typeface="Open Sans"/>
              <a:cs typeface="Open Sans"/>
              <a:sym typeface="Open Sans"/>
            </a:endParaRPr>
          </a:p>
        </p:txBody>
      </p:sp>
    </p:spTree>
    <p:extLst>
      <p:ext uri="{BB962C8B-B14F-4D97-AF65-F5344CB8AC3E}">
        <p14:creationId xmlns:p14="http://schemas.microsoft.com/office/powerpoint/2010/main" val="3971229232"/>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Google Shape;660;p92">
            <a:extLst>
              <a:ext uri="{FF2B5EF4-FFF2-40B4-BE49-F238E27FC236}">
                <a16:creationId xmlns:a16="http://schemas.microsoft.com/office/drawing/2014/main" id="{1C3F3E69-E022-BB4F-E9C8-CCE724643906}"/>
              </a:ext>
            </a:extLst>
          </p:cNvPr>
          <p:cNvSpPr txBox="1"/>
          <p:nvPr/>
        </p:nvSpPr>
        <p:spPr>
          <a:xfrm>
            <a:off x="7328734" y="1208986"/>
            <a:ext cx="1581900" cy="400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zh-TW" b="1" i="1">
                <a:solidFill>
                  <a:srgbClr val="0097A7"/>
                </a:solidFill>
                <a:latin typeface="Open Sans"/>
                <a:ea typeface="Open Sans"/>
                <a:cs typeface="Open Sans"/>
                <a:sym typeface="Open Sans"/>
              </a:rPr>
              <a:t>“sensitive”</a:t>
            </a:r>
            <a:endParaRPr b="1" i="1">
              <a:solidFill>
                <a:srgbClr val="0097A7"/>
              </a:solidFill>
              <a:latin typeface="Open Sans"/>
              <a:ea typeface="Open Sans"/>
              <a:cs typeface="Open Sans"/>
              <a:sym typeface="Open Sans"/>
            </a:endParaRPr>
          </a:p>
        </p:txBody>
      </p:sp>
      <p:sp>
        <p:nvSpPr>
          <p:cNvPr id="2" name="標題 1">
            <a:extLst>
              <a:ext uri="{FF2B5EF4-FFF2-40B4-BE49-F238E27FC236}">
                <a16:creationId xmlns:a16="http://schemas.microsoft.com/office/drawing/2014/main" id="{C1A41624-C6C8-300A-F420-48A411F0567A}"/>
              </a:ext>
            </a:extLst>
          </p:cNvPr>
          <p:cNvSpPr>
            <a:spLocks noGrp="1"/>
          </p:cNvSpPr>
          <p:nvPr>
            <p:ph type="title"/>
          </p:nvPr>
        </p:nvSpPr>
        <p:spPr/>
        <p:txBody>
          <a:bodyPr/>
          <a:lstStyle/>
          <a:p>
            <a:r>
              <a:rPr lang="zh-TW" altLang="zh-TW"/>
              <a:t>DiffCSE</a:t>
            </a:r>
            <a:endParaRPr kumimoji="1" lang="zh-TW" altLang="en-US"/>
          </a:p>
        </p:txBody>
      </p:sp>
      <p:sp>
        <p:nvSpPr>
          <p:cNvPr id="3" name="內容版面配置區 2">
            <a:extLst>
              <a:ext uri="{FF2B5EF4-FFF2-40B4-BE49-F238E27FC236}">
                <a16:creationId xmlns:a16="http://schemas.microsoft.com/office/drawing/2014/main" id="{AC1A4BED-7DC7-FB11-D881-951E4306E885}"/>
              </a:ext>
            </a:extLst>
          </p:cNvPr>
          <p:cNvSpPr>
            <a:spLocks noGrp="1"/>
          </p:cNvSpPr>
          <p:nvPr>
            <p:ph idx="1"/>
          </p:nvPr>
        </p:nvSpPr>
        <p:spPr/>
        <p:txBody>
          <a:bodyPr/>
          <a:lstStyle/>
          <a:p>
            <a:endParaRPr kumimoji="1" lang="zh-TW" altLang="en-US"/>
          </a:p>
        </p:txBody>
      </p:sp>
      <p:sp>
        <p:nvSpPr>
          <p:cNvPr id="4" name="日期版面配置區 3">
            <a:extLst>
              <a:ext uri="{FF2B5EF4-FFF2-40B4-BE49-F238E27FC236}">
                <a16:creationId xmlns:a16="http://schemas.microsoft.com/office/drawing/2014/main" id="{458D1E60-62CF-E0B5-2466-A01EDEACCECD}"/>
              </a:ext>
            </a:extLst>
          </p:cNvPr>
          <p:cNvSpPr>
            <a:spLocks noGrp="1"/>
          </p:cNvSpPr>
          <p:nvPr>
            <p:ph type="dt" sz="half" idx="10"/>
          </p:nvPr>
        </p:nvSpPr>
        <p:spPr/>
        <p:txBody>
          <a:bodyPr/>
          <a:lstStyle/>
          <a:p>
            <a:r>
              <a:rPr lang="en" altLang="zh-TW" b="0" i="0">
                <a:effectLst/>
                <a:latin typeface="+mn-lt"/>
              </a:rPr>
              <a:t>Chuang, Yung-Sung, et al. "</a:t>
            </a:r>
            <a:r>
              <a:rPr lang="en" altLang="zh-TW" b="0" i="0" err="1">
                <a:effectLst/>
                <a:latin typeface="+mn-lt"/>
              </a:rPr>
              <a:t>DiffCSE</a:t>
            </a:r>
            <a:r>
              <a:rPr lang="en" altLang="zh-TW" b="0" i="0">
                <a:effectLst/>
                <a:latin typeface="+mn-lt"/>
              </a:rPr>
              <a:t>: Difference-based Contrastive Learning for Sentence Embeddings. In </a:t>
            </a:r>
            <a:r>
              <a:rPr lang="en" altLang="zh-TW" b="0" i="1">
                <a:effectLst/>
                <a:latin typeface="+mn-lt"/>
              </a:rPr>
              <a:t>Proceedings of the 2022 Conference of the North American Chapter of the Association for Computational Linguistics: Human Language Technologies</a:t>
            </a:r>
            <a:r>
              <a:rPr lang="en" altLang="zh-TW">
                <a:latin typeface="+mn-lt"/>
              </a:rPr>
              <a:t>. 2022.</a:t>
            </a:r>
            <a:endParaRPr lang="en" altLang="zh-TW" b="0" i="0">
              <a:effectLst/>
              <a:latin typeface="+mn-lt"/>
            </a:endParaRPr>
          </a:p>
        </p:txBody>
      </p:sp>
      <p:pic>
        <p:nvPicPr>
          <p:cNvPr id="5" name="Google Shape;657;p92">
            <a:extLst>
              <a:ext uri="{FF2B5EF4-FFF2-40B4-BE49-F238E27FC236}">
                <a16:creationId xmlns:a16="http://schemas.microsoft.com/office/drawing/2014/main" id="{5C657F20-A3F7-71BA-870B-C2EFB2048A5B}"/>
              </a:ext>
            </a:extLst>
          </p:cNvPr>
          <p:cNvPicPr preferRelativeResize="0"/>
          <p:nvPr/>
        </p:nvPicPr>
        <p:blipFill>
          <a:blip r:embed="rId2">
            <a:alphaModFix/>
          </a:blip>
          <a:stretch>
            <a:fillRect/>
          </a:stretch>
        </p:blipFill>
        <p:spPr>
          <a:xfrm>
            <a:off x="2178050" y="1601459"/>
            <a:ext cx="7835899" cy="4312063"/>
          </a:xfrm>
          <a:prstGeom prst="rect">
            <a:avLst/>
          </a:prstGeom>
          <a:noFill/>
          <a:ln>
            <a:noFill/>
          </a:ln>
        </p:spPr>
      </p:pic>
      <p:grpSp>
        <p:nvGrpSpPr>
          <p:cNvPr id="6" name="Google Shape;670;p93">
            <a:extLst>
              <a:ext uri="{FF2B5EF4-FFF2-40B4-BE49-F238E27FC236}">
                <a16:creationId xmlns:a16="http://schemas.microsoft.com/office/drawing/2014/main" id="{CD3DB5A8-E513-8C8D-4471-FF95965D09FF}"/>
              </a:ext>
            </a:extLst>
          </p:cNvPr>
          <p:cNvGrpSpPr/>
          <p:nvPr/>
        </p:nvGrpSpPr>
        <p:grpSpPr>
          <a:xfrm>
            <a:off x="4053492" y="1296522"/>
            <a:ext cx="6325325" cy="4617000"/>
            <a:chOff x="2456975" y="526650"/>
            <a:chExt cx="6325325" cy="4617000"/>
          </a:xfrm>
        </p:grpSpPr>
        <p:sp>
          <p:nvSpPr>
            <p:cNvPr id="7" name="Google Shape;671;p93">
              <a:extLst>
                <a:ext uri="{FF2B5EF4-FFF2-40B4-BE49-F238E27FC236}">
                  <a16:creationId xmlns:a16="http://schemas.microsoft.com/office/drawing/2014/main" id="{2137D4A0-C794-E4CB-0DCD-0F31E58AD6BB}"/>
                </a:ext>
              </a:extLst>
            </p:cNvPr>
            <p:cNvSpPr/>
            <p:nvPr/>
          </p:nvSpPr>
          <p:spPr>
            <a:xfrm>
              <a:off x="4174300" y="526650"/>
              <a:ext cx="4608000" cy="4617000"/>
            </a:xfrm>
            <a:prstGeom prst="rect">
              <a:avLst/>
            </a:prstGeom>
            <a:solidFill>
              <a:srgbClr val="FFFFFF">
                <a:alpha val="85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672;p93">
              <a:extLst>
                <a:ext uri="{FF2B5EF4-FFF2-40B4-BE49-F238E27FC236}">
                  <a16:creationId xmlns:a16="http://schemas.microsoft.com/office/drawing/2014/main" id="{8F2E61AB-939B-E4CE-354D-465782CE8CD9}"/>
                </a:ext>
              </a:extLst>
            </p:cNvPr>
            <p:cNvSpPr/>
            <p:nvPr/>
          </p:nvSpPr>
          <p:spPr>
            <a:xfrm>
              <a:off x="2456975" y="2275950"/>
              <a:ext cx="1717200" cy="393600"/>
            </a:xfrm>
            <a:prstGeom prst="rect">
              <a:avLst/>
            </a:prstGeom>
            <a:solidFill>
              <a:srgbClr val="FFFFFF">
                <a:alpha val="85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673;p93">
              <a:extLst>
                <a:ext uri="{FF2B5EF4-FFF2-40B4-BE49-F238E27FC236}">
                  <a16:creationId xmlns:a16="http://schemas.microsoft.com/office/drawing/2014/main" id="{F1FC917B-1921-0FD7-C005-A14AC9B2A292}"/>
                </a:ext>
              </a:extLst>
            </p:cNvPr>
            <p:cNvSpPr/>
            <p:nvPr/>
          </p:nvSpPr>
          <p:spPr>
            <a:xfrm>
              <a:off x="2686528" y="2665450"/>
              <a:ext cx="1488600" cy="393600"/>
            </a:xfrm>
            <a:prstGeom prst="rect">
              <a:avLst/>
            </a:prstGeom>
            <a:solidFill>
              <a:srgbClr val="FFFFFF">
                <a:alpha val="85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672;p93">
            <a:extLst>
              <a:ext uri="{FF2B5EF4-FFF2-40B4-BE49-F238E27FC236}">
                <a16:creationId xmlns:a16="http://schemas.microsoft.com/office/drawing/2014/main" id="{3849308B-8722-15E7-EA62-0C8778D2C052}"/>
              </a:ext>
            </a:extLst>
          </p:cNvPr>
          <p:cNvSpPr/>
          <p:nvPr/>
        </p:nvSpPr>
        <p:spPr>
          <a:xfrm>
            <a:off x="3825138" y="2866435"/>
            <a:ext cx="1717200" cy="507908"/>
          </a:xfrm>
          <a:prstGeom prst="rect">
            <a:avLst/>
          </a:prstGeom>
          <a:solidFill>
            <a:srgbClr val="FFFFFF">
              <a:alpha val="85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673;p93">
            <a:extLst>
              <a:ext uri="{FF2B5EF4-FFF2-40B4-BE49-F238E27FC236}">
                <a16:creationId xmlns:a16="http://schemas.microsoft.com/office/drawing/2014/main" id="{9CBD8388-9E74-4B85-E09A-3E626C2388A2}"/>
              </a:ext>
            </a:extLst>
          </p:cNvPr>
          <p:cNvSpPr/>
          <p:nvPr/>
        </p:nvSpPr>
        <p:spPr>
          <a:xfrm>
            <a:off x="4357199" y="3481673"/>
            <a:ext cx="1488600" cy="393600"/>
          </a:xfrm>
          <a:prstGeom prst="rect">
            <a:avLst/>
          </a:prstGeom>
          <a:solidFill>
            <a:srgbClr val="FFFFFF">
              <a:alpha val="85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659;p92">
            <a:extLst>
              <a:ext uri="{FF2B5EF4-FFF2-40B4-BE49-F238E27FC236}">
                <a16:creationId xmlns:a16="http://schemas.microsoft.com/office/drawing/2014/main" id="{E8ACF6F1-7428-0BB9-3990-D083968C399E}"/>
              </a:ext>
            </a:extLst>
          </p:cNvPr>
          <p:cNvSpPr txBox="1"/>
          <p:nvPr/>
        </p:nvSpPr>
        <p:spPr>
          <a:xfrm>
            <a:off x="3318660" y="1473233"/>
            <a:ext cx="1581900" cy="400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zh-TW" b="1" i="1">
                <a:solidFill>
                  <a:srgbClr val="0097A7"/>
                </a:solidFill>
                <a:latin typeface="Open Sans"/>
                <a:ea typeface="Open Sans"/>
                <a:cs typeface="Open Sans"/>
                <a:sym typeface="Open Sans"/>
              </a:rPr>
              <a:t>“insensitive”</a:t>
            </a:r>
            <a:endParaRPr b="1" i="1">
              <a:solidFill>
                <a:srgbClr val="0097A7"/>
              </a:solidFill>
              <a:latin typeface="Open Sans"/>
              <a:ea typeface="Open Sans"/>
              <a:cs typeface="Open Sans"/>
              <a:sym typeface="Open Sans"/>
            </a:endParaRPr>
          </a:p>
        </p:txBody>
      </p:sp>
    </p:spTree>
    <p:extLst>
      <p:ext uri="{BB962C8B-B14F-4D97-AF65-F5344CB8AC3E}">
        <p14:creationId xmlns:p14="http://schemas.microsoft.com/office/powerpoint/2010/main" val="151665625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Google Shape;659;p92">
            <a:extLst>
              <a:ext uri="{FF2B5EF4-FFF2-40B4-BE49-F238E27FC236}">
                <a16:creationId xmlns:a16="http://schemas.microsoft.com/office/drawing/2014/main" id="{A781039D-9CE8-2957-968C-17B23F2FFCE3}"/>
              </a:ext>
            </a:extLst>
          </p:cNvPr>
          <p:cNvSpPr txBox="1"/>
          <p:nvPr/>
        </p:nvSpPr>
        <p:spPr>
          <a:xfrm>
            <a:off x="3213934" y="1513786"/>
            <a:ext cx="1581900" cy="400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zh-TW" b="1" i="1">
                <a:solidFill>
                  <a:srgbClr val="0097A7"/>
                </a:solidFill>
                <a:latin typeface="Open Sans"/>
                <a:ea typeface="Open Sans"/>
                <a:cs typeface="Open Sans"/>
                <a:sym typeface="Open Sans"/>
              </a:rPr>
              <a:t>“insensitive”</a:t>
            </a:r>
            <a:endParaRPr b="1" i="1">
              <a:solidFill>
                <a:srgbClr val="0097A7"/>
              </a:solidFill>
              <a:latin typeface="Open Sans"/>
              <a:ea typeface="Open Sans"/>
              <a:cs typeface="Open Sans"/>
              <a:sym typeface="Open Sans"/>
            </a:endParaRPr>
          </a:p>
        </p:txBody>
      </p:sp>
      <p:sp>
        <p:nvSpPr>
          <p:cNvPr id="13" name="Google Shape;660;p92">
            <a:extLst>
              <a:ext uri="{FF2B5EF4-FFF2-40B4-BE49-F238E27FC236}">
                <a16:creationId xmlns:a16="http://schemas.microsoft.com/office/drawing/2014/main" id="{1C3F3E69-E022-BB4F-E9C8-CCE724643906}"/>
              </a:ext>
            </a:extLst>
          </p:cNvPr>
          <p:cNvSpPr txBox="1"/>
          <p:nvPr/>
        </p:nvSpPr>
        <p:spPr>
          <a:xfrm>
            <a:off x="7328734" y="1208986"/>
            <a:ext cx="1581900" cy="400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zh-TW" b="1" i="1">
                <a:solidFill>
                  <a:srgbClr val="0097A7"/>
                </a:solidFill>
                <a:latin typeface="Open Sans"/>
                <a:ea typeface="Open Sans"/>
                <a:cs typeface="Open Sans"/>
                <a:sym typeface="Open Sans"/>
              </a:rPr>
              <a:t>“sensitive”</a:t>
            </a:r>
            <a:endParaRPr b="1" i="1">
              <a:solidFill>
                <a:srgbClr val="0097A7"/>
              </a:solidFill>
              <a:latin typeface="Open Sans"/>
              <a:ea typeface="Open Sans"/>
              <a:cs typeface="Open Sans"/>
              <a:sym typeface="Open Sans"/>
            </a:endParaRPr>
          </a:p>
        </p:txBody>
      </p:sp>
      <p:sp>
        <p:nvSpPr>
          <p:cNvPr id="2" name="標題 1">
            <a:extLst>
              <a:ext uri="{FF2B5EF4-FFF2-40B4-BE49-F238E27FC236}">
                <a16:creationId xmlns:a16="http://schemas.microsoft.com/office/drawing/2014/main" id="{C1A41624-C6C8-300A-F420-48A411F0567A}"/>
              </a:ext>
            </a:extLst>
          </p:cNvPr>
          <p:cNvSpPr>
            <a:spLocks noGrp="1"/>
          </p:cNvSpPr>
          <p:nvPr>
            <p:ph type="title"/>
          </p:nvPr>
        </p:nvSpPr>
        <p:spPr/>
        <p:txBody>
          <a:bodyPr/>
          <a:lstStyle/>
          <a:p>
            <a:r>
              <a:rPr lang="zh-TW" altLang="zh-TW"/>
              <a:t>DiffCSE</a:t>
            </a:r>
            <a:endParaRPr kumimoji="1" lang="zh-TW" altLang="en-US"/>
          </a:p>
        </p:txBody>
      </p:sp>
      <p:sp>
        <p:nvSpPr>
          <p:cNvPr id="4" name="日期版面配置區 3">
            <a:extLst>
              <a:ext uri="{FF2B5EF4-FFF2-40B4-BE49-F238E27FC236}">
                <a16:creationId xmlns:a16="http://schemas.microsoft.com/office/drawing/2014/main" id="{458D1E60-62CF-E0B5-2466-A01EDEACCECD}"/>
              </a:ext>
            </a:extLst>
          </p:cNvPr>
          <p:cNvSpPr>
            <a:spLocks noGrp="1"/>
          </p:cNvSpPr>
          <p:nvPr>
            <p:ph type="dt" sz="half" idx="10"/>
          </p:nvPr>
        </p:nvSpPr>
        <p:spPr/>
        <p:txBody>
          <a:bodyPr/>
          <a:lstStyle/>
          <a:p>
            <a:r>
              <a:rPr lang="en" altLang="zh-TW" b="0" i="0">
                <a:effectLst/>
                <a:latin typeface="+mn-lt"/>
              </a:rPr>
              <a:t>Chuang, Yung-Sung, et al. "</a:t>
            </a:r>
            <a:r>
              <a:rPr lang="en" altLang="zh-TW" b="0" i="0" err="1">
                <a:effectLst/>
                <a:latin typeface="+mn-lt"/>
              </a:rPr>
              <a:t>DiffCSE</a:t>
            </a:r>
            <a:r>
              <a:rPr lang="en" altLang="zh-TW" b="0" i="0">
                <a:effectLst/>
                <a:latin typeface="+mn-lt"/>
              </a:rPr>
              <a:t>: Difference-based Contrastive Learning for Sentence Embeddings. In </a:t>
            </a:r>
            <a:r>
              <a:rPr lang="en" altLang="zh-TW" b="0" i="1">
                <a:effectLst/>
                <a:latin typeface="+mn-lt"/>
              </a:rPr>
              <a:t>Proceedings of the 2022 Conference of the North American Chapter of the Association for Computational Linguistics: Human Language Technologies</a:t>
            </a:r>
            <a:r>
              <a:rPr lang="en" altLang="zh-TW">
                <a:latin typeface="+mn-lt"/>
              </a:rPr>
              <a:t>. 2022.</a:t>
            </a:r>
            <a:endParaRPr lang="en" altLang="zh-TW" b="0" i="0">
              <a:effectLst/>
              <a:latin typeface="+mn-lt"/>
            </a:endParaRPr>
          </a:p>
        </p:txBody>
      </p:sp>
      <p:pic>
        <p:nvPicPr>
          <p:cNvPr id="5" name="Google Shape;657;p92">
            <a:extLst>
              <a:ext uri="{FF2B5EF4-FFF2-40B4-BE49-F238E27FC236}">
                <a16:creationId xmlns:a16="http://schemas.microsoft.com/office/drawing/2014/main" id="{5C657F20-A3F7-71BA-870B-C2EFB2048A5B}"/>
              </a:ext>
            </a:extLst>
          </p:cNvPr>
          <p:cNvPicPr preferRelativeResize="0"/>
          <p:nvPr/>
        </p:nvPicPr>
        <p:blipFill>
          <a:blip r:embed="rId2">
            <a:alphaModFix/>
          </a:blip>
          <a:stretch>
            <a:fillRect/>
          </a:stretch>
        </p:blipFill>
        <p:spPr>
          <a:xfrm>
            <a:off x="2178050" y="1601459"/>
            <a:ext cx="7835899" cy="4312063"/>
          </a:xfrm>
          <a:prstGeom prst="rect">
            <a:avLst/>
          </a:prstGeom>
          <a:noFill/>
          <a:ln>
            <a:noFill/>
          </a:ln>
        </p:spPr>
      </p:pic>
      <p:sp>
        <p:nvSpPr>
          <p:cNvPr id="15" name="Google Shape;659;p92">
            <a:extLst>
              <a:ext uri="{FF2B5EF4-FFF2-40B4-BE49-F238E27FC236}">
                <a16:creationId xmlns:a16="http://schemas.microsoft.com/office/drawing/2014/main" id="{9604FC98-6C6E-297E-0AD3-5DED9BC0AC2B}"/>
              </a:ext>
            </a:extLst>
          </p:cNvPr>
          <p:cNvSpPr txBox="1"/>
          <p:nvPr/>
        </p:nvSpPr>
        <p:spPr>
          <a:xfrm>
            <a:off x="3318660" y="1473233"/>
            <a:ext cx="1581900" cy="400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zh-TW" b="1" i="1">
                <a:solidFill>
                  <a:srgbClr val="0097A7"/>
                </a:solidFill>
                <a:latin typeface="Open Sans"/>
                <a:ea typeface="Open Sans"/>
                <a:cs typeface="Open Sans"/>
                <a:sym typeface="Open Sans"/>
              </a:rPr>
              <a:t>“insensitive”</a:t>
            </a:r>
            <a:endParaRPr b="1" i="1">
              <a:solidFill>
                <a:srgbClr val="0097A7"/>
              </a:solidFill>
              <a:latin typeface="Open Sans"/>
              <a:ea typeface="Open Sans"/>
              <a:cs typeface="Open Sans"/>
              <a:sym typeface="Open Sans"/>
            </a:endParaRPr>
          </a:p>
        </p:txBody>
      </p:sp>
      <p:sp>
        <p:nvSpPr>
          <p:cNvPr id="7" name="Google Shape;671;p93">
            <a:extLst>
              <a:ext uri="{FF2B5EF4-FFF2-40B4-BE49-F238E27FC236}">
                <a16:creationId xmlns:a16="http://schemas.microsoft.com/office/drawing/2014/main" id="{2137D4A0-C794-E4CB-0DCD-0F31E58AD6BB}"/>
              </a:ext>
            </a:extLst>
          </p:cNvPr>
          <p:cNvSpPr/>
          <p:nvPr/>
        </p:nvSpPr>
        <p:spPr>
          <a:xfrm>
            <a:off x="1700883" y="1448990"/>
            <a:ext cx="4693041" cy="4617000"/>
          </a:xfrm>
          <a:prstGeom prst="rect">
            <a:avLst/>
          </a:prstGeom>
          <a:solidFill>
            <a:srgbClr val="FFFFFF">
              <a:alpha val="85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671;p93">
            <a:extLst>
              <a:ext uri="{FF2B5EF4-FFF2-40B4-BE49-F238E27FC236}">
                <a16:creationId xmlns:a16="http://schemas.microsoft.com/office/drawing/2014/main" id="{EB2C7815-DAEA-E0C4-E89F-0CD52BFA81BA}"/>
              </a:ext>
            </a:extLst>
          </p:cNvPr>
          <p:cNvSpPr/>
          <p:nvPr/>
        </p:nvSpPr>
        <p:spPr>
          <a:xfrm>
            <a:off x="6393924" y="3875273"/>
            <a:ext cx="862010" cy="300825"/>
          </a:xfrm>
          <a:prstGeom prst="rect">
            <a:avLst/>
          </a:prstGeom>
          <a:solidFill>
            <a:srgbClr val="FFFFFF">
              <a:alpha val="85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8595968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Google Shape;659;p92">
            <a:extLst>
              <a:ext uri="{FF2B5EF4-FFF2-40B4-BE49-F238E27FC236}">
                <a16:creationId xmlns:a16="http://schemas.microsoft.com/office/drawing/2014/main" id="{A781039D-9CE8-2957-968C-17B23F2FFCE3}"/>
              </a:ext>
            </a:extLst>
          </p:cNvPr>
          <p:cNvSpPr txBox="1"/>
          <p:nvPr/>
        </p:nvSpPr>
        <p:spPr>
          <a:xfrm>
            <a:off x="3213934" y="1513786"/>
            <a:ext cx="1581900" cy="400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zh-TW" b="1" i="1">
                <a:solidFill>
                  <a:srgbClr val="0097A7"/>
                </a:solidFill>
                <a:latin typeface="Open Sans"/>
                <a:ea typeface="Open Sans"/>
                <a:cs typeface="Open Sans"/>
                <a:sym typeface="Open Sans"/>
              </a:rPr>
              <a:t>“insensitive”</a:t>
            </a:r>
            <a:endParaRPr b="1" i="1">
              <a:solidFill>
                <a:srgbClr val="0097A7"/>
              </a:solidFill>
              <a:latin typeface="Open Sans"/>
              <a:ea typeface="Open Sans"/>
              <a:cs typeface="Open Sans"/>
              <a:sym typeface="Open Sans"/>
            </a:endParaRPr>
          </a:p>
        </p:txBody>
      </p:sp>
      <p:sp>
        <p:nvSpPr>
          <p:cNvPr id="13" name="Google Shape;660;p92">
            <a:extLst>
              <a:ext uri="{FF2B5EF4-FFF2-40B4-BE49-F238E27FC236}">
                <a16:creationId xmlns:a16="http://schemas.microsoft.com/office/drawing/2014/main" id="{1C3F3E69-E022-BB4F-E9C8-CCE724643906}"/>
              </a:ext>
            </a:extLst>
          </p:cNvPr>
          <p:cNvSpPr txBox="1"/>
          <p:nvPr/>
        </p:nvSpPr>
        <p:spPr>
          <a:xfrm>
            <a:off x="7328734" y="1208986"/>
            <a:ext cx="1581900" cy="400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zh-TW" b="1" i="1">
                <a:solidFill>
                  <a:srgbClr val="0097A7"/>
                </a:solidFill>
                <a:latin typeface="Open Sans"/>
                <a:ea typeface="Open Sans"/>
                <a:cs typeface="Open Sans"/>
                <a:sym typeface="Open Sans"/>
              </a:rPr>
              <a:t>“sensitive”</a:t>
            </a:r>
            <a:endParaRPr b="1" i="1">
              <a:solidFill>
                <a:srgbClr val="0097A7"/>
              </a:solidFill>
              <a:latin typeface="Open Sans"/>
              <a:ea typeface="Open Sans"/>
              <a:cs typeface="Open Sans"/>
              <a:sym typeface="Open Sans"/>
            </a:endParaRPr>
          </a:p>
        </p:txBody>
      </p:sp>
      <p:sp>
        <p:nvSpPr>
          <p:cNvPr id="2" name="標題 1">
            <a:extLst>
              <a:ext uri="{FF2B5EF4-FFF2-40B4-BE49-F238E27FC236}">
                <a16:creationId xmlns:a16="http://schemas.microsoft.com/office/drawing/2014/main" id="{C1A41624-C6C8-300A-F420-48A411F0567A}"/>
              </a:ext>
            </a:extLst>
          </p:cNvPr>
          <p:cNvSpPr>
            <a:spLocks noGrp="1"/>
          </p:cNvSpPr>
          <p:nvPr>
            <p:ph type="title"/>
          </p:nvPr>
        </p:nvSpPr>
        <p:spPr/>
        <p:txBody>
          <a:bodyPr/>
          <a:lstStyle/>
          <a:p>
            <a:r>
              <a:rPr lang="zh-TW" altLang="zh-TW"/>
              <a:t>DiffCSE</a:t>
            </a:r>
            <a:endParaRPr kumimoji="1" lang="zh-TW" altLang="en-US"/>
          </a:p>
        </p:txBody>
      </p:sp>
      <p:sp>
        <p:nvSpPr>
          <p:cNvPr id="3" name="內容版面配置區 2">
            <a:extLst>
              <a:ext uri="{FF2B5EF4-FFF2-40B4-BE49-F238E27FC236}">
                <a16:creationId xmlns:a16="http://schemas.microsoft.com/office/drawing/2014/main" id="{AC1A4BED-7DC7-FB11-D881-951E4306E885}"/>
              </a:ext>
            </a:extLst>
          </p:cNvPr>
          <p:cNvSpPr>
            <a:spLocks noGrp="1"/>
          </p:cNvSpPr>
          <p:nvPr>
            <p:ph idx="1"/>
          </p:nvPr>
        </p:nvSpPr>
        <p:spPr/>
        <p:txBody>
          <a:bodyPr/>
          <a:lstStyle/>
          <a:p>
            <a:endParaRPr kumimoji="1" lang="zh-TW" altLang="en-US"/>
          </a:p>
        </p:txBody>
      </p:sp>
      <p:sp>
        <p:nvSpPr>
          <p:cNvPr id="4" name="日期版面配置區 3">
            <a:extLst>
              <a:ext uri="{FF2B5EF4-FFF2-40B4-BE49-F238E27FC236}">
                <a16:creationId xmlns:a16="http://schemas.microsoft.com/office/drawing/2014/main" id="{458D1E60-62CF-E0B5-2466-A01EDEACCECD}"/>
              </a:ext>
            </a:extLst>
          </p:cNvPr>
          <p:cNvSpPr>
            <a:spLocks noGrp="1"/>
          </p:cNvSpPr>
          <p:nvPr>
            <p:ph type="dt" sz="half" idx="10"/>
          </p:nvPr>
        </p:nvSpPr>
        <p:spPr/>
        <p:txBody>
          <a:bodyPr/>
          <a:lstStyle/>
          <a:p>
            <a:r>
              <a:rPr lang="en" altLang="zh-TW" b="0" i="0">
                <a:effectLst/>
                <a:latin typeface="+mn-lt"/>
              </a:rPr>
              <a:t>Chuang, Yung-Sung, et al. "</a:t>
            </a:r>
            <a:r>
              <a:rPr lang="en" altLang="zh-TW" b="0" i="0" err="1">
                <a:effectLst/>
                <a:latin typeface="+mn-lt"/>
              </a:rPr>
              <a:t>DiffCSE</a:t>
            </a:r>
            <a:r>
              <a:rPr lang="en" altLang="zh-TW" b="0" i="0">
                <a:effectLst/>
                <a:latin typeface="+mn-lt"/>
              </a:rPr>
              <a:t>: Difference-based Contrastive Learning for Sentence Embeddings. In </a:t>
            </a:r>
            <a:r>
              <a:rPr lang="en" altLang="zh-TW" b="0" i="1">
                <a:effectLst/>
                <a:latin typeface="+mn-lt"/>
              </a:rPr>
              <a:t>Proceedings of the 2022 Conference of the North American Chapter of the Association for Computational Linguistics: Human Language Technologies</a:t>
            </a:r>
            <a:r>
              <a:rPr lang="en" altLang="zh-TW">
                <a:latin typeface="+mn-lt"/>
              </a:rPr>
              <a:t>. 2022.</a:t>
            </a:r>
            <a:endParaRPr lang="en" altLang="zh-TW" b="0" i="0">
              <a:effectLst/>
              <a:latin typeface="+mn-lt"/>
            </a:endParaRPr>
          </a:p>
        </p:txBody>
      </p:sp>
      <p:pic>
        <p:nvPicPr>
          <p:cNvPr id="5" name="Google Shape;657;p92">
            <a:extLst>
              <a:ext uri="{FF2B5EF4-FFF2-40B4-BE49-F238E27FC236}">
                <a16:creationId xmlns:a16="http://schemas.microsoft.com/office/drawing/2014/main" id="{5C657F20-A3F7-71BA-870B-C2EFB2048A5B}"/>
              </a:ext>
            </a:extLst>
          </p:cNvPr>
          <p:cNvPicPr preferRelativeResize="0"/>
          <p:nvPr/>
        </p:nvPicPr>
        <p:blipFill>
          <a:blip r:embed="rId2">
            <a:alphaModFix/>
          </a:blip>
          <a:stretch>
            <a:fillRect/>
          </a:stretch>
        </p:blipFill>
        <p:spPr>
          <a:xfrm>
            <a:off x="2178050" y="1601459"/>
            <a:ext cx="7835899" cy="4312063"/>
          </a:xfrm>
          <a:prstGeom prst="rect">
            <a:avLst/>
          </a:prstGeom>
          <a:noFill/>
          <a:ln>
            <a:noFill/>
          </a:ln>
        </p:spPr>
      </p:pic>
      <p:sp>
        <p:nvSpPr>
          <p:cNvPr id="15" name="Google Shape;659;p92">
            <a:extLst>
              <a:ext uri="{FF2B5EF4-FFF2-40B4-BE49-F238E27FC236}">
                <a16:creationId xmlns:a16="http://schemas.microsoft.com/office/drawing/2014/main" id="{9604FC98-6C6E-297E-0AD3-5DED9BC0AC2B}"/>
              </a:ext>
            </a:extLst>
          </p:cNvPr>
          <p:cNvSpPr txBox="1"/>
          <p:nvPr/>
        </p:nvSpPr>
        <p:spPr>
          <a:xfrm>
            <a:off x="3318660" y="1473233"/>
            <a:ext cx="1581900" cy="400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zh-TW" b="1" i="1">
                <a:solidFill>
                  <a:srgbClr val="0097A7"/>
                </a:solidFill>
                <a:latin typeface="Open Sans"/>
                <a:ea typeface="Open Sans"/>
                <a:cs typeface="Open Sans"/>
                <a:sym typeface="Open Sans"/>
              </a:rPr>
              <a:t>“insensitive”</a:t>
            </a:r>
            <a:endParaRPr b="1" i="1">
              <a:solidFill>
                <a:srgbClr val="0097A7"/>
              </a:solidFill>
              <a:latin typeface="Open Sans"/>
              <a:ea typeface="Open Sans"/>
              <a:cs typeface="Open Sans"/>
              <a:sym typeface="Open Sans"/>
            </a:endParaRPr>
          </a:p>
        </p:txBody>
      </p:sp>
      <p:sp>
        <p:nvSpPr>
          <p:cNvPr id="7" name="Google Shape;671;p93">
            <a:extLst>
              <a:ext uri="{FF2B5EF4-FFF2-40B4-BE49-F238E27FC236}">
                <a16:creationId xmlns:a16="http://schemas.microsoft.com/office/drawing/2014/main" id="{2137D4A0-C794-E4CB-0DCD-0F31E58AD6BB}"/>
              </a:ext>
            </a:extLst>
          </p:cNvPr>
          <p:cNvSpPr/>
          <p:nvPr/>
        </p:nvSpPr>
        <p:spPr>
          <a:xfrm>
            <a:off x="1700883" y="1448990"/>
            <a:ext cx="4693041" cy="4617000"/>
          </a:xfrm>
          <a:prstGeom prst="rect">
            <a:avLst/>
          </a:prstGeom>
          <a:solidFill>
            <a:srgbClr val="FFFFFF">
              <a:alpha val="85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671;p93">
            <a:extLst>
              <a:ext uri="{FF2B5EF4-FFF2-40B4-BE49-F238E27FC236}">
                <a16:creationId xmlns:a16="http://schemas.microsoft.com/office/drawing/2014/main" id="{13F84E4B-FC40-73B4-9AE6-04B4BC8C26FC}"/>
              </a:ext>
            </a:extLst>
          </p:cNvPr>
          <p:cNvSpPr/>
          <p:nvPr/>
        </p:nvSpPr>
        <p:spPr>
          <a:xfrm>
            <a:off x="6356792" y="1269603"/>
            <a:ext cx="4693041" cy="2912330"/>
          </a:xfrm>
          <a:prstGeom prst="rect">
            <a:avLst/>
          </a:prstGeom>
          <a:solidFill>
            <a:srgbClr val="FFFFFF">
              <a:alpha val="85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38315587"/>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Google Shape;659;p92">
            <a:extLst>
              <a:ext uri="{FF2B5EF4-FFF2-40B4-BE49-F238E27FC236}">
                <a16:creationId xmlns:a16="http://schemas.microsoft.com/office/drawing/2014/main" id="{A781039D-9CE8-2957-968C-17B23F2FFCE3}"/>
              </a:ext>
            </a:extLst>
          </p:cNvPr>
          <p:cNvSpPr txBox="1"/>
          <p:nvPr/>
        </p:nvSpPr>
        <p:spPr>
          <a:xfrm>
            <a:off x="3213934" y="1513786"/>
            <a:ext cx="1581900" cy="400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zh-TW" b="1" i="1">
                <a:solidFill>
                  <a:srgbClr val="0097A7"/>
                </a:solidFill>
                <a:latin typeface="Open Sans"/>
                <a:ea typeface="Open Sans"/>
                <a:cs typeface="Open Sans"/>
                <a:sym typeface="Open Sans"/>
              </a:rPr>
              <a:t>“insensitive”</a:t>
            </a:r>
            <a:endParaRPr b="1" i="1">
              <a:solidFill>
                <a:srgbClr val="0097A7"/>
              </a:solidFill>
              <a:latin typeface="Open Sans"/>
              <a:ea typeface="Open Sans"/>
              <a:cs typeface="Open Sans"/>
              <a:sym typeface="Open Sans"/>
            </a:endParaRPr>
          </a:p>
        </p:txBody>
      </p:sp>
      <p:sp>
        <p:nvSpPr>
          <p:cNvPr id="13" name="Google Shape;660;p92">
            <a:extLst>
              <a:ext uri="{FF2B5EF4-FFF2-40B4-BE49-F238E27FC236}">
                <a16:creationId xmlns:a16="http://schemas.microsoft.com/office/drawing/2014/main" id="{1C3F3E69-E022-BB4F-E9C8-CCE724643906}"/>
              </a:ext>
            </a:extLst>
          </p:cNvPr>
          <p:cNvSpPr txBox="1"/>
          <p:nvPr/>
        </p:nvSpPr>
        <p:spPr>
          <a:xfrm>
            <a:off x="7328734" y="1208986"/>
            <a:ext cx="1581900" cy="400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zh-TW" b="1" i="1">
                <a:solidFill>
                  <a:srgbClr val="0097A7"/>
                </a:solidFill>
                <a:latin typeface="Open Sans"/>
                <a:ea typeface="Open Sans"/>
                <a:cs typeface="Open Sans"/>
                <a:sym typeface="Open Sans"/>
              </a:rPr>
              <a:t>“sensitive”</a:t>
            </a:r>
            <a:endParaRPr b="1" i="1">
              <a:solidFill>
                <a:srgbClr val="0097A7"/>
              </a:solidFill>
              <a:latin typeface="Open Sans"/>
              <a:ea typeface="Open Sans"/>
              <a:cs typeface="Open Sans"/>
              <a:sym typeface="Open Sans"/>
            </a:endParaRPr>
          </a:p>
        </p:txBody>
      </p:sp>
      <p:sp>
        <p:nvSpPr>
          <p:cNvPr id="2" name="標題 1">
            <a:extLst>
              <a:ext uri="{FF2B5EF4-FFF2-40B4-BE49-F238E27FC236}">
                <a16:creationId xmlns:a16="http://schemas.microsoft.com/office/drawing/2014/main" id="{C1A41624-C6C8-300A-F420-48A411F0567A}"/>
              </a:ext>
            </a:extLst>
          </p:cNvPr>
          <p:cNvSpPr>
            <a:spLocks noGrp="1"/>
          </p:cNvSpPr>
          <p:nvPr>
            <p:ph type="title"/>
          </p:nvPr>
        </p:nvSpPr>
        <p:spPr/>
        <p:txBody>
          <a:bodyPr/>
          <a:lstStyle/>
          <a:p>
            <a:r>
              <a:rPr lang="zh-TW" altLang="zh-TW"/>
              <a:t>DiffCSE</a:t>
            </a:r>
            <a:endParaRPr kumimoji="1" lang="zh-TW" altLang="en-US"/>
          </a:p>
        </p:txBody>
      </p:sp>
      <p:sp>
        <p:nvSpPr>
          <p:cNvPr id="3" name="內容版面配置區 2">
            <a:extLst>
              <a:ext uri="{FF2B5EF4-FFF2-40B4-BE49-F238E27FC236}">
                <a16:creationId xmlns:a16="http://schemas.microsoft.com/office/drawing/2014/main" id="{AC1A4BED-7DC7-FB11-D881-951E4306E885}"/>
              </a:ext>
            </a:extLst>
          </p:cNvPr>
          <p:cNvSpPr>
            <a:spLocks noGrp="1"/>
          </p:cNvSpPr>
          <p:nvPr>
            <p:ph idx="1"/>
          </p:nvPr>
        </p:nvSpPr>
        <p:spPr/>
        <p:txBody>
          <a:bodyPr/>
          <a:lstStyle/>
          <a:p>
            <a:endParaRPr kumimoji="1" lang="zh-TW" altLang="en-US"/>
          </a:p>
        </p:txBody>
      </p:sp>
      <p:sp>
        <p:nvSpPr>
          <p:cNvPr id="4" name="日期版面配置區 3">
            <a:extLst>
              <a:ext uri="{FF2B5EF4-FFF2-40B4-BE49-F238E27FC236}">
                <a16:creationId xmlns:a16="http://schemas.microsoft.com/office/drawing/2014/main" id="{458D1E60-62CF-E0B5-2466-A01EDEACCECD}"/>
              </a:ext>
            </a:extLst>
          </p:cNvPr>
          <p:cNvSpPr>
            <a:spLocks noGrp="1"/>
          </p:cNvSpPr>
          <p:nvPr>
            <p:ph type="dt" sz="half" idx="10"/>
          </p:nvPr>
        </p:nvSpPr>
        <p:spPr/>
        <p:txBody>
          <a:bodyPr/>
          <a:lstStyle/>
          <a:p>
            <a:r>
              <a:rPr lang="en" altLang="zh-TW" b="0" i="0">
                <a:effectLst/>
                <a:latin typeface="+mn-lt"/>
              </a:rPr>
              <a:t>Chuang, Yung-Sung, et al. "</a:t>
            </a:r>
            <a:r>
              <a:rPr lang="en" altLang="zh-TW" b="0" i="0" err="1">
                <a:effectLst/>
                <a:latin typeface="+mn-lt"/>
              </a:rPr>
              <a:t>DiffCSE</a:t>
            </a:r>
            <a:r>
              <a:rPr lang="en" altLang="zh-TW" b="0" i="0">
                <a:effectLst/>
                <a:latin typeface="+mn-lt"/>
              </a:rPr>
              <a:t>: Difference-based Contrastive Learning for Sentence Embeddings. In </a:t>
            </a:r>
            <a:r>
              <a:rPr lang="en" altLang="zh-TW" b="0" i="1">
                <a:effectLst/>
                <a:latin typeface="+mn-lt"/>
              </a:rPr>
              <a:t>Proceedings of the 2022 Conference of the North American Chapter of the Association for Computational Linguistics: Human Language Technologies</a:t>
            </a:r>
            <a:r>
              <a:rPr lang="en" altLang="zh-TW">
                <a:latin typeface="+mn-lt"/>
              </a:rPr>
              <a:t>. 2022.</a:t>
            </a:r>
            <a:endParaRPr lang="en" altLang="zh-TW" b="0" i="0">
              <a:effectLst/>
              <a:latin typeface="+mn-lt"/>
            </a:endParaRPr>
          </a:p>
        </p:txBody>
      </p:sp>
      <p:pic>
        <p:nvPicPr>
          <p:cNvPr id="5" name="Google Shape;657;p92">
            <a:extLst>
              <a:ext uri="{FF2B5EF4-FFF2-40B4-BE49-F238E27FC236}">
                <a16:creationId xmlns:a16="http://schemas.microsoft.com/office/drawing/2014/main" id="{5C657F20-A3F7-71BA-870B-C2EFB2048A5B}"/>
              </a:ext>
            </a:extLst>
          </p:cNvPr>
          <p:cNvPicPr preferRelativeResize="0"/>
          <p:nvPr/>
        </p:nvPicPr>
        <p:blipFill>
          <a:blip r:embed="rId2">
            <a:alphaModFix/>
          </a:blip>
          <a:stretch>
            <a:fillRect/>
          </a:stretch>
        </p:blipFill>
        <p:spPr>
          <a:xfrm>
            <a:off x="2178050" y="1601459"/>
            <a:ext cx="7835899" cy="4312063"/>
          </a:xfrm>
          <a:prstGeom prst="rect">
            <a:avLst/>
          </a:prstGeom>
          <a:noFill/>
          <a:ln>
            <a:noFill/>
          </a:ln>
        </p:spPr>
      </p:pic>
      <p:sp>
        <p:nvSpPr>
          <p:cNvPr id="15" name="Google Shape;659;p92">
            <a:extLst>
              <a:ext uri="{FF2B5EF4-FFF2-40B4-BE49-F238E27FC236}">
                <a16:creationId xmlns:a16="http://schemas.microsoft.com/office/drawing/2014/main" id="{9604FC98-6C6E-297E-0AD3-5DED9BC0AC2B}"/>
              </a:ext>
            </a:extLst>
          </p:cNvPr>
          <p:cNvSpPr txBox="1"/>
          <p:nvPr/>
        </p:nvSpPr>
        <p:spPr>
          <a:xfrm>
            <a:off x="3318660" y="1473233"/>
            <a:ext cx="1581900" cy="400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zh-TW" b="1" i="1">
                <a:solidFill>
                  <a:srgbClr val="0097A7"/>
                </a:solidFill>
                <a:latin typeface="Open Sans"/>
                <a:ea typeface="Open Sans"/>
                <a:cs typeface="Open Sans"/>
                <a:sym typeface="Open Sans"/>
              </a:rPr>
              <a:t>“insensitive”</a:t>
            </a:r>
            <a:endParaRPr b="1" i="1">
              <a:solidFill>
                <a:srgbClr val="0097A7"/>
              </a:solidFill>
              <a:latin typeface="Open Sans"/>
              <a:ea typeface="Open Sans"/>
              <a:cs typeface="Open Sans"/>
              <a:sym typeface="Open Sans"/>
            </a:endParaRPr>
          </a:p>
        </p:txBody>
      </p:sp>
      <p:sp>
        <p:nvSpPr>
          <p:cNvPr id="7" name="Google Shape;671;p93">
            <a:extLst>
              <a:ext uri="{FF2B5EF4-FFF2-40B4-BE49-F238E27FC236}">
                <a16:creationId xmlns:a16="http://schemas.microsoft.com/office/drawing/2014/main" id="{2137D4A0-C794-E4CB-0DCD-0F31E58AD6BB}"/>
              </a:ext>
            </a:extLst>
          </p:cNvPr>
          <p:cNvSpPr/>
          <p:nvPr/>
        </p:nvSpPr>
        <p:spPr>
          <a:xfrm>
            <a:off x="1700883" y="1448990"/>
            <a:ext cx="4693041" cy="4617000"/>
          </a:xfrm>
          <a:prstGeom prst="rect">
            <a:avLst/>
          </a:prstGeom>
          <a:solidFill>
            <a:srgbClr val="FFFFFF">
              <a:alpha val="85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671;p93">
            <a:extLst>
              <a:ext uri="{FF2B5EF4-FFF2-40B4-BE49-F238E27FC236}">
                <a16:creationId xmlns:a16="http://schemas.microsoft.com/office/drawing/2014/main" id="{13F84E4B-FC40-73B4-9AE6-04B4BC8C26FC}"/>
              </a:ext>
            </a:extLst>
          </p:cNvPr>
          <p:cNvSpPr/>
          <p:nvPr/>
        </p:nvSpPr>
        <p:spPr>
          <a:xfrm>
            <a:off x="6356792" y="4633877"/>
            <a:ext cx="4693041" cy="1279644"/>
          </a:xfrm>
          <a:prstGeom prst="rect">
            <a:avLst/>
          </a:prstGeom>
          <a:solidFill>
            <a:srgbClr val="FFFFFF">
              <a:alpha val="85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671;p93">
            <a:extLst>
              <a:ext uri="{FF2B5EF4-FFF2-40B4-BE49-F238E27FC236}">
                <a16:creationId xmlns:a16="http://schemas.microsoft.com/office/drawing/2014/main" id="{D39EB09B-DE7F-D7D8-839B-0920B58A414E}"/>
              </a:ext>
            </a:extLst>
          </p:cNvPr>
          <p:cNvSpPr/>
          <p:nvPr/>
        </p:nvSpPr>
        <p:spPr>
          <a:xfrm>
            <a:off x="6393924" y="3875273"/>
            <a:ext cx="862010" cy="300825"/>
          </a:xfrm>
          <a:prstGeom prst="rect">
            <a:avLst/>
          </a:prstGeom>
          <a:solidFill>
            <a:srgbClr val="FFFFFF">
              <a:alpha val="85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91482693"/>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Google Shape;659;p92">
            <a:extLst>
              <a:ext uri="{FF2B5EF4-FFF2-40B4-BE49-F238E27FC236}">
                <a16:creationId xmlns:a16="http://schemas.microsoft.com/office/drawing/2014/main" id="{A781039D-9CE8-2957-968C-17B23F2FFCE3}"/>
              </a:ext>
            </a:extLst>
          </p:cNvPr>
          <p:cNvSpPr txBox="1"/>
          <p:nvPr/>
        </p:nvSpPr>
        <p:spPr>
          <a:xfrm>
            <a:off x="3213934" y="1513786"/>
            <a:ext cx="1581900" cy="400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zh-TW" b="1" i="1">
                <a:solidFill>
                  <a:srgbClr val="0097A7"/>
                </a:solidFill>
                <a:latin typeface="Open Sans"/>
                <a:ea typeface="Open Sans"/>
                <a:cs typeface="Open Sans"/>
                <a:sym typeface="Open Sans"/>
              </a:rPr>
              <a:t>“insensitive”</a:t>
            </a:r>
            <a:endParaRPr b="1" i="1">
              <a:solidFill>
                <a:srgbClr val="0097A7"/>
              </a:solidFill>
              <a:latin typeface="Open Sans"/>
              <a:ea typeface="Open Sans"/>
              <a:cs typeface="Open Sans"/>
              <a:sym typeface="Open Sans"/>
            </a:endParaRPr>
          </a:p>
        </p:txBody>
      </p:sp>
      <p:sp>
        <p:nvSpPr>
          <p:cNvPr id="13" name="Google Shape;660;p92">
            <a:extLst>
              <a:ext uri="{FF2B5EF4-FFF2-40B4-BE49-F238E27FC236}">
                <a16:creationId xmlns:a16="http://schemas.microsoft.com/office/drawing/2014/main" id="{1C3F3E69-E022-BB4F-E9C8-CCE724643906}"/>
              </a:ext>
            </a:extLst>
          </p:cNvPr>
          <p:cNvSpPr txBox="1"/>
          <p:nvPr/>
        </p:nvSpPr>
        <p:spPr>
          <a:xfrm>
            <a:off x="7328734" y="1208986"/>
            <a:ext cx="1581900" cy="400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zh-TW" b="1" i="1">
                <a:solidFill>
                  <a:srgbClr val="0097A7"/>
                </a:solidFill>
                <a:latin typeface="Open Sans"/>
                <a:ea typeface="Open Sans"/>
                <a:cs typeface="Open Sans"/>
                <a:sym typeface="Open Sans"/>
              </a:rPr>
              <a:t>“sensitive”</a:t>
            </a:r>
            <a:endParaRPr b="1" i="1">
              <a:solidFill>
                <a:srgbClr val="0097A7"/>
              </a:solidFill>
              <a:latin typeface="Open Sans"/>
              <a:ea typeface="Open Sans"/>
              <a:cs typeface="Open Sans"/>
              <a:sym typeface="Open Sans"/>
            </a:endParaRPr>
          </a:p>
        </p:txBody>
      </p:sp>
      <p:sp>
        <p:nvSpPr>
          <p:cNvPr id="2" name="標題 1">
            <a:extLst>
              <a:ext uri="{FF2B5EF4-FFF2-40B4-BE49-F238E27FC236}">
                <a16:creationId xmlns:a16="http://schemas.microsoft.com/office/drawing/2014/main" id="{C1A41624-C6C8-300A-F420-48A411F0567A}"/>
              </a:ext>
            </a:extLst>
          </p:cNvPr>
          <p:cNvSpPr>
            <a:spLocks noGrp="1"/>
          </p:cNvSpPr>
          <p:nvPr>
            <p:ph type="title"/>
          </p:nvPr>
        </p:nvSpPr>
        <p:spPr/>
        <p:txBody>
          <a:bodyPr/>
          <a:lstStyle/>
          <a:p>
            <a:r>
              <a:rPr lang="zh-TW" altLang="zh-TW"/>
              <a:t>DiffCSE</a:t>
            </a:r>
            <a:endParaRPr kumimoji="1" lang="zh-TW" altLang="en-US"/>
          </a:p>
        </p:txBody>
      </p:sp>
      <p:sp>
        <p:nvSpPr>
          <p:cNvPr id="3" name="內容版面配置區 2">
            <a:extLst>
              <a:ext uri="{FF2B5EF4-FFF2-40B4-BE49-F238E27FC236}">
                <a16:creationId xmlns:a16="http://schemas.microsoft.com/office/drawing/2014/main" id="{AC1A4BED-7DC7-FB11-D881-951E4306E885}"/>
              </a:ext>
            </a:extLst>
          </p:cNvPr>
          <p:cNvSpPr>
            <a:spLocks noGrp="1"/>
          </p:cNvSpPr>
          <p:nvPr>
            <p:ph idx="1"/>
          </p:nvPr>
        </p:nvSpPr>
        <p:spPr/>
        <p:txBody>
          <a:bodyPr/>
          <a:lstStyle/>
          <a:p>
            <a:endParaRPr kumimoji="1" lang="zh-TW" altLang="en-US"/>
          </a:p>
        </p:txBody>
      </p:sp>
      <p:sp>
        <p:nvSpPr>
          <p:cNvPr id="4" name="日期版面配置區 3">
            <a:extLst>
              <a:ext uri="{FF2B5EF4-FFF2-40B4-BE49-F238E27FC236}">
                <a16:creationId xmlns:a16="http://schemas.microsoft.com/office/drawing/2014/main" id="{458D1E60-62CF-E0B5-2466-A01EDEACCECD}"/>
              </a:ext>
            </a:extLst>
          </p:cNvPr>
          <p:cNvSpPr>
            <a:spLocks noGrp="1"/>
          </p:cNvSpPr>
          <p:nvPr>
            <p:ph type="dt" sz="half" idx="10"/>
          </p:nvPr>
        </p:nvSpPr>
        <p:spPr/>
        <p:txBody>
          <a:bodyPr/>
          <a:lstStyle/>
          <a:p>
            <a:r>
              <a:rPr lang="en" altLang="zh-TW" b="0" i="0">
                <a:effectLst/>
                <a:latin typeface="+mn-lt"/>
              </a:rPr>
              <a:t>Chuang, Yung-Sung, et al. "</a:t>
            </a:r>
            <a:r>
              <a:rPr lang="en" altLang="zh-TW" b="0" i="0" err="1">
                <a:effectLst/>
                <a:latin typeface="+mn-lt"/>
              </a:rPr>
              <a:t>DiffCSE</a:t>
            </a:r>
            <a:r>
              <a:rPr lang="en" altLang="zh-TW" b="0" i="0">
                <a:effectLst/>
                <a:latin typeface="+mn-lt"/>
              </a:rPr>
              <a:t>: Difference-based Contrastive Learning for Sentence Embeddings. In </a:t>
            </a:r>
            <a:r>
              <a:rPr lang="en" altLang="zh-TW" b="0" i="1">
                <a:effectLst/>
                <a:latin typeface="+mn-lt"/>
              </a:rPr>
              <a:t>Proceedings of the 2022 Conference of the North American Chapter of the Association for Computational Linguistics: Human Language Technologies</a:t>
            </a:r>
            <a:r>
              <a:rPr lang="en" altLang="zh-TW">
                <a:latin typeface="+mn-lt"/>
              </a:rPr>
              <a:t>. 2022.</a:t>
            </a:r>
            <a:endParaRPr lang="en" altLang="zh-TW" b="0" i="0">
              <a:effectLst/>
              <a:latin typeface="+mn-lt"/>
            </a:endParaRPr>
          </a:p>
        </p:txBody>
      </p:sp>
      <p:pic>
        <p:nvPicPr>
          <p:cNvPr id="5" name="Google Shape;657;p92">
            <a:extLst>
              <a:ext uri="{FF2B5EF4-FFF2-40B4-BE49-F238E27FC236}">
                <a16:creationId xmlns:a16="http://schemas.microsoft.com/office/drawing/2014/main" id="{5C657F20-A3F7-71BA-870B-C2EFB2048A5B}"/>
              </a:ext>
            </a:extLst>
          </p:cNvPr>
          <p:cNvPicPr preferRelativeResize="0"/>
          <p:nvPr/>
        </p:nvPicPr>
        <p:blipFill>
          <a:blip r:embed="rId2">
            <a:alphaModFix/>
          </a:blip>
          <a:stretch>
            <a:fillRect/>
          </a:stretch>
        </p:blipFill>
        <p:spPr>
          <a:xfrm>
            <a:off x="2178050" y="1601459"/>
            <a:ext cx="7835899" cy="4312063"/>
          </a:xfrm>
          <a:prstGeom prst="rect">
            <a:avLst/>
          </a:prstGeom>
          <a:noFill/>
          <a:ln>
            <a:noFill/>
          </a:ln>
        </p:spPr>
      </p:pic>
      <p:sp>
        <p:nvSpPr>
          <p:cNvPr id="15" name="Google Shape;659;p92">
            <a:extLst>
              <a:ext uri="{FF2B5EF4-FFF2-40B4-BE49-F238E27FC236}">
                <a16:creationId xmlns:a16="http://schemas.microsoft.com/office/drawing/2014/main" id="{9604FC98-6C6E-297E-0AD3-5DED9BC0AC2B}"/>
              </a:ext>
            </a:extLst>
          </p:cNvPr>
          <p:cNvSpPr txBox="1"/>
          <p:nvPr/>
        </p:nvSpPr>
        <p:spPr>
          <a:xfrm>
            <a:off x="3318660" y="1473233"/>
            <a:ext cx="1581900" cy="400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zh-TW" b="1" i="1">
                <a:solidFill>
                  <a:srgbClr val="0097A7"/>
                </a:solidFill>
                <a:latin typeface="Open Sans"/>
                <a:ea typeface="Open Sans"/>
                <a:cs typeface="Open Sans"/>
                <a:sym typeface="Open Sans"/>
              </a:rPr>
              <a:t>“insensitive”</a:t>
            </a:r>
            <a:endParaRPr b="1" i="1">
              <a:solidFill>
                <a:srgbClr val="0097A7"/>
              </a:solidFill>
              <a:latin typeface="Open Sans"/>
              <a:ea typeface="Open Sans"/>
              <a:cs typeface="Open Sans"/>
              <a:sym typeface="Open Sans"/>
            </a:endParaRPr>
          </a:p>
        </p:txBody>
      </p:sp>
      <p:sp>
        <p:nvSpPr>
          <p:cNvPr id="7" name="Google Shape;671;p93">
            <a:extLst>
              <a:ext uri="{FF2B5EF4-FFF2-40B4-BE49-F238E27FC236}">
                <a16:creationId xmlns:a16="http://schemas.microsoft.com/office/drawing/2014/main" id="{2137D4A0-C794-E4CB-0DCD-0F31E58AD6BB}"/>
              </a:ext>
            </a:extLst>
          </p:cNvPr>
          <p:cNvSpPr/>
          <p:nvPr/>
        </p:nvSpPr>
        <p:spPr>
          <a:xfrm>
            <a:off x="1700883" y="1448990"/>
            <a:ext cx="4693041" cy="4617000"/>
          </a:xfrm>
          <a:prstGeom prst="rect">
            <a:avLst/>
          </a:prstGeom>
          <a:solidFill>
            <a:srgbClr val="FFFFFF">
              <a:alpha val="85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671;p93">
            <a:extLst>
              <a:ext uri="{FF2B5EF4-FFF2-40B4-BE49-F238E27FC236}">
                <a16:creationId xmlns:a16="http://schemas.microsoft.com/office/drawing/2014/main" id="{13F84E4B-FC40-73B4-9AE6-04B4BC8C26FC}"/>
              </a:ext>
            </a:extLst>
          </p:cNvPr>
          <p:cNvSpPr/>
          <p:nvPr/>
        </p:nvSpPr>
        <p:spPr>
          <a:xfrm>
            <a:off x="6356792" y="4633877"/>
            <a:ext cx="4693041" cy="1279644"/>
          </a:xfrm>
          <a:prstGeom prst="rect">
            <a:avLst/>
          </a:prstGeom>
          <a:solidFill>
            <a:srgbClr val="FFFFFF">
              <a:alpha val="85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671;p93">
            <a:extLst>
              <a:ext uri="{FF2B5EF4-FFF2-40B4-BE49-F238E27FC236}">
                <a16:creationId xmlns:a16="http://schemas.microsoft.com/office/drawing/2014/main" id="{D39EB09B-DE7F-D7D8-839B-0920B58A414E}"/>
              </a:ext>
            </a:extLst>
          </p:cNvPr>
          <p:cNvSpPr/>
          <p:nvPr/>
        </p:nvSpPr>
        <p:spPr>
          <a:xfrm>
            <a:off x="6393924" y="3875273"/>
            <a:ext cx="862010" cy="300825"/>
          </a:xfrm>
          <a:prstGeom prst="rect">
            <a:avLst/>
          </a:prstGeom>
          <a:solidFill>
            <a:srgbClr val="FFFFFF">
              <a:alpha val="85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728;p97">
            <a:extLst>
              <a:ext uri="{FF2B5EF4-FFF2-40B4-BE49-F238E27FC236}">
                <a16:creationId xmlns:a16="http://schemas.microsoft.com/office/drawing/2014/main" id="{C79DE8D1-9383-F97F-9F4C-AC978B7D4F18}"/>
              </a:ext>
            </a:extLst>
          </p:cNvPr>
          <p:cNvSpPr txBox="1"/>
          <p:nvPr/>
        </p:nvSpPr>
        <p:spPr>
          <a:xfrm>
            <a:off x="8703312" y="1229421"/>
            <a:ext cx="1581900" cy="400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zh-TW" b="1">
                <a:solidFill>
                  <a:srgbClr val="9900FF"/>
                </a:solidFill>
                <a:latin typeface="Open Sans"/>
                <a:ea typeface="Open Sans"/>
                <a:cs typeface="Open Sans"/>
                <a:sym typeface="Open Sans"/>
              </a:rPr>
              <a:t>ELECTRA?</a:t>
            </a:r>
            <a:endParaRPr b="1">
              <a:solidFill>
                <a:srgbClr val="9900FF"/>
              </a:solidFill>
              <a:latin typeface="Open Sans"/>
              <a:ea typeface="Open Sans"/>
              <a:cs typeface="Open Sans"/>
              <a:sym typeface="Open Sans"/>
            </a:endParaRPr>
          </a:p>
        </p:txBody>
      </p:sp>
    </p:spTree>
    <p:extLst>
      <p:ext uri="{BB962C8B-B14F-4D97-AF65-F5344CB8AC3E}">
        <p14:creationId xmlns:p14="http://schemas.microsoft.com/office/powerpoint/2010/main" val="3206284083"/>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Google Shape;659;p92">
            <a:extLst>
              <a:ext uri="{FF2B5EF4-FFF2-40B4-BE49-F238E27FC236}">
                <a16:creationId xmlns:a16="http://schemas.microsoft.com/office/drawing/2014/main" id="{A781039D-9CE8-2957-968C-17B23F2FFCE3}"/>
              </a:ext>
            </a:extLst>
          </p:cNvPr>
          <p:cNvSpPr txBox="1"/>
          <p:nvPr/>
        </p:nvSpPr>
        <p:spPr>
          <a:xfrm>
            <a:off x="3213934" y="1513786"/>
            <a:ext cx="1581900" cy="400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zh-TW" b="1" i="1">
                <a:solidFill>
                  <a:srgbClr val="0097A7"/>
                </a:solidFill>
                <a:latin typeface="Open Sans"/>
                <a:ea typeface="Open Sans"/>
                <a:cs typeface="Open Sans"/>
                <a:sym typeface="Open Sans"/>
              </a:rPr>
              <a:t>“insensitive”</a:t>
            </a:r>
            <a:endParaRPr b="1" i="1">
              <a:solidFill>
                <a:srgbClr val="0097A7"/>
              </a:solidFill>
              <a:latin typeface="Open Sans"/>
              <a:ea typeface="Open Sans"/>
              <a:cs typeface="Open Sans"/>
              <a:sym typeface="Open Sans"/>
            </a:endParaRPr>
          </a:p>
        </p:txBody>
      </p:sp>
      <p:sp>
        <p:nvSpPr>
          <p:cNvPr id="13" name="Google Shape;660;p92">
            <a:extLst>
              <a:ext uri="{FF2B5EF4-FFF2-40B4-BE49-F238E27FC236}">
                <a16:creationId xmlns:a16="http://schemas.microsoft.com/office/drawing/2014/main" id="{1C3F3E69-E022-BB4F-E9C8-CCE724643906}"/>
              </a:ext>
            </a:extLst>
          </p:cNvPr>
          <p:cNvSpPr txBox="1"/>
          <p:nvPr/>
        </p:nvSpPr>
        <p:spPr>
          <a:xfrm>
            <a:off x="7328734" y="1208986"/>
            <a:ext cx="1581900" cy="400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zh-TW" b="1" i="1">
                <a:solidFill>
                  <a:srgbClr val="0097A7"/>
                </a:solidFill>
                <a:latin typeface="Open Sans"/>
                <a:ea typeface="Open Sans"/>
                <a:cs typeface="Open Sans"/>
                <a:sym typeface="Open Sans"/>
              </a:rPr>
              <a:t>“sensitive”</a:t>
            </a:r>
            <a:endParaRPr b="1" i="1">
              <a:solidFill>
                <a:srgbClr val="0097A7"/>
              </a:solidFill>
              <a:latin typeface="Open Sans"/>
              <a:ea typeface="Open Sans"/>
              <a:cs typeface="Open Sans"/>
              <a:sym typeface="Open Sans"/>
            </a:endParaRPr>
          </a:p>
        </p:txBody>
      </p:sp>
      <p:sp>
        <p:nvSpPr>
          <p:cNvPr id="2" name="標題 1">
            <a:extLst>
              <a:ext uri="{FF2B5EF4-FFF2-40B4-BE49-F238E27FC236}">
                <a16:creationId xmlns:a16="http://schemas.microsoft.com/office/drawing/2014/main" id="{C1A41624-C6C8-300A-F420-48A411F0567A}"/>
              </a:ext>
            </a:extLst>
          </p:cNvPr>
          <p:cNvSpPr>
            <a:spLocks noGrp="1"/>
          </p:cNvSpPr>
          <p:nvPr>
            <p:ph type="title"/>
          </p:nvPr>
        </p:nvSpPr>
        <p:spPr/>
        <p:txBody>
          <a:bodyPr/>
          <a:lstStyle/>
          <a:p>
            <a:r>
              <a:rPr lang="zh-TW" altLang="zh-TW"/>
              <a:t>DiffCSE</a:t>
            </a:r>
            <a:endParaRPr kumimoji="1" lang="zh-TW" altLang="en-US"/>
          </a:p>
        </p:txBody>
      </p:sp>
      <p:sp>
        <p:nvSpPr>
          <p:cNvPr id="3" name="內容版面配置區 2">
            <a:extLst>
              <a:ext uri="{FF2B5EF4-FFF2-40B4-BE49-F238E27FC236}">
                <a16:creationId xmlns:a16="http://schemas.microsoft.com/office/drawing/2014/main" id="{AC1A4BED-7DC7-FB11-D881-951E4306E885}"/>
              </a:ext>
            </a:extLst>
          </p:cNvPr>
          <p:cNvSpPr>
            <a:spLocks noGrp="1"/>
          </p:cNvSpPr>
          <p:nvPr>
            <p:ph idx="1"/>
          </p:nvPr>
        </p:nvSpPr>
        <p:spPr/>
        <p:txBody>
          <a:bodyPr/>
          <a:lstStyle/>
          <a:p>
            <a:endParaRPr kumimoji="1" lang="zh-TW" altLang="en-US"/>
          </a:p>
        </p:txBody>
      </p:sp>
      <p:sp>
        <p:nvSpPr>
          <p:cNvPr id="4" name="日期版面配置區 3">
            <a:extLst>
              <a:ext uri="{FF2B5EF4-FFF2-40B4-BE49-F238E27FC236}">
                <a16:creationId xmlns:a16="http://schemas.microsoft.com/office/drawing/2014/main" id="{458D1E60-62CF-E0B5-2466-A01EDEACCECD}"/>
              </a:ext>
            </a:extLst>
          </p:cNvPr>
          <p:cNvSpPr>
            <a:spLocks noGrp="1"/>
          </p:cNvSpPr>
          <p:nvPr>
            <p:ph type="dt" sz="half" idx="10"/>
          </p:nvPr>
        </p:nvSpPr>
        <p:spPr/>
        <p:txBody>
          <a:bodyPr/>
          <a:lstStyle/>
          <a:p>
            <a:r>
              <a:rPr lang="en" altLang="zh-TW" b="0" i="0">
                <a:effectLst/>
                <a:latin typeface="+mn-lt"/>
              </a:rPr>
              <a:t>Chuang, Yung-Sung, et al. "</a:t>
            </a:r>
            <a:r>
              <a:rPr lang="en" altLang="zh-TW" b="0" i="0" err="1">
                <a:effectLst/>
                <a:latin typeface="+mn-lt"/>
              </a:rPr>
              <a:t>DiffCSE</a:t>
            </a:r>
            <a:r>
              <a:rPr lang="en" altLang="zh-TW" b="0" i="0">
                <a:effectLst/>
                <a:latin typeface="+mn-lt"/>
              </a:rPr>
              <a:t>: Difference-based Contrastive Learning for Sentence Embeddings. In </a:t>
            </a:r>
            <a:r>
              <a:rPr lang="en" altLang="zh-TW" b="0" i="1">
                <a:effectLst/>
                <a:latin typeface="+mn-lt"/>
              </a:rPr>
              <a:t>Proceedings of the 2022 Conference of the North American Chapter of the Association for Computational Linguistics: Human Language Technologies</a:t>
            </a:r>
            <a:r>
              <a:rPr lang="en" altLang="zh-TW">
                <a:latin typeface="+mn-lt"/>
              </a:rPr>
              <a:t>. 2022.</a:t>
            </a:r>
            <a:endParaRPr lang="en" altLang="zh-TW" b="0" i="0">
              <a:effectLst/>
              <a:latin typeface="+mn-lt"/>
            </a:endParaRPr>
          </a:p>
        </p:txBody>
      </p:sp>
      <p:pic>
        <p:nvPicPr>
          <p:cNvPr id="5" name="Google Shape;657;p92">
            <a:extLst>
              <a:ext uri="{FF2B5EF4-FFF2-40B4-BE49-F238E27FC236}">
                <a16:creationId xmlns:a16="http://schemas.microsoft.com/office/drawing/2014/main" id="{5C657F20-A3F7-71BA-870B-C2EFB2048A5B}"/>
              </a:ext>
            </a:extLst>
          </p:cNvPr>
          <p:cNvPicPr preferRelativeResize="0"/>
          <p:nvPr/>
        </p:nvPicPr>
        <p:blipFill>
          <a:blip r:embed="rId2">
            <a:alphaModFix/>
          </a:blip>
          <a:stretch>
            <a:fillRect/>
          </a:stretch>
        </p:blipFill>
        <p:spPr>
          <a:xfrm>
            <a:off x="2178050" y="1601459"/>
            <a:ext cx="7835899" cy="4312063"/>
          </a:xfrm>
          <a:prstGeom prst="rect">
            <a:avLst/>
          </a:prstGeom>
          <a:noFill/>
          <a:ln>
            <a:noFill/>
          </a:ln>
        </p:spPr>
      </p:pic>
      <p:sp>
        <p:nvSpPr>
          <p:cNvPr id="15" name="Google Shape;659;p92">
            <a:extLst>
              <a:ext uri="{FF2B5EF4-FFF2-40B4-BE49-F238E27FC236}">
                <a16:creationId xmlns:a16="http://schemas.microsoft.com/office/drawing/2014/main" id="{9604FC98-6C6E-297E-0AD3-5DED9BC0AC2B}"/>
              </a:ext>
            </a:extLst>
          </p:cNvPr>
          <p:cNvSpPr txBox="1"/>
          <p:nvPr/>
        </p:nvSpPr>
        <p:spPr>
          <a:xfrm>
            <a:off x="3318660" y="1473233"/>
            <a:ext cx="1581900" cy="400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zh-TW" b="1" i="1">
                <a:solidFill>
                  <a:srgbClr val="0097A7"/>
                </a:solidFill>
                <a:latin typeface="Open Sans"/>
                <a:ea typeface="Open Sans"/>
                <a:cs typeface="Open Sans"/>
                <a:sym typeface="Open Sans"/>
              </a:rPr>
              <a:t>“insensitive”</a:t>
            </a:r>
            <a:endParaRPr b="1" i="1">
              <a:solidFill>
                <a:srgbClr val="0097A7"/>
              </a:solidFill>
              <a:latin typeface="Open Sans"/>
              <a:ea typeface="Open Sans"/>
              <a:cs typeface="Open Sans"/>
              <a:sym typeface="Open Sans"/>
            </a:endParaRPr>
          </a:p>
        </p:txBody>
      </p:sp>
      <p:sp>
        <p:nvSpPr>
          <p:cNvPr id="7" name="Google Shape;671;p93">
            <a:extLst>
              <a:ext uri="{FF2B5EF4-FFF2-40B4-BE49-F238E27FC236}">
                <a16:creationId xmlns:a16="http://schemas.microsoft.com/office/drawing/2014/main" id="{2137D4A0-C794-E4CB-0DCD-0F31E58AD6BB}"/>
              </a:ext>
            </a:extLst>
          </p:cNvPr>
          <p:cNvSpPr/>
          <p:nvPr/>
        </p:nvSpPr>
        <p:spPr>
          <a:xfrm>
            <a:off x="1700883" y="1448990"/>
            <a:ext cx="4693041" cy="1492599"/>
          </a:xfrm>
          <a:prstGeom prst="rect">
            <a:avLst/>
          </a:prstGeom>
          <a:solidFill>
            <a:srgbClr val="FFFFFF">
              <a:alpha val="85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671;p93">
            <a:extLst>
              <a:ext uri="{FF2B5EF4-FFF2-40B4-BE49-F238E27FC236}">
                <a16:creationId xmlns:a16="http://schemas.microsoft.com/office/drawing/2014/main" id="{13F84E4B-FC40-73B4-9AE6-04B4BC8C26FC}"/>
              </a:ext>
            </a:extLst>
          </p:cNvPr>
          <p:cNvSpPr/>
          <p:nvPr/>
        </p:nvSpPr>
        <p:spPr>
          <a:xfrm>
            <a:off x="6356792" y="4633877"/>
            <a:ext cx="4693041" cy="1279644"/>
          </a:xfrm>
          <a:prstGeom prst="rect">
            <a:avLst/>
          </a:prstGeom>
          <a:solidFill>
            <a:srgbClr val="FFFFFF">
              <a:alpha val="85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728;p97">
            <a:extLst>
              <a:ext uri="{FF2B5EF4-FFF2-40B4-BE49-F238E27FC236}">
                <a16:creationId xmlns:a16="http://schemas.microsoft.com/office/drawing/2014/main" id="{C79DE8D1-9383-F97F-9F4C-AC978B7D4F18}"/>
              </a:ext>
            </a:extLst>
          </p:cNvPr>
          <p:cNvSpPr txBox="1"/>
          <p:nvPr/>
        </p:nvSpPr>
        <p:spPr>
          <a:xfrm>
            <a:off x="8703312" y="1229421"/>
            <a:ext cx="1581900" cy="400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zh-TW" b="1">
                <a:solidFill>
                  <a:srgbClr val="9900FF"/>
                </a:solidFill>
                <a:latin typeface="Open Sans"/>
                <a:ea typeface="Open Sans"/>
                <a:cs typeface="Open Sans"/>
                <a:sym typeface="Open Sans"/>
              </a:rPr>
              <a:t>ELECTRA?</a:t>
            </a:r>
            <a:endParaRPr b="1">
              <a:solidFill>
                <a:srgbClr val="9900FF"/>
              </a:solidFill>
              <a:latin typeface="Open Sans"/>
              <a:ea typeface="Open Sans"/>
              <a:cs typeface="Open Sans"/>
              <a:sym typeface="Open Sans"/>
            </a:endParaRPr>
          </a:p>
        </p:txBody>
      </p:sp>
      <p:grpSp>
        <p:nvGrpSpPr>
          <p:cNvPr id="10" name="Google Shape;739;p98">
            <a:extLst>
              <a:ext uri="{FF2B5EF4-FFF2-40B4-BE49-F238E27FC236}">
                <a16:creationId xmlns:a16="http://schemas.microsoft.com/office/drawing/2014/main" id="{F987DDDC-5CE4-6438-F051-178F86072CDB}"/>
              </a:ext>
            </a:extLst>
          </p:cNvPr>
          <p:cNvGrpSpPr/>
          <p:nvPr/>
        </p:nvGrpSpPr>
        <p:grpSpPr>
          <a:xfrm>
            <a:off x="5306774" y="3386136"/>
            <a:ext cx="2010153" cy="619500"/>
            <a:chOff x="3818475" y="2599914"/>
            <a:chExt cx="2010153" cy="619500"/>
          </a:xfrm>
        </p:grpSpPr>
        <p:sp>
          <p:nvSpPr>
            <p:cNvPr id="11" name="Google Shape;740;p98">
              <a:extLst>
                <a:ext uri="{FF2B5EF4-FFF2-40B4-BE49-F238E27FC236}">
                  <a16:creationId xmlns:a16="http://schemas.microsoft.com/office/drawing/2014/main" id="{C235E0DF-7BFA-19C7-0DAE-547F133599F4}"/>
                </a:ext>
              </a:extLst>
            </p:cNvPr>
            <p:cNvSpPr/>
            <p:nvPr/>
          </p:nvSpPr>
          <p:spPr>
            <a:xfrm>
              <a:off x="5396928" y="2599914"/>
              <a:ext cx="431700" cy="619500"/>
            </a:xfrm>
            <a:prstGeom prst="ellipse">
              <a:avLst/>
            </a:prstGeom>
            <a:noFill/>
            <a:ln w="28575"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741;p98">
              <a:extLst>
                <a:ext uri="{FF2B5EF4-FFF2-40B4-BE49-F238E27FC236}">
                  <a16:creationId xmlns:a16="http://schemas.microsoft.com/office/drawing/2014/main" id="{4EF88E95-C03A-6AF1-1827-42A2AE1C6BDA}"/>
                </a:ext>
              </a:extLst>
            </p:cNvPr>
            <p:cNvSpPr txBox="1"/>
            <p:nvPr/>
          </p:nvSpPr>
          <p:spPr>
            <a:xfrm>
              <a:off x="3818475" y="2709564"/>
              <a:ext cx="1581900" cy="400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zh-TW" b="1">
                  <a:solidFill>
                    <a:srgbClr val="9900FF"/>
                  </a:solidFill>
                  <a:latin typeface="Open Sans"/>
                  <a:ea typeface="Open Sans"/>
                  <a:cs typeface="Open Sans"/>
                  <a:sym typeface="Open Sans"/>
                </a:rPr>
                <a:t>conditional</a:t>
              </a:r>
              <a:br>
                <a:rPr lang="zh-TW" b="1">
                  <a:solidFill>
                    <a:srgbClr val="9900FF"/>
                  </a:solidFill>
                  <a:latin typeface="Open Sans"/>
                  <a:ea typeface="Open Sans"/>
                  <a:cs typeface="Open Sans"/>
                  <a:sym typeface="Open Sans"/>
                </a:rPr>
              </a:br>
              <a:r>
                <a:rPr lang="zh-TW" b="1">
                  <a:solidFill>
                    <a:srgbClr val="9900FF"/>
                  </a:solidFill>
                  <a:latin typeface="Open Sans"/>
                  <a:ea typeface="Open Sans"/>
                  <a:cs typeface="Open Sans"/>
                  <a:sym typeface="Open Sans"/>
                </a:rPr>
                <a:t>ELECTRA</a:t>
              </a:r>
              <a:endParaRPr b="1">
                <a:solidFill>
                  <a:srgbClr val="9900FF"/>
                </a:solidFill>
                <a:latin typeface="Open Sans"/>
                <a:ea typeface="Open Sans"/>
                <a:cs typeface="Open Sans"/>
                <a:sym typeface="Open Sans"/>
              </a:endParaRPr>
            </a:p>
          </p:txBody>
        </p:sp>
      </p:grpSp>
      <p:sp>
        <p:nvSpPr>
          <p:cNvPr id="16" name="Google Shape;671;p93">
            <a:extLst>
              <a:ext uri="{FF2B5EF4-FFF2-40B4-BE49-F238E27FC236}">
                <a16:creationId xmlns:a16="http://schemas.microsoft.com/office/drawing/2014/main" id="{8FBBFFBA-7864-17B0-B7C9-B76BE1EE293D}"/>
              </a:ext>
            </a:extLst>
          </p:cNvPr>
          <p:cNvSpPr/>
          <p:nvPr/>
        </p:nvSpPr>
        <p:spPr>
          <a:xfrm>
            <a:off x="1595380" y="4450183"/>
            <a:ext cx="4761412" cy="1642726"/>
          </a:xfrm>
          <a:prstGeom prst="rect">
            <a:avLst/>
          </a:prstGeom>
          <a:solidFill>
            <a:srgbClr val="FFFFFF">
              <a:alpha val="85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671;p93">
            <a:extLst>
              <a:ext uri="{FF2B5EF4-FFF2-40B4-BE49-F238E27FC236}">
                <a16:creationId xmlns:a16="http://schemas.microsoft.com/office/drawing/2014/main" id="{7AA04C5F-C23D-D85B-7F91-C7E3ECC02A62}"/>
              </a:ext>
            </a:extLst>
          </p:cNvPr>
          <p:cNvSpPr/>
          <p:nvPr/>
        </p:nvSpPr>
        <p:spPr>
          <a:xfrm>
            <a:off x="1001662" y="3890836"/>
            <a:ext cx="4633995" cy="550858"/>
          </a:xfrm>
          <a:prstGeom prst="rect">
            <a:avLst/>
          </a:prstGeom>
          <a:solidFill>
            <a:srgbClr val="FFFFFF">
              <a:alpha val="85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671;p93">
            <a:extLst>
              <a:ext uri="{FF2B5EF4-FFF2-40B4-BE49-F238E27FC236}">
                <a16:creationId xmlns:a16="http://schemas.microsoft.com/office/drawing/2014/main" id="{FA58234F-B6D7-2524-0005-70CE5F8859AD}"/>
              </a:ext>
            </a:extLst>
          </p:cNvPr>
          <p:cNvSpPr/>
          <p:nvPr/>
        </p:nvSpPr>
        <p:spPr>
          <a:xfrm>
            <a:off x="3784173" y="2892134"/>
            <a:ext cx="220711" cy="550858"/>
          </a:xfrm>
          <a:prstGeom prst="rect">
            <a:avLst/>
          </a:prstGeom>
          <a:solidFill>
            <a:srgbClr val="FFFFFF">
              <a:alpha val="85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52565207"/>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Google Shape;659;p92">
            <a:extLst>
              <a:ext uri="{FF2B5EF4-FFF2-40B4-BE49-F238E27FC236}">
                <a16:creationId xmlns:a16="http://schemas.microsoft.com/office/drawing/2014/main" id="{A781039D-9CE8-2957-968C-17B23F2FFCE3}"/>
              </a:ext>
            </a:extLst>
          </p:cNvPr>
          <p:cNvSpPr txBox="1"/>
          <p:nvPr/>
        </p:nvSpPr>
        <p:spPr>
          <a:xfrm>
            <a:off x="3213934" y="1513786"/>
            <a:ext cx="1581900" cy="400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zh-TW" b="1" i="1">
                <a:solidFill>
                  <a:srgbClr val="0097A7"/>
                </a:solidFill>
                <a:latin typeface="Open Sans"/>
                <a:ea typeface="Open Sans"/>
                <a:cs typeface="Open Sans"/>
                <a:sym typeface="Open Sans"/>
              </a:rPr>
              <a:t>“insensitive”</a:t>
            </a:r>
            <a:endParaRPr b="1" i="1">
              <a:solidFill>
                <a:srgbClr val="0097A7"/>
              </a:solidFill>
              <a:latin typeface="Open Sans"/>
              <a:ea typeface="Open Sans"/>
              <a:cs typeface="Open Sans"/>
              <a:sym typeface="Open Sans"/>
            </a:endParaRPr>
          </a:p>
        </p:txBody>
      </p:sp>
      <p:sp>
        <p:nvSpPr>
          <p:cNvPr id="13" name="Google Shape;660;p92">
            <a:extLst>
              <a:ext uri="{FF2B5EF4-FFF2-40B4-BE49-F238E27FC236}">
                <a16:creationId xmlns:a16="http://schemas.microsoft.com/office/drawing/2014/main" id="{1C3F3E69-E022-BB4F-E9C8-CCE724643906}"/>
              </a:ext>
            </a:extLst>
          </p:cNvPr>
          <p:cNvSpPr txBox="1"/>
          <p:nvPr/>
        </p:nvSpPr>
        <p:spPr>
          <a:xfrm>
            <a:off x="7328734" y="1208986"/>
            <a:ext cx="1581900" cy="400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zh-TW" b="1" i="1">
                <a:solidFill>
                  <a:srgbClr val="0097A7"/>
                </a:solidFill>
                <a:latin typeface="Open Sans"/>
                <a:ea typeface="Open Sans"/>
                <a:cs typeface="Open Sans"/>
                <a:sym typeface="Open Sans"/>
              </a:rPr>
              <a:t>“sensitive”</a:t>
            </a:r>
            <a:endParaRPr b="1" i="1">
              <a:solidFill>
                <a:srgbClr val="0097A7"/>
              </a:solidFill>
              <a:latin typeface="Open Sans"/>
              <a:ea typeface="Open Sans"/>
              <a:cs typeface="Open Sans"/>
              <a:sym typeface="Open Sans"/>
            </a:endParaRPr>
          </a:p>
        </p:txBody>
      </p:sp>
      <p:sp>
        <p:nvSpPr>
          <p:cNvPr id="2" name="標題 1">
            <a:extLst>
              <a:ext uri="{FF2B5EF4-FFF2-40B4-BE49-F238E27FC236}">
                <a16:creationId xmlns:a16="http://schemas.microsoft.com/office/drawing/2014/main" id="{C1A41624-C6C8-300A-F420-48A411F0567A}"/>
              </a:ext>
            </a:extLst>
          </p:cNvPr>
          <p:cNvSpPr>
            <a:spLocks noGrp="1"/>
          </p:cNvSpPr>
          <p:nvPr>
            <p:ph type="title"/>
          </p:nvPr>
        </p:nvSpPr>
        <p:spPr/>
        <p:txBody>
          <a:bodyPr/>
          <a:lstStyle/>
          <a:p>
            <a:r>
              <a:rPr lang="zh-TW" altLang="zh-TW"/>
              <a:t>DiffCSE</a:t>
            </a:r>
            <a:endParaRPr kumimoji="1" lang="zh-TW" altLang="en-US"/>
          </a:p>
        </p:txBody>
      </p:sp>
      <p:sp>
        <p:nvSpPr>
          <p:cNvPr id="3" name="內容版面配置區 2">
            <a:extLst>
              <a:ext uri="{FF2B5EF4-FFF2-40B4-BE49-F238E27FC236}">
                <a16:creationId xmlns:a16="http://schemas.microsoft.com/office/drawing/2014/main" id="{AC1A4BED-7DC7-FB11-D881-951E4306E885}"/>
              </a:ext>
            </a:extLst>
          </p:cNvPr>
          <p:cNvSpPr>
            <a:spLocks noGrp="1"/>
          </p:cNvSpPr>
          <p:nvPr>
            <p:ph idx="1"/>
          </p:nvPr>
        </p:nvSpPr>
        <p:spPr/>
        <p:txBody>
          <a:bodyPr/>
          <a:lstStyle/>
          <a:p>
            <a:endParaRPr kumimoji="1" lang="zh-TW" altLang="en-US"/>
          </a:p>
        </p:txBody>
      </p:sp>
      <p:sp>
        <p:nvSpPr>
          <p:cNvPr id="4" name="日期版面配置區 3">
            <a:extLst>
              <a:ext uri="{FF2B5EF4-FFF2-40B4-BE49-F238E27FC236}">
                <a16:creationId xmlns:a16="http://schemas.microsoft.com/office/drawing/2014/main" id="{458D1E60-62CF-E0B5-2466-A01EDEACCECD}"/>
              </a:ext>
            </a:extLst>
          </p:cNvPr>
          <p:cNvSpPr>
            <a:spLocks noGrp="1"/>
          </p:cNvSpPr>
          <p:nvPr>
            <p:ph type="dt" sz="half" idx="10"/>
          </p:nvPr>
        </p:nvSpPr>
        <p:spPr/>
        <p:txBody>
          <a:bodyPr/>
          <a:lstStyle/>
          <a:p>
            <a:r>
              <a:rPr lang="en" altLang="zh-TW" b="0" i="0">
                <a:effectLst/>
                <a:latin typeface="+mn-lt"/>
              </a:rPr>
              <a:t>Chuang, Yung-Sung, et al. "</a:t>
            </a:r>
            <a:r>
              <a:rPr lang="en" altLang="zh-TW" b="0" i="0" err="1">
                <a:effectLst/>
                <a:latin typeface="+mn-lt"/>
              </a:rPr>
              <a:t>DiffCSE</a:t>
            </a:r>
            <a:r>
              <a:rPr lang="en" altLang="zh-TW" b="0" i="0">
                <a:effectLst/>
                <a:latin typeface="+mn-lt"/>
              </a:rPr>
              <a:t>: Difference-based Contrastive Learning for Sentence Embeddings. In </a:t>
            </a:r>
            <a:r>
              <a:rPr lang="en" altLang="zh-TW" b="0" i="1">
                <a:effectLst/>
                <a:latin typeface="+mn-lt"/>
              </a:rPr>
              <a:t>Proceedings of the 2022 Conference of the North American Chapter of the Association for Computational Linguistics: Human Language Technologies</a:t>
            </a:r>
            <a:r>
              <a:rPr lang="en" altLang="zh-TW">
                <a:latin typeface="+mn-lt"/>
              </a:rPr>
              <a:t>. 2022.</a:t>
            </a:r>
            <a:endParaRPr lang="en" altLang="zh-TW" b="0" i="0">
              <a:effectLst/>
              <a:latin typeface="+mn-lt"/>
            </a:endParaRPr>
          </a:p>
        </p:txBody>
      </p:sp>
      <p:pic>
        <p:nvPicPr>
          <p:cNvPr id="5" name="Google Shape;657;p92">
            <a:extLst>
              <a:ext uri="{FF2B5EF4-FFF2-40B4-BE49-F238E27FC236}">
                <a16:creationId xmlns:a16="http://schemas.microsoft.com/office/drawing/2014/main" id="{5C657F20-A3F7-71BA-870B-C2EFB2048A5B}"/>
              </a:ext>
            </a:extLst>
          </p:cNvPr>
          <p:cNvPicPr preferRelativeResize="0"/>
          <p:nvPr/>
        </p:nvPicPr>
        <p:blipFill>
          <a:blip r:embed="rId2">
            <a:alphaModFix/>
          </a:blip>
          <a:stretch>
            <a:fillRect/>
          </a:stretch>
        </p:blipFill>
        <p:spPr>
          <a:xfrm>
            <a:off x="2178050" y="1601459"/>
            <a:ext cx="7835899" cy="4312063"/>
          </a:xfrm>
          <a:prstGeom prst="rect">
            <a:avLst/>
          </a:prstGeom>
          <a:noFill/>
          <a:ln>
            <a:noFill/>
          </a:ln>
        </p:spPr>
      </p:pic>
      <p:sp>
        <p:nvSpPr>
          <p:cNvPr id="15" name="Google Shape;659;p92">
            <a:extLst>
              <a:ext uri="{FF2B5EF4-FFF2-40B4-BE49-F238E27FC236}">
                <a16:creationId xmlns:a16="http://schemas.microsoft.com/office/drawing/2014/main" id="{9604FC98-6C6E-297E-0AD3-5DED9BC0AC2B}"/>
              </a:ext>
            </a:extLst>
          </p:cNvPr>
          <p:cNvSpPr txBox="1"/>
          <p:nvPr/>
        </p:nvSpPr>
        <p:spPr>
          <a:xfrm>
            <a:off x="3318660" y="1473233"/>
            <a:ext cx="1581900" cy="400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zh-TW" b="1" i="1">
                <a:solidFill>
                  <a:srgbClr val="0097A7"/>
                </a:solidFill>
                <a:latin typeface="Open Sans"/>
                <a:ea typeface="Open Sans"/>
                <a:cs typeface="Open Sans"/>
                <a:sym typeface="Open Sans"/>
              </a:rPr>
              <a:t>“insensitive”</a:t>
            </a:r>
            <a:endParaRPr b="1" i="1">
              <a:solidFill>
                <a:srgbClr val="0097A7"/>
              </a:solidFill>
              <a:latin typeface="Open Sans"/>
              <a:ea typeface="Open Sans"/>
              <a:cs typeface="Open Sans"/>
              <a:sym typeface="Open Sans"/>
            </a:endParaRPr>
          </a:p>
        </p:txBody>
      </p:sp>
      <p:sp>
        <p:nvSpPr>
          <p:cNvPr id="7" name="Google Shape;671;p93">
            <a:extLst>
              <a:ext uri="{FF2B5EF4-FFF2-40B4-BE49-F238E27FC236}">
                <a16:creationId xmlns:a16="http://schemas.microsoft.com/office/drawing/2014/main" id="{2137D4A0-C794-E4CB-0DCD-0F31E58AD6BB}"/>
              </a:ext>
            </a:extLst>
          </p:cNvPr>
          <p:cNvSpPr/>
          <p:nvPr/>
        </p:nvSpPr>
        <p:spPr>
          <a:xfrm>
            <a:off x="1700883" y="1448990"/>
            <a:ext cx="4693041" cy="1492599"/>
          </a:xfrm>
          <a:prstGeom prst="rect">
            <a:avLst/>
          </a:prstGeom>
          <a:solidFill>
            <a:srgbClr val="FFFFFF">
              <a:alpha val="85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671;p93">
            <a:extLst>
              <a:ext uri="{FF2B5EF4-FFF2-40B4-BE49-F238E27FC236}">
                <a16:creationId xmlns:a16="http://schemas.microsoft.com/office/drawing/2014/main" id="{13F84E4B-FC40-73B4-9AE6-04B4BC8C26FC}"/>
              </a:ext>
            </a:extLst>
          </p:cNvPr>
          <p:cNvSpPr/>
          <p:nvPr/>
        </p:nvSpPr>
        <p:spPr>
          <a:xfrm>
            <a:off x="6356792" y="4633877"/>
            <a:ext cx="4693041" cy="1279644"/>
          </a:xfrm>
          <a:prstGeom prst="rect">
            <a:avLst/>
          </a:prstGeom>
          <a:solidFill>
            <a:srgbClr val="FFFFFF">
              <a:alpha val="85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728;p97">
            <a:extLst>
              <a:ext uri="{FF2B5EF4-FFF2-40B4-BE49-F238E27FC236}">
                <a16:creationId xmlns:a16="http://schemas.microsoft.com/office/drawing/2014/main" id="{C79DE8D1-9383-F97F-9F4C-AC978B7D4F18}"/>
              </a:ext>
            </a:extLst>
          </p:cNvPr>
          <p:cNvSpPr txBox="1"/>
          <p:nvPr/>
        </p:nvSpPr>
        <p:spPr>
          <a:xfrm>
            <a:off x="8703312" y="1229421"/>
            <a:ext cx="1581900" cy="400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zh-TW" b="1">
                <a:solidFill>
                  <a:srgbClr val="9900FF"/>
                </a:solidFill>
                <a:latin typeface="Open Sans"/>
                <a:ea typeface="Open Sans"/>
                <a:cs typeface="Open Sans"/>
                <a:sym typeface="Open Sans"/>
              </a:rPr>
              <a:t>ELECTRA?</a:t>
            </a:r>
            <a:endParaRPr b="1">
              <a:solidFill>
                <a:srgbClr val="9900FF"/>
              </a:solidFill>
              <a:latin typeface="Open Sans"/>
              <a:ea typeface="Open Sans"/>
              <a:cs typeface="Open Sans"/>
              <a:sym typeface="Open Sans"/>
            </a:endParaRPr>
          </a:p>
        </p:txBody>
      </p:sp>
      <p:grpSp>
        <p:nvGrpSpPr>
          <p:cNvPr id="10" name="Google Shape;739;p98">
            <a:extLst>
              <a:ext uri="{FF2B5EF4-FFF2-40B4-BE49-F238E27FC236}">
                <a16:creationId xmlns:a16="http://schemas.microsoft.com/office/drawing/2014/main" id="{F987DDDC-5CE4-6438-F051-178F86072CDB}"/>
              </a:ext>
            </a:extLst>
          </p:cNvPr>
          <p:cNvGrpSpPr/>
          <p:nvPr/>
        </p:nvGrpSpPr>
        <p:grpSpPr>
          <a:xfrm>
            <a:off x="5306774" y="3386136"/>
            <a:ext cx="2010153" cy="619500"/>
            <a:chOff x="3818475" y="2599914"/>
            <a:chExt cx="2010153" cy="619500"/>
          </a:xfrm>
        </p:grpSpPr>
        <p:sp>
          <p:nvSpPr>
            <p:cNvPr id="11" name="Google Shape;740;p98">
              <a:extLst>
                <a:ext uri="{FF2B5EF4-FFF2-40B4-BE49-F238E27FC236}">
                  <a16:creationId xmlns:a16="http://schemas.microsoft.com/office/drawing/2014/main" id="{C235E0DF-7BFA-19C7-0DAE-547F133599F4}"/>
                </a:ext>
              </a:extLst>
            </p:cNvPr>
            <p:cNvSpPr/>
            <p:nvPr/>
          </p:nvSpPr>
          <p:spPr>
            <a:xfrm>
              <a:off x="5396928" y="2599914"/>
              <a:ext cx="431700" cy="619500"/>
            </a:xfrm>
            <a:prstGeom prst="ellipse">
              <a:avLst/>
            </a:prstGeom>
            <a:noFill/>
            <a:ln w="28575"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741;p98">
              <a:extLst>
                <a:ext uri="{FF2B5EF4-FFF2-40B4-BE49-F238E27FC236}">
                  <a16:creationId xmlns:a16="http://schemas.microsoft.com/office/drawing/2014/main" id="{4EF88E95-C03A-6AF1-1827-42A2AE1C6BDA}"/>
                </a:ext>
              </a:extLst>
            </p:cNvPr>
            <p:cNvSpPr txBox="1"/>
            <p:nvPr/>
          </p:nvSpPr>
          <p:spPr>
            <a:xfrm>
              <a:off x="3818475" y="2709564"/>
              <a:ext cx="1581900" cy="400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zh-TW" b="1">
                  <a:solidFill>
                    <a:srgbClr val="9900FF"/>
                  </a:solidFill>
                  <a:latin typeface="Open Sans"/>
                  <a:ea typeface="Open Sans"/>
                  <a:cs typeface="Open Sans"/>
                  <a:sym typeface="Open Sans"/>
                </a:rPr>
                <a:t>conditional</a:t>
              </a:r>
              <a:br>
                <a:rPr lang="zh-TW" b="1">
                  <a:solidFill>
                    <a:srgbClr val="9900FF"/>
                  </a:solidFill>
                  <a:latin typeface="Open Sans"/>
                  <a:ea typeface="Open Sans"/>
                  <a:cs typeface="Open Sans"/>
                  <a:sym typeface="Open Sans"/>
                </a:rPr>
              </a:br>
              <a:r>
                <a:rPr lang="zh-TW" b="1">
                  <a:solidFill>
                    <a:srgbClr val="9900FF"/>
                  </a:solidFill>
                  <a:latin typeface="Open Sans"/>
                  <a:ea typeface="Open Sans"/>
                  <a:cs typeface="Open Sans"/>
                  <a:sym typeface="Open Sans"/>
                </a:rPr>
                <a:t>ELECTRA</a:t>
              </a:r>
              <a:endParaRPr b="1">
                <a:solidFill>
                  <a:srgbClr val="9900FF"/>
                </a:solidFill>
                <a:latin typeface="Open Sans"/>
                <a:ea typeface="Open Sans"/>
                <a:cs typeface="Open Sans"/>
                <a:sym typeface="Open Sans"/>
              </a:endParaRPr>
            </a:p>
          </p:txBody>
        </p:sp>
      </p:grpSp>
      <p:sp>
        <p:nvSpPr>
          <p:cNvPr id="18" name="Google Shape;671;p93">
            <a:extLst>
              <a:ext uri="{FF2B5EF4-FFF2-40B4-BE49-F238E27FC236}">
                <a16:creationId xmlns:a16="http://schemas.microsoft.com/office/drawing/2014/main" id="{FA58234F-B6D7-2524-0005-70CE5F8859AD}"/>
              </a:ext>
            </a:extLst>
          </p:cNvPr>
          <p:cNvSpPr/>
          <p:nvPr/>
        </p:nvSpPr>
        <p:spPr>
          <a:xfrm>
            <a:off x="3784173" y="2892134"/>
            <a:ext cx="220711" cy="550858"/>
          </a:xfrm>
          <a:prstGeom prst="rect">
            <a:avLst/>
          </a:prstGeom>
          <a:solidFill>
            <a:srgbClr val="FFFFFF">
              <a:alpha val="85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671;p93">
            <a:extLst>
              <a:ext uri="{FF2B5EF4-FFF2-40B4-BE49-F238E27FC236}">
                <a16:creationId xmlns:a16="http://schemas.microsoft.com/office/drawing/2014/main" id="{4DB08A05-6782-AE24-56E7-EA472A6BC77A}"/>
              </a:ext>
            </a:extLst>
          </p:cNvPr>
          <p:cNvSpPr/>
          <p:nvPr/>
        </p:nvSpPr>
        <p:spPr>
          <a:xfrm flipH="1">
            <a:off x="5699530" y="5262248"/>
            <a:ext cx="657260" cy="724768"/>
          </a:xfrm>
          <a:prstGeom prst="rect">
            <a:avLst/>
          </a:prstGeom>
          <a:solidFill>
            <a:srgbClr val="FFFFFF">
              <a:alpha val="85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768;p99">
            <a:extLst>
              <a:ext uri="{FF2B5EF4-FFF2-40B4-BE49-F238E27FC236}">
                <a16:creationId xmlns:a16="http://schemas.microsoft.com/office/drawing/2014/main" id="{2F920740-424B-DE37-5D03-C81E7665304A}"/>
              </a:ext>
            </a:extLst>
          </p:cNvPr>
          <p:cNvSpPr/>
          <p:nvPr/>
        </p:nvSpPr>
        <p:spPr>
          <a:xfrm>
            <a:off x="6264247" y="4160357"/>
            <a:ext cx="3818400" cy="555000"/>
          </a:xfrm>
          <a:prstGeom prst="ellipse">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 name="Google Shape;769;p99">
            <a:extLst>
              <a:ext uri="{FF2B5EF4-FFF2-40B4-BE49-F238E27FC236}">
                <a16:creationId xmlns:a16="http://schemas.microsoft.com/office/drawing/2014/main" id="{0920743A-603C-A7CF-CC45-095B91A2CED3}"/>
              </a:ext>
            </a:extLst>
          </p:cNvPr>
          <p:cNvGrpSpPr/>
          <p:nvPr/>
        </p:nvGrpSpPr>
        <p:grpSpPr>
          <a:xfrm>
            <a:off x="5001207" y="4614160"/>
            <a:ext cx="2183363" cy="846675"/>
            <a:chOff x="3467989" y="3823178"/>
            <a:chExt cx="2183363" cy="846675"/>
          </a:xfrm>
        </p:grpSpPr>
        <p:sp>
          <p:nvSpPr>
            <p:cNvPr id="21" name="Google Shape;770;p99">
              <a:extLst>
                <a:ext uri="{FF2B5EF4-FFF2-40B4-BE49-F238E27FC236}">
                  <a16:creationId xmlns:a16="http://schemas.microsoft.com/office/drawing/2014/main" id="{732B9F31-8EE4-A4F7-157D-92B66D017A75}"/>
                </a:ext>
              </a:extLst>
            </p:cNvPr>
            <p:cNvSpPr txBox="1"/>
            <p:nvPr/>
          </p:nvSpPr>
          <p:spPr>
            <a:xfrm>
              <a:off x="3467989" y="4020909"/>
              <a:ext cx="2183363" cy="461635"/>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TW" b="1">
                  <a:solidFill>
                    <a:srgbClr val="FF0000"/>
                  </a:solidFill>
                  <a:latin typeface="Open Sans"/>
                  <a:ea typeface="Open Sans"/>
                  <a:cs typeface="Open Sans"/>
                  <a:sym typeface="Open Sans"/>
                </a:rPr>
                <a:t>“diff” operation</a:t>
              </a:r>
              <a:endParaRPr b="1">
                <a:solidFill>
                  <a:srgbClr val="FF0000"/>
                </a:solidFill>
                <a:latin typeface="Open Sans"/>
                <a:ea typeface="Open Sans"/>
                <a:cs typeface="Open Sans"/>
                <a:sym typeface="Open Sans"/>
              </a:endParaRPr>
            </a:p>
          </p:txBody>
        </p:sp>
        <p:cxnSp>
          <p:nvCxnSpPr>
            <p:cNvPr id="22" name="Google Shape;771;p99">
              <a:extLst>
                <a:ext uri="{FF2B5EF4-FFF2-40B4-BE49-F238E27FC236}">
                  <a16:creationId xmlns:a16="http://schemas.microsoft.com/office/drawing/2014/main" id="{50D92B93-8EDC-47D8-78FF-198B149F05C8}"/>
                </a:ext>
              </a:extLst>
            </p:cNvPr>
            <p:cNvCxnSpPr>
              <a:cxnSpLocks/>
            </p:cNvCxnSpPr>
            <p:nvPr/>
          </p:nvCxnSpPr>
          <p:spPr>
            <a:xfrm flipV="1">
              <a:off x="3789298" y="4465559"/>
              <a:ext cx="377015" cy="204294"/>
            </a:xfrm>
            <a:prstGeom prst="straightConnector1">
              <a:avLst/>
            </a:prstGeom>
            <a:noFill/>
            <a:ln w="28575" cap="flat" cmpd="sng">
              <a:solidFill>
                <a:srgbClr val="FF0000"/>
              </a:solidFill>
              <a:prstDash val="solid"/>
              <a:round/>
              <a:headEnd type="none" w="med" len="med"/>
              <a:tailEnd type="triangle" w="med" len="med"/>
            </a:ln>
          </p:spPr>
        </p:cxnSp>
        <p:cxnSp>
          <p:nvCxnSpPr>
            <p:cNvPr id="23" name="Google Shape;772;p99">
              <a:extLst>
                <a:ext uri="{FF2B5EF4-FFF2-40B4-BE49-F238E27FC236}">
                  <a16:creationId xmlns:a16="http://schemas.microsoft.com/office/drawing/2014/main" id="{0DC2E133-D018-6BDE-B7EC-BB91B2400136}"/>
                </a:ext>
              </a:extLst>
            </p:cNvPr>
            <p:cNvCxnSpPr>
              <a:cxnSpLocks/>
            </p:cNvCxnSpPr>
            <p:nvPr/>
          </p:nvCxnSpPr>
          <p:spPr>
            <a:xfrm flipV="1">
              <a:off x="4731029" y="3823178"/>
              <a:ext cx="430794" cy="253473"/>
            </a:xfrm>
            <a:prstGeom prst="straightConnector1">
              <a:avLst/>
            </a:prstGeom>
            <a:noFill/>
            <a:ln w="28575" cap="flat" cmpd="sng">
              <a:solidFill>
                <a:srgbClr val="FF0000"/>
              </a:solidFill>
              <a:prstDash val="solid"/>
              <a:round/>
              <a:headEnd type="triangle" w="med" len="med"/>
              <a:tailEnd type="none" w="med" len="med"/>
            </a:ln>
          </p:spPr>
        </p:cxnSp>
      </p:grpSp>
      <p:sp>
        <p:nvSpPr>
          <p:cNvPr id="8" name="Google Shape;767;p99">
            <a:extLst>
              <a:ext uri="{FF2B5EF4-FFF2-40B4-BE49-F238E27FC236}">
                <a16:creationId xmlns:a16="http://schemas.microsoft.com/office/drawing/2014/main" id="{B6EB6BD7-2B65-3092-5293-8E991E317673}"/>
              </a:ext>
            </a:extLst>
          </p:cNvPr>
          <p:cNvSpPr/>
          <p:nvPr/>
        </p:nvSpPr>
        <p:spPr>
          <a:xfrm>
            <a:off x="2063308" y="5379557"/>
            <a:ext cx="3818400" cy="555000"/>
          </a:xfrm>
          <a:prstGeom prst="ellipse">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65092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Google Shape;659;p92">
            <a:extLst>
              <a:ext uri="{FF2B5EF4-FFF2-40B4-BE49-F238E27FC236}">
                <a16:creationId xmlns:a16="http://schemas.microsoft.com/office/drawing/2014/main" id="{A781039D-9CE8-2957-968C-17B23F2FFCE3}"/>
              </a:ext>
            </a:extLst>
          </p:cNvPr>
          <p:cNvSpPr txBox="1"/>
          <p:nvPr/>
        </p:nvSpPr>
        <p:spPr>
          <a:xfrm>
            <a:off x="3213934" y="1513786"/>
            <a:ext cx="1581900" cy="400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zh-TW" b="1" i="1">
                <a:solidFill>
                  <a:srgbClr val="0097A7"/>
                </a:solidFill>
                <a:latin typeface="Open Sans"/>
                <a:ea typeface="Open Sans"/>
                <a:cs typeface="Open Sans"/>
                <a:sym typeface="Open Sans"/>
              </a:rPr>
              <a:t>“insensitive”</a:t>
            </a:r>
            <a:endParaRPr b="1" i="1">
              <a:solidFill>
                <a:srgbClr val="0097A7"/>
              </a:solidFill>
              <a:latin typeface="Open Sans"/>
              <a:ea typeface="Open Sans"/>
              <a:cs typeface="Open Sans"/>
              <a:sym typeface="Open Sans"/>
            </a:endParaRPr>
          </a:p>
        </p:txBody>
      </p:sp>
      <p:sp>
        <p:nvSpPr>
          <p:cNvPr id="13" name="Google Shape;660;p92">
            <a:extLst>
              <a:ext uri="{FF2B5EF4-FFF2-40B4-BE49-F238E27FC236}">
                <a16:creationId xmlns:a16="http://schemas.microsoft.com/office/drawing/2014/main" id="{1C3F3E69-E022-BB4F-E9C8-CCE724643906}"/>
              </a:ext>
            </a:extLst>
          </p:cNvPr>
          <p:cNvSpPr txBox="1"/>
          <p:nvPr/>
        </p:nvSpPr>
        <p:spPr>
          <a:xfrm>
            <a:off x="7328734" y="1208986"/>
            <a:ext cx="1581900" cy="400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zh-TW" b="1" i="1">
                <a:solidFill>
                  <a:srgbClr val="0097A7"/>
                </a:solidFill>
                <a:latin typeface="Open Sans"/>
                <a:ea typeface="Open Sans"/>
                <a:cs typeface="Open Sans"/>
                <a:sym typeface="Open Sans"/>
              </a:rPr>
              <a:t>“sensitive”</a:t>
            </a:r>
            <a:endParaRPr b="1" i="1">
              <a:solidFill>
                <a:srgbClr val="0097A7"/>
              </a:solidFill>
              <a:latin typeface="Open Sans"/>
              <a:ea typeface="Open Sans"/>
              <a:cs typeface="Open Sans"/>
              <a:sym typeface="Open Sans"/>
            </a:endParaRPr>
          </a:p>
        </p:txBody>
      </p:sp>
      <p:sp>
        <p:nvSpPr>
          <p:cNvPr id="2" name="標題 1">
            <a:extLst>
              <a:ext uri="{FF2B5EF4-FFF2-40B4-BE49-F238E27FC236}">
                <a16:creationId xmlns:a16="http://schemas.microsoft.com/office/drawing/2014/main" id="{C1A41624-C6C8-300A-F420-48A411F0567A}"/>
              </a:ext>
            </a:extLst>
          </p:cNvPr>
          <p:cNvSpPr>
            <a:spLocks noGrp="1"/>
          </p:cNvSpPr>
          <p:nvPr>
            <p:ph type="title"/>
          </p:nvPr>
        </p:nvSpPr>
        <p:spPr/>
        <p:txBody>
          <a:bodyPr/>
          <a:lstStyle/>
          <a:p>
            <a:r>
              <a:rPr lang="zh-TW" altLang="zh-TW"/>
              <a:t>DiffCSE</a:t>
            </a:r>
            <a:endParaRPr kumimoji="1" lang="zh-TW" altLang="en-US"/>
          </a:p>
        </p:txBody>
      </p:sp>
      <p:sp>
        <p:nvSpPr>
          <p:cNvPr id="3" name="內容版面配置區 2">
            <a:extLst>
              <a:ext uri="{FF2B5EF4-FFF2-40B4-BE49-F238E27FC236}">
                <a16:creationId xmlns:a16="http://schemas.microsoft.com/office/drawing/2014/main" id="{AC1A4BED-7DC7-FB11-D881-951E4306E885}"/>
              </a:ext>
            </a:extLst>
          </p:cNvPr>
          <p:cNvSpPr>
            <a:spLocks noGrp="1"/>
          </p:cNvSpPr>
          <p:nvPr>
            <p:ph idx="1"/>
          </p:nvPr>
        </p:nvSpPr>
        <p:spPr/>
        <p:txBody>
          <a:bodyPr/>
          <a:lstStyle/>
          <a:p>
            <a:endParaRPr kumimoji="1" lang="zh-TW" altLang="en-US"/>
          </a:p>
        </p:txBody>
      </p:sp>
      <p:sp>
        <p:nvSpPr>
          <p:cNvPr id="4" name="日期版面配置區 3">
            <a:extLst>
              <a:ext uri="{FF2B5EF4-FFF2-40B4-BE49-F238E27FC236}">
                <a16:creationId xmlns:a16="http://schemas.microsoft.com/office/drawing/2014/main" id="{458D1E60-62CF-E0B5-2466-A01EDEACCECD}"/>
              </a:ext>
            </a:extLst>
          </p:cNvPr>
          <p:cNvSpPr>
            <a:spLocks noGrp="1"/>
          </p:cNvSpPr>
          <p:nvPr>
            <p:ph type="dt" sz="half" idx="10"/>
          </p:nvPr>
        </p:nvSpPr>
        <p:spPr/>
        <p:txBody>
          <a:bodyPr/>
          <a:lstStyle/>
          <a:p>
            <a:r>
              <a:rPr lang="en" altLang="zh-TW" b="0" i="0">
                <a:effectLst/>
                <a:latin typeface="+mn-lt"/>
              </a:rPr>
              <a:t>Chuang, Yung-Sung, et al. "</a:t>
            </a:r>
            <a:r>
              <a:rPr lang="en" altLang="zh-TW" b="0" i="0" err="1">
                <a:effectLst/>
                <a:latin typeface="+mn-lt"/>
              </a:rPr>
              <a:t>DiffCSE</a:t>
            </a:r>
            <a:r>
              <a:rPr lang="en" altLang="zh-TW" b="0" i="0">
                <a:effectLst/>
                <a:latin typeface="+mn-lt"/>
              </a:rPr>
              <a:t>: Difference-based Contrastive Learning for Sentence Embeddings. In </a:t>
            </a:r>
            <a:r>
              <a:rPr lang="en" altLang="zh-TW" b="0" i="1">
                <a:effectLst/>
                <a:latin typeface="+mn-lt"/>
              </a:rPr>
              <a:t>Proceedings of the 2022 Conference of the North American Chapter of the Association for Computational Linguistics: Human Language Technologies</a:t>
            </a:r>
            <a:r>
              <a:rPr lang="en" altLang="zh-TW">
                <a:latin typeface="+mn-lt"/>
              </a:rPr>
              <a:t>. 2022.</a:t>
            </a:r>
            <a:endParaRPr lang="en" altLang="zh-TW" b="0" i="0">
              <a:effectLst/>
              <a:latin typeface="+mn-lt"/>
            </a:endParaRPr>
          </a:p>
        </p:txBody>
      </p:sp>
      <p:pic>
        <p:nvPicPr>
          <p:cNvPr id="5" name="Google Shape;657;p92">
            <a:extLst>
              <a:ext uri="{FF2B5EF4-FFF2-40B4-BE49-F238E27FC236}">
                <a16:creationId xmlns:a16="http://schemas.microsoft.com/office/drawing/2014/main" id="{5C657F20-A3F7-71BA-870B-C2EFB2048A5B}"/>
              </a:ext>
            </a:extLst>
          </p:cNvPr>
          <p:cNvPicPr preferRelativeResize="0"/>
          <p:nvPr/>
        </p:nvPicPr>
        <p:blipFill>
          <a:blip r:embed="rId3">
            <a:alphaModFix/>
          </a:blip>
          <a:stretch>
            <a:fillRect/>
          </a:stretch>
        </p:blipFill>
        <p:spPr>
          <a:xfrm>
            <a:off x="2178050" y="1601459"/>
            <a:ext cx="7835899" cy="4312063"/>
          </a:xfrm>
          <a:prstGeom prst="rect">
            <a:avLst/>
          </a:prstGeom>
          <a:noFill/>
          <a:ln>
            <a:noFill/>
          </a:ln>
        </p:spPr>
      </p:pic>
      <p:sp>
        <p:nvSpPr>
          <p:cNvPr id="15" name="Google Shape;659;p92">
            <a:extLst>
              <a:ext uri="{FF2B5EF4-FFF2-40B4-BE49-F238E27FC236}">
                <a16:creationId xmlns:a16="http://schemas.microsoft.com/office/drawing/2014/main" id="{9604FC98-6C6E-297E-0AD3-5DED9BC0AC2B}"/>
              </a:ext>
            </a:extLst>
          </p:cNvPr>
          <p:cNvSpPr txBox="1"/>
          <p:nvPr/>
        </p:nvSpPr>
        <p:spPr>
          <a:xfrm>
            <a:off x="3318660" y="1473233"/>
            <a:ext cx="1581900" cy="400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zh-TW" b="1" i="1">
                <a:solidFill>
                  <a:srgbClr val="0097A7"/>
                </a:solidFill>
                <a:latin typeface="Open Sans"/>
                <a:ea typeface="Open Sans"/>
                <a:cs typeface="Open Sans"/>
                <a:sym typeface="Open Sans"/>
              </a:rPr>
              <a:t>“insensitive”</a:t>
            </a:r>
            <a:endParaRPr b="1" i="1">
              <a:solidFill>
                <a:srgbClr val="0097A7"/>
              </a:solidFill>
              <a:latin typeface="Open Sans"/>
              <a:ea typeface="Open Sans"/>
              <a:cs typeface="Open Sans"/>
              <a:sym typeface="Open Sans"/>
            </a:endParaRPr>
          </a:p>
        </p:txBody>
      </p:sp>
      <p:sp>
        <p:nvSpPr>
          <p:cNvPr id="9" name="Google Shape;728;p97">
            <a:extLst>
              <a:ext uri="{FF2B5EF4-FFF2-40B4-BE49-F238E27FC236}">
                <a16:creationId xmlns:a16="http://schemas.microsoft.com/office/drawing/2014/main" id="{C79DE8D1-9383-F97F-9F4C-AC978B7D4F18}"/>
              </a:ext>
            </a:extLst>
          </p:cNvPr>
          <p:cNvSpPr txBox="1"/>
          <p:nvPr/>
        </p:nvSpPr>
        <p:spPr>
          <a:xfrm>
            <a:off x="8703312" y="1229421"/>
            <a:ext cx="1581900" cy="400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zh-TW" b="1">
                <a:solidFill>
                  <a:srgbClr val="9900FF"/>
                </a:solidFill>
                <a:latin typeface="Open Sans"/>
                <a:ea typeface="Open Sans"/>
                <a:cs typeface="Open Sans"/>
                <a:sym typeface="Open Sans"/>
              </a:rPr>
              <a:t>ELECTRA?</a:t>
            </a:r>
            <a:endParaRPr b="1">
              <a:solidFill>
                <a:srgbClr val="9900FF"/>
              </a:solidFill>
              <a:latin typeface="Open Sans"/>
              <a:ea typeface="Open Sans"/>
              <a:cs typeface="Open Sans"/>
              <a:sym typeface="Open Sans"/>
            </a:endParaRPr>
          </a:p>
        </p:txBody>
      </p:sp>
      <p:grpSp>
        <p:nvGrpSpPr>
          <p:cNvPr id="10" name="Google Shape;739;p98">
            <a:extLst>
              <a:ext uri="{FF2B5EF4-FFF2-40B4-BE49-F238E27FC236}">
                <a16:creationId xmlns:a16="http://schemas.microsoft.com/office/drawing/2014/main" id="{F987DDDC-5CE4-6438-F051-178F86072CDB}"/>
              </a:ext>
            </a:extLst>
          </p:cNvPr>
          <p:cNvGrpSpPr/>
          <p:nvPr/>
        </p:nvGrpSpPr>
        <p:grpSpPr>
          <a:xfrm>
            <a:off x="5306774" y="3386136"/>
            <a:ext cx="2010153" cy="619500"/>
            <a:chOff x="3818475" y="2599914"/>
            <a:chExt cx="2010153" cy="619500"/>
          </a:xfrm>
        </p:grpSpPr>
        <p:sp>
          <p:nvSpPr>
            <p:cNvPr id="11" name="Google Shape;740;p98">
              <a:extLst>
                <a:ext uri="{FF2B5EF4-FFF2-40B4-BE49-F238E27FC236}">
                  <a16:creationId xmlns:a16="http://schemas.microsoft.com/office/drawing/2014/main" id="{C235E0DF-7BFA-19C7-0DAE-547F133599F4}"/>
                </a:ext>
              </a:extLst>
            </p:cNvPr>
            <p:cNvSpPr/>
            <p:nvPr/>
          </p:nvSpPr>
          <p:spPr>
            <a:xfrm>
              <a:off x="5396928" y="2599914"/>
              <a:ext cx="431700" cy="619500"/>
            </a:xfrm>
            <a:prstGeom prst="ellipse">
              <a:avLst/>
            </a:prstGeom>
            <a:noFill/>
            <a:ln w="28575"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741;p98">
              <a:extLst>
                <a:ext uri="{FF2B5EF4-FFF2-40B4-BE49-F238E27FC236}">
                  <a16:creationId xmlns:a16="http://schemas.microsoft.com/office/drawing/2014/main" id="{4EF88E95-C03A-6AF1-1827-42A2AE1C6BDA}"/>
                </a:ext>
              </a:extLst>
            </p:cNvPr>
            <p:cNvSpPr txBox="1"/>
            <p:nvPr/>
          </p:nvSpPr>
          <p:spPr>
            <a:xfrm>
              <a:off x="3818475" y="2709564"/>
              <a:ext cx="1581900" cy="400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zh-TW" b="1">
                  <a:solidFill>
                    <a:srgbClr val="9900FF"/>
                  </a:solidFill>
                  <a:latin typeface="Open Sans"/>
                  <a:ea typeface="Open Sans"/>
                  <a:cs typeface="Open Sans"/>
                  <a:sym typeface="Open Sans"/>
                </a:rPr>
                <a:t>conditional</a:t>
              </a:r>
              <a:br>
                <a:rPr lang="zh-TW" b="1">
                  <a:solidFill>
                    <a:srgbClr val="9900FF"/>
                  </a:solidFill>
                  <a:latin typeface="Open Sans"/>
                  <a:ea typeface="Open Sans"/>
                  <a:cs typeface="Open Sans"/>
                  <a:sym typeface="Open Sans"/>
                </a:rPr>
              </a:br>
              <a:r>
                <a:rPr lang="zh-TW" b="1">
                  <a:solidFill>
                    <a:srgbClr val="9900FF"/>
                  </a:solidFill>
                  <a:latin typeface="Open Sans"/>
                  <a:ea typeface="Open Sans"/>
                  <a:cs typeface="Open Sans"/>
                  <a:sym typeface="Open Sans"/>
                </a:rPr>
                <a:t>ELECTRA</a:t>
              </a:r>
              <a:endParaRPr b="1">
                <a:solidFill>
                  <a:srgbClr val="9900FF"/>
                </a:solidFill>
                <a:latin typeface="Open Sans"/>
                <a:ea typeface="Open Sans"/>
                <a:cs typeface="Open Sans"/>
                <a:sym typeface="Open Sans"/>
              </a:endParaRPr>
            </a:p>
          </p:txBody>
        </p:sp>
      </p:grpSp>
      <p:sp>
        <p:nvSpPr>
          <p:cNvPr id="18" name="Google Shape;671;p93">
            <a:extLst>
              <a:ext uri="{FF2B5EF4-FFF2-40B4-BE49-F238E27FC236}">
                <a16:creationId xmlns:a16="http://schemas.microsoft.com/office/drawing/2014/main" id="{FA58234F-B6D7-2524-0005-70CE5F8859AD}"/>
              </a:ext>
            </a:extLst>
          </p:cNvPr>
          <p:cNvSpPr/>
          <p:nvPr/>
        </p:nvSpPr>
        <p:spPr>
          <a:xfrm>
            <a:off x="3784173" y="2892134"/>
            <a:ext cx="220711" cy="550858"/>
          </a:xfrm>
          <a:prstGeom prst="rect">
            <a:avLst/>
          </a:prstGeom>
          <a:solidFill>
            <a:srgbClr val="FFFFFF">
              <a:alpha val="85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768;p99">
            <a:extLst>
              <a:ext uri="{FF2B5EF4-FFF2-40B4-BE49-F238E27FC236}">
                <a16:creationId xmlns:a16="http://schemas.microsoft.com/office/drawing/2014/main" id="{2F920740-424B-DE37-5D03-C81E7665304A}"/>
              </a:ext>
            </a:extLst>
          </p:cNvPr>
          <p:cNvSpPr/>
          <p:nvPr/>
        </p:nvSpPr>
        <p:spPr>
          <a:xfrm>
            <a:off x="6264247" y="4160357"/>
            <a:ext cx="3818400" cy="555000"/>
          </a:xfrm>
          <a:prstGeom prst="ellipse">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 name="Google Shape;769;p99">
            <a:extLst>
              <a:ext uri="{FF2B5EF4-FFF2-40B4-BE49-F238E27FC236}">
                <a16:creationId xmlns:a16="http://schemas.microsoft.com/office/drawing/2014/main" id="{0920743A-603C-A7CF-CC45-095B91A2CED3}"/>
              </a:ext>
            </a:extLst>
          </p:cNvPr>
          <p:cNvGrpSpPr/>
          <p:nvPr/>
        </p:nvGrpSpPr>
        <p:grpSpPr>
          <a:xfrm>
            <a:off x="5001207" y="4614160"/>
            <a:ext cx="2183363" cy="846675"/>
            <a:chOff x="3467989" y="3823178"/>
            <a:chExt cx="2183363" cy="846675"/>
          </a:xfrm>
        </p:grpSpPr>
        <p:sp>
          <p:nvSpPr>
            <p:cNvPr id="21" name="Google Shape;770;p99">
              <a:extLst>
                <a:ext uri="{FF2B5EF4-FFF2-40B4-BE49-F238E27FC236}">
                  <a16:creationId xmlns:a16="http://schemas.microsoft.com/office/drawing/2014/main" id="{732B9F31-8EE4-A4F7-157D-92B66D017A75}"/>
                </a:ext>
              </a:extLst>
            </p:cNvPr>
            <p:cNvSpPr txBox="1"/>
            <p:nvPr/>
          </p:nvSpPr>
          <p:spPr>
            <a:xfrm>
              <a:off x="3467989" y="4020909"/>
              <a:ext cx="2183363" cy="461635"/>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TW" b="1">
                  <a:solidFill>
                    <a:srgbClr val="FF0000"/>
                  </a:solidFill>
                  <a:latin typeface="Open Sans"/>
                  <a:ea typeface="Open Sans"/>
                  <a:cs typeface="Open Sans"/>
                  <a:sym typeface="Open Sans"/>
                </a:rPr>
                <a:t>“diff” operation</a:t>
              </a:r>
              <a:endParaRPr b="1">
                <a:solidFill>
                  <a:srgbClr val="FF0000"/>
                </a:solidFill>
                <a:latin typeface="Open Sans"/>
                <a:ea typeface="Open Sans"/>
                <a:cs typeface="Open Sans"/>
                <a:sym typeface="Open Sans"/>
              </a:endParaRPr>
            </a:p>
          </p:txBody>
        </p:sp>
        <p:cxnSp>
          <p:nvCxnSpPr>
            <p:cNvPr id="22" name="Google Shape;771;p99">
              <a:extLst>
                <a:ext uri="{FF2B5EF4-FFF2-40B4-BE49-F238E27FC236}">
                  <a16:creationId xmlns:a16="http://schemas.microsoft.com/office/drawing/2014/main" id="{50D92B93-8EDC-47D8-78FF-198B149F05C8}"/>
                </a:ext>
              </a:extLst>
            </p:cNvPr>
            <p:cNvCxnSpPr>
              <a:cxnSpLocks/>
            </p:cNvCxnSpPr>
            <p:nvPr/>
          </p:nvCxnSpPr>
          <p:spPr>
            <a:xfrm flipV="1">
              <a:off x="3789298" y="4465559"/>
              <a:ext cx="377015" cy="204294"/>
            </a:xfrm>
            <a:prstGeom prst="straightConnector1">
              <a:avLst/>
            </a:prstGeom>
            <a:noFill/>
            <a:ln w="28575" cap="flat" cmpd="sng">
              <a:solidFill>
                <a:srgbClr val="FF0000"/>
              </a:solidFill>
              <a:prstDash val="solid"/>
              <a:round/>
              <a:headEnd type="none" w="med" len="med"/>
              <a:tailEnd type="triangle" w="med" len="med"/>
            </a:ln>
          </p:spPr>
        </p:cxnSp>
        <p:cxnSp>
          <p:nvCxnSpPr>
            <p:cNvPr id="23" name="Google Shape;772;p99">
              <a:extLst>
                <a:ext uri="{FF2B5EF4-FFF2-40B4-BE49-F238E27FC236}">
                  <a16:creationId xmlns:a16="http://schemas.microsoft.com/office/drawing/2014/main" id="{0DC2E133-D018-6BDE-B7EC-BB91B2400136}"/>
                </a:ext>
              </a:extLst>
            </p:cNvPr>
            <p:cNvCxnSpPr>
              <a:cxnSpLocks/>
            </p:cNvCxnSpPr>
            <p:nvPr/>
          </p:nvCxnSpPr>
          <p:spPr>
            <a:xfrm flipV="1">
              <a:off x="4731029" y="3823178"/>
              <a:ext cx="430794" cy="253473"/>
            </a:xfrm>
            <a:prstGeom prst="straightConnector1">
              <a:avLst/>
            </a:prstGeom>
            <a:noFill/>
            <a:ln w="28575" cap="flat" cmpd="sng">
              <a:solidFill>
                <a:srgbClr val="FF0000"/>
              </a:solidFill>
              <a:prstDash val="solid"/>
              <a:round/>
              <a:headEnd type="triangle" w="med" len="med"/>
              <a:tailEnd type="none" w="med" len="med"/>
            </a:ln>
          </p:spPr>
        </p:cxnSp>
      </p:grpSp>
      <p:sp>
        <p:nvSpPr>
          <p:cNvPr id="8" name="Google Shape;767;p99">
            <a:extLst>
              <a:ext uri="{FF2B5EF4-FFF2-40B4-BE49-F238E27FC236}">
                <a16:creationId xmlns:a16="http://schemas.microsoft.com/office/drawing/2014/main" id="{B6EB6BD7-2B65-3092-5293-8E991E317673}"/>
              </a:ext>
            </a:extLst>
          </p:cNvPr>
          <p:cNvSpPr/>
          <p:nvPr/>
        </p:nvSpPr>
        <p:spPr>
          <a:xfrm>
            <a:off x="2063308" y="5379557"/>
            <a:ext cx="3818400" cy="555000"/>
          </a:xfrm>
          <a:prstGeom prst="ellipse">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960365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FFFAE18-ABEE-4011-8811-5CB052E8414D}"/>
              </a:ext>
            </a:extLst>
          </p:cNvPr>
          <p:cNvSpPr>
            <a:spLocks noGrp="1"/>
          </p:cNvSpPr>
          <p:nvPr>
            <p:ph type="title"/>
          </p:nvPr>
        </p:nvSpPr>
        <p:spPr/>
        <p:txBody>
          <a:bodyPr/>
          <a:lstStyle/>
          <a:p>
            <a:r>
              <a:rPr lang="en-US" altLang="zh-TW" dirty="0"/>
              <a:t>This is not a complete survey!</a:t>
            </a:r>
            <a:endParaRPr lang="zh-TW" altLang="en-US" dirty="0"/>
          </a:p>
        </p:txBody>
      </p:sp>
      <p:pic>
        <p:nvPicPr>
          <p:cNvPr id="9" name="圖片 8">
            <a:extLst>
              <a:ext uri="{FF2B5EF4-FFF2-40B4-BE49-F238E27FC236}">
                <a16:creationId xmlns:a16="http://schemas.microsoft.com/office/drawing/2014/main" id="{2F46BF40-39EC-414E-9A17-AD31F8DD99EE}"/>
              </a:ext>
            </a:extLst>
          </p:cNvPr>
          <p:cNvPicPr>
            <a:picLocks noChangeAspect="1"/>
          </p:cNvPicPr>
          <p:nvPr/>
        </p:nvPicPr>
        <p:blipFill>
          <a:blip r:embed="rId2"/>
          <a:stretch>
            <a:fillRect/>
          </a:stretch>
        </p:blipFill>
        <p:spPr>
          <a:xfrm>
            <a:off x="1621642" y="1851037"/>
            <a:ext cx="9116697" cy="1047896"/>
          </a:xfrm>
          <a:prstGeom prst="rect">
            <a:avLst/>
          </a:prstGeom>
        </p:spPr>
      </p:pic>
      <p:sp>
        <p:nvSpPr>
          <p:cNvPr id="11" name="文字方塊 10">
            <a:extLst>
              <a:ext uri="{FF2B5EF4-FFF2-40B4-BE49-F238E27FC236}">
                <a16:creationId xmlns:a16="http://schemas.microsoft.com/office/drawing/2014/main" id="{5002EFFF-BFBE-405E-809E-DA36162EA1A8}"/>
              </a:ext>
            </a:extLst>
          </p:cNvPr>
          <p:cNvSpPr txBox="1"/>
          <p:nvPr/>
        </p:nvSpPr>
        <p:spPr>
          <a:xfrm>
            <a:off x="7182338" y="2898933"/>
            <a:ext cx="5080000"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https://arxiv.org/abs/2107.13586</a:t>
            </a:r>
          </a:p>
        </p:txBody>
      </p:sp>
      <p:pic>
        <p:nvPicPr>
          <p:cNvPr id="13" name="圖片 12">
            <a:extLst>
              <a:ext uri="{FF2B5EF4-FFF2-40B4-BE49-F238E27FC236}">
                <a16:creationId xmlns:a16="http://schemas.microsoft.com/office/drawing/2014/main" id="{84B41E9A-BCC6-41D9-8406-5C1AB4B78EB3}"/>
              </a:ext>
            </a:extLst>
          </p:cNvPr>
          <p:cNvPicPr>
            <a:picLocks noChangeAspect="1"/>
          </p:cNvPicPr>
          <p:nvPr/>
        </p:nvPicPr>
        <p:blipFill>
          <a:blip r:embed="rId3"/>
          <a:stretch>
            <a:fillRect/>
          </a:stretch>
        </p:blipFill>
        <p:spPr>
          <a:xfrm>
            <a:off x="1621642" y="3719101"/>
            <a:ext cx="7478169" cy="762106"/>
          </a:xfrm>
          <a:prstGeom prst="rect">
            <a:avLst/>
          </a:prstGeom>
        </p:spPr>
      </p:pic>
      <p:sp>
        <p:nvSpPr>
          <p:cNvPr id="15" name="文字方塊 14">
            <a:extLst>
              <a:ext uri="{FF2B5EF4-FFF2-40B4-BE49-F238E27FC236}">
                <a16:creationId xmlns:a16="http://schemas.microsoft.com/office/drawing/2014/main" id="{99F1E5F2-BF2D-4A92-B485-E48F763518E1}"/>
              </a:ext>
            </a:extLst>
          </p:cNvPr>
          <p:cNvSpPr txBox="1"/>
          <p:nvPr/>
        </p:nvSpPr>
        <p:spPr>
          <a:xfrm>
            <a:off x="7182338" y="4244691"/>
            <a:ext cx="5334000"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https://arxiv.org/abs/2002.12327</a:t>
            </a:r>
          </a:p>
        </p:txBody>
      </p:sp>
      <p:pic>
        <p:nvPicPr>
          <p:cNvPr id="17" name="圖片 16">
            <a:extLst>
              <a:ext uri="{FF2B5EF4-FFF2-40B4-BE49-F238E27FC236}">
                <a16:creationId xmlns:a16="http://schemas.microsoft.com/office/drawing/2014/main" id="{8C320508-C326-45DE-924E-97E4CEEFFB9B}"/>
              </a:ext>
            </a:extLst>
          </p:cNvPr>
          <p:cNvPicPr>
            <a:picLocks noChangeAspect="1"/>
          </p:cNvPicPr>
          <p:nvPr/>
        </p:nvPicPr>
        <p:blipFill>
          <a:blip r:embed="rId4"/>
          <a:stretch>
            <a:fillRect/>
          </a:stretch>
        </p:blipFill>
        <p:spPr>
          <a:xfrm>
            <a:off x="1621642" y="5224114"/>
            <a:ext cx="7459116" cy="762106"/>
          </a:xfrm>
          <a:prstGeom prst="rect">
            <a:avLst/>
          </a:prstGeom>
        </p:spPr>
      </p:pic>
      <p:sp>
        <p:nvSpPr>
          <p:cNvPr id="19" name="文字方塊 18">
            <a:extLst>
              <a:ext uri="{FF2B5EF4-FFF2-40B4-BE49-F238E27FC236}">
                <a16:creationId xmlns:a16="http://schemas.microsoft.com/office/drawing/2014/main" id="{6D699EBE-3127-40AA-911F-84BE2CDB26D9}"/>
              </a:ext>
            </a:extLst>
          </p:cNvPr>
          <p:cNvSpPr txBox="1"/>
          <p:nvPr/>
        </p:nvSpPr>
        <p:spPr>
          <a:xfrm>
            <a:off x="7182338" y="6053427"/>
            <a:ext cx="3556000"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https://arxiv.org/abs/2003.08271</a:t>
            </a:r>
          </a:p>
        </p:txBody>
      </p:sp>
    </p:spTree>
    <p:extLst>
      <p:ext uri="{BB962C8B-B14F-4D97-AF65-F5344CB8AC3E}">
        <p14:creationId xmlns:p14="http://schemas.microsoft.com/office/powerpoint/2010/main" val="3791901606"/>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Google Shape;660;p92">
            <a:extLst>
              <a:ext uri="{FF2B5EF4-FFF2-40B4-BE49-F238E27FC236}">
                <a16:creationId xmlns:a16="http://schemas.microsoft.com/office/drawing/2014/main" id="{1C3F3E69-E022-BB4F-E9C8-CCE724643906}"/>
              </a:ext>
            </a:extLst>
          </p:cNvPr>
          <p:cNvSpPr txBox="1"/>
          <p:nvPr/>
        </p:nvSpPr>
        <p:spPr>
          <a:xfrm>
            <a:off x="7328734" y="1208986"/>
            <a:ext cx="1581900" cy="400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zh-TW" b="1" i="1">
                <a:solidFill>
                  <a:srgbClr val="0097A7"/>
                </a:solidFill>
                <a:latin typeface="Open Sans"/>
                <a:ea typeface="Open Sans"/>
                <a:cs typeface="Open Sans"/>
                <a:sym typeface="Open Sans"/>
              </a:rPr>
              <a:t>“sensitive”</a:t>
            </a:r>
            <a:endParaRPr b="1" i="1">
              <a:solidFill>
                <a:srgbClr val="0097A7"/>
              </a:solidFill>
              <a:latin typeface="Open Sans"/>
              <a:ea typeface="Open Sans"/>
              <a:cs typeface="Open Sans"/>
              <a:sym typeface="Open Sans"/>
            </a:endParaRPr>
          </a:p>
        </p:txBody>
      </p:sp>
      <p:sp>
        <p:nvSpPr>
          <p:cNvPr id="2" name="標題 1">
            <a:extLst>
              <a:ext uri="{FF2B5EF4-FFF2-40B4-BE49-F238E27FC236}">
                <a16:creationId xmlns:a16="http://schemas.microsoft.com/office/drawing/2014/main" id="{C1A41624-C6C8-300A-F420-48A411F0567A}"/>
              </a:ext>
            </a:extLst>
          </p:cNvPr>
          <p:cNvSpPr>
            <a:spLocks noGrp="1"/>
          </p:cNvSpPr>
          <p:nvPr>
            <p:ph type="title"/>
          </p:nvPr>
        </p:nvSpPr>
        <p:spPr/>
        <p:txBody>
          <a:bodyPr/>
          <a:lstStyle/>
          <a:p>
            <a:r>
              <a:rPr lang="zh-TW" altLang="zh-TW"/>
              <a:t>DiffCSE</a:t>
            </a:r>
            <a:endParaRPr kumimoji="1" lang="zh-TW" altLang="en-US"/>
          </a:p>
        </p:txBody>
      </p:sp>
      <p:sp>
        <p:nvSpPr>
          <p:cNvPr id="3" name="內容版面配置區 2">
            <a:extLst>
              <a:ext uri="{FF2B5EF4-FFF2-40B4-BE49-F238E27FC236}">
                <a16:creationId xmlns:a16="http://schemas.microsoft.com/office/drawing/2014/main" id="{AC1A4BED-7DC7-FB11-D881-951E4306E885}"/>
              </a:ext>
            </a:extLst>
          </p:cNvPr>
          <p:cNvSpPr>
            <a:spLocks noGrp="1"/>
          </p:cNvSpPr>
          <p:nvPr>
            <p:ph idx="1"/>
          </p:nvPr>
        </p:nvSpPr>
        <p:spPr/>
        <p:txBody>
          <a:bodyPr/>
          <a:lstStyle/>
          <a:p>
            <a:endParaRPr kumimoji="1" lang="zh-TW" altLang="en-US"/>
          </a:p>
        </p:txBody>
      </p:sp>
      <p:sp>
        <p:nvSpPr>
          <p:cNvPr id="4" name="日期版面配置區 3">
            <a:extLst>
              <a:ext uri="{FF2B5EF4-FFF2-40B4-BE49-F238E27FC236}">
                <a16:creationId xmlns:a16="http://schemas.microsoft.com/office/drawing/2014/main" id="{458D1E60-62CF-E0B5-2466-A01EDEACCECD}"/>
              </a:ext>
            </a:extLst>
          </p:cNvPr>
          <p:cNvSpPr>
            <a:spLocks noGrp="1"/>
          </p:cNvSpPr>
          <p:nvPr>
            <p:ph type="dt" sz="half" idx="10"/>
          </p:nvPr>
        </p:nvSpPr>
        <p:spPr/>
        <p:txBody>
          <a:bodyPr/>
          <a:lstStyle/>
          <a:p>
            <a:r>
              <a:rPr lang="en" altLang="zh-TW" b="0" i="0">
                <a:effectLst/>
                <a:latin typeface="+mn-lt"/>
              </a:rPr>
              <a:t>Chuang, Yung-Sung, et al. "</a:t>
            </a:r>
            <a:r>
              <a:rPr lang="en" altLang="zh-TW" b="0" i="0" err="1">
                <a:effectLst/>
                <a:latin typeface="+mn-lt"/>
              </a:rPr>
              <a:t>DiffCSE</a:t>
            </a:r>
            <a:r>
              <a:rPr lang="en" altLang="zh-TW" b="0" i="0">
                <a:effectLst/>
                <a:latin typeface="+mn-lt"/>
              </a:rPr>
              <a:t>: Difference-based Contrastive Learning for Sentence Embeddings. In </a:t>
            </a:r>
            <a:r>
              <a:rPr lang="en" altLang="zh-TW" b="0" i="1">
                <a:effectLst/>
                <a:latin typeface="+mn-lt"/>
              </a:rPr>
              <a:t>Proceedings of the 2022 Conference of the North American Chapter of the Association for Computational Linguistics: Human Language Technologies</a:t>
            </a:r>
            <a:r>
              <a:rPr lang="en" altLang="zh-TW">
                <a:latin typeface="+mn-lt"/>
              </a:rPr>
              <a:t>. 2022.</a:t>
            </a:r>
            <a:endParaRPr lang="en" altLang="zh-TW" b="0" i="0">
              <a:effectLst/>
              <a:latin typeface="+mn-lt"/>
            </a:endParaRPr>
          </a:p>
        </p:txBody>
      </p:sp>
      <p:pic>
        <p:nvPicPr>
          <p:cNvPr id="5" name="Google Shape;657;p92">
            <a:extLst>
              <a:ext uri="{FF2B5EF4-FFF2-40B4-BE49-F238E27FC236}">
                <a16:creationId xmlns:a16="http://schemas.microsoft.com/office/drawing/2014/main" id="{5C657F20-A3F7-71BA-870B-C2EFB2048A5B}"/>
              </a:ext>
            </a:extLst>
          </p:cNvPr>
          <p:cNvPicPr preferRelativeResize="0"/>
          <p:nvPr/>
        </p:nvPicPr>
        <p:blipFill>
          <a:blip r:embed="rId2">
            <a:alphaModFix/>
          </a:blip>
          <a:stretch>
            <a:fillRect/>
          </a:stretch>
        </p:blipFill>
        <p:spPr>
          <a:xfrm>
            <a:off x="2178050" y="1601459"/>
            <a:ext cx="7835899" cy="4312063"/>
          </a:xfrm>
          <a:prstGeom prst="rect">
            <a:avLst/>
          </a:prstGeom>
          <a:noFill/>
          <a:ln>
            <a:noFill/>
          </a:ln>
        </p:spPr>
      </p:pic>
      <p:grpSp>
        <p:nvGrpSpPr>
          <p:cNvPr id="6" name="Google Shape;670;p93">
            <a:extLst>
              <a:ext uri="{FF2B5EF4-FFF2-40B4-BE49-F238E27FC236}">
                <a16:creationId xmlns:a16="http://schemas.microsoft.com/office/drawing/2014/main" id="{CD3DB5A8-E513-8C8D-4471-FF95965D09FF}"/>
              </a:ext>
            </a:extLst>
          </p:cNvPr>
          <p:cNvGrpSpPr/>
          <p:nvPr/>
        </p:nvGrpSpPr>
        <p:grpSpPr>
          <a:xfrm>
            <a:off x="4053492" y="1296522"/>
            <a:ext cx="6325325" cy="4617000"/>
            <a:chOff x="2456975" y="526650"/>
            <a:chExt cx="6325325" cy="4617000"/>
          </a:xfrm>
        </p:grpSpPr>
        <p:sp>
          <p:nvSpPr>
            <p:cNvPr id="7" name="Google Shape;671;p93">
              <a:extLst>
                <a:ext uri="{FF2B5EF4-FFF2-40B4-BE49-F238E27FC236}">
                  <a16:creationId xmlns:a16="http://schemas.microsoft.com/office/drawing/2014/main" id="{2137D4A0-C794-E4CB-0DCD-0F31E58AD6BB}"/>
                </a:ext>
              </a:extLst>
            </p:cNvPr>
            <p:cNvSpPr/>
            <p:nvPr/>
          </p:nvSpPr>
          <p:spPr>
            <a:xfrm>
              <a:off x="4174300" y="526650"/>
              <a:ext cx="4608000" cy="4617000"/>
            </a:xfrm>
            <a:prstGeom prst="rect">
              <a:avLst/>
            </a:prstGeom>
            <a:solidFill>
              <a:srgbClr val="FFFFFF">
                <a:alpha val="85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672;p93">
              <a:extLst>
                <a:ext uri="{FF2B5EF4-FFF2-40B4-BE49-F238E27FC236}">
                  <a16:creationId xmlns:a16="http://schemas.microsoft.com/office/drawing/2014/main" id="{8F2E61AB-939B-E4CE-354D-465782CE8CD9}"/>
                </a:ext>
              </a:extLst>
            </p:cNvPr>
            <p:cNvSpPr/>
            <p:nvPr/>
          </p:nvSpPr>
          <p:spPr>
            <a:xfrm>
              <a:off x="2456975" y="2275950"/>
              <a:ext cx="1717200" cy="393600"/>
            </a:xfrm>
            <a:prstGeom prst="rect">
              <a:avLst/>
            </a:prstGeom>
            <a:solidFill>
              <a:srgbClr val="FFFFFF">
                <a:alpha val="85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673;p93">
              <a:extLst>
                <a:ext uri="{FF2B5EF4-FFF2-40B4-BE49-F238E27FC236}">
                  <a16:creationId xmlns:a16="http://schemas.microsoft.com/office/drawing/2014/main" id="{F1FC917B-1921-0FD7-C005-A14AC9B2A292}"/>
                </a:ext>
              </a:extLst>
            </p:cNvPr>
            <p:cNvSpPr/>
            <p:nvPr/>
          </p:nvSpPr>
          <p:spPr>
            <a:xfrm>
              <a:off x="2686528" y="2665450"/>
              <a:ext cx="1488600" cy="393600"/>
            </a:xfrm>
            <a:prstGeom prst="rect">
              <a:avLst/>
            </a:prstGeom>
            <a:solidFill>
              <a:srgbClr val="FFFFFF">
                <a:alpha val="85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 name="Google Shape;659;p92">
            <a:extLst>
              <a:ext uri="{FF2B5EF4-FFF2-40B4-BE49-F238E27FC236}">
                <a16:creationId xmlns:a16="http://schemas.microsoft.com/office/drawing/2014/main" id="{A781039D-9CE8-2957-968C-17B23F2FFCE3}"/>
              </a:ext>
            </a:extLst>
          </p:cNvPr>
          <p:cNvSpPr txBox="1"/>
          <p:nvPr/>
        </p:nvSpPr>
        <p:spPr>
          <a:xfrm>
            <a:off x="3213934" y="1513786"/>
            <a:ext cx="1581900" cy="400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zh-TW" b="1" i="1">
                <a:solidFill>
                  <a:srgbClr val="0097A7"/>
                </a:solidFill>
                <a:latin typeface="Open Sans"/>
                <a:ea typeface="Open Sans"/>
                <a:cs typeface="Open Sans"/>
                <a:sym typeface="Open Sans"/>
              </a:rPr>
              <a:t>“insensitive”</a:t>
            </a:r>
            <a:endParaRPr b="1" i="1">
              <a:solidFill>
                <a:srgbClr val="0097A7"/>
              </a:solidFill>
              <a:latin typeface="Open Sans"/>
              <a:ea typeface="Open Sans"/>
              <a:cs typeface="Open Sans"/>
              <a:sym typeface="Open Sans"/>
            </a:endParaRPr>
          </a:p>
        </p:txBody>
      </p:sp>
      <p:sp>
        <p:nvSpPr>
          <p:cNvPr id="10" name="Google Shape;672;p93">
            <a:extLst>
              <a:ext uri="{FF2B5EF4-FFF2-40B4-BE49-F238E27FC236}">
                <a16:creationId xmlns:a16="http://schemas.microsoft.com/office/drawing/2014/main" id="{3849308B-8722-15E7-EA62-0C8778D2C052}"/>
              </a:ext>
            </a:extLst>
          </p:cNvPr>
          <p:cNvSpPr/>
          <p:nvPr/>
        </p:nvSpPr>
        <p:spPr>
          <a:xfrm>
            <a:off x="2440692" y="1350722"/>
            <a:ext cx="3101646" cy="2023621"/>
          </a:xfrm>
          <a:prstGeom prst="rect">
            <a:avLst/>
          </a:prstGeom>
          <a:solidFill>
            <a:srgbClr val="FFFFFF">
              <a:alpha val="85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673;p93">
            <a:extLst>
              <a:ext uri="{FF2B5EF4-FFF2-40B4-BE49-F238E27FC236}">
                <a16:creationId xmlns:a16="http://schemas.microsoft.com/office/drawing/2014/main" id="{9CBD8388-9E74-4B85-E09A-3E626C2388A2}"/>
              </a:ext>
            </a:extLst>
          </p:cNvPr>
          <p:cNvSpPr/>
          <p:nvPr/>
        </p:nvSpPr>
        <p:spPr>
          <a:xfrm>
            <a:off x="4357199" y="3481673"/>
            <a:ext cx="1488600" cy="393600"/>
          </a:xfrm>
          <a:prstGeom prst="rect">
            <a:avLst/>
          </a:prstGeom>
          <a:solidFill>
            <a:srgbClr val="FFFFFF">
              <a:alpha val="85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808;p101">
            <a:extLst>
              <a:ext uri="{FF2B5EF4-FFF2-40B4-BE49-F238E27FC236}">
                <a16:creationId xmlns:a16="http://schemas.microsoft.com/office/drawing/2014/main" id="{122C290E-C46A-3C39-7AFF-688C1C20D5FA}"/>
              </a:ext>
            </a:extLst>
          </p:cNvPr>
          <p:cNvSpPr txBox="1"/>
          <p:nvPr/>
        </p:nvSpPr>
        <p:spPr>
          <a:xfrm>
            <a:off x="3261997" y="2909754"/>
            <a:ext cx="1581900" cy="400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zh-TW" b="1" i="1">
                <a:solidFill>
                  <a:srgbClr val="0097A7"/>
                </a:solidFill>
                <a:latin typeface="Open Sans"/>
                <a:ea typeface="Open Sans"/>
                <a:cs typeface="Open Sans"/>
                <a:sym typeface="Open Sans"/>
              </a:rPr>
              <a:t>for inference</a:t>
            </a:r>
            <a:endParaRPr b="1" i="1">
              <a:solidFill>
                <a:srgbClr val="0097A7"/>
              </a:solidFill>
              <a:latin typeface="Open Sans"/>
              <a:ea typeface="Open Sans"/>
              <a:cs typeface="Open Sans"/>
              <a:sym typeface="Open Sans"/>
            </a:endParaRPr>
          </a:p>
        </p:txBody>
      </p:sp>
    </p:spTree>
    <p:extLst>
      <p:ext uri="{BB962C8B-B14F-4D97-AF65-F5344CB8AC3E}">
        <p14:creationId xmlns:p14="http://schemas.microsoft.com/office/powerpoint/2010/main" val="2354941755"/>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36A9719-C3F4-BE09-3B91-FF670B4D2AFD}"/>
              </a:ext>
            </a:extLst>
          </p:cNvPr>
          <p:cNvSpPr>
            <a:spLocks noGrp="1"/>
          </p:cNvSpPr>
          <p:nvPr>
            <p:ph type="title"/>
          </p:nvPr>
        </p:nvSpPr>
        <p:spPr/>
        <p:txBody>
          <a:bodyPr/>
          <a:lstStyle/>
          <a:p>
            <a:r>
              <a:rPr lang="zh-TW" altLang="zh-TW"/>
              <a:t>Results (STS)</a:t>
            </a:r>
            <a:endParaRPr kumimoji="1" lang="zh-TW" altLang="en-US"/>
          </a:p>
        </p:txBody>
      </p:sp>
      <p:sp>
        <p:nvSpPr>
          <p:cNvPr id="3" name="內容版面配置區 2">
            <a:extLst>
              <a:ext uri="{FF2B5EF4-FFF2-40B4-BE49-F238E27FC236}">
                <a16:creationId xmlns:a16="http://schemas.microsoft.com/office/drawing/2014/main" id="{149EB7A8-32EF-1F1C-4BA6-DC65AC74947C}"/>
              </a:ext>
            </a:extLst>
          </p:cNvPr>
          <p:cNvSpPr>
            <a:spLocks noGrp="1"/>
          </p:cNvSpPr>
          <p:nvPr>
            <p:ph idx="1"/>
          </p:nvPr>
        </p:nvSpPr>
        <p:spPr/>
        <p:txBody>
          <a:bodyPr/>
          <a:lstStyle/>
          <a:p>
            <a:endParaRPr kumimoji="1" lang="zh-TW" altLang="en-US"/>
          </a:p>
        </p:txBody>
      </p:sp>
      <p:sp>
        <p:nvSpPr>
          <p:cNvPr id="4" name="日期版面配置區 3">
            <a:extLst>
              <a:ext uri="{FF2B5EF4-FFF2-40B4-BE49-F238E27FC236}">
                <a16:creationId xmlns:a16="http://schemas.microsoft.com/office/drawing/2014/main" id="{05422F46-278B-8705-645C-BDDE0BA8BC85}"/>
              </a:ext>
            </a:extLst>
          </p:cNvPr>
          <p:cNvSpPr>
            <a:spLocks noGrp="1"/>
          </p:cNvSpPr>
          <p:nvPr>
            <p:ph type="dt" sz="half" idx="10"/>
          </p:nvPr>
        </p:nvSpPr>
        <p:spPr/>
        <p:txBody>
          <a:bodyPr/>
          <a:lstStyle/>
          <a:p>
            <a:r>
              <a:rPr lang="en" altLang="zh-TW" b="0" i="0">
                <a:effectLst/>
                <a:latin typeface="+mn-lt"/>
              </a:rPr>
              <a:t>Chuang, Yung-Sung, et al. "</a:t>
            </a:r>
            <a:r>
              <a:rPr lang="en" altLang="zh-TW" b="0" i="0" err="1">
                <a:effectLst/>
                <a:latin typeface="+mn-lt"/>
              </a:rPr>
              <a:t>DiffCSE</a:t>
            </a:r>
            <a:r>
              <a:rPr lang="en" altLang="zh-TW" b="0" i="0">
                <a:effectLst/>
                <a:latin typeface="+mn-lt"/>
              </a:rPr>
              <a:t>: Difference-based Contrastive Learning for Sentence Embeddings. In </a:t>
            </a:r>
            <a:r>
              <a:rPr lang="en" altLang="zh-TW" b="0" i="1">
                <a:effectLst/>
                <a:latin typeface="+mn-lt"/>
              </a:rPr>
              <a:t>Proceedings of the 2022 Conference of the North American Chapter of the Association for Computational Linguistics: Human Language Technologies</a:t>
            </a:r>
            <a:r>
              <a:rPr lang="en" altLang="zh-TW">
                <a:latin typeface="+mn-lt"/>
              </a:rPr>
              <a:t>. 2022.</a:t>
            </a:r>
            <a:endParaRPr lang="en" altLang="zh-TW" b="0" i="0">
              <a:effectLst/>
              <a:latin typeface="+mn-lt"/>
            </a:endParaRPr>
          </a:p>
        </p:txBody>
      </p:sp>
      <p:pic>
        <p:nvPicPr>
          <p:cNvPr id="5" name="Google Shape;816;p102">
            <a:extLst>
              <a:ext uri="{FF2B5EF4-FFF2-40B4-BE49-F238E27FC236}">
                <a16:creationId xmlns:a16="http://schemas.microsoft.com/office/drawing/2014/main" id="{96CC9D7A-99DB-1007-9747-C46E62F0A68F}"/>
              </a:ext>
            </a:extLst>
          </p:cNvPr>
          <p:cNvPicPr preferRelativeResize="0"/>
          <p:nvPr/>
        </p:nvPicPr>
        <p:blipFill rotWithShape="1">
          <a:blip r:embed="rId2">
            <a:alphaModFix/>
          </a:blip>
          <a:srcRect b="15045"/>
          <a:stretch/>
        </p:blipFill>
        <p:spPr>
          <a:xfrm>
            <a:off x="1931361" y="1727851"/>
            <a:ext cx="8329277" cy="3910949"/>
          </a:xfrm>
          <a:prstGeom prst="rect">
            <a:avLst/>
          </a:prstGeom>
          <a:noFill/>
          <a:ln>
            <a:noFill/>
          </a:ln>
        </p:spPr>
      </p:pic>
      <p:sp>
        <p:nvSpPr>
          <p:cNvPr id="6" name="Google Shape;817;p102">
            <a:extLst>
              <a:ext uri="{FF2B5EF4-FFF2-40B4-BE49-F238E27FC236}">
                <a16:creationId xmlns:a16="http://schemas.microsoft.com/office/drawing/2014/main" id="{9D20EB7E-2290-2BBE-57E6-2F68DB4FB233}"/>
              </a:ext>
            </a:extLst>
          </p:cNvPr>
          <p:cNvSpPr/>
          <p:nvPr/>
        </p:nvSpPr>
        <p:spPr>
          <a:xfrm>
            <a:off x="2226728" y="4076002"/>
            <a:ext cx="7688700" cy="2007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818;p102">
            <a:extLst>
              <a:ext uri="{FF2B5EF4-FFF2-40B4-BE49-F238E27FC236}">
                <a16:creationId xmlns:a16="http://schemas.microsoft.com/office/drawing/2014/main" id="{CED13071-2702-AE8D-FE9B-F5D24221BFB2}"/>
              </a:ext>
            </a:extLst>
          </p:cNvPr>
          <p:cNvSpPr/>
          <p:nvPr/>
        </p:nvSpPr>
        <p:spPr>
          <a:xfrm>
            <a:off x="2226728" y="5314779"/>
            <a:ext cx="7688700" cy="2007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90895556"/>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B5BF324-9222-BE52-6CB1-23E0DE5DA4BB}"/>
              </a:ext>
            </a:extLst>
          </p:cNvPr>
          <p:cNvSpPr>
            <a:spLocks noGrp="1"/>
          </p:cNvSpPr>
          <p:nvPr>
            <p:ph type="title"/>
          </p:nvPr>
        </p:nvSpPr>
        <p:spPr/>
        <p:txBody>
          <a:bodyPr/>
          <a:lstStyle/>
          <a:p>
            <a:r>
              <a:rPr lang="zh-TW" altLang="zh-TW"/>
              <a:t>Retrieval Results</a:t>
            </a:r>
            <a:endParaRPr kumimoji="1" lang="zh-TW" altLang="en-US"/>
          </a:p>
        </p:txBody>
      </p:sp>
      <p:sp>
        <p:nvSpPr>
          <p:cNvPr id="3" name="內容版面配置區 2">
            <a:extLst>
              <a:ext uri="{FF2B5EF4-FFF2-40B4-BE49-F238E27FC236}">
                <a16:creationId xmlns:a16="http://schemas.microsoft.com/office/drawing/2014/main" id="{86D1579E-ECC9-236E-15D0-7CC18D6DEC92}"/>
              </a:ext>
            </a:extLst>
          </p:cNvPr>
          <p:cNvSpPr>
            <a:spLocks noGrp="1"/>
          </p:cNvSpPr>
          <p:nvPr>
            <p:ph idx="1"/>
          </p:nvPr>
        </p:nvSpPr>
        <p:spPr/>
        <p:txBody>
          <a:bodyPr/>
          <a:lstStyle/>
          <a:p>
            <a:endParaRPr kumimoji="1" lang="zh-TW" altLang="en-US"/>
          </a:p>
        </p:txBody>
      </p:sp>
      <p:sp>
        <p:nvSpPr>
          <p:cNvPr id="4" name="日期版面配置區 3">
            <a:extLst>
              <a:ext uri="{FF2B5EF4-FFF2-40B4-BE49-F238E27FC236}">
                <a16:creationId xmlns:a16="http://schemas.microsoft.com/office/drawing/2014/main" id="{95315425-4F3A-0DAC-A984-C34CA191AB6A}"/>
              </a:ext>
            </a:extLst>
          </p:cNvPr>
          <p:cNvSpPr>
            <a:spLocks noGrp="1"/>
          </p:cNvSpPr>
          <p:nvPr>
            <p:ph type="dt" sz="half" idx="10"/>
          </p:nvPr>
        </p:nvSpPr>
        <p:spPr/>
        <p:txBody>
          <a:bodyPr/>
          <a:lstStyle/>
          <a:p>
            <a:r>
              <a:rPr lang="en" altLang="zh-TW" b="0" i="0">
                <a:effectLst/>
                <a:latin typeface="+mn-lt"/>
              </a:rPr>
              <a:t>Chuang, Yung-Sung, et al. "</a:t>
            </a:r>
            <a:r>
              <a:rPr lang="en" altLang="zh-TW" b="0" i="0" err="1">
                <a:effectLst/>
                <a:latin typeface="+mn-lt"/>
              </a:rPr>
              <a:t>DiffCSE</a:t>
            </a:r>
            <a:r>
              <a:rPr lang="en" altLang="zh-TW" b="0" i="0">
                <a:effectLst/>
                <a:latin typeface="+mn-lt"/>
              </a:rPr>
              <a:t>: Difference-based Contrastive Learning for Sentence Embeddings. In </a:t>
            </a:r>
            <a:r>
              <a:rPr lang="en" altLang="zh-TW" b="0" i="1">
                <a:effectLst/>
                <a:latin typeface="+mn-lt"/>
              </a:rPr>
              <a:t>Proceedings of the 2022 Conference of the North American Chapter of the Association for Computational Linguistics: Human Language Technologies</a:t>
            </a:r>
            <a:r>
              <a:rPr lang="en" altLang="zh-TW">
                <a:latin typeface="+mn-lt"/>
              </a:rPr>
              <a:t>. 2022.</a:t>
            </a:r>
            <a:endParaRPr lang="en" altLang="zh-TW" b="0" i="0">
              <a:effectLst/>
              <a:latin typeface="+mn-lt"/>
            </a:endParaRPr>
          </a:p>
        </p:txBody>
      </p:sp>
      <p:grpSp>
        <p:nvGrpSpPr>
          <p:cNvPr id="5" name="Google Shape;826;p103">
            <a:extLst>
              <a:ext uri="{FF2B5EF4-FFF2-40B4-BE49-F238E27FC236}">
                <a16:creationId xmlns:a16="http://schemas.microsoft.com/office/drawing/2014/main" id="{618E7113-A1AE-6619-566D-FDE3E0CEACC6}"/>
              </a:ext>
            </a:extLst>
          </p:cNvPr>
          <p:cNvGrpSpPr/>
          <p:nvPr/>
        </p:nvGrpSpPr>
        <p:grpSpPr>
          <a:xfrm>
            <a:off x="1736150" y="1740919"/>
            <a:ext cx="8719700" cy="3270107"/>
            <a:chOff x="19975" y="1255650"/>
            <a:chExt cx="9054725" cy="3395750"/>
          </a:xfrm>
        </p:grpSpPr>
        <p:pic>
          <p:nvPicPr>
            <p:cNvPr id="6" name="Google Shape;827;p103">
              <a:extLst>
                <a:ext uri="{FF2B5EF4-FFF2-40B4-BE49-F238E27FC236}">
                  <a16:creationId xmlns:a16="http://schemas.microsoft.com/office/drawing/2014/main" id="{40324CD1-4283-3230-1EE7-E5D402F945EF}"/>
                </a:ext>
              </a:extLst>
            </p:cNvPr>
            <p:cNvPicPr preferRelativeResize="0"/>
            <p:nvPr/>
          </p:nvPicPr>
          <p:blipFill>
            <a:blip r:embed="rId2">
              <a:alphaModFix/>
            </a:blip>
            <a:stretch>
              <a:fillRect/>
            </a:stretch>
          </p:blipFill>
          <p:spPr>
            <a:xfrm>
              <a:off x="19975" y="1255650"/>
              <a:ext cx="9054725" cy="707400"/>
            </a:xfrm>
            <a:prstGeom prst="rect">
              <a:avLst/>
            </a:prstGeom>
            <a:noFill/>
            <a:ln>
              <a:noFill/>
            </a:ln>
          </p:spPr>
        </p:pic>
        <p:pic>
          <p:nvPicPr>
            <p:cNvPr id="7" name="Google Shape;828;p103">
              <a:extLst>
                <a:ext uri="{FF2B5EF4-FFF2-40B4-BE49-F238E27FC236}">
                  <a16:creationId xmlns:a16="http://schemas.microsoft.com/office/drawing/2014/main" id="{B9169763-B663-FD75-C805-415FE7F93471}"/>
                </a:ext>
              </a:extLst>
            </p:cNvPr>
            <p:cNvPicPr preferRelativeResize="0"/>
            <p:nvPr/>
          </p:nvPicPr>
          <p:blipFill>
            <a:blip r:embed="rId3">
              <a:alphaModFix/>
            </a:blip>
            <a:stretch>
              <a:fillRect/>
            </a:stretch>
          </p:blipFill>
          <p:spPr>
            <a:xfrm>
              <a:off x="54370" y="1963050"/>
              <a:ext cx="8967076" cy="2688350"/>
            </a:xfrm>
            <a:prstGeom prst="rect">
              <a:avLst/>
            </a:prstGeom>
            <a:noFill/>
            <a:ln>
              <a:noFill/>
            </a:ln>
          </p:spPr>
        </p:pic>
      </p:grpSp>
    </p:spTree>
    <p:extLst>
      <p:ext uri="{BB962C8B-B14F-4D97-AF65-F5344CB8AC3E}">
        <p14:creationId xmlns:p14="http://schemas.microsoft.com/office/powerpoint/2010/main" val="3034058047"/>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FE39EC3-0223-85A6-B577-F7F31E0A2819}"/>
              </a:ext>
            </a:extLst>
          </p:cNvPr>
          <p:cNvSpPr>
            <a:spLocks noGrp="1"/>
          </p:cNvSpPr>
          <p:nvPr>
            <p:ph type="title"/>
          </p:nvPr>
        </p:nvSpPr>
        <p:spPr/>
        <p:txBody>
          <a:bodyPr/>
          <a:lstStyle/>
          <a:p>
            <a:r>
              <a:rPr lang="zh-TW" altLang="zh-TW"/>
              <a:t>Outline</a:t>
            </a:r>
            <a:r>
              <a:rPr lang="zh-TW" altLang="en-US"/>
              <a:t> </a:t>
            </a:r>
            <a:r>
              <a:rPr lang="en-US" altLang="zh-TW"/>
              <a:t>of Part 3</a:t>
            </a:r>
            <a:endParaRPr kumimoji="1" lang="zh-TW" altLang="en-US"/>
          </a:p>
        </p:txBody>
      </p:sp>
      <p:sp>
        <p:nvSpPr>
          <p:cNvPr id="3" name="內容版面配置區 2">
            <a:extLst>
              <a:ext uri="{FF2B5EF4-FFF2-40B4-BE49-F238E27FC236}">
                <a16:creationId xmlns:a16="http://schemas.microsoft.com/office/drawing/2014/main" id="{35D32220-9701-AFD5-2F93-895AFBA78090}"/>
              </a:ext>
            </a:extLst>
          </p:cNvPr>
          <p:cNvSpPr>
            <a:spLocks noGrp="1"/>
          </p:cNvSpPr>
          <p:nvPr>
            <p:ph idx="1"/>
          </p:nvPr>
        </p:nvSpPr>
        <p:spPr/>
        <p:txBody>
          <a:bodyPr vert="horz" lIns="91440" tIns="45720" rIns="91440" bIns="45720" rtlCol="0" anchor="t">
            <a:normAutofit/>
          </a:bodyPr>
          <a:lstStyle/>
          <a:p>
            <a:pPr marL="457200" lvl="0" indent="-342900" algn="l" rtl="0">
              <a:spcBef>
                <a:spcPts val="0"/>
              </a:spcBef>
              <a:spcAft>
                <a:spcPts val="0"/>
              </a:spcAft>
              <a:buSzPts val="1800"/>
              <a:buAutoNum type="arabicPeriod"/>
            </a:pPr>
            <a:r>
              <a:rPr lang="en" altLang="zh-TW">
                <a:ea typeface="新細明體"/>
              </a:rPr>
              <a:t>Why we need sentence-level representations?</a:t>
            </a:r>
          </a:p>
          <a:p>
            <a:pPr marL="457200" lvl="0" indent="-342900" algn="l" rtl="0">
              <a:spcBef>
                <a:spcPts val="0"/>
              </a:spcBef>
              <a:spcAft>
                <a:spcPts val="0"/>
              </a:spcAft>
              <a:buSzPts val="1800"/>
              <a:buAutoNum type="arabicPeriod"/>
            </a:pPr>
            <a:r>
              <a:rPr lang="en" altLang="zh-TW">
                <a:ea typeface="新細明體"/>
              </a:rPr>
              <a:t>Pre-BERT methods</a:t>
            </a:r>
            <a:endParaRPr lang="en" altLang="zh-TW">
              <a:ea typeface="新細明體"/>
              <a:cs typeface="Calibri"/>
            </a:endParaRPr>
          </a:p>
          <a:p>
            <a:pPr marL="457200" lvl="0" indent="-342900" algn="l" rtl="0">
              <a:spcBef>
                <a:spcPts val="0"/>
              </a:spcBef>
              <a:spcAft>
                <a:spcPts val="0"/>
              </a:spcAft>
              <a:buSzPts val="1800"/>
              <a:buAutoNum type="arabicPeriod"/>
            </a:pPr>
            <a:r>
              <a:rPr lang="en" altLang="zh-TW">
                <a:ea typeface="新細明體"/>
              </a:rPr>
              <a:t>How to obtain sentence-level representations from BERTs?</a:t>
            </a:r>
            <a:endParaRPr lang="en" altLang="zh-TW">
              <a:ea typeface="新細明體"/>
              <a:cs typeface="Calibri"/>
            </a:endParaRPr>
          </a:p>
          <a:p>
            <a:pPr marL="914400" lvl="1" indent="-317500" algn="l" rtl="0">
              <a:spcBef>
                <a:spcPts val="0"/>
              </a:spcBef>
              <a:spcAft>
                <a:spcPts val="0"/>
              </a:spcAft>
              <a:buSzPts val="1400"/>
              <a:buAutoNum type="alphaLcPeriod"/>
            </a:pPr>
            <a:r>
              <a:rPr lang="en" altLang="zh-TW">
                <a:ea typeface="新細明體"/>
              </a:rPr>
              <a:t>Post-processing Methods</a:t>
            </a:r>
            <a:endParaRPr lang="en" altLang="zh-TW">
              <a:ea typeface="新細明體"/>
              <a:cs typeface="Calibri"/>
            </a:endParaRPr>
          </a:p>
          <a:p>
            <a:pPr marL="457200" lvl="0" indent="-342900" algn="l" rtl="0">
              <a:spcBef>
                <a:spcPts val="0"/>
              </a:spcBef>
              <a:spcAft>
                <a:spcPts val="0"/>
              </a:spcAft>
              <a:buSzPts val="1800"/>
              <a:buAutoNum type="arabicPeriod"/>
            </a:pPr>
            <a:r>
              <a:rPr lang="en" altLang="zh-TW">
                <a:ea typeface="新細明體"/>
              </a:rPr>
              <a:t>Contrastive Learning Methods:</a:t>
            </a:r>
            <a:endParaRPr lang="en" altLang="zh-TW">
              <a:ea typeface="新細明體"/>
              <a:cs typeface="Calibri"/>
            </a:endParaRPr>
          </a:p>
          <a:p>
            <a:pPr marL="914400" lvl="1" indent="-317500" algn="l" rtl="0">
              <a:spcBef>
                <a:spcPts val="0"/>
              </a:spcBef>
              <a:spcAft>
                <a:spcPts val="0"/>
              </a:spcAft>
              <a:buSzPts val="1400"/>
              <a:buAutoNum type="alphaLcPeriod"/>
            </a:pPr>
            <a:r>
              <a:rPr lang="en" altLang="zh-TW">
                <a:ea typeface="新細明體"/>
              </a:rPr>
              <a:t>Designed </a:t>
            </a:r>
            <a:r>
              <a:rPr lang="en">
                <a:ea typeface="+mn-lt"/>
                <a:cs typeface="+mn-lt"/>
              </a:rPr>
              <a:t>Positives</a:t>
            </a:r>
          </a:p>
          <a:p>
            <a:pPr marL="914400" lvl="1" indent="-317500" algn="l" rtl="0">
              <a:spcBef>
                <a:spcPts val="0"/>
              </a:spcBef>
              <a:spcAft>
                <a:spcPts val="0"/>
              </a:spcAft>
              <a:buSzPts val="1400"/>
              <a:buAutoNum type="alphaLcPeriod"/>
            </a:pPr>
            <a:r>
              <a:rPr lang="en" altLang="zh-TW">
                <a:ea typeface="新細明體"/>
              </a:rPr>
              <a:t>Generating Positives</a:t>
            </a:r>
            <a:endParaRPr lang="en" altLang="zh-TW">
              <a:ea typeface="新細明體"/>
              <a:cs typeface="Calibri"/>
            </a:endParaRPr>
          </a:p>
          <a:p>
            <a:pPr marL="914400" lvl="1" indent="-317500" algn="l" rtl="0">
              <a:spcBef>
                <a:spcPts val="0"/>
              </a:spcBef>
              <a:spcAft>
                <a:spcPts val="0"/>
              </a:spcAft>
              <a:buSzPts val="1400"/>
              <a:buAutoNum type="alphaLcPeriod"/>
            </a:pPr>
            <a:r>
              <a:rPr lang="en" altLang="zh-TW">
                <a:ea typeface="新細明體"/>
              </a:rPr>
              <a:t>Bootstrapping Methods</a:t>
            </a:r>
            <a:endParaRPr lang="en" altLang="zh-TW">
              <a:ea typeface="新細明體"/>
              <a:cs typeface="Calibri"/>
            </a:endParaRPr>
          </a:p>
          <a:p>
            <a:pPr marL="914400" lvl="1" indent="-317500" algn="l" rtl="0">
              <a:spcBef>
                <a:spcPts val="0"/>
              </a:spcBef>
              <a:spcAft>
                <a:spcPts val="0"/>
              </a:spcAft>
              <a:buSzPts val="1400"/>
              <a:buAutoNum type="alphaLcPeriod"/>
            </a:pPr>
            <a:r>
              <a:rPr lang="en" altLang="zh-TW">
                <a:ea typeface="新細明體"/>
              </a:rPr>
              <a:t>Dropout Augmentations</a:t>
            </a:r>
            <a:endParaRPr lang="en" altLang="zh-TW">
              <a:ea typeface="新細明體"/>
              <a:cs typeface="Calibri"/>
            </a:endParaRPr>
          </a:p>
          <a:p>
            <a:pPr marL="914400" lvl="1" indent="-317500" algn="l" rtl="0">
              <a:spcBef>
                <a:spcPts val="0"/>
              </a:spcBef>
              <a:spcAft>
                <a:spcPts val="0"/>
              </a:spcAft>
              <a:buSzPts val="1400"/>
              <a:buAutoNum type="alphaLcPeriod"/>
            </a:pPr>
            <a:r>
              <a:rPr lang="en" altLang="zh-TW">
                <a:ea typeface="新細明體"/>
              </a:rPr>
              <a:t>Equivariant Contrastive Learning</a:t>
            </a:r>
            <a:endParaRPr lang="en" altLang="zh-TW">
              <a:ea typeface="新細明體"/>
              <a:cs typeface="Calibri"/>
            </a:endParaRPr>
          </a:p>
          <a:p>
            <a:pPr marL="914400" lvl="1" indent="-317500" algn="l" rtl="0">
              <a:spcBef>
                <a:spcPts val="0"/>
              </a:spcBef>
              <a:spcAft>
                <a:spcPts val="0"/>
              </a:spcAft>
              <a:buSzPts val="1400"/>
              <a:buAutoNum type="alphaLcPeriod"/>
            </a:pPr>
            <a:r>
              <a:rPr lang="en" altLang="zh-TW" b="1">
                <a:ea typeface="新細明體"/>
              </a:rPr>
              <a:t>Prompting</a:t>
            </a:r>
            <a:endParaRPr lang="en" altLang="zh-TW" b="1">
              <a:ea typeface="新細明體"/>
              <a:cs typeface="Calibri"/>
            </a:endParaRPr>
          </a:p>
          <a:p>
            <a:pPr marL="914400" lvl="1" indent="-317500" algn="l" rtl="0">
              <a:spcBef>
                <a:spcPts val="0"/>
              </a:spcBef>
              <a:spcAft>
                <a:spcPts val="0"/>
              </a:spcAft>
              <a:buSzPts val="1400"/>
              <a:buAutoNum type="alphaLcPeriod"/>
            </a:pPr>
            <a:r>
              <a:rPr lang="en" altLang="zh-TW">
                <a:ea typeface="新細明體"/>
              </a:rPr>
              <a:t>Ranking-based Methods</a:t>
            </a:r>
            <a:endParaRPr lang="en" altLang="zh-TW">
              <a:ea typeface="新細明體"/>
              <a:cs typeface="Calibri"/>
            </a:endParaRPr>
          </a:p>
          <a:p>
            <a:pPr marL="457200" lvl="0" indent="-342900" algn="l" rtl="0">
              <a:spcBef>
                <a:spcPts val="0"/>
              </a:spcBef>
              <a:spcAft>
                <a:spcPts val="0"/>
              </a:spcAft>
              <a:buSzPts val="1800"/>
              <a:buAutoNum type="arabicPeriod"/>
            </a:pPr>
            <a:r>
              <a:rPr lang="en" altLang="zh-TW">
                <a:ea typeface="新細明體"/>
              </a:rPr>
              <a:t>Conclusion</a:t>
            </a:r>
            <a:endParaRPr lang="en" altLang="zh-TW">
              <a:ea typeface="新細明體"/>
              <a:cs typeface="Calibri"/>
            </a:endParaRPr>
          </a:p>
          <a:p>
            <a:endParaRPr kumimoji="1" lang="zh-TW" altLang="en-US"/>
          </a:p>
        </p:txBody>
      </p:sp>
      <p:sp>
        <p:nvSpPr>
          <p:cNvPr id="4" name="日期版面配置區 3">
            <a:extLst>
              <a:ext uri="{FF2B5EF4-FFF2-40B4-BE49-F238E27FC236}">
                <a16:creationId xmlns:a16="http://schemas.microsoft.com/office/drawing/2014/main" id="{8A8E4C2E-D766-2827-F4C7-D6EB90E8AEE4}"/>
              </a:ext>
            </a:extLst>
          </p:cNvPr>
          <p:cNvSpPr>
            <a:spLocks noGrp="1"/>
          </p:cNvSpPr>
          <p:nvPr>
            <p:ph type="dt" sz="half" idx="10"/>
          </p:nvPr>
        </p:nvSpPr>
        <p:spPr/>
        <p:txBody>
          <a:bodyPr/>
          <a:lstStyle/>
          <a:p>
            <a:endParaRPr lang="en-TW"/>
          </a:p>
        </p:txBody>
      </p:sp>
    </p:spTree>
    <p:extLst>
      <p:ext uri="{BB962C8B-B14F-4D97-AF65-F5344CB8AC3E}">
        <p14:creationId xmlns:p14="http://schemas.microsoft.com/office/powerpoint/2010/main" val="3276735042"/>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2483BCB-E393-136B-E746-41D727A23FE9}"/>
              </a:ext>
            </a:extLst>
          </p:cNvPr>
          <p:cNvSpPr>
            <a:spLocks noGrp="1"/>
          </p:cNvSpPr>
          <p:nvPr>
            <p:ph type="title"/>
          </p:nvPr>
        </p:nvSpPr>
        <p:spPr/>
        <p:txBody>
          <a:bodyPr/>
          <a:lstStyle/>
          <a:p>
            <a:r>
              <a:rPr lang="zh-TW" altLang="zh-TW"/>
              <a:t>PromptBERT</a:t>
            </a:r>
            <a:endParaRPr kumimoji="1" lang="zh-TW" altLang="en-US"/>
          </a:p>
        </p:txBody>
      </p:sp>
      <p:sp>
        <p:nvSpPr>
          <p:cNvPr id="3" name="內容版面配置區 2">
            <a:extLst>
              <a:ext uri="{FF2B5EF4-FFF2-40B4-BE49-F238E27FC236}">
                <a16:creationId xmlns:a16="http://schemas.microsoft.com/office/drawing/2014/main" id="{CFA5F01C-46E9-AACC-D78E-E9A2220ECDAE}"/>
              </a:ext>
            </a:extLst>
          </p:cNvPr>
          <p:cNvSpPr>
            <a:spLocks noGrp="1"/>
          </p:cNvSpPr>
          <p:nvPr>
            <p:ph idx="1"/>
          </p:nvPr>
        </p:nvSpPr>
        <p:spPr/>
        <p:txBody>
          <a:bodyPr vert="horz" lIns="91440" tIns="45720" rIns="91440" bIns="45720" rtlCol="0" anchor="t">
            <a:normAutofit/>
          </a:bodyPr>
          <a:lstStyle/>
          <a:p>
            <a:pPr algn="l"/>
            <a:r>
              <a:rPr lang="zh-TW" altLang="en-US">
                <a:ea typeface="新細明體"/>
                <a:cs typeface="Calibri"/>
              </a:rPr>
              <a:t>Design/search good prompt templates to better extract sentence embeddings from BERT without fine-tuning</a:t>
            </a:r>
          </a:p>
          <a:p>
            <a:pPr algn="l"/>
            <a:r>
              <a:rPr lang="zh-TW" altLang="en-US">
                <a:ea typeface="新細明體"/>
                <a:cs typeface="Calibri"/>
              </a:rPr>
              <a:t>Further fine-tuning with contrastive loss:</a:t>
            </a:r>
          </a:p>
          <a:p>
            <a:pPr lvl="1" indent="-342900" algn="l"/>
            <a:r>
              <a:rPr lang="zh-TW" altLang="en-US">
                <a:ea typeface="新細明體"/>
                <a:cs typeface="Calibri"/>
              </a:rPr>
              <a:t>Using sentence vectors produced by two different templates as a positive pair</a:t>
            </a:r>
          </a:p>
        </p:txBody>
      </p:sp>
      <p:sp>
        <p:nvSpPr>
          <p:cNvPr id="4" name="日期版面配置區 3">
            <a:extLst>
              <a:ext uri="{FF2B5EF4-FFF2-40B4-BE49-F238E27FC236}">
                <a16:creationId xmlns:a16="http://schemas.microsoft.com/office/drawing/2014/main" id="{07F9137D-186A-8BD7-9796-CC31328B804F}"/>
              </a:ext>
            </a:extLst>
          </p:cNvPr>
          <p:cNvSpPr>
            <a:spLocks noGrp="1"/>
          </p:cNvSpPr>
          <p:nvPr>
            <p:ph type="dt" sz="half" idx="10"/>
          </p:nvPr>
        </p:nvSpPr>
        <p:spPr/>
        <p:txBody>
          <a:bodyPr/>
          <a:lstStyle/>
          <a:p>
            <a:r>
              <a:rPr lang="en" altLang="zh-TW" b="0" i="0">
                <a:effectLst/>
                <a:latin typeface="+mn-lt"/>
              </a:rPr>
              <a:t>Jiang, Ting, et al. "</a:t>
            </a:r>
            <a:r>
              <a:rPr lang="en" altLang="zh-TW" b="0" i="0" err="1">
                <a:effectLst/>
                <a:latin typeface="+mn-lt"/>
              </a:rPr>
              <a:t>PromptBERT</a:t>
            </a:r>
            <a:r>
              <a:rPr lang="en" altLang="zh-TW" b="0" i="0">
                <a:effectLst/>
                <a:latin typeface="+mn-lt"/>
              </a:rPr>
              <a:t>: Improving BERT Sentence Embeddings with Prompts." </a:t>
            </a:r>
            <a:r>
              <a:rPr lang="en" altLang="zh-TW" b="0" i="1" err="1">
                <a:effectLst/>
                <a:latin typeface="+mn-lt"/>
              </a:rPr>
              <a:t>arXiv</a:t>
            </a:r>
            <a:r>
              <a:rPr lang="en" altLang="zh-TW" b="0" i="1">
                <a:effectLst/>
                <a:latin typeface="+mn-lt"/>
              </a:rPr>
              <a:t> preprint arXiv:2201.04337</a:t>
            </a:r>
            <a:r>
              <a:rPr lang="en" altLang="zh-TW" b="0" i="0">
                <a:effectLst/>
                <a:latin typeface="+mn-lt"/>
              </a:rPr>
              <a:t> (2022).</a:t>
            </a:r>
            <a:endParaRPr lang="en-TW">
              <a:latin typeface="+mn-lt"/>
            </a:endParaRPr>
          </a:p>
        </p:txBody>
      </p:sp>
      <p:pic>
        <p:nvPicPr>
          <p:cNvPr id="5" name="Google Shape;843;p105">
            <a:extLst>
              <a:ext uri="{FF2B5EF4-FFF2-40B4-BE49-F238E27FC236}">
                <a16:creationId xmlns:a16="http://schemas.microsoft.com/office/drawing/2014/main" id="{C63FC28E-5FB4-3CFD-B21A-47645DE83EC0}"/>
              </a:ext>
            </a:extLst>
          </p:cNvPr>
          <p:cNvPicPr preferRelativeResize="0">
            <a:picLocks noChangeAspect="1"/>
          </p:cNvPicPr>
          <p:nvPr/>
        </p:nvPicPr>
        <p:blipFill rotWithShape="1">
          <a:blip r:embed="rId2">
            <a:alphaModFix/>
          </a:blip>
          <a:srcRect r="-85" b="20178"/>
          <a:stretch/>
        </p:blipFill>
        <p:spPr>
          <a:xfrm>
            <a:off x="3128758" y="3027377"/>
            <a:ext cx="5929476" cy="3150904"/>
          </a:xfrm>
          <a:prstGeom prst="rect">
            <a:avLst/>
          </a:prstGeom>
          <a:noFill/>
          <a:ln>
            <a:noFill/>
          </a:ln>
        </p:spPr>
      </p:pic>
    </p:spTree>
    <p:extLst>
      <p:ext uri="{BB962C8B-B14F-4D97-AF65-F5344CB8AC3E}">
        <p14:creationId xmlns:p14="http://schemas.microsoft.com/office/powerpoint/2010/main" val="191585722"/>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55E30E8-F128-CFD1-8618-48CBF4CF2A21}"/>
              </a:ext>
            </a:extLst>
          </p:cNvPr>
          <p:cNvSpPr>
            <a:spLocks noGrp="1"/>
          </p:cNvSpPr>
          <p:nvPr>
            <p:ph type="title"/>
          </p:nvPr>
        </p:nvSpPr>
        <p:spPr/>
        <p:txBody>
          <a:bodyPr/>
          <a:lstStyle/>
          <a:p>
            <a:r>
              <a:rPr lang="zh-TW" altLang="zh-TW"/>
              <a:t>PromptBERT</a:t>
            </a:r>
            <a:endParaRPr kumimoji="1" lang="zh-TW" altLang="en-US"/>
          </a:p>
        </p:txBody>
      </p:sp>
      <p:sp>
        <p:nvSpPr>
          <p:cNvPr id="3" name="內容版面配置區 2">
            <a:extLst>
              <a:ext uri="{FF2B5EF4-FFF2-40B4-BE49-F238E27FC236}">
                <a16:creationId xmlns:a16="http://schemas.microsoft.com/office/drawing/2014/main" id="{31B3DAC1-B674-DC0C-4922-2F0F751A4A09}"/>
              </a:ext>
            </a:extLst>
          </p:cNvPr>
          <p:cNvSpPr>
            <a:spLocks noGrp="1"/>
          </p:cNvSpPr>
          <p:nvPr>
            <p:ph idx="1"/>
          </p:nvPr>
        </p:nvSpPr>
        <p:spPr/>
        <p:txBody>
          <a:bodyPr/>
          <a:lstStyle/>
          <a:p>
            <a:endParaRPr kumimoji="1" lang="zh-TW" altLang="en-US"/>
          </a:p>
        </p:txBody>
      </p:sp>
      <p:sp>
        <p:nvSpPr>
          <p:cNvPr id="4" name="日期版面配置區 3">
            <a:extLst>
              <a:ext uri="{FF2B5EF4-FFF2-40B4-BE49-F238E27FC236}">
                <a16:creationId xmlns:a16="http://schemas.microsoft.com/office/drawing/2014/main" id="{40B9CABA-49BB-6DD5-EAA0-15D37083CB5F}"/>
              </a:ext>
            </a:extLst>
          </p:cNvPr>
          <p:cNvSpPr>
            <a:spLocks noGrp="1"/>
          </p:cNvSpPr>
          <p:nvPr>
            <p:ph type="dt" sz="half" idx="10"/>
          </p:nvPr>
        </p:nvSpPr>
        <p:spPr/>
        <p:txBody>
          <a:bodyPr/>
          <a:lstStyle/>
          <a:p>
            <a:r>
              <a:rPr lang="en" altLang="zh-TW" b="0" i="0">
                <a:solidFill>
                  <a:srgbClr val="222222"/>
                </a:solidFill>
                <a:effectLst/>
                <a:latin typeface="+mn-lt"/>
              </a:rPr>
              <a:t>Jiang, Ting, et al. "</a:t>
            </a:r>
            <a:r>
              <a:rPr lang="en" altLang="zh-TW" b="0" i="0" err="1">
                <a:solidFill>
                  <a:srgbClr val="222222"/>
                </a:solidFill>
                <a:effectLst/>
                <a:latin typeface="+mn-lt"/>
              </a:rPr>
              <a:t>PromptBERT</a:t>
            </a:r>
            <a:r>
              <a:rPr lang="en" altLang="zh-TW" b="0" i="0">
                <a:solidFill>
                  <a:srgbClr val="222222"/>
                </a:solidFill>
                <a:effectLst/>
                <a:latin typeface="+mn-lt"/>
              </a:rPr>
              <a:t>: Improving BERT Sentence Embeddings with Prompts." </a:t>
            </a:r>
            <a:r>
              <a:rPr lang="en" altLang="zh-TW" b="0" i="1" err="1">
                <a:solidFill>
                  <a:srgbClr val="222222"/>
                </a:solidFill>
                <a:effectLst/>
                <a:latin typeface="+mn-lt"/>
              </a:rPr>
              <a:t>arXiv</a:t>
            </a:r>
            <a:r>
              <a:rPr lang="en" altLang="zh-TW" b="0" i="1">
                <a:solidFill>
                  <a:srgbClr val="222222"/>
                </a:solidFill>
                <a:effectLst/>
                <a:latin typeface="+mn-lt"/>
              </a:rPr>
              <a:t> preprint arXiv:2201.04337</a:t>
            </a:r>
            <a:r>
              <a:rPr lang="en" altLang="zh-TW" b="0" i="0">
                <a:solidFill>
                  <a:srgbClr val="222222"/>
                </a:solidFill>
                <a:effectLst/>
                <a:latin typeface="+mn-lt"/>
              </a:rPr>
              <a:t> (2022).</a:t>
            </a:r>
            <a:endParaRPr lang="en-TW">
              <a:latin typeface="+mn-lt"/>
            </a:endParaRPr>
          </a:p>
        </p:txBody>
      </p:sp>
      <p:pic>
        <p:nvPicPr>
          <p:cNvPr id="5" name="Google Shape;850;p106">
            <a:extLst>
              <a:ext uri="{FF2B5EF4-FFF2-40B4-BE49-F238E27FC236}">
                <a16:creationId xmlns:a16="http://schemas.microsoft.com/office/drawing/2014/main" id="{EC6C2E5A-8997-2499-5ECF-AC30B2172387}"/>
              </a:ext>
            </a:extLst>
          </p:cNvPr>
          <p:cNvPicPr preferRelativeResize="0"/>
          <p:nvPr/>
        </p:nvPicPr>
        <p:blipFill>
          <a:blip r:embed="rId2">
            <a:alphaModFix/>
          </a:blip>
          <a:stretch>
            <a:fillRect/>
          </a:stretch>
        </p:blipFill>
        <p:spPr>
          <a:xfrm>
            <a:off x="265268" y="1725673"/>
            <a:ext cx="11661463" cy="3083368"/>
          </a:xfrm>
          <a:prstGeom prst="rect">
            <a:avLst/>
          </a:prstGeom>
          <a:noFill/>
          <a:ln>
            <a:noFill/>
          </a:ln>
        </p:spPr>
      </p:pic>
      <p:sp>
        <p:nvSpPr>
          <p:cNvPr id="6" name="Google Shape;851;p106">
            <a:extLst>
              <a:ext uri="{FF2B5EF4-FFF2-40B4-BE49-F238E27FC236}">
                <a16:creationId xmlns:a16="http://schemas.microsoft.com/office/drawing/2014/main" id="{AB0BD416-3E8B-D3E1-7394-53B62FFF4DE6}"/>
              </a:ext>
            </a:extLst>
          </p:cNvPr>
          <p:cNvSpPr txBox="1"/>
          <p:nvPr/>
        </p:nvSpPr>
        <p:spPr>
          <a:xfrm>
            <a:off x="265268" y="4757610"/>
            <a:ext cx="12063182" cy="461635"/>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TW" b="1">
                <a:solidFill>
                  <a:srgbClr val="0000FF"/>
                </a:solidFill>
                <a:latin typeface="Open Sans"/>
                <a:ea typeface="Open Sans"/>
                <a:cs typeface="Open Sans"/>
                <a:sym typeface="Open Sans"/>
              </a:rPr>
              <a:t>DiffCSE (BERT-base)          72.28         84.43         76.47        83.90         80.54         80.59          71.23         78.49</a:t>
            </a:r>
            <a:endParaRPr b="1">
              <a:solidFill>
                <a:srgbClr val="0000FF"/>
              </a:solidFill>
              <a:latin typeface="Open Sans"/>
              <a:ea typeface="Open Sans"/>
              <a:cs typeface="Open Sans"/>
              <a:sym typeface="Open Sans"/>
            </a:endParaRPr>
          </a:p>
        </p:txBody>
      </p:sp>
    </p:spTree>
    <p:extLst>
      <p:ext uri="{BB962C8B-B14F-4D97-AF65-F5344CB8AC3E}">
        <p14:creationId xmlns:p14="http://schemas.microsoft.com/office/powerpoint/2010/main" val="940517872"/>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7E55D91-3196-27E5-167A-F7D0426C2F2A}"/>
              </a:ext>
            </a:extLst>
          </p:cNvPr>
          <p:cNvSpPr>
            <a:spLocks noGrp="1"/>
          </p:cNvSpPr>
          <p:nvPr>
            <p:ph type="title"/>
          </p:nvPr>
        </p:nvSpPr>
        <p:spPr/>
        <p:txBody>
          <a:bodyPr/>
          <a:lstStyle/>
          <a:p>
            <a:r>
              <a:rPr lang="zh-TW" altLang="zh-TW"/>
              <a:t>Outline</a:t>
            </a:r>
            <a:r>
              <a:rPr lang="zh-TW" altLang="en-US"/>
              <a:t> </a:t>
            </a:r>
            <a:r>
              <a:rPr lang="en-US" altLang="zh-TW"/>
              <a:t>of Part 3</a:t>
            </a:r>
            <a:endParaRPr kumimoji="1" lang="zh-TW" altLang="en-US"/>
          </a:p>
        </p:txBody>
      </p:sp>
      <p:sp>
        <p:nvSpPr>
          <p:cNvPr id="3" name="內容版面配置區 2">
            <a:extLst>
              <a:ext uri="{FF2B5EF4-FFF2-40B4-BE49-F238E27FC236}">
                <a16:creationId xmlns:a16="http://schemas.microsoft.com/office/drawing/2014/main" id="{1B69DC8E-32DF-1BED-085F-16A7A6E3EC09}"/>
              </a:ext>
            </a:extLst>
          </p:cNvPr>
          <p:cNvSpPr>
            <a:spLocks noGrp="1"/>
          </p:cNvSpPr>
          <p:nvPr>
            <p:ph idx="1"/>
          </p:nvPr>
        </p:nvSpPr>
        <p:spPr/>
        <p:txBody>
          <a:bodyPr vert="horz" lIns="91440" tIns="45720" rIns="91440" bIns="45720" rtlCol="0" anchor="t">
            <a:normAutofit/>
          </a:bodyPr>
          <a:lstStyle/>
          <a:p>
            <a:pPr marL="457200" lvl="0" indent="-342900" algn="l" rtl="0">
              <a:spcBef>
                <a:spcPts val="0"/>
              </a:spcBef>
              <a:spcAft>
                <a:spcPts val="0"/>
              </a:spcAft>
              <a:buSzPts val="1800"/>
              <a:buAutoNum type="arabicPeriod"/>
            </a:pPr>
            <a:r>
              <a:rPr lang="en" altLang="zh-TW">
                <a:ea typeface="新細明體"/>
              </a:rPr>
              <a:t>Why we need sentence-level representations?</a:t>
            </a:r>
          </a:p>
          <a:p>
            <a:pPr marL="457200" lvl="0" indent="-342900" algn="l" rtl="0">
              <a:spcBef>
                <a:spcPts val="0"/>
              </a:spcBef>
              <a:spcAft>
                <a:spcPts val="0"/>
              </a:spcAft>
              <a:buSzPts val="1800"/>
              <a:buAutoNum type="arabicPeriod"/>
            </a:pPr>
            <a:r>
              <a:rPr lang="en" altLang="zh-TW">
                <a:ea typeface="新細明體"/>
              </a:rPr>
              <a:t>Pre-BERT methods</a:t>
            </a:r>
            <a:endParaRPr lang="en" altLang="zh-TW">
              <a:ea typeface="新細明體"/>
              <a:cs typeface="Calibri"/>
            </a:endParaRPr>
          </a:p>
          <a:p>
            <a:pPr marL="457200" lvl="0" indent="-342900" algn="l" rtl="0">
              <a:spcBef>
                <a:spcPts val="0"/>
              </a:spcBef>
              <a:spcAft>
                <a:spcPts val="0"/>
              </a:spcAft>
              <a:buSzPts val="1800"/>
              <a:buAutoNum type="arabicPeriod"/>
            </a:pPr>
            <a:r>
              <a:rPr lang="en" altLang="zh-TW">
                <a:ea typeface="新細明體"/>
              </a:rPr>
              <a:t>How to obtain sentence-level representations from BERTs?</a:t>
            </a:r>
            <a:endParaRPr lang="en" altLang="zh-TW">
              <a:ea typeface="新細明體"/>
              <a:cs typeface="Calibri"/>
            </a:endParaRPr>
          </a:p>
          <a:p>
            <a:pPr marL="914400" lvl="1" indent="-317500" algn="l" rtl="0">
              <a:spcBef>
                <a:spcPts val="0"/>
              </a:spcBef>
              <a:spcAft>
                <a:spcPts val="0"/>
              </a:spcAft>
              <a:buSzPts val="1400"/>
              <a:buAutoNum type="alphaLcPeriod"/>
            </a:pPr>
            <a:r>
              <a:rPr lang="en" altLang="zh-TW">
                <a:ea typeface="新細明體"/>
              </a:rPr>
              <a:t>Post-processing Methods</a:t>
            </a:r>
            <a:endParaRPr lang="en" altLang="zh-TW">
              <a:ea typeface="新細明體"/>
              <a:cs typeface="Calibri"/>
            </a:endParaRPr>
          </a:p>
          <a:p>
            <a:pPr marL="457200" lvl="0" indent="-342900" algn="l" rtl="0">
              <a:spcBef>
                <a:spcPts val="0"/>
              </a:spcBef>
              <a:spcAft>
                <a:spcPts val="0"/>
              </a:spcAft>
              <a:buSzPts val="1800"/>
              <a:buAutoNum type="arabicPeriod"/>
            </a:pPr>
            <a:r>
              <a:rPr lang="en" altLang="zh-TW">
                <a:ea typeface="新細明體"/>
              </a:rPr>
              <a:t>Contrastive Learning Methods:</a:t>
            </a:r>
            <a:endParaRPr lang="en" altLang="zh-TW">
              <a:ea typeface="新細明體"/>
              <a:cs typeface="Calibri"/>
            </a:endParaRPr>
          </a:p>
          <a:p>
            <a:pPr marL="914400" lvl="1" indent="-317500" algn="l" rtl="0">
              <a:spcBef>
                <a:spcPts val="0"/>
              </a:spcBef>
              <a:spcAft>
                <a:spcPts val="0"/>
              </a:spcAft>
              <a:buSzPts val="1400"/>
              <a:buAutoNum type="alphaLcPeriod"/>
            </a:pPr>
            <a:r>
              <a:rPr lang="en" altLang="zh-TW">
                <a:ea typeface="新細明體"/>
              </a:rPr>
              <a:t>Designed </a:t>
            </a:r>
            <a:r>
              <a:rPr lang="en">
                <a:ea typeface="+mn-lt"/>
                <a:cs typeface="+mn-lt"/>
              </a:rPr>
              <a:t>Positives</a:t>
            </a:r>
          </a:p>
          <a:p>
            <a:pPr marL="914400" lvl="1" indent="-317500" algn="l" rtl="0">
              <a:spcBef>
                <a:spcPts val="0"/>
              </a:spcBef>
              <a:spcAft>
                <a:spcPts val="0"/>
              </a:spcAft>
              <a:buSzPts val="1400"/>
              <a:buAutoNum type="alphaLcPeriod"/>
            </a:pPr>
            <a:r>
              <a:rPr lang="en" altLang="zh-TW">
                <a:ea typeface="新細明體"/>
              </a:rPr>
              <a:t>Generating Positives</a:t>
            </a:r>
            <a:endParaRPr lang="en" altLang="zh-TW">
              <a:ea typeface="新細明體"/>
              <a:cs typeface="Calibri"/>
            </a:endParaRPr>
          </a:p>
          <a:p>
            <a:pPr marL="914400" lvl="1" indent="-317500" algn="l" rtl="0">
              <a:spcBef>
                <a:spcPts val="0"/>
              </a:spcBef>
              <a:spcAft>
                <a:spcPts val="0"/>
              </a:spcAft>
              <a:buSzPts val="1400"/>
              <a:buAutoNum type="alphaLcPeriod"/>
            </a:pPr>
            <a:r>
              <a:rPr lang="en" altLang="zh-TW">
                <a:ea typeface="新細明體"/>
              </a:rPr>
              <a:t>Bootstrapping Methods</a:t>
            </a:r>
            <a:endParaRPr lang="en" altLang="zh-TW">
              <a:ea typeface="新細明體"/>
              <a:cs typeface="Calibri"/>
            </a:endParaRPr>
          </a:p>
          <a:p>
            <a:pPr marL="914400" lvl="1" indent="-317500" algn="l" rtl="0">
              <a:spcBef>
                <a:spcPts val="0"/>
              </a:spcBef>
              <a:spcAft>
                <a:spcPts val="0"/>
              </a:spcAft>
              <a:buSzPts val="1400"/>
              <a:buAutoNum type="alphaLcPeriod"/>
            </a:pPr>
            <a:r>
              <a:rPr lang="en" altLang="zh-TW">
                <a:ea typeface="新細明體"/>
              </a:rPr>
              <a:t>Dropout Augmentations</a:t>
            </a:r>
            <a:endParaRPr lang="en" altLang="zh-TW">
              <a:ea typeface="新細明體"/>
              <a:cs typeface="Calibri"/>
            </a:endParaRPr>
          </a:p>
          <a:p>
            <a:pPr marL="914400" lvl="1" indent="-317500" algn="l" rtl="0">
              <a:spcBef>
                <a:spcPts val="0"/>
              </a:spcBef>
              <a:spcAft>
                <a:spcPts val="0"/>
              </a:spcAft>
              <a:buSzPts val="1400"/>
              <a:buAutoNum type="alphaLcPeriod"/>
            </a:pPr>
            <a:r>
              <a:rPr lang="en" altLang="zh-TW">
                <a:ea typeface="新細明體"/>
              </a:rPr>
              <a:t>Equivariant Contrastive Learning</a:t>
            </a:r>
            <a:endParaRPr lang="en" altLang="zh-TW">
              <a:ea typeface="新細明體"/>
              <a:cs typeface="Calibri"/>
            </a:endParaRPr>
          </a:p>
          <a:p>
            <a:pPr marL="914400" lvl="1" indent="-317500" algn="l" rtl="0">
              <a:spcBef>
                <a:spcPts val="0"/>
              </a:spcBef>
              <a:spcAft>
                <a:spcPts val="0"/>
              </a:spcAft>
              <a:buSzPts val="1400"/>
              <a:buAutoNum type="alphaLcPeriod"/>
            </a:pPr>
            <a:r>
              <a:rPr lang="en" altLang="zh-TW">
                <a:ea typeface="新細明體"/>
              </a:rPr>
              <a:t>Prompting</a:t>
            </a:r>
            <a:endParaRPr lang="en" altLang="zh-TW">
              <a:ea typeface="新細明體"/>
              <a:cs typeface="Calibri"/>
            </a:endParaRPr>
          </a:p>
          <a:p>
            <a:pPr marL="914400" lvl="1" indent="-317500" algn="l" rtl="0">
              <a:spcBef>
                <a:spcPts val="0"/>
              </a:spcBef>
              <a:spcAft>
                <a:spcPts val="0"/>
              </a:spcAft>
              <a:buSzPts val="1400"/>
              <a:buAutoNum type="alphaLcPeriod"/>
            </a:pPr>
            <a:r>
              <a:rPr lang="en" altLang="zh-TW" b="1">
                <a:ea typeface="新細明體"/>
              </a:rPr>
              <a:t>Ranking-based Methods</a:t>
            </a:r>
            <a:endParaRPr lang="en" altLang="zh-TW" b="1">
              <a:ea typeface="新細明體"/>
              <a:cs typeface="Calibri"/>
            </a:endParaRPr>
          </a:p>
          <a:p>
            <a:pPr marL="457200" lvl="0" indent="-342900" algn="l" rtl="0">
              <a:spcBef>
                <a:spcPts val="0"/>
              </a:spcBef>
              <a:spcAft>
                <a:spcPts val="0"/>
              </a:spcAft>
              <a:buSzPts val="1800"/>
              <a:buAutoNum type="arabicPeriod"/>
            </a:pPr>
            <a:r>
              <a:rPr lang="en" altLang="zh-TW">
                <a:ea typeface="新細明體"/>
              </a:rPr>
              <a:t>Conclusion</a:t>
            </a:r>
            <a:endParaRPr lang="en" altLang="zh-TW">
              <a:ea typeface="新細明體"/>
              <a:cs typeface="Calibri"/>
            </a:endParaRPr>
          </a:p>
          <a:p>
            <a:endParaRPr kumimoji="1" lang="zh-TW" altLang="en-US"/>
          </a:p>
        </p:txBody>
      </p:sp>
      <p:sp>
        <p:nvSpPr>
          <p:cNvPr id="4" name="日期版面配置區 3">
            <a:extLst>
              <a:ext uri="{FF2B5EF4-FFF2-40B4-BE49-F238E27FC236}">
                <a16:creationId xmlns:a16="http://schemas.microsoft.com/office/drawing/2014/main" id="{A2E50F0E-C276-0011-17A9-5E160194FB9E}"/>
              </a:ext>
            </a:extLst>
          </p:cNvPr>
          <p:cNvSpPr>
            <a:spLocks noGrp="1"/>
          </p:cNvSpPr>
          <p:nvPr>
            <p:ph type="dt" sz="half" idx="10"/>
          </p:nvPr>
        </p:nvSpPr>
        <p:spPr/>
        <p:txBody>
          <a:bodyPr/>
          <a:lstStyle/>
          <a:p>
            <a:endParaRPr lang="en-TW"/>
          </a:p>
        </p:txBody>
      </p:sp>
    </p:spTree>
    <p:extLst>
      <p:ext uri="{BB962C8B-B14F-4D97-AF65-F5344CB8AC3E}">
        <p14:creationId xmlns:p14="http://schemas.microsoft.com/office/powerpoint/2010/main" val="2947719987"/>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26258B0-FBB4-D307-32FC-7E3D247CACA0}"/>
              </a:ext>
            </a:extLst>
          </p:cNvPr>
          <p:cNvSpPr>
            <a:spLocks noGrp="1"/>
          </p:cNvSpPr>
          <p:nvPr>
            <p:ph type="title"/>
          </p:nvPr>
        </p:nvSpPr>
        <p:spPr/>
        <p:txBody>
          <a:bodyPr/>
          <a:lstStyle/>
          <a:p>
            <a:r>
              <a:rPr lang="zh-TW" altLang="zh-TW"/>
              <a:t>RankEncoder</a:t>
            </a:r>
            <a:endParaRPr kumimoji="1" lang="zh-TW" altLang="en-US"/>
          </a:p>
        </p:txBody>
      </p:sp>
      <p:sp>
        <p:nvSpPr>
          <p:cNvPr id="3" name="內容版面配置區 2">
            <a:extLst>
              <a:ext uri="{FF2B5EF4-FFF2-40B4-BE49-F238E27FC236}">
                <a16:creationId xmlns:a16="http://schemas.microsoft.com/office/drawing/2014/main" id="{196B4217-A679-E28B-3B30-569B19F62586}"/>
              </a:ext>
            </a:extLst>
          </p:cNvPr>
          <p:cNvSpPr>
            <a:spLocks noGrp="1"/>
          </p:cNvSpPr>
          <p:nvPr>
            <p:ph idx="1"/>
          </p:nvPr>
        </p:nvSpPr>
        <p:spPr/>
        <p:txBody>
          <a:bodyPr vert="horz" lIns="91440" tIns="45720" rIns="91440" bIns="45720" rtlCol="0" anchor="t">
            <a:normAutofit/>
          </a:bodyPr>
          <a:lstStyle/>
          <a:p>
            <a:pPr marL="457200" lvl="0" indent="-342900" algn="l" rtl="0">
              <a:spcBef>
                <a:spcPts val="0"/>
              </a:spcBef>
              <a:spcAft>
                <a:spcPts val="0"/>
              </a:spcAft>
              <a:buSzPts val="1800"/>
              <a:buChar char="●"/>
            </a:pPr>
            <a:r>
              <a:rPr lang="en" altLang="zh-TW">
                <a:ea typeface="新細明體"/>
              </a:rPr>
              <a:t>Refine the vector space of existing models like </a:t>
            </a:r>
            <a:r>
              <a:rPr lang="en" altLang="zh-TW" err="1">
                <a:ea typeface="新細明體"/>
              </a:rPr>
              <a:t>SimCSE</a:t>
            </a:r>
            <a:r>
              <a:rPr lang="en" altLang="zh-TW">
                <a:ea typeface="新細明體"/>
              </a:rPr>
              <a:t>, </a:t>
            </a:r>
            <a:r>
              <a:rPr lang="en" altLang="zh-TW" err="1">
                <a:ea typeface="新細明體"/>
              </a:rPr>
              <a:t>PromptBERT</a:t>
            </a:r>
            <a:endParaRPr lang="en" altLang="zh-TW">
              <a:ea typeface="新細明體"/>
            </a:endParaRPr>
          </a:p>
          <a:p>
            <a:pPr marL="457200" lvl="0" indent="-342900" algn="l" rtl="0">
              <a:spcBef>
                <a:spcPts val="0"/>
              </a:spcBef>
              <a:spcAft>
                <a:spcPts val="0"/>
              </a:spcAft>
              <a:buSzPts val="1800"/>
              <a:buChar char="●"/>
            </a:pPr>
            <a:r>
              <a:rPr lang="en" altLang="zh-TW">
                <a:ea typeface="新細明體"/>
              </a:rPr>
              <a:t>Leverage ranking information from the whole corpus</a:t>
            </a:r>
            <a:endParaRPr lang="en" altLang="zh-TW">
              <a:ea typeface="新細明體"/>
              <a:cs typeface="Calibri"/>
            </a:endParaRPr>
          </a:p>
          <a:p>
            <a:pPr marL="457200" indent="-342900" algn="l">
              <a:spcBef>
                <a:spcPts val="0"/>
              </a:spcBef>
              <a:buSzPts val="1800"/>
              <a:buChar char="●"/>
            </a:pPr>
            <a:r>
              <a:rPr lang="en" altLang="zh-TW">
                <a:ea typeface="新細明體"/>
                <a:cs typeface="Calibri"/>
              </a:rPr>
              <a:t>Train a new encoder to match the cosine similarity of rank vectors</a:t>
            </a:r>
          </a:p>
          <a:p>
            <a:pPr algn="l"/>
            <a:endParaRPr lang="zh-TW" altLang="en-US">
              <a:cs typeface="Calibri" panose="020F0502020204030204"/>
            </a:endParaRPr>
          </a:p>
        </p:txBody>
      </p:sp>
      <p:sp>
        <p:nvSpPr>
          <p:cNvPr id="4" name="日期版面配置區 3">
            <a:extLst>
              <a:ext uri="{FF2B5EF4-FFF2-40B4-BE49-F238E27FC236}">
                <a16:creationId xmlns:a16="http://schemas.microsoft.com/office/drawing/2014/main" id="{54FDEC03-8729-7EE1-5CD6-1574CBAB1F48}"/>
              </a:ext>
            </a:extLst>
          </p:cNvPr>
          <p:cNvSpPr>
            <a:spLocks noGrp="1"/>
          </p:cNvSpPr>
          <p:nvPr>
            <p:ph type="dt" sz="half" idx="10"/>
          </p:nvPr>
        </p:nvSpPr>
        <p:spPr/>
        <p:txBody>
          <a:bodyPr/>
          <a:lstStyle/>
          <a:p>
            <a:r>
              <a:rPr lang="en" altLang="zh-TW" b="0" i="0" err="1">
                <a:effectLst/>
                <a:latin typeface="+mn-lt"/>
              </a:rPr>
              <a:t>Seonwoo</a:t>
            </a:r>
            <a:r>
              <a:rPr lang="en" altLang="zh-TW" b="0" i="0">
                <a:effectLst/>
                <a:latin typeface="+mn-lt"/>
              </a:rPr>
              <a:t>, Yeon, et al. "Ranking-Enhanced Unsupervised Sentence Representation Learning." </a:t>
            </a:r>
            <a:r>
              <a:rPr lang="en" altLang="zh-TW" b="0" i="1" err="1">
                <a:effectLst/>
                <a:latin typeface="+mn-lt"/>
              </a:rPr>
              <a:t>arXiv</a:t>
            </a:r>
            <a:r>
              <a:rPr lang="en" altLang="zh-TW" b="0" i="1">
                <a:effectLst/>
                <a:latin typeface="+mn-lt"/>
              </a:rPr>
              <a:t> preprint arXiv:2209.04333</a:t>
            </a:r>
            <a:r>
              <a:rPr lang="en" altLang="zh-TW" b="0" i="0">
                <a:effectLst/>
                <a:latin typeface="+mn-lt"/>
              </a:rPr>
              <a:t> (2022).</a:t>
            </a:r>
            <a:endParaRPr lang="en-TW">
              <a:latin typeface="+mn-lt"/>
            </a:endParaRPr>
          </a:p>
        </p:txBody>
      </p:sp>
      <p:pic>
        <p:nvPicPr>
          <p:cNvPr id="8" name="Google Shape;866;p108">
            <a:extLst>
              <a:ext uri="{FF2B5EF4-FFF2-40B4-BE49-F238E27FC236}">
                <a16:creationId xmlns:a16="http://schemas.microsoft.com/office/drawing/2014/main" id="{87BE2A01-E352-3E22-C25F-03B411736CA9}"/>
              </a:ext>
            </a:extLst>
          </p:cNvPr>
          <p:cNvPicPr preferRelativeResize="0"/>
          <p:nvPr/>
        </p:nvPicPr>
        <p:blipFill>
          <a:blip r:embed="rId2">
            <a:alphaModFix/>
          </a:blip>
          <a:stretch>
            <a:fillRect/>
          </a:stretch>
        </p:blipFill>
        <p:spPr>
          <a:xfrm>
            <a:off x="4149724" y="2721837"/>
            <a:ext cx="3892525" cy="3198877"/>
          </a:xfrm>
          <a:prstGeom prst="rect">
            <a:avLst/>
          </a:prstGeom>
          <a:noFill/>
          <a:ln>
            <a:noFill/>
          </a:ln>
        </p:spPr>
      </p:pic>
      <p:pic>
        <p:nvPicPr>
          <p:cNvPr id="9" name="Google Shape;867;p108">
            <a:extLst>
              <a:ext uri="{FF2B5EF4-FFF2-40B4-BE49-F238E27FC236}">
                <a16:creationId xmlns:a16="http://schemas.microsoft.com/office/drawing/2014/main" id="{BC381624-664E-1216-F9CE-53F14AAF2F87}"/>
              </a:ext>
            </a:extLst>
          </p:cNvPr>
          <p:cNvPicPr preferRelativeResize="0"/>
          <p:nvPr/>
        </p:nvPicPr>
        <p:blipFill>
          <a:blip r:embed="rId3">
            <a:alphaModFix/>
          </a:blip>
          <a:stretch>
            <a:fillRect/>
          </a:stretch>
        </p:blipFill>
        <p:spPr>
          <a:xfrm>
            <a:off x="4149724" y="2721837"/>
            <a:ext cx="3892525" cy="3198877"/>
          </a:xfrm>
          <a:prstGeom prst="rect">
            <a:avLst/>
          </a:prstGeom>
          <a:noFill/>
          <a:ln>
            <a:noFill/>
          </a:ln>
        </p:spPr>
      </p:pic>
      <p:grpSp>
        <p:nvGrpSpPr>
          <p:cNvPr id="10" name="Google Shape;868;p108">
            <a:extLst>
              <a:ext uri="{FF2B5EF4-FFF2-40B4-BE49-F238E27FC236}">
                <a16:creationId xmlns:a16="http://schemas.microsoft.com/office/drawing/2014/main" id="{7F658FD2-BAEB-2453-158B-D52ECB6F150D}"/>
              </a:ext>
            </a:extLst>
          </p:cNvPr>
          <p:cNvGrpSpPr/>
          <p:nvPr/>
        </p:nvGrpSpPr>
        <p:grpSpPr>
          <a:xfrm>
            <a:off x="4149724" y="2721850"/>
            <a:ext cx="3892525" cy="3198877"/>
            <a:chOff x="3808875" y="1944622"/>
            <a:chExt cx="3892525" cy="3198877"/>
          </a:xfrm>
        </p:grpSpPr>
        <p:pic>
          <p:nvPicPr>
            <p:cNvPr id="11" name="Google Shape;869;p108">
              <a:extLst>
                <a:ext uri="{FF2B5EF4-FFF2-40B4-BE49-F238E27FC236}">
                  <a16:creationId xmlns:a16="http://schemas.microsoft.com/office/drawing/2014/main" id="{5B1B6CFA-4F80-3260-B87A-481AA7331781}"/>
                </a:ext>
              </a:extLst>
            </p:cNvPr>
            <p:cNvPicPr preferRelativeResize="0"/>
            <p:nvPr/>
          </p:nvPicPr>
          <p:blipFill>
            <a:blip r:embed="rId4">
              <a:alphaModFix/>
            </a:blip>
            <a:stretch>
              <a:fillRect/>
            </a:stretch>
          </p:blipFill>
          <p:spPr>
            <a:xfrm>
              <a:off x="3808875" y="1944622"/>
              <a:ext cx="3892525" cy="3198877"/>
            </a:xfrm>
            <a:prstGeom prst="rect">
              <a:avLst/>
            </a:prstGeom>
            <a:noFill/>
            <a:ln>
              <a:noFill/>
            </a:ln>
          </p:spPr>
        </p:pic>
        <p:cxnSp>
          <p:nvCxnSpPr>
            <p:cNvPr id="12" name="Google Shape;870;p108">
              <a:extLst>
                <a:ext uri="{FF2B5EF4-FFF2-40B4-BE49-F238E27FC236}">
                  <a16:creationId xmlns:a16="http://schemas.microsoft.com/office/drawing/2014/main" id="{5930CE39-3048-C67C-E5B0-586CC542DD83}"/>
                </a:ext>
              </a:extLst>
            </p:cNvPr>
            <p:cNvCxnSpPr/>
            <p:nvPr/>
          </p:nvCxnSpPr>
          <p:spPr>
            <a:xfrm>
              <a:off x="5051375" y="2494975"/>
              <a:ext cx="437700" cy="153600"/>
            </a:xfrm>
            <a:prstGeom prst="straightConnector1">
              <a:avLst/>
            </a:prstGeom>
            <a:noFill/>
            <a:ln w="9525" cap="flat" cmpd="sng">
              <a:solidFill>
                <a:srgbClr val="0B5394"/>
              </a:solidFill>
              <a:prstDash val="solid"/>
              <a:round/>
              <a:headEnd type="triangle" w="med" len="med"/>
              <a:tailEnd type="triangle" w="med" len="med"/>
            </a:ln>
          </p:spPr>
        </p:cxnSp>
        <p:cxnSp>
          <p:nvCxnSpPr>
            <p:cNvPr id="13" name="Google Shape;871;p108">
              <a:extLst>
                <a:ext uri="{FF2B5EF4-FFF2-40B4-BE49-F238E27FC236}">
                  <a16:creationId xmlns:a16="http://schemas.microsoft.com/office/drawing/2014/main" id="{86A4CA7D-E614-B14B-45C1-3F509C70BE05}"/>
                </a:ext>
              </a:extLst>
            </p:cNvPr>
            <p:cNvCxnSpPr/>
            <p:nvPr/>
          </p:nvCxnSpPr>
          <p:spPr>
            <a:xfrm>
              <a:off x="4467925" y="2610125"/>
              <a:ext cx="998100" cy="92100"/>
            </a:xfrm>
            <a:prstGeom prst="straightConnector1">
              <a:avLst/>
            </a:prstGeom>
            <a:noFill/>
            <a:ln w="9525" cap="flat" cmpd="sng">
              <a:solidFill>
                <a:srgbClr val="0B5394"/>
              </a:solidFill>
              <a:prstDash val="solid"/>
              <a:round/>
              <a:headEnd type="triangle" w="med" len="med"/>
              <a:tailEnd type="triangle" w="med" len="med"/>
            </a:ln>
          </p:spPr>
        </p:cxnSp>
        <p:cxnSp>
          <p:nvCxnSpPr>
            <p:cNvPr id="14" name="Google Shape;872;p108">
              <a:extLst>
                <a:ext uri="{FF2B5EF4-FFF2-40B4-BE49-F238E27FC236}">
                  <a16:creationId xmlns:a16="http://schemas.microsoft.com/office/drawing/2014/main" id="{9C62022D-7ABE-F675-66AC-0C42339DA94B}"/>
                </a:ext>
              </a:extLst>
            </p:cNvPr>
            <p:cNvCxnSpPr/>
            <p:nvPr/>
          </p:nvCxnSpPr>
          <p:spPr>
            <a:xfrm rot="10800000" flipH="1">
              <a:off x="4199250" y="2756100"/>
              <a:ext cx="1281900" cy="161100"/>
            </a:xfrm>
            <a:prstGeom prst="straightConnector1">
              <a:avLst/>
            </a:prstGeom>
            <a:noFill/>
            <a:ln w="9525" cap="flat" cmpd="sng">
              <a:solidFill>
                <a:srgbClr val="0B5394"/>
              </a:solidFill>
              <a:prstDash val="solid"/>
              <a:round/>
              <a:headEnd type="triangle" w="med" len="med"/>
              <a:tailEnd type="triangle" w="med" len="med"/>
            </a:ln>
          </p:spPr>
        </p:cxnSp>
        <p:cxnSp>
          <p:nvCxnSpPr>
            <p:cNvPr id="15" name="Google Shape;873;p108">
              <a:extLst>
                <a:ext uri="{FF2B5EF4-FFF2-40B4-BE49-F238E27FC236}">
                  <a16:creationId xmlns:a16="http://schemas.microsoft.com/office/drawing/2014/main" id="{C13854BB-B161-4794-1640-A50EBCEF8F31}"/>
                </a:ext>
              </a:extLst>
            </p:cNvPr>
            <p:cNvCxnSpPr/>
            <p:nvPr/>
          </p:nvCxnSpPr>
          <p:spPr>
            <a:xfrm rot="10800000" flipH="1">
              <a:off x="4283700" y="2801950"/>
              <a:ext cx="1212900" cy="698700"/>
            </a:xfrm>
            <a:prstGeom prst="straightConnector1">
              <a:avLst/>
            </a:prstGeom>
            <a:noFill/>
            <a:ln w="9525" cap="flat" cmpd="sng">
              <a:solidFill>
                <a:srgbClr val="0B5394"/>
              </a:solidFill>
              <a:prstDash val="solid"/>
              <a:round/>
              <a:headEnd type="triangle" w="med" len="med"/>
              <a:tailEnd type="triangle" w="med" len="med"/>
            </a:ln>
          </p:spPr>
        </p:cxnSp>
        <p:cxnSp>
          <p:nvCxnSpPr>
            <p:cNvPr id="16" name="Google Shape;874;p108">
              <a:extLst>
                <a:ext uri="{FF2B5EF4-FFF2-40B4-BE49-F238E27FC236}">
                  <a16:creationId xmlns:a16="http://schemas.microsoft.com/office/drawing/2014/main" id="{3A7AE7BA-7D67-9A2D-797D-8FF707D9B9C1}"/>
                </a:ext>
              </a:extLst>
            </p:cNvPr>
            <p:cNvCxnSpPr/>
            <p:nvPr/>
          </p:nvCxnSpPr>
          <p:spPr>
            <a:xfrm rot="10800000" flipH="1">
              <a:off x="4828750" y="2840500"/>
              <a:ext cx="714000" cy="1044000"/>
            </a:xfrm>
            <a:prstGeom prst="straightConnector1">
              <a:avLst/>
            </a:prstGeom>
            <a:noFill/>
            <a:ln w="9525" cap="flat" cmpd="sng">
              <a:solidFill>
                <a:srgbClr val="0B5394"/>
              </a:solidFill>
              <a:prstDash val="solid"/>
              <a:round/>
              <a:headEnd type="triangle" w="med" len="med"/>
              <a:tailEnd type="triangle" w="med" len="med"/>
            </a:ln>
          </p:spPr>
        </p:cxnSp>
      </p:grpSp>
      <p:pic>
        <p:nvPicPr>
          <p:cNvPr id="17" name="Google Shape;875;p108">
            <a:extLst>
              <a:ext uri="{FF2B5EF4-FFF2-40B4-BE49-F238E27FC236}">
                <a16:creationId xmlns:a16="http://schemas.microsoft.com/office/drawing/2014/main" id="{94FA443E-1BB3-FFB3-D989-C9EA1BDBF37B}"/>
              </a:ext>
            </a:extLst>
          </p:cNvPr>
          <p:cNvPicPr preferRelativeResize="0"/>
          <p:nvPr/>
        </p:nvPicPr>
        <p:blipFill>
          <a:blip r:embed="rId5">
            <a:alphaModFix/>
          </a:blip>
          <a:stretch>
            <a:fillRect/>
          </a:stretch>
        </p:blipFill>
        <p:spPr>
          <a:xfrm>
            <a:off x="4136889" y="2721828"/>
            <a:ext cx="3918195" cy="3198900"/>
          </a:xfrm>
          <a:prstGeom prst="rect">
            <a:avLst/>
          </a:prstGeom>
          <a:noFill/>
          <a:ln>
            <a:noFill/>
          </a:ln>
        </p:spPr>
      </p:pic>
      <p:pic>
        <p:nvPicPr>
          <p:cNvPr id="18" name="Google Shape;876;p108">
            <a:extLst>
              <a:ext uri="{FF2B5EF4-FFF2-40B4-BE49-F238E27FC236}">
                <a16:creationId xmlns:a16="http://schemas.microsoft.com/office/drawing/2014/main" id="{2DCAF29B-60CB-E356-F676-DEB7002DA094}"/>
              </a:ext>
            </a:extLst>
          </p:cNvPr>
          <p:cNvPicPr preferRelativeResize="0"/>
          <p:nvPr/>
        </p:nvPicPr>
        <p:blipFill>
          <a:blip r:embed="rId6">
            <a:alphaModFix/>
          </a:blip>
          <a:stretch>
            <a:fillRect/>
          </a:stretch>
        </p:blipFill>
        <p:spPr>
          <a:xfrm>
            <a:off x="4149737" y="2721827"/>
            <a:ext cx="3892525" cy="3198900"/>
          </a:xfrm>
          <a:prstGeom prst="rect">
            <a:avLst/>
          </a:prstGeom>
          <a:noFill/>
          <a:ln>
            <a:noFill/>
          </a:ln>
        </p:spPr>
      </p:pic>
    </p:spTree>
    <p:extLst>
      <p:ext uri="{BB962C8B-B14F-4D97-AF65-F5344CB8AC3E}">
        <p14:creationId xmlns:p14="http://schemas.microsoft.com/office/powerpoint/2010/main" val="3571752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5EC0895-890E-9333-16FD-136656F8BFA3}"/>
              </a:ext>
            </a:extLst>
          </p:cNvPr>
          <p:cNvSpPr>
            <a:spLocks noGrp="1"/>
          </p:cNvSpPr>
          <p:nvPr>
            <p:ph type="title"/>
          </p:nvPr>
        </p:nvSpPr>
        <p:spPr/>
        <p:txBody>
          <a:bodyPr/>
          <a:lstStyle/>
          <a:p>
            <a:r>
              <a:rPr lang="zh-TW" altLang="zh-TW"/>
              <a:t>RankEncoder</a:t>
            </a:r>
            <a:endParaRPr kumimoji="1" lang="zh-TW" altLang="en-US"/>
          </a:p>
        </p:txBody>
      </p:sp>
      <p:sp>
        <p:nvSpPr>
          <p:cNvPr id="3" name="內容版面配置區 2">
            <a:extLst>
              <a:ext uri="{FF2B5EF4-FFF2-40B4-BE49-F238E27FC236}">
                <a16:creationId xmlns:a16="http://schemas.microsoft.com/office/drawing/2014/main" id="{EE147DCF-EF34-6B98-A94E-D88DD1433F69}"/>
              </a:ext>
            </a:extLst>
          </p:cNvPr>
          <p:cNvSpPr>
            <a:spLocks noGrp="1"/>
          </p:cNvSpPr>
          <p:nvPr>
            <p:ph idx="1"/>
          </p:nvPr>
        </p:nvSpPr>
        <p:spPr/>
        <p:txBody>
          <a:bodyPr/>
          <a:lstStyle/>
          <a:p>
            <a:endParaRPr kumimoji="1" lang="zh-TW" altLang="en-US"/>
          </a:p>
        </p:txBody>
      </p:sp>
      <p:sp>
        <p:nvSpPr>
          <p:cNvPr id="4" name="日期版面配置區 3">
            <a:extLst>
              <a:ext uri="{FF2B5EF4-FFF2-40B4-BE49-F238E27FC236}">
                <a16:creationId xmlns:a16="http://schemas.microsoft.com/office/drawing/2014/main" id="{A664F792-3A5C-4F9B-CDF8-B4D1B3B22CBB}"/>
              </a:ext>
            </a:extLst>
          </p:cNvPr>
          <p:cNvSpPr>
            <a:spLocks noGrp="1"/>
          </p:cNvSpPr>
          <p:nvPr>
            <p:ph type="dt" sz="half" idx="10"/>
          </p:nvPr>
        </p:nvSpPr>
        <p:spPr/>
        <p:txBody>
          <a:bodyPr/>
          <a:lstStyle/>
          <a:p>
            <a:r>
              <a:rPr lang="en" altLang="zh-TW" b="0" i="0" err="1">
                <a:solidFill>
                  <a:srgbClr val="222222"/>
                </a:solidFill>
                <a:effectLst/>
                <a:latin typeface="+mn-lt"/>
              </a:rPr>
              <a:t>Seonwoo</a:t>
            </a:r>
            <a:r>
              <a:rPr lang="en" altLang="zh-TW" b="0" i="0">
                <a:solidFill>
                  <a:srgbClr val="222222"/>
                </a:solidFill>
                <a:effectLst/>
                <a:latin typeface="+mn-lt"/>
              </a:rPr>
              <a:t>, Yeon, et al. "Ranking-Enhanced Unsupervised Sentence Representation Learning." </a:t>
            </a:r>
            <a:r>
              <a:rPr lang="en" altLang="zh-TW" b="0" i="1" err="1">
                <a:solidFill>
                  <a:srgbClr val="222222"/>
                </a:solidFill>
                <a:effectLst/>
                <a:latin typeface="+mn-lt"/>
              </a:rPr>
              <a:t>arXiv</a:t>
            </a:r>
            <a:r>
              <a:rPr lang="en" altLang="zh-TW" b="0" i="1">
                <a:solidFill>
                  <a:srgbClr val="222222"/>
                </a:solidFill>
                <a:effectLst/>
                <a:latin typeface="+mn-lt"/>
              </a:rPr>
              <a:t> preprint arXiv:2209.04333</a:t>
            </a:r>
            <a:r>
              <a:rPr lang="en" altLang="zh-TW" b="0" i="0">
                <a:solidFill>
                  <a:srgbClr val="222222"/>
                </a:solidFill>
                <a:effectLst/>
                <a:latin typeface="+mn-lt"/>
              </a:rPr>
              <a:t> (2022).</a:t>
            </a:r>
            <a:endParaRPr lang="en-TW">
              <a:latin typeface="+mn-lt"/>
            </a:endParaRPr>
          </a:p>
        </p:txBody>
      </p:sp>
      <p:pic>
        <p:nvPicPr>
          <p:cNvPr id="5" name="Google Shape;883;p109">
            <a:extLst>
              <a:ext uri="{FF2B5EF4-FFF2-40B4-BE49-F238E27FC236}">
                <a16:creationId xmlns:a16="http://schemas.microsoft.com/office/drawing/2014/main" id="{86B40CDF-61E8-1A6F-4D00-041C3C7F4406}"/>
              </a:ext>
            </a:extLst>
          </p:cNvPr>
          <p:cNvPicPr preferRelativeResize="0"/>
          <p:nvPr/>
        </p:nvPicPr>
        <p:blipFill>
          <a:blip r:embed="rId2">
            <a:alphaModFix/>
          </a:blip>
          <a:stretch>
            <a:fillRect/>
          </a:stretch>
        </p:blipFill>
        <p:spPr>
          <a:xfrm>
            <a:off x="2521836" y="3576774"/>
            <a:ext cx="7148325" cy="2062026"/>
          </a:xfrm>
          <a:prstGeom prst="rect">
            <a:avLst/>
          </a:prstGeom>
          <a:noFill/>
          <a:ln>
            <a:noFill/>
          </a:ln>
        </p:spPr>
      </p:pic>
      <p:pic>
        <p:nvPicPr>
          <p:cNvPr id="6" name="Google Shape;884;p109">
            <a:extLst>
              <a:ext uri="{FF2B5EF4-FFF2-40B4-BE49-F238E27FC236}">
                <a16:creationId xmlns:a16="http://schemas.microsoft.com/office/drawing/2014/main" id="{39528B2B-B46E-470D-C856-1C8F95B4D353}"/>
              </a:ext>
            </a:extLst>
          </p:cNvPr>
          <p:cNvPicPr preferRelativeResize="0"/>
          <p:nvPr/>
        </p:nvPicPr>
        <p:blipFill>
          <a:blip r:embed="rId3">
            <a:alphaModFix/>
          </a:blip>
          <a:stretch>
            <a:fillRect/>
          </a:stretch>
        </p:blipFill>
        <p:spPr>
          <a:xfrm>
            <a:off x="3330324" y="1836975"/>
            <a:ext cx="5531351" cy="1777149"/>
          </a:xfrm>
          <a:prstGeom prst="rect">
            <a:avLst/>
          </a:prstGeom>
          <a:noFill/>
          <a:ln>
            <a:noFill/>
          </a:ln>
        </p:spPr>
      </p:pic>
    </p:spTree>
    <p:extLst>
      <p:ext uri="{BB962C8B-B14F-4D97-AF65-F5344CB8AC3E}">
        <p14:creationId xmlns:p14="http://schemas.microsoft.com/office/powerpoint/2010/main" val="2130622640"/>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E04DE22-59BE-44A3-D199-AE7EF3C50817}"/>
              </a:ext>
            </a:extLst>
          </p:cNvPr>
          <p:cNvSpPr>
            <a:spLocks noGrp="1"/>
          </p:cNvSpPr>
          <p:nvPr>
            <p:ph type="title"/>
          </p:nvPr>
        </p:nvSpPr>
        <p:spPr/>
        <p:txBody>
          <a:bodyPr/>
          <a:lstStyle/>
          <a:p>
            <a:r>
              <a:rPr lang="zh-TW" altLang="zh-TW"/>
              <a:t>RankEncoder</a:t>
            </a:r>
            <a:endParaRPr kumimoji="1" lang="zh-TW" altLang="en-US"/>
          </a:p>
        </p:txBody>
      </p:sp>
      <p:sp>
        <p:nvSpPr>
          <p:cNvPr id="3" name="內容版面配置區 2">
            <a:extLst>
              <a:ext uri="{FF2B5EF4-FFF2-40B4-BE49-F238E27FC236}">
                <a16:creationId xmlns:a16="http://schemas.microsoft.com/office/drawing/2014/main" id="{95F54B6E-C967-F1D0-68C8-2FADED558240}"/>
              </a:ext>
            </a:extLst>
          </p:cNvPr>
          <p:cNvSpPr>
            <a:spLocks noGrp="1"/>
          </p:cNvSpPr>
          <p:nvPr>
            <p:ph idx="1"/>
          </p:nvPr>
        </p:nvSpPr>
        <p:spPr/>
        <p:txBody>
          <a:bodyPr/>
          <a:lstStyle/>
          <a:p>
            <a:r>
              <a:rPr lang="en" altLang="zh-TW" err="1"/>
              <a:t>RankEncoder</a:t>
            </a:r>
            <a:r>
              <a:rPr lang="en" altLang="zh-TW"/>
              <a:t> can be aware of the fine-grain interaction between the similar sentences in the corpus</a:t>
            </a:r>
          </a:p>
          <a:p>
            <a:endParaRPr kumimoji="1" lang="zh-TW" altLang="en-US"/>
          </a:p>
        </p:txBody>
      </p:sp>
      <p:sp>
        <p:nvSpPr>
          <p:cNvPr id="4" name="日期版面配置區 3">
            <a:extLst>
              <a:ext uri="{FF2B5EF4-FFF2-40B4-BE49-F238E27FC236}">
                <a16:creationId xmlns:a16="http://schemas.microsoft.com/office/drawing/2014/main" id="{D688BD60-F36E-17BE-CAA3-DC927DC9DB96}"/>
              </a:ext>
            </a:extLst>
          </p:cNvPr>
          <p:cNvSpPr>
            <a:spLocks noGrp="1"/>
          </p:cNvSpPr>
          <p:nvPr>
            <p:ph type="dt" sz="half" idx="10"/>
          </p:nvPr>
        </p:nvSpPr>
        <p:spPr/>
        <p:txBody>
          <a:bodyPr/>
          <a:lstStyle/>
          <a:p>
            <a:r>
              <a:rPr lang="en" altLang="zh-TW" b="0" i="0" err="1">
                <a:effectLst/>
                <a:latin typeface="+mn-lt"/>
              </a:rPr>
              <a:t>Seonwoo</a:t>
            </a:r>
            <a:r>
              <a:rPr lang="en" altLang="zh-TW" b="0" i="0">
                <a:effectLst/>
                <a:latin typeface="+mn-lt"/>
              </a:rPr>
              <a:t>, Yeon, et al. "Ranking-Enhanced Unsupervised Sentence Representation Learning." </a:t>
            </a:r>
            <a:r>
              <a:rPr lang="en" altLang="zh-TW" b="0" i="1" err="1">
                <a:effectLst/>
                <a:latin typeface="+mn-lt"/>
              </a:rPr>
              <a:t>arXiv</a:t>
            </a:r>
            <a:r>
              <a:rPr lang="en" altLang="zh-TW" b="0" i="1">
                <a:effectLst/>
                <a:latin typeface="+mn-lt"/>
              </a:rPr>
              <a:t> preprint arXiv:2209.04333</a:t>
            </a:r>
            <a:r>
              <a:rPr lang="en" altLang="zh-TW" b="0" i="0">
                <a:effectLst/>
                <a:latin typeface="+mn-lt"/>
              </a:rPr>
              <a:t> (2022).</a:t>
            </a:r>
            <a:endParaRPr lang="en-TW">
              <a:latin typeface="+mn-lt"/>
            </a:endParaRPr>
          </a:p>
        </p:txBody>
      </p:sp>
      <p:pic>
        <p:nvPicPr>
          <p:cNvPr id="5" name="Google Shape;892;p110">
            <a:extLst>
              <a:ext uri="{FF2B5EF4-FFF2-40B4-BE49-F238E27FC236}">
                <a16:creationId xmlns:a16="http://schemas.microsoft.com/office/drawing/2014/main" id="{BF06132A-AF83-613B-0268-EDAB2650BDC6}"/>
              </a:ext>
            </a:extLst>
          </p:cNvPr>
          <p:cNvPicPr preferRelativeResize="0">
            <a:picLocks noChangeAspect="1"/>
          </p:cNvPicPr>
          <p:nvPr/>
        </p:nvPicPr>
        <p:blipFill>
          <a:blip r:embed="rId2">
            <a:alphaModFix/>
          </a:blip>
          <a:stretch>
            <a:fillRect/>
          </a:stretch>
        </p:blipFill>
        <p:spPr>
          <a:xfrm>
            <a:off x="1942423" y="1951687"/>
            <a:ext cx="8307153" cy="3687113"/>
          </a:xfrm>
          <a:prstGeom prst="rect">
            <a:avLst/>
          </a:prstGeom>
          <a:noFill/>
          <a:ln>
            <a:noFill/>
          </a:ln>
        </p:spPr>
      </p:pic>
    </p:spTree>
    <p:extLst>
      <p:ext uri="{BB962C8B-B14F-4D97-AF65-F5344CB8AC3E}">
        <p14:creationId xmlns:p14="http://schemas.microsoft.com/office/powerpoint/2010/main" val="13325865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48486D7-4750-4C19-073F-5FF805F1969F}"/>
              </a:ext>
            </a:extLst>
          </p:cNvPr>
          <p:cNvSpPr>
            <a:spLocks noGrp="1"/>
          </p:cNvSpPr>
          <p:nvPr>
            <p:ph type="title"/>
          </p:nvPr>
        </p:nvSpPr>
        <p:spPr/>
        <p:txBody>
          <a:bodyPr/>
          <a:lstStyle/>
          <a:p>
            <a:r>
              <a:rPr lang="en-US" altLang="zh-TW" dirty="0"/>
              <a:t>Pre-training for NLP</a:t>
            </a:r>
            <a:endParaRPr lang="zh-TW" altLang="en-US" dirty="0"/>
          </a:p>
        </p:txBody>
      </p:sp>
      <p:sp>
        <p:nvSpPr>
          <p:cNvPr id="4" name="文字方塊 3">
            <a:extLst>
              <a:ext uri="{FF2B5EF4-FFF2-40B4-BE49-F238E27FC236}">
                <a16:creationId xmlns:a16="http://schemas.microsoft.com/office/drawing/2014/main" id="{9B9397A1-9BF5-609C-40E7-8180490EEB06}"/>
              </a:ext>
            </a:extLst>
          </p:cNvPr>
          <p:cNvSpPr txBox="1"/>
          <p:nvPr/>
        </p:nvSpPr>
        <p:spPr>
          <a:xfrm>
            <a:off x="2306404" y="1704899"/>
            <a:ext cx="1809750"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2800" b="1" i="1" u="sng"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Pre-train</a:t>
            </a:r>
            <a:endParaRPr kumimoji="0" lang="zh-TW" altLang="en-US" sz="2800" b="1" i="1" u="sng"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7" name="文字方塊 6">
            <a:extLst>
              <a:ext uri="{FF2B5EF4-FFF2-40B4-BE49-F238E27FC236}">
                <a16:creationId xmlns:a16="http://schemas.microsoft.com/office/drawing/2014/main" id="{141895A4-D505-D681-48CF-B50CC72DD4F5}"/>
              </a:ext>
            </a:extLst>
          </p:cNvPr>
          <p:cNvSpPr txBox="1"/>
          <p:nvPr/>
        </p:nvSpPr>
        <p:spPr>
          <a:xfrm>
            <a:off x="3167516" y="5524921"/>
            <a:ext cx="3026343"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BERT</a:t>
            </a: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11" name="文字方塊 10">
            <a:extLst>
              <a:ext uri="{FF2B5EF4-FFF2-40B4-BE49-F238E27FC236}">
                <a16:creationId xmlns:a16="http://schemas.microsoft.com/office/drawing/2014/main" id="{FEFB1A23-4C6C-58BB-7C6B-8E69E822587E}"/>
              </a:ext>
            </a:extLst>
          </p:cNvPr>
          <p:cNvSpPr txBox="1"/>
          <p:nvPr/>
        </p:nvSpPr>
        <p:spPr>
          <a:xfrm>
            <a:off x="436712" y="5212864"/>
            <a:ext cx="2790727"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Unlabeled</a:t>
            </a:r>
            <a:r>
              <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 </a:t>
            </a: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text data</a:t>
            </a: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cxnSp>
        <p:nvCxnSpPr>
          <p:cNvPr id="12" name="直線單箭頭接點 11">
            <a:extLst>
              <a:ext uri="{FF2B5EF4-FFF2-40B4-BE49-F238E27FC236}">
                <a16:creationId xmlns:a16="http://schemas.microsoft.com/office/drawing/2014/main" id="{3EB0C0FB-509C-2381-61E2-73244DE18BD9}"/>
              </a:ext>
            </a:extLst>
          </p:cNvPr>
          <p:cNvCxnSpPr>
            <a:cxnSpLocks/>
          </p:cNvCxnSpPr>
          <p:nvPr/>
        </p:nvCxnSpPr>
        <p:spPr>
          <a:xfrm>
            <a:off x="2925344" y="4162334"/>
            <a:ext cx="880767" cy="0"/>
          </a:xfrm>
          <a:prstGeom prst="straightConnector1">
            <a:avLst/>
          </a:prstGeom>
          <a:noFill/>
          <a:ln w="38100" cap="flat" cmpd="sng" algn="ctr">
            <a:solidFill>
              <a:sysClr val="windowText" lastClr="000000"/>
            </a:solidFill>
            <a:prstDash val="solid"/>
            <a:miter lim="800000"/>
            <a:tailEnd type="triangle"/>
          </a:ln>
          <a:effectLst/>
        </p:spPr>
      </p:cxnSp>
      <p:pic>
        <p:nvPicPr>
          <p:cNvPr id="13" name="Picture 4" descr="ãBERT pngãçåçæå°çµæ">
            <a:extLst>
              <a:ext uri="{FF2B5EF4-FFF2-40B4-BE49-F238E27FC236}">
                <a16:creationId xmlns:a16="http://schemas.microsoft.com/office/drawing/2014/main" id="{CFF0575E-7C76-E475-030B-C739C171E12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06111" y="2719626"/>
            <a:ext cx="1685714" cy="280519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ãdocumentãçåçæå°çµæ">
            <a:extLst>
              <a:ext uri="{FF2B5EF4-FFF2-40B4-BE49-F238E27FC236}">
                <a16:creationId xmlns:a16="http://schemas.microsoft.com/office/drawing/2014/main" id="{ABE73CC2-6F77-C167-AA94-459F7CF2DA8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66934" y="3175547"/>
            <a:ext cx="841606" cy="89679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ãdocumentãçåçæå°çµæ">
            <a:extLst>
              <a:ext uri="{FF2B5EF4-FFF2-40B4-BE49-F238E27FC236}">
                <a16:creationId xmlns:a16="http://schemas.microsoft.com/office/drawing/2014/main" id="{D750CDEF-B8CA-5487-7A71-701307E832D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12989" y="3184313"/>
            <a:ext cx="841606" cy="896798"/>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ãdocumentãçåçæå°çµæ">
            <a:extLst>
              <a:ext uri="{FF2B5EF4-FFF2-40B4-BE49-F238E27FC236}">
                <a16:creationId xmlns:a16="http://schemas.microsoft.com/office/drawing/2014/main" id="{1525935C-8F44-3042-27C1-0CF0C5F848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5180" y="4153568"/>
            <a:ext cx="841606" cy="89679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ãdocumentãçåçæå°çµæ">
            <a:extLst>
              <a:ext uri="{FF2B5EF4-FFF2-40B4-BE49-F238E27FC236}">
                <a16:creationId xmlns:a16="http://schemas.microsoft.com/office/drawing/2014/main" id="{8E0FCE5E-6B1D-B0C5-F835-B67A5CF0325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21235" y="4162334"/>
            <a:ext cx="841606" cy="896798"/>
          </a:xfrm>
          <a:prstGeom prst="rect">
            <a:avLst/>
          </a:prstGeom>
          <a:noFill/>
          <a:extLst>
            <a:ext uri="{909E8E84-426E-40DD-AFC4-6F175D3DCCD1}">
              <a14:hiddenFill xmlns:a14="http://schemas.microsoft.com/office/drawing/2010/main">
                <a:solidFill>
                  <a:srgbClr val="FFFFFF"/>
                </a:solidFill>
              </a14:hiddenFill>
            </a:ext>
          </a:extLst>
        </p:spPr>
      </p:pic>
      <p:cxnSp>
        <p:nvCxnSpPr>
          <p:cNvPr id="39" name="直線單箭頭接點 38">
            <a:extLst>
              <a:ext uri="{FF2B5EF4-FFF2-40B4-BE49-F238E27FC236}">
                <a16:creationId xmlns:a16="http://schemas.microsoft.com/office/drawing/2014/main" id="{E4457073-DD3C-72C0-4D10-A1353B82BD78}"/>
              </a:ext>
            </a:extLst>
          </p:cNvPr>
          <p:cNvCxnSpPr>
            <a:cxnSpLocks/>
          </p:cNvCxnSpPr>
          <p:nvPr/>
        </p:nvCxnSpPr>
        <p:spPr>
          <a:xfrm>
            <a:off x="5580555" y="4220194"/>
            <a:ext cx="1098902" cy="0"/>
          </a:xfrm>
          <a:prstGeom prst="straightConnector1">
            <a:avLst/>
          </a:prstGeom>
          <a:noFill/>
          <a:ln w="38100" cap="flat" cmpd="sng" algn="ctr">
            <a:solidFill>
              <a:sysClr val="windowText" lastClr="000000"/>
            </a:solidFill>
            <a:prstDash val="solid"/>
            <a:miter lim="800000"/>
            <a:headEnd type="none" w="med" len="med"/>
            <a:tailEnd type="none" w="med" len="med"/>
          </a:ln>
          <a:effectLst/>
        </p:spPr>
      </p:cxnSp>
      <p:cxnSp>
        <p:nvCxnSpPr>
          <p:cNvPr id="41" name="直線單箭頭接點 40">
            <a:extLst>
              <a:ext uri="{FF2B5EF4-FFF2-40B4-BE49-F238E27FC236}">
                <a16:creationId xmlns:a16="http://schemas.microsoft.com/office/drawing/2014/main" id="{0F70B504-6C76-8086-BEC0-28711F1C75A9}"/>
              </a:ext>
            </a:extLst>
          </p:cNvPr>
          <p:cNvCxnSpPr>
            <a:cxnSpLocks/>
          </p:cNvCxnSpPr>
          <p:nvPr/>
        </p:nvCxnSpPr>
        <p:spPr>
          <a:xfrm>
            <a:off x="6672822" y="3271223"/>
            <a:ext cx="2285452" cy="0"/>
          </a:xfrm>
          <a:prstGeom prst="straightConnector1">
            <a:avLst/>
          </a:prstGeom>
          <a:noFill/>
          <a:ln w="38100" cap="flat" cmpd="sng" algn="ctr">
            <a:solidFill>
              <a:sysClr val="windowText" lastClr="000000"/>
            </a:solidFill>
            <a:prstDash val="solid"/>
            <a:miter lim="800000"/>
            <a:tailEnd type="triangle"/>
          </a:ln>
          <a:effectLst/>
        </p:spPr>
      </p:cxnSp>
      <p:cxnSp>
        <p:nvCxnSpPr>
          <p:cNvPr id="42" name="直線單箭頭接點 41">
            <a:extLst>
              <a:ext uri="{FF2B5EF4-FFF2-40B4-BE49-F238E27FC236}">
                <a16:creationId xmlns:a16="http://schemas.microsoft.com/office/drawing/2014/main" id="{1869E8D6-3375-D08D-242B-2AD8C88CD744}"/>
              </a:ext>
            </a:extLst>
          </p:cNvPr>
          <p:cNvCxnSpPr>
            <a:cxnSpLocks/>
          </p:cNvCxnSpPr>
          <p:nvPr/>
        </p:nvCxnSpPr>
        <p:spPr>
          <a:xfrm>
            <a:off x="6672822" y="3272104"/>
            <a:ext cx="0" cy="890230"/>
          </a:xfrm>
          <a:prstGeom prst="straightConnector1">
            <a:avLst/>
          </a:prstGeom>
          <a:noFill/>
          <a:ln w="38100" cap="flat" cmpd="sng" algn="ctr">
            <a:solidFill>
              <a:sysClr val="windowText" lastClr="000000"/>
            </a:solidFill>
            <a:prstDash val="solid"/>
            <a:miter lim="800000"/>
            <a:headEnd type="none" w="med" len="med"/>
            <a:tailEnd type="none" w="med" len="med"/>
          </a:ln>
          <a:effectLst/>
        </p:spPr>
      </p:cxnSp>
      <p:cxnSp>
        <p:nvCxnSpPr>
          <p:cNvPr id="43" name="直線單箭頭接點 42">
            <a:extLst>
              <a:ext uri="{FF2B5EF4-FFF2-40B4-BE49-F238E27FC236}">
                <a16:creationId xmlns:a16="http://schemas.microsoft.com/office/drawing/2014/main" id="{8D646310-337B-DE19-7142-4237526F89F4}"/>
              </a:ext>
            </a:extLst>
          </p:cNvPr>
          <p:cNvCxnSpPr>
            <a:cxnSpLocks/>
          </p:cNvCxnSpPr>
          <p:nvPr/>
        </p:nvCxnSpPr>
        <p:spPr>
          <a:xfrm>
            <a:off x="6672822" y="5118277"/>
            <a:ext cx="2285452" cy="0"/>
          </a:xfrm>
          <a:prstGeom prst="straightConnector1">
            <a:avLst/>
          </a:prstGeom>
          <a:noFill/>
          <a:ln w="38100" cap="flat" cmpd="sng" algn="ctr">
            <a:solidFill>
              <a:sysClr val="windowText" lastClr="000000"/>
            </a:solidFill>
            <a:prstDash val="solid"/>
            <a:miter lim="800000"/>
            <a:tailEnd type="triangle"/>
          </a:ln>
          <a:effectLst/>
        </p:spPr>
      </p:cxnSp>
      <p:sp>
        <p:nvSpPr>
          <p:cNvPr id="44" name="文字方塊 43">
            <a:extLst>
              <a:ext uri="{FF2B5EF4-FFF2-40B4-BE49-F238E27FC236}">
                <a16:creationId xmlns:a16="http://schemas.microsoft.com/office/drawing/2014/main" id="{11A1D51A-8040-C53F-5200-F339711045F1}"/>
              </a:ext>
            </a:extLst>
          </p:cNvPr>
          <p:cNvSpPr txBox="1"/>
          <p:nvPr/>
        </p:nvSpPr>
        <p:spPr>
          <a:xfrm>
            <a:off x="6893577" y="1723560"/>
            <a:ext cx="1704717"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2800" b="1" i="1" u="sng"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Fine-tune</a:t>
            </a:r>
            <a:endParaRPr kumimoji="0" lang="zh-TW" altLang="en-US" sz="2800" b="1" i="1" u="sng"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46" name="Google Shape;111;p27">
            <a:extLst>
              <a:ext uri="{FF2B5EF4-FFF2-40B4-BE49-F238E27FC236}">
                <a16:creationId xmlns:a16="http://schemas.microsoft.com/office/drawing/2014/main" id="{5D867FC4-A7CE-7359-15A7-29DEE8B787DA}"/>
              </a:ext>
            </a:extLst>
          </p:cNvPr>
          <p:cNvSpPr/>
          <p:nvPr/>
        </p:nvSpPr>
        <p:spPr>
          <a:xfrm>
            <a:off x="9094756" y="2955640"/>
            <a:ext cx="1077027" cy="701694"/>
          </a:xfrm>
          <a:custGeom>
            <a:avLst/>
            <a:gdLst/>
            <a:ahLst/>
            <a:cxnLst/>
            <a:rect l="l" t="t" r="r" b="b"/>
            <a:pathLst>
              <a:path w="20765" h="21427" extrusionOk="0">
                <a:moveTo>
                  <a:pt x="7654" y="1"/>
                </a:moveTo>
                <a:cubicBezTo>
                  <a:pt x="6294" y="20"/>
                  <a:pt x="4753" y="903"/>
                  <a:pt x="4110" y="2532"/>
                </a:cubicBezTo>
                <a:cubicBezTo>
                  <a:pt x="4110" y="2532"/>
                  <a:pt x="4104" y="2532"/>
                  <a:pt x="4104" y="2532"/>
                </a:cubicBezTo>
                <a:cubicBezTo>
                  <a:pt x="3722" y="3624"/>
                  <a:pt x="3929" y="4445"/>
                  <a:pt x="3945" y="4495"/>
                </a:cubicBezTo>
                <a:cubicBezTo>
                  <a:pt x="3976" y="4602"/>
                  <a:pt x="3935" y="4724"/>
                  <a:pt x="3855" y="4767"/>
                </a:cubicBezTo>
                <a:cubicBezTo>
                  <a:pt x="3839" y="4774"/>
                  <a:pt x="3828" y="4781"/>
                  <a:pt x="3812" y="4781"/>
                </a:cubicBezTo>
                <a:cubicBezTo>
                  <a:pt x="3743" y="4788"/>
                  <a:pt x="3679" y="4730"/>
                  <a:pt x="3653" y="4644"/>
                </a:cubicBezTo>
                <a:cubicBezTo>
                  <a:pt x="3642" y="4595"/>
                  <a:pt x="3430" y="3790"/>
                  <a:pt x="3722" y="2691"/>
                </a:cubicBezTo>
                <a:cubicBezTo>
                  <a:pt x="3754" y="2562"/>
                  <a:pt x="3690" y="2425"/>
                  <a:pt x="3590" y="2425"/>
                </a:cubicBezTo>
                <a:cubicBezTo>
                  <a:pt x="1950" y="2425"/>
                  <a:pt x="273" y="5524"/>
                  <a:pt x="347" y="7372"/>
                </a:cubicBezTo>
                <a:cubicBezTo>
                  <a:pt x="353" y="7515"/>
                  <a:pt x="475" y="7579"/>
                  <a:pt x="555" y="7493"/>
                </a:cubicBezTo>
                <a:cubicBezTo>
                  <a:pt x="778" y="7236"/>
                  <a:pt x="1021" y="7029"/>
                  <a:pt x="1281" y="6886"/>
                </a:cubicBezTo>
                <a:cubicBezTo>
                  <a:pt x="1350" y="6850"/>
                  <a:pt x="1429" y="6879"/>
                  <a:pt x="1472" y="6964"/>
                </a:cubicBezTo>
                <a:cubicBezTo>
                  <a:pt x="1530" y="7078"/>
                  <a:pt x="1487" y="7236"/>
                  <a:pt x="1397" y="7279"/>
                </a:cubicBezTo>
                <a:cubicBezTo>
                  <a:pt x="1036" y="7471"/>
                  <a:pt x="750" y="7772"/>
                  <a:pt x="516" y="8129"/>
                </a:cubicBezTo>
                <a:cubicBezTo>
                  <a:pt x="-529" y="10034"/>
                  <a:pt x="140" y="12853"/>
                  <a:pt x="1392" y="14423"/>
                </a:cubicBezTo>
                <a:cubicBezTo>
                  <a:pt x="1610" y="14680"/>
                  <a:pt x="1833" y="14902"/>
                  <a:pt x="2056" y="15088"/>
                </a:cubicBezTo>
                <a:cubicBezTo>
                  <a:pt x="2156" y="15166"/>
                  <a:pt x="2358" y="15310"/>
                  <a:pt x="2352" y="15324"/>
                </a:cubicBezTo>
                <a:cubicBezTo>
                  <a:pt x="3759" y="16381"/>
                  <a:pt x="5347" y="16295"/>
                  <a:pt x="5973" y="16216"/>
                </a:cubicBezTo>
                <a:cubicBezTo>
                  <a:pt x="6105" y="16202"/>
                  <a:pt x="6238" y="16244"/>
                  <a:pt x="6344" y="16344"/>
                </a:cubicBezTo>
                <a:cubicBezTo>
                  <a:pt x="6567" y="16543"/>
                  <a:pt x="8073" y="17950"/>
                  <a:pt x="10605" y="17872"/>
                </a:cubicBezTo>
                <a:cubicBezTo>
                  <a:pt x="11231" y="17850"/>
                  <a:pt x="12001" y="17751"/>
                  <a:pt x="12824" y="17401"/>
                </a:cubicBezTo>
                <a:cubicBezTo>
                  <a:pt x="13912" y="16937"/>
                  <a:pt x="14755" y="15760"/>
                  <a:pt x="14686" y="14325"/>
                </a:cubicBezTo>
                <a:cubicBezTo>
                  <a:pt x="14506" y="12369"/>
                  <a:pt x="13817" y="11205"/>
                  <a:pt x="12469" y="10377"/>
                </a:cubicBezTo>
                <a:cubicBezTo>
                  <a:pt x="11806" y="9970"/>
                  <a:pt x="11046" y="9898"/>
                  <a:pt x="10467" y="9926"/>
                </a:cubicBezTo>
                <a:cubicBezTo>
                  <a:pt x="10122" y="9948"/>
                  <a:pt x="9815" y="9999"/>
                  <a:pt x="9550" y="10056"/>
                </a:cubicBezTo>
                <a:lnTo>
                  <a:pt x="9512" y="10069"/>
                </a:lnTo>
                <a:cubicBezTo>
                  <a:pt x="8599" y="10283"/>
                  <a:pt x="8137" y="10662"/>
                  <a:pt x="8132" y="10669"/>
                </a:cubicBezTo>
                <a:cubicBezTo>
                  <a:pt x="8111" y="10691"/>
                  <a:pt x="8085" y="10698"/>
                  <a:pt x="8064" y="10698"/>
                </a:cubicBezTo>
                <a:cubicBezTo>
                  <a:pt x="8006" y="10705"/>
                  <a:pt x="7952" y="10669"/>
                  <a:pt x="7920" y="10598"/>
                </a:cubicBezTo>
                <a:cubicBezTo>
                  <a:pt x="7872" y="10498"/>
                  <a:pt x="7899" y="10370"/>
                  <a:pt x="7968" y="10306"/>
                </a:cubicBezTo>
                <a:cubicBezTo>
                  <a:pt x="7989" y="10291"/>
                  <a:pt x="8266" y="10062"/>
                  <a:pt x="8807" y="9848"/>
                </a:cubicBezTo>
                <a:cubicBezTo>
                  <a:pt x="8903" y="9813"/>
                  <a:pt x="8918" y="9641"/>
                  <a:pt x="8839" y="9570"/>
                </a:cubicBezTo>
                <a:cubicBezTo>
                  <a:pt x="8313" y="9098"/>
                  <a:pt x="7617" y="8270"/>
                  <a:pt x="7416" y="7071"/>
                </a:cubicBezTo>
                <a:cubicBezTo>
                  <a:pt x="7394" y="6957"/>
                  <a:pt x="7448" y="6843"/>
                  <a:pt x="7533" y="6821"/>
                </a:cubicBezTo>
                <a:cubicBezTo>
                  <a:pt x="7618" y="6793"/>
                  <a:pt x="7698" y="6865"/>
                  <a:pt x="7719" y="6987"/>
                </a:cubicBezTo>
                <a:cubicBezTo>
                  <a:pt x="7942" y="8321"/>
                  <a:pt x="8912" y="9179"/>
                  <a:pt x="9358" y="9507"/>
                </a:cubicBezTo>
                <a:cubicBezTo>
                  <a:pt x="9469" y="9586"/>
                  <a:pt x="9597" y="9620"/>
                  <a:pt x="9719" y="9592"/>
                </a:cubicBezTo>
                <a:cubicBezTo>
                  <a:pt x="10234" y="9492"/>
                  <a:pt x="11518" y="9334"/>
                  <a:pt x="12595" y="9998"/>
                </a:cubicBezTo>
                <a:cubicBezTo>
                  <a:pt x="12998" y="10240"/>
                  <a:pt x="13345" y="10521"/>
                  <a:pt x="13636" y="10828"/>
                </a:cubicBezTo>
                <a:cubicBezTo>
                  <a:pt x="13743" y="10942"/>
                  <a:pt x="13897" y="10948"/>
                  <a:pt x="14008" y="10841"/>
                </a:cubicBezTo>
                <a:cubicBezTo>
                  <a:pt x="14640" y="10241"/>
                  <a:pt x="15270" y="10013"/>
                  <a:pt x="15902" y="10156"/>
                </a:cubicBezTo>
                <a:cubicBezTo>
                  <a:pt x="16756" y="10356"/>
                  <a:pt x="17361" y="11205"/>
                  <a:pt x="17584" y="11691"/>
                </a:cubicBezTo>
                <a:cubicBezTo>
                  <a:pt x="17626" y="11784"/>
                  <a:pt x="17616" y="11912"/>
                  <a:pt x="17552" y="11983"/>
                </a:cubicBezTo>
                <a:cubicBezTo>
                  <a:pt x="17526" y="12011"/>
                  <a:pt x="17499" y="12025"/>
                  <a:pt x="17468" y="12025"/>
                </a:cubicBezTo>
                <a:cubicBezTo>
                  <a:pt x="17414" y="12032"/>
                  <a:pt x="17357" y="11996"/>
                  <a:pt x="17325" y="11925"/>
                </a:cubicBezTo>
                <a:cubicBezTo>
                  <a:pt x="17144" y="11532"/>
                  <a:pt x="16602" y="10749"/>
                  <a:pt x="15849" y="10578"/>
                </a:cubicBezTo>
                <a:cubicBezTo>
                  <a:pt x="15313" y="10456"/>
                  <a:pt x="14766" y="10648"/>
                  <a:pt x="14214" y="11169"/>
                </a:cubicBezTo>
                <a:cubicBezTo>
                  <a:pt x="14123" y="11254"/>
                  <a:pt x="14108" y="11418"/>
                  <a:pt x="14177" y="11532"/>
                </a:cubicBezTo>
                <a:cubicBezTo>
                  <a:pt x="14389" y="11875"/>
                  <a:pt x="14565" y="12262"/>
                  <a:pt x="14698" y="12683"/>
                </a:cubicBezTo>
                <a:cubicBezTo>
                  <a:pt x="14846" y="13169"/>
                  <a:pt x="14952" y="13695"/>
                  <a:pt x="15005" y="14316"/>
                </a:cubicBezTo>
                <a:cubicBezTo>
                  <a:pt x="16369" y="14966"/>
                  <a:pt x="19967" y="14602"/>
                  <a:pt x="20652" y="11448"/>
                </a:cubicBezTo>
                <a:cubicBezTo>
                  <a:pt x="21071" y="9520"/>
                  <a:pt x="20280" y="7208"/>
                  <a:pt x="19086" y="6630"/>
                </a:cubicBezTo>
                <a:cubicBezTo>
                  <a:pt x="18943" y="6558"/>
                  <a:pt x="18795" y="6680"/>
                  <a:pt x="18758" y="6879"/>
                </a:cubicBezTo>
                <a:cubicBezTo>
                  <a:pt x="18652" y="7472"/>
                  <a:pt x="18444" y="7944"/>
                  <a:pt x="18242" y="8258"/>
                </a:cubicBezTo>
                <a:cubicBezTo>
                  <a:pt x="18189" y="8336"/>
                  <a:pt x="18189" y="8458"/>
                  <a:pt x="18242" y="8543"/>
                </a:cubicBezTo>
                <a:cubicBezTo>
                  <a:pt x="18338" y="8693"/>
                  <a:pt x="18481" y="8971"/>
                  <a:pt x="18635" y="9442"/>
                </a:cubicBezTo>
                <a:cubicBezTo>
                  <a:pt x="18667" y="9542"/>
                  <a:pt x="18640" y="9678"/>
                  <a:pt x="18565" y="9728"/>
                </a:cubicBezTo>
                <a:cubicBezTo>
                  <a:pt x="18544" y="9742"/>
                  <a:pt x="18529" y="9748"/>
                  <a:pt x="18507" y="9748"/>
                </a:cubicBezTo>
                <a:cubicBezTo>
                  <a:pt x="18438" y="9755"/>
                  <a:pt x="18375" y="9700"/>
                  <a:pt x="18348" y="9614"/>
                </a:cubicBezTo>
                <a:cubicBezTo>
                  <a:pt x="18348" y="9607"/>
                  <a:pt x="18226" y="9179"/>
                  <a:pt x="17977" y="8793"/>
                </a:cubicBezTo>
                <a:cubicBezTo>
                  <a:pt x="17653" y="8301"/>
                  <a:pt x="17271" y="8108"/>
                  <a:pt x="16836" y="8222"/>
                </a:cubicBezTo>
                <a:cubicBezTo>
                  <a:pt x="16740" y="8244"/>
                  <a:pt x="16650" y="8150"/>
                  <a:pt x="16650" y="8015"/>
                </a:cubicBezTo>
                <a:cubicBezTo>
                  <a:pt x="16650" y="7908"/>
                  <a:pt x="16708" y="7822"/>
                  <a:pt x="16783" y="7807"/>
                </a:cubicBezTo>
                <a:cubicBezTo>
                  <a:pt x="17244" y="7686"/>
                  <a:pt x="17610" y="7886"/>
                  <a:pt x="17791" y="8022"/>
                </a:cubicBezTo>
                <a:cubicBezTo>
                  <a:pt x="17871" y="8079"/>
                  <a:pt x="17971" y="8057"/>
                  <a:pt x="18030" y="7957"/>
                </a:cubicBezTo>
                <a:cubicBezTo>
                  <a:pt x="18444" y="7300"/>
                  <a:pt x="18980" y="5845"/>
                  <a:pt x="18215" y="4332"/>
                </a:cubicBezTo>
                <a:cubicBezTo>
                  <a:pt x="17738" y="3390"/>
                  <a:pt x="16750" y="2824"/>
                  <a:pt x="15965" y="2789"/>
                </a:cubicBezTo>
                <a:cubicBezTo>
                  <a:pt x="15901" y="2789"/>
                  <a:pt x="15843" y="2790"/>
                  <a:pt x="15779" y="2798"/>
                </a:cubicBezTo>
                <a:cubicBezTo>
                  <a:pt x="15647" y="2812"/>
                  <a:pt x="15403" y="2824"/>
                  <a:pt x="15074" y="2931"/>
                </a:cubicBezTo>
                <a:cubicBezTo>
                  <a:pt x="14560" y="3096"/>
                  <a:pt x="14279" y="3382"/>
                  <a:pt x="14273" y="3382"/>
                </a:cubicBezTo>
                <a:cubicBezTo>
                  <a:pt x="14204" y="3453"/>
                  <a:pt x="14107" y="3433"/>
                  <a:pt x="14054" y="3333"/>
                </a:cubicBezTo>
                <a:cubicBezTo>
                  <a:pt x="14007" y="3240"/>
                  <a:pt x="14019" y="3103"/>
                  <a:pt x="14088" y="3039"/>
                </a:cubicBezTo>
                <a:cubicBezTo>
                  <a:pt x="14114" y="3010"/>
                  <a:pt x="14470" y="2669"/>
                  <a:pt x="15096" y="2483"/>
                </a:cubicBezTo>
                <a:cubicBezTo>
                  <a:pt x="15186" y="2455"/>
                  <a:pt x="15227" y="2304"/>
                  <a:pt x="15169" y="2204"/>
                </a:cubicBezTo>
                <a:cubicBezTo>
                  <a:pt x="14341" y="648"/>
                  <a:pt x="11471" y="-173"/>
                  <a:pt x="10170" y="641"/>
                </a:cubicBezTo>
                <a:cubicBezTo>
                  <a:pt x="10048" y="719"/>
                  <a:pt x="9996" y="919"/>
                  <a:pt x="10059" y="1076"/>
                </a:cubicBezTo>
                <a:cubicBezTo>
                  <a:pt x="10203" y="1461"/>
                  <a:pt x="10265" y="1904"/>
                  <a:pt x="10233" y="2325"/>
                </a:cubicBezTo>
                <a:cubicBezTo>
                  <a:pt x="10228" y="2432"/>
                  <a:pt x="10165" y="2512"/>
                  <a:pt x="10091" y="2519"/>
                </a:cubicBezTo>
                <a:cubicBezTo>
                  <a:pt x="10080" y="2519"/>
                  <a:pt x="10075" y="2519"/>
                  <a:pt x="10064" y="2519"/>
                </a:cubicBezTo>
                <a:cubicBezTo>
                  <a:pt x="9979" y="2505"/>
                  <a:pt x="9916" y="2404"/>
                  <a:pt x="9927" y="2282"/>
                </a:cubicBezTo>
                <a:cubicBezTo>
                  <a:pt x="9937" y="2140"/>
                  <a:pt x="10011" y="1106"/>
                  <a:pt x="9295" y="520"/>
                </a:cubicBezTo>
                <a:cubicBezTo>
                  <a:pt x="8854" y="161"/>
                  <a:pt x="8273" y="-8"/>
                  <a:pt x="7654" y="1"/>
                </a:cubicBezTo>
                <a:close/>
                <a:moveTo>
                  <a:pt x="6930" y="3139"/>
                </a:moveTo>
                <a:cubicBezTo>
                  <a:pt x="7435" y="3144"/>
                  <a:pt x="7913" y="3351"/>
                  <a:pt x="8361" y="3761"/>
                </a:cubicBezTo>
                <a:cubicBezTo>
                  <a:pt x="8886" y="4239"/>
                  <a:pt x="9242" y="4895"/>
                  <a:pt x="9449" y="5352"/>
                </a:cubicBezTo>
                <a:cubicBezTo>
                  <a:pt x="9491" y="5444"/>
                  <a:pt x="9582" y="5480"/>
                  <a:pt x="9656" y="5430"/>
                </a:cubicBezTo>
                <a:cubicBezTo>
                  <a:pt x="10925" y="4509"/>
                  <a:pt x="12288" y="4695"/>
                  <a:pt x="13403" y="5952"/>
                </a:cubicBezTo>
                <a:cubicBezTo>
                  <a:pt x="13456" y="6009"/>
                  <a:pt x="13535" y="6015"/>
                  <a:pt x="13593" y="5958"/>
                </a:cubicBezTo>
                <a:cubicBezTo>
                  <a:pt x="13795" y="5758"/>
                  <a:pt x="14331" y="5353"/>
                  <a:pt x="15154" y="5617"/>
                </a:cubicBezTo>
                <a:cubicBezTo>
                  <a:pt x="15239" y="5631"/>
                  <a:pt x="15291" y="5745"/>
                  <a:pt x="15270" y="5867"/>
                </a:cubicBezTo>
                <a:cubicBezTo>
                  <a:pt x="15249" y="5981"/>
                  <a:pt x="15164" y="6045"/>
                  <a:pt x="15079" y="6016"/>
                </a:cubicBezTo>
                <a:cubicBezTo>
                  <a:pt x="14527" y="5866"/>
                  <a:pt x="14076" y="5967"/>
                  <a:pt x="13736" y="6331"/>
                </a:cubicBezTo>
                <a:cubicBezTo>
                  <a:pt x="13418" y="6673"/>
                  <a:pt x="13217" y="7243"/>
                  <a:pt x="13195" y="7856"/>
                </a:cubicBezTo>
                <a:cubicBezTo>
                  <a:pt x="13190" y="7964"/>
                  <a:pt x="13132" y="8050"/>
                  <a:pt x="13053" y="8057"/>
                </a:cubicBezTo>
                <a:cubicBezTo>
                  <a:pt x="13026" y="8057"/>
                  <a:pt x="13000" y="8057"/>
                  <a:pt x="12973" y="8028"/>
                </a:cubicBezTo>
                <a:cubicBezTo>
                  <a:pt x="12915" y="7985"/>
                  <a:pt x="12882" y="7900"/>
                  <a:pt x="12887" y="7814"/>
                </a:cubicBezTo>
                <a:cubicBezTo>
                  <a:pt x="12903" y="7336"/>
                  <a:pt x="13015" y="6880"/>
                  <a:pt x="13195" y="6509"/>
                </a:cubicBezTo>
                <a:cubicBezTo>
                  <a:pt x="13243" y="6416"/>
                  <a:pt x="13228" y="6295"/>
                  <a:pt x="13164" y="6224"/>
                </a:cubicBezTo>
                <a:cubicBezTo>
                  <a:pt x="11630" y="4532"/>
                  <a:pt x="10133" y="5487"/>
                  <a:pt x="9543" y="5994"/>
                </a:cubicBezTo>
                <a:cubicBezTo>
                  <a:pt x="9464" y="6058"/>
                  <a:pt x="9364" y="6023"/>
                  <a:pt x="9321" y="5909"/>
                </a:cubicBezTo>
                <a:cubicBezTo>
                  <a:pt x="9194" y="5559"/>
                  <a:pt x="8827" y="4688"/>
                  <a:pt x="8185" y="4102"/>
                </a:cubicBezTo>
                <a:cubicBezTo>
                  <a:pt x="7548" y="3524"/>
                  <a:pt x="6843" y="3403"/>
                  <a:pt x="6084" y="3746"/>
                </a:cubicBezTo>
                <a:cubicBezTo>
                  <a:pt x="5999" y="3781"/>
                  <a:pt x="5909" y="3717"/>
                  <a:pt x="5888" y="3603"/>
                </a:cubicBezTo>
                <a:cubicBezTo>
                  <a:pt x="5867" y="3496"/>
                  <a:pt x="5915" y="3375"/>
                  <a:pt x="5994" y="3346"/>
                </a:cubicBezTo>
                <a:cubicBezTo>
                  <a:pt x="6315" y="3204"/>
                  <a:pt x="6627" y="3136"/>
                  <a:pt x="6930" y="3139"/>
                </a:cubicBezTo>
                <a:close/>
                <a:moveTo>
                  <a:pt x="4412" y="7120"/>
                </a:moveTo>
                <a:cubicBezTo>
                  <a:pt x="4454" y="7118"/>
                  <a:pt x="4496" y="7136"/>
                  <a:pt x="4528" y="7178"/>
                </a:cubicBezTo>
                <a:cubicBezTo>
                  <a:pt x="5112" y="7964"/>
                  <a:pt x="5357" y="9491"/>
                  <a:pt x="4678" y="11169"/>
                </a:cubicBezTo>
                <a:cubicBezTo>
                  <a:pt x="4630" y="11290"/>
                  <a:pt x="4688" y="11440"/>
                  <a:pt x="4789" y="11448"/>
                </a:cubicBezTo>
                <a:cubicBezTo>
                  <a:pt x="5622" y="11512"/>
                  <a:pt x="7236" y="11876"/>
                  <a:pt x="8250" y="13725"/>
                </a:cubicBezTo>
                <a:cubicBezTo>
                  <a:pt x="8287" y="13789"/>
                  <a:pt x="8351" y="13816"/>
                  <a:pt x="8409" y="13781"/>
                </a:cubicBezTo>
                <a:cubicBezTo>
                  <a:pt x="9009" y="13474"/>
                  <a:pt x="9645" y="13354"/>
                  <a:pt x="10245" y="13439"/>
                </a:cubicBezTo>
                <a:cubicBezTo>
                  <a:pt x="10314" y="13447"/>
                  <a:pt x="10373" y="13374"/>
                  <a:pt x="10373" y="13281"/>
                </a:cubicBezTo>
                <a:cubicBezTo>
                  <a:pt x="10373" y="12831"/>
                  <a:pt x="10547" y="12183"/>
                  <a:pt x="11237" y="11833"/>
                </a:cubicBezTo>
                <a:cubicBezTo>
                  <a:pt x="11322" y="11791"/>
                  <a:pt x="11413" y="11855"/>
                  <a:pt x="11439" y="11970"/>
                </a:cubicBezTo>
                <a:cubicBezTo>
                  <a:pt x="11466" y="12077"/>
                  <a:pt x="11417" y="12190"/>
                  <a:pt x="11338" y="12233"/>
                </a:cubicBezTo>
                <a:cubicBezTo>
                  <a:pt x="10547" y="12640"/>
                  <a:pt x="10691" y="13418"/>
                  <a:pt x="10696" y="13446"/>
                </a:cubicBezTo>
                <a:cubicBezTo>
                  <a:pt x="10707" y="13510"/>
                  <a:pt x="10743" y="13552"/>
                  <a:pt x="10786" y="13567"/>
                </a:cubicBezTo>
                <a:cubicBezTo>
                  <a:pt x="11391" y="13788"/>
                  <a:pt x="11889" y="14216"/>
                  <a:pt x="12170" y="14780"/>
                </a:cubicBezTo>
                <a:cubicBezTo>
                  <a:pt x="12218" y="14873"/>
                  <a:pt x="12208" y="15010"/>
                  <a:pt x="12144" y="15074"/>
                </a:cubicBezTo>
                <a:cubicBezTo>
                  <a:pt x="12117" y="15103"/>
                  <a:pt x="12091" y="15117"/>
                  <a:pt x="12059" y="15117"/>
                </a:cubicBezTo>
                <a:cubicBezTo>
                  <a:pt x="12006" y="15124"/>
                  <a:pt x="11954" y="15087"/>
                  <a:pt x="11917" y="15023"/>
                </a:cubicBezTo>
                <a:cubicBezTo>
                  <a:pt x="11386" y="13945"/>
                  <a:pt x="9852" y="13361"/>
                  <a:pt x="8308" y="14289"/>
                </a:cubicBezTo>
                <a:cubicBezTo>
                  <a:pt x="8239" y="14332"/>
                  <a:pt x="8160" y="14295"/>
                  <a:pt x="8117" y="14209"/>
                </a:cubicBezTo>
                <a:cubicBezTo>
                  <a:pt x="6870" y="11625"/>
                  <a:pt x="4296" y="11862"/>
                  <a:pt x="4270" y="11862"/>
                </a:cubicBezTo>
                <a:lnTo>
                  <a:pt x="3961" y="11847"/>
                </a:lnTo>
                <a:cubicBezTo>
                  <a:pt x="3924" y="11818"/>
                  <a:pt x="3892" y="11768"/>
                  <a:pt x="3881" y="11711"/>
                </a:cubicBezTo>
                <a:cubicBezTo>
                  <a:pt x="3759" y="11011"/>
                  <a:pt x="3176" y="10055"/>
                  <a:pt x="2332" y="9641"/>
                </a:cubicBezTo>
                <a:cubicBezTo>
                  <a:pt x="2263" y="9605"/>
                  <a:pt x="2209" y="9514"/>
                  <a:pt x="2220" y="9407"/>
                </a:cubicBezTo>
                <a:cubicBezTo>
                  <a:pt x="2236" y="9271"/>
                  <a:pt x="2337" y="9192"/>
                  <a:pt x="2427" y="9235"/>
                </a:cubicBezTo>
                <a:cubicBezTo>
                  <a:pt x="2788" y="9406"/>
                  <a:pt x="3170" y="9735"/>
                  <a:pt x="3483" y="10120"/>
                </a:cubicBezTo>
                <a:cubicBezTo>
                  <a:pt x="3680" y="10363"/>
                  <a:pt x="3913" y="10720"/>
                  <a:pt x="4067" y="11162"/>
                </a:cubicBezTo>
                <a:cubicBezTo>
                  <a:pt x="4115" y="11291"/>
                  <a:pt x="4248" y="11306"/>
                  <a:pt x="4306" y="11184"/>
                </a:cubicBezTo>
                <a:cubicBezTo>
                  <a:pt x="5022" y="9614"/>
                  <a:pt x="4831" y="8186"/>
                  <a:pt x="4311" y="7486"/>
                </a:cubicBezTo>
                <a:cubicBezTo>
                  <a:pt x="4253" y="7408"/>
                  <a:pt x="4243" y="7273"/>
                  <a:pt x="4301" y="7194"/>
                </a:cubicBezTo>
                <a:cubicBezTo>
                  <a:pt x="4330" y="7148"/>
                  <a:pt x="4370" y="7123"/>
                  <a:pt x="4412" y="7120"/>
                </a:cubicBezTo>
                <a:close/>
                <a:moveTo>
                  <a:pt x="2258" y="15717"/>
                </a:moveTo>
                <a:cubicBezTo>
                  <a:pt x="1971" y="17680"/>
                  <a:pt x="4031" y="19435"/>
                  <a:pt x="5702" y="18764"/>
                </a:cubicBezTo>
                <a:cubicBezTo>
                  <a:pt x="5612" y="19699"/>
                  <a:pt x="5001" y="21083"/>
                  <a:pt x="5001" y="21083"/>
                </a:cubicBezTo>
                <a:lnTo>
                  <a:pt x="6238" y="21427"/>
                </a:lnTo>
                <a:lnTo>
                  <a:pt x="8727" y="18063"/>
                </a:lnTo>
                <a:cubicBezTo>
                  <a:pt x="7390" y="17742"/>
                  <a:pt x="6699" y="17172"/>
                  <a:pt x="6333" y="16843"/>
                </a:cubicBezTo>
                <a:cubicBezTo>
                  <a:pt x="6163" y="16686"/>
                  <a:pt x="5962" y="16614"/>
                  <a:pt x="5761" y="16636"/>
                </a:cubicBezTo>
                <a:cubicBezTo>
                  <a:pt x="5442" y="16672"/>
                  <a:pt x="4954" y="16693"/>
                  <a:pt x="4381" y="16593"/>
                </a:cubicBezTo>
                <a:cubicBezTo>
                  <a:pt x="3786" y="16494"/>
                  <a:pt x="3027" y="16259"/>
                  <a:pt x="2258" y="15717"/>
                </a:cubicBezTo>
                <a:close/>
              </a:path>
            </a:pathLst>
          </a:custGeom>
          <a:solidFill>
            <a:schemeClr val="accent1"/>
          </a:solidFill>
          <a:ln>
            <a:noFill/>
          </a:ln>
        </p:spPr>
        <p:txBody>
          <a:bodyPr spcFirstLastPara="1" wrap="square" lIns="32750" tIns="32750" rIns="32750" bIns="32750" anchor="ctr" anchorCtr="0">
            <a:noAutofit/>
          </a:bodyPr>
          <a:lstStyle/>
          <a:p>
            <a:pPr marL="0" marR="0" lvl="0" indent="0" algn="ctr" defTabSz="457200" rtl="0" eaLnBrk="1" fontAlgn="auto" latinLnBrk="0" hangingPunct="1">
              <a:lnSpc>
                <a:spcPct val="100000"/>
              </a:lnSpc>
              <a:spcBef>
                <a:spcPts val="0"/>
              </a:spcBef>
              <a:spcAft>
                <a:spcPts val="0"/>
              </a:spcAft>
              <a:buClr>
                <a:srgbClr val="FFFFFF"/>
              </a:buClr>
              <a:buSzPts val="1400"/>
              <a:buFontTx/>
              <a:buNone/>
              <a:tabLst/>
              <a:defRPr/>
            </a:pPr>
            <a:endParaRPr kumimoji="0" sz="1400" b="0" i="0" u="none" strike="noStrike" kern="1200" cap="none" spc="0" normalizeH="0" baseline="0" noProof="0">
              <a:ln>
                <a:noFill/>
              </a:ln>
              <a:solidFill>
                <a:srgbClr val="FFFFFF"/>
              </a:solidFill>
              <a:effectLst/>
              <a:uLnTx/>
              <a:uFillTx/>
              <a:latin typeface="Helvetica Neue"/>
              <a:ea typeface="Helvetica Neue"/>
              <a:cs typeface="Helvetica Neue"/>
              <a:sym typeface="Helvetica Neue"/>
            </a:endParaRPr>
          </a:p>
        </p:txBody>
      </p:sp>
      <p:sp>
        <p:nvSpPr>
          <p:cNvPr id="47" name="Google Shape;111;p27">
            <a:extLst>
              <a:ext uri="{FF2B5EF4-FFF2-40B4-BE49-F238E27FC236}">
                <a16:creationId xmlns:a16="http://schemas.microsoft.com/office/drawing/2014/main" id="{58AA0565-9C88-ECB4-F58E-5789FCDB89C4}"/>
              </a:ext>
            </a:extLst>
          </p:cNvPr>
          <p:cNvSpPr/>
          <p:nvPr/>
        </p:nvSpPr>
        <p:spPr>
          <a:xfrm>
            <a:off x="9122971" y="4749176"/>
            <a:ext cx="1077027" cy="701694"/>
          </a:xfrm>
          <a:custGeom>
            <a:avLst/>
            <a:gdLst/>
            <a:ahLst/>
            <a:cxnLst/>
            <a:rect l="l" t="t" r="r" b="b"/>
            <a:pathLst>
              <a:path w="20765" h="21427" extrusionOk="0">
                <a:moveTo>
                  <a:pt x="7654" y="1"/>
                </a:moveTo>
                <a:cubicBezTo>
                  <a:pt x="6294" y="20"/>
                  <a:pt x="4753" y="903"/>
                  <a:pt x="4110" y="2532"/>
                </a:cubicBezTo>
                <a:cubicBezTo>
                  <a:pt x="4110" y="2532"/>
                  <a:pt x="4104" y="2532"/>
                  <a:pt x="4104" y="2532"/>
                </a:cubicBezTo>
                <a:cubicBezTo>
                  <a:pt x="3722" y="3624"/>
                  <a:pt x="3929" y="4445"/>
                  <a:pt x="3945" y="4495"/>
                </a:cubicBezTo>
                <a:cubicBezTo>
                  <a:pt x="3976" y="4602"/>
                  <a:pt x="3935" y="4724"/>
                  <a:pt x="3855" y="4767"/>
                </a:cubicBezTo>
                <a:cubicBezTo>
                  <a:pt x="3839" y="4774"/>
                  <a:pt x="3828" y="4781"/>
                  <a:pt x="3812" y="4781"/>
                </a:cubicBezTo>
                <a:cubicBezTo>
                  <a:pt x="3743" y="4788"/>
                  <a:pt x="3679" y="4730"/>
                  <a:pt x="3653" y="4644"/>
                </a:cubicBezTo>
                <a:cubicBezTo>
                  <a:pt x="3642" y="4595"/>
                  <a:pt x="3430" y="3790"/>
                  <a:pt x="3722" y="2691"/>
                </a:cubicBezTo>
                <a:cubicBezTo>
                  <a:pt x="3754" y="2562"/>
                  <a:pt x="3690" y="2425"/>
                  <a:pt x="3590" y="2425"/>
                </a:cubicBezTo>
                <a:cubicBezTo>
                  <a:pt x="1950" y="2425"/>
                  <a:pt x="273" y="5524"/>
                  <a:pt x="347" y="7372"/>
                </a:cubicBezTo>
                <a:cubicBezTo>
                  <a:pt x="353" y="7515"/>
                  <a:pt x="475" y="7579"/>
                  <a:pt x="555" y="7493"/>
                </a:cubicBezTo>
                <a:cubicBezTo>
                  <a:pt x="778" y="7236"/>
                  <a:pt x="1021" y="7029"/>
                  <a:pt x="1281" y="6886"/>
                </a:cubicBezTo>
                <a:cubicBezTo>
                  <a:pt x="1350" y="6850"/>
                  <a:pt x="1429" y="6879"/>
                  <a:pt x="1472" y="6964"/>
                </a:cubicBezTo>
                <a:cubicBezTo>
                  <a:pt x="1530" y="7078"/>
                  <a:pt x="1487" y="7236"/>
                  <a:pt x="1397" y="7279"/>
                </a:cubicBezTo>
                <a:cubicBezTo>
                  <a:pt x="1036" y="7471"/>
                  <a:pt x="750" y="7772"/>
                  <a:pt x="516" y="8129"/>
                </a:cubicBezTo>
                <a:cubicBezTo>
                  <a:pt x="-529" y="10034"/>
                  <a:pt x="140" y="12853"/>
                  <a:pt x="1392" y="14423"/>
                </a:cubicBezTo>
                <a:cubicBezTo>
                  <a:pt x="1610" y="14680"/>
                  <a:pt x="1833" y="14902"/>
                  <a:pt x="2056" y="15088"/>
                </a:cubicBezTo>
                <a:cubicBezTo>
                  <a:pt x="2156" y="15166"/>
                  <a:pt x="2358" y="15310"/>
                  <a:pt x="2352" y="15324"/>
                </a:cubicBezTo>
                <a:cubicBezTo>
                  <a:pt x="3759" y="16381"/>
                  <a:pt x="5347" y="16295"/>
                  <a:pt x="5973" y="16216"/>
                </a:cubicBezTo>
                <a:cubicBezTo>
                  <a:pt x="6105" y="16202"/>
                  <a:pt x="6238" y="16244"/>
                  <a:pt x="6344" y="16344"/>
                </a:cubicBezTo>
                <a:cubicBezTo>
                  <a:pt x="6567" y="16543"/>
                  <a:pt x="8073" y="17950"/>
                  <a:pt x="10605" y="17872"/>
                </a:cubicBezTo>
                <a:cubicBezTo>
                  <a:pt x="11231" y="17850"/>
                  <a:pt x="12001" y="17751"/>
                  <a:pt x="12824" y="17401"/>
                </a:cubicBezTo>
                <a:cubicBezTo>
                  <a:pt x="13912" y="16937"/>
                  <a:pt x="14755" y="15760"/>
                  <a:pt x="14686" y="14325"/>
                </a:cubicBezTo>
                <a:cubicBezTo>
                  <a:pt x="14506" y="12369"/>
                  <a:pt x="13817" y="11205"/>
                  <a:pt x="12469" y="10377"/>
                </a:cubicBezTo>
                <a:cubicBezTo>
                  <a:pt x="11806" y="9970"/>
                  <a:pt x="11046" y="9898"/>
                  <a:pt x="10467" y="9926"/>
                </a:cubicBezTo>
                <a:cubicBezTo>
                  <a:pt x="10122" y="9948"/>
                  <a:pt x="9815" y="9999"/>
                  <a:pt x="9550" y="10056"/>
                </a:cubicBezTo>
                <a:lnTo>
                  <a:pt x="9512" y="10069"/>
                </a:lnTo>
                <a:cubicBezTo>
                  <a:pt x="8599" y="10283"/>
                  <a:pt x="8137" y="10662"/>
                  <a:pt x="8132" y="10669"/>
                </a:cubicBezTo>
                <a:cubicBezTo>
                  <a:pt x="8111" y="10691"/>
                  <a:pt x="8085" y="10698"/>
                  <a:pt x="8064" y="10698"/>
                </a:cubicBezTo>
                <a:cubicBezTo>
                  <a:pt x="8006" y="10705"/>
                  <a:pt x="7952" y="10669"/>
                  <a:pt x="7920" y="10598"/>
                </a:cubicBezTo>
                <a:cubicBezTo>
                  <a:pt x="7872" y="10498"/>
                  <a:pt x="7899" y="10370"/>
                  <a:pt x="7968" y="10306"/>
                </a:cubicBezTo>
                <a:cubicBezTo>
                  <a:pt x="7989" y="10291"/>
                  <a:pt x="8266" y="10062"/>
                  <a:pt x="8807" y="9848"/>
                </a:cubicBezTo>
                <a:cubicBezTo>
                  <a:pt x="8903" y="9813"/>
                  <a:pt x="8918" y="9641"/>
                  <a:pt x="8839" y="9570"/>
                </a:cubicBezTo>
                <a:cubicBezTo>
                  <a:pt x="8313" y="9098"/>
                  <a:pt x="7617" y="8270"/>
                  <a:pt x="7416" y="7071"/>
                </a:cubicBezTo>
                <a:cubicBezTo>
                  <a:pt x="7394" y="6957"/>
                  <a:pt x="7448" y="6843"/>
                  <a:pt x="7533" y="6821"/>
                </a:cubicBezTo>
                <a:cubicBezTo>
                  <a:pt x="7618" y="6793"/>
                  <a:pt x="7698" y="6865"/>
                  <a:pt x="7719" y="6987"/>
                </a:cubicBezTo>
                <a:cubicBezTo>
                  <a:pt x="7942" y="8321"/>
                  <a:pt x="8912" y="9179"/>
                  <a:pt x="9358" y="9507"/>
                </a:cubicBezTo>
                <a:cubicBezTo>
                  <a:pt x="9469" y="9586"/>
                  <a:pt x="9597" y="9620"/>
                  <a:pt x="9719" y="9592"/>
                </a:cubicBezTo>
                <a:cubicBezTo>
                  <a:pt x="10234" y="9492"/>
                  <a:pt x="11518" y="9334"/>
                  <a:pt x="12595" y="9998"/>
                </a:cubicBezTo>
                <a:cubicBezTo>
                  <a:pt x="12998" y="10240"/>
                  <a:pt x="13345" y="10521"/>
                  <a:pt x="13636" y="10828"/>
                </a:cubicBezTo>
                <a:cubicBezTo>
                  <a:pt x="13743" y="10942"/>
                  <a:pt x="13897" y="10948"/>
                  <a:pt x="14008" y="10841"/>
                </a:cubicBezTo>
                <a:cubicBezTo>
                  <a:pt x="14640" y="10241"/>
                  <a:pt x="15270" y="10013"/>
                  <a:pt x="15902" y="10156"/>
                </a:cubicBezTo>
                <a:cubicBezTo>
                  <a:pt x="16756" y="10356"/>
                  <a:pt x="17361" y="11205"/>
                  <a:pt x="17584" y="11691"/>
                </a:cubicBezTo>
                <a:cubicBezTo>
                  <a:pt x="17626" y="11784"/>
                  <a:pt x="17616" y="11912"/>
                  <a:pt x="17552" y="11983"/>
                </a:cubicBezTo>
                <a:cubicBezTo>
                  <a:pt x="17526" y="12011"/>
                  <a:pt x="17499" y="12025"/>
                  <a:pt x="17468" y="12025"/>
                </a:cubicBezTo>
                <a:cubicBezTo>
                  <a:pt x="17414" y="12032"/>
                  <a:pt x="17357" y="11996"/>
                  <a:pt x="17325" y="11925"/>
                </a:cubicBezTo>
                <a:cubicBezTo>
                  <a:pt x="17144" y="11532"/>
                  <a:pt x="16602" y="10749"/>
                  <a:pt x="15849" y="10578"/>
                </a:cubicBezTo>
                <a:cubicBezTo>
                  <a:pt x="15313" y="10456"/>
                  <a:pt x="14766" y="10648"/>
                  <a:pt x="14214" y="11169"/>
                </a:cubicBezTo>
                <a:cubicBezTo>
                  <a:pt x="14123" y="11254"/>
                  <a:pt x="14108" y="11418"/>
                  <a:pt x="14177" y="11532"/>
                </a:cubicBezTo>
                <a:cubicBezTo>
                  <a:pt x="14389" y="11875"/>
                  <a:pt x="14565" y="12262"/>
                  <a:pt x="14698" y="12683"/>
                </a:cubicBezTo>
                <a:cubicBezTo>
                  <a:pt x="14846" y="13169"/>
                  <a:pt x="14952" y="13695"/>
                  <a:pt x="15005" y="14316"/>
                </a:cubicBezTo>
                <a:cubicBezTo>
                  <a:pt x="16369" y="14966"/>
                  <a:pt x="19967" y="14602"/>
                  <a:pt x="20652" y="11448"/>
                </a:cubicBezTo>
                <a:cubicBezTo>
                  <a:pt x="21071" y="9520"/>
                  <a:pt x="20280" y="7208"/>
                  <a:pt x="19086" y="6630"/>
                </a:cubicBezTo>
                <a:cubicBezTo>
                  <a:pt x="18943" y="6558"/>
                  <a:pt x="18795" y="6680"/>
                  <a:pt x="18758" y="6879"/>
                </a:cubicBezTo>
                <a:cubicBezTo>
                  <a:pt x="18652" y="7472"/>
                  <a:pt x="18444" y="7944"/>
                  <a:pt x="18242" y="8258"/>
                </a:cubicBezTo>
                <a:cubicBezTo>
                  <a:pt x="18189" y="8336"/>
                  <a:pt x="18189" y="8458"/>
                  <a:pt x="18242" y="8543"/>
                </a:cubicBezTo>
                <a:cubicBezTo>
                  <a:pt x="18338" y="8693"/>
                  <a:pt x="18481" y="8971"/>
                  <a:pt x="18635" y="9442"/>
                </a:cubicBezTo>
                <a:cubicBezTo>
                  <a:pt x="18667" y="9542"/>
                  <a:pt x="18640" y="9678"/>
                  <a:pt x="18565" y="9728"/>
                </a:cubicBezTo>
                <a:cubicBezTo>
                  <a:pt x="18544" y="9742"/>
                  <a:pt x="18529" y="9748"/>
                  <a:pt x="18507" y="9748"/>
                </a:cubicBezTo>
                <a:cubicBezTo>
                  <a:pt x="18438" y="9755"/>
                  <a:pt x="18375" y="9700"/>
                  <a:pt x="18348" y="9614"/>
                </a:cubicBezTo>
                <a:cubicBezTo>
                  <a:pt x="18348" y="9607"/>
                  <a:pt x="18226" y="9179"/>
                  <a:pt x="17977" y="8793"/>
                </a:cubicBezTo>
                <a:cubicBezTo>
                  <a:pt x="17653" y="8301"/>
                  <a:pt x="17271" y="8108"/>
                  <a:pt x="16836" y="8222"/>
                </a:cubicBezTo>
                <a:cubicBezTo>
                  <a:pt x="16740" y="8244"/>
                  <a:pt x="16650" y="8150"/>
                  <a:pt x="16650" y="8015"/>
                </a:cubicBezTo>
                <a:cubicBezTo>
                  <a:pt x="16650" y="7908"/>
                  <a:pt x="16708" y="7822"/>
                  <a:pt x="16783" y="7807"/>
                </a:cubicBezTo>
                <a:cubicBezTo>
                  <a:pt x="17244" y="7686"/>
                  <a:pt x="17610" y="7886"/>
                  <a:pt x="17791" y="8022"/>
                </a:cubicBezTo>
                <a:cubicBezTo>
                  <a:pt x="17871" y="8079"/>
                  <a:pt x="17971" y="8057"/>
                  <a:pt x="18030" y="7957"/>
                </a:cubicBezTo>
                <a:cubicBezTo>
                  <a:pt x="18444" y="7300"/>
                  <a:pt x="18980" y="5845"/>
                  <a:pt x="18215" y="4332"/>
                </a:cubicBezTo>
                <a:cubicBezTo>
                  <a:pt x="17738" y="3390"/>
                  <a:pt x="16750" y="2824"/>
                  <a:pt x="15965" y="2789"/>
                </a:cubicBezTo>
                <a:cubicBezTo>
                  <a:pt x="15901" y="2789"/>
                  <a:pt x="15843" y="2790"/>
                  <a:pt x="15779" y="2798"/>
                </a:cubicBezTo>
                <a:cubicBezTo>
                  <a:pt x="15647" y="2812"/>
                  <a:pt x="15403" y="2824"/>
                  <a:pt x="15074" y="2931"/>
                </a:cubicBezTo>
                <a:cubicBezTo>
                  <a:pt x="14560" y="3096"/>
                  <a:pt x="14279" y="3382"/>
                  <a:pt x="14273" y="3382"/>
                </a:cubicBezTo>
                <a:cubicBezTo>
                  <a:pt x="14204" y="3453"/>
                  <a:pt x="14107" y="3433"/>
                  <a:pt x="14054" y="3333"/>
                </a:cubicBezTo>
                <a:cubicBezTo>
                  <a:pt x="14007" y="3240"/>
                  <a:pt x="14019" y="3103"/>
                  <a:pt x="14088" y="3039"/>
                </a:cubicBezTo>
                <a:cubicBezTo>
                  <a:pt x="14114" y="3010"/>
                  <a:pt x="14470" y="2669"/>
                  <a:pt x="15096" y="2483"/>
                </a:cubicBezTo>
                <a:cubicBezTo>
                  <a:pt x="15186" y="2455"/>
                  <a:pt x="15227" y="2304"/>
                  <a:pt x="15169" y="2204"/>
                </a:cubicBezTo>
                <a:cubicBezTo>
                  <a:pt x="14341" y="648"/>
                  <a:pt x="11471" y="-173"/>
                  <a:pt x="10170" y="641"/>
                </a:cubicBezTo>
                <a:cubicBezTo>
                  <a:pt x="10048" y="719"/>
                  <a:pt x="9996" y="919"/>
                  <a:pt x="10059" y="1076"/>
                </a:cubicBezTo>
                <a:cubicBezTo>
                  <a:pt x="10203" y="1461"/>
                  <a:pt x="10265" y="1904"/>
                  <a:pt x="10233" y="2325"/>
                </a:cubicBezTo>
                <a:cubicBezTo>
                  <a:pt x="10228" y="2432"/>
                  <a:pt x="10165" y="2512"/>
                  <a:pt x="10091" y="2519"/>
                </a:cubicBezTo>
                <a:cubicBezTo>
                  <a:pt x="10080" y="2519"/>
                  <a:pt x="10075" y="2519"/>
                  <a:pt x="10064" y="2519"/>
                </a:cubicBezTo>
                <a:cubicBezTo>
                  <a:pt x="9979" y="2505"/>
                  <a:pt x="9916" y="2404"/>
                  <a:pt x="9927" y="2282"/>
                </a:cubicBezTo>
                <a:cubicBezTo>
                  <a:pt x="9937" y="2140"/>
                  <a:pt x="10011" y="1106"/>
                  <a:pt x="9295" y="520"/>
                </a:cubicBezTo>
                <a:cubicBezTo>
                  <a:pt x="8854" y="161"/>
                  <a:pt x="8273" y="-8"/>
                  <a:pt x="7654" y="1"/>
                </a:cubicBezTo>
                <a:close/>
                <a:moveTo>
                  <a:pt x="6930" y="3139"/>
                </a:moveTo>
                <a:cubicBezTo>
                  <a:pt x="7435" y="3144"/>
                  <a:pt x="7913" y="3351"/>
                  <a:pt x="8361" y="3761"/>
                </a:cubicBezTo>
                <a:cubicBezTo>
                  <a:pt x="8886" y="4239"/>
                  <a:pt x="9242" y="4895"/>
                  <a:pt x="9449" y="5352"/>
                </a:cubicBezTo>
                <a:cubicBezTo>
                  <a:pt x="9491" y="5444"/>
                  <a:pt x="9582" y="5480"/>
                  <a:pt x="9656" y="5430"/>
                </a:cubicBezTo>
                <a:cubicBezTo>
                  <a:pt x="10925" y="4509"/>
                  <a:pt x="12288" y="4695"/>
                  <a:pt x="13403" y="5952"/>
                </a:cubicBezTo>
                <a:cubicBezTo>
                  <a:pt x="13456" y="6009"/>
                  <a:pt x="13535" y="6015"/>
                  <a:pt x="13593" y="5958"/>
                </a:cubicBezTo>
                <a:cubicBezTo>
                  <a:pt x="13795" y="5758"/>
                  <a:pt x="14331" y="5353"/>
                  <a:pt x="15154" y="5617"/>
                </a:cubicBezTo>
                <a:cubicBezTo>
                  <a:pt x="15239" y="5631"/>
                  <a:pt x="15291" y="5745"/>
                  <a:pt x="15270" y="5867"/>
                </a:cubicBezTo>
                <a:cubicBezTo>
                  <a:pt x="15249" y="5981"/>
                  <a:pt x="15164" y="6045"/>
                  <a:pt x="15079" y="6016"/>
                </a:cubicBezTo>
                <a:cubicBezTo>
                  <a:pt x="14527" y="5866"/>
                  <a:pt x="14076" y="5967"/>
                  <a:pt x="13736" y="6331"/>
                </a:cubicBezTo>
                <a:cubicBezTo>
                  <a:pt x="13418" y="6673"/>
                  <a:pt x="13217" y="7243"/>
                  <a:pt x="13195" y="7856"/>
                </a:cubicBezTo>
                <a:cubicBezTo>
                  <a:pt x="13190" y="7964"/>
                  <a:pt x="13132" y="8050"/>
                  <a:pt x="13053" y="8057"/>
                </a:cubicBezTo>
                <a:cubicBezTo>
                  <a:pt x="13026" y="8057"/>
                  <a:pt x="13000" y="8057"/>
                  <a:pt x="12973" y="8028"/>
                </a:cubicBezTo>
                <a:cubicBezTo>
                  <a:pt x="12915" y="7985"/>
                  <a:pt x="12882" y="7900"/>
                  <a:pt x="12887" y="7814"/>
                </a:cubicBezTo>
                <a:cubicBezTo>
                  <a:pt x="12903" y="7336"/>
                  <a:pt x="13015" y="6880"/>
                  <a:pt x="13195" y="6509"/>
                </a:cubicBezTo>
                <a:cubicBezTo>
                  <a:pt x="13243" y="6416"/>
                  <a:pt x="13228" y="6295"/>
                  <a:pt x="13164" y="6224"/>
                </a:cubicBezTo>
                <a:cubicBezTo>
                  <a:pt x="11630" y="4532"/>
                  <a:pt x="10133" y="5487"/>
                  <a:pt x="9543" y="5994"/>
                </a:cubicBezTo>
                <a:cubicBezTo>
                  <a:pt x="9464" y="6058"/>
                  <a:pt x="9364" y="6023"/>
                  <a:pt x="9321" y="5909"/>
                </a:cubicBezTo>
                <a:cubicBezTo>
                  <a:pt x="9194" y="5559"/>
                  <a:pt x="8827" y="4688"/>
                  <a:pt x="8185" y="4102"/>
                </a:cubicBezTo>
                <a:cubicBezTo>
                  <a:pt x="7548" y="3524"/>
                  <a:pt x="6843" y="3403"/>
                  <a:pt x="6084" y="3746"/>
                </a:cubicBezTo>
                <a:cubicBezTo>
                  <a:pt x="5999" y="3781"/>
                  <a:pt x="5909" y="3717"/>
                  <a:pt x="5888" y="3603"/>
                </a:cubicBezTo>
                <a:cubicBezTo>
                  <a:pt x="5867" y="3496"/>
                  <a:pt x="5915" y="3375"/>
                  <a:pt x="5994" y="3346"/>
                </a:cubicBezTo>
                <a:cubicBezTo>
                  <a:pt x="6315" y="3204"/>
                  <a:pt x="6627" y="3136"/>
                  <a:pt x="6930" y="3139"/>
                </a:cubicBezTo>
                <a:close/>
                <a:moveTo>
                  <a:pt x="4412" y="7120"/>
                </a:moveTo>
                <a:cubicBezTo>
                  <a:pt x="4454" y="7118"/>
                  <a:pt x="4496" y="7136"/>
                  <a:pt x="4528" y="7178"/>
                </a:cubicBezTo>
                <a:cubicBezTo>
                  <a:pt x="5112" y="7964"/>
                  <a:pt x="5357" y="9491"/>
                  <a:pt x="4678" y="11169"/>
                </a:cubicBezTo>
                <a:cubicBezTo>
                  <a:pt x="4630" y="11290"/>
                  <a:pt x="4688" y="11440"/>
                  <a:pt x="4789" y="11448"/>
                </a:cubicBezTo>
                <a:cubicBezTo>
                  <a:pt x="5622" y="11512"/>
                  <a:pt x="7236" y="11876"/>
                  <a:pt x="8250" y="13725"/>
                </a:cubicBezTo>
                <a:cubicBezTo>
                  <a:pt x="8287" y="13789"/>
                  <a:pt x="8351" y="13816"/>
                  <a:pt x="8409" y="13781"/>
                </a:cubicBezTo>
                <a:cubicBezTo>
                  <a:pt x="9009" y="13474"/>
                  <a:pt x="9645" y="13354"/>
                  <a:pt x="10245" y="13439"/>
                </a:cubicBezTo>
                <a:cubicBezTo>
                  <a:pt x="10314" y="13447"/>
                  <a:pt x="10373" y="13374"/>
                  <a:pt x="10373" y="13281"/>
                </a:cubicBezTo>
                <a:cubicBezTo>
                  <a:pt x="10373" y="12831"/>
                  <a:pt x="10547" y="12183"/>
                  <a:pt x="11237" y="11833"/>
                </a:cubicBezTo>
                <a:cubicBezTo>
                  <a:pt x="11322" y="11791"/>
                  <a:pt x="11413" y="11855"/>
                  <a:pt x="11439" y="11970"/>
                </a:cubicBezTo>
                <a:cubicBezTo>
                  <a:pt x="11466" y="12077"/>
                  <a:pt x="11417" y="12190"/>
                  <a:pt x="11338" y="12233"/>
                </a:cubicBezTo>
                <a:cubicBezTo>
                  <a:pt x="10547" y="12640"/>
                  <a:pt x="10691" y="13418"/>
                  <a:pt x="10696" y="13446"/>
                </a:cubicBezTo>
                <a:cubicBezTo>
                  <a:pt x="10707" y="13510"/>
                  <a:pt x="10743" y="13552"/>
                  <a:pt x="10786" y="13567"/>
                </a:cubicBezTo>
                <a:cubicBezTo>
                  <a:pt x="11391" y="13788"/>
                  <a:pt x="11889" y="14216"/>
                  <a:pt x="12170" y="14780"/>
                </a:cubicBezTo>
                <a:cubicBezTo>
                  <a:pt x="12218" y="14873"/>
                  <a:pt x="12208" y="15010"/>
                  <a:pt x="12144" y="15074"/>
                </a:cubicBezTo>
                <a:cubicBezTo>
                  <a:pt x="12117" y="15103"/>
                  <a:pt x="12091" y="15117"/>
                  <a:pt x="12059" y="15117"/>
                </a:cubicBezTo>
                <a:cubicBezTo>
                  <a:pt x="12006" y="15124"/>
                  <a:pt x="11954" y="15087"/>
                  <a:pt x="11917" y="15023"/>
                </a:cubicBezTo>
                <a:cubicBezTo>
                  <a:pt x="11386" y="13945"/>
                  <a:pt x="9852" y="13361"/>
                  <a:pt x="8308" y="14289"/>
                </a:cubicBezTo>
                <a:cubicBezTo>
                  <a:pt x="8239" y="14332"/>
                  <a:pt x="8160" y="14295"/>
                  <a:pt x="8117" y="14209"/>
                </a:cubicBezTo>
                <a:cubicBezTo>
                  <a:pt x="6870" y="11625"/>
                  <a:pt x="4296" y="11862"/>
                  <a:pt x="4270" y="11862"/>
                </a:cubicBezTo>
                <a:lnTo>
                  <a:pt x="3961" y="11847"/>
                </a:lnTo>
                <a:cubicBezTo>
                  <a:pt x="3924" y="11818"/>
                  <a:pt x="3892" y="11768"/>
                  <a:pt x="3881" y="11711"/>
                </a:cubicBezTo>
                <a:cubicBezTo>
                  <a:pt x="3759" y="11011"/>
                  <a:pt x="3176" y="10055"/>
                  <a:pt x="2332" y="9641"/>
                </a:cubicBezTo>
                <a:cubicBezTo>
                  <a:pt x="2263" y="9605"/>
                  <a:pt x="2209" y="9514"/>
                  <a:pt x="2220" y="9407"/>
                </a:cubicBezTo>
                <a:cubicBezTo>
                  <a:pt x="2236" y="9271"/>
                  <a:pt x="2337" y="9192"/>
                  <a:pt x="2427" y="9235"/>
                </a:cubicBezTo>
                <a:cubicBezTo>
                  <a:pt x="2788" y="9406"/>
                  <a:pt x="3170" y="9735"/>
                  <a:pt x="3483" y="10120"/>
                </a:cubicBezTo>
                <a:cubicBezTo>
                  <a:pt x="3680" y="10363"/>
                  <a:pt x="3913" y="10720"/>
                  <a:pt x="4067" y="11162"/>
                </a:cubicBezTo>
                <a:cubicBezTo>
                  <a:pt x="4115" y="11291"/>
                  <a:pt x="4248" y="11306"/>
                  <a:pt x="4306" y="11184"/>
                </a:cubicBezTo>
                <a:cubicBezTo>
                  <a:pt x="5022" y="9614"/>
                  <a:pt x="4831" y="8186"/>
                  <a:pt x="4311" y="7486"/>
                </a:cubicBezTo>
                <a:cubicBezTo>
                  <a:pt x="4253" y="7408"/>
                  <a:pt x="4243" y="7273"/>
                  <a:pt x="4301" y="7194"/>
                </a:cubicBezTo>
                <a:cubicBezTo>
                  <a:pt x="4330" y="7148"/>
                  <a:pt x="4370" y="7123"/>
                  <a:pt x="4412" y="7120"/>
                </a:cubicBezTo>
                <a:close/>
                <a:moveTo>
                  <a:pt x="2258" y="15717"/>
                </a:moveTo>
                <a:cubicBezTo>
                  <a:pt x="1971" y="17680"/>
                  <a:pt x="4031" y="19435"/>
                  <a:pt x="5702" y="18764"/>
                </a:cubicBezTo>
                <a:cubicBezTo>
                  <a:pt x="5612" y="19699"/>
                  <a:pt x="5001" y="21083"/>
                  <a:pt x="5001" y="21083"/>
                </a:cubicBezTo>
                <a:lnTo>
                  <a:pt x="6238" y="21427"/>
                </a:lnTo>
                <a:lnTo>
                  <a:pt x="8727" y="18063"/>
                </a:lnTo>
                <a:cubicBezTo>
                  <a:pt x="7390" y="17742"/>
                  <a:pt x="6699" y="17172"/>
                  <a:pt x="6333" y="16843"/>
                </a:cubicBezTo>
                <a:cubicBezTo>
                  <a:pt x="6163" y="16686"/>
                  <a:pt x="5962" y="16614"/>
                  <a:pt x="5761" y="16636"/>
                </a:cubicBezTo>
                <a:cubicBezTo>
                  <a:pt x="5442" y="16672"/>
                  <a:pt x="4954" y="16693"/>
                  <a:pt x="4381" y="16593"/>
                </a:cubicBezTo>
                <a:cubicBezTo>
                  <a:pt x="3786" y="16494"/>
                  <a:pt x="3027" y="16259"/>
                  <a:pt x="2258" y="15717"/>
                </a:cubicBezTo>
                <a:close/>
              </a:path>
            </a:pathLst>
          </a:custGeom>
          <a:solidFill>
            <a:schemeClr val="accent2">
              <a:lumMod val="60000"/>
              <a:lumOff val="40000"/>
            </a:schemeClr>
          </a:solidFill>
          <a:ln>
            <a:noFill/>
          </a:ln>
        </p:spPr>
        <p:txBody>
          <a:bodyPr spcFirstLastPara="1" wrap="square" lIns="32750" tIns="32750" rIns="32750" bIns="32750" anchor="ctr" anchorCtr="0">
            <a:noAutofit/>
          </a:bodyPr>
          <a:lstStyle/>
          <a:p>
            <a:pPr marL="0" marR="0" lvl="0" indent="0" algn="ctr" defTabSz="457200" rtl="0" eaLnBrk="1" fontAlgn="auto" latinLnBrk="0" hangingPunct="1">
              <a:lnSpc>
                <a:spcPct val="100000"/>
              </a:lnSpc>
              <a:spcBef>
                <a:spcPts val="0"/>
              </a:spcBef>
              <a:spcAft>
                <a:spcPts val="0"/>
              </a:spcAft>
              <a:buClr>
                <a:srgbClr val="FFFFFF"/>
              </a:buClr>
              <a:buSzPts val="1400"/>
              <a:buFontTx/>
              <a:buNone/>
              <a:tabLst/>
              <a:defRPr/>
            </a:pPr>
            <a:endParaRPr kumimoji="0" sz="1400" b="0" i="0" u="none" strike="noStrike" kern="1200" cap="none" spc="0" normalizeH="0" baseline="0" noProof="0">
              <a:ln>
                <a:noFill/>
              </a:ln>
              <a:solidFill>
                <a:srgbClr val="FFFFFF"/>
              </a:solidFill>
              <a:effectLst/>
              <a:uLnTx/>
              <a:uFillTx/>
              <a:latin typeface="Helvetica Neue"/>
              <a:ea typeface="Helvetica Neue"/>
              <a:cs typeface="Helvetica Neue"/>
              <a:sym typeface="Helvetica Neue"/>
            </a:endParaRPr>
          </a:p>
        </p:txBody>
      </p:sp>
      <p:grpSp>
        <p:nvGrpSpPr>
          <p:cNvPr id="3" name="群組 2">
            <a:extLst>
              <a:ext uri="{FF2B5EF4-FFF2-40B4-BE49-F238E27FC236}">
                <a16:creationId xmlns:a16="http://schemas.microsoft.com/office/drawing/2014/main" id="{899AA78B-15F7-5890-C2ED-4AB2DB4AF527}"/>
              </a:ext>
            </a:extLst>
          </p:cNvPr>
          <p:cNvGrpSpPr/>
          <p:nvPr/>
        </p:nvGrpSpPr>
        <p:grpSpPr>
          <a:xfrm>
            <a:off x="7202253" y="3429000"/>
            <a:ext cx="1316401" cy="961559"/>
            <a:chOff x="10444979" y="1258355"/>
            <a:chExt cx="1316401" cy="961559"/>
          </a:xfrm>
        </p:grpSpPr>
        <p:pic>
          <p:nvPicPr>
            <p:cNvPr id="48" name="Picture 2" descr="ãdocumentãçåçæå°çµæ">
              <a:extLst>
                <a:ext uri="{FF2B5EF4-FFF2-40B4-BE49-F238E27FC236}">
                  <a16:creationId xmlns:a16="http://schemas.microsoft.com/office/drawing/2014/main" id="{E922D641-C819-6675-8936-D0794D328AC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63640" y="1258355"/>
              <a:ext cx="591228" cy="630000"/>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2" descr="ãdocumentãçåçæå°çµæ">
              <a:extLst>
                <a:ext uri="{FF2B5EF4-FFF2-40B4-BE49-F238E27FC236}">
                  <a16:creationId xmlns:a16="http://schemas.microsoft.com/office/drawing/2014/main" id="{4706E5ED-CB8A-F674-8DF5-6432BD38260E}"/>
                </a:ext>
              </a:extLst>
            </p:cNvPr>
            <p:cNvPicPr>
              <a:picLocks noChangeAspect="1" noChangeArrowheads="1"/>
            </p:cNvPicPr>
            <p:nvPr/>
          </p:nvPicPr>
          <p:blipFill>
            <a:blip r:embed="rId4">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1058186" y="1277016"/>
              <a:ext cx="591228" cy="630000"/>
            </a:xfrm>
            <a:prstGeom prst="rect">
              <a:avLst/>
            </a:prstGeom>
            <a:noFill/>
            <a:extLst>
              <a:ext uri="{909E8E84-426E-40DD-AFC4-6F175D3DCCD1}">
                <a14:hiddenFill xmlns:a14="http://schemas.microsoft.com/office/drawing/2010/main">
                  <a:solidFill>
                    <a:srgbClr val="FFFFFF"/>
                  </a:solidFill>
                </a14:hiddenFill>
              </a:ext>
            </a:extLst>
          </p:spPr>
        </p:pic>
        <p:sp>
          <p:nvSpPr>
            <p:cNvPr id="51" name="文字方塊 50">
              <a:extLst>
                <a:ext uri="{FF2B5EF4-FFF2-40B4-BE49-F238E27FC236}">
                  <a16:creationId xmlns:a16="http://schemas.microsoft.com/office/drawing/2014/main" id="{45413FFD-BF64-4A0D-AFC0-FF33EDADE14B}"/>
                </a:ext>
              </a:extLst>
            </p:cNvPr>
            <p:cNvSpPr txBox="1"/>
            <p:nvPr/>
          </p:nvSpPr>
          <p:spPr>
            <a:xfrm>
              <a:off x="10444979" y="1851033"/>
              <a:ext cx="591228" cy="36888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pos</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52" name="文字方塊 51">
              <a:extLst>
                <a:ext uri="{FF2B5EF4-FFF2-40B4-BE49-F238E27FC236}">
                  <a16:creationId xmlns:a16="http://schemas.microsoft.com/office/drawing/2014/main" id="{EEF84F30-0691-DEC3-9BC6-30288FB51031}"/>
                </a:ext>
              </a:extLst>
            </p:cNvPr>
            <p:cNvSpPr txBox="1"/>
            <p:nvPr/>
          </p:nvSpPr>
          <p:spPr>
            <a:xfrm>
              <a:off x="10935233" y="1850582"/>
              <a:ext cx="826147" cy="36888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neg</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grpSp>
      <p:sp>
        <p:nvSpPr>
          <p:cNvPr id="53" name="文字方塊 52">
            <a:extLst>
              <a:ext uri="{FF2B5EF4-FFF2-40B4-BE49-F238E27FC236}">
                <a16:creationId xmlns:a16="http://schemas.microsoft.com/office/drawing/2014/main" id="{BA509D4B-4908-AF52-C4B4-B6AF44055BDE}"/>
              </a:ext>
            </a:extLst>
          </p:cNvPr>
          <p:cNvSpPr txBox="1"/>
          <p:nvPr/>
        </p:nvSpPr>
        <p:spPr>
          <a:xfrm>
            <a:off x="10167875" y="2890988"/>
            <a:ext cx="1714382"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Sentiment analysis</a:t>
            </a: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54" name="文字方塊 53">
            <a:extLst>
              <a:ext uri="{FF2B5EF4-FFF2-40B4-BE49-F238E27FC236}">
                <a16:creationId xmlns:a16="http://schemas.microsoft.com/office/drawing/2014/main" id="{4565D29B-1499-50DB-C97E-E79EC9121276}"/>
              </a:ext>
            </a:extLst>
          </p:cNvPr>
          <p:cNvSpPr txBox="1"/>
          <p:nvPr/>
        </p:nvSpPr>
        <p:spPr>
          <a:xfrm>
            <a:off x="10167875" y="4610733"/>
            <a:ext cx="1714382"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Question Answering</a:t>
            </a: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pic>
        <p:nvPicPr>
          <p:cNvPr id="59" name="Picture 4" descr="Document Management System Software | OpenKM">
            <a:extLst>
              <a:ext uri="{FF2B5EF4-FFF2-40B4-BE49-F238E27FC236}">
                <a16:creationId xmlns:a16="http://schemas.microsoft.com/office/drawing/2014/main" id="{A0501227-F24B-4205-F2E4-87D2FED13A08}"/>
              </a:ext>
            </a:extLst>
          </p:cNvPr>
          <p:cNvPicPr>
            <a:picLocks noChangeAspect="1" noChangeArrowheads="1"/>
          </p:cNvPicPr>
          <p:nvPr/>
        </p:nvPicPr>
        <p:blipFill>
          <a:blip r:embed="rId4" cstate="hq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774179" y="5252033"/>
            <a:ext cx="607123" cy="630000"/>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4" descr="Document Management System Software | OpenKM">
            <a:extLst>
              <a:ext uri="{FF2B5EF4-FFF2-40B4-BE49-F238E27FC236}">
                <a16:creationId xmlns:a16="http://schemas.microsoft.com/office/drawing/2014/main" id="{B5AA892C-B4C1-A50A-45C8-F57270519C16}"/>
              </a:ext>
            </a:extLst>
          </p:cNvPr>
          <p:cNvPicPr>
            <a:picLocks noChangeAspect="1" noChangeArrowheads="1"/>
          </p:cNvPicPr>
          <p:nvPr/>
        </p:nvPicPr>
        <p:blipFill>
          <a:blip r:embed="rId4" cstate="hq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577249" y="5243937"/>
            <a:ext cx="607123" cy="630000"/>
          </a:xfrm>
          <a:prstGeom prst="rect">
            <a:avLst/>
          </a:prstGeom>
          <a:noFill/>
          <a:extLst>
            <a:ext uri="{909E8E84-426E-40DD-AFC4-6F175D3DCCD1}">
              <a14:hiddenFill xmlns:a14="http://schemas.microsoft.com/office/drawing/2010/main">
                <a:solidFill>
                  <a:srgbClr val="FFFFFF"/>
                </a:solidFill>
              </a14:hiddenFill>
            </a:ext>
          </a:extLst>
        </p:spPr>
      </p:pic>
      <p:sp>
        <p:nvSpPr>
          <p:cNvPr id="61" name="文字方塊 60">
            <a:extLst>
              <a:ext uri="{FF2B5EF4-FFF2-40B4-BE49-F238E27FC236}">
                <a16:creationId xmlns:a16="http://schemas.microsoft.com/office/drawing/2014/main" id="{4985A857-29AC-6DD3-CEC3-5F7625BC6579}"/>
              </a:ext>
            </a:extLst>
          </p:cNvPr>
          <p:cNvSpPr txBox="1"/>
          <p:nvPr/>
        </p:nvSpPr>
        <p:spPr>
          <a:xfrm>
            <a:off x="6398111" y="5836615"/>
            <a:ext cx="1402359" cy="369332"/>
          </a:xfrm>
          <a:prstGeom prst="rect">
            <a:avLst/>
          </a:prstGeom>
          <a:noFill/>
        </p:spPr>
        <p:txBody>
          <a:bodyPr wrap="square" l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context</a:t>
            </a:r>
            <a:endParaRPr kumimoji="0" lang="zh-TW" altLang="en-US" sz="1800" b="0" i="0" u="none" strike="noStrike" kern="1200" cap="none" spc="0" normalizeH="0" baseline="0" noProof="0" dirty="0" err="1">
              <a:ln>
                <a:noFill/>
              </a:ln>
              <a:solidFill>
                <a:prstClr val="black"/>
              </a:solidFill>
              <a:effectLst/>
              <a:uLnTx/>
              <a:uFillTx/>
              <a:latin typeface="Calibri" panose="020F0502020204030204"/>
              <a:ea typeface="新細明體" panose="02020500000000000000" pitchFamily="18" charset="-120"/>
              <a:cs typeface="+mn-cs"/>
            </a:endParaRPr>
          </a:p>
        </p:txBody>
      </p:sp>
      <p:sp>
        <p:nvSpPr>
          <p:cNvPr id="62" name="文字方塊 61">
            <a:extLst>
              <a:ext uri="{FF2B5EF4-FFF2-40B4-BE49-F238E27FC236}">
                <a16:creationId xmlns:a16="http://schemas.microsoft.com/office/drawing/2014/main" id="{4B76914E-C6F1-D02B-55BF-A9CC09496080}"/>
              </a:ext>
            </a:extLst>
          </p:cNvPr>
          <p:cNvSpPr txBox="1"/>
          <p:nvPr/>
        </p:nvSpPr>
        <p:spPr>
          <a:xfrm>
            <a:off x="7227581" y="5808674"/>
            <a:ext cx="1402359" cy="369332"/>
          </a:xfrm>
          <a:prstGeom prst="rect">
            <a:avLst/>
          </a:prstGeom>
          <a:noFill/>
        </p:spPr>
        <p:txBody>
          <a:bodyPr wrap="square" l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query</a:t>
            </a:r>
            <a:endParaRPr kumimoji="0" lang="zh-TW" altLang="en-US" sz="1800" b="0" i="0" u="none" strike="noStrike" kern="1200" cap="none" spc="0" normalizeH="0" baseline="0" noProof="0" dirty="0" err="1">
              <a:ln>
                <a:noFill/>
              </a:ln>
              <a:solidFill>
                <a:prstClr val="black"/>
              </a:solidFill>
              <a:effectLst/>
              <a:uLnTx/>
              <a:uFillTx/>
              <a:latin typeface="Calibri" panose="020F0502020204030204"/>
              <a:ea typeface="新細明體" panose="02020500000000000000" pitchFamily="18" charset="-120"/>
              <a:cs typeface="+mn-cs"/>
            </a:endParaRPr>
          </a:p>
        </p:txBody>
      </p:sp>
      <p:pic>
        <p:nvPicPr>
          <p:cNvPr id="64" name="Picture 4" descr="Document Management System Software | OpenKM">
            <a:extLst>
              <a:ext uri="{FF2B5EF4-FFF2-40B4-BE49-F238E27FC236}">
                <a16:creationId xmlns:a16="http://schemas.microsoft.com/office/drawing/2014/main" id="{0DF8D234-2CD6-6837-8C95-39CF224094C3}"/>
              </a:ext>
            </a:extLst>
          </p:cNvPr>
          <p:cNvPicPr>
            <a:picLocks noChangeAspect="1" noChangeArrowheads="1"/>
          </p:cNvPicPr>
          <p:nvPr/>
        </p:nvPicPr>
        <p:blipFill>
          <a:blip r:embed="rId4" cstate="hq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433499" y="5243937"/>
            <a:ext cx="607123" cy="630000"/>
          </a:xfrm>
          <a:prstGeom prst="rect">
            <a:avLst/>
          </a:prstGeom>
          <a:noFill/>
          <a:extLst>
            <a:ext uri="{909E8E84-426E-40DD-AFC4-6F175D3DCCD1}">
              <a14:hiddenFill xmlns:a14="http://schemas.microsoft.com/office/drawing/2010/main">
                <a:solidFill>
                  <a:srgbClr val="FFFFFF"/>
                </a:solidFill>
              </a14:hiddenFill>
            </a:ext>
          </a:extLst>
        </p:spPr>
      </p:pic>
      <p:sp>
        <p:nvSpPr>
          <p:cNvPr id="65" name="文字方塊 64">
            <a:extLst>
              <a:ext uri="{FF2B5EF4-FFF2-40B4-BE49-F238E27FC236}">
                <a16:creationId xmlns:a16="http://schemas.microsoft.com/office/drawing/2014/main" id="{E4CFF70E-96BA-2DC8-2B2A-F7825D13902D}"/>
              </a:ext>
            </a:extLst>
          </p:cNvPr>
          <p:cNvSpPr txBox="1"/>
          <p:nvPr/>
        </p:nvSpPr>
        <p:spPr>
          <a:xfrm>
            <a:off x="8254868" y="5803984"/>
            <a:ext cx="1077027" cy="369332"/>
          </a:xfrm>
          <a:prstGeom prst="rect">
            <a:avLst/>
          </a:prstGeom>
          <a:noFill/>
        </p:spPr>
        <p:txBody>
          <a:bodyPr wrap="square" l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err="1">
                <a:ln>
                  <a:noFill/>
                </a:ln>
                <a:solidFill>
                  <a:prstClr val="black"/>
                </a:solidFill>
                <a:effectLst/>
                <a:uLnTx/>
                <a:uFillTx/>
                <a:latin typeface="Calibri" panose="020F0502020204030204"/>
                <a:ea typeface="新細明體" panose="02020500000000000000" pitchFamily="18" charset="-120"/>
                <a:cs typeface="+mn-cs"/>
              </a:rPr>
              <a:t>ans</a:t>
            </a:r>
            <a:endParaRPr kumimoji="0" lang="zh-TW" altLang="en-US" sz="1800" b="0" i="0" u="none" strike="noStrike" kern="1200" cap="none" spc="0" normalizeH="0" baseline="0" noProof="0" dirty="0" err="1">
              <a:ln>
                <a:noFill/>
              </a:ln>
              <a:solidFill>
                <a:prstClr val="black"/>
              </a:solidFill>
              <a:effectLst/>
              <a:uLnTx/>
              <a:uFillTx/>
              <a:latin typeface="Calibri" panose="020F0502020204030204"/>
              <a:ea typeface="新細明體" panose="02020500000000000000" pitchFamily="18" charset="-120"/>
              <a:cs typeface="+mn-cs"/>
            </a:endParaRPr>
          </a:p>
        </p:txBody>
      </p:sp>
      <p:cxnSp>
        <p:nvCxnSpPr>
          <p:cNvPr id="71" name="直線單箭頭接點 70">
            <a:extLst>
              <a:ext uri="{FF2B5EF4-FFF2-40B4-BE49-F238E27FC236}">
                <a16:creationId xmlns:a16="http://schemas.microsoft.com/office/drawing/2014/main" id="{3CC430F3-1104-7F75-815E-661E41245ED0}"/>
              </a:ext>
            </a:extLst>
          </p:cNvPr>
          <p:cNvCxnSpPr>
            <a:cxnSpLocks/>
          </p:cNvCxnSpPr>
          <p:nvPr/>
        </p:nvCxnSpPr>
        <p:spPr>
          <a:xfrm>
            <a:off x="6672822" y="4228047"/>
            <a:ext cx="0" cy="890230"/>
          </a:xfrm>
          <a:prstGeom prst="straightConnector1">
            <a:avLst/>
          </a:prstGeom>
          <a:noFill/>
          <a:ln w="38100" cap="flat" cmpd="sng" algn="ctr">
            <a:solidFill>
              <a:sysClr val="windowText" lastClr="000000"/>
            </a:solidFill>
            <a:prstDash val="solid"/>
            <a:miter lim="800000"/>
            <a:headEnd type="none" w="med" len="med"/>
            <a:tailEnd type="none" w="med" len="med"/>
          </a:ln>
          <a:effectLst/>
        </p:spPr>
      </p:cxnSp>
    </p:spTree>
    <p:extLst>
      <p:ext uri="{BB962C8B-B14F-4D97-AF65-F5344CB8AC3E}">
        <p14:creationId xmlns:p14="http://schemas.microsoft.com/office/powerpoint/2010/main" val="488371267"/>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6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6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62"/>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6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65"/>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6" grpId="0" animBg="1"/>
      <p:bldP spid="47" grpId="0" animBg="1"/>
      <p:bldP spid="53" grpId="0"/>
      <p:bldP spid="54" grpId="0"/>
      <p:bldP spid="61" grpId="0"/>
      <p:bldP spid="62" grpId="0"/>
      <p:bldP spid="65" grpId="0"/>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50446DF-D50B-7CD2-5B7D-AB3F2407B035}"/>
              </a:ext>
            </a:extLst>
          </p:cNvPr>
          <p:cNvSpPr>
            <a:spLocks noGrp="1"/>
          </p:cNvSpPr>
          <p:nvPr>
            <p:ph type="title"/>
          </p:nvPr>
        </p:nvSpPr>
        <p:spPr/>
        <p:txBody>
          <a:bodyPr/>
          <a:lstStyle/>
          <a:p>
            <a:r>
              <a:rPr lang="zh-TW" altLang="zh-TW"/>
              <a:t>RankEncoder</a:t>
            </a:r>
            <a:endParaRPr kumimoji="1" lang="zh-TW" altLang="en-US"/>
          </a:p>
        </p:txBody>
      </p:sp>
      <p:sp>
        <p:nvSpPr>
          <p:cNvPr id="3" name="內容版面配置區 2">
            <a:extLst>
              <a:ext uri="{FF2B5EF4-FFF2-40B4-BE49-F238E27FC236}">
                <a16:creationId xmlns:a16="http://schemas.microsoft.com/office/drawing/2014/main" id="{37F7FCF3-DDF9-DB04-419A-39A34E1E11E8}"/>
              </a:ext>
            </a:extLst>
          </p:cNvPr>
          <p:cNvSpPr>
            <a:spLocks noGrp="1"/>
          </p:cNvSpPr>
          <p:nvPr>
            <p:ph idx="1"/>
          </p:nvPr>
        </p:nvSpPr>
        <p:spPr/>
        <p:txBody>
          <a:bodyPr/>
          <a:lstStyle/>
          <a:p>
            <a:r>
              <a:rPr lang="en" altLang="zh-TW"/>
              <a:t>Better uniformity</a:t>
            </a:r>
          </a:p>
          <a:p>
            <a:endParaRPr kumimoji="1" lang="zh-TW" altLang="en-US"/>
          </a:p>
        </p:txBody>
      </p:sp>
      <p:sp>
        <p:nvSpPr>
          <p:cNvPr id="4" name="日期版面配置區 3">
            <a:extLst>
              <a:ext uri="{FF2B5EF4-FFF2-40B4-BE49-F238E27FC236}">
                <a16:creationId xmlns:a16="http://schemas.microsoft.com/office/drawing/2014/main" id="{8F42CBAA-7A0C-68EF-FD7E-3353890281C5}"/>
              </a:ext>
            </a:extLst>
          </p:cNvPr>
          <p:cNvSpPr>
            <a:spLocks noGrp="1"/>
          </p:cNvSpPr>
          <p:nvPr>
            <p:ph type="dt" sz="half" idx="10"/>
          </p:nvPr>
        </p:nvSpPr>
        <p:spPr/>
        <p:txBody>
          <a:bodyPr/>
          <a:lstStyle/>
          <a:p>
            <a:r>
              <a:rPr lang="en" altLang="zh-TW" b="0" i="0" err="1">
                <a:effectLst/>
                <a:latin typeface="+mn-lt"/>
              </a:rPr>
              <a:t>Seonwoo</a:t>
            </a:r>
            <a:r>
              <a:rPr lang="en" altLang="zh-TW" b="0" i="0">
                <a:effectLst/>
                <a:latin typeface="+mn-lt"/>
              </a:rPr>
              <a:t>, Yeon, et al. "Ranking-Enhanced Unsupervised Sentence Representation Learning." </a:t>
            </a:r>
            <a:r>
              <a:rPr lang="en" altLang="zh-TW" b="0" i="1" err="1">
                <a:effectLst/>
                <a:latin typeface="+mn-lt"/>
              </a:rPr>
              <a:t>arXiv</a:t>
            </a:r>
            <a:r>
              <a:rPr lang="en" altLang="zh-TW" b="0" i="1">
                <a:effectLst/>
                <a:latin typeface="+mn-lt"/>
              </a:rPr>
              <a:t> preprint arXiv:2209.04333</a:t>
            </a:r>
            <a:r>
              <a:rPr lang="en" altLang="zh-TW" b="0" i="0">
                <a:effectLst/>
                <a:latin typeface="+mn-lt"/>
              </a:rPr>
              <a:t> (2022).</a:t>
            </a:r>
            <a:endParaRPr lang="en-TW">
              <a:latin typeface="+mn-lt"/>
            </a:endParaRPr>
          </a:p>
        </p:txBody>
      </p:sp>
      <p:pic>
        <p:nvPicPr>
          <p:cNvPr id="5" name="Google Shape;900;p111">
            <a:extLst>
              <a:ext uri="{FF2B5EF4-FFF2-40B4-BE49-F238E27FC236}">
                <a16:creationId xmlns:a16="http://schemas.microsoft.com/office/drawing/2014/main" id="{E8AC2997-AF52-4F41-61FE-970AF78F8F4D}"/>
              </a:ext>
            </a:extLst>
          </p:cNvPr>
          <p:cNvPicPr preferRelativeResize="0"/>
          <p:nvPr/>
        </p:nvPicPr>
        <p:blipFill>
          <a:blip r:embed="rId2">
            <a:alphaModFix/>
          </a:blip>
          <a:stretch>
            <a:fillRect/>
          </a:stretch>
        </p:blipFill>
        <p:spPr>
          <a:xfrm>
            <a:off x="2575889" y="2435787"/>
            <a:ext cx="7040222" cy="1986425"/>
          </a:xfrm>
          <a:prstGeom prst="rect">
            <a:avLst/>
          </a:prstGeom>
          <a:noFill/>
          <a:ln>
            <a:noFill/>
          </a:ln>
        </p:spPr>
      </p:pic>
    </p:spTree>
    <p:extLst>
      <p:ext uri="{BB962C8B-B14F-4D97-AF65-F5344CB8AC3E}">
        <p14:creationId xmlns:p14="http://schemas.microsoft.com/office/powerpoint/2010/main" val="3259156354"/>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4F860FA-FBE4-E099-1BCD-E3B5AC15D834}"/>
              </a:ext>
            </a:extLst>
          </p:cNvPr>
          <p:cNvSpPr>
            <a:spLocks noGrp="1"/>
          </p:cNvSpPr>
          <p:nvPr>
            <p:ph type="title"/>
          </p:nvPr>
        </p:nvSpPr>
        <p:spPr/>
        <p:txBody>
          <a:bodyPr/>
          <a:lstStyle/>
          <a:p>
            <a:r>
              <a:rPr lang="zh-TW" altLang="zh-TW"/>
              <a:t>Conclusion</a:t>
            </a:r>
            <a:endParaRPr kumimoji="1" lang="zh-TW" altLang="en-US"/>
          </a:p>
        </p:txBody>
      </p:sp>
      <p:sp>
        <p:nvSpPr>
          <p:cNvPr id="3" name="內容版面配置區 2">
            <a:extLst>
              <a:ext uri="{FF2B5EF4-FFF2-40B4-BE49-F238E27FC236}">
                <a16:creationId xmlns:a16="http://schemas.microsoft.com/office/drawing/2014/main" id="{42D22022-C4A8-2143-9EDF-098752F67B66}"/>
              </a:ext>
            </a:extLst>
          </p:cNvPr>
          <p:cNvSpPr>
            <a:spLocks noGrp="1"/>
          </p:cNvSpPr>
          <p:nvPr>
            <p:ph idx="1"/>
          </p:nvPr>
        </p:nvSpPr>
        <p:spPr/>
        <p:txBody>
          <a:bodyPr/>
          <a:lstStyle/>
          <a:p>
            <a:pPr marL="457200" lvl="0" indent="-342900" algn="l" rtl="0">
              <a:spcBef>
                <a:spcPts val="0"/>
              </a:spcBef>
              <a:spcAft>
                <a:spcPts val="0"/>
              </a:spcAft>
              <a:buSzPts val="1800"/>
              <a:buChar char="●"/>
            </a:pPr>
            <a:r>
              <a:rPr lang="en" altLang="zh-TW"/>
              <a:t>We are closing the gap between unsupervised and supervised sentence representations:</a:t>
            </a:r>
            <a:br>
              <a:rPr lang="en" altLang="zh-TW"/>
            </a:br>
            <a:br>
              <a:rPr lang="en" altLang="zh-TW"/>
            </a:br>
            <a:br>
              <a:rPr lang="en" altLang="zh-TW"/>
            </a:br>
            <a:br>
              <a:rPr lang="en" altLang="zh-TW"/>
            </a:br>
            <a:br>
              <a:rPr lang="en" altLang="zh-TW"/>
            </a:br>
            <a:br>
              <a:rPr lang="en" altLang="zh-TW"/>
            </a:br>
            <a:br>
              <a:rPr lang="en" altLang="zh-TW"/>
            </a:br>
            <a:br>
              <a:rPr lang="en" altLang="zh-TW"/>
            </a:br>
            <a:r>
              <a:rPr lang="en" altLang="zh-TW" sz="700"/>
              <a:t> </a:t>
            </a:r>
          </a:p>
          <a:p>
            <a:pPr marL="457200" lvl="0" indent="-342900" algn="l" rtl="0">
              <a:spcBef>
                <a:spcPts val="0"/>
              </a:spcBef>
              <a:spcAft>
                <a:spcPts val="0"/>
              </a:spcAft>
              <a:buSzPts val="1800"/>
              <a:buChar char="●"/>
            </a:pPr>
            <a:r>
              <a:rPr lang="en" altLang="zh-TW"/>
              <a:t>Contrastive learning should have more potential in NLP for using pre-trained language models in representation learning!</a:t>
            </a:r>
          </a:p>
          <a:p>
            <a:endParaRPr kumimoji="1" lang="zh-TW" altLang="en-US"/>
          </a:p>
        </p:txBody>
      </p:sp>
      <p:sp>
        <p:nvSpPr>
          <p:cNvPr id="4" name="日期版面配置區 3">
            <a:extLst>
              <a:ext uri="{FF2B5EF4-FFF2-40B4-BE49-F238E27FC236}">
                <a16:creationId xmlns:a16="http://schemas.microsoft.com/office/drawing/2014/main" id="{9052AF5D-0C40-5BD5-1F6B-599B6DFDCBC6}"/>
              </a:ext>
            </a:extLst>
          </p:cNvPr>
          <p:cNvSpPr>
            <a:spLocks noGrp="1"/>
          </p:cNvSpPr>
          <p:nvPr>
            <p:ph type="dt" sz="half" idx="10"/>
          </p:nvPr>
        </p:nvSpPr>
        <p:spPr/>
        <p:txBody>
          <a:bodyPr/>
          <a:lstStyle/>
          <a:p>
            <a:endParaRPr lang="en-TW"/>
          </a:p>
        </p:txBody>
      </p:sp>
      <p:grpSp>
        <p:nvGrpSpPr>
          <p:cNvPr id="13" name="群組 12">
            <a:extLst>
              <a:ext uri="{FF2B5EF4-FFF2-40B4-BE49-F238E27FC236}">
                <a16:creationId xmlns:a16="http://schemas.microsoft.com/office/drawing/2014/main" id="{0E615062-8C03-1150-1F3E-99CFE72E3A82}"/>
              </a:ext>
            </a:extLst>
          </p:cNvPr>
          <p:cNvGrpSpPr/>
          <p:nvPr/>
        </p:nvGrpSpPr>
        <p:grpSpPr>
          <a:xfrm>
            <a:off x="1959700" y="2277295"/>
            <a:ext cx="8272600" cy="2303410"/>
            <a:chOff x="2101220" y="2058273"/>
            <a:chExt cx="8272600" cy="2303410"/>
          </a:xfrm>
        </p:grpSpPr>
        <p:grpSp>
          <p:nvGrpSpPr>
            <p:cNvPr id="5" name="Google Shape;908;p112">
              <a:extLst>
                <a:ext uri="{FF2B5EF4-FFF2-40B4-BE49-F238E27FC236}">
                  <a16:creationId xmlns:a16="http://schemas.microsoft.com/office/drawing/2014/main" id="{5CCCC9AE-57FD-DB17-3FA9-74B1CF9B9B99}"/>
                </a:ext>
              </a:extLst>
            </p:cNvPr>
            <p:cNvGrpSpPr/>
            <p:nvPr/>
          </p:nvGrpSpPr>
          <p:grpSpPr>
            <a:xfrm>
              <a:off x="2101220" y="2058273"/>
              <a:ext cx="8189102" cy="1951297"/>
              <a:chOff x="437425" y="2078475"/>
              <a:chExt cx="8189102" cy="1951297"/>
            </a:xfrm>
          </p:grpSpPr>
          <p:pic>
            <p:nvPicPr>
              <p:cNvPr id="6" name="Google Shape;909;p112">
                <a:extLst>
                  <a:ext uri="{FF2B5EF4-FFF2-40B4-BE49-F238E27FC236}">
                    <a16:creationId xmlns:a16="http://schemas.microsoft.com/office/drawing/2014/main" id="{097F0334-5139-E221-A570-929004BAAED4}"/>
                  </a:ext>
                </a:extLst>
              </p:cNvPr>
              <p:cNvPicPr preferRelativeResize="0"/>
              <p:nvPr/>
            </p:nvPicPr>
            <p:blipFill rotWithShape="1">
              <a:blip r:embed="rId2">
                <a:alphaModFix/>
              </a:blip>
              <a:srcRect b="75901"/>
              <a:stretch/>
            </p:blipFill>
            <p:spPr>
              <a:xfrm>
                <a:off x="437425" y="2078475"/>
                <a:ext cx="8189102" cy="811349"/>
              </a:xfrm>
              <a:prstGeom prst="rect">
                <a:avLst/>
              </a:prstGeom>
              <a:noFill/>
              <a:ln>
                <a:noFill/>
              </a:ln>
            </p:spPr>
          </p:pic>
          <p:pic>
            <p:nvPicPr>
              <p:cNvPr id="7" name="Google Shape;910;p112">
                <a:extLst>
                  <a:ext uri="{FF2B5EF4-FFF2-40B4-BE49-F238E27FC236}">
                    <a16:creationId xmlns:a16="http://schemas.microsoft.com/office/drawing/2014/main" id="{A33EFF3B-55EE-997A-2163-91CC7A73E83D}"/>
                  </a:ext>
                </a:extLst>
              </p:cNvPr>
              <p:cNvPicPr preferRelativeResize="0"/>
              <p:nvPr/>
            </p:nvPicPr>
            <p:blipFill rotWithShape="1">
              <a:blip r:embed="rId3">
                <a:alphaModFix/>
              </a:blip>
              <a:srcRect t="84689" b="4983"/>
              <a:stretch/>
            </p:blipFill>
            <p:spPr>
              <a:xfrm>
                <a:off x="458350" y="3834596"/>
                <a:ext cx="8131999" cy="195175"/>
              </a:xfrm>
              <a:prstGeom prst="rect">
                <a:avLst/>
              </a:prstGeom>
              <a:noFill/>
              <a:ln>
                <a:noFill/>
              </a:ln>
            </p:spPr>
          </p:pic>
          <p:pic>
            <p:nvPicPr>
              <p:cNvPr id="8" name="Google Shape;911;p112">
                <a:extLst>
                  <a:ext uri="{FF2B5EF4-FFF2-40B4-BE49-F238E27FC236}">
                    <a16:creationId xmlns:a16="http://schemas.microsoft.com/office/drawing/2014/main" id="{1A745FCA-CE2D-19CC-BF92-EF1E0987326D}"/>
                  </a:ext>
                </a:extLst>
              </p:cNvPr>
              <p:cNvPicPr preferRelativeResize="0"/>
              <p:nvPr/>
            </p:nvPicPr>
            <p:blipFill rotWithShape="1">
              <a:blip r:embed="rId2">
                <a:alphaModFix/>
              </a:blip>
              <a:srcRect t="59752" b="33519"/>
              <a:stretch/>
            </p:blipFill>
            <p:spPr>
              <a:xfrm>
                <a:off x="437425" y="2918264"/>
                <a:ext cx="8189102" cy="226525"/>
              </a:xfrm>
              <a:prstGeom prst="rect">
                <a:avLst/>
              </a:prstGeom>
              <a:noFill/>
              <a:ln>
                <a:noFill/>
              </a:ln>
            </p:spPr>
          </p:pic>
          <p:pic>
            <p:nvPicPr>
              <p:cNvPr id="9" name="Google Shape;912;p112">
                <a:extLst>
                  <a:ext uri="{FF2B5EF4-FFF2-40B4-BE49-F238E27FC236}">
                    <a16:creationId xmlns:a16="http://schemas.microsoft.com/office/drawing/2014/main" id="{48B39F8E-4542-A83C-70B3-5C36574C3D22}"/>
                  </a:ext>
                </a:extLst>
              </p:cNvPr>
              <p:cNvPicPr preferRelativeResize="0"/>
              <p:nvPr/>
            </p:nvPicPr>
            <p:blipFill rotWithShape="1">
              <a:blip r:embed="rId3">
                <a:alphaModFix/>
              </a:blip>
              <a:srcRect b="79639"/>
              <a:stretch/>
            </p:blipFill>
            <p:spPr>
              <a:xfrm>
                <a:off x="458350" y="3424202"/>
                <a:ext cx="8131999" cy="384825"/>
              </a:xfrm>
              <a:prstGeom prst="rect">
                <a:avLst/>
              </a:prstGeom>
              <a:noFill/>
              <a:ln>
                <a:noFill/>
              </a:ln>
            </p:spPr>
          </p:pic>
        </p:grpSp>
        <p:grpSp>
          <p:nvGrpSpPr>
            <p:cNvPr id="10" name="Google Shape;913;p112">
              <a:extLst>
                <a:ext uri="{FF2B5EF4-FFF2-40B4-BE49-F238E27FC236}">
                  <a16:creationId xmlns:a16="http://schemas.microsoft.com/office/drawing/2014/main" id="{294ECF91-50F5-3C14-16DE-AF277A525211}"/>
                </a:ext>
              </a:extLst>
            </p:cNvPr>
            <p:cNvGrpSpPr/>
            <p:nvPr/>
          </p:nvGrpSpPr>
          <p:grpSpPr>
            <a:xfrm>
              <a:off x="2134016" y="3052308"/>
              <a:ext cx="8239804" cy="1309375"/>
              <a:chOff x="470221" y="2969806"/>
              <a:chExt cx="8239804" cy="1309375"/>
            </a:xfrm>
          </p:grpSpPr>
          <p:sp>
            <p:nvSpPr>
              <p:cNvPr id="11" name="Google Shape;914;p112">
                <a:extLst>
                  <a:ext uri="{FF2B5EF4-FFF2-40B4-BE49-F238E27FC236}">
                    <a16:creationId xmlns:a16="http://schemas.microsoft.com/office/drawing/2014/main" id="{467B028D-5C07-BDD3-EEA5-24EE3BB39D2A}"/>
                  </a:ext>
                </a:extLst>
              </p:cNvPr>
              <p:cNvSpPr txBox="1"/>
              <p:nvPr/>
            </p:nvSpPr>
            <p:spPr>
              <a:xfrm>
                <a:off x="470225" y="2969806"/>
                <a:ext cx="82398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TW" sz="1300" b="1">
                    <a:solidFill>
                      <a:srgbClr val="0000FF"/>
                    </a:solidFill>
                    <a:latin typeface="Open Sans"/>
                    <a:ea typeface="Open Sans"/>
                    <a:cs typeface="Open Sans"/>
                    <a:sym typeface="Open Sans"/>
                  </a:rPr>
                  <a:t>RankEncoder (BERT-base)        74.88       85.59      78.61       83.50      80.56       81.55        75.78       80.07</a:t>
                </a:r>
                <a:endParaRPr sz="1300" b="1">
                  <a:solidFill>
                    <a:srgbClr val="0000FF"/>
                  </a:solidFill>
                  <a:latin typeface="Open Sans"/>
                  <a:ea typeface="Open Sans"/>
                  <a:cs typeface="Open Sans"/>
                  <a:sym typeface="Open Sans"/>
                </a:endParaRPr>
              </a:p>
            </p:txBody>
          </p:sp>
          <p:sp>
            <p:nvSpPr>
              <p:cNvPr id="12" name="Google Shape;915;p112">
                <a:extLst>
                  <a:ext uri="{FF2B5EF4-FFF2-40B4-BE49-F238E27FC236}">
                    <a16:creationId xmlns:a16="http://schemas.microsoft.com/office/drawing/2014/main" id="{21696BCD-9316-C668-0FB3-B2F48DA0C02D}"/>
                  </a:ext>
                </a:extLst>
              </p:cNvPr>
              <p:cNvSpPr txBox="1"/>
              <p:nvPr/>
            </p:nvSpPr>
            <p:spPr>
              <a:xfrm>
                <a:off x="470221" y="3894281"/>
                <a:ext cx="82398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TW" sz="1300" b="1">
                    <a:solidFill>
                      <a:srgbClr val="434343"/>
                    </a:solidFill>
                    <a:latin typeface="Open Sans"/>
                    <a:ea typeface="Open Sans"/>
                    <a:cs typeface="Open Sans"/>
                    <a:sym typeface="Open Sans"/>
                  </a:rPr>
                  <a:t>PromptBERT (BERT-base)         75.48       85.59      80.57       85.99      81.08       84.56        80.52       81.97</a:t>
                </a:r>
                <a:endParaRPr sz="1300" b="1">
                  <a:solidFill>
                    <a:srgbClr val="434343"/>
                  </a:solidFill>
                  <a:latin typeface="Open Sans"/>
                  <a:ea typeface="Open Sans"/>
                  <a:cs typeface="Open Sans"/>
                  <a:sym typeface="Open Sans"/>
                </a:endParaRPr>
              </a:p>
            </p:txBody>
          </p:sp>
        </p:grpSp>
      </p:grpSp>
    </p:spTree>
    <p:extLst>
      <p:ext uri="{BB962C8B-B14F-4D97-AF65-F5344CB8AC3E}">
        <p14:creationId xmlns:p14="http://schemas.microsoft.com/office/powerpoint/2010/main" val="961520554"/>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2CE2B8-F809-8340-9F09-053DB23BA0AC}"/>
              </a:ext>
            </a:extLst>
          </p:cNvPr>
          <p:cNvSpPr>
            <a:spLocks noGrp="1"/>
          </p:cNvSpPr>
          <p:nvPr>
            <p:ph type="title"/>
          </p:nvPr>
        </p:nvSpPr>
        <p:spPr/>
        <p:txBody>
          <a:bodyPr>
            <a:normAutofit/>
          </a:bodyPr>
          <a:lstStyle/>
          <a:p>
            <a:r>
              <a:rPr lang="en-US" altLang="zh-TW"/>
              <a:t>Schedule</a:t>
            </a:r>
            <a:endParaRPr lang="en-TW"/>
          </a:p>
        </p:txBody>
      </p:sp>
      <p:sp>
        <p:nvSpPr>
          <p:cNvPr id="3" name="Content Placeholder 2">
            <a:extLst>
              <a:ext uri="{FF2B5EF4-FFF2-40B4-BE49-F238E27FC236}">
                <a16:creationId xmlns:a16="http://schemas.microsoft.com/office/drawing/2014/main" id="{42A689D7-414B-D34C-9FE7-6D6CD22E3CBC}"/>
              </a:ext>
            </a:extLst>
          </p:cNvPr>
          <p:cNvSpPr>
            <a:spLocks noGrp="1"/>
          </p:cNvSpPr>
          <p:nvPr>
            <p:ph idx="1"/>
          </p:nvPr>
        </p:nvSpPr>
        <p:spPr>
          <a:xfrm>
            <a:off x="838200" y="1219200"/>
            <a:ext cx="10515600" cy="5365955"/>
          </a:xfrm>
        </p:spPr>
        <p:txBody>
          <a:bodyPr vert="horz" lIns="91440" tIns="45720" rIns="91440" bIns="45720" rtlCol="0" anchor="t">
            <a:normAutofit/>
          </a:bodyPr>
          <a:lstStyle/>
          <a:p>
            <a:pPr marL="0" indent="0" algn="l">
              <a:buNone/>
            </a:pPr>
            <a:r>
              <a:rPr lang="en-US" altLang="zh-TW" sz="2400">
                <a:solidFill>
                  <a:schemeClr val="bg2">
                    <a:lumMod val="90000"/>
                  </a:schemeClr>
                </a:solidFill>
                <a:ea typeface="新細明體"/>
                <a:cs typeface="Calibri"/>
              </a:rPr>
              <a:t>17:00 </a:t>
            </a:r>
            <a:r>
              <a:rPr lang="en-US" altLang="zh-TW" sz="2400">
                <a:solidFill>
                  <a:schemeClr val="bg2">
                    <a:lumMod val="90000"/>
                  </a:schemeClr>
                </a:solidFill>
              </a:rPr>
              <a:t>– </a:t>
            </a:r>
            <a:r>
              <a:rPr lang="en-US" altLang="zh-TW" sz="2400">
                <a:solidFill>
                  <a:schemeClr val="bg2">
                    <a:lumMod val="90000"/>
                  </a:schemeClr>
                </a:solidFill>
                <a:ea typeface="新細明體"/>
                <a:cs typeface="Calibri"/>
              </a:rPr>
              <a:t>17:10    </a:t>
            </a:r>
            <a:r>
              <a:rPr lang="en-US" altLang="zh-TW" sz="2400" b="1">
                <a:solidFill>
                  <a:schemeClr val="bg2">
                    <a:lumMod val="90000"/>
                  </a:schemeClr>
                </a:solidFill>
                <a:ea typeface="新細明體"/>
                <a:cs typeface="Calibri"/>
              </a:rPr>
              <a:t>Part 1</a:t>
            </a:r>
            <a:r>
              <a:rPr lang="en-US" altLang="zh-TW" sz="2400">
                <a:solidFill>
                  <a:schemeClr val="bg2">
                    <a:lumMod val="90000"/>
                  </a:schemeClr>
                </a:solidFill>
                <a:ea typeface="新細明體"/>
                <a:cs typeface="Calibri"/>
              </a:rPr>
              <a:t> Introduction [Hung-</a:t>
            </a:r>
            <a:r>
              <a:rPr lang="en-US" altLang="zh-TW" sz="2400" err="1">
                <a:solidFill>
                  <a:schemeClr val="bg2">
                    <a:lumMod val="90000"/>
                  </a:schemeClr>
                </a:solidFill>
                <a:ea typeface="新細明體"/>
                <a:cs typeface="Calibri"/>
              </a:rPr>
              <a:t>yi</a:t>
            </a:r>
            <a:r>
              <a:rPr lang="en-US" altLang="zh-TW" sz="2400">
                <a:solidFill>
                  <a:schemeClr val="bg2">
                    <a:lumMod val="90000"/>
                  </a:schemeClr>
                </a:solidFill>
                <a:ea typeface="新細明體"/>
                <a:cs typeface="Calibri"/>
              </a:rPr>
              <a:t>]</a:t>
            </a:r>
          </a:p>
          <a:p>
            <a:pPr marL="0" indent="0" algn="l">
              <a:buNone/>
            </a:pPr>
            <a:r>
              <a:rPr lang="en-US" altLang="zh-TW" sz="2400">
                <a:solidFill>
                  <a:schemeClr val="bg2">
                    <a:lumMod val="90000"/>
                  </a:schemeClr>
                </a:solidFill>
                <a:ea typeface="新細明體"/>
                <a:cs typeface="Calibri"/>
              </a:rPr>
              <a:t>17:10 </a:t>
            </a:r>
            <a:r>
              <a:rPr lang="en-US" altLang="zh-TW" sz="2400">
                <a:solidFill>
                  <a:schemeClr val="bg2">
                    <a:lumMod val="90000"/>
                  </a:schemeClr>
                </a:solidFill>
              </a:rPr>
              <a:t>– 17:40    </a:t>
            </a:r>
            <a:r>
              <a:rPr lang="en-US" altLang="zh-TW" sz="2400" b="1">
                <a:solidFill>
                  <a:schemeClr val="bg2">
                    <a:lumMod val="90000"/>
                  </a:schemeClr>
                </a:solidFill>
              </a:rPr>
              <a:t>Part 2</a:t>
            </a:r>
            <a:r>
              <a:rPr lang="en-US" altLang="zh-TW" sz="2400">
                <a:solidFill>
                  <a:schemeClr val="bg2">
                    <a:lumMod val="90000"/>
                  </a:schemeClr>
                </a:solidFill>
              </a:rPr>
              <a:t> Why do PLMs work </a:t>
            </a:r>
            <a:r>
              <a:rPr lang="en-US" altLang="zh-TW" sz="2400">
                <a:solidFill>
                  <a:schemeClr val="bg2">
                    <a:lumMod val="90000"/>
                  </a:schemeClr>
                </a:solidFill>
                <a:ea typeface="新細明體"/>
                <a:cs typeface="Calibri"/>
              </a:rPr>
              <a:t>[Hung-</a:t>
            </a:r>
            <a:r>
              <a:rPr lang="en-US" altLang="zh-TW" sz="2400" err="1">
                <a:solidFill>
                  <a:schemeClr val="bg2">
                    <a:lumMod val="90000"/>
                  </a:schemeClr>
                </a:solidFill>
                <a:ea typeface="新細明體"/>
                <a:cs typeface="Calibri"/>
              </a:rPr>
              <a:t>yi</a:t>
            </a:r>
            <a:r>
              <a:rPr lang="en-US" altLang="zh-TW" sz="2400">
                <a:solidFill>
                  <a:schemeClr val="bg2">
                    <a:lumMod val="90000"/>
                  </a:schemeClr>
                </a:solidFill>
                <a:ea typeface="新細明體"/>
                <a:cs typeface="Calibri"/>
              </a:rPr>
              <a:t>]</a:t>
            </a:r>
          </a:p>
          <a:p>
            <a:pPr marL="0" indent="0" algn="l">
              <a:buNone/>
            </a:pPr>
            <a:r>
              <a:rPr lang="en-US" altLang="zh-TW" sz="2400">
                <a:solidFill>
                  <a:schemeClr val="bg2">
                    <a:lumMod val="90000"/>
                  </a:schemeClr>
                </a:solidFill>
              </a:rPr>
              <a:t>17:40 – 18:20    </a:t>
            </a:r>
            <a:r>
              <a:rPr lang="en-US" altLang="zh-TW" sz="2400" b="1">
                <a:solidFill>
                  <a:schemeClr val="bg2">
                    <a:lumMod val="90000"/>
                  </a:schemeClr>
                </a:solidFill>
              </a:rPr>
              <a:t>Part 3</a:t>
            </a:r>
            <a:r>
              <a:rPr lang="en-US" altLang="zh-TW" sz="2400">
                <a:solidFill>
                  <a:schemeClr val="bg2">
                    <a:lumMod val="90000"/>
                  </a:schemeClr>
                </a:solidFill>
              </a:rPr>
              <a:t> How to use PLMs: Contrastive Learning for PLMs [Yung-Sung]</a:t>
            </a:r>
          </a:p>
          <a:p>
            <a:pPr marL="0" indent="0" algn="l">
              <a:buNone/>
            </a:pPr>
            <a:r>
              <a:rPr lang="en-US" altLang="zh-TW" sz="2400">
                <a:solidFill>
                  <a:schemeClr val="bg2">
                    <a:lumMod val="90000"/>
                  </a:schemeClr>
                </a:solidFill>
              </a:rPr>
              <a:t>18:20 – 18:30    Q&amp;A for Part 1+2+3</a:t>
            </a:r>
          </a:p>
          <a:p>
            <a:pPr marL="0" indent="0" algn="l">
              <a:buNone/>
            </a:pPr>
            <a:endParaRPr lang="en-US" altLang="zh-TW" sz="1000">
              <a:solidFill>
                <a:schemeClr val="bg2">
                  <a:lumMod val="90000"/>
                </a:schemeClr>
              </a:solidFill>
            </a:endParaRPr>
          </a:p>
          <a:p>
            <a:pPr marL="0" indent="0" algn="l">
              <a:buNone/>
            </a:pPr>
            <a:r>
              <a:rPr lang="en-US" altLang="zh-TW" sz="2400">
                <a:solidFill>
                  <a:schemeClr val="bg2">
                    <a:lumMod val="90000"/>
                  </a:schemeClr>
                </a:solidFill>
              </a:rPr>
              <a:t>18:30 – 18:40    Break</a:t>
            </a:r>
          </a:p>
          <a:p>
            <a:pPr marL="0" indent="0" algn="l">
              <a:buNone/>
            </a:pPr>
            <a:endParaRPr lang="en-US" altLang="zh-TW" sz="1000"/>
          </a:p>
          <a:p>
            <a:pPr marL="0" indent="0" algn="l">
              <a:buNone/>
            </a:pPr>
            <a:r>
              <a:rPr lang="en-US" altLang="zh-TW" sz="2400"/>
              <a:t>18:40 – 19:05    </a:t>
            </a:r>
            <a:r>
              <a:rPr lang="en-US" altLang="zh-TW" sz="2400" b="1"/>
              <a:t>Part 4</a:t>
            </a:r>
            <a:r>
              <a:rPr lang="en-US" altLang="zh-TW" sz="2400"/>
              <a:t> How to use PLMs: Parameter-efficient fine-tuning [Cheng-</a:t>
            </a:r>
          </a:p>
          <a:p>
            <a:pPr marL="0" indent="0" algn="l">
              <a:buNone/>
            </a:pPr>
            <a:r>
              <a:rPr lang="en-US" altLang="zh-TW" sz="2400">
                <a:solidFill>
                  <a:schemeClr val="bg1"/>
                </a:solidFill>
              </a:rPr>
              <a:t>19:00 – 19:30    </a:t>
            </a:r>
            <a:r>
              <a:rPr lang="en-US" altLang="zh-TW" sz="2400" b="1">
                <a:solidFill>
                  <a:schemeClr val="bg1"/>
                </a:solidFill>
              </a:rPr>
              <a:t>Part 4</a:t>
            </a:r>
            <a:r>
              <a:rPr lang="en-US" altLang="zh-TW" sz="2400">
                <a:solidFill>
                  <a:schemeClr val="bg1"/>
                </a:solidFill>
              </a:rPr>
              <a:t> </a:t>
            </a:r>
            <a:r>
              <a:rPr lang="en-US" altLang="zh-TW" sz="2400"/>
              <a:t>Han]</a:t>
            </a:r>
          </a:p>
          <a:p>
            <a:pPr marL="0" indent="0" algn="l">
              <a:buNone/>
            </a:pPr>
            <a:r>
              <a:rPr lang="en-US" altLang="zh-TW" sz="2400">
                <a:solidFill>
                  <a:schemeClr val="bg2">
                    <a:lumMod val="90000"/>
                  </a:schemeClr>
                </a:solidFill>
              </a:rPr>
              <a:t>19:05 – 19:50    </a:t>
            </a:r>
            <a:r>
              <a:rPr lang="en-US" altLang="zh-TW" sz="2400" b="1">
                <a:solidFill>
                  <a:schemeClr val="bg2">
                    <a:lumMod val="90000"/>
                  </a:schemeClr>
                </a:solidFill>
              </a:rPr>
              <a:t>Part 5</a:t>
            </a:r>
            <a:r>
              <a:rPr lang="en-US" altLang="zh-TW" sz="2400">
                <a:solidFill>
                  <a:schemeClr val="bg2">
                    <a:lumMod val="90000"/>
                  </a:schemeClr>
                </a:solidFill>
              </a:rPr>
              <a:t> How to use PLMs: Using PLMs with different amounts of data</a:t>
            </a:r>
          </a:p>
          <a:p>
            <a:pPr marL="0" indent="0" algn="l">
              <a:buNone/>
            </a:pPr>
            <a:r>
              <a:rPr lang="en-US" altLang="zh-TW" sz="2400">
                <a:solidFill>
                  <a:schemeClr val="bg1"/>
                </a:solidFill>
              </a:rPr>
              <a:t>19:30 – 20:15    </a:t>
            </a:r>
            <a:r>
              <a:rPr lang="en-US" altLang="zh-TW" sz="2400" b="1">
                <a:solidFill>
                  <a:schemeClr val="bg1"/>
                </a:solidFill>
              </a:rPr>
              <a:t>Part 5</a:t>
            </a:r>
            <a:r>
              <a:rPr lang="en-US" altLang="zh-TW" sz="2400">
                <a:solidFill>
                  <a:schemeClr val="bg1"/>
                </a:solidFill>
              </a:rPr>
              <a:t> </a:t>
            </a:r>
            <a:r>
              <a:rPr lang="en-US" altLang="zh-TW" sz="2400">
                <a:solidFill>
                  <a:schemeClr val="bg2">
                    <a:lumMod val="90000"/>
                  </a:schemeClr>
                </a:solidFill>
              </a:rPr>
              <a:t>[Cheng-Han]</a:t>
            </a:r>
          </a:p>
          <a:p>
            <a:pPr marL="0" indent="0" algn="l">
              <a:buNone/>
            </a:pPr>
            <a:r>
              <a:rPr lang="en-US" altLang="zh-TW" sz="2400">
                <a:solidFill>
                  <a:schemeClr val="bg2">
                    <a:lumMod val="90000"/>
                  </a:schemeClr>
                </a:solidFill>
              </a:rPr>
              <a:t>19:50 – 20:00    Conclusion and Future work + Q&amp;A</a:t>
            </a:r>
            <a:endParaRPr lang="en-TW" sz="2400">
              <a:solidFill>
                <a:schemeClr val="bg2">
                  <a:lumMod val="90000"/>
                </a:schemeClr>
              </a:solidFill>
              <a:cs typeface="Calibri" panose="020F0502020204030204"/>
            </a:endParaRPr>
          </a:p>
        </p:txBody>
      </p:sp>
      <p:sp>
        <p:nvSpPr>
          <p:cNvPr id="4" name="日期版面配置區 3">
            <a:extLst>
              <a:ext uri="{FF2B5EF4-FFF2-40B4-BE49-F238E27FC236}">
                <a16:creationId xmlns:a16="http://schemas.microsoft.com/office/drawing/2014/main" id="{C4AF0BCC-71D3-F1AE-B512-8C4BC263B597}"/>
              </a:ext>
            </a:extLst>
          </p:cNvPr>
          <p:cNvSpPr>
            <a:spLocks noGrp="1"/>
          </p:cNvSpPr>
          <p:nvPr>
            <p:ph type="dt" sz="half" idx="10"/>
          </p:nvPr>
        </p:nvSpPr>
        <p:spPr/>
        <p:txBody>
          <a:bodyPr/>
          <a:lstStyle/>
          <a:p>
            <a:endParaRPr lang="en-TW"/>
          </a:p>
        </p:txBody>
      </p:sp>
    </p:spTree>
    <p:extLst>
      <p:ext uri="{BB962C8B-B14F-4D97-AF65-F5344CB8AC3E}">
        <p14:creationId xmlns:p14="http://schemas.microsoft.com/office/powerpoint/2010/main" val="301538491"/>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 name="內容版面配置區 2">
            <a:extLst>
              <a:ext uri="{FF2B5EF4-FFF2-40B4-BE49-F238E27FC236}">
                <a16:creationId xmlns:a16="http://schemas.microsoft.com/office/drawing/2014/main" id="{54A3D107-F405-C0D8-C3C7-056569756A07}"/>
              </a:ext>
            </a:extLst>
          </p:cNvPr>
          <p:cNvSpPr>
            <a:spLocks noGrp="1"/>
          </p:cNvSpPr>
          <p:nvPr>
            <p:ph idx="1"/>
          </p:nvPr>
        </p:nvSpPr>
        <p:spPr/>
        <p:txBody>
          <a:bodyPr>
            <a:normAutofit/>
          </a:bodyPr>
          <a:lstStyle/>
          <a:p>
            <a:pPr marL="0" indent="0" algn="l">
              <a:buNone/>
            </a:pPr>
            <a:r>
              <a:rPr lang="en-US" altLang="zh-TW" sz="4000" b="1">
                <a:solidFill>
                  <a:schemeClr val="bg1"/>
                </a:solidFill>
              </a:rPr>
              <a:t>Part 4:</a:t>
            </a:r>
          </a:p>
          <a:p>
            <a:pPr marL="0" indent="0" algn="l">
              <a:buNone/>
            </a:pPr>
            <a:r>
              <a:rPr lang="en-US" altLang="zh-TW" sz="4000" b="1">
                <a:solidFill>
                  <a:schemeClr val="bg1"/>
                </a:solidFill>
              </a:rPr>
              <a:t>How to use PLMs: </a:t>
            </a:r>
          </a:p>
          <a:p>
            <a:pPr marL="0" indent="0" algn="l">
              <a:buNone/>
            </a:pPr>
            <a:r>
              <a:rPr lang="en-US" altLang="zh-TW" sz="4000" b="1">
                <a:solidFill>
                  <a:schemeClr val="bg1"/>
                </a:solidFill>
              </a:rPr>
              <a:t>Parameter-efficient fine-tuning</a:t>
            </a:r>
          </a:p>
        </p:txBody>
      </p:sp>
      <p:sp>
        <p:nvSpPr>
          <p:cNvPr id="2" name="日期版面配置區 1">
            <a:extLst>
              <a:ext uri="{FF2B5EF4-FFF2-40B4-BE49-F238E27FC236}">
                <a16:creationId xmlns:a16="http://schemas.microsoft.com/office/drawing/2014/main" id="{F7CFEAFC-F67F-1BC8-2FE8-382D628BDFE0}"/>
              </a:ext>
            </a:extLst>
          </p:cNvPr>
          <p:cNvSpPr>
            <a:spLocks noGrp="1"/>
          </p:cNvSpPr>
          <p:nvPr>
            <p:ph type="dt" sz="half" idx="10"/>
          </p:nvPr>
        </p:nvSpPr>
        <p:spPr/>
        <p:txBody>
          <a:bodyPr/>
          <a:lstStyle/>
          <a:p>
            <a:endParaRPr lang="en-TW"/>
          </a:p>
        </p:txBody>
      </p:sp>
      <p:grpSp>
        <p:nvGrpSpPr>
          <p:cNvPr id="4" name="群組 3">
            <a:extLst>
              <a:ext uri="{FF2B5EF4-FFF2-40B4-BE49-F238E27FC236}">
                <a16:creationId xmlns:a16="http://schemas.microsoft.com/office/drawing/2014/main" id="{DF059782-A7BA-6885-6449-16709E61CF0D}"/>
              </a:ext>
            </a:extLst>
          </p:cNvPr>
          <p:cNvGrpSpPr/>
          <p:nvPr/>
        </p:nvGrpSpPr>
        <p:grpSpPr>
          <a:xfrm>
            <a:off x="173482" y="217484"/>
            <a:ext cx="4667766" cy="660340"/>
            <a:chOff x="173482" y="217484"/>
            <a:chExt cx="4667766" cy="660340"/>
          </a:xfrm>
        </p:grpSpPr>
        <p:grpSp>
          <p:nvGrpSpPr>
            <p:cNvPr id="5" name="群組 4">
              <a:extLst>
                <a:ext uri="{FF2B5EF4-FFF2-40B4-BE49-F238E27FC236}">
                  <a16:creationId xmlns:a16="http://schemas.microsoft.com/office/drawing/2014/main" id="{97E15AE2-9305-2F49-454F-51E2A813E2E7}"/>
                </a:ext>
              </a:extLst>
            </p:cNvPr>
            <p:cNvGrpSpPr>
              <a:grpSpLocks noChangeAspect="1"/>
            </p:cNvGrpSpPr>
            <p:nvPr/>
          </p:nvGrpSpPr>
          <p:grpSpPr>
            <a:xfrm>
              <a:off x="173482" y="218108"/>
              <a:ext cx="978897" cy="659716"/>
              <a:chOff x="2946400" y="1352853"/>
              <a:chExt cx="1219729" cy="822022"/>
            </a:xfrm>
          </p:grpSpPr>
          <p:sp>
            <p:nvSpPr>
              <p:cNvPr id="7" name="矩形 6">
                <a:extLst>
                  <a:ext uri="{FF2B5EF4-FFF2-40B4-BE49-F238E27FC236}">
                    <a16:creationId xmlns:a16="http://schemas.microsoft.com/office/drawing/2014/main" id="{8B54E675-385F-712C-68E1-30F99B3CEC95}"/>
                  </a:ext>
                </a:extLst>
              </p:cNvPr>
              <p:cNvSpPr/>
              <p:nvPr/>
            </p:nvSpPr>
            <p:spPr>
              <a:xfrm>
                <a:off x="2946400" y="1402935"/>
                <a:ext cx="1025525" cy="771940"/>
              </a:xfrm>
              <a:prstGeom prst="rect">
                <a:avLst/>
              </a:prstGeom>
              <a:solidFill>
                <a:srgbClr val="DD22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8" name="矩形 7">
                <a:extLst>
                  <a:ext uri="{FF2B5EF4-FFF2-40B4-BE49-F238E27FC236}">
                    <a16:creationId xmlns:a16="http://schemas.microsoft.com/office/drawing/2014/main" id="{D5398795-1B81-0D66-2C1A-888ACBC11D27}"/>
                  </a:ext>
                </a:extLst>
              </p:cNvPr>
              <p:cNvSpPr/>
              <p:nvPr/>
            </p:nvSpPr>
            <p:spPr>
              <a:xfrm>
                <a:off x="3219269" y="1677172"/>
                <a:ext cx="482781" cy="227828"/>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9" name="矩形 8">
                <a:extLst>
                  <a:ext uri="{FF2B5EF4-FFF2-40B4-BE49-F238E27FC236}">
                    <a16:creationId xmlns:a16="http://schemas.microsoft.com/office/drawing/2014/main" id="{79C7A4D3-DDBB-C1CE-02F2-A0A7D3770D94}"/>
                  </a:ext>
                </a:extLst>
              </p:cNvPr>
              <p:cNvSpPr/>
              <p:nvPr/>
            </p:nvSpPr>
            <p:spPr>
              <a:xfrm>
                <a:off x="3702050" y="1352853"/>
                <a:ext cx="269875" cy="113997"/>
              </a:xfrm>
              <a:prstGeom prst="rect">
                <a:avLst/>
              </a:prstGeom>
              <a:solidFill>
                <a:srgbClr val="DD22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TW"/>
                  <a:t>     </a:t>
                </a:r>
                <a:endParaRPr kumimoji="1" lang="zh-TW" altLang="en-US"/>
              </a:p>
            </p:txBody>
          </p:sp>
          <p:sp>
            <p:nvSpPr>
              <p:cNvPr id="10" name="矩形 9">
                <a:extLst>
                  <a:ext uri="{FF2B5EF4-FFF2-40B4-BE49-F238E27FC236}">
                    <a16:creationId xmlns:a16="http://schemas.microsoft.com/office/drawing/2014/main" id="{53EAB214-4112-4080-E8AD-10013F874A2B}"/>
                  </a:ext>
                </a:extLst>
              </p:cNvPr>
              <p:cNvSpPr/>
              <p:nvPr/>
            </p:nvSpPr>
            <p:spPr>
              <a:xfrm>
                <a:off x="3896254" y="1905000"/>
                <a:ext cx="269875" cy="269875"/>
              </a:xfrm>
              <a:prstGeom prst="rect">
                <a:avLst/>
              </a:prstGeom>
              <a:solidFill>
                <a:srgbClr val="DD22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TW"/>
                  <a:t>    </a:t>
                </a:r>
                <a:endParaRPr kumimoji="1" lang="zh-TW" altLang="en-US"/>
              </a:p>
            </p:txBody>
          </p:sp>
        </p:grpSp>
        <p:sp>
          <p:nvSpPr>
            <p:cNvPr id="6" name="文字方塊 5">
              <a:extLst>
                <a:ext uri="{FF2B5EF4-FFF2-40B4-BE49-F238E27FC236}">
                  <a16:creationId xmlns:a16="http://schemas.microsoft.com/office/drawing/2014/main" id="{DF69C0C9-1EDA-C6A7-3AFF-464A2DDFCABD}"/>
                </a:ext>
              </a:extLst>
            </p:cNvPr>
            <p:cNvSpPr txBox="1"/>
            <p:nvPr/>
          </p:nvSpPr>
          <p:spPr>
            <a:xfrm>
              <a:off x="1215512" y="217484"/>
              <a:ext cx="3625736" cy="646331"/>
            </a:xfrm>
            <a:prstGeom prst="rect">
              <a:avLst/>
            </a:prstGeom>
            <a:noFill/>
          </p:spPr>
          <p:txBody>
            <a:bodyPr wrap="none" rtlCol="0">
              <a:spAutoFit/>
            </a:bodyPr>
            <a:lstStyle/>
            <a:p>
              <a:r>
                <a:rPr lang="en" altLang="zh-TW" sz="3600" b="1" i="0">
                  <a:solidFill>
                    <a:schemeClr val="bg1"/>
                  </a:solidFill>
                  <a:effectLst/>
                  <a:latin typeface="Space Grotesk"/>
                </a:rPr>
                <a:t>2022 AACL-IJCNLP</a:t>
              </a:r>
            </a:p>
          </p:txBody>
        </p:sp>
      </p:grpSp>
      <p:grpSp>
        <p:nvGrpSpPr>
          <p:cNvPr id="11" name="群組 10">
            <a:extLst>
              <a:ext uri="{FF2B5EF4-FFF2-40B4-BE49-F238E27FC236}">
                <a16:creationId xmlns:a16="http://schemas.microsoft.com/office/drawing/2014/main" id="{5B31E2D5-55B1-D951-F88D-A0E7EFE2DE60}"/>
              </a:ext>
            </a:extLst>
          </p:cNvPr>
          <p:cNvGrpSpPr/>
          <p:nvPr/>
        </p:nvGrpSpPr>
        <p:grpSpPr>
          <a:xfrm>
            <a:off x="8181665" y="3196611"/>
            <a:ext cx="3650225" cy="2938719"/>
            <a:chOff x="8181665" y="3196611"/>
            <a:chExt cx="3650225" cy="2938719"/>
          </a:xfrm>
        </p:grpSpPr>
        <p:pic>
          <p:nvPicPr>
            <p:cNvPr id="12" name="圖片 11">
              <a:extLst>
                <a:ext uri="{FF2B5EF4-FFF2-40B4-BE49-F238E27FC236}">
                  <a16:creationId xmlns:a16="http://schemas.microsoft.com/office/drawing/2014/main" id="{7AEAFB0D-8B17-67E9-46CA-E82B5BF50A68}"/>
                </a:ext>
              </a:extLst>
            </p:cNvPr>
            <p:cNvPicPr>
              <a:picLocks noChangeAspect="1"/>
            </p:cNvPicPr>
            <p:nvPr/>
          </p:nvPicPr>
          <p:blipFill>
            <a:blip r:embed="rId2"/>
            <a:stretch>
              <a:fillRect/>
            </a:stretch>
          </p:blipFill>
          <p:spPr>
            <a:xfrm>
              <a:off x="9070256" y="4254481"/>
              <a:ext cx="1873045" cy="1880849"/>
            </a:xfrm>
            <a:prstGeom prst="rect">
              <a:avLst/>
            </a:prstGeom>
          </p:spPr>
        </p:pic>
        <p:sp>
          <p:nvSpPr>
            <p:cNvPr id="13" name="副標題 5">
              <a:extLst>
                <a:ext uri="{FF2B5EF4-FFF2-40B4-BE49-F238E27FC236}">
                  <a16:creationId xmlns:a16="http://schemas.microsoft.com/office/drawing/2014/main" id="{A5C547B7-F506-FC1E-4387-12EBB0821DAA}"/>
                </a:ext>
              </a:extLst>
            </p:cNvPr>
            <p:cNvSpPr txBox="1">
              <a:spLocks/>
            </p:cNvSpPr>
            <p:nvPr/>
          </p:nvSpPr>
          <p:spPr>
            <a:xfrm>
              <a:off x="8181665" y="3196611"/>
              <a:ext cx="3650225" cy="16557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altLang="zh-TW">
                  <a:solidFill>
                    <a:schemeClr val="bg1"/>
                  </a:solidFill>
                </a:rPr>
                <a:t>Cheng-Han Chiang</a:t>
              </a:r>
            </a:p>
            <a:p>
              <a:r>
                <a:rPr lang="en-US" altLang="zh-TW" b="1">
                  <a:solidFill>
                    <a:schemeClr val="bg1"/>
                  </a:solidFill>
                </a:rPr>
                <a:t>National Taiwan University</a:t>
              </a:r>
              <a:endParaRPr lang="zh-TW" altLang="en-US" b="1">
                <a:solidFill>
                  <a:schemeClr val="bg1"/>
                </a:solidFill>
              </a:endParaRPr>
            </a:p>
          </p:txBody>
        </p:sp>
      </p:grpSp>
    </p:spTree>
    <p:extLst>
      <p:ext uri="{BB962C8B-B14F-4D97-AF65-F5344CB8AC3E}">
        <p14:creationId xmlns:p14="http://schemas.microsoft.com/office/powerpoint/2010/main" val="1879236227"/>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85F942B-48A6-7F46-1507-9A31D3F2BE04}"/>
              </a:ext>
            </a:extLst>
          </p:cNvPr>
          <p:cNvSpPr>
            <a:spLocks noGrp="1"/>
          </p:cNvSpPr>
          <p:nvPr>
            <p:ph type="title"/>
          </p:nvPr>
        </p:nvSpPr>
        <p:spPr/>
        <p:txBody>
          <a:bodyPr>
            <a:normAutofit/>
          </a:bodyPr>
          <a:lstStyle/>
          <a:p>
            <a:r>
              <a:rPr lang="en-US" altLang="zh-TW">
                <a:ea typeface="新細明體"/>
                <a:cs typeface="Calibri"/>
              </a:rPr>
              <a:t>Parameter-Efficient</a:t>
            </a:r>
            <a:r>
              <a:rPr lang="zh-TW" altLang="en-US">
                <a:ea typeface="新細明體"/>
                <a:cs typeface="Calibri"/>
              </a:rPr>
              <a:t> </a:t>
            </a:r>
            <a:r>
              <a:rPr lang="en-US" altLang="zh-TW">
                <a:ea typeface="新細明體"/>
                <a:cs typeface="Calibri"/>
              </a:rPr>
              <a:t>Fine-tuning</a:t>
            </a:r>
          </a:p>
        </p:txBody>
      </p:sp>
      <p:sp>
        <p:nvSpPr>
          <p:cNvPr id="3" name="內容版面配置區 2">
            <a:extLst>
              <a:ext uri="{FF2B5EF4-FFF2-40B4-BE49-F238E27FC236}">
                <a16:creationId xmlns:a16="http://schemas.microsoft.com/office/drawing/2014/main" id="{0CFA04EE-CD55-0181-49F9-5E68D0B7DA9C}"/>
              </a:ext>
            </a:extLst>
          </p:cNvPr>
          <p:cNvSpPr>
            <a:spLocks noGrp="1"/>
          </p:cNvSpPr>
          <p:nvPr>
            <p:ph idx="1"/>
          </p:nvPr>
        </p:nvSpPr>
        <p:spPr/>
        <p:txBody>
          <a:bodyPr vert="horz" lIns="91440" tIns="45720" rIns="91440" bIns="45720" rtlCol="0" anchor="t">
            <a:normAutofit/>
          </a:bodyPr>
          <a:lstStyle/>
          <a:p>
            <a:r>
              <a:rPr lang="zh-TW" altLang="en-US">
                <a:ea typeface="新細明體"/>
                <a:cs typeface="Calibri"/>
              </a:rPr>
              <a:t>PLM</a:t>
            </a:r>
            <a:r>
              <a:rPr lang="en-US" altLang="zh-TW">
                <a:ea typeface="新細明體"/>
                <a:cs typeface="Calibri"/>
              </a:rPr>
              <a:t>s are gigantic</a:t>
            </a:r>
            <a:endParaRPr lang="zh-TW" altLang="en-US">
              <a:ea typeface="新細明體"/>
              <a:cs typeface="Calibri"/>
            </a:endParaRPr>
          </a:p>
          <a:p>
            <a:pPr lvl="1"/>
            <a:r>
              <a:rPr lang="zh-TW" altLang="en-US">
                <a:ea typeface="新細明體"/>
                <a:cs typeface="Calibri"/>
              </a:rPr>
              <a:t>Need a copy for each downstream task</a:t>
            </a:r>
          </a:p>
        </p:txBody>
      </p:sp>
      <p:sp>
        <p:nvSpPr>
          <p:cNvPr id="7" name="矩形 6">
            <a:extLst>
              <a:ext uri="{FF2B5EF4-FFF2-40B4-BE49-F238E27FC236}">
                <a16:creationId xmlns:a16="http://schemas.microsoft.com/office/drawing/2014/main" id="{0108D83F-BB4C-116C-1C9B-49DA61489AD4}"/>
              </a:ext>
            </a:extLst>
          </p:cNvPr>
          <p:cNvSpPr/>
          <p:nvPr/>
        </p:nvSpPr>
        <p:spPr>
          <a:xfrm>
            <a:off x="650358" y="3840125"/>
            <a:ext cx="4332766" cy="912627"/>
          </a:xfrm>
          <a:prstGeom prst="rect">
            <a:avLst/>
          </a:prstGeom>
          <a:solidFill>
            <a:srgbClr val="FBBDD3"/>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zh-TW" altLang="en-US" sz="2400">
                <a:solidFill>
                  <a:schemeClr val="tx1"/>
                </a:solidFill>
                <a:ea typeface="新細明體"/>
                <a:cs typeface="Calibri"/>
              </a:rPr>
              <a:t>BERT </a:t>
            </a:r>
          </a:p>
          <a:p>
            <a:pPr algn="ctr"/>
            <a:r>
              <a:rPr lang="zh-TW" altLang="en-US" sz="2400">
                <a:solidFill>
                  <a:schemeClr val="tx1"/>
                </a:solidFill>
                <a:ea typeface="新細明體"/>
                <a:cs typeface="Calibri"/>
              </a:rPr>
              <a:t>(a PLM)</a:t>
            </a:r>
          </a:p>
        </p:txBody>
      </p:sp>
      <p:sp>
        <p:nvSpPr>
          <p:cNvPr id="9" name="矩形 8">
            <a:extLst>
              <a:ext uri="{FF2B5EF4-FFF2-40B4-BE49-F238E27FC236}">
                <a16:creationId xmlns:a16="http://schemas.microsoft.com/office/drawing/2014/main" id="{EFBA9959-9DA9-38DD-ADBE-821B3EB75BF4}"/>
              </a:ext>
            </a:extLst>
          </p:cNvPr>
          <p:cNvSpPr/>
          <p:nvPr/>
        </p:nvSpPr>
        <p:spPr>
          <a:xfrm>
            <a:off x="6400799" y="3314403"/>
            <a:ext cx="4332766" cy="91262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zh-TW" altLang="en-US" sz="2400">
                <a:solidFill>
                  <a:schemeClr val="tx1"/>
                </a:solidFill>
                <a:latin typeface="Calibri"/>
                <a:ea typeface="新細明體"/>
                <a:cs typeface="Calibri"/>
              </a:rPr>
              <a:t>Fine-tuned Model</a:t>
            </a:r>
            <a:endParaRPr lang="zh-TW">
              <a:solidFill>
                <a:schemeClr val="tx1"/>
              </a:solidFill>
            </a:endParaRPr>
          </a:p>
          <a:p>
            <a:pPr algn="ctr"/>
            <a:r>
              <a:rPr lang="zh-TW" altLang="en-US" sz="2400">
                <a:solidFill>
                  <a:schemeClr val="tx1"/>
                </a:solidFill>
                <a:ea typeface="新細明體"/>
                <a:cs typeface="Calibri"/>
              </a:rPr>
              <a:t>for Task </a:t>
            </a:r>
            <a:r>
              <a:rPr lang="en-US" altLang="zh-TW" sz="2400">
                <a:solidFill>
                  <a:schemeClr val="tx1"/>
                </a:solidFill>
                <a:ea typeface="新細明體"/>
                <a:cs typeface="Calibri"/>
              </a:rPr>
              <a:t>2</a:t>
            </a:r>
            <a:endParaRPr lang="zh-TW" altLang="en-US" sz="2400">
              <a:solidFill>
                <a:schemeClr val="tx1"/>
              </a:solidFill>
              <a:ea typeface="新細明體"/>
              <a:cs typeface="Calibri"/>
            </a:endParaRPr>
          </a:p>
        </p:txBody>
      </p:sp>
      <p:sp>
        <p:nvSpPr>
          <p:cNvPr id="10" name="矩形 9">
            <a:extLst>
              <a:ext uri="{FF2B5EF4-FFF2-40B4-BE49-F238E27FC236}">
                <a16:creationId xmlns:a16="http://schemas.microsoft.com/office/drawing/2014/main" id="{2106D340-9DBC-0B85-6C6F-24539D77D27C}"/>
              </a:ext>
            </a:extLst>
          </p:cNvPr>
          <p:cNvSpPr/>
          <p:nvPr/>
        </p:nvSpPr>
        <p:spPr>
          <a:xfrm>
            <a:off x="6400799" y="4365844"/>
            <a:ext cx="4332766" cy="912628"/>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zh-TW" altLang="en-US" sz="2400">
                <a:solidFill>
                  <a:schemeClr val="tx1"/>
                </a:solidFill>
                <a:latin typeface="Calibri"/>
                <a:ea typeface="新細明體"/>
                <a:cs typeface="Calibri"/>
              </a:rPr>
              <a:t>Fine-tuned Model</a:t>
            </a:r>
            <a:endParaRPr lang="zh-TW">
              <a:solidFill>
                <a:schemeClr val="tx1"/>
              </a:solidFill>
            </a:endParaRPr>
          </a:p>
          <a:p>
            <a:pPr algn="ctr"/>
            <a:r>
              <a:rPr lang="zh-TW" altLang="en-US" sz="2400">
                <a:solidFill>
                  <a:schemeClr val="tx1"/>
                </a:solidFill>
                <a:ea typeface="新細明體"/>
                <a:cs typeface="Calibri"/>
              </a:rPr>
              <a:t>for Task </a:t>
            </a:r>
            <a:r>
              <a:rPr lang="en-US" altLang="zh-TW" sz="2400">
                <a:solidFill>
                  <a:schemeClr val="tx1"/>
                </a:solidFill>
                <a:ea typeface="新細明體"/>
                <a:cs typeface="Calibri"/>
              </a:rPr>
              <a:t>3</a:t>
            </a:r>
            <a:endParaRPr lang="zh-TW" altLang="en-US" sz="2400">
              <a:solidFill>
                <a:schemeClr val="tx1"/>
              </a:solidFill>
              <a:ea typeface="新細明體"/>
              <a:cs typeface="Calibri"/>
            </a:endParaRPr>
          </a:p>
        </p:txBody>
      </p:sp>
      <p:sp>
        <p:nvSpPr>
          <p:cNvPr id="11" name="矩形 10">
            <a:extLst>
              <a:ext uri="{FF2B5EF4-FFF2-40B4-BE49-F238E27FC236}">
                <a16:creationId xmlns:a16="http://schemas.microsoft.com/office/drawing/2014/main" id="{4E458F26-6B5F-636A-23C6-753CA5B2BE0C}"/>
              </a:ext>
            </a:extLst>
          </p:cNvPr>
          <p:cNvSpPr/>
          <p:nvPr/>
        </p:nvSpPr>
        <p:spPr>
          <a:xfrm>
            <a:off x="6400799" y="5417286"/>
            <a:ext cx="4332766" cy="912628"/>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zh-TW" altLang="en-US" sz="2400">
                <a:solidFill>
                  <a:schemeClr val="bg1"/>
                </a:solidFill>
                <a:latin typeface="Calibri"/>
                <a:ea typeface="新細明體"/>
                <a:cs typeface="Calibri"/>
              </a:rPr>
              <a:t>Fine-tuned Model</a:t>
            </a:r>
            <a:endParaRPr lang="zh-TW">
              <a:solidFill>
                <a:schemeClr val="bg1"/>
              </a:solidFill>
              <a:ea typeface="新細明體"/>
              <a:cs typeface="Calibri"/>
            </a:endParaRPr>
          </a:p>
          <a:p>
            <a:pPr algn="ctr"/>
            <a:r>
              <a:rPr lang="zh-TW" altLang="en-US" sz="2400">
                <a:solidFill>
                  <a:schemeClr val="bg1"/>
                </a:solidFill>
                <a:ea typeface="新細明體"/>
                <a:cs typeface="Calibri"/>
              </a:rPr>
              <a:t>for Task </a:t>
            </a:r>
            <a:r>
              <a:rPr lang="en-US" altLang="zh-TW" sz="2400">
                <a:solidFill>
                  <a:schemeClr val="bg1"/>
                </a:solidFill>
                <a:ea typeface="新細明體"/>
                <a:cs typeface="Calibri"/>
              </a:rPr>
              <a:t>4</a:t>
            </a:r>
            <a:endParaRPr lang="zh-TW" altLang="en-US" sz="2400">
              <a:solidFill>
                <a:schemeClr val="bg1"/>
              </a:solidFill>
              <a:ea typeface="新細明體"/>
              <a:cs typeface="Calibri"/>
            </a:endParaRPr>
          </a:p>
        </p:txBody>
      </p:sp>
      <p:cxnSp>
        <p:nvCxnSpPr>
          <p:cNvPr id="15" name="直線單箭頭接點 14">
            <a:extLst>
              <a:ext uri="{FF2B5EF4-FFF2-40B4-BE49-F238E27FC236}">
                <a16:creationId xmlns:a16="http://schemas.microsoft.com/office/drawing/2014/main" id="{24CA820C-7A91-DF01-5FAF-310E782D0A68}"/>
              </a:ext>
            </a:extLst>
          </p:cNvPr>
          <p:cNvCxnSpPr>
            <a:cxnSpLocks/>
          </p:cNvCxnSpPr>
          <p:nvPr/>
        </p:nvCxnSpPr>
        <p:spPr>
          <a:xfrm flipV="1">
            <a:off x="4969390" y="3791525"/>
            <a:ext cx="1419447" cy="48555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直線單箭頭接點 15">
            <a:extLst>
              <a:ext uri="{FF2B5EF4-FFF2-40B4-BE49-F238E27FC236}">
                <a16:creationId xmlns:a16="http://schemas.microsoft.com/office/drawing/2014/main" id="{1442D5E1-E28D-CD3D-5133-6E895A363A14}"/>
              </a:ext>
            </a:extLst>
          </p:cNvPr>
          <p:cNvCxnSpPr>
            <a:cxnSpLocks/>
          </p:cNvCxnSpPr>
          <p:nvPr/>
        </p:nvCxnSpPr>
        <p:spPr>
          <a:xfrm>
            <a:off x="4969390" y="4294796"/>
            <a:ext cx="1419447" cy="61314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直線單箭頭接點 16">
            <a:extLst>
              <a:ext uri="{FF2B5EF4-FFF2-40B4-BE49-F238E27FC236}">
                <a16:creationId xmlns:a16="http://schemas.microsoft.com/office/drawing/2014/main" id="{DE976397-AA48-7CCB-22FC-2116DF17F4B7}"/>
              </a:ext>
            </a:extLst>
          </p:cNvPr>
          <p:cNvCxnSpPr>
            <a:cxnSpLocks/>
          </p:cNvCxnSpPr>
          <p:nvPr/>
        </p:nvCxnSpPr>
        <p:spPr>
          <a:xfrm>
            <a:off x="4987110" y="4285936"/>
            <a:ext cx="1384007" cy="164096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文字方塊 4">
            <a:extLst>
              <a:ext uri="{FF2B5EF4-FFF2-40B4-BE49-F238E27FC236}">
                <a16:creationId xmlns:a16="http://schemas.microsoft.com/office/drawing/2014/main" id="{35C0C5C1-025E-F43A-FF4E-8AD1766EEC05}"/>
              </a:ext>
            </a:extLst>
          </p:cNvPr>
          <p:cNvSpPr txBox="1"/>
          <p:nvPr/>
        </p:nvSpPr>
        <p:spPr>
          <a:xfrm>
            <a:off x="1391758" y="4820759"/>
            <a:ext cx="2840665"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TW" altLang="en-US" sz="2400">
                <a:ea typeface="新細明體"/>
                <a:cs typeface="Calibri"/>
              </a:rPr>
              <a:t>110M parameters</a:t>
            </a:r>
            <a:endParaRPr lang="zh-TW"/>
          </a:p>
        </p:txBody>
      </p:sp>
      <p:grpSp>
        <p:nvGrpSpPr>
          <p:cNvPr id="6" name="Group 5">
            <a:extLst>
              <a:ext uri="{FF2B5EF4-FFF2-40B4-BE49-F238E27FC236}">
                <a16:creationId xmlns:a16="http://schemas.microsoft.com/office/drawing/2014/main" id="{B2C3E308-E1D5-DF41-850F-4FFAB6F763DF}"/>
              </a:ext>
            </a:extLst>
          </p:cNvPr>
          <p:cNvGrpSpPr/>
          <p:nvPr/>
        </p:nvGrpSpPr>
        <p:grpSpPr>
          <a:xfrm>
            <a:off x="4987111" y="2262962"/>
            <a:ext cx="6785568" cy="2005254"/>
            <a:chOff x="4987111" y="2262962"/>
            <a:chExt cx="6785568" cy="2005254"/>
          </a:xfrm>
        </p:grpSpPr>
        <p:sp>
          <p:nvSpPr>
            <p:cNvPr id="8" name="矩形 7">
              <a:extLst>
                <a:ext uri="{FF2B5EF4-FFF2-40B4-BE49-F238E27FC236}">
                  <a16:creationId xmlns:a16="http://schemas.microsoft.com/office/drawing/2014/main" id="{48DC1C7B-3EB8-83A3-7A20-E225ABAA4083}"/>
                </a:ext>
              </a:extLst>
            </p:cNvPr>
            <p:cNvSpPr/>
            <p:nvPr/>
          </p:nvSpPr>
          <p:spPr>
            <a:xfrm>
              <a:off x="6400799" y="2262962"/>
              <a:ext cx="4332766" cy="912628"/>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zh-TW" altLang="en-US" sz="2400">
                  <a:solidFill>
                    <a:schemeClr val="tx1"/>
                  </a:solidFill>
                  <a:latin typeface="Calibri"/>
                  <a:ea typeface="新細明體"/>
                  <a:cs typeface="Calibri"/>
                </a:rPr>
                <a:t>Fine-tuned Model</a:t>
              </a:r>
              <a:endParaRPr lang="zh-TW">
                <a:solidFill>
                  <a:schemeClr val="tx1"/>
                </a:solidFill>
              </a:endParaRPr>
            </a:p>
            <a:p>
              <a:pPr algn="ctr"/>
              <a:r>
                <a:rPr lang="zh-TW" altLang="en-US" sz="2400">
                  <a:solidFill>
                    <a:schemeClr val="tx1"/>
                  </a:solidFill>
                  <a:ea typeface="新細明體"/>
                  <a:cs typeface="Calibri"/>
                </a:rPr>
                <a:t>for Task </a:t>
              </a:r>
              <a:r>
                <a:rPr lang="en-US" altLang="zh-TW" sz="2400">
                  <a:solidFill>
                    <a:schemeClr val="tx1"/>
                  </a:solidFill>
                  <a:ea typeface="新細明體"/>
                  <a:cs typeface="Calibri"/>
                </a:rPr>
                <a:t>1</a:t>
              </a:r>
              <a:endParaRPr lang="zh-TW" altLang="en-US" sz="2400">
                <a:solidFill>
                  <a:schemeClr val="tx1"/>
                </a:solidFill>
                <a:ea typeface="新細明體"/>
                <a:cs typeface="Calibri"/>
              </a:endParaRPr>
            </a:p>
          </p:txBody>
        </p:sp>
        <p:cxnSp>
          <p:nvCxnSpPr>
            <p:cNvPr id="14" name="直線單箭頭接點 13">
              <a:extLst>
                <a:ext uri="{FF2B5EF4-FFF2-40B4-BE49-F238E27FC236}">
                  <a16:creationId xmlns:a16="http://schemas.microsoft.com/office/drawing/2014/main" id="{7B16C1BD-0E45-FE83-43F8-D9B78280BD2B}"/>
                </a:ext>
              </a:extLst>
            </p:cNvPr>
            <p:cNvCxnSpPr>
              <a:cxnSpLocks/>
            </p:cNvCxnSpPr>
            <p:nvPr/>
          </p:nvCxnSpPr>
          <p:spPr>
            <a:xfrm flipV="1">
              <a:off x="4987111" y="2745990"/>
              <a:ext cx="1384005" cy="152222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2" name="文字方塊 4">
              <a:extLst>
                <a:ext uri="{FF2B5EF4-FFF2-40B4-BE49-F238E27FC236}">
                  <a16:creationId xmlns:a16="http://schemas.microsoft.com/office/drawing/2014/main" id="{B2DF1E85-607D-1F88-73C9-63289A7414F2}"/>
                </a:ext>
              </a:extLst>
            </p:cNvPr>
            <p:cNvSpPr txBox="1"/>
            <p:nvPr/>
          </p:nvSpPr>
          <p:spPr>
            <a:xfrm>
              <a:off x="10704107" y="2490456"/>
              <a:ext cx="1068572"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TW" altLang="en-US" sz="2400">
                  <a:ea typeface="新細明體"/>
                  <a:cs typeface="Calibri"/>
                </a:rPr>
                <a:t>110M </a:t>
              </a:r>
              <a:endParaRPr lang="zh-TW"/>
            </a:p>
          </p:txBody>
        </p:sp>
      </p:grpSp>
      <p:sp>
        <p:nvSpPr>
          <p:cNvPr id="23" name="文字方塊 4">
            <a:extLst>
              <a:ext uri="{FF2B5EF4-FFF2-40B4-BE49-F238E27FC236}">
                <a16:creationId xmlns:a16="http://schemas.microsoft.com/office/drawing/2014/main" id="{76991974-07B7-3500-9D16-9463AB66C963}"/>
              </a:ext>
            </a:extLst>
          </p:cNvPr>
          <p:cNvSpPr txBox="1"/>
          <p:nvPr/>
        </p:nvSpPr>
        <p:spPr>
          <a:xfrm>
            <a:off x="10704107" y="3606874"/>
            <a:ext cx="1068572"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TW" altLang="en-US" sz="2400">
                <a:ea typeface="新細明體"/>
                <a:cs typeface="Calibri"/>
              </a:rPr>
              <a:t>110M </a:t>
            </a:r>
            <a:endParaRPr lang="zh-TW"/>
          </a:p>
        </p:txBody>
      </p:sp>
      <p:sp>
        <p:nvSpPr>
          <p:cNvPr id="24" name="文字方塊 4">
            <a:extLst>
              <a:ext uri="{FF2B5EF4-FFF2-40B4-BE49-F238E27FC236}">
                <a16:creationId xmlns:a16="http://schemas.microsoft.com/office/drawing/2014/main" id="{328BB4A6-848D-1FF6-BA16-A1CCF3B4881B}"/>
              </a:ext>
            </a:extLst>
          </p:cNvPr>
          <p:cNvSpPr txBox="1"/>
          <p:nvPr/>
        </p:nvSpPr>
        <p:spPr>
          <a:xfrm>
            <a:off x="10704107" y="4590386"/>
            <a:ext cx="1068572"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TW" altLang="en-US" sz="2400">
                <a:ea typeface="新細明體"/>
                <a:cs typeface="Calibri"/>
              </a:rPr>
              <a:t>110M </a:t>
            </a:r>
            <a:endParaRPr lang="zh-TW"/>
          </a:p>
        </p:txBody>
      </p:sp>
      <p:sp>
        <p:nvSpPr>
          <p:cNvPr id="25" name="文字方塊 4">
            <a:extLst>
              <a:ext uri="{FF2B5EF4-FFF2-40B4-BE49-F238E27FC236}">
                <a16:creationId xmlns:a16="http://schemas.microsoft.com/office/drawing/2014/main" id="{E5F49A37-63AC-E677-F3D3-423637B1D899}"/>
              </a:ext>
            </a:extLst>
          </p:cNvPr>
          <p:cNvSpPr txBox="1"/>
          <p:nvPr/>
        </p:nvSpPr>
        <p:spPr>
          <a:xfrm>
            <a:off x="10704106" y="5644780"/>
            <a:ext cx="1068572"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TW" altLang="en-US" sz="2400">
                <a:ea typeface="新細明體"/>
                <a:cs typeface="Calibri"/>
              </a:rPr>
              <a:t>110M </a:t>
            </a:r>
            <a:endParaRPr lang="zh-TW"/>
          </a:p>
        </p:txBody>
      </p:sp>
      <p:sp>
        <p:nvSpPr>
          <p:cNvPr id="4" name="日期版面配置區 3">
            <a:extLst>
              <a:ext uri="{FF2B5EF4-FFF2-40B4-BE49-F238E27FC236}">
                <a16:creationId xmlns:a16="http://schemas.microsoft.com/office/drawing/2014/main" id="{7C1ED366-194E-AEC5-E270-961DC267CFC2}"/>
              </a:ext>
            </a:extLst>
          </p:cNvPr>
          <p:cNvSpPr>
            <a:spLocks noGrp="1"/>
          </p:cNvSpPr>
          <p:nvPr>
            <p:ph type="dt" sz="half" idx="10"/>
          </p:nvPr>
        </p:nvSpPr>
        <p:spPr/>
        <p:txBody>
          <a:bodyPr/>
          <a:lstStyle/>
          <a:p>
            <a:endParaRPr lang="en-TW"/>
          </a:p>
        </p:txBody>
      </p:sp>
    </p:spTree>
    <p:extLst>
      <p:ext uri="{BB962C8B-B14F-4D97-AF65-F5344CB8AC3E}">
        <p14:creationId xmlns:p14="http://schemas.microsoft.com/office/powerpoint/2010/main" val="887696145"/>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9E28D5-C8B7-A04B-844F-77344EDD5F9E}"/>
              </a:ext>
            </a:extLst>
          </p:cNvPr>
          <p:cNvSpPr>
            <a:spLocks noGrp="1"/>
          </p:cNvSpPr>
          <p:nvPr>
            <p:ph type="title"/>
          </p:nvPr>
        </p:nvSpPr>
        <p:spPr/>
        <p:txBody>
          <a:bodyPr>
            <a:normAutofit/>
          </a:bodyPr>
          <a:lstStyle/>
          <a:p>
            <a:r>
              <a:rPr lang="en-US" altLang="zh-TW">
                <a:ea typeface="新細明體"/>
                <a:cs typeface="Calibri"/>
              </a:rPr>
              <a:t>Parameter-Efficient</a:t>
            </a:r>
            <a:r>
              <a:rPr lang="zh-TW" altLang="en-US">
                <a:ea typeface="新細明體"/>
                <a:cs typeface="Calibri"/>
              </a:rPr>
              <a:t> </a:t>
            </a:r>
            <a:r>
              <a:rPr lang="en-US" altLang="zh-TW">
                <a:ea typeface="新細明體"/>
                <a:cs typeface="Calibri"/>
              </a:rPr>
              <a:t>Fine-tuning</a:t>
            </a:r>
            <a:endParaRPr lang="en-TW"/>
          </a:p>
        </p:txBody>
      </p:sp>
      <p:sp>
        <p:nvSpPr>
          <p:cNvPr id="3" name="Content Placeholder 2">
            <a:extLst>
              <a:ext uri="{FF2B5EF4-FFF2-40B4-BE49-F238E27FC236}">
                <a16:creationId xmlns:a16="http://schemas.microsoft.com/office/drawing/2014/main" id="{DA36DFD8-4350-0247-9FA8-DC1FEAF8C49E}"/>
              </a:ext>
            </a:extLst>
          </p:cNvPr>
          <p:cNvSpPr>
            <a:spLocks noGrp="1"/>
          </p:cNvSpPr>
          <p:nvPr>
            <p:ph idx="1"/>
          </p:nvPr>
        </p:nvSpPr>
        <p:spPr/>
        <p:txBody>
          <a:bodyPr/>
          <a:lstStyle/>
          <a:p>
            <a:r>
              <a:rPr lang="en-US" altLang="zh-TW"/>
              <a:t>Problem:</a:t>
            </a:r>
            <a:r>
              <a:rPr lang="zh-TW" altLang="en-US"/>
              <a:t> </a:t>
            </a:r>
            <a:r>
              <a:rPr lang="en-US" altLang="zh-TW"/>
              <a:t>PLMs are</a:t>
            </a:r>
            <a:r>
              <a:rPr lang="zh-TW" altLang="en-US"/>
              <a:t> </a:t>
            </a:r>
            <a:r>
              <a:rPr lang="en-US" altLang="zh-TW"/>
              <a:t>gigantic</a:t>
            </a:r>
            <a:r>
              <a:rPr lang="zh-TW" altLang="en-US"/>
              <a:t> </a:t>
            </a:r>
            <a:r>
              <a:rPr lang="en-US" altLang="zh-TW"/>
              <a:t>(in</a:t>
            </a:r>
            <a:r>
              <a:rPr lang="zh-TW" altLang="en-US"/>
              <a:t> </a:t>
            </a:r>
            <a:r>
              <a:rPr lang="en-US" altLang="zh-TW"/>
              <a:t>terms</a:t>
            </a:r>
            <a:r>
              <a:rPr lang="zh-TW" altLang="en-US"/>
              <a:t> </a:t>
            </a:r>
            <a:r>
              <a:rPr lang="en-US" altLang="zh-TW"/>
              <a:t>of</a:t>
            </a:r>
            <a:r>
              <a:rPr lang="zh-TW" altLang="en-US"/>
              <a:t> </a:t>
            </a:r>
            <a:r>
              <a:rPr lang="en-US" altLang="zh-TW"/>
              <a:t>numbers</a:t>
            </a:r>
            <a:r>
              <a:rPr lang="zh-TW" altLang="en-US"/>
              <a:t> </a:t>
            </a:r>
            <a:r>
              <a:rPr lang="en-US" altLang="zh-TW"/>
              <a:t>of</a:t>
            </a:r>
            <a:r>
              <a:rPr lang="zh-TW" altLang="en-US"/>
              <a:t> </a:t>
            </a:r>
            <a:r>
              <a:rPr lang="en-US" altLang="zh-TW"/>
              <a:t>parameters,</a:t>
            </a:r>
            <a:r>
              <a:rPr lang="zh-TW" altLang="en-US"/>
              <a:t> </a:t>
            </a:r>
            <a:r>
              <a:rPr lang="en-US" altLang="zh-TW"/>
              <a:t>model</a:t>
            </a:r>
            <a:r>
              <a:rPr lang="zh-TW" altLang="en-US"/>
              <a:t> </a:t>
            </a:r>
            <a:r>
              <a:rPr lang="en-US" altLang="zh-TW"/>
              <a:t>size,</a:t>
            </a:r>
            <a:r>
              <a:rPr lang="zh-TW" altLang="en-US"/>
              <a:t> </a:t>
            </a:r>
            <a:r>
              <a:rPr lang="en-US" altLang="zh-TW"/>
              <a:t>and</a:t>
            </a:r>
            <a:r>
              <a:rPr lang="zh-TW" altLang="en-US"/>
              <a:t> </a:t>
            </a:r>
            <a:r>
              <a:rPr lang="en-US" altLang="zh-TW"/>
              <a:t>the</a:t>
            </a:r>
            <a:r>
              <a:rPr lang="zh-TW" altLang="en-US"/>
              <a:t> </a:t>
            </a:r>
            <a:r>
              <a:rPr lang="en-US" altLang="zh-TW"/>
              <a:t>storage</a:t>
            </a:r>
            <a:r>
              <a:rPr lang="zh-TW" altLang="en-US"/>
              <a:t> </a:t>
            </a:r>
            <a:r>
              <a:rPr lang="en-US" altLang="zh-TW"/>
              <a:t>needed</a:t>
            </a:r>
            <a:r>
              <a:rPr lang="zh-TW" altLang="en-US"/>
              <a:t> </a:t>
            </a:r>
            <a:r>
              <a:rPr lang="en-US" altLang="zh-TW"/>
              <a:t>to</a:t>
            </a:r>
            <a:r>
              <a:rPr lang="zh-TW" altLang="en-US"/>
              <a:t> </a:t>
            </a:r>
            <a:r>
              <a:rPr lang="en-US" altLang="zh-TW"/>
              <a:t>store</a:t>
            </a:r>
            <a:r>
              <a:rPr lang="zh-TW" altLang="en-US"/>
              <a:t> </a:t>
            </a:r>
            <a:r>
              <a:rPr lang="en-US" altLang="zh-TW"/>
              <a:t>the</a:t>
            </a:r>
            <a:r>
              <a:rPr lang="zh-TW" altLang="en-US"/>
              <a:t> </a:t>
            </a:r>
            <a:r>
              <a:rPr lang="en-US" altLang="zh-TW"/>
              <a:t>model)</a:t>
            </a:r>
            <a:endParaRPr lang="en-TW" altLang="zh-TW"/>
          </a:p>
          <a:p>
            <a:r>
              <a:rPr lang="en-US" altLang="zh-TW"/>
              <a:t>Solution:</a:t>
            </a:r>
            <a:r>
              <a:rPr lang="zh-TW" altLang="en-US"/>
              <a:t> </a:t>
            </a:r>
            <a:r>
              <a:rPr lang="en-US" altLang="zh-TW"/>
              <a:t>Reduce</a:t>
            </a:r>
            <a:r>
              <a:rPr lang="zh-TW" altLang="en-US"/>
              <a:t> </a:t>
            </a:r>
            <a:r>
              <a:rPr lang="en-US" altLang="zh-TW"/>
              <a:t>the</a:t>
            </a:r>
            <a:r>
              <a:rPr lang="zh-TW" altLang="en-US"/>
              <a:t> </a:t>
            </a:r>
            <a:r>
              <a:rPr lang="en-US" altLang="zh-TW"/>
              <a:t>number</a:t>
            </a:r>
            <a:r>
              <a:rPr lang="zh-TW" altLang="en-US"/>
              <a:t> </a:t>
            </a:r>
            <a:r>
              <a:rPr lang="en-US" altLang="zh-TW"/>
              <a:t>of</a:t>
            </a:r>
            <a:r>
              <a:rPr lang="zh-TW" altLang="en-US"/>
              <a:t> </a:t>
            </a:r>
            <a:r>
              <a:rPr lang="en-US" altLang="zh-TW"/>
              <a:t>parameters by parameter-efficient fine-tuning</a:t>
            </a:r>
          </a:p>
          <a:p>
            <a:pPr lvl="1"/>
            <a:endParaRPr lang="en-US" altLang="zh-TW"/>
          </a:p>
        </p:txBody>
      </p:sp>
      <p:sp>
        <p:nvSpPr>
          <p:cNvPr id="4" name="日期版面配置區 3">
            <a:extLst>
              <a:ext uri="{FF2B5EF4-FFF2-40B4-BE49-F238E27FC236}">
                <a16:creationId xmlns:a16="http://schemas.microsoft.com/office/drawing/2014/main" id="{87D0425D-5839-1DD2-BD79-335EE385BC6D}"/>
              </a:ext>
            </a:extLst>
          </p:cNvPr>
          <p:cNvSpPr>
            <a:spLocks noGrp="1"/>
          </p:cNvSpPr>
          <p:nvPr>
            <p:ph type="dt" sz="half" idx="10"/>
          </p:nvPr>
        </p:nvSpPr>
        <p:spPr/>
        <p:txBody>
          <a:bodyPr/>
          <a:lstStyle/>
          <a:p>
            <a:endParaRPr lang="en-TW"/>
          </a:p>
        </p:txBody>
      </p:sp>
    </p:spTree>
    <p:extLst>
      <p:ext uri="{BB962C8B-B14F-4D97-AF65-F5344CB8AC3E}">
        <p14:creationId xmlns:p14="http://schemas.microsoft.com/office/powerpoint/2010/main" val="1787661959"/>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8CE7FC7D-F5A9-207C-0813-B45DE0F61C18}"/>
              </a:ext>
            </a:extLst>
          </p:cNvPr>
          <p:cNvSpPr>
            <a:spLocks noGrp="1"/>
          </p:cNvSpPr>
          <p:nvPr>
            <p:ph type="title"/>
          </p:nvPr>
        </p:nvSpPr>
        <p:spPr/>
        <p:txBody>
          <a:bodyPr>
            <a:normAutofit/>
          </a:bodyPr>
          <a:lstStyle/>
          <a:p>
            <a:r>
              <a:rPr lang="en-US" altLang="zh-TW">
                <a:ea typeface="新細明體"/>
                <a:cs typeface="Calibri"/>
              </a:rPr>
              <a:t>Parameter-Efficient</a:t>
            </a:r>
            <a:r>
              <a:rPr lang="zh-TW" altLang="en-US">
                <a:ea typeface="新細明體"/>
                <a:cs typeface="Calibri"/>
              </a:rPr>
              <a:t> </a:t>
            </a:r>
            <a:r>
              <a:rPr lang="en-US" altLang="zh-TW">
                <a:ea typeface="新細明體"/>
                <a:cs typeface="Calibri"/>
              </a:rPr>
              <a:t>Fine-tuning</a:t>
            </a:r>
            <a:endParaRPr lang="zh-TW" altLang="en-US"/>
          </a:p>
        </p:txBody>
      </p:sp>
      <p:sp>
        <p:nvSpPr>
          <p:cNvPr id="3" name="內容版面配置區 2">
            <a:extLst>
              <a:ext uri="{FF2B5EF4-FFF2-40B4-BE49-F238E27FC236}">
                <a16:creationId xmlns:a16="http://schemas.microsoft.com/office/drawing/2014/main" id="{999F5C21-DDCE-2004-664F-0FAB79041ABC}"/>
              </a:ext>
            </a:extLst>
          </p:cNvPr>
          <p:cNvSpPr>
            <a:spLocks noGrp="1"/>
          </p:cNvSpPr>
          <p:nvPr>
            <p:ph idx="1"/>
          </p:nvPr>
        </p:nvSpPr>
        <p:spPr>
          <a:xfrm>
            <a:off x="838200" y="1219200"/>
            <a:ext cx="10515168" cy="771397"/>
          </a:xfrm>
        </p:spPr>
        <p:txBody>
          <a:bodyPr vert="horz" lIns="91440" tIns="45720" rIns="91440" bIns="45720" rtlCol="0" anchor="t">
            <a:normAutofit/>
          </a:bodyPr>
          <a:lstStyle/>
          <a:p>
            <a:r>
              <a:rPr lang="zh-TW">
                <a:ea typeface="+mn-lt"/>
                <a:cs typeface="+mn-lt"/>
              </a:rPr>
              <a:t>Use a small amount of parameters  for each downstream task</a:t>
            </a:r>
          </a:p>
        </p:txBody>
      </p:sp>
      <p:sp>
        <p:nvSpPr>
          <p:cNvPr id="7" name="矩形 6">
            <a:extLst>
              <a:ext uri="{FF2B5EF4-FFF2-40B4-BE49-F238E27FC236}">
                <a16:creationId xmlns:a16="http://schemas.microsoft.com/office/drawing/2014/main" id="{6AAD769A-A7B0-51A9-606D-D2AFBC519C42}"/>
              </a:ext>
            </a:extLst>
          </p:cNvPr>
          <p:cNvSpPr/>
          <p:nvPr/>
        </p:nvSpPr>
        <p:spPr>
          <a:xfrm>
            <a:off x="213602" y="3951637"/>
            <a:ext cx="3366326" cy="912627"/>
          </a:xfrm>
          <a:prstGeom prst="rect">
            <a:avLst/>
          </a:prstGeom>
          <a:solidFill>
            <a:srgbClr val="FBBDD3"/>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zh-TW" altLang="en-US" sz="2400">
                <a:solidFill>
                  <a:schemeClr val="tx1"/>
                </a:solidFill>
                <a:ea typeface="新細明體"/>
                <a:cs typeface="Calibri"/>
              </a:rPr>
              <a:t>BERT </a:t>
            </a:r>
          </a:p>
        </p:txBody>
      </p:sp>
      <p:sp>
        <p:nvSpPr>
          <p:cNvPr id="25" name="文字方塊 4">
            <a:extLst>
              <a:ext uri="{FF2B5EF4-FFF2-40B4-BE49-F238E27FC236}">
                <a16:creationId xmlns:a16="http://schemas.microsoft.com/office/drawing/2014/main" id="{DB7E1DFF-2660-F791-168C-0E6164A5CA4E}"/>
              </a:ext>
            </a:extLst>
          </p:cNvPr>
          <p:cNvSpPr txBox="1"/>
          <p:nvPr/>
        </p:nvSpPr>
        <p:spPr>
          <a:xfrm>
            <a:off x="481075" y="4969442"/>
            <a:ext cx="2840665"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TW" altLang="en-US" sz="2400">
                <a:ea typeface="新細明體"/>
                <a:cs typeface="Calibri"/>
              </a:rPr>
              <a:t>110M parameters</a:t>
            </a:r>
            <a:endParaRPr lang="zh-TW"/>
          </a:p>
        </p:txBody>
      </p:sp>
      <p:grpSp>
        <p:nvGrpSpPr>
          <p:cNvPr id="12" name="群組 11">
            <a:extLst>
              <a:ext uri="{FF2B5EF4-FFF2-40B4-BE49-F238E27FC236}">
                <a16:creationId xmlns:a16="http://schemas.microsoft.com/office/drawing/2014/main" id="{D5BE2C96-9CC1-0934-E40B-C94F280B3CFB}"/>
              </a:ext>
            </a:extLst>
          </p:cNvPr>
          <p:cNvGrpSpPr/>
          <p:nvPr/>
        </p:nvGrpSpPr>
        <p:grpSpPr>
          <a:xfrm>
            <a:off x="8431466" y="2420938"/>
            <a:ext cx="3634688" cy="916940"/>
            <a:chOff x="8431466" y="2420938"/>
            <a:chExt cx="3634688" cy="916940"/>
          </a:xfrm>
        </p:grpSpPr>
        <p:sp>
          <p:nvSpPr>
            <p:cNvPr id="40" name="矩形 39">
              <a:extLst>
                <a:ext uri="{FF2B5EF4-FFF2-40B4-BE49-F238E27FC236}">
                  <a16:creationId xmlns:a16="http://schemas.microsoft.com/office/drawing/2014/main" id="{091479BE-BB2C-1813-B5C2-22A63B0498F2}"/>
                </a:ext>
              </a:extLst>
            </p:cNvPr>
            <p:cNvSpPr/>
            <p:nvPr/>
          </p:nvSpPr>
          <p:spPr>
            <a:xfrm>
              <a:off x="9049214" y="2420938"/>
              <a:ext cx="151059" cy="912628"/>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TW" altLang="en-US" sz="2400">
                <a:solidFill>
                  <a:schemeClr val="tx1"/>
                </a:solidFill>
                <a:ea typeface="新細明體"/>
                <a:cs typeface="Calibri"/>
              </a:endParaRPr>
            </a:p>
          </p:txBody>
        </p:sp>
        <p:sp>
          <p:nvSpPr>
            <p:cNvPr id="49" name="文字方塊 4">
              <a:extLst>
                <a:ext uri="{FF2B5EF4-FFF2-40B4-BE49-F238E27FC236}">
                  <a16:creationId xmlns:a16="http://schemas.microsoft.com/office/drawing/2014/main" id="{CC95AD47-E8DE-7784-B7E4-F273F3DB5B03}"/>
                </a:ext>
              </a:extLst>
            </p:cNvPr>
            <p:cNvSpPr txBox="1"/>
            <p:nvPr/>
          </p:nvSpPr>
          <p:spPr>
            <a:xfrm>
              <a:off x="9485684" y="2506881"/>
              <a:ext cx="2580470" cy="83099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TW" altLang="en-US" sz="2400">
                  <a:ea typeface="新細明體"/>
                  <a:cs typeface="Calibri"/>
                </a:rPr>
                <a:t>Task-specific para-</a:t>
              </a:r>
              <a:br>
                <a:rPr lang="zh-TW" altLang="en-US" sz="2400">
                  <a:ea typeface="新細明體"/>
                  <a:cs typeface="Calibri"/>
                </a:rPr>
              </a:br>
              <a:r>
                <a:rPr lang="zh-TW" altLang="en-US" sz="2400">
                  <a:ea typeface="新細明體"/>
                  <a:cs typeface="Calibri"/>
                </a:rPr>
                <a:t>meters for task </a:t>
              </a:r>
              <a:r>
                <a:rPr lang="en-US" altLang="zh-TW" sz="2400">
                  <a:ea typeface="新細明體"/>
                  <a:cs typeface="Calibri"/>
                </a:rPr>
                <a:t>1</a:t>
              </a:r>
              <a:endParaRPr lang="en-US" altLang="en-US" sz="2400">
                <a:ea typeface="新細明體" panose="02020500000000000000" pitchFamily="18" charset="-120"/>
                <a:cs typeface="Calibri"/>
              </a:endParaRPr>
            </a:p>
          </p:txBody>
        </p:sp>
        <p:sp>
          <p:nvSpPr>
            <p:cNvPr id="53" name="加號 52">
              <a:extLst>
                <a:ext uri="{FF2B5EF4-FFF2-40B4-BE49-F238E27FC236}">
                  <a16:creationId xmlns:a16="http://schemas.microsoft.com/office/drawing/2014/main" id="{80F7DB22-CBF3-2F3A-B976-35F64F6B6296}"/>
                </a:ext>
              </a:extLst>
            </p:cNvPr>
            <p:cNvSpPr/>
            <p:nvPr/>
          </p:nvSpPr>
          <p:spPr>
            <a:xfrm>
              <a:off x="8431466" y="2609384"/>
              <a:ext cx="576146" cy="520390"/>
            </a:xfrm>
            <a:prstGeom prst="mathPlu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8" name="Group 7">
            <a:extLst>
              <a:ext uri="{FF2B5EF4-FFF2-40B4-BE49-F238E27FC236}">
                <a16:creationId xmlns:a16="http://schemas.microsoft.com/office/drawing/2014/main" id="{082B5921-E55B-804D-B9E7-F7B02FF0900F}"/>
              </a:ext>
            </a:extLst>
          </p:cNvPr>
          <p:cNvGrpSpPr/>
          <p:nvPr/>
        </p:nvGrpSpPr>
        <p:grpSpPr>
          <a:xfrm>
            <a:off x="3640536" y="3542760"/>
            <a:ext cx="8425618" cy="935174"/>
            <a:chOff x="3640536" y="3542760"/>
            <a:chExt cx="8425618" cy="935174"/>
          </a:xfrm>
        </p:grpSpPr>
        <p:cxnSp>
          <p:nvCxnSpPr>
            <p:cNvPr id="19" name="直線單箭頭接點 18">
              <a:extLst>
                <a:ext uri="{FF2B5EF4-FFF2-40B4-BE49-F238E27FC236}">
                  <a16:creationId xmlns:a16="http://schemas.microsoft.com/office/drawing/2014/main" id="{2BBCB3F1-32D4-12D6-425D-3FF754D29E79}"/>
                </a:ext>
              </a:extLst>
            </p:cNvPr>
            <p:cNvCxnSpPr>
              <a:cxnSpLocks/>
            </p:cNvCxnSpPr>
            <p:nvPr/>
          </p:nvCxnSpPr>
          <p:spPr>
            <a:xfrm flipV="1">
              <a:off x="3640536" y="3949501"/>
              <a:ext cx="1419447" cy="48555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5" name="矩形 34">
              <a:extLst>
                <a:ext uri="{FF2B5EF4-FFF2-40B4-BE49-F238E27FC236}">
                  <a16:creationId xmlns:a16="http://schemas.microsoft.com/office/drawing/2014/main" id="{ED2B2C88-741F-F521-0EE2-BA55AB14E77A}"/>
                </a:ext>
              </a:extLst>
            </p:cNvPr>
            <p:cNvSpPr/>
            <p:nvPr/>
          </p:nvSpPr>
          <p:spPr>
            <a:xfrm>
              <a:off x="5082967" y="3542760"/>
              <a:ext cx="3357035" cy="912627"/>
            </a:xfrm>
            <a:prstGeom prst="rect">
              <a:avLst/>
            </a:prstGeom>
            <a:solidFill>
              <a:srgbClr val="FBBDD3"/>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zh-TW" altLang="en-US" sz="2400">
                  <a:solidFill>
                    <a:schemeClr val="tx1"/>
                  </a:solidFill>
                  <a:ea typeface="新細明體"/>
                  <a:cs typeface="Calibri"/>
                </a:rPr>
                <a:t>BERT </a:t>
              </a:r>
            </a:p>
          </p:txBody>
        </p:sp>
        <p:sp>
          <p:nvSpPr>
            <p:cNvPr id="42" name="矩形 41">
              <a:extLst>
                <a:ext uri="{FF2B5EF4-FFF2-40B4-BE49-F238E27FC236}">
                  <a16:creationId xmlns:a16="http://schemas.microsoft.com/office/drawing/2014/main" id="{EF443F36-4486-28D5-B421-512A7EE6BB3E}"/>
                </a:ext>
              </a:extLst>
            </p:cNvPr>
            <p:cNvSpPr/>
            <p:nvPr/>
          </p:nvSpPr>
          <p:spPr>
            <a:xfrm>
              <a:off x="9049214" y="3565306"/>
              <a:ext cx="151059" cy="91262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TW" altLang="en-US" sz="2400">
                <a:solidFill>
                  <a:schemeClr val="tx1"/>
                </a:solidFill>
                <a:ea typeface="新細明體"/>
                <a:cs typeface="Calibri"/>
              </a:endParaRPr>
            </a:p>
          </p:txBody>
        </p:sp>
        <p:sp>
          <p:nvSpPr>
            <p:cNvPr id="50" name="文字方塊 4">
              <a:extLst>
                <a:ext uri="{FF2B5EF4-FFF2-40B4-BE49-F238E27FC236}">
                  <a16:creationId xmlns:a16="http://schemas.microsoft.com/office/drawing/2014/main" id="{76657749-E520-1598-0E96-B30CDD549A17}"/>
                </a:ext>
              </a:extLst>
            </p:cNvPr>
            <p:cNvSpPr txBox="1"/>
            <p:nvPr/>
          </p:nvSpPr>
          <p:spPr>
            <a:xfrm>
              <a:off x="9485684" y="3603417"/>
              <a:ext cx="2580470" cy="83099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TW" altLang="en-US" sz="2400">
                  <a:ea typeface="新細明體"/>
                  <a:cs typeface="Calibri"/>
                </a:rPr>
                <a:t>Task-specific para-</a:t>
              </a:r>
              <a:br>
                <a:rPr lang="zh-TW" altLang="en-US" sz="2400">
                  <a:ea typeface="新細明體"/>
                  <a:cs typeface="Calibri"/>
                </a:rPr>
              </a:br>
              <a:r>
                <a:rPr lang="zh-TW" altLang="en-US" sz="2400">
                  <a:ea typeface="新細明體"/>
                  <a:cs typeface="Calibri"/>
                </a:rPr>
                <a:t>meters for task </a:t>
              </a:r>
              <a:r>
                <a:rPr lang="en-US" altLang="zh-TW" sz="2400">
                  <a:ea typeface="新細明體"/>
                  <a:cs typeface="Calibri"/>
                </a:rPr>
                <a:t>2</a:t>
              </a:r>
              <a:endParaRPr lang="en-US" altLang="en-US" sz="2400">
                <a:ea typeface="新細明體" panose="02020500000000000000" pitchFamily="18" charset="-120"/>
                <a:cs typeface="Calibri"/>
              </a:endParaRPr>
            </a:p>
          </p:txBody>
        </p:sp>
        <p:sp>
          <p:nvSpPr>
            <p:cNvPr id="54" name="加號 53">
              <a:extLst>
                <a:ext uri="{FF2B5EF4-FFF2-40B4-BE49-F238E27FC236}">
                  <a16:creationId xmlns:a16="http://schemas.microsoft.com/office/drawing/2014/main" id="{0672327B-5C1F-9338-7746-4054771A8C78}"/>
                </a:ext>
              </a:extLst>
            </p:cNvPr>
            <p:cNvSpPr/>
            <p:nvPr/>
          </p:nvSpPr>
          <p:spPr>
            <a:xfrm>
              <a:off x="8431466" y="3734663"/>
              <a:ext cx="576146" cy="520390"/>
            </a:xfrm>
            <a:prstGeom prst="mathPlu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9" name="Group 8">
            <a:extLst>
              <a:ext uri="{FF2B5EF4-FFF2-40B4-BE49-F238E27FC236}">
                <a16:creationId xmlns:a16="http://schemas.microsoft.com/office/drawing/2014/main" id="{F5D5FB03-7947-C44F-BC45-F379E8F9569E}"/>
              </a:ext>
            </a:extLst>
          </p:cNvPr>
          <p:cNvGrpSpPr/>
          <p:nvPr/>
        </p:nvGrpSpPr>
        <p:grpSpPr>
          <a:xfrm>
            <a:off x="3640536" y="4452772"/>
            <a:ext cx="8425618" cy="1080565"/>
            <a:chOff x="3640536" y="4452772"/>
            <a:chExt cx="8425618" cy="1080565"/>
          </a:xfrm>
        </p:grpSpPr>
        <p:cxnSp>
          <p:nvCxnSpPr>
            <p:cNvPr id="21" name="直線單箭頭接點 20">
              <a:extLst>
                <a:ext uri="{FF2B5EF4-FFF2-40B4-BE49-F238E27FC236}">
                  <a16:creationId xmlns:a16="http://schemas.microsoft.com/office/drawing/2014/main" id="{2BA6AD02-8C44-08E3-9288-40A300EBE9E2}"/>
                </a:ext>
              </a:extLst>
            </p:cNvPr>
            <p:cNvCxnSpPr>
              <a:cxnSpLocks/>
            </p:cNvCxnSpPr>
            <p:nvPr/>
          </p:nvCxnSpPr>
          <p:spPr>
            <a:xfrm>
              <a:off x="3640536" y="4452772"/>
              <a:ext cx="1419447" cy="61314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6" name="矩形 35">
              <a:extLst>
                <a:ext uri="{FF2B5EF4-FFF2-40B4-BE49-F238E27FC236}">
                  <a16:creationId xmlns:a16="http://schemas.microsoft.com/office/drawing/2014/main" id="{3B744D3C-FC13-3FAA-AA09-291DE5BA818E}"/>
                </a:ext>
              </a:extLst>
            </p:cNvPr>
            <p:cNvSpPr/>
            <p:nvPr/>
          </p:nvSpPr>
          <p:spPr>
            <a:xfrm>
              <a:off x="5082967" y="4620710"/>
              <a:ext cx="3357035" cy="912627"/>
            </a:xfrm>
            <a:prstGeom prst="rect">
              <a:avLst/>
            </a:prstGeom>
            <a:solidFill>
              <a:srgbClr val="FBBDD3"/>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zh-TW" altLang="en-US" sz="2400">
                  <a:solidFill>
                    <a:schemeClr val="tx1"/>
                  </a:solidFill>
                  <a:ea typeface="新細明體"/>
                  <a:cs typeface="Calibri"/>
                </a:rPr>
                <a:t>BERT </a:t>
              </a:r>
            </a:p>
          </p:txBody>
        </p:sp>
        <p:sp>
          <p:nvSpPr>
            <p:cNvPr id="44" name="矩形 43">
              <a:extLst>
                <a:ext uri="{FF2B5EF4-FFF2-40B4-BE49-F238E27FC236}">
                  <a16:creationId xmlns:a16="http://schemas.microsoft.com/office/drawing/2014/main" id="{BDCE89DF-DCE6-C857-72B7-AFDBD893824F}"/>
                </a:ext>
              </a:extLst>
            </p:cNvPr>
            <p:cNvSpPr/>
            <p:nvPr/>
          </p:nvSpPr>
          <p:spPr>
            <a:xfrm>
              <a:off x="9049214" y="4616747"/>
              <a:ext cx="151059" cy="912628"/>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TW" altLang="en-US" sz="2400">
                <a:solidFill>
                  <a:schemeClr val="tx1"/>
                </a:solidFill>
                <a:ea typeface="新細明體"/>
                <a:cs typeface="Calibri"/>
              </a:endParaRPr>
            </a:p>
          </p:txBody>
        </p:sp>
        <p:sp>
          <p:nvSpPr>
            <p:cNvPr id="51" name="文字方塊 4">
              <a:extLst>
                <a:ext uri="{FF2B5EF4-FFF2-40B4-BE49-F238E27FC236}">
                  <a16:creationId xmlns:a16="http://schemas.microsoft.com/office/drawing/2014/main" id="{106353AD-4E0E-60B3-A36A-E803EC94B106}"/>
                </a:ext>
              </a:extLst>
            </p:cNvPr>
            <p:cNvSpPr txBox="1"/>
            <p:nvPr/>
          </p:nvSpPr>
          <p:spPr>
            <a:xfrm>
              <a:off x="9485684" y="4662783"/>
              <a:ext cx="2580470" cy="83099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TW" altLang="en-US" sz="2400">
                  <a:ea typeface="新細明體"/>
                  <a:cs typeface="Calibri"/>
                </a:rPr>
                <a:t>Task-specific para-</a:t>
              </a:r>
              <a:br>
                <a:rPr lang="zh-TW" altLang="en-US" sz="2400">
                  <a:ea typeface="新細明體"/>
                  <a:cs typeface="Calibri"/>
                </a:rPr>
              </a:br>
              <a:r>
                <a:rPr lang="zh-TW" altLang="en-US" sz="2400">
                  <a:ea typeface="新細明體"/>
                  <a:cs typeface="Calibri"/>
                </a:rPr>
                <a:t>meters for task </a:t>
              </a:r>
              <a:r>
                <a:rPr lang="en-US" altLang="zh-TW" sz="2400">
                  <a:ea typeface="新細明體"/>
                  <a:cs typeface="Calibri"/>
                </a:rPr>
                <a:t>3</a:t>
              </a:r>
              <a:endParaRPr lang="en-US" altLang="en-US" sz="2400">
                <a:ea typeface="新細明體" panose="02020500000000000000" pitchFamily="18" charset="-120"/>
                <a:cs typeface="Calibri"/>
              </a:endParaRPr>
            </a:p>
          </p:txBody>
        </p:sp>
        <p:sp>
          <p:nvSpPr>
            <p:cNvPr id="55" name="加號 54">
              <a:extLst>
                <a:ext uri="{FF2B5EF4-FFF2-40B4-BE49-F238E27FC236}">
                  <a16:creationId xmlns:a16="http://schemas.microsoft.com/office/drawing/2014/main" id="{832C63DF-0E25-B950-B895-1A50A225D65E}"/>
                </a:ext>
              </a:extLst>
            </p:cNvPr>
            <p:cNvSpPr/>
            <p:nvPr/>
          </p:nvSpPr>
          <p:spPr>
            <a:xfrm>
              <a:off x="8431466" y="4815639"/>
              <a:ext cx="576146" cy="520390"/>
            </a:xfrm>
            <a:prstGeom prst="mathPlu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0" name="Group 9">
            <a:extLst>
              <a:ext uri="{FF2B5EF4-FFF2-40B4-BE49-F238E27FC236}">
                <a16:creationId xmlns:a16="http://schemas.microsoft.com/office/drawing/2014/main" id="{A9EBE1C1-B58E-FD4F-A270-C0502F01F885}"/>
              </a:ext>
            </a:extLst>
          </p:cNvPr>
          <p:cNvGrpSpPr/>
          <p:nvPr/>
        </p:nvGrpSpPr>
        <p:grpSpPr>
          <a:xfrm>
            <a:off x="3658256" y="4443912"/>
            <a:ext cx="8407898" cy="2130206"/>
            <a:chOff x="3658256" y="4443912"/>
            <a:chExt cx="8407898" cy="2130206"/>
          </a:xfrm>
        </p:grpSpPr>
        <p:cxnSp>
          <p:nvCxnSpPr>
            <p:cNvPr id="23" name="直線單箭頭接點 22">
              <a:extLst>
                <a:ext uri="{FF2B5EF4-FFF2-40B4-BE49-F238E27FC236}">
                  <a16:creationId xmlns:a16="http://schemas.microsoft.com/office/drawing/2014/main" id="{556033BC-9EBB-93A2-DC7E-83165FEADE21}"/>
                </a:ext>
              </a:extLst>
            </p:cNvPr>
            <p:cNvCxnSpPr>
              <a:cxnSpLocks/>
            </p:cNvCxnSpPr>
            <p:nvPr/>
          </p:nvCxnSpPr>
          <p:spPr>
            <a:xfrm>
              <a:off x="3658256" y="4443912"/>
              <a:ext cx="1384007" cy="164096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7" name="矩形 36">
              <a:extLst>
                <a:ext uri="{FF2B5EF4-FFF2-40B4-BE49-F238E27FC236}">
                  <a16:creationId xmlns:a16="http://schemas.microsoft.com/office/drawing/2014/main" id="{4521617E-5D12-28F4-B010-24FF6D7186A7}"/>
                </a:ext>
              </a:extLst>
            </p:cNvPr>
            <p:cNvSpPr/>
            <p:nvPr/>
          </p:nvSpPr>
          <p:spPr>
            <a:xfrm>
              <a:off x="5073674" y="5661491"/>
              <a:ext cx="3357035" cy="912627"/>
            </a:xfrm>
            <a:prstGeom prst="rect">
              <a:avLst/>
            </a:prstGeom>
            <a:solidFill>
              <a:srgbClr val="FBBDD3"/>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zh-TW" altLang="en-US" sz="2400">
                  <a:solidFill>
                    <a:schemeClr val="tx1"/>
                  </a:solidFill>
                  <a:ea typeface="新細明體"/>
                  <a:cs typeface="Calibri"/>
                </a:rPr>
                <a:t>BERT </a:t>
              </a:r>
            </a:p>
          </p:txBody>
        </p:sp>
        <p:sp>
          <p:nvSpPr>
            <p:cNvPr id="46" name="矩形 45">
              <a:extLst>
                <a:ext uri="{FF2B5EF4-FFF2-40B4-BE49-F238E27FC236}">
                  <a16:creationId xmlns:a16="http://schemas.microsoft.com/office/drawing/2014/main" id="{208D528E-F076-FEC9-FBD0-7DF33B43CB6B}"/>
                </a:ext>
              </a:extLst>
            </p:cNvPr>
            <p:cNvSpPr/>
            <p:nvPr/>
          </p:nvSpPr>
          <p:spPr>
            <a:xfrm>
              <a:off x="9049214" y="5658896"/>
              <a:ext cx="151059" cy="912628"/>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TW" altLang="en-US" sz="2400">
                <a:solidFill>
                  <a:schemeClr val="bg1"/>
                </a:solidFill>
                <a:ea typeface="新細明體"/>
                <a:cs typeface="Calibri"/>
              </a:endParaRPr>
            </a:p>
          </p:txBody>
        </p:sp>
        <p:sp>
          <p:nvSpPr>
            <p:cNvPr id="52" name="文字方塊 4">
              <a:extLst>
                <a:ext uri="{FF2B5EF4-FFF2-40B4-BE49-F238E27FC236}">
                  <a16:creationId xmlns:a16="http://schemas.microsoft.com/office/drawing/2014/main" id="{689758FE-1BE7-CC60-44E4-F525BA63A234}"/>
                </a:ext>
              </a:extLst>
            </p:cNvPr>
            <p:cNvSpPr txBox="1"/>
            <p:nvPr/>
          </p:nvSpPr>
          <p:spPr>
            <a:xfrm>
              <a:off x="9485684" y="5657100"/>
              <a:ext cx="2580470" cy="83099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TW" altLang="en-US" sz="2400">
                  <a:ea typeface="新細明體"/>
                  <a:cs typeface="Calibri"/>
                </a:rPr>
                <a:t>Task-specific para-</a:t>
              </a:r>
              <a:br>
                <a:rPr lang="zh-TW" altLang="en-US" sz="2400">
                  <a:ea typeface="新細明體"/>
                  <a:cs typeface="Calibri"/>
                </a:rPr>
              </a:br>
              <a:r>
                <a:rPr lang="zh-TW" altLang="en-US" sz="2400">
                  <a:ea typeface="新細明體"/>
                  <a:cs typeface="Calibri"/>
                </a:rPr>
                <a:t>meters for task </a:t>
              </a:r>
              <a:r>
                <a:rPr lang="en-US" altLang="zh-TW" sz="2400">
                  <a:ea typeface="新細明體"/>
                  <a:cs typeface="Calibri"/>
                </a:rPr>
                <a:t>4</a:t>
              </a:r>
              <a:endParaRPr lang="en-US" altLang="en-US" sz="2400">
                <a:ea typeface="新細明體" panose="02020500000000000000" pitchFamily="18" charset="-120"/>
                <a:cs typeface="Calibri"/>
              </a:endParaRPr>
            </a:p>
          </p:txBody>
        </p:sp>
        <p:sp>
          <p:nvSpPr>
            <p:cNvPr id="56" name="加號 55">
              <a:extLst>
                <a:ext uri="{FF2B5EF4-FFF2-40B4-BE49-F238E27FC236}">
                  <a16:creationId xmlns:a16="http://schemas.microsoft.com/office/drawing/2014/main" id="{D6C10F58-CF7F-944F-44E7-52F43105AD8C}"/>
                </a:ext>
              </a:extLst>
            </p:cNvPr>
            <p:cNvSpPr/>
            <p:nvPr/>
          </p:nvSpPr>
          <p:spPr>
            <a:xfrm>
              <a:off x="8431466" y="5852313"/>
              <a:ext cx="576146" cy="520390"/>
            </a:xfrm>
            <a:prstGeom prst="mathPlu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1" name="群組 10">
            <a:extLst>
              <a:ext uri="{FF2B5EF4-FFF2-40B4-BE49-F238E27FC236}">
                <a16:creationId xmlns:a16="http://schemas.microsoft.com/office/drawing/2014/main" id="{4B9C6302-4491-F346-8E10-3443D638E2A1}"/>
              </a:ext>
            </a:extLst>
          </p:cNvPr>
          <p:cNvGrpSpPr/>
          <p:nvPr/>
        </p:nvGrpSpPr>
        <p:grpSpPr>
          <a:xfrm>
            <a:off x="3477509" y="2418345"/>
            <a:ext cx="4962493" cy="2007847"/>
            <a:chOff x="3477509" y="2418345"/>
            <a:chExt cx="4962493" cy="2007847"/>
          </a:xfrm>
        </p:grpSpPr>
        <p:cxnSp>
          <p:nvCxnSpPr>
            <p:cNvPr id="17" name="直線單箭頭接點 16">
              <a:extLst>
                <a:ext uri="{FF2B5EF4-FFF2-40B4-BE49-F238E27FC236}">
                  <a16:creationId xmlns:a16="http://schemas.microsoft.com/office/drawing/2014/main" id="{16850B98-ECB4-696B-E0F0-AA386D9ABE44}"/>
                </a:ext>
              </a:extLst>
            </p:cNvPr>
            <p:cNvCxnSpPr>
              <a:cxnSpLocks/>
            </p:cNvCxnSpPr>
            <p:nvPr/>
          </p:nvCxnSpPr>
          <p:spPr>
            <a:xfrm flipV="1">
              <a:off x="3658257" y="2903966"/>
              <a:ext cx="1384005" cy="152222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4" name="矩形 33">
              <a:extLst>
                <a:ext uri="{FF2B5EF4-FFF2-40B4-BE49-F238E27FC236}">
                  <a16:creationId xmlns:a16="http://schemas.microsoft.com/office/drawing/2014/main" id="{5A4D2D4D-66DE-4DF7-8EBE-B21813957C82}"/>
                </a:ext>
              </a:extLst>
            </p:cNvPr>
            <p:cNvSpPr/>
            <p:nvPr/>
          </p:nvSpPr>
          <p:spPr>
            <a:xfrm>
              <a:off x="5082967" y="2418345"/>
              <a:ext cx="3357035" cy="912627"/>
            </a:xfrm>
            <a:prstGeom prst="rect">
              <a:avLst/>
            </a:prstGeom>
            <a:solidFill>
              <a:srgbClr val="FBBDD3"/>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zh-TW" altLang="en-US" sz="2400">
                  <a:solidFill>
                    <a:schemeClr val="tx1"/>
                  </a:solidFill>
                  <a:ea typeface="新細明體"/>
                  <a:cs typeface="Calibri"/>
                </a:rPr>
                <a:t>BERT </a:t>
              </a:r>
            </a:p>
          </p:txBody>
        </p:sp>
        <p:sp>
          <p:nvSpPr>
            <p:cNvPr id="4" name="文字方塊 3">
              <a:extLst>
                <a:ext uri="{FF2B5EF4-FFF2-40B4-BE49-F238E27FC236}">
                  <a16:creationId xmlns:a16="http://schemas.microsoft.com/office/drawing/2014/main" id="{B925609E-D178-8221-82B7-2233BFCCC642}"/>
                </a:ext>
              </a:extLst>
            </p:cNvPr>
            <p:cNvSpPr txBox="1"/>
            <p:nvPr/>
          </p:nvSpPr>
          <p:spPr>
            <a:xfrm>
              <a:off x="3477509" y="2699715"/>
              <a:ext cx="1386918" cy="461665"/>
            </a:xfrm>
            <a:prstGeom prst="rect">
              <a:avLst/>
            </a:prstGeom>
            <a:noFill/>
          </p:spPr>
          <p:txBody>
            <a:bodyPr wrap="none" rtlCol="0">
              <a:spAutoFit/>
            </a:bodyPr>
            <a:lstStyle/>
            <a:p>
              <a:r>
                <a:rPr kumimoji="1" lang="en-US" altLang="zh-TW" sz="2400"/>
                <a:t>Fine-tune</a:t>
              </a:r>
              <a:endParaRPr kumimoji="1" lang="zh-TW" altLang="en-US" sz="2400"/>
            </a:p>
          </p:txBody>
        </p:sp>
      </p:grpSp>
      <p:sp>
        <p:nvSpPr>
          <p:cNvPr id="5" name="日期版面配置區 4">
            <a:extLst>
              <a:ext uri="{FF2B5EF4-FFF2-40B4-BE49-F238E27FC236}">
                <a16:creationId xmlns:a16="http://schemas.microsoft.com/office/drawing/2014/main" id="{53C5E30D-76AD-6C5A-9DBF-66FEE3470C5F}"/>
              </a:ext>
            </a:extLst>
          </p:cNvPr>
          <p:cNvSpPr>
            <a:spLocks noGrp="1"/>
          </p:cNvSpPr>
          <p:nvPr>
            <p:ph type="dt" sz="half" idx="10"/>
          </p:nvPr>
        </p:nvSpPr>
        <p:spPr/>
        <p:txBody>
          <a:bodyPr/>
          <a:lstStyle/>
          <a:p>
            <a:endParaRPr lang="en-TW"/>
          </a:p>
        </p:txBody>
      </p:sp>
    </p:spTree>
    <p:extLst>
      <p:ext uri="{BB962C8B-B14F-4D97-AF65-F5344CB8AC3E}">
        <p14:creationId xmlns:p14="http://schemas.microsoft.com/office/powerpoint/2010/main" val="4025001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8CE7FC7D-F5A9-207C-0813-B45DE0F61C18}"/>
              </a:ext>
            </a:extLst>
          </p:cNvPr>
          <p:cNvSpPr>
            <a:spLocks noGrp="1"/>
          </p:cNvSpPr>
          <p:nvPr>
            <p:ph type="title"/>
          </p:nvPr>
        </p:nvSpPr>
        <p:spPr/>
        <p:txBody>
          <a:bodyPr>
            <a:normAutofit/>
          </a:bodyPr>
          <a:lstStyle/>
          <a:p>
            <a:r>
              <a:rPr lang="en-US" altLang="zh-TW">
                <a:ea typeface="新細明體"/>
                <a:cs typeface="Calibri"/>
              </a:rPr>
              <a:t>Parameter-Efficient</a:t>
            </a:r>
            <a:r>
              <a:rPr lang="zh-TW" altLang="en-US">
                <a:ea typeface="新細明體"/>
                <a:cs typeface="Calibri"/>
              </a:rPr>
              <a:t> </a:t>
            </a:r>
            <a:r>
              <a:rPr lang="en-US" altLang="zh-TW">
                <a:ea typeface="新細明體"/>
                <a:cs typeface="Calibri"/>
              </a:rPr>
              <a:t>Fine-tuning</a:t>
            </a:r>
            <a:endParaRPr lang="zh-TW" altLang="en-US"/>
          </a:p>
        </p:txBody>
      </p:sp>
      <p:sp>
        <p:nvSpPr>
          <p:cNvPr id="3" name="內容版面配置區 2">
            <a:extLst>
              <a:ext uri="{FF2B5EF4-FFF2-40B4-BE49-F238E27FC236}">
                <a16:creationId xmlns:a16="http://schemas.microsoft.com/office/drawing/2014/main" id="{999F5C21-DDCE-2004-664F-0FAB79041ABC}"/>
              </a:ext>
            </a:extLst>
          </p:cNvPr>
          <p:cNvSpPr>
            <a:spLocks noGrp="1"/>
          </p:cNvSpPr>
          <p:nvPr>
            <p:ph idx="1"/>
          </p:nvPr>
        </p:nvSpPr>
        <p:spPr>
          <a:xfrm>
            <a:off x="838200" y="1219200"/>
            <a:ext cx="10515168" cy="771397"/>
          </a:xfrm>
        </p:spPr>
        <p:txBody>
          <a:bodyPr vert="horz" lIns="91440" tIns="45720" rIns="91440" bIns="45720" rtlCol="0" anchor="t">
            <a:normAutofit/>
          </a:bodyPr>
          <a:lstStyle/>
          <a:p>
            <a:r>
              <a:rPr lang="zh-TW">
                <a:ea typeface="+mn-lt"/>
                <a:cs typeface="+mn-lt"/>
              </a:rPr>
              <a:t>Use a small amount of parameters  for each downstream task</a:t>
            </a:r>
          </a:p>
        </p:txBody>
      </p:sp>
      <p:sp>
        <p:nvSpPr>
          <p:cNvPr id="7" name="矩形 6">
            <a:extLst>
              <a:ext uri="{FF2B5EF4-FFF2-40B4-BE49-F238E27FC236}">
                <a16:creationId xmlns:a16="http://schemas.microsoft.com/office/drawing/2014/main" id="{6AAD769A-A7B0-51A9-606D-D2AFBC519C42}"/>
              </a:ext>
            </a:extLst>
          </p:cNvPr>
          <p:cNvSpPr/>
          <p:nvPr/>
        </p:nvSpPr>
        <p:spPr>
          <a:xfrm>
            <a:off x="213602" y="3951637"/>
            <a:ext cx="3366326" cy="912627"/>
          </a:xfrm>
          <a:prstGeom prst="rect">
            <a:avLst/>
          </a:prstGeom>
          <a:solidFill>
            <a:srgbClr val="FBBDD3"/>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zh-TW" altLang="en-US" sz="2400">
                <a:solidFill>
                  <a:schemeClr val="tx1"/>
                </a:solidFill>
                <a:ea typeface="新細明體"/>
                <a:cs typeface="Calibri"/>
              </a:rPr>
              <a:t>BERT </a:t>
            </a:r>
          </a:p>
        </p:txBody>
      </p:sp>
      <p:sp>
        <p:nvSpPr>
          <p:cNvPr id="25" name="文字方塊 4">
            <a:extLst>
              <a:ext uri="{FF2B5EF4-FFF2-40B4-BE49-F238E27FC236}">
                <a16:creationId xmlns:a16="http://schemas.microsoft.com/office/drawing/2014/main" id="{DB7E1DFF-2660-F791-168C-0E6164A5CA4E}"/>
              </a:ext>
            </a:extLst>
          </p:cNvPr>
          <p:cNvSpPr txBox="1"/>
          <p:nvPr/>
        </p:nvSpPr>
        <p:spPr>
          <a:xfrm>
            <a:off x="481075" y="4969442"/>
            <a:ext cx="2840665"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TW" altLang="en-US" sz="2400">
                <a:ea typeface="新細明體"/>
                <a:cs typeface="Calibri"/>
              </a:rPr>
              <a:t>110M parameters</a:t>
            </a:r>
            <a:endParaRPr lang="zh-TW"/>
          </a:p>
        </p:txBody>
      </p:sp>
      <p:sp>
        <p:nvSpPr>
          <p:cNvPr id="40" name="矩形 39">
            <a:extLst>
              <a:ext uri="{FF2B5EF4-FFF2-40B4-BE49-F238E27FC236}">
                <a16:creationId xmlns:a16="http://schemas.microsoft.com/office/drawing/2014/main" id="{091479BE-BB2C-1813-B5C2-22A63B0498F2}"/>
              </a:ext>
            </a:extLst>
          </p:cNvPr>
          <p:cNvSpPr/>
          <p:nvPr/>
        </p:nvSpPr>
        <p:spPr>
          <a:xfrm>
            <a:off x="9049214" y="2420938"/>
            <a:ext cx="151059" cy="912628"/>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TW" altLang="en-US" sz="2400">
              <a:solidFill>
                <a:schemeClr val="tx1"/>
              </a:solidFill>
              <a:ea typeface="新細明體"/>
              <a:cs typeface="Calibri"/>
            </a:endParaRPr>
          </a:p>
        </p:txBody>
      </p:sp>
      <p:sp>
        <p:nvSpPr>
          <p:cNvPr id="49" name="文字方塊 4">
            <a:extLst>
              <a:ext uri="{FF2B5EF4-FFF2-40B4-BE49-F238E27FC236}">
                <a16:creationId xmlns:a16="http://schemas.microsoft.com/office/drawing/2014/main" id="{CC95AD47-E8DE-7784-B7E4-F273F3DB5B03}"/>
              </a:ext>
            </a:extLst>
          </p:cNvPr>
          <p:cNvSpPr txBox="1"/>
          <p:nvPr/>
        </p:nvSpPr>
        <p:spPr>
          <a:xfrm>
            <a:off x="9485684" y="2506881"/>
            <a:ext cx="2580470" cy="83099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TW" altLang="en-US" sz="2400">
                <a:ea typeface="新細明體"/>
                <a:cs typeface="Calibri"/>
              </a:rPr>
              <a:t>Task-specific para-</a:t>
            </a:r>
            <a:br>
              <a:rPr lang="zh-TW" altLang="en-US" sz="2400">
                <a:ea typeface="新細明體"/>
                <a:cs typeface="Calibri"/>
              </a:rPr>
            </a:br>
            <a:r>
              <a:rPr lang="zh-TW" altLang="en-US" sz="2400">
                <a:ea typeface="新細明體"/>
                <a:cs typeface="Calibri"/>
              </a:rPr>
              <a:t>meters for task </a:t>
            </a:r>
            <a:r>
              <a:rPr lang="en-US" altLang="zh-TW" sz="2400">
                <a:ea typeface="新細明體"/>
                <a:cs typeface="Calibri"/>
              </a:rPr>
              <a:t>1</a:t>
            </a:r>
            <a:endParaRPr lang="en-US" altLang="en-US" sz="2400">
              <a:ea typeface="新細明體" panose="02020500000000000000" pitchFamily="18" charset="-120"/>
              <a:cs typeface="Calibri"/>
            </a:endParaRPr>
          </a:p>
        </p:txBody>
      </p:sp>
      <p:cxnSp>
        <p:nvCxnSpPr>
          <p:cNvPr id="19" name="直線單箭頭接點 18">
            <a:extLst>
              <a:ext uri="{FF2B5EF4-FFF2-40B4-BE49-F238E27FC236}">
                <a16:creationId xmlns:a16="http://schemas.microsoft.com/office/drawing/2014/main" id="{2BBCB3F1-32D4-12D6-425D-3FF754D29E79}"/>
              </a:ext>
            </a:extLst>
          </p:cNvPr>
          <p:cNvCxnSpPr>
            <a:cxnSpLocks/>
          </p:cNvCxnSpPr>
          <p:nvPr/>
        </p:nvCxnSpPr>
        <p:spPr>
          <a:xfrm>
            <a:off x="3613217" y="4434414"/>
            <a:ext cx="1183227"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5" name="矩形 34">
            <a:extLst>
              <a:ext uri="{FF2B5EF4-FFF2-40B4-BE49-F238E27FC236}">
                <a16:creationId xmlns:a16="http://schemas.microsoft.com/office/drawing/2014/main" id="{ED2B2C88-741F-F521-0EE2-BA55AB14E77A}"/>
              </a:ext>
            </a:extLst>
          </p:cNvPr>
          <p:cNvSpPr/>
          <p:nvPr/>
        </p:nvSpPr>
        <p:spPr>
          <a:xfrm>
            <a:off x="4838046" y="3955367"/>
            <a:ext cx="3357035" cy="912627"/>
          </a:xfrm>
          <a:prstGeom prst="rect">
            <a:avLst/>
          </a:prstGeom>
          <a:solidFill>
            <a:srgbClr val="FBBDD3"/>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zh-TW" altLang="en-US" sz="2400">
                <a:solidFill>
                  <a:schemeClr val="tx1"/>
                </a:solidFill>
                <a:ea typeface="新細明體"/>
                <a:cs typeface="Calibri"/>
              </a:rPr>
              <a:t>BERT </a:t>
            </a:r>
          </a:p>
        </p:txBody>
      </p:sp>
      <p:sp>
        <p:nvSpPr>
          <p:cNvPr id="42" name="矩形 41">
            <a:extLst>
              <a:ext uri="{FF2B5EF4-FFF2-40B4-BE49-F238E27FC236}">
                <a16:creationId xmlns:a16="http://schemas.microsoft.com/office/drawing/2014/main" id="{EF443F36-4486-28D5-B421-512A7EE6BB3E}"/>
              </a:ext>
            </a:extLst>
          </p:cNvPr>
          <p:cNvSpPr/>
          <p:nvPr/>
        </p:nvSpPr>
        <p:spPr>
          <a:xfrm>
            <a:off x="9049214" y="3565306"/>
            <a:ext cx="151059" cy="91262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TW" altLang="en-US" sz="2400">
              <a:solidFill>
                <a:schemeClr val="tx1"/>
              </a:solidFill>
              <a:ea typeface="新細明體"/>
              <a:cs typeface="Calibri"/>
            </a:endParaRPr>
          </a:p>
        </p:txBody>
      </p:sp>
      <p:sp>
        <p:nvSpPr>
          <p:cNvPr id="50" name="文字方塊 4">
            <a:extLst>
              <a:ext uri="{FF2B5EF4-FFF2-40B4-BE49-F238E27FC236}">
                <a16:creationId xmlns:a16="http://schemas.microsoft.com/office/drawing/2014/main" id="{76657749-E520-1598-0E96-B30CDD549A17}"/>
              </a:ext>
            </a:extLst>
          </p:cNvPr>
          <p:cNvSpPr txBox="1"/>
          <p:nvPr/>
        </p:nvSpPr>
        <p:spPr>
          <a:xfrm>
            <a:off x="9485684" y="3603417"/>
            <a:ext cx="2580470" cy="83099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TW" altLang="en-US" sz="2400">
                <a:ea typeface="新細明體"/>
                <a:cs typeface="Calibri"/>
              </a:rPr>
              <a:t>Task-specific para-</a:t>
            </a:r>
            <a:br>
              <a:rPr lang="zh-TW" altLang="en-US" sz="2400">
                <a:ea typeface="新細明體"/>
                <a:cs typeface="Calibri"/>
              </a:rPr>
            </a:br>
            <a:r>
              <a:rPr lang="zh-TW" altLang="en-US" sz="2400">
                <a:ea typeface="新細明體"/>
                <a:cs typeface="Calibri"/>
              </a:rPr>
              <a:t>meters for task </a:t>
            </a:r>
            <a:r>
              <a:rPr lang="en-US" altLang="zh-TW" sz="2400">
                <a:ea typeface="新細明體"/>
                <a:cs typeface="Calibri"/>
              </a:rPr>
              <a:t>2</a:t>
            </a:r>
            <a:endParaRPr lang="en-US" altLang="en-US" sz="2400">
              <a:ea typeface="新細明體" panose="02020500000000000000" pitchFamily="18" charset="-120"/>
              <a:cs typeface="Calibri"/>
            </a:endParaRPr>
          </a:p>
        </p:txBody>
      </p:sp>
      <p:sp>
        <p:nvSpPr>
          <p:cNvPr id="44" name="矩形 43">
            <a:extLst>
              <a:ext uri="{FF2B5EF4-FFF2-40B4-BE49-F238E27FC236}">
                <a16:creationId xmlns:a16="http://schemas.microsoft.com/office/drawing/2014/main" id="{BDCE89DF-DCE6-C857-72B7-AFDBD893824F}"/>
              </a:ext>
            </a:extLst>
          </p:cNvPr>
          <p:cNvSpPr/>
          <p:nvPr/>
        </p:nvSpPr>
        <p:spPr>
          <a:xfrm>
            <a:off x="9049214" y="4616747"/>
            <a:ext cx="151059" cy="912628"/>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TW" altLang="en-US" sz="2400">
              <a:solidFill>
                <a:schemeClr val="tx1"/>
              </a:solidFill>
              <a:ea typeface="新細明體"/>
              <a:cs typeface="Calibri"/>
            </a:endParaRPr>
          </a:p>
        </p:txBody>
      </p:sp>
      <p:sp>
        <p:nvSpPr>
          <p:cNvPr id="51" name="文字方塊 4">
            <a:extLst>
              <a:ext uri="{FF2B5EF4-FFF2-40B4-BE49-F238E27FC236}">
                <a16:creationId xmlns:a16="http://schemas.microsoft.com/office/drawing/2014/main" id="{106353AD-4E0E-60B3-A36A-E803EC94B106}"/>
              </a:ext>
            </a:extLst>
          </p:cNvPr>
          <p:cNvSpPr txBox="1"/>
          <p:nvPr/>
        </p:nvSpPr>
        <p:spPr>
          <a:xfrm>
            <a:off x="9485684" y="4662783"/>
            <a:ext cx="2580470" cy="83099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TW" altLang="en-US" sz="2400">
                <a:ea typeface="新細明體"/>
                <a:cs typeface="Calibri"/>
              </a:rPr>
              <a:t>Task-specific para-</a:t>
            </a:r>
            <a:br>
              <a:rPr lang="zh-TW" altLang="en-US" sz="2400">
                <a:ea typeface="新細明體"/>
                <a:cs typeface="Calibri"/>
              </a:rPr>
            </a:br>
            <a:r>
              <a:rPr lang="zh-TW" altLang="en-US" sz="2400">
                <a:ea typeface="新細明體"/>
                <a:cs typeface="Calibri"/>
              </a:rPr>
              <a:t>meters for task </a:t>
            </a:r>
            <a:r>
              <a:rPr lang="en-US" altLang="zh-TW" sz="2400">
                <a:ea typeface="新細明體"/>
                <a:cs typeface="Calibri"/>
              </a:rPr>
              <a:t>3</a:t>
            </a:r>
            <a:endParaRPr lang="en-US" altLang="en-US" sz="2400">
              <a:ea typeface="新細明體" panose="02020500000000000000" pitchFamily="18" charset="-120"/>
              <a:cs typeface="Calibri"/>
            </a:endParaRPr>
          </a:p>
        </p:txBody>
      </p:sp>
      <p:sp>
        <p:nvSpPr>
          <p:cNvPr id="55" name="加號 54">
            <a:extLst>
              <a:ext uri="{FF2B5EF4-FFF2-40B4-BE49-F238E27FC236}">
                <a16:creationId xmlns:a16="http://schemas.microsoft.com/office/drawing/2014/main" id="{832C63DF-0E25-B950-B895-1A50A225D65E}"/>
              </a:ext>
            </a:extLst>
          </p:cNvPr>
          <p:cNvSpPr/>
          <p:nvPr/>
        </p:nvSpPr>
        <p:spPr>
          <a:xfrm>
            <a:off x="8334074" y="4174219"/>
            <a:ext cx="576146" cy="520390"/>
          </a:xfrm>
          <a:prstGeom prst="mathPlu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6" name="矩形 45">
            <a:extLst>
              <a:ext uri="{FF2B5EF4-FFF2-40B4-BE49-F238E27FC236}">
                <a16:creationId xmlns:a16="http://schemas.microsoft.com/office/drawing/2014/main" id="{208D528E-F076-FEC9-FBD0-7DF33B43CB6B}"/>
              </a:ext>
            </a:extLst>
          </p:cNvPr>
          <p:cNvSpPr/>
          <p:nvPr/>
        </p:nvSpPr>
        <p:spPr>
          <a:xfrm>
            <a:off x="9049214" y="5658896"/>
            <a:ext cx="151059" cy="912628"/>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TW" altLang="en-US" sz="2400">
              <a:solidFill>
                <a:schemeClr val="bg1"/>
              </a:solidFill>
              <a:ea typeface="新細明體"/>
              <a:cs typeface="Calibri"/>
            </a:endParaRPr>
          </a:p>
        </p:txBody>
      </p:sp>
      <p:sp>
        <p:nvSpPr>
          <p:cNvPr id="52" name="文字方塊 4">
            <a:extLst>
              <a:ext uri="{FF2B5EF4-FFF2-40B4-BE49-F238E27FC236}">
                <a16:creationId xmlns:a16="http://schemas.microsoft.com/office/drawing/2014/main" id="{689758FE-1BE7-CC60-44E4-F525BA63A234}"/>
              </a:ext>
            </a:extLst>
          </p:cNvPr>
          <p:cNvSpPr txBox="1"/>
          <p:nvPr/>
        </p:nvSpPr>
        <p:spPr>
          <a:xfrm>
            <a:off x="9485684" y="5657100"/>
            <a:ext cx="2580470" cy="83099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TW" altLang="en-US" sz="2400">
                <a:ea typeface="新細明體"/>
                <a:cs typeface="Calibri"/>
              </a:rPr>
              <a:t>Task-specific para-</a:t>
            </a:r>
            <a:br>
              <a:rPr lang="zh-TW" altLang="en-US" sz="2400">
                <a:ea typeface="新細明體"/>
                <a:cs typeface="Calibri"/>
              </a:rPr>
            </a:br>
            <a:r>
              <a:rPr lang="zh-TW" altLang="en-US" sz="2400">
                <a:ea typeface="新細明體"/>
                <a:cs typeface="Calibri"/>
              </a:rPr>
              <a:t>meters for task </a:t>
            </a:r>
            <a:r>
              <a:rPr lang="en-US" altLang="zh-TW" sz="2400">
                <a:ea typeface="新細明體"/>
                <a:cs typeface="Calibri"/>
              </a:rPr>
              <a:t>4</a:t>
            </a:r>
            <a:endParaRPr lang="en-US" altLang="en-US" sz="2400">
              <a:ea typeface="新細明體" panose="02020500000000000000" pitchFamily="18" charset="-120"/>
              <a:cs typeface="Calibri"/>
            </a:endParaRPr>
          </a:p>
        </p:txBody>
      </p:sp>
      <p:sp>
        <p:nvSpPr>
          <p:cNvPr id="4" name="日期版面配置區 3">
            <a:extLst>
              <a:ext uri="{FF2B5EF4-FFF2-40B4-BE49-F238E27FC236}">
                <a16:creationId xmlns:a16="http://schemas.microsoft.com/office/drawing/2014/main" id="{AFF19652-968A-17E7-D574-EE6BB57FEC75}"/>
              </a:ext>
            </a:extLst>
          </p:cNvPr>
          <p:cNvSpPr>
            <a:spLocks noGrp="1"/>
          </p:cNvSpPr>
          <p:nvPr>
            <p:ph type="dt" sz="half" idx="10"/>
          </p:nvPr>
        </p:nvSpPr>
        <p:spPr/>
        <p:txBody>
          <a:bodyPr/>
          <a:lstStyle/>
          <a:p>
            <a:endParaRPr lang="en-TW"/>
          </a:p>
        </p:txBody>
      </p:sp>
    </p:spTree>
    <p:extLst>
      <p:ext uri="{BB962C8B-B14F-4D97-AF65-F5344CB8AC3E}">
        <p14:creationId xmlns:p14="http://schemas.microsoft.com/office/powerpoint/2010/main" val="2537385276"/>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8CE7FC7D-F5A9-207C-0813-B45DE0F61C18}"/>
              </a:ext>
            </a:extLst>
          </p:cNvPr>
          <p:cNvSpPr>
            <a:spLocks noGrp="1"/>
          </p:cNvSpPr>
          <p:nvPr>
            <p:ph type="title"/>
          </p:nvPr>
        </p:nvSpPr>
        <p:spPr/>
        <p:txBody>
          <a:bodyPr>
            <a:normAutofit/>
          </a:bodyPr>
          <a:lstStyle/>
          <a:p>
            <a:r>
              <a:rPr lang="af-ZA" altLang="zh-TW">
                <a:ea typeface="新細明體"/>
              </a:rPr>
              <a:t>Parameter-</a:t>
            </a:r>
            <a:r>
              <a:rPr lang="af-ZA" altLang="zh-TW" err="1">
                <a:ea typeface="新細明體"/>
              </a:rPr>
              <a:t>Efficient</a:t>
            </a:r>
            <a:r>
              <a:rPr lang="af-ZA" altLang="zh-TW">
                <a:ea typeface="新細明體"/>
              </a:rPr>
              <a:t> </a:t>
            </a:r>
            <a:r>
              <a:rPr lang="af-ZA" altLang="zh-TW" err="1">
                <a:ea typeface="新細明體"/>
              </a:rPr>
              <a:t>Fine-tuning</a:t>
            </a:r>
            <a:endParaRPr lang="zh-TW" err="1"/>
          </a:p>
        </p:txBody>
      </p:sp>
      <mc:AlternateContent xmlns:mc="http://schemas.openxmlformats.org/markup-compatibility/2006" xmlns:a14="http://schemas.microsoft.com/office/drawing/2010/main">
        <mc:Choice Requires="a14">
          <p:sp>
            <p:nvSpPr>
              <p:cNvPr id="3" name="內容版面配置區 2">
                <a:extLst>
                  <a:ext uri="{FF2B5EF4-FFF2-40B4-BE49-F238E27FC236}">
                    <a16:creationId xmlns:a16="http://schemas.microsoft.com/office/drawing/2014/main" id="{999F5C21-DDCE-2004-664F-0FAB79041ABC}"/>
                  </a:ext>
                </a:extLst>
              </p:cNvPr>
              <p:cNvSpPr>
                <a:spLocks noGrp="1"/>
              </p:cNvSpPr>
              <p:nvPr>
                <p:ph idx="1"/>
              </p:nvPr>
            </p:nvSpPr>
            <p:spPr>
              <a:xfrm>
                <a:off x="838200" y="1219200"/>
                <a:ext cx="10515168" cy="1397369"/>
              </a:xfrm>
            </p:spPr>
            <p:txBody>
              <a:bodyPr vert="horz" lIns="91440" tIns="45720" rIns="91440" bIns="45720" rtlCol="0" anchor="t">
                <a:normAutofit/>
              </a:bodyPr>
              <a:lstStyle/>
              <a:p>
                <a:r>
                  <a:rPr lang="en-US" altLang="zh-TW">
                    <a:ea typeface="+mn-lt"/>
                    <a:cs typeface="+mn-lt"/>
                  </a:rPr>
                  <a:t>What is standard fine-tuning really doing?</a:t>
                </a:r>
              </a:p>
              <a:p>
                <a:pPr lvl="1"/>
                <a:r>
                  <a:rPr lang="en-US" altLang="zh-TW">
                    <a:ea typeface="+mn-lt"/>
                    <a:cs typeface="+mn-lt"/>
                  </a:rPr>
                  <a:t>Modify the </a:t>
                </a:r>
                <a:r>
                  <a:rPr lang="en-US" altLang="zh-TW" i="1" u="sng">
                    <a:ea typeface="+mn-lt"/>
                    <a:cs typeface="+mn-lt"/>
                  </a:rPr>
                  <a:t>hidden representations</a:t>
                </a:r>
                <a:r>
                  <a:rPr lang="en-US" altLang="zh-TW">
                    <a:ea typeface="+mn-lt"/>
                    <a:cs typeface="+mn-lt"/>
                  </a:rPr>
                  <a:t> (</a:t>
                </a:r>
                <a14:m>
                  <m:oMath xmlns:m="http://schemas.openxmlformats.org/officeDocument/2006/math">
                    <m:r>
                      <a:rPr lang="en-US" altLang="zh-TW" b="1" i="1" dirty="0">
                        <a:latin typeface="Cambria Math" panose="02040503050406030204" pitchFamily="18" charset="0"/>
                        <a:ea typeface="新細明體"/>
                        <a:cs typeface="Calibri"/>
                      </a:rPr>
                      <m:t>𝒉</m:t>
                    </m:r>
                  </m:oMath>
                </a14:m>
                <a:r>
                  <a:rPr lang="en-US" altLang="zh-TW">
                    <a:ea typeface="+mn-lt"/>
                    <a:cs typeface="+mn-lt"/>
                  </a:rPr>
                  <a:t>)</a:t>
                </a:r>
                <a:r>
                  <a:rPr lang="zh-TW" altLang="en-US">
                    <a:ea typeface="+mn-lt"/>
                    <a:cs typeface="+mn-lt"/>
                  </a:rPr>
                  <a:t> </a:t>
                </a:r>
                <a:r>
                  <a:rPr lang="en-US" altLang="zh-TW">
                    <a:ea typeface="+mn-lt"/>
                    <a:cs typeface="+mn-lt"/>
                  </a:rPr>
                  <a:t>of the PLM such that it can perform well on downstream task </a:t>
                </a:r>
              </a:p>
            </p:txBody>
          </p:sp>
        </mc:Choice>
        <mc:Fallback xmlns="">
          <p:sp>
            <p:nvSpPr>
              <p:cNvPr id="3" name="內容版面配置區 2">
                <a:extLst>
                  <a:ext uri="{FF2B5EF4-FFF2-40B4-BE49-F238E27FC236}">
                    <a16:creationId xmlns:a16="http://schemas.microsoft.com/office/drawing/2014/main" id="{999F5C21-DDCE-2004-664F-0FAB79041ABC}"/>
                  </a:ext>
                </a:extLst>
              </p:cNvPr>
              <p:cNvSpPr>
                <a:spLocks noGrp="1" noRot="1" noChangeAspect="1" noMove="1" noResize="1" noEditPoints="1" noAdjustHandles="1" noChangeArrowheads="1" noChangeShapeType="1" noTextEdit="1"/>
              </p:cNvSpPr>
              <p:nvPr>
                <p:ph idx="1"/>
              </p:nvPr>
            </p:nvSpPr>
            <p:spPr>
              <a:xfrm>
                <a:off x="838200" y="1219200"/>
                <a:ext cx="10515168" cy="1397369"/>
              </a:xfrm>
              <a:blipFill>
                <a:blip r:embed="rId2"/>
                <a:stretch>
                  <a:fillRect l="-1044" t="-6987" r="-928"/>
                </a:stretch>
              </a:blipFill>
            </p:spPr>
            <p:txBody>
              <a:bodyPr/>
              <a:lstStyle/>
              <a:p>
                <a:r>
                  <a:rPr lang="en-US">
                    <a:noFill/>
                  </a:rPr>
                  <a:t> </a:t>
                </a:r>
              </a:p>
            </p:txBody>
          </p:sp>
        </mc:Fallback>
      </mc:AlternateContent>
      <p:grpSp>
        <p:nvGrpSpPr>
          <p:cNvPr id="19" name="Group 18">
            <a:extLst>
              <a:ext uri="{FF2B5EF4-FFF2-40B4-BE49-F238E27FC236}">
                <a16:creationId xmlns:a16="http://schemas.microsoft.com/office/drawing/2014/main" id="{F2C67FA5-E2FC-964E-ABDA-6822D16AB89E}"/>
              </a:ext>
            </a:extLst>
          </p:cNvPr>
          <p:cNvGrpSpPr/>
          <p:nvPr/>
        </p:nvGrpSpPr>
        <p:grpSpPr>
          <a:xfrm>
            <a:off x="227933" y="3095182"/>
            <a:ext cx="9089730" cy="3846346"/>
            <a:chOff x="227933" y="3095182"/>
            <a:chExt cx="9089730" cy="3846346"/>
          </a:xfrm>
        </p:grpSpPr>
        <p:sp>
          <p:nvSpPr>
            <p:cNvPr id="29" name="文字方塊 4">
              <a:extLst>
                <a:ext uri="{FF2B5EF4-FFF2-40B4-BE49-F238E27FC236}">
                  <a16:creationId xmlns:a16="http://schemas.microsoft.com/office/drawing/2014/main" id="{5FF79A2D-094C-EF6E-4041-1E3853564DE1}"/>
                </a:ext>
              </a:extLst>
            </p:cNvPr>
            <p:cNvSpPr txBox="1"/>
            <p:nvPr/>
          </p:nvSpPr>
          <p:spPr>
            <a:xfrm rot="5400000">
              <a:off x="-1040440" y="5011258"/>
              <a:ext cx="3398875"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TW" altLang="en-US" sz="2400">
                  <a:ea typeface="新細明體"/>
                  <a:cs typeface="Calibri"/>
                </a:rPr>
                <a:t>This movie is crap ...</a:t>
              </a:r>
              <a:endParaRPr lang="zh-TW">
                <a:cs typeface="Calibri" panose="020F0502020204030204"/>
              </a:endParaRPr>
            </a:p>
          </p:txBody>
        </p:sp>
        <p:sp>
          <p:nvSpPr>
            <p:cNvPr id="9" name="矩形 8">
              <a:extLst>
                <a:ext uri="{FF2B5EF4-FFF2-40B4-BE49-F238E27FC236}">
                  <a16:creationId xmlns:a16="http://schemas.microsoft.com/office/drawing/2014/main" id="{6A6F38AA-CB6D-0FC2-11AA-88A17CA9E914}"/>
                </a:ext>
              </a:extLst>
            </p:cNvPr>
            <p:cNvSpPr/>
            <p:nvPr/>
          </p:nvSpPr>
          <p:spPr>
            <a:xfrm rot="5400000">
              <a:off x="3250903" y="4376184"/>
              <a:ext cx="2888511" cy="469604"/>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zh-TW" altLang="en-US" sz="2400">
                  <a:solidFill>
                    <a:schemeClr val="tx1"/>
                  </a:solidFill>
                  <a:latin typeface="Calibri"/>
                  <a:ea typeface="新細明體"/>
                  <a:cs typeface="Calibri"/>
                </a:rPr>
                <a:t>Transformer Layer 1</a:t>
              </a:r>
              <a:endParaRPr lang="zh-TW">
                <a:solidFill>
                  <a:schemeClr val="tx1"/>
                </a:solidFill>
              </a:endParaRPr>
            </a:p>
          </p:txBody>
        </p:sp>
        <p:sp>
          <p:nvSpPr>
            <p:cNvPr id="10" name="文字方塊 9">
              <a:extLst>
                <a:ext uri="{FF2B5EF4-FFF2-40B4-BE49-F238E27FC236}">
                  <a16:creationId xmlns:a16="http://schemas.microsoft.com/office/drawing/2014/main" id="{359580EF-AA76-5A36-22F6-140DB6F29418}"/>
                </a:ext>
              </a:extLst>
            </p:cNvPr>
            <p:cNvSpPr txBox="1"/>
            <p:nvPr/>
          </p:nvSpPr>
          <p:spPr>
            <a:xfrm rot="10800000">
              <a:off x="7017710" y="4395013"/>
              <a:ext cx="466061" cy="52322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zh-TW" altLang="en-US" sz="2800" b="1">
                  <a:ea typeface="新細明體"/>
                </a:rPr>
                <a:t>...</a:t>
              </a:r>
              <a:endParaRPr lang="zh-TW" sz="2800" b="1">
                <a:ea typeface="新細明體"/>
                <a:cs typeface="Calibri"/>
              </a:endParaRPr>
            </a:p>
          </p:txBody>
        </p:sp>
        <p:sp>
          <p:nvSpPr>
            <p:cNvPr id="11" name="矩形 10">
              <a:extLst>
                <a:ext uri="{FF2B5EF4-FFF2-40B4-BE49-F238E27FC236}">
                  <a16:creationId xmlns:a16="http://schemas.microsoft.com/office/drawing/2014/main" id="{5AF2526B-185D-46AF-4800-B015A6254C29}"/>
                </a:ext>
              </a:extLst>
            </p:cNvPr>
            <p:cNvSpPr/>
            <p:nvPr/>
          </p:nvSpPr>
          <p:spPr>
            <a:xfrm rot="5400000">
              <a:off x="557321" y="4128090"/>
              <a:ext cx="2888511" cy="96579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zh-TW" altLang="en-US" sz="2400">
                  <a:solidFill>
                    <a:schemeClr val="tx1"/>
                  </a:solidFill>
                  <a:latin typeface="Calibri"/>
                  <a:ea typeface="新細明體"/>
                  <a:cs typeface="Calibri"/>
                </a:rPr>
                <a:t>Embedding Layer</a:t>
              </a:r>
              <a:endParaRPr lang="zh-TW">
                <a:solidFill>
                  <a:schemeClr val="tx1"/>
                </a:solidFill>
              </a:endParaRPr>
            </a:p>
          </p:txBody>
        </p:sp>
        <p:sp>
          <p:nvSpPr>
            <p:cNvPr id="14" name="文字方塊 13">
              <a:extLst>
                <a:ext uri="{FF2B5EF4-FFF2-40B4-BE49-F238E27FC236}">
                  <a16:creationId xmlns:a16="http://schemas.microsoft.com/office/drawing/2014/main" id="{4E742C0E-D4A5-02D0-6CD1-8CC9DA9D4B63}"/>
                </a:ext>
              </a:extLst>
            </p:cNvPr>
            <p:cNvSpPr txBox="1"/>
            <p:nvPr/>
          </p:nvSpPr>
          <p:spPr>
            <a:xfrm>
              <a:off x="227933" y="3095182"/>
              <a:ext cx="847058" cy="461665"/>
            </a:xfrm>
            <a:prstGeom prst="rect">
              <a:avLst/>
            </a:prstGeom>
            <a:solidFill>
              <a:schemeClr val="accent5">
                <a:lumMod val="20000"/>
                <a:lumOff val="80000"/>
              </a:schemeClr>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TW" altLang="en-US" sz="2400">
                  <a:ea typeface="新細明體"/>
                  <a:cs typeface="Calibri"/>
                </a:rPr>
                <a:t>[CLS]</a:t>
              </a:r>
            </a:p>
          </p:txBody>
        </p:sp>
        <p:grpSp>
          <p:nvGrpSpPr>
            <p:cNvPr id="15" name="群組 14">
              <a:extLst>
                <a:ext uri="{FF2B5EF4-FFF2-40B4-BE49-F238E27FC236}">
                  <a16:creationId xmlns:a16="http://schemas.microsoft.com/office/drawing/2014/main" id="{9094AC73-7F5B-E769-5870-3C61232085BF}"/>
                </a:ext>
              </a:extLst>
            </p:cNvPr>
            <p:cNvGrpSpPr/>
            <p:nvPr/>
          </p:nvGrpSpPr>
          <p:grpSpPr>
            <a:xfrm>
              <a:off x="2874334" y="3237613"/>
              <a:ext cx="870097" cy="2321440"/>
              <a:chOff x="2936357" y="2918636"/>
              <a:chExt cx="870097" cy="2321440"/>
            </a:xfrm>
          </p:grpSpPr>
          <p:sp>
            <p:nvSpPr>
              <p:cNvPr id="47" name="矩形 46">
                <a:extLst>
                  <a:ext uri="{FF2B5EF4-FFF2-40B4-BE49-F238E27FC236}">
                    <a16:creationId xmlns:a16="http://schemas.microsoft.com/office/drawing/2014/main" id="{74534C4A-9683-FD5C-C81E-614FB63497A4}"/>
                  </a:ext>
                </a:extLst>
              </p:cNvPr>
              <p:cNvSpPr/>
              <p:nvPr/>
            </p:nvSpPr>
            <p:spPr>
              <a:xfrm>
                <a:off x="2936357" y="2918636"/>
                <a:ext cx="868325" cy="230372"/>
              </a:xfrm>
              <a:prstGeom prst="rect">
                <a:avLst/>
              </a:prstGeom>
              <a:solidFill>
                <a:schemeClr val="accent1">
                  <a:lumMod val="40000"/>
                  <a:lumOff val="6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8" name="矩形 47">
                <a:extLst>
                  <a:ext uri="{FF2B5EF4-FFF2-40B4-BE49-F238E27FC236}">
                    <a16:creationId xmlns:a16="http://schemas.microsoft.com/office/drawing/2014/main" id="{66ABC30A-B47A-0211-4F32-49692B0AF207}"/>
                  </a:ext>
                </a:extLst>
              </p:cNvPr>
              <p:cNvSpPr/>
              <p:nvPr/>
            </p:nvSpPr>
            <p:spPr>
              <a:xfrm>
                <a:off x="2936357" y="3441403"/>
                <a:ext cx="868325" cy="230372"/>
              </a:xfrm>
              <a:prstGeom prst="rect">
                <a:avLst/>
              </a:prstGeom>
              <a:solidFill>
                <a:schemeClr val="accent1">
                  <a:lumMod val="40000"/>
                  <a:lumOff val="6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7" name="矩形 56">
                <a:extLst>
                  <a:ext uri="{FF2B5EF4-FFF2-40B4-BE49-F238E27FC236}">
                    <a16:creationId xmlns:a16="http://schemas.microsoft.com/office/drawing/2014/main" id="{B0324A51-6CC7-FF78-8622-FEFE998E9BE4}"/>
                  </a:ext>
                </a:extLst>
              </p:cNvPr>
              <p:cNvSpPr/>
              <p:nvPr/>
            </p:nvSpPr>
            <p:spPr>
              <a:xfrm>
                <a:off x="2936357" y="3964170"/>
                <a:ext cx="868325" cy="230372"/>
              </a:xfrm>
              <a:prstGeom prst="rect">
                <a:avLst/>
              </a:prstGeom>
              <a:solidFill>
                <a:schemeClr val="accent1">
                  <a:lumMod val="40000"/>
                  <a:lumOff val="6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8" name="矩形 57">
                <a:extLst>
                  <a:ext uri="{FF2B5EF4-FFF2-40B4-BE49-F238E27FC236}">
                    <a16:creationId xmlns:a16="http://schemas.microsoft.com/office/drawing/2014/main" id="{39E1471B-F934-B39B-08E1-850D4C9C3C22}"/>
                  </a:ext>
                </a:extLst>
              </p:cNvPr>
              <p:cNvSpPr/>
              <p:nvPr/>
            </p:nvSpPr>
            <p:spPr>
              <a:xfrm>
                <a:off x="2936357" y="5009704"/>
                <a:ext cx="868325" cy="230372"/>
              </a:xfrm>
              <a:prstGeom prst="rect">
                <a:avLst/>
              </a:prstGeom>
              <a:solidFill>
                <a:schemeClr val="accent1">
                  <a:lumMod val="40000"/>
                  <a:lumOff val="6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9" name="矩形 58">
                <a:extLst>
                  <a:ext uri="{FF2B5EF4-FFF2-40B4-BE49-F238E27FC236}">
                    <a16:creationId xmlns:a16="http://schemas.microsoft.com/office/drawing/2014/main" id="{DEBEB4C7-8477-ACF7-D24B-E0172A7230B0}"/>
                  </a:ext>
                </a:extLst>
              </p:cNvPr>
              <p:cNvSpPr/>
              <p:nvPr/>
            </p:nvSpPr>
            <p:spPr>
              <a:xfrm>
                <a:off x="2938129" y="4486937"/>
                <a:ext cx="868325" cy="230372"/>
              </a:xfrm>
              <a:prstGeom prst="rect">
                <a:avLst/>
              </a:prstGeom>
              <a:solidFill>
                <a:schemeClr val="accent1">
                  <a:lumMod val="40000"/>
                  <a:lumOff val="6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6" name="群組 15">
              <a:extLst>
                <a:ext uri="{FF2B5EF4-FFF2-40B4-BE49-F238E27FC236}">
                  <a16:creationId xmlns:a16="http://schemas.microsoft.com/office/drawing/2014/main" id="{8B353E9F-C467-D99E-E5D8-A80AA5FEF72F}"/>
                </a:ext>
              </a:extLst>
            </p:cNvPr>
            <p:cNvGrpSpPr/>
            <p:nvPr/>
          </p:nvGrpSpPr>
          <p:grpSpPr>
            <a:xfrm>
              <a:off x="8447566" y="3264194"/>
              <a:ext cx="870097" cy="2321440"/>
              <a:chOff x="8509589" y="2945217"/>
              <a:chExt cx="870097" cy="2321440"/>
            </a:xfrm>
          </p:grpSpPr>
          <p:sp>
            <p:nvSpPr>
              <p:cNvPr id="61" name="矩形 60">
                <a:extLst>
                  <a:ext uri="{FF2B5EF4-FFF2-40B4-BE49-F238E27FC236}">
                    <a16:creationId xmlns:a16="http://schemas.microsoft.com/office/drawing/2014/main" id="{BD0B1820-3A38-7EE4-D96B-C658A62B192C}"/>
                  </a:ext>
                </a:extLst>
              </p:cNvPr>
              <p:cNvSpPr/>
              <p:nvPr/>
            </p:nvSpPr>
            <p:spPr>
              <a:xfrm>
                <a:off x="8509589" y="2945217"/>
                <a:ext cx="868325" cy="230372"/>
              </a:xfrm>
              <a:prstGeom prst="rect">
                <a:avLst/>
              </a:prstGeom>
              <a:solidFill>
                <a:schemeClr val="accent1">
                  <a:lumMod val="75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2" name="矩形 61">
                <a:extLst>
                  <a:ext uri="{FF2B5EF4-FFF2-40B4-BE49-F238E27FC236}">
                    <a16:creationId xmlns:a16="http://schemas.microsoft.com/office/drawing/2014/main" id="{C5E97B66-F250-2F2F-7D1E-0B695C52C337}"/>
                  </a:ext>
                </a:extLst>
              </p:cNvPr>
              <p:cNvSpPr/>
              <p:nvPr/>
            </p:nvSpPr>
            <p:spPr>
              <a:xfrm>
                <a:off x="8509589" y="3467984"/>
                <a:ext cx="868325" cy="230372"/>
              </a:xfrm>
              <a:prstGeom prst="rect">
                <a:avLst/>
              </a:prstGeom>
              <a:solidFill>
                <a:schemeClr val="accent1">
                  <a:lumMod val="75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3" name="矩形 62">
                <a:extLst>
                  <a:ext uri="{FF2B5EF4-FFF2-40B4-BE49-F238E27FC236}">
                    <a16:creationId xmlns:a16="http://schemas.microsoft.com/office/drawing/2014/main" id="{E095476D-EA85-17AE-9DFD-8C2F37D6CFB4}"/>
                  </a:ext>
                </a:extLst>
              </p:cNvPr>
              <p:cNvSpPr/>
              <p:nvPr/>
            </p:nvSpPr>
            <p:spPr>
              <a:xfrm>
                <a:off x="8509589" y="3990751"/>
                <a:ext cx="868325" cy="230372"/>
              </a:xfrm>
              <a:prstGeom prst="rect">
                <a:avLst/>
              </a:prstGeom>
              <a:solidFill>
                <a:schemeClr val="accent1">
                  <a:lumMod val="75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4" name="矩形 63">
                <a:extLst>
                  <a:ext uri="{FF2B5EF4-FFF2-40B4-BE49-F238E27FC236}">
                    <a16:creationId xmlns:a16="http://schemas.microsoft.com/office/drawing/2014/main" id="{1CFA8A6E-4F46-DD58-C4EB-6569A8035A1A}"/>
                  </a:ext>
                </a:extLst>
              </p:cNvPr>
              <p:cNvSpPr/>
              <p:nvPr/>
            </p:nvSpPr>
            <p:spPr>
              <a:xfrm>
                <a:off x="8509589" y="5036285"/>
                <a:ext cx="868325" cy="230372"/>
              </a:xfrm>
              <a:prstGeom prst="rect">
                <a:avLst/>
              </a:prstGeom>
              <a:solidFill>
                <a:schemeClr val="accent1">
                  <a:lumMod val="75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5" name="矩形 64">
                <a:extLst>
                  <a:ext uri="{FF2B5EF4-FFF2-40B4-BE49-F238E27FC236}">
                    <a16:creationId xmlns:a16="http://schemas.microsoft.com/office/drawing/2014/main" id="{BE3006AC-84D3-DA58-1BA0-5279526A7DC2}"/>
                  </a:ext>
                </a:extLst>
              </p:cNvPr>
              <p:cNvSpPr/>
              <p:nvPr/>
            </p:nvSpPr>
            <p:spPr>
              <a:xfrm>
                <a:off x="8511361" y="4513518"/>
                <a:ext cx="868325" cy="230372"/>
              </a:xfrm>
              <a:prstGeom prst="rect">
                <a:avLst/>
              </a:prstGeom>
              <a:solidFill>
                <a:schemeClr val="accent1">
                  <a:lumMod val="75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8" name="群組 17">
              <a:extLst>
                <a:ext uri="{FF2B5EF4-FFF2-40B4-BE49-F238E27FC236}">
                  <a16:creationId xmlns:a16="http://schemas.microsoft.com/office/drawing/2014/main" id="{B584D4D7-2B78-E2B4-270D-8AA1E6AA96AD}"/>
                </a:ext>
              </a:extLst>
            </p:cNvPr>
            <p:cNvGrpSpPr/>
            <p:nvPr/>
          </p:nvGrpSpPr>
          <p:grpSpPr>
            <a:xfrm>
              <a:off x="1081419" y="3355589"/>
              <a:ext cx="274674" cy="2092840"/>
              <a:chOff x="1143442" y="3036612"/>
              <a:chExt cx="274674" cy="2092840"/>
            </a:xfrm>
          </p:grpSpPr>
          <p:cxnSp>
            <p:nvCxnSpPr>
              <p:cNvPr id="67" name="直線單箭頭接點 66">
                <a:extLst>
                  <a:ext uri="{FF2B5EF4-FFF2-40B4-BE49-F238E27FC236}">
                    <a16:creationId xmlns:a16="http://schemas.microsoft.com/office/drawing/2014/main" id="{62C8E450-9AC2-73CA-36F3-F77B6F0CCE30}"/>
                  </a:ext>
                </a:extLst>
              </p:cNvPr>
              <p:cNvCxnSpPr>
                <a:cxnSpLocks/>
              </p:cNvCxnSpPr>
              <p:nvPr/>
            </p:nvCxnSpPr>
            <p:spPr>
              <a:xfrm>
                <a:off x="1150530" y="3036612"/>
                <a:ext cx="267586" cy="1063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8" name="直線單箭頭接點 67">
                <a:extLst>
                  <a:ext uri="{FF2B5EF4-FFF2-40B4-BE49-F238E27FC236}">
                    <a16:creationId xmlns:a16="http://schemas.microsoft.com/office/drawing/2014/main" id="{A19B66CA-149A-2BEA-10A5-6D00BA7ADC9A}"/>
                  </a:ext>
                </a:extLst>
              </p:cNvPr>
              <p:cNvCxnSpPr>
                <a:cxnSpLocks/>
              </p:cNvCxnSpPr>
              <p:nvPr/>
            </p:nvCxnSpPr>
            <p:spPr>
              <a:xfrm>
                <a:off x="1150530" y="3512886"/>
                <a:ext cx="267586" cy="1063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9" name="直線單箭頭接點 68">
                <a:extLst>
                  <a:ext uri="{FF2B5EF4-FFF2-40B4-BE49-F238E27FC236}">
                    <a16:creationId xmlns:a16="http://schemas.microsoft.com/office/drawing/2014/main" id="{0CEAFB8B-DF98-AF94-4EB2-B3670DB15C59}"/>
                  </a:ext>
                </a:extLst>
              </p:cNvPr>
              <p:cNvCxnSpPr>
                <a:cxnSpLocks/>
              </p:cNvCxnSpPr>
              <p:nvPr/>
            </p:nvCxnSpPr>
            <p:spPr>
              <a:xfrm>
                <a:off x="1150530" y="4033438"/>
                <a:ext cx="267586" cy="1063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0" name="直線單箭頭接點 69">
                <a:extLst>
                  <a:ext uri="{FF2B5EF4-FFF2-40B4-BE49-F238E27FC236}">
                    <a16:creationId xmlns:a16="http://schemas.microsoft.com/office/drawing/2014/main" id="{8BC61455-50B6-5146-5FDD-35E1847B6046}"/>
                  </a:ext>
                </a:extLst>
              </p:cNvPr>
              <p:cNvCxnSpPr>
                <a:cxnSpLocks/>
              </p:cNvCxnSpPr>
              <p:nvPr/>
            </p:nvCxnSpPr>
            <p:spPr>
              <a:xfrm>
                <a:off x="1150530" y="5118820"/>
                <a:ext cx="267586" cy="1063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1" name="直線單箭頭接點 70">
                <a:extLst>
                  <a:ext uri="{FF2B5EF4-FFF2-40B4-BE49-F238E27FC236}">
                    <a16:creationId xmlns:a16="http://schemas.microsoft.com/office/drawing/2014/main" id="{B0BD9581-7732-69B5-4898-A5D55B9C0B1E}"/>
                  </a:ext>
                </a:extLst>
              </p:cNvPr>
              <p:cNvCxnSpPr>
                <a:cxnSpLocks/>
              </p:cNvCxnSpPr>
              <p:nvPr/>
            </p:nvCxnSpPr>
            <p:spPr>
              <a:xfrm>
                <a:off x="1143442" y="4553990"/>
                <a:ext cx="267586" cy="1063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0" name="群組 19">
              <a:extLst>
                <a:ext uri="{FF2B5EF4-FFF2-40B4-BE49-F238E27FC236}">
                  <a16:creationId xmlns:a16="http://schemas.microsoft.com/office/drawing/2014/main" id="{7F0BF06E-169F-9641-EAEC-0E8FB9968173}"/>
                </a:ext>
              </a:extLst>
            </p:cNvPr>
            <p:cNvGrpSpPr/>
            <p:nvPr/>
          </p:nvGrpSpPr>
          <p:grpSpPr>
            <a:xfrm>
              <a:off x="2552256" y="3355589"/>
              <a:ext cx="274674" cy="2092840"/>
              <a:chOff x="1143442" y="3036612"/>
              <a:chExt cx="274674" cy="2092840"/>
            </a:xfrm>
          </p:grpSpPr>
          <p:cxnSp>
            <p:nvCxnSpPr>
              <p:cNvPr id="73" name="直線單箭頭接點 72">
                <a:extLst>
                  <a:ext uri="{FF2B5EF4-FFF2-40B4-BE49-F238E27FC236}">
                    <a16:creationId xmlns:a16="http://schemas.microsoft.com/office/drawing/2014/main" id="{216B1A71-A4F0-A19C-B485-873AEE097573}"/>
                  </a:ext>
                </a:extLst>
              </p:cNvPr>
              <p:cNvCxnSpPr>
                <a:cxnSpLocks/>
              </p:cNvCxnSpPr>
              <p:nvPr/>
            </p:nvCxnSpPr>
            <p:spPr>
              <a:xfrm>
                <a:off x="1150530" y="3036612"/>
                <a:ext cx="267586" cy="1063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4" name="直線單箭頭接點 73">
                <a:extLst>
                  <a:ext uri="{FF2B5EF4-FFF2-40B4-BE49-F238E27FC236}">
                    <a16:creationId xmlns:a16="http://schemas.microsoft.com/office/drawing/2014/main" id="{886D03DD-18DB-7CCB-10A6-B8987E53F0CD}"/>
                  </a:ext>
                </a:extLst>
              </p:cNvPr>
              <p:cNvCxnSpPr>
                <a:cxnSpLocks/>
              </p:cNvCxnSpPr>
              <p:nvPr/>
            </p:nvCxnSpPr>
            <p:spPr>
              <a:xfrm>
                <a:off x="1150530" y="3512886"/>
                <a:ext cx="267586" cy="1063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5" name="直線單箭頭接點 74">
                <a:extLst>
                  <a:ext uri="{FF2B5EF4-FFF2-40B4-BE49-F238E27FC236}">
                    <a16:creationId xmlns:a16="http://schemas.microsoft.com/office/drawing/2014/main" id="{13B7EC8F-ACC9-0DB9-7571-6A5BAD1CD097}"/>
                  </a:ext>
                </a:extLst>
              </p:cNvPr>
              <p:cNvCxnSpPr>
                <a:cxnSpLocks/>
              </p:cNvCxnSpPr>
              <p:nvPr/>
            </p:nvCxnSpPr>
            <p:spPr>
              <a:xfrm>
                <a:off x="1150530" y="4033438"/>
                <a:ext cx="267586" cy="1063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6" name="直線單箭頭接點 75">
                <a:extLst>
                  <a:ext uri="{FF2B5EF4-FFF2-40B4-BE49-F238E27FC236}">
                    <a16:creationId xmlns:a16="http://schemas.microsoft.com/office/drawing/2014/main" id="{89C9B06E-95F2-1A9D-9589-379498CC45B5}"/>
                  </a:ext>
                </a:extLst>
              </p:cNvPr>
              <p:cNvCxnSpPr>
                <a:cxnSpLocks/>
              </p:cNvCxnSpPr>
              <p:nvPr/>
            </p:nvCxnSpPr>
            <p:spPr>
              <a:xfrm>
                <a:off x="1150530" y="5118820"/>
                <a:ext cx="267586" cy="1063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7" name="直線單箭頭接點 76">
                <a:extLst>
                  <a:ext uri="{FF2B5EF4-FFF2-40B4-BE49-F238E27FC236}">
                    <a16:creationId xmlns:a16="http://schemas.microsoft.com/office/drawing/2014/main" id="{9C1E26B0-2781-3CB5-0D90-F6DFA742C1A6}"/>
                  </a:ext>
                </a:extLst>
              </p:cNvPr>
              <p:cNvCxnSpPr>
                <a:cxnSpLocks/>
              </p:cNvCxnSpPr>
              <p:nvPr/>
            </p:nvCxnSpPr>
            <p:spPr>
              <a:xfrm>
                <a:off x="1143442" y="4553990"/>
                <a:ext cx="267586" cy="1063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2" name="群組 21">
              <a:extLst>
                <a:ext uri="{FF2B5EF4-FFF2-40B4-BE49-F238E27FC236}">
                  <a16:creationId xmlns:a16="http://schemas.microsoft.com/office/drawing/2014/main" id="{9A0A3F7D-54D8-D626-E5AD-0CEAAE1A0901}"/>
                </a:ext>
              </a:extLst>
            </p:cNvPr>
            <p:cNvGrpSpPr/>
            <p:nvPr/>
          </p:nvGrpSpPr>
          <p:grpSpPr>
            <a:xfrm>
              <a:off x="3969930" y="3329007"/>
              <a:ext cx="274674" cy="2092840"/>
              <a:chOff x="1143442" y="3036612"/>
              <a:chExt cx="274674" cy="2092840"/>
            </a:xfrm>
          </p:grpSpPr>
          <p:cxnSp>
            <p:nvCxnSpPr>
              <p:cNvPr id="79" name="直線單箭頭接點 78">
                <a:extLst>
                  <a:ext uri="{FF2B5EF4-FFF2-40B4-BE49-F238E27FC236}">
                    <a16:creationId xmlns:a16="http://schemas.microsoft.com/office/drawing/2014/main" id="{2D70D70B-16F1-5607-EE7A-7F293271B2DE}"/>
                  </a:ext>
                </a:extLst>
              </p:cNvPr>
              <p:cNvCxnSpPr>
                <a:cxnSpLocks/>
              </p:cNvCxnSpPr>
              <p:nvPr/>
            </p:nvCxnSpPr>
            <p:spPr>
              <a:xfrm>
                <a:off x="1150530" y="3036612"/>
                <a:ext cx="267586" cy="1063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0" name="直線單箭頭接點 79">
                <a:extLst>
                  <a:ext uri="{FF2B5EF4-FFF2-40B4-BE49-F238E27FC236}">
                    <a16:creationId xmlns:a16="http://schemas.microsoft.com/office/drawing/2014/main" id="{9BF54FFF-9BE5-2E45-6789-00009C7C5632}"/>
                  </a:ext>
                </a:extLst>
              </p:cNvPr>
              <p:cNvCxnSpPr>
                <a:cxnSpLocks/>
              </p:cNvCxnSpPr>
              <p:nvPr/>
            </p:nvCxnSpPr>
            <p:spPr>
              <a:xfrm>
                <a:off x="1150530" y="3512886"/>
                <a:ext cx="267586" cy="1063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1" name="直線單箭頭接點 80">
                <a:extLst>
                  <a:ext uri="{FF2B5EF4-FFF2-40B4-BE49-F238E27FC236}">
                    <a16:creationId xmlns:a16="http://schemas.microsoft.com/office/drawing/2014/main" id="{86D05B87-E790-8840-ADB8-6C75CC7A8DCF}"/>
                  </a:ext>
                </a:extLst>
              </p:cNvPr>
              <p:cNvCxnSpPr>
                <a:cxnSpLocks/>
              </p:cNvCxnSpPr>
              <p:nvPr/>
            </p:nvCxnSpPr>
            <p:spPr>
              <a:xfrm>
                <a:off x="1150530" y="4033438"/>
                <a:ext cx="267586" cy="1063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2" name="直線單箭頭接點 81">
                <a:extLst>
                  <a:ext uri="{FF2B5EF4-FFF2-40B4-BE49-F238E27FC236}">
                    <a16:creationId xmlns:a16="http://schemas.microsoft.com/office/drawing/2014/main" id="{D52301D4-6515-A7BA-5614-4EDF2198B3C9}"/>
                  </a:ext>
                </a:extLst>
              </p:cNvPr>
              <p:cNvCxnSpPr>
                <a:cxnSpLocks/>
              </p:cNvCxnSpPr>
              <p:nvPr/>
            </p:nvCxnSpPr>
            <p:spPr>
              <a:xfrm>
                <a:off x="1150530" y="5118820"/>
                <a:ext cx="267586" cy="1063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3" name="直線單箭頭接點 82">
                <a:extLst>
                  <a:ext uri="{FF2B5EF4-FFF2-40B4-BE49-F238E27FC236}">
                    <a16:creationId xmlns:a16="http://schemas.microsoft.com/office/drawing/2014/main" id="{076C91FB-013D-96A7-E641-3F7822E678AF}"/>
                  </a:ext>
                </a:extLst>
              </p:cNvPr>
              <p:cNvCxnSpPr>
                <a:cxnSpLocks/>
              </p:cNvCxnSpPr>
              <p:nvPr/>
            </p:nvCxnSpPr>
            <p:spPr>
              <a:xfrm>
                <a:off x="1143442" y="4553990"/>
                <a:ext cx="267586" cy="1063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4" name="群組 23">
              <a:extLst>
                <a:ext uri="{FF2B5EF4-FFF2-40B4-BE49-F238E27FC236}">
                  <a16:creationId xmlns:a16="http://schemas.microsoft.com/office/drawing/2014/main" id="{FD0640AA-DEE3-913D-3FB6-FD11B9836945}"/>
                </a:ext>
              </a:extLst>
            </p:cNvPr>
            <p:cNvGrpSpPr/>
            <p:nvPr/>
          </p:nvGrpSpPr>
          <p:grpSpPr>
            <a:xfrm>
              <a:off x="4997743" y="3329007"/>
              <a:ext cx="274674" cy="2092840"/>
              <a:chOff x="1143442" y="3036612"/>
              <a:chExt cx="274674" cy="2092840"/>
            </a:xfrm>
          </p:grpSpPr>
          <p:cxnSp>
            <p:nvCxnSpPr>
              <p:cNvPr id="85" name="直線單箭頭接點 84">
                <a:extLst>
                  <a:ext uri="{FF2B5EF4-FFF2-40B4-BE49-F238E27FC236}">
                    <a16:creationId xmlns:a16="http://schemas.microsoft.com/office/drawing/2014/main" id="{1A3AFD0A-C3CD-05FA-3F7F-D97F83A68B72}"/>
                  </a:ext>
                </a:extLst>
              </p:cNvPr>
              <p:cNvCxnSpPr>
                <a:cxnSpLocks/>
              </p:cNvCxnSpPr>
              <p:nvPr/>
            </p:nvCxnSpPr>
            <p:spPr>
              <a:xfrm>
                <a:off x="1150530" y="3036612"/>
                <a:ext cx="267586" cy="1063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6" name="直線單箭頭接點 85">
                <a:extLst>
                  <a:ext uri="{FF2B5EF4-FFF2-40B4-BE49-F238E27FC236}">
                    <a16:creationId xmlns:a16="http://schemas.microsoft.com/office/drawing/2014/main" id="{05A713C0-4414-AA6F-EE26-C531E852041F}"/>
                  </a:ext>
                </a:extLst>
              </p:cNvPr>
              <p:cNvCxnSpPr>
                <a:cxnSpLocks/>
              </p:cNvCxnSpPr>
              <p:nvPr/>
            </p:nvCxnSpPr>
            <p:spPr>
              <a:xfrm>
                <a:off x="1150530" y="3512886"/>
                <a:ext cx="267586" cy="1063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7" name="直線單箭頭接點 86">
                <a:extLst>
                  <a:ext uri="{FF2B5EF4-FFF2-40B4-BE49-F238E27FC236}">
                    <a16:creationId xmlns:a16="http://schemas.microsoft.com/office/drawing/2014/main" id="{C487D6CC-C7E6-36A9-6102-A6027971EF7F}"/>
                  </a:ext>
                </a:extLst>
              </p:cNvPr>
              <p:cNvCxnSpPr>
                <a:cxnSpLocks/>
              </p:cNvCxnSpPr>
              <p:nvPr/>
            </p:nvCxnSpPr>
            <p:spPr>
              <a:xfrm>
                <a:off x="1150530" y="4033438"/>
                <a:ext cx="267586" cy="1063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8" name="直線單箭頭接點 87">
                <a:extLst>
                  <a:ext uri="{FF2B5EF4-FFF2-40B4-BE49-F238E27FC236}">
                    <a16:creationId xmlns:a16="http://schemas.microsoft.com/office/drawing/2014/main" id="{EE31A026-1677-7940-5BC1-E59643B368AE}"/>
                  </a:ext>
                </a:extLst>
              </p:cNvPr>
              <p:cNvCxnSpPr>
                <a:cxnSpLocks/>
              </p:cNvCxnSpPr>
              <p:nvPr/>
            </p:nvCxnSpPr>
            <p:spPr>
              <a:xfrm>
                <a:off x="1150530" y="5118820"/>
                <a:ext cx="267586" cy="1063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9" name="直線單箭頭接點 88">
                <a:extLst>
                  <a:ext uri="{FF2B5EF4-FFF2-40B4-BE49-F238E27FC236}">
                    <a16:creationId xmlns:a16="http://schemas.microsoft.com/office/drawing/2014/main" id="{38009B56-6AF3-8F29-93A5-4401705C88A2}"/>
                  </a:ext>
                </a:extLst>
              </p:cNvPr>
              <p:cNvCxnSpPr>
                <a:cxnSpLocks/>
              </p:cNvCxnSpPr>
              <p:nvPr/>
            </p:nvCxnSpPr>
            <p:spPr>
              <a:xfrm>
                <a:off x="1143442" y="4553990"/>
                <a:ext cx="267586" cy="1063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6" name="群組 25">
              <a:extLst>
                <a:ext uri="{FF2B5EF4-FFF2-40B4-BE49-F238E27FC236}">
                  <a16:creationId xmlns:a16="http://schemas.microsoft.com/office/drawing/2014/main" id="{F353E29B-C647-0324-A1B6-9CC027583912}"/>
                </a:ext>
              </a:extLst>
            </p:cNvPr>
            <p:cNvGrpSpPr/>
            <p:nvPr/>
          </p:nvGrpSpPr>
          <p:grpSpPr>
            <a:xfrm>
              <a:off x="6300231" y="3382169"/>
              <a:ext cx="274674" cy="2092840"/>
              <a:chOff x="1143442" y="3036612"/>
              <a:chExt cx="274674" cy="2092840"/>
            </a:xfrm>
          </p:grpSpPr>
          <p:cxnSp>
            <p:nvCxnSpPr>
              <p:cNvPr id="91" name="直線單箭頭接點 90">
                <a:extLst>
                  <a:ext uri="{FF2B5EF4-FFF2-40B4-BE49-F238E27FC236}">
                    <a16:creationId xmlns:a16="http://schemas.microsoft.com/office/drawing/2014/main" id="{279D8E31-DAA2-ECDD-880D-61609252AF1E}"/>
                  </a:ext>
                </a:extLst>
              </p:cNvPr>
              <p:cNvCxnSpPr>
                <a:cxnSpLocks/>
              </p:cNvCxnSpPr>
              <p:nvPr/>
            </p:nvCxnSpPr>
            <p:spPr>
              <a:xfrm>
                <a:off x="1150530" y="3036612"/>
                <a:ext cx="267586" cy="1063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2" name="直線單箭頭接點 91">
                <a:extLst>
                  <a:ext uri="{FF2B5EF4-FFF2-40B4-BE49-F238E27FC236}">
                    <a16:creationId xmlns:a16="http://schemas.microsoft.com/office/drawing/2014/main" id="{549E1DBF-58C6-436F-75D9-66B250FA49E9}"/>
                  </a:ext>
                </a:extLst>
              </p:cNvPr>
              <p:cNvCxnSpPr>
                <a:cxnSpLocks/>
              </p:cNvCxnSpPr>
              <p:nvPr/>
            </p:nvCxnSpPr>
            <p:spPr>
              <a:xfrm>
                <a:off x="1150530" y="3512886"/>
                <a:ext cx="267586" cy="1063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3" name="直線單箭頭接點 92">
                <a:extLst>
                  <a:ext uri="{FF2B5EF4-FFF2-40B4-BE49-F238E27FC236}">
                    <a16:creationId xmlns:a16="http://schemas.microsoft.com/office/drawing/2014/main" id="{E1006A89-AD77-DFF3-7C2A-727B0170712D}"/>
                  </a:ext>
                </a:extLst>
              </p:cNvPr>
              <p:cNvCxnSpPr>
                <a:cxnSpLocks/>
              </p:cNvCxnSpPr>
              <p:nvPr/>
            </p:nvCxnSpPr>
            <p:spPr>
              <a:xfrm>
                <a:off x="1150530" y="4033438"/>
                <a:ext cx="267586" cy="1063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4" name="直線單箭頭接點 93">
                <a:extLst>
                  <a:ext uri="{FF2B5EF4-FFF2-40B4-BE49-F238E27FC236}">
                    <a16:creationId xmlns:a16="http://schemas.microsoft.com/office/drawing/2014/main" id="{4A11D7A5-204E-6346-5A55-4EB5E1A1349B}"/>
                  </a:ext>
                </a:extLst>
              </p:cNvPr>
              <p:cNvCxnSpPr>
                <a:cxnSpLocks/>
              </p:cNvCxnSpPr>
              <p:nvPr/>
            </p:nvCxnSpPr>
            <p:spPr>
              <a:xfrm>
                <a:off x="1150530" y="5118820"/>
                <a:ext cx="267586" cy="1063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5" name="直線單箭頭接點 94">
                <a:extLst>
                  <a:ext uri="{FF2B5EF4-FFF2-40B4-BE49-F238E27FC236}">
                    <a16:creationId xmlns:a16="http://schemas.microsoft.com/office/drawing/2014/main" id="{1F6F418B-946D-06FB-C064-E288F6731914}"/>
                  </a:ext>
                </a:extLst>
              </p:cNvPr>
              <p:cNvCxnSpPr>
                <a:cxnSpLocks/>
              </p:cNvCxnSpPr>
              <p:nvPr/>
            </p:nvCxnSpPr>
            <p:spPr>
              <a:xfrm>
                <a:off x="1143442" y="4553990"/>
                <a:ext cx="267586" cy="1063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7" name="群組 26">
              <a:extLst>
                <a:ext uri="{FF2B5EF4-FFF2-40B4-BE49-F238E27FC236}">
                  <a16:creationId xmlns:a16="http://schemas.microsoft.com/office/drawing/2014/main" id="{930D7B23-956D-6A32-B4FC-56F0874DEE4A}"/>
                </a:ext>
              </a:extLst>
            </p:cNvPr>
            <p:cNvGrpSpPr/>
            <p:nvPr/>
          </p:nvGrpSpPr>
          <p:grpSpPr>
            <a:xfrm>
              <a:off x="8019161" y="3382169"/>
              <a:ext cx="274674" cy="2092840"/>
              <a:chOff x="1143442" y="3036612"/>
              <a:chExt cx="274674" cy="2092840"/>
            </a:xfrm>
          </p:grpSpPr>
          <p:cxnSp>
            <p:nvCxnSpPr>
              <p:cNvPr id="97" name="直線單箭頭接點 96">
                <a:extLst>
                  <a:ext uri="{FF2B5EF4-FFF2-40B4-BE49-F238E27FC236}">
                    <a16:creationId xmlns:a16="http://schemas.microsoft.com/office/drawing/2014/main" id="{2399E6A3-49D4-AB4A-C6A6-1F1D419523C7}"/>
                  </a:ext>
                </a:extLst>
              </p:cNvPr>
              <p:cNvCxnSpPr>
                <a:cxnSpLocks/>
              </p:cNvCxnSpPr>
              <p:nvPr/>
            </p:nvCxnSpPr>
            <p:spPr>
              <a:xfrm>
                <a:off x="1150530" y="3036612"/>
                <a:ext cx="267586" cy="1063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8" name="直線單箭頭接點 97">
                <a:extLst>
                  <a:ext uri="{FF2B5EF4-FFF2-40B4-BE49-F238E27FC236}">
                    <a16:creationId xmlns:a16="http://schemas.microsoft.com/office/drawing/2014/main" id="{AEDD67FB-2D93-EB8E-AF21-8CBB27A58285}"/>
                  </a:ext>
                </a:extLst>
              </p:cNvPr>
              <p:cNvCxnSpPr>
                <a:cxnSpLocks/>
              </p:cNvCxnSpPr>
              <p:nvPr/>
            </p:nvCxnSpPr>
            <p:spPr>
              <a:xfrm>
                <a:off x="1150530" y="3512886"/>
                <a:ext cx="267586" cy="1063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9" name="直線單箭頭接點 98">
                <a:extLst>
                  <a:ext uri="{FF2B5EF4-FFF2-40B4-BE49-F238E27FC236}">
                    <a16:creationId xmlns:a16="http://schemas.microsoft.com/office/drawing/2014/main" id="{C170B98E-A408-8A71-7DC6-F6C5E05B4DB0}"/>
                  </a:ext>
                </a:extLst>
              </p:cNvPr>
              <p:cNvCxnSpPr>
                <a:cxnSpLocks/>
              </p:cNvCxnSpPr>
              <p:nvPr/>
            </p:nvCxnSpPr>
            <p:spPr>
              <a:xfrm>
                <a:off x="1150530" y="4033438"/>
                <a:ext cx="267586" cy="1063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0" name="直線單箭頭接點 99">
                <a:extLst>
                  <a:ext uri="{FF2B5EF4-FFF2-40B4-BE49-F238E27FC236}">
                    <a16:creationId xmlns:a16="http://schemas.microsoft.com/office/drawing/2014/main" id="{C1AEC4BC-532D-7391-D4CF-A30EC09CF8B8}"/>
                  </a:ext>
                </a:extLst>
              </p:cNvPr>
              <p:cNvCxnSpPr>
                <a:cxnSpLocks/>
              </p:cNvCxnSpPr>
              <p:nvPr/>
            </p:nvCxnSpPr>
            <p:spPr>
              <a:xfrm>
                <a:off x="1150530" y="5118820"/>
                <a:ext cx="267586" cy="1063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1" name="直線單箭頭接點 100">
                <a:extLst>
                  <a:ext uri="{FF2B5EF4-FFF2-40B4-BE49-F238E27FC236}">
                    <a16:creationId xmlns:a16="http://schemas.microsoft.com/office/drawing/2014/main" id="{9E556F72-3DB5-316A-F61E-B62B3A573DE6}"/>
                  </a:ext>
                </a:extLst>
              </p:cNvPr>
              <p:cNvCxnSpPr>
                <a:cxnSpLocks/>
              </p:cNvCxnSpPr>
              <p:nvPr/>
            </p:nvCxnSpPr>
            <p:spPr>
              <a:xfrm>
                <a:off x="1143442" y="4553990"/>
                <a:ext cx="267586" cy="1063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8" name="群組 27">
              <a:extLst>
                <a:ext uri="{FF2B5EF4-FFF2-40B4-BE49-F238E27FC236}">
                  <a16:creationId xmlns:a16="http://schemas.microsoft.com/office/drawing/2014/main" id="{3A5C8794-B16C-CB40-9382-C63E4E4CC4FC}"/>
                </a:ext>
              </a:extLst>
            </p:cNvPr>
            <p:cNvGrpSpPr/>
            <p:nvPr/>
          </p:nvGrpSpPr>
          <p:grpSpPr>
            <a:xfrm>
              <a:off x="5337543" y="3264194"/>
              <a:ext cx="870097" cy="2321440"/>
              <a:chOff x="5399566" y="2945217"/>
              <a:chExt cx="870097" cy="2321440"/>
            </a:xfrm>
          </p:grpSpPr>
          <p:sp>
            <p:nvSpPr>
              <p:cNvPr id="103" name="矩形 102">
                <a:extLst>
                  <a:ext uri="{FF2B5EF4-FFF2-40B4-BE49-F238E27FC236}">
                    <a16:creationId xmlns:a16="http://schemas.microsoft.com/office/drawing/2014/main" id="{133EDB34-6D77-FF7D-EDE2-398C1A8B4623}"/>
                  </a:ext>
                </a:extLst>
              </p:cNvPr>
              <p:cNvSpPr/>
              <p:nvPr/>
            </p:nvSpPr>
            <p:spPr>
              <a:xfrm>
                <a:off x="5399566" y="2945217"/>
                <a:ext cx="868325" cy="230372"/>
              </a:xfrm>
              <a:prstGeom prst="rect">
                <a:avLst/>
              </a:prstGeom>
              <a:solidFill>
                <a:schemeClr val="accent1">
                  <a:lumMod val="60000"/>
                  <a:lumOff val="4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4" name="矩形 103">
                <a:extLst>
                  <a:ext uri="{FF2B5EF4-FFF2-40B4-BE49-F238E27FC236}">
                    <a16:creationId xmlns:a16="http://schemas.microsoft.com/office/drawing/2014/main" id="{B61CF34A-DB45-2236-33E1-78B32E5BBABE}"/>
                  </a:ext>
                </a:extLst>
              </p:cNvPr>
              <p:cNvSpPr/>
              <p:nvPr/>
            </p:nvSpPr>
            <p:spPr>
              <a:xfrm>
                <a:off x="5399566" y="3467984"/>
                <a:ext cx="868325" cy="230372"/>
              </a:xfrm>
              <a:prstGeom prst="rect">
                <a:avLst/>
              </a:prstGeom>
              <a:solidFill>
                <a:schemeClr val="accent1">
                  <a:lumMod val="60000"/>
                  <a:lumOff val="4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5" name="矩形 104">
                <a:extLst>
                  <a:ext uri="{FF2B5EF4-FFF2-40B4-BE49-F238E27FC236}">
                    <a16:creationId xmlns:a16="http://schemas.microsoft.com/office/drawing/2014/main" id="{A78DF237-94DE-B4EC-5409-9210BF1F7B3D}"/>
                  </a:ext>
                </a:extLst>
              </p:cNvPr>
              <p:cNvSpPr/>
              <p:nvPr/>
            </p:nvSpPr>
            <p:spPr>
              <a:xfrm>
                <a:off x="5399566" y="3990751"/>
                <a:ext cx="868325" cy="230372"/>
              </a:xfrm>
              <a:prstGeom prst="rect">
                <a:avLst/>
              </a:prstGeom>
              <a:solidFill>
                <a:schemeClr val="accent1">
                  <a:lumMod val="60000"/>
                  <a:lumOff val="4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6" name="矩形 105">
                <a:extLst>
                  <a:ext uri="{FF2B5EF4-FFF2-40B4-BE49-F238E27FC236}">
                    <a16:creationId xmlns:a16="http://schemas.microsoft.com/office/drawing/2014/main" id="{173F02E5-1D73-E4E8-FFE4-144E9C98F1C6}"/>
                  </a:ext>
                </a:extLst>
              </p:cNvPr>
              <p:cNvSpPr/>
              <p:nvPr/>
            </p:nvSpPr>
            <p:spPr>
              <a:xfrm>
                <a:off x="5399566" y="5036285"/>
                <a:ext cx="868325" cy="230372"/>
              </a:xfrm>
              <a:prstGeom prst="rect">
                <a:avLst/>
              </a:prstGeom>
              <a:solidFill>
                <a:schemeClr val="accent1">
                  <a:lumMod val="60000"/>
                  <a:lumOff val="4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7" name="矩形 106">
                <a:extLst>
                  <a:ext uri="{FF2B5EF4-FFF2-40B4-BE49-F238E27FC236}">
                    <a16:creationId xmlns:a16="http://schemas.microsoft.com/office/drawing/2014/main" id="{D030DEF5-E8ED-BC2B-299E-9D589C1BC34D}"/>
                  </a:ext>
                </a:extLst>
              </p:cNvPr>
              <p:cNvSpPr/>
              <p:nvPr/>
            </p:nvSpPr>
            <p:spPr>
              <a:xfrm>
                <a:off x="5401338" y="4513518"/>
                <a:ext cx="868325" cy="230372"/>
              </a:xfrm>
              <a:prstGeom prst="rect">
                <a:avLst/>
              </a:prstGeom>
              <a:solidFill>
                <a:schemeClr val="accent1">
                  <a:lumMod val="60000"/>
                  <a:lumOff val="4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118" name="矩形 117">
              <a:extLst>
                <a:ext uri="{FF2B5EF4-FFF2-40B4-BE49-F238E27FC236}">
                  <a16:creationId xmlns:a16="http://schemas.microsoft.com/office/drawing/2014/main" id="{1741F23C-AC30-A2CB-9B0F-08303B0BAB15}"/>
                </a:ext>
              </a:extLst>
            </p:cNvPr>
            <p:cNvSpPr/>
            <p:nvPr/>
          </p:nvSpPr>
          <p:spPr>
            <a:xfrm rot="5400000">
              <a:off x="5421717" y="4376184"/>
              <a:ext cx="2888511" cy="469604"/>
            </a:xfrm>
            <a:prstGeom prst="rect">
              <a:avLst/>
            </a:prstGeom>
            <a:solidFill>
              <a:srgbClr val="71097D">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zh-TW" altLang="en-US" sz="2400">
                  <a:solidFill>
                    <a:schemeClr val="tx1"/>
                  </a:solidFill>
                  <a:latin typeface="Calibri"/>
                  <a:ea typeface="新細明體"/>
                  <a:cs typeface="Calibri"/>
                </a:rPr>
                <a:t>Transformer Layer 2</a:t>
              </a:r>
              <a:endParaRPr lang="zh-TW">
                <a:solidFill>
                  <a:schemeClr val="tx1"/>
                </a:solidFill>
              </a:endParaRPr>
            </a:p>
          </p:txBody>
        </p:sp>
        <p:sp>
          <p:nvSpPr>
            <p:cNvPr id="120" name="矩形 119">
              <a:extLst>
                <a:ext uri="{FF2B5EF4-FFF2-40B4-BE49-F238E27FC236}">
                  <a16:creationId xmlns:a16="http://schemas.microsoft.com/office/drawing/2014/main" id="{3E9E88BD-8995-3AFF-7A91-034E3D5A0388}"/>
                </a:ext>
              </a:extLst>
            </p:cNvPr>
            <p:cNvSpPr/>
            <p:nvPr/>
          </p:nvSpPr>
          <p:spPr>
            <a:xfrm rot="5400000">
              <a:off x="6254600" y="4376184"/>
              <a:ext cx="2888511" cy="469604"/>
            </a:xfrm>
            <a:prstGeom prst="rect">
              <a:avLst/>
            </a:prstGeom>
            <a:solidFill>
              <a:srgbClr val="7D0931">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zh-TW" altLang="en-US" sz="2400">
                  <a:solidFill>
                    <a:schemeClr val="tx1"/>
                  </a:solidFill>
                  <a:latin typeface="Calibri"/>
                  <a:ea typeface="新細明體"/>
                  <a:cs typeface="Calibri"/>
                </a:rPr>
                <a:t>Transformer Layer N</a:t>
              </a:r>
              <a:endParaRPr lang="zh-TW">
                <a:solidFill>
                  <a:schemeClr val="tx1"/>
                </a:solidFill>
              </a:endParaRPr>
            </a:p>
          </p:txBody>
        </p:sp>
      </p:grpSp>
      <p:sp>
        <p:nvSpPr>
          <p:cNvPr id="128" name="文字方塊 4">
            <a:extLst>
              <a:ext uri="{FF2B5EF4-FFF2-40B4-BE49-F238E27FC236}">
                <a16:creationId xmlns:a16="http://schemas.microsoft.com/office/drawing/2014/main" id="{8F13520F-9A6C-B802-0CE1-14A4434DE2DC}"/>
              </a:ext>
            </a:extLst>
          </p:cNvPr>
          <p:cNvSpPr txBox="1"/>
          <p:nvPr/>
        </p:nvSpPr>
        <p:spPr>
          <a:xfrm>
            <a:off x="164475" y="2444858"/>
            <a:ext cx="2580470"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TW" altLang="en-US" sz="2400" b="1">
                <a:solidFill>
                  <a:srgbClr val="FF0000"/>
                </a:solidFill>
                <a:ea typeface="新細明體"/>
                <a:cs typeface="Calibri"/>
              </a:rPr>
              <a:t>Before Fine-tuning</a:t>
            </a:r>
            <a:endParaRPr lang="zh-TW" altLang="en-US" sz="2400" b="1">
              <a:solidFill>
                <a:srgbClr val="FF0000"/>
              </a:solidFill>
              <a:ea typeface="新細明體" panose="02020500000000000000" pitchFamily="18" charset="-120"/>
              <a:cs typeface="Calibri"/>
            </a:endParaRPr>
          </a:p>
        </p:txBody>
      </p:sp>
      <p:grpSp>
        <p:nvGrpSpPr>
          <p:cNvPr id="17" name="Group 16">
            <a:extLst>
              <a:ext uri="{FF2B5EF4-FFF2-40B4-BE49-F238E27FC236}">
                <a16:creationId xmlns:a16="http://schemas.microsoft.com/office/drawing/2014/main" id="{4D7C140A-9AAD-DB4A-AD9B-5BC989C4B112}"/>
              </a:ext>
            </a:extLst>
          </p:cNvPr>
          <p:cNvGrpSpPr/>
          <p:nvPr/>
        </p:nvGrpSpPr>
        <p:grpSpPr>
          <a:xfrm>
            <a:off x="3314257" y="2220600"/>
            <a:ext cx="5564370" cy="959553"/>
            <a:chOff x="3314257" y="2220600"/>
            <a:chExt cx="5564370" cy="959553"/>
          </a:xfrm>
        </p:grpSpPr>
        <p:cxnSp>
          <p:nvCxnSpPr>
            <p:cNvPr id="122" name="直線單箭頭接點 121">
              <a:extLst>
                <a:ext uri="{FF2B5EF4-FFF2-40B4-BE49-F238E27FC236}">
                  <a16:creationId xmlns:a16="http://schemas.microsoft.com/office/drawing/2014/main" id="{C08A5338-C234-327D-8222-C7021B8EA9C2}"/>
                </a:ext>
              </a:extLst>
            </p:cNvPr>
            <p:cNvCxnSpPr>
              <a:cxnSpLocks/>
            </p:cNvCxnSpPr>
            <p:nvPr/>
          </p:nvCxnSpPr>
          <p:spPr>
            <a:xfrm flipH="1">
              <a:off x="3314257" y="2693729"/>
              <a:ext cx="2015427" cy="442123"/>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25" name="直線單箭頭接點 124">
              <a:extLst>
                <a:ext uri="{FF2B5EF4-FFF2-40B4-BE49-F238E27FC236}">
                  <a16:creationId xmlns:a16="http://schemas.microsoft.com/office/drawing/2014/main" id="{87ECDFFE-A7BD-7573-4B63-7BF05C684A4D}"/>
                </a:ext>
              </a:extLst>
            </p:cNvPr>
            <p:cNvCxnSpPr>
              <a:cxnSpLocks/>
            </p:cNvCxnSpPr>
            <p:nvPr/>
          </p:nvCxnSpPr>
          <p:spPr>
            <a:xfrm>
              <a:off x="5329684" y="2693729"/>
              <a:ext cx="465502" cy="468704"/>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26" name="直線單箭頭接點 125">
              <a:extLst>
                <a:ext uri="{FF2B5EF4-FFF2-40B4-BE49-F238E27FC236}">
                  <a16:creationId xmlns:a16="http://schemas.microsoft.com/office/drawing/2014/main" id="{96D66834-BCED-7744-7AB9-00165BFAA60B}"/>
                </a:ext>
              </a:extLst>
            </p:cNvPr>
            <p:cNvCxnSpPr>
              <a:cxnSpLocks/>
            </p:cNvCxnSpPr>
            <p:nvPr/>
          </p:nvCxnSpPr>
          <p:spPr>
            <a:xfrm>
              <a:off x="5329684" y="2693729"/>
              <a:ext cx="3548943" cy="486424"/>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8" name="Rectangle 77">
                  <a:extLst>
                    <a:ext uri="{FF2B5EF4-FFF2-40B4-BE49-F238E27FC236}">
                      <a16:creationId xmlns:a16="http://schemas.microsoft.com/office/drawing/2014/main" id="{F1A8432A-DC73-994C-B2DA-15C2A2E55B98}"/>
                    </a:ext>
                  </a:extLst>
                </p:cNvPr>
                <p:cNvSpPr/>
                <p:nvPr/>
              </p:nvSpPr>
              <p:spPr>
                <a:xfrm>
                  <a:off x="5138624" y="2220600"/>
                  <a:ext cx="447558" cy="461665"/>
                </a:xfrm>
                <a:prstGeom prst="rect">
                  <a:avLst/>
                </a:prstGeom>
              </p:spPr>
              <p:txBody>
                <a:bodyPr wrap="none">
                  <a:spAutoFit/>
                </a:bodyPr>
                <a:lstStyle/>
                <a:p>
                  <a:pPr algn="ctr"/>
                  <a14:m>
                    <m:oMathPara xmlns:m="http://schemas.openxmlformats.org/officeDocument/2006/math">
                      <m:oMathParaPr>
                        <m:jc m:val="centerGroup"/>
                      </m:oMathParaPr>
                      <m:oMath xmlns:m="http://schemas.openxmlformats.org/officeDocument/2006/math">
                        <m:r>
                          <a:rPr lang="en-US" altLang="zh-TW" sz="2400" b="1" i="1" dirty="0" smtClean="0">
                            <a:latin typeface="Cambria Math" panose="02040503050406030204" pitchFamily="18" charset="0"/>
                            <a:ea typeface="新細明體"/>
                            <a:cs typeface="Calibri"/>
                          </a:rPr>
                          <m:t>𝒉</m:t>
                        </m:r>
                      </m:oMath>
                    </m:oMathPara>
                  </a14:m>
                  <a:endParaRPr lang="zh-TW" altLang="en-US" sz="2400" b="1" i="1">
                    <a:ea typeface="新細明體"/>
                    <a:cs typeface="Calibri"/>
                  </a:endParaRPr>
                </a:p>
              </p:txBody>
            </p:sp>
          </mc:Choice>
          <mc:Fallback xmlns="">
            <p:sp>
              <p:nvSpPr>
                <p:cNvPr id="78" name="Rectangle 77">
                  <a:extLst>
                    <a:ext uri="{FF2B5EF4-FFF2-40B4-BE49-F238E27FC236}">
                      <a16:creationId xmlns:a16="http://schemas.microsoft.com/office/drawing/2014/main" id="{F1A8432A-DC73-994C-B2DA-15C2A2E55B98}"/>
                    </a:ext>
                  </a:extLst>
                </p:cNvPr>
                <p:cNvSpPr>
                  <a:spLocks noRot="1" noChangeAspect="1" noMove="1" noResize="1" noEditPoints="1" noAdjustHandles="1" noChangeArrowheads="1" noChangeShapeType="1" noTextEdit="1"/>
                </p:cNvSpPr>
                <p:nvPr/>
              </p:nvSpPr>
              <p:spPr>
                <a:xfrm>
                  <a:off x="5138624" y="2220600"/>
                  <a:ext cx="447558" cy="461665"/>
                </a:xfrm>
                <a:prstGeom prst="rect">
                  <a:avLst/>
                </a:prstGeom>
                <a:blipFill>
                  <a:blip r:embed="rId3"/>
                  <a:stretch>
                    <a:fillRect l="-4110"/>
                  </a:stretch>
                </a:blipFill>
              </p:spPr>
              <p:txBody>
                <a:bodyPr/>
                <a:lstStyle/>
                <a:p>
                  <a:r>
                    <a:rPr lang="en-US">
                      <a:noFill/>
                    </a:rPr>
                    <a:t> </a:t>
                  </a:r>
                </a:p>
              </p:txBody>
            </p:sp>
          </mc:Fallback>
        </mc:AlternateContent>
      </p:grpSp>
      <p:sp>
        <p:nvSpPr>
          <p:cNvPr id="4" name="日期版面配置區 3">
            <a:extLst>
              <a:ext uri="{FF2B5EF4-FFF2-40B4-BE49-F238E27FC236}">
                <a16:creationId xmlns:a16="http://schemas.microsoft.com/office/drawing/2014/main" id="{59B2C50C-0BEA-8703-221D-EC7F8AD72483}"/>
              </a:ext>
            </a:extLst>
          </p:cNvPr>
          <p:cNvSpPr>
            <a:spLocks noGrp="1"/>
          </p:cNvSpPr>
          <p:nvPr>
            <p:ph type="dt" sz="half" idx="10"/>
          </p:nvPr>
        </p:nvSpPr>
        <p:spPr/>
        <p:txBody>
          <a:bodyPr/>
          <a:lstStyle/>
          <a:p>
            <a:r>
              <a:rPr lang="en" altLang="zh-TW" b="0" i="0" dirty="0">
                <a:effectLst/>
                <a:latin typeface="+mn-lt"/>
              </a:rPr>
              <a:t>He, </a:t>
            </a:r>
            <a:r>
              <a:rPr lang="en" altLang="zh-TW" b="0" i="0" dirty="0" err="1">
                <a:effectLst/>
                <a:latin typeface="+mn-lt"/>
              </a:rPr>
              <a:t>Junxian</a:t>
            </a:r>
            <a:r>
              <a:rPr lang="en" altLang="zh-TW" b="0" i="0" dirty="0">
                <a:effectLst/>
                <a:latin typeface="+mn-lt"/>
              </a:rPr>
              <a:t>, et al. "Towards a Unified View of Parameter-Efficient Transfer Learning." </a:t>
            </a:r>
            <a:r>
              <a:rPr lang="en" altLang="zh-TW" b="0" i="1" dirty="0">
                <a:effectLst/>
                <a:latin typeface="+mn-lt"/>
              </a:rPr>
              <a:t>International Conference on Learning Representations</a:t>
            </a:r>
            <a:r>
              <a:rPr lang="en" altLang="zh-TW" b="0" i="0" dirty="0">
                <a:effectLst/>
                <a:latin typeface="+mn-lt"/>
              </a:rPr>
              <a:t>. 2022.</a:t>
            </a:r>
            <a:endParaRPr lang="en-TW">
              <a:latin typeface="+mn-lt"/>
            </a:endParaRPr>
          </a:p>
        </p:txBody>
      </p:sp>
    </p:spTree>
    <p:extLst>
      <p:ext uri="{BB962C8B-B14F-4D97-AF65-F5344CB8AC3E}">
        <p14:creationId xmlns:p14="http://schemas.microsoft.com/office/powerpoint/2010/main" val="487828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 grpId="0"/>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8CE7FC7D-F5A9-207C-0813-B45DE0F61C18}"/>
              </a:ext>
            </a:extLst>
          </p:cNvPr>
          <p:cNvSpPr>
            <a:spLocks noGrp="1"/>
          </p:cNvSpPr>
          <p:nvPr>
            <p:ph type="title"/>
          </p:nvPr>
        </p:nvSpPr>
        <p:spPr/>
        <p:txBody>
          <a:bodyPr>
            <a:normAutofit/>
          </a:bodyPr>
          <a:lstStyle/>
          <a:p>
            <a:r>
              <a:rPr lang="af-ZA" altLang="zh-TW">
                <a:ea typeface="新細明體"/>
              </a:rPr>
              <a:t>Parameter-</a:t>
            </a:r>
            <a:r>
              <a:rPr lang="af-ZA" altLang="zh-TW" err="1">
                <a:ea typeface="新細明體"/>
              </a:rPr>
              <a:t>Efficient</a:t>
            </a:r>
            <a:r>
              <a:rPr lang="af-ZA" altLang="zh-TW">
                <a:ea typeface="新細明體"/>
              </a:rPr>
              <a:t> </a:t>
            </a:r>
            <a:r>
              <a:rPr lang="af-ZA" altLang="zh-TW" err="1">
                <a:ea typeface="新細明體"/>
              </a:rPr>
              <a:t>Fine-tuning</a:t>
            </a:r>
            <a:endParaRPr lang="zh-TW" err="1"/>
          </a:p>
        </p:txBody>
      </p:sp>
      <mc:AlternateContent xmlns:mc="http://schemas.openxmlformats.org/markup-compatibility/2006" xmlns:a14="http://schemas.microsoft.com/office/drawing/2010/main">
        <mc:Choice Requires="a14">
          <p:sp>
            <p:nvSpPr>
              <p:cNvPr id="3" name="內容版面配置區 2">
                <a:extLst>
                  <a:ext uri="{FF2B5EF4-FFF2-40B4-BE49-F238E27FC236}">
                    <a16:creationId xmlns:a16="http://schemas.microsoft.com/office/drawing/2014/main" id="{999F5C21-DDCE-2004-664F-0FAB79041ABC}"/>
                  </a:ext>
                </a:extLst>
              </p:cNvPr>
              <p:cNvSpPr>
                <a:spLocks noGrp="1"/>
              </p:cNvSpPr>
              <p:nvPr>
                <p:ph idx="1"/>
              </p:nvPr>
            </p:nvSpPr>
            <p:spPr>
              <a:xfrm>
                <a:off x="838200" y="1219200"/>
                <a:ext cx="10515168" cy="1397369"/>
              </a:xfrm>
            </p:spPr>
            <p:txBody>
              <a:bodyPr vert="horz" lIns="91440" tIns="45720" rIns="91440" bIns="45720" rtlCol="0" anchor="t">
                <a:normAutofit/>
              </a:bodyPr>
              <a:lstStyle/>
              <a:p>
                <a:r>
                  <a:rPr lang="en-US" altLang="zh-TW">
                    <a:ea typeface="+mn-lt"/>
                    <a:cs typeface="+mn-lt"/>
                  </a:rPr>
                  <a:t>What is standard fine-tuning really doing?</a:t>
                </a:r>
              </a:p>
              <a:p>
                <a:pPr lvl="1"/>
                <a:r>
                  <a:rPr lang="en-US" altLang="zh-TW">
                    <a:ea typeface="+mn-lt"/>
                    <a:cs typeface="+mn-lt"/>
                  </a:rPr>
                  <a:t>Modify the </a:t>
                </a:r>
                <a:r>
                  <a:rPr lang="en-US" altLang="zh-TW" i="1" u="sng">
                    <a:ea typeface="+mn-lt"/>
                    <a:cs typeface="+mn-lt"/>
                  </a:rPr>
                  <a:t>hidden representations</a:t>
                </a:r>
                <a:r>
                  <a:rPr lang="en-US" altLang="zh-TW">
                    <a:ea typeface="+mn-lt"/>
                    <a:cs typeface="+mn-lt"/>
                  </a:rPr>
                  <a:t> (</a:t>
                </a:r>
                <a14:m>
                  <m:oMath xmlns:m="http://schemas.openxmlformats.org/officeDocument/2006/math">
                    <m:r>
                      <a:rPr lang="en-US" altLang="zh-TW" b="1" i="1" dirty="0">
                        <a:latin typeface="Cambria Math" panose="02040503050406030204" pitchFamily="18" charset="0"/>
                        <a:ea typeface="新細明體"/>
                        <a:cs typeface="Calibri"/>
                      </a:rPr>
                      <m:t>𝒉</m:t>
                    </m:r>
                  </m:oMath>
                </a14:m>
                <a:r>
                  <a:rPr lang="en-US" altLang="zh-TW">
                    <a:ea typeface="+mn-lt"/>
                    <a:cs typeface="+mn-lt"/>
                  </a:rPr>
                  <a:t>)</a:t>
                </a:r>
                <a:r>
                  <a:rPr lang="zh-TW" altLang="en-US">
                    <a:ea typeface="+mn-lt"/>
                    <a:cs typeface="+mn-lt"/>
                  </a:rPr>
                  <a:t> </a:t>
                </a:r>
                <a:r>
                  <a:rPr lang="en-US" altLang="zh-TW">
                    <a:ea typeface="+mn-lt"/>
                    <a:cs typeface="+mn-lt"/>
                  </a:rPr>
                  <a:t>of the PLM such that it can perform well on downstream task </a:t>
                </a:r>
              </a:p>
            </p:txBody>
          </p:sp>
        </mc:Choice>
        <mc:Fallback xmlns="">
          <p:sp>
            <p:nvSpPr>
              <p:cNvPr id="3" name="內容版面配置區 2">
                <a:extLst>
                  <a:ext uri="{FF2B5EF4-FFF2-40B4-BE49-F238E27FC236}">
                    <a16:creationId xmlns:a16="http://schemas.microsoft.com/office/drawing/2014/main" id="{999F5C21-DDCE-2004-664F-0FAB79041ABC}"/>
                  </a:ext>
                </a:extLst>
              </p:cNvPr>
              <p:cNvSpPr>
                <a:spLocks noGrp="1" noRot="1" noChangeAspect="1" noMove="1" noResize="1" noEditPoints="1" noAdjustHandles="1" noChangeArrowheads="1" noChangeShapeType="1" noTextEdit="1"/>
              </p:cNvSpPr>
              <p:nvPr>
                <p:ph idx="1"/>
              </p:nvPr>
            </p:nvSpPr>
            <p:spPr>
              <a:xfrm>
                <a:off x="838200" y="1219200"/>
                <a:ext cx="10515168" cy="1397369"/>
              </a:xfrm>
              <a:blipFill>
                <a:blip r:embed="rId2"/>
                <a:stretch>
                  <a:fillRect l="-1044" t="-6987" r="-928"/>
                </a:stretch>
              </a:blipFill>
            </p:spPr>
            <p:txBody>
              <a:bodyPr/>
              <a:lstStyle/>
              <a:p>
                <a:r>
                  <a:rPr lang="en-US">
                    <a:noFill/>
                  </a:rPr>
                  <a:t> </a:t>
                </a:r>
              </a:p>
            </p:txBody>
          </p:sp>
        </mc:Fallback>
      </mc:AlternateContent>
      <p:grpSp>
        <p:nvGrpSpPr>
          <p:cNvPr id="6" name="Group 5">
            <a:extLst>
              <a:ext uri="{FF2B5EF4-FFF2-40B4-BE49-F238E27FC236}">
                <a16:creationId xmlns:a16="http://schemas.microsoft.com/office/drawing/2014/main" id="{828779B6-2091-A040-BB80-CCBF9AF82DEF}"/>
              </a:ext>
            </a:extLst>
          </p:cNvPr>
          <p:cNvGrpSpPr/>
          <p:nvPr/>
        </p:nvGrpSpPr>
        <p:grpSpPr>
          <a:xfrm>
            <a:off x="227933" y="2985090"/>
            <a:ext cx="11868373" cy="3956438"/>
            <a:chOff x="227933" y="2985090"/>
            <a:chExt cx="11868373" cy="3956438"/>
          </a:xfrm>
        </p:grpSpPr>
        <p:sp>
          <p:nvSpPr>
            <p:cNvPr id="29" name="文字方塊 4">
              <a:extLst>
                <a:ext uri="{FF2B5EF4-FFF2-40B4-BE49-F238E27FC236}">
                  <a16:creationId xmlns:a16="http://schemas.microsoft.com/office/drawing/2014/main" id="{5FF79A2D-094C-EF6E-4041-1E3853564DE1}"/>
                </a:ext>
              </a:extLst>
            </p:cNvPr>
            <p:cNvSpPr txBox="1"/>
            <p:nvPr/>
          </p:nvSpPr>
          <p:spPr>
            <a:xfrm rot="5400000">
              <a:off x="-1040440" y="5011258"/>
              <a:ext cx="3398875"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TW" altLang="en-US" sz="2400">
                  <a:ea typeface="新細明體"/>
                  <a:cs typeface="Calibri"/>
                </a:rPr>
                <a:t>This movie is crap ...</a:t>
              </a:r>
              <a:endParaRPr lang="zh-TW">
                <a:cs typeface="Calibri" panose="020F0502020204030204"/>
              </a:endParaRPr>
            </a:p>
          </p:txBody>
        </p:sp>
        <p:sp>
          <p:nvSpPr>
            <p:cNvPr id="9" name="矩形 8">
              <a:extLst>
                <a:ext uri="{FF2B5EF4-FFF2-40B4-BE49-F238E27FC236}">
                  <a16:creationId xmlns:a16="http://schemas.microsoft.com/office/drawing/2014/main" id="{6A6F38AA-CB6D-0FC2-11AA-88A17CA9E914}"/>
                </a:ext>
              </a:extLst>
            </p:cNvPr>
            <p:cNvSpPr/>
            <p:nvPr/>
          </p:nvSpPr>
          <p:spPr>
            <a:xfrm rot="5400000">
              <a:off x="3250903" y="4376184"/>
              <a:ext cx="2888511" cy="469604"/>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zh-TW" altLang="en-US" sz="2400">
                  <a:solidFill>
                    <a:schemeClr val="tx1"/>
                  </a:solidFill>
                  <a:latin typeface="Calibri"/>
                  <a:ea typeface="新細明體"/>
                  <a:cs typeface="Calibri"/>
                </a:rPr>
                <a:t>Transformer Layer 1</a:t>
              </a:r>
              <a:endParaRPr lang="zh-TW">
                <a:solidFill>
                  <a:schemeClr val="tx1"/>
                </a:solidFill>
              </a:endParaRPr>
            </a:p>
          </p:txBody>
        </p:sp>
        <p:sp>
          <p:nvSpPr>
            <p:cNvPr id="10" name="文字方塊 9">
              <a:extLst>
                <a:ext uri="{FF2B5EF4-FFF2-40B4-BE49-F238E27FC236}">
                  <a16:creationId xmlns:a16="http://schemas.microsoft.com/office/drawing/2014/main" id="{359580EF-AA76-5A36-22F6-140DB6F29418}"/>
                </a:ext>
              </a:extLst>
            </p:cNvPr>
            <p:cNvSpPr txBox="1"/>
            <p:nvPr/>
          </p:nvSpPr>
          <p:spPr>
            <a:xfrm rot="10800000">
              <a:off x="7017710" y="4395013"/>
              <a:ext cx="466061" cy="52322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zh-TW" altLang="en-US" sz="2800" b="1">
                  <a:ea typeface="新細明體"/>
                </a:rPr>
                <a:t>...</a:t>
              </a:r>
              <a:endParaRPr lang="zh-TW" sz="2800" b="1">
                <a:ea typeface="新細明體"/>
                <a:cs typeface="Calibri"/>
              </a:endParaRPr>
            </a:p>
          </p:txBody>
        </p:sp>
        <p:sp>
          <p:nvSpPr>
            <p:cNvPr id="11" name="矩形 10">
              <a:extLst>
                <a:ext uri="{FF2B5EF4-FFF2-40B4-BE49-F238E27FC236}">
                  <a16:creationId xmlns:a16="http://schemas.microsoft.com/office/drawing/2014/main" id="{5AF2526B-185D-46AF-4800-B015A6254C29}"/>
                </a:ext>
              </a:extLst>
            </p:cNvPr>
            <p:cNvSpPr/>
            <p:nvPr/>
          </p:nvSpPr>
          <p:spPr>
            <a:xfrm rot="5400000">
              <a:off x="557321" y="4128090"/>
              <a:ext cx="2888511" cy="96579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zh-TW" altLang="en-US" sz="2400">
                  <a:solidFill>
                    <a:schemeClr val="tx1"/>
                  </a:solidFill>
                  <a:latin typeface="Calibri"/>
                  <a:ea typeface="新細明體"/>
                  <a:cs typeface="Calibri"/>
                </a:rPr>
                <a:t>Embedding Layer</a:t>
              </a:r>
              <a:endParaRPr lang="zh-TW">
                <a:solidFill>
                  <a:schemeClr val="tx1"/>
                </a:solidFill>
              </a:endParaRPr>
            </a:p>
          </p:txBody>
        </p:sp>
        <p:sp>
          <p:nvSpPr>
            <p:cNvPr id="14" name="文字方塊 13">
              <a:extLst>
                <a:ext uri="{FF2B5EF4-FFF2-40B4-BE49-F238E27FC236}">
                  <a16:creationId xmlns:a16="http://schemas.microsoft.com/office/drawing/2014/main" id="{4E742C0E-D4A5-02D0-6CD1-8CC9DA9D4B63}"/>
                </a:ext>
              </a:extLst>
            </p:cNvPr>
            <p:cNvSpPr txBox="1"/>
            <p:nvPr/>
          </p:nvSpPr>
          <p:spPr>
            <a:xfrm>
              <a:off x="227933" y="3095182"/>
              <a:ext cx="847058" cy="461665"/>
            </a:xfrm>
            <a:prstGeom prst="rect">
              <a:avLst/>
            </a:prstGeom>
            <a:solidFill>
              <a:schemeClr val="accent5">
                <a:lumMod val="20000"/>
                <a:lumOff val="80000"/>
              </a:schemeClr>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TW" altLang="en-US" sz="2400">
                  <a:ea typeface="新細明體"/>
                  <a:cs typeface="Calibri"/>
                </a:rPr>
                <a:t>[CLS]</a:t>
              </a:r>
            </a:p>
          </p:txBody>
        </p:sp>
        <p:grpSp>
          <p:nvGrpSpPr>
            <p:cNvPr id="15" name="群組 14">
              <a:extLst>
                <a:ext uri="{FF2B5EF4-FFF2-40B4-BE49-F238E27FC236}">
                  <a16:creationId xmlns:a16="http://schemas.microsoft.com/office/drawing/2014/main" id="{9094AC73-7F5B-E769-5870-3C61232085BF}"/>
                </a:ext>
              </a:extLst>
            </p:cNvPr>
            <p:cNvGrpSpPr/>
            <p:nvPr/>
          </p:nvGrpSpPr>
          <p:grpSpPr>
            <a:xfrm>
              <a:off x="2874334" y="3237613"/>
              <a:ext cx="870097" cy="2321440"/>
              <a:chOff x="2936357" y="2918636"/>
              <a:chExt cx="870097" cy="2321440"/>
            </a:xfrm>
          </p:grpSpPr>
          <p:sp>
            <p:nvSpPr>
              <p:cNvPr id="47" name="矩形 46">
                <a:extLst>
                  <a:ext uri="{FF2B5EF4-FFF2-40B4-BE49-F238E27FC236}">
                    <a16:creationId xmlns:a16="http://schemas.microsoft.com/office/drawing/2014/main" id="{74534C4A-9683-FD5C-C81E-614FB63497A4}"/>
                  </a:ext>
                </a:extLst>
              </p:cNvPr>
              <p:cNvSpPr/>
              <p:nvPr/>
            </p:nvSpPr>
            <p:spPr>
              <a:xfrm>
                <a:off x="2936357" y="2918636"/>
                <a:ext cx="868325" cy="230372"/>
              </a:xfrm>
              <a:prstGeom prst="rect">
                <a:avLst/>
              </a:prstGeom>
              <a:solidFill>
                <a:schemeClr val="accent6">
                  <a:lumMod val="20000"/>
                  <a:lumOff val="8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8" name="矩形 47">
                <a:extLst>
                  <a:ext uri="{FF2B5EF4-FFF2-40B4-BE49-F238E27FC236}">
                    <a16:creationId xmlns:a16="http://schemas.microsoft.com/office/drawing/2014/main" id="{66ABC30A-B47A-0211-4F32-49692B0AF207}"/>
                  </a:ext>
                </a:extLst>
              </p:cNvPr>
              <p:cNvSpPr/>
              <p:nvPr/>
            </p:nvSpPr>
            <p:spPr>
              <a:xfrm>
                <a:off x="2936357" y="3441403"/>
                <a:ext cx="868325" cy="230372"/>
              </a:xfrm>
              <a:prstGeom prst="rect">
                <a:avLst/>
              </a:prstGeom>
              <a:solidFill>
                <a:schemeClr val="accent6">
                  <a:lumMod val="20000"/>
                  <a:lumOff val="8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7" name="矩形 56">
                <a:extLst>
                  <a:ext uri="{FF2B5EF4-FFF2-40B4-BE49-F238E27FC236}">
                    <a16:creationId xmlns:a16="http://schemas.microsoft.com/office/drawing/2014/main" id="{B0324A51-6CC7-FF78-8622-FEFE998E9BE4}"/>
                  </a:ext>
                </a:extLst>
              </p:cNvPr>
              <p:cNvSpPr/>
              <p:nvPr/>
            </p:nvSpPr>
            <p:spPr>
              <a:xfrm>
                <a:off x="2936357" y="3964170"/>
                <a:ext cx="868325" cy="230372"/>
              </a:xfrm>
              <a:prstGeom prst="rect">
                <a:avLst/>
              </a:prstGeom>
              <a:solidFill>
                <a:schemeClr val="accent6">
                  <a:lumMod val="20000"/>
                  <a:lumOff val="8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8" name="矩形 57">
                <a:extLst>
                  <a:ext uri="{FF2B5EF4-FFF2-40B4-BE49-F238E27FC236}">
                    <a16:creationId xmlns:a16="http://schemas.microsoft.com/office/drawing/2014/main" id="{39E1471B-F934-B39B-08E1-850D4C9C3C22}"/>
                  </a:ext>
                </a:extLst>
              </p:cNvPr>
              <p:cNvSpPr/>
              <p:nvPr/>
            </p:nvSpPr>
            <p:spPr>
              <a:xfrm>
                <a:off x="2936357" y="5009704"/>
                <a:ext cx="868325" cy="230372"/>
              </a:xfrm>
              <a:prstGeom prst="rect">
                <a:avLst/>
              </a:prstGeom>
              <a:solidFill>
                <a:schemeClr val="accent6">
                  <a:lumMod val="20000"/>
                  <a:lumOff val="8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9" name="矩形 58">
                <a:extLst>
                  <a:ext uri="{FF2B5EF4-FFF2-40B4-BE49-F238E27FC236}">
                    <a16:creationId xmlns:a16="http://schemas.microsoft.com/office/drawing/2014/main" id="{DEBEB4C7-8477-ACF7-D24B-E0172A7230B0}"/>
                  </a:ext>
                </a:extLst>
              </p:cNvPr>
              <p:cNvSpPr/>
              <p:nvPr/>
            </p:nvSpPr>
            <p:spPr>
              <a:xfrm>
                <a:off x="2938129" y="4486937"/>
                <a:ext cx="868325" cy="230372"/>
              </a:xfrm>
              <a:prstGeom prst="rect">
                <a:avLst/>
              </a:prstGeom>
              <a:solidFill>
                <a:schemeClr val="accent6">
                  <a:lumMod val="20000"/>
                  <a:lumOff val="8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6" name="群組 15">
              <a:extLst>
                <a:ext uri="{FF2B5EF4-FFF2-40B4-BE49-F238E27FC236}">
                  <a16:creationId xmlns:a16="http://schemas.microsoft.com/office/drawing/2014/main" id="{8B353E9F-C467-D99E-E5D8-A80AA5FEF72F}"/>
                </a:ext>
              </a:extLst>
            </p:cNvPr>
            <p:cNvGrpSpPr/>
            <p:nvPr/>
          </p:nvGrpSpPr>
          <p:grpSpPr>
            <a:xfrm>
              <a:off x="8447566" y="3264194"/>
              <a:ext cx="870097" cy="2321440"/>
              <a:chOff x="8509589" y="2945217"/>
              <a:chExt cx="870097" cy="2321440"/>
            </a:xfrm>
          </p:grpSpPr>
          <p:sp>
            <p:nvSpPr>
              <p:cNvPr id="61" name="矩形 60">
                <a:extLst>
                  <a:ext uri="{FF2B5EF4-FFF2-40B4-BE49-F238E27FC236}">
                    <a16:creationId xmlns:a16="http://schemas.microsoft.com/office/drawing/2014/main" id="{BD0B1820-3A38-7EE4-D96B-C658A62B192C}"/>
                  </a:ext>
                </a:extLst>
              </p:cNvPr>
              <p:cNvSpPr/>
              <p:nvPr/>
            </p:nvSpPr>
            <p:spPr>
              <a:xfrm>
                <a:off x="8509589" y="2945217"/>
                <a:ext cx="868325" cy="230372"/>
              </a:xfrm>
              <a:prstGeom prst="rect">
                <a:avLst/>
              </a:prstGeom>
              <a:solidFill>
                <a:schemeClr val="accent6">
                  <a:lumMod val="60000"/>
                  <a:lumOff val="4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2" name="矩形 61">
                <a:extLst>
                  <a:ext uri="{FF2B5EF4-FFF2-40B4-BE49-F238E27FC236}">
                    <a16:creationId xmlns:a16="http://schemas.microsoft.com/office/drawing/2014/main" id="{C5E97B66-F250-2F2F-7D1E-0B695C52C337}"/>
                  </a:ext>
                </a:extLst>
              </p:cNvPr>
              <p:cNvSpPr/>
              <p:nvPr/>
            </p:nvSpPr>
            <p:spPr>
              <a:xfrm>
                <a:off x="8509589" y="3467984"/>
                <a:ext cx="868325" cy="230372"/>
              </a:xfrm>
              <a:prstGeom prst="rect">
                <a:avLst/>
              </a:prstGeom>
              <a:solidFill>
                <a:schemeClr val="accent6">
                  <a:lumMod val="60000"/>
                  <a:lumOff val="4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3" name="矩形 62">
                <a:extLst>
                  <a:ext uri="{FF2B5EF4-FFF2-40B4-BE49-F238E27FC236}">
                    <a16:creationId xmlns:a16="http://schemas.microsoft.com/office/drawing/2014/main" id="{E095476D-EA85-17AE-9DFD-8C2F37D6CFB4}"/>
                  </a:ext>
                </a:extLst>
              </p:cNvPr>
              <p:cNvSpPr/>
              <p:nvPr/>
            </p:nvSpPr>
            <p:spPr>
              <a:xfrm>
                <a:off x="8509589" y="3990751"/>
                <a:ext cx="868325" cy="230372"/>
              </a:xfrm>
              <a:prstGeom prst="rect">
                <a:avLst/>
              </a:prstGeom>
              <a:solidFill>
                <a:schemeClr val="accent6">
                  <a:lumMod val="60000"/>
                  <a:lumOff val="4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4" name="矩形 63">
                <a:extLst>
                  <a:ext uri="{FF2B5EF4-FFF2-40B4-BE49-F238E27FC236}">
                    <a16:creationId xmlns:a16="http://schemas.microsoft.com/office/drawing/2014/main" id="{1CFA8A6E-4F46-DD58-C4EB-6569A8035A1A}"/>
                  </a:ext>
                </a:extLst>
              </p:cNvPr>
              <p:cNvSpPr/>
              <p:nvPr/>
            </p:nvSpPr>
            <p:spPr>
              <a:xfrm>
                <a:off x="8509589" y="5036285"/>
                <a:ext cx="868325" cy="230372"/>
              </a:xfrm>
              <a:prstGeom prst="rect">
                <a:avLst/>
              </a:prstGeom>
              <a:solidFill>
                <a:schemeClr val="accent6">
                  <a:lumMod val="60000"/>
                  <a:lumOff val="4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5" name="矩形 64">
                <a:extLst>
                  <a:ext uri="{FF2B5EF4-FFF2-40B4-BE49-F238E27FC236}">
                    <a16:creationId xmlns:a16="http://schemas.microsoft.com/office/drawing/2014/main" id="{BE3006AC-84D3-DA58-1BA0-5279526A7DC2}"/>
                  </a:ext>
                </a:extLst>
              </p:cNvPr>
              <p:cNvSpPr/>
              <p:nvPr/>
            </p:nvSpPr>
            <p:spPr>
              <a:xfrm>
                <a:off x="8511361" y="4513518"/>
                <a:ext cx="868325" cy="230372"/>
              </a:xfrm>
              <a:prstGeom prst="rect">
                <a:avLst/>
              </a:prstGeom>
              <a:solidFill>
                <a:schemeClr val="accent6">
                  <a:lumMod val="60000"/>
                  <a:lumOff val="4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8" name="群組 17">
              <a:extLst>
                <a:ext uri="{FF2B5EF4-FFF2-40B4-BE49-F238E27FC236}">
                  <a16:creationId xmlns:a16="http://schemas.microsoft.com/office/drawing/2014/main" id="{B584D4D7-2B78-E2B4-270D-8AA1E6AA96AD}"/>
                </a:ext>
              </a:extLst>
            </p:cNvPr>
            <p:cNvGrpSpPr/>
            <p:nvPr/>
          </p:nvGrpSpPr>
          <p:grpSpPr>
            <a:xfrm>
              <a:off x="1081419" y="3355589"/>
              <a:ext cx="274674" cy="2092840"/>
              <a:chOff x="1143442" y="3036612"/>
              <a:chExt cx="274674" cy="2092840"/>
            </a:xfrm>
          </p:grpSpPr>
          <p:cxnSp>
            <p:nvCxnSpPr>
              <p:cNvPr id="67" name="直線單箭頭接點 66">
                <a:extLst>
                  <a:ext uri="{FF2B5EF4-FFF2-40B4-BE49-F238E27FC236}">
                    <a16:creationId xmlns:a16="http://schemas.microsoft.com/office/drawing/2014/main" id="{62C8E450-9AC2-73CA-36F3-F77B6F0CCE30}"/>
                  </a:ext>
                </a:extLst>
              </p:cNvPr>
              <p:cNvCxnSpPr>
                <a:cxnSpLocks/>
              </p:cNvCxnSpPr>
              <p:nvPr/>
            </p:nvCxnSpPr>
            <p:spPr>
              <a:xfrm>
                <a:off x="1150530" y="3036612"/>
                <a:ext cx="267586" cy="1063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8" name="直線單箭頭接點 67">
                <a:extLst>
                  <a:ext uri="{FF2B5EF4-FFF2-40B4-BE49-F238E27FC236}">
                    <a16:creationId xmlns:a16="http://schemas.microsoft.com/office/drawing/2014/main" id="{A19B66CA-149A-2BEA-10A5-6D00BA7ADC9A}"/>
                  </a:ext>
                </a:extLst>
              </p:cNvPr>
              <p:cNvCxnSpPr>
                <a:cxnSpLocks/>
              </p:cNvCxnSpPr>
              <p:nvPr/>
            </p:nvCxnSpPr>
            <p:spPr>
              <a:xfrm>
                <a:off x="1150530" y="3512886"/>
                <a:ext cx="267586" cy="1063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9" name="直線單箭頭接點 68">
                <a:extLst>
                  <a:ext uri="{FF2B5EF4-FFF2-40B4-BE49-F238E27FC236}">
                    <a16:creationId xmlns:a16="http://schemas.microsoft.com/office/drawing/2014/main" id="{0CEAFB8B-DF98-AF94-4EB2-B3670DB15C59}"/>
                  </a:ext>
                </a:extLst>
              </p:cNvPr>
              <p:cNvCxnSpPr>
                <a:cxnSpLocks/>
              </p:cNvCxnSpPr>
              <p:nvPr/>
            </p:nvCxnSpPr>
            <p:spPr>
              <a:xfrm>
                <a:off x="1150530" y="4033438"/>
                <a:ext cx="267586" cy="1063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0" name="直線單箭頭接點 69">
                <a:extLst>
                  <a:ext uri="{FF2B5EF4-FFF2-40B4-BE49-F238E27FC236}">
                    <a16:creationId xmlns:a16="http://schemas.microsoft.com/office/drawing/2014/main" id="{8BC61455-50B6-5146-5FDD-35E1847B6046}"/>
                  </a:ext>
                </a:extLst>
              </p:cNvPr>
              <p:cNvCxnSpPr>
                <a:cxnSpLocks/>
              </p:cNvCxnSpPr>
              <p:nvPr/>
            </p:nvCxnSpPr>
            <p:spPr>
              <a:xfrm>
                <a:off x="1150530" y="5118820"/>
                <a:ext cx="267586" cy="1063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1" name="直線單箭頭接點 70">
                <a:extLst>
                  <a:ext uri="{FF2B5EF4-FFF2-40B4-BE49-F238E27FC236}">
                    <a16:creationId xmlns:a16="http://schemas.microsoft.com/office/drawing/2014/main" id="{B0BD9581-7732-69B5-4898-A5D55B9C0B1E}"/>
                  </a:ext>
                </a:extLst>
              </p:cNvPr>
              <p:cNvCxnSpPr>
                <a:cxnSpLocks/>
              </p:cNvCxnSpPr>
              <p:nvPr/>
            </p:nvCxnSpPr>
            <p:spPr>
              <a:xfrm>
                <a:off x="1143442" y="4553990"/>
                <a:ext cx="267586" cy="1063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0" name="群組 19">
              <a:extLst>
                <a:ext uri="{FF2B5EF4-FFF2-40B4-BE49-F238E27FC236}">
                  <a16:creationId xmlns:a16="http://schemas.microsoft.com/office/drawing/2014/main" id="{7F0BF06E-169F-9641-EAEC-0E8FB9968173}"/>
                </a:ext>
              </a:extLst>
            </p:cNvPr>
            <p:cNvGrpSpPr/>
            <p:nvPr/>
          </p:nvGrpSpPr>
          <p:grpSpPr>
            <a:xfrm>
              <a:off x="2552256" y="3355589"/>
              <a:ext cx="274674" cy="2092840"/>
              <a:chOff x="1143442" y="3036612"/>
              <a:chExt cx="274674" cy="2092840"/>
            </a:xfrm>
          </p:grpSpPr>
          <p:cxnSp>
            <p:nvCxnSpPr>
              <p:cNvPr id="73" name="直線單箭頭接點 72">
                <a:extLst>
                  <a:ext uri="{FF2B5EF4-FFF2-40B4-BE49-F238E27FC236}">
                    <a16:creationId xmlns:a16="http://schemas.microsoft.com/office/drawing/2014/main" id="{216B1A71-A4F0-A19C-B485-873AEE097573}"/>
                  </a:ext>
                </a:extLst>
              </p:cNvPr>
              <p:cNvCxnSpPr>
                <a:cxnSpLocks/>
              </p:cNvCxnSpPr>
              <p:nvPr/>
            </p:nvCxnSpPr>
            <p:spPr>
              <a:xfrm>
                <a:off x="1150530" y="3036612"/>
                <a:ext cx="267586" cy="1063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4" name="直線單箭頭接點 73">
                <a:extLst>
                  <a:ext uri="{FF2B5EF4-FFF2-40B4-BE49-F238E27FC236}">
                    <a16:creationId xmlns:a16="http://schemas.microsoft.com/office/drawing/2014/main" id="{886D03DD-18DB-7CCB-10A6-B8987E53F0CD}"/>
                  </a:ext>
                </a:extLst>
              </p:cNvPr>
              <p:cNvCxnSpPr>
                <a:cxnSpLocks/>
              </p:cNvCxnSpPr>
              <p:nvPr/>
            </p:nvCxnSpPr>
            <p:spPr>
              <a:xfrm>
                <a:off x="1150530" y="3512886"/>
                <a:ext cx="267586" cy="1063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5" name="直線單箭頭接點 74">
                <a:extLst>
                  <a:ext uri="{FF2B5EF4-FFF2-40B4-BE49-F238E27FC236}">
                    <a16:creationId xmlns:a16="http://schemas.microsoft.com/office/drawing/2014/main" id="{13B7EC8F-ACC9-0DB9-7571-6A5BAD1CD097}"/>
                  </a:ext>
                </a:extLst>
              </p:cNvPr>
              <p:cNvCxnSpPr>
                <a:cxnSpLocks/>
              </p:cNvCxnSpPr>
              <p:nvPr/>
            </p:nvCxnSpPr>
            <p:spPr>
              <a:xfrm>
                <a:off x="1150530" y="4033438"/>
                <a:ext cx="267586" cy="1063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6" name="直線單箭頭接點 75">
                <a:extLst>
                  <a:ext uri="{FF2B5EF4-FFF2-40B4-BE49-F238E27FC236}">
                    <a16:creationId xmlns:a16="http://schemas.microsoft.com/office/drawing/2014/main" id="{89C9B06E-95F2-1A9D-9589-379498CC45B5}"/>
                  </a:ext>
                </a:extLst>
              </p:cNvPr>
              <p:cNvCxnSpPr>
                <a:cxnSpLocks/>
              </p:cNvCxnSpPr>
              <p:nvPr/>
            </p:nvCxnSpPr>
            <p:spPr>
              <a:xfrm>
                <a:off x="1150530" y="5118820"/>
                <a:ext cx="267586" cy="1063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7" name="直線單箭頭接點 76">
                <a:extLst>
                  <a:ext uri="{FF2B5EF4-FFF2-40B4-BE49-F238E27FC236}">
                    <a16:creationId xmlns:a16="http://schemas.microsoft.com/office/drawing/2014/main" id="{9C1E26B0-2781-3CB5-0D90-F6DFA742C1A6}"/>
                  </a:ext>
                </a:extLst>
              </p:cNvPr>
              <p:cNvCxnSpPr>
                <a:cxnSpLocks/>
              </p:cNvCxnSpPr>
              <p:nvPr/>
            </p:nvCxnSpPr>
            <p:spPr>
              <a:xfrm>
                <a:off x="1143442" y="4553990"/>
                <a:ext cx="267586" cy="1063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2" name="群組 21">
              <a:extLst>
                <a:ext uri="{FF2B5EF4-FFF2-40B4-BE49-F238E27FC236}">
                  <a16:creationId xmlns:a16="http://schemas.microsoft.com/office/drawing/2014/main" id="{9A0A3F7D-54D8-D626-E5AD-0CEAAE1A0901}"/>
                </a:ext>
              </a:extLst>
            </p:cNvPr>
            <p:cNvGrpSpPr/>
            <p:nvPr/>
          </p:nvGrpSpPr>
          <p:grpSpPr>
            <a:xfrm>
              <a:off x="3969930" y="3329007"/>
              <a:ext cx="274674" cy="2092840"/>
              <a:chOff x="1143442" y="3036612"/>
              <a:chExt cx="274674" cy="2092840"/>
            </a:xfrm>
          </p:grpSpPr>
          <p:cxnSp>
            <p:nvCxnSpPr>
              <p:cNvPr id="79" name="直線單箭頭接點 78">
                <a:extLst>
                  <a:ext uri="{FF2B5EF4-FFF2-40B4-BE49-F238E27FC236}">
                    <a16:creationId xmlns:a16="http://schemas.microsoft.com/office/drawing/2014/main" id="{2D70D70B-16F1-5607-EE7A-7F293271B2DE}"/>
                  </a:ext>
                </a:extLst>
              </p:cNvPr>
              <p:cNvCxnSpPr>
                <a:cxnSpLocks/>
              </p:cNvCxnSpPr>
              <p:nvPr/>
            </p:nvCxnSpPr>
            <p:spPr>
              <a:xfrm>
                <a:off x="1150530" y="3036612"/>
                <a:ext cx="267586" cy="1063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0" name="直線單箭頭接點 79">
                <a:extLst>
                  <a:ext uri="{FF2B5EF4-FFF2-40B4-BE49-F238E27FC236}">
                    <a16:creationId xmlns:a16="http://schemas.microsoft.com/office/drawing/2014/main" id="{9BF54FFF-9BE5-2E45-6789-00009C7C5632}"/>
                  </a:ext>
                </a:extLst>
              </p:cNvPr>
              <p:cNvCxnSpPr>
                <a:cxnSpLocks/>
              </p:cNvCxnSpPr>
              <p:nvPr/>
            </p:nvCxnSpPr>
            <p:spPr>
              <a:xfrm>
                <a:off x="1150530" y="3512886"/>
                <a:ext cx="267586" cy="1063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1" name="直線單箭頭接點 80">
                <a:extLst>
                  <a:ext uri="{FF2B5EF4-FFF2-40B4-BE49-F238E27FC236}">
                    <a16:creationId xmlns:a16="http://schemas.microsoft.com/office/drawing/2014/main" id="{86D05B87-E790-8840-ADB8-6C75CC7A8DCF}"/>
                  </a:ext>
                </a:extLst>
              </p:cNvPr>
              <p:cNvCxnSpPr>
                <a:cxnSpLocks/>
              </p:cNvCxnSpPr>
              <p:nvPr/>
            </p:nvCxnSpPr>
            <p:spPr>
              <a:xfrm>
                <a:off x="1150530" y="4033438"/>
                <a:ext cx="267586" cy="1063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2" name="直線單箭頭接點 81">
                <a:extLst>
                  <a:ext uri="{FF2B5EF4-FFF2-40B4-BE49-F238E27FC236}">
                    <a16:creationId xmlns:a16="http://schemas.microsoft.com/office/drawing/2014/main" id="{D52301D4-6515-A7BA-5614-4EDF2198B3C9}"/>
                  </a:ext>
                </a:extLst>
              </p:cNvPr>
              <p:cNvCxnSpPr>
                <a:cxnSpLocks/>
              </p:cNvCxnSpPr>
              <p:nvPr/>
            </p:nvCxnSpPr>
            <p:spPr>
              <a:xfrm>
                <a:off x="1150530" y="5118820"/>
                <a:ext cx="267586" cy="1063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3" name="直線單箭頭接點 82">
                <a:extLst>
                  <a:ext uri="{FF2B5EF4-FFF2-40B4-BE49-F238E27FC236}">
                    <a16:creationId xmlns:a16="http://schemas.microsoft.com/office/drawing/2014/main" id="{076C91FB-013D-96A7-E641-3F7822E678AF}"/>
                  </a:ext>
                </a:extLst>
              </p:cNvPr>
              <p:cNvCxnSpPr>
                <a:cxnSpLocks/>
              </p:cNvCxnSpPr>
              <p:nvPr/>
            </p:nvCxnSpPr>
            <p:spPr>
              <a:xfrm>
                <a:off x="1143442" y="4553990"/>
                <a:ext cx="267586" cy="1063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4" name="群組 23">
              <a:extLst>
                <a:ext uri="{FF2B5EF4-FFF2-40B4-BE49-F238E27FC236}">
                  <a16:creationId xmlns:a16="http://schemas.microsoft.com/office/drawing/2014/main" id="{FD0640AA-DEE3-913D-3FB6-FD11B9836945}"/>
                </a:ext>
              </a:extLst>
            </p:cNvPr>
            <p:cNvGrpSpPr/>
            <p:nvPr/>
          </p:nvGrpSpPr>
          <p:grpSpPr>
            <a:xfrm>
              <a:off x="4997743" y="3329007"/>
              <a:ext cx="274674" cy="2092840"/>
              <a:chOff x="1143442" y="3036612"/>
              <a:chExt cx="274674" cy="2092840"/>
            </a:xfrm>
          </p:grpSpPr>
          <p:cxnSp>
            <p:nvCxnSpPr>
              <p:cNvPr id="85" name="直線單箭頭接點 84">
                <a:extLst>
                  <a:ext uri="{FF2B5EF4-FFF2-40B4-BE49-F238E27FC236}">
                    <a16:creationId xmlns:a16="http://schemas.microsoft.com/office/drawing/2014/main" id="{1A3AFD0A-C3CD-05FA-3F7F-D97F83A68B72}"/>
                  </a:ext>
                </a:extLst>
              </p:cNvPr>
              <p:cNvCxnSpPr>
                <a:cxnSpLocks/>
              </p:cNvCxnSpPr>
              <p:nvPr/>
            </p:nvCxnSpPr>
            <p:spPr>
              <a:xfrm>
                <a:off x="1150530" y="3036612"/>
                <a:ext cx="267586" cy="1063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6" name="直線單箭頭接點 85">
                <a:extLst>
                  <a:ext uri="{FF2B5EF4-FFF2-40B4-BE49-F238E27FC236}">
                    <a16:creationId xmlns:a16="http://schemas.microsoft.com/office/drawing/2014/main" id="{05A713C0-4414-AA6F-EE26-C531E852041F}"/>
                  </a:ext>
                </a:extLst>
              </p:cNvPr>
              <p:cNvCxnSpPr>
                <a:cxnSpLocks/>
              </p:cNvCxnSpPr>
              <p:nvPr/>
            </p:nvCxnSpPr>
            <p:spPr>
              <a:xfrm>
                <a:off x="1150530" y="3512886"/>
                <a:ext cx="267586" cy="1063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7" name="直線單箭頭接點 86">
                <a:extLst>
                  <a:ext uri="{FF2B5EF4-FFF2-40B4-BE49-F238E27FC236}">
                    <a16:creationId xmlns:a16="http://schemas.microsoft.com/office/drawing/2014/main" id="{C487D6CC-C7E6-36A9-6102-A6027971EF7F}"/>
                  </a:ext>
                </a:extLst>
              </p:cNvPr>
              <p:cNvCxnSpPr>
                <a:cxnSpLocks/>
              </p:cNvCxnSpPr>
              <p:nvPr/>
            </p:nvCxnSpPr>
            <p:spPr>
              <a:xfrm>
                <a:off x="1150530" y="4033438"/>
                <a:ext cx="267586" cy="1063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8" name="直線單箭頭接點 87">
                <a:extLst>
                  <a:ext uri="{FF2B5EF4-FFF2-40B4-BE49-F238E27FC236}">
                    <a16:creationId xmlns:a16="http://schemas.microsoft.com/office/drawing/2014/main" id="{EE31A026-1677-7940-5BC1-E59643B368AE}"/>
                  </a:ext>
                </a:extLst>
              </p:cNvPr>
              <p:cNvCxnSpPr>
                <a:cxnSpLocks/>
              </p:cNvCxnSpPr>
              <p:nvPr/>
            </p:nvCxnSpPr>
            <p:spPr>
              <a:xfrm>
                <a:off x="1150530" y="5118820"/>
                <a:ext cx="267586" cy="1063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9" name="直線單箭頭接點 88">
                <a:extLst>
                  <a:ext uri="{FF2B5EF4-FFF2-40B4-BE49-F238E27FC236}">
                    <a16:creationId xmlns:a16="http://schemas.microsoft.com/office/drawing/2014/main" id="{38009B56-6AF3-8F29-93A5-4401705C88A2}"/>
                  </a:ext>
                </a:extLst>
              </p:cNvPr>
              <p:cNvCxnSpPr>
                <a:cxnSpLocks/>
              </p:cNvCxnSpPr>
              <p:nvPr/>
            </p:nvCxnSpPr>
            <p:spPr>
              <a:xfrm>
                <a:off x="1143442" y="4553990"/>
                <a:ext cx="267586" cy="1063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6" name="群組 25">
              <a:extLst>
                <a:ext uri="{FF2B5EF4-FFF2-40B4-BE49-F238E27FC236}">
                  <a16:creationId xmlns:a16="http://schemas.microsoft.com/office/drawing/2014/main" id="{F353E29B-C647-0324-A1B6-9CC027583912}"/>
                </a:ext>
              </a:extLst>
            </p:cNvPr>
            <p:cNvGrpSpPr/>
            <p:nvPr/>
          </p:nvGrpSpPr>
          <p:grpSpPr>
            <a:xfrm>
              <a:off x="6300231" y="3382169"/>
              <a:ext cx="274674" cy="2092840"/>
              <a:chOff x="1143442" y="3036612"/>
              <a:chExt cx="274674" cy="2092840"/>
            </a:xfrm>
          </p:grpSpPr>
          <p:cxnSp>
            <p:nvCxnSpPr>
              <p:cNvPr id="91" name="直線單箭頭接點 90">
                <a:extLst>
                  <a:ext uri="{FF2B5EF4-FFF2-40B4-BE49-F238E27FC236}">
                    <a16:creationId xmlns:a16="http://schemas.microsoft.com/office/drawing/2014/main" id="{279D8E31-DAA2-ECDD-880D-61609252AF1E}"/>
                  </a:ext>
                </a:extLst>
              </p:cNvPr>
              <p:cNvCxnSpPr>
                <a:cxnSpLocks/>
              </p:cNvCxnSpPr>
              <p:nvPr/>
            </p:nvCxnSpPr>
            <p:spPr>
              <a:xfrm>
                <a:off x="1150530" y="3036612"/>
                <a:ext cx="267586" cy="1063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2" name="直線單箭頭接點 91">
                <a:extLst>
                  <a:ext uri="{FF2B5EF4-FFF2-40B4-BE49-F238E27FC236}">
                    <a16:creationId xmlns:a16="http://schemas.microsoft.com/office/drawing/2014/main" id="{549E1DBF-58C6-436F-75D9-66B250FA49E9}"/>
                  </a:ext>
                </a:extLst>
              </p:cNvPr>
              <p:cNvCxnSpPr>
                <a:cxnSpLocks/>
              </p:cNvCxnSpPr>
              <p:nvPr/>
            </p:nvCxnSpPr>
            <p:spPr>
              <a:xfrm>
                <a:off x="1150530" y="3512886"/>
                <a:ext cx="267586" cy="1063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3" name="直線單箭頭接點 92">
                <a:extLst>
                  <a:ext uri="{FF2B5EF4-FFF2-40B4-BE49-F238E27FC236}">
                    <a16:creationId xmlns:a16="http://schemas.microsoft.com/office/drawing/2014/main" id="{E1006A89-AD77-DFF3-7C2A-727B0170712D}"/>
                  </a:ext>
                </a:extLst>
              </p:cNvPr>
              <p:cNvCxnSpPr>
                <a:cxnSpLocks/>
              </p:cNvCxnSpPr>
              <p:nvPr/>
            </p:nvCxnSpPr>
            <p:spPr>
              <a:xfrm>
                <a:off x="1150530" y="4033438"/>
                <a:ext cx="267586" cy="1063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4" name="直線單箭頭接點 93">
                <a:extLst>
                  <a:ext uri="{FF2B5EF4-FFF2-40B4-BE49-F238E27FC236}">
                    <a16:creationId xmlns:a16="http://schemas.microsoft.com/office/drawing/2014/main" id="{4A11D7A5-204E-6346-5A55-4EB5E1A1349B}"/>
                  </a:ext>
                </a:extLst>
              </p:cNvPr>
              <p:cNvCxnSpPr>
                <a:cxnSpLocks/>
              </p:cNvCxnSpPr>
              <p:nvPr/>
            </p:nvCxnSpPr>
            <p:spPr>
              <a:xfrm>
                <a:off x="1150530" y="5118820"/>
                <a:ext cx="267586" cy="1063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5" name="直線單箭頭接點 94">
                <a:extLst>
                  <a:ext uri="{FF2B5EF4-FFF2-40B4-BE49-F238E27FC236}">
                    <a16:creationId xmlns:a16="http://schemas.microsoft.com/office/drawing/2014/main" id="{1F6F418B-946D-06FB-C064-E288F6731914}"/>
                  </a:ext>
                </a:extLst>
              </p:cNvPr>
              <p:cNvCxnSpPr>
                <a:cxnSpLocks/>
              </p:cNvCxnSpPr>
              <p:nvPr/>
            </p:nvCxnSpPr>
            <p:spPr>
              <a:xfrm>
                <a:off x="1143442" y="4553990"/>
                <a:ext cx="267586" cy="1063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7" name="群組 26">
              <a:extLst>
                <a:ext uri="{FF2B5EF4-FFF2-40B4-BE49-F238E27FC236}">
                  <a16:creationId xmlns:a16="http://schemas.microsoft.com/office/drawing/2014/main" id="{930D7B23-956D-6A32-B4FC-56F0874DEE4A}"/>
                </a:ext>
              </a:extLst>
            </p:cNvPr>
            <p:cNvGrpSpPr/>
            <p:nvPr/>
          </p:nvGrpSpPr>
          <p:grpSpPr>
            <a:xfrm>
              <a:off x="8019161" y="3382169"/>
              <a:ext cx="274674" cy="2092840"/>
              <a:chOff x="1143442" y="3036612"/>
              <a:chExt cx="274674" cy="2092840"/>
            </a:xfrm>
          </p:grpSpPr>
          <p:cxnSp>
            <p:nvCxnSpPr>
              <p:cNvPr id="97" name="直線單箭頭接點 96">
                <a:extLst>
                  <a:ext uri="{FF2B5EF4-FFF2-40B4-BE49-F238E27FC236}">
                    <a16:creationId xmlns:a16="http://schemas.microsoft.com/office/drawing/2014/main" id="{2399E6A3-49D4-AB4A-C6A6-1F1D419523C7}"/>
                  </a:ext>
                </a:extLst>
              </p:cNvPr>
              <p:cNvCxnSpPr>
                <a:cxnSpLocks/>
              </p:cNvCxnSpPr>
              <p:nvPr/>
            </p:nvCxnSpPr>
            <p:spPr>
              <a:xfrm>
                <a:off x="1150530" y="3036612"/>
                <a:ext cx="267586" cy="1063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8" name="直線單箭頭接點 97">
                <a:extLst>
                  <a:ext uri="{FF2B5EF4-FFF2-40B4-BE49-F238E27FC236}">
                    <a16:creationId xmlns:a16="http://schemas.microsoft.com/office/drawing/2014/main" id="{AEDD67FB-2D93-EB8E-AF21-8CBB27A58285}"/>
                  </a:ext>
                </a:extLst>
              </p:cNvPr>
              <p:cNvCxnSpPr>
                <a:cxnSpLocks/>
              </p:cNvCxnSpPr>
              <p:nvPr/>
            </p:nvCxnSpPr>
            <p:spPr>
              <a:xfrm>
                <a:off x="1150530" y="3512886"/>
                <a:ext cx="267586" cy="1063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9" name="直線單箭頭接點 98">
                <a:extLst>
                  <a:ext uri="{FF2B5EF4-FFF2-40B4-BE49-F238E27FC236}">
                    <a16:creationId xmlns:a16="http://schemas.microsoft.com/office/drawing/2014/main" id="{C170B98E-A408-8A71-7DC6-F6C5E05B4DB0}"/>
                  </a:ext>
                </a:extLst>
              </p:cNvPr>
              <p:cNvCxnSpPr>
                <a:cxnSpLocks/>
              </p:cNvCxnSpPr>
              <p:nvPr/>
            </p:nvCxnSpPr>
            <p:spPr>
              <a:xfrm>
                <a:off x="1150530" y="4033438"/>
                <a:ext cx="267586" cy="1063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0" name="直線單箭頭接點 99">
                <a:extLst>
                  <a:ext uri="{FF2B5EF4-FFF2-40B4-BE49-F238E27FC236}">
                    <a16:creationId xmlns:a16="http://schemas.microsoft.com/office/drawing/2014/main" id="{C1AEC4BC-532D-7391-D4CF-A30EC09CF8B8}"/>
                  </a:ext>
                </a:extLst>
              </p:cNvPr>
              <p:cNvCxnSpPr>
                <a:cxnSpLocks/>
              </p:cNvCxnSpPr>
              <p:nvPr/>
            </p:nvCxnSpPr>
            <p:spPr>
              <a:xfrm>
                <a:off x="1150530" y="5118820"/>
                <a:ext cx="267586" cy="1063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1" name="直線單箭頭接點 100">
                <a:extLst>
                  <a:ext uri="{FF2B5EF4-FFF2-40B4-BE49-F238E27FC236}">
                    <a16:creationId xmlns:a16="http://schemas.microsoft.com/office/drawing/2014/main" id="{9E556F72-3DB5-316A-F61E-B62B3A573DE6}"/>
                  </a:ext>
                </a:extLst>
              </p:cNvPr>
              <p:cNvCxnSpPr>
                <a:cxnSpLocks/>
              </p:cNvCxnSpPr>
              <p:nvPr/>
            </p:nvCxnSpPr>
            <p:spPr>
              <a:xfrm>
                <a:off x="1143442" y="4553990"/>
                <a:ext cx="267586" cy="1063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8" name="群組 27">
              <a:extLst>
                <a:ext uri="{FF2B5EF4-FFF2-40B4-BE49-F238E27FC236}">
                  <a16:creationId xmlns:a16="http://schemas.microsoft.com/office/drawing/2014/main" id="{3A5C8794-B16C-CB40-9382-C63E4E4CC4FC}"/>
                </a:ext>
              </a:extLst>
            </p:cNvPr>
            <p:cNvGrpSpPr/>
            <p:nvPr/>
          </p:nvGrpSpPr>
          <p:grpSpPr>
            <a:xfrm>
              <a:off x="5337543" y="3264194"/>
              <a:ext cx="870097" cy="2321440"/>
              <a:chOff x="5399566" y="2945217"/>
              <a:chExt cx="870097" cy="2321440"/>
            </a:xfrm>
          </p:grpSpPr>
          <p:sp>
            <p:nvSpPr>
              <p:cNvPr id="103" name="矩形 102">
                <a:extLst>
                  <a:ext uri="{FF2B5EF4-FFF2-40B4-BE49-F238E27FC236}">
                    <a16:creationId xmlns:a16="http://schemas.microsoft.com/office/drawing/2014/main" id="{133EDB34-6D77-FF7D-EDE2-398C1A8B4623}"/>
                  </a:ext>
                </a:extLst>
              </p:cNvPr>
              <p:cNvSpPr/>
              <p:nvPr/>
            </p:nvSpPr>
            <p:spPr>
              <a:xfrm>
                <a:off x="5399566" y="2945217"/>
                <a:ext cx="868325" cy="230372"/>
              </a:xfrm>
              <a:prstGeom prst="rect">
                <a:avLst/>
              </a:prstGeom>
              <a:solidFill>
                <a:schemeClr val="accent6">
                  <a:lumMod val="40000"/>
                  <a:lumOff val="6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4" name="矩形 103">
                <a:extLst>
                  <a:ext uri="{FF2B5EF4-FFF2-40B4-BE49-F238E27FC236}">
                    <a16:creationId xmlns:a16="http://schemas.microsoft.com/office/drawing/2014/main" id="{B61CF34A-DB45-2236-33E1-78B32E5BBABE}"/>
                  </a:ext>
                </a:extLst>
              </p:cNvPr>
              <p:cNvSpPr/>
              <p:nvPr/>
            </p:nvSpPr>
            <p:spPr>
              <a:xfrm>
                <a:off x="5399566" y="3467984"/>
                <a:ext cx="868325" cy="230372"/>
              </a:xfrm>
              <a:prstGeom prst="rect">
                <a:avLst/>
              </a:prstGeom>
              <a:solidFill>
                <a:schemeClr val="accent6">
                  <a:lumMod val="40000"/>
                  <a:lumOff val="6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5" name="矩形 104">
                <a:extLst>
                  <a:ext uri="{FF2B5EF4-FFF2-40B4-BE49-F238E27FC236}">
                    <a16:creationId xmlns:a16="http://schemas.microsoft.com/office/drawing/2014/main" id="{A78DF237-94DE-B4EC-5409-9210BF1F7B3D}"/>
                  </a:ext>
                </a:extLst>
              </p:cNvPr>
              <p:cNvSpPr/>
              <p:nvPr/>
            </p:nvSpPr>
            <p:spPr>
              <a:xfrm>
                <a:off x="5399566" y="3990751"/>
                <a:ext cx="868325" cy="230372"/>
              </a:xfrm>
              <a:prstGeom prst="rect">
                <a:avLst/>
              </a:prstGeom>
              <a:solidFill>
                <a:schemeClr val="accent6">
                  <a:lumMod val="40000"/>
                  <a:lumOff val="6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6" name="矩形 105">
                <a:extLst>
                  <a:ext uri="{FF2B5EF4-FFF2-40B4-BE49-F238E27FC236}">
                    <a16:creationId xmlns:a16="http://schemas.microsoft.com/office/drawing/2014/main" id="{173F02E5-1D73-E4E8-FFE4-144E9C98F1C6}"/>
                  </a:ext>
                </a:extLst>
              </p:cNvPr>
              <p:cNvSpPr/>
              <p:nvPr/>
            </p:nvSpPr>
            <p:spPr>
              <a:xfrm>
                <a:off x="5399566" y="5036285"/>
                <a:ext cx="868325" cy="230372"/>
              </a:xfrm>
              <a:prstGeom prst="rect">
                <a:avLst/>
              </a:prstGeom>
              <a:solidFill>
                <a:schemeClr val="accent6">
                  <a:lumMod val="40000"/>
                  <a:lumOff val="6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7" name="矩形 106">
                <a:extLst>
                  <a:ext uri="{FF2B5EF4-FFF2-40B4-BE49-F238E27FC236}">
                    <a16:creationId xmlns:a16="http://schemas.microsoft.com/office/drawing/2014/main" id="{D030DEF5-E8ED-BC2B-299E-9D589C1BC34D}"/>
                  </a:ext>
                </a:extLst>
              </p:cNvPr>
              <p:cNvSpPr/>
              <p:nvPr/>
            </p:nvSpPr>
            <p:spPr>
              <a:xfrm>
                <a:off x="5401338" y="4513518"/>
                <a:ext cx="868325" cy="230372"/>
              </a:xfrm>
              <a:prstGeom prst="rect">
                <a:avLst/>
              </a:prstGeom>
              <a:solidFill>
                <a:schemeClr val="accent6">
                  <a:lumMod val="40000"/>
                  <a:lumOff val="6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cxnSp>
          <p:nvCxnSpPr>
            <p:cNvPr id="31" name="直線單箭頭接點 30">
              <a:extLst>
                <a:ext uri="{FF2B5EF4-FFF2-40B4-BE49-F238E27FC236}">
                  <a16:creationId xmlns:a16="http://schemas.microsoft.com/office/drawing/2014/main" id="{3BB41739-ABE3-035C-7E14-409060F53D58}"/>
                </a:ext>
              </a:extLst>
            </p:cNvPr>
            <p:cNvCxnSpPr>
              <a:cxnSpLocks/>
            </p:cNvCxnSpPr>
            <p:nvPr/>
          </p:nvCxnSpPr>
          <p:spPr>
            <a:xfrm>
              <a:off x="9445697" y="3375080"/>
              <a:ext cx="267586" cy="1063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3" name="矩形 32">
              <a:extLst>
                <a:ext uri="{FF2B5EF4-FFF2-40B4-BE49-F238E27FC236}">
                  <a16:creationId xmlns:a16="http://schemas.microsoft.com/office/drawing/2014/main" id="{CBDA223D-61E8-0006-D7D2-0CC9C8721C10}"/>
                </a:ext>
              </a:extLst>
            </p:cNvPr>
            <p:cNvSpPr/>
            <p:nvPr/>
          </p:nvSpPr>
          <p:spPr>
            <a:xfrm>
              <a:off x="9736761" y="2985090"/>
              <a:ext cx="1337931" cy="788581"/>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zh-TW" altLang="en-US" sz="2400">
                  <a:solidFill>
                    <a:schemeClr val="tx1"/>
                  </a:solidFill>
                  <a:ea typeface="新細明體"/>
                  <a:cs typeface="Calibri"/>
                </a:rPr>
                <a:t>Classifier Head</a:t>
              </a:r>
            </a:p>
          </p:txBody>
        </p:sp>
        <p:cxnSp>
          <p:nvCxnSpPr>
            <p:cNvPr id="112" name="直線單箭頭接點 111">
              <a:extLst>
                <a:ext uri="{FF2B5EF4-FFF2-40B4-BE49-F238E27FC236}">
                  <a16:creationId xmlns:a16="http://schemas.microsoft.com/office/drawing/2014/main" id="{20D61D2C-B470-B5BD-3083-0B9763C46183}"/>
                </a:ext>
              </a:extLst>
            </p:cNvPr>
            <p:cNvCxnSpPr>
              <a:cxnSpLocks/>
            </p:cNvCxnSpPr>
            <p:nvPr/>
          </p:nvCxnSpPr>
          <p:spPr>
            <a:xfrm>
              <a:off x="11146905" y="3401661"/>
              <a:ext cx="267586" cy="1063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14" name="圖形 9" descr="奸惡的臉">
              <a:extLst>
                <a:ext uri="{FF2B5EF4-FFF2-40B4-BE49-F238E27FC236}">
                  <a16:creationId xmlns:a16="http://schemas.microsoft.com/office/drawing/2014/main" id="{8CA3E548-943D-3FD6-6DEB-DB5C450CC74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330762" y="3001926"/>
              <a:ext cx="765544" cy="765544"/>
            </a:xfrm>
            <a:prstGeom prst="rect">
              <a:avLst/>
            </a:prstGeom>
          </p:spPr>
        </p:pic>
        <p:sp>
          <p:nvSpPr>
            <p:cNvPr id="118" name="矩形 117">
              <a:extLst>
                <a:ext uri="{FF2B5EF4-FFF2-40B4-BE49-F238E27FC236}">
                  <a16:creationId xmlns:a16="http://schemas.microsoft.com/office/drawing/2014/main" id="{1741F23C-AC30-A2CB-9B0F-08303B0BAB15}"/>
                </a:ext>
              </a:extLst>
            </p:cNvPr>
            <p:cNvSpPr/>
            <p:nvPr/>
          </p:nvSpPr>
          <p:spPr>
            <a:xfrm rot="5400000">
              <a:off x="5421717" y="4376184"/>
              <a:ext cx="2888511" cy="469604"/>
            </a:xfrm>
            <a:prstGeom prst="rect">
              <a:avLst/>
            </a:prstGeom>
            <a:solidFill>
              <a:srgbClr val="7628C9">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zh-TW" altLang="en-US" sz="2400">
                  <a:solidFill>
                    <a:schemeClr val="tx1"/>
                  </a:solidFill>
                  <a:latin typeface="Calibri"/>
                  <a:ea typeface="新細明體"/>
                  <a:cs typeface="Calibri"/>
                </a:rPr>
                <a:t>Transformer Layer 2</a:t>
              </a:r>
              <a:endParaRPr lang="zh-TW">
                <a:solidFill>
                  <a:schemeClr val="tx1"/>
                </a:solidFill>
              </a:endParaRPr>
            </a:p>
          </p:txBody>
        </p:sp>
        <p:sp>
          <p:nvSpPr>
            <p:cNvPr id="120" name="矩形 119">
              <a:extLst>
                <a:ext uri="{FF2B5EF4-FFF2-40B4-BE49-F238E27FC236}">
                  <a16:creationId xmlns:a16="http://schemas.microsoft.com/office/drawing/2014/main" id="{3E9E88BD-8995-3AFF-7A91-034E3D5A0388}"/>
                </a:ext>
              </a:extLst>
            </p:cNvPr>
            <p:cNvSpPr/>
            <p:nvPr/>
          </p:nvSpPr>
          <p:spPr>
            <a:xfrm rot="5400000">
              <a:off x="6254600" y="4376184"/>
              <a:ext cx="2888511" cy="469604"/>
            </a:xfrm>
            <a:prstGeom prst="rect">
              <a:avLst/>
            </a:prstGeom>
            <a:solidFill>
              <a:srgbClr val="CF0664">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zh-TW" altLang="en-US" sz="2400">
                  <a:solidFill>
                    <a:schemeClr val="tx1"/>
                  </a:solidFill>
                  <a:latin typeface="Calibri"/>
                  <a:ea typeface="新細明體"/>
                  <a:cs typeface="Calibri"/>
                </a:rPr>
                <a:t>Transformer Layer N</a:t>
              </a:r>
              <a:endParaRPr lang="zh-TW">
                <a:solidFill>
                  <a:schemeClr val="tx1"/>
                </a:solidFill>
              </a:endParaRPr>
            </a:p>
          </p:txBody>
        </p:sp>
      </p:grpSp>
      <p:sp>
        <p:nvSpPr>
          <p:cNvPr id="128" name="文字方塊 4">
            <a:extLst>
              <a:ext uri="{FF2B5EF4-FFF2-40B4-BE49-F238E27FC236}">
                <a16:creationId xmlns:a16="http://schemas.microsoft.com/office/drawing/2014/main" id="{8F13520F-9A6C-B802-0CE1-14A4434DE2DC}"/>
              </a:ext>
            </a:extLst>
          </p:cNvPr>
          <p:cNvSpPr txBox="1"/>
          <p:nvPr/>
        </p:nvSpPr>
        <p:spPr>
          <a:xfrm>
            <a:off x="164475" y="2444858"/>
            <a:ext cx="2580470"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TW" altLang="en-US" sz="2400" b="1">
                <a:solidFill>
                  <a:srgbClr val="FF0000"/>
                </a:solidFill>
                <a:ea typeface="新細明體"/>
                <a:cs typeface="Calibri"/>
              </a:rPr>
              <a:t>After Fine-tuning</a:t>
            </a:r>
            <a:endParaRPr lang="zh-TW" altLang="en-US" sz="2400" b="1">
              <a:solidFill>
                <a:srgbClr val="FF0000"/>
              </a:solidFill>
              <a:ea typeface="新細明體" panose="02020500000000000000" pitchFamily="18" charset="-120"/>
              <a:cs typeface="Calibri"/>
            </a:endParaRPr>
          </a:p>
        </p:txBody>
      </p:sp>
      <p:grpSp>
        <p:nvGrpSpPr>
          <p:cNvPr id="84" name="Group 83">
            <a:extLst>
              <a:ext uri="{FF2B5EF4-FFF2-40B4-BE49-F238E27FC236}">
                <a16:creationId xmlns:a16="http://schemas.microsoft.com/office/drawing/2014/main" id="{B386F763-1C35-6F43-8D65-24AB93EB1A64}"/>
              </a:ext>
            </a:extLst>
          </p:cNvPr>
          <p:cNvGrpSpPr/>
          <p:nvPr/>
        </p:nvGrpSpPr>
        <p:grpSpPr>
          <a:xfrm>
            <a:off x="3314257" y="2220600"/>
            <a:ext cx="5564370" cy="959553"/>
            <a:chOff x="3314257" y="2220600"/>
            <a:chExt cx="5564370" cy="959553"/>
          </a:xfrm>
        </p:grpSpPr>
        <p:cxnSp>
          <p:nvCxnSpPr>
            <p:cNvPr id="90" name="直線單箭頭接點 121">
              <a:extLst>
                <a:ext uri="{FF2B5EF4-FFF2-40B4-BE49-F238E27FC236}">
                  <a16:creationId xmlns:a16="http://schemas.microsoft.com/office/drawing/2014/main" id="{C3D9A841-872F-C643-94F0-185D8F35A15E}"/>
                </a:ext>
              </a:extLst>
            </p:cNvPr>
            <p:cNvCxnSpPr>
              <a:cxnSpLocks/>
            </p:cNvCxnSpPr>
            <p:nvPr/>
          </p:nvCxnSpPr>
          <p:spPr>
            <a:xfrm flipH="1">
              <a:off x="3314257" y="2693729"/>
              <a:ext cx="2015427" cy="442123"/>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96" name="直線單箭頭接點 124">
              <a:extLst>
                <a:ext uri="{FF2B5EF4-FFF2-40B4-BE49-F238E27FC236}">
                  <a16:creationId xmlns:a16="http://schemas.microsoft.com/office/drawing/2014/main" id="{B344540B-AD60-344D-87ED-41DD0496682C}"/>
                </a:ext>
              </a:extLst>
            </p:cNvPr>
            <p:cNvCxnSpPr>
              <a:cxnSpLocks/>
            </p:cNvCxnSpPr>
            <p:nvPr/>
          </p:nvCxnSpPr>
          <p:spPr>
            <a:xfrm>
              <a:off x="5329684" y="2693729"/>
              <a:ext cx="465502" cy="468704"/>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02" name="直線單箭頭接點 125">
              <a:extLst>
                <a:ext uri="{FF2B5EF4-FFF2-40B4-BE49-F238E27FC236}">
                  <a16:creationId xmlns:a16="http://schemas.microsoft.com/office/drawing/2014/main" id="{FB498C75-C551-7D48-8C3B-7D0594A3C4BF}"/>
                </a:ext>
              </a:extLst>
            </p:cNvPr>
            <p:cNvCxnSpPr>
              <a:cxnSpLocks/>
            </p:cNvCxnSpPr>
            <p:nvPr/>
          </p:nvCxnSpPr>
          <p:spPr>
            <a:xfrm>
              <a:off x="5329684" y="2693729"/>
              <a:ext cx="3548943" cy="486424"/>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8" name="Rectangle 107">
                  <a:extLst>
                    <a:ext uri="{FF2B5EF4-FFF2-40B4-BE49-F238E27FC236}">
                      <a16:creationId xmlns:a16="http://schemas.microsoft.com/office/drawing/2014/main" id="{A2B4ED72-5AC0-7549-996D-B07952BC8E00}"/>
                    </a:ext>
                  </a:extLst>
                </p:cNvPr>
                <p:cNvSpPr/>
                <p:nvPr/>
              </p:nvSpPr>
              <p:spPr>
                <a:xfrm>
                  <a:off x="5133013" y="2220600"/>
                  <a:ext cx="458780" cy="461665"/>
                </a:xfrm>
                <a:prstGeom prst="rect">
                  <a:avLst/>
                </a:prstGeom>
              </p:spPr>
              <p:txBody>
                <a:bodyPr wrap="none">
                  <a:spAutoFit/>
                </a:bodyPr>
                <a:lstStyle/>
                <a:p>
                  <a:pPr algn="ctr"/>
                  <a14:m>
                    <m:oMath xmlns:m="http://schemas.openxmlformats.org/officeDocument/2006/math">
                      <m:r>
                        <a:rPr lang="en-US" altLang="zh-TW" sz="2400" b="1" i="1" dirty="0" smtClean="0">
                          <a:latin typeface="Cambria Math" panose="02040503050406030204" pitchFamily="18" charset="0"/>
                          <a:ea typeface="新細明體"/>
                          <a:cs typeface="Calibri"/>
                        </a:rPr>
                        <m:t>𝒉</m:t>
                      </m:r>
                    </m:oMath>
                  </a14:m>
                  <a:r>
                    <a:rPr lang="en-US" altLang="zh-TW" sz="2400" b="1" i="1">
                      <a:ea typeface="新細明體"/>
                      <a:cs typeface="Calibri"/>
                    </a:rPr>
                    <a:t>’</a:t>
                  </a:r>
                  <a:endParaRPr lang="zh-TW" altLang="en-US" sz="2400" b="1" i="1">
                    <a:ea typeface="新細明體"/>
                    <a:cs typeface="Calibri"/>
                  </a:endParaRPr>
                </a:p>
              </p:txBody>
            </p:sp>
          </mc:Choice>
          <mc:Fallback xmlns="">
            <p:sp>
              <p:nvSpPr>
                <p:cNvPr id="108" name="Rectangle 107">
                  <a:extLst>
                    <a:ext uri="{FF2B5EF4-FFF2-40B4-BE49-F238E27FC236}">
                      <a16:creationId xmlns:a16="http://schemas.microsoft.com/office/drawing/2014/main" id="{A2B4ED72-5AC0-7549-996D-B07952BC8E00}"/>
                    </a:ext>
                  </a:extLst>
                </p:cNvPr>
                <p:cNvSpPr>
                  <a:spLocks noRot="1" noChangeAspect="1" noMove="1" noResize="1" noEditPoints="1" noAdjustHandles="1" noChangeArrowheads="1" noChangeShapeType="1" noTextEdit="1"/>
                </p:cNvSpPr>
                <p:nvPr/>
              </p:nvSpPr>
              <p:spPr>
                <a:xfrm>
                  <a:off x="5133013" y="2220600"/>
                  <a:ext cx="458780" cy="461665"/>
                </a:xfrm>
                <a:prstGeom prst="rect">
                  <a:avLst/>
                </a:prstGeom>
                <a:blipFill>
                  <a:blip r:embed="rId5"/>
                  <a:stretch>
                    <a:fillRect l="-4000" t="-10526" r="-21333" b="-28947"/>
                  </a:stretch>
                </a:blipFill>
              </p:spPr>
              <p:txBody>
                <a:bodyPr/>
                <a:lstStyle/>
                <a:p>
                  <a:r>
                    <a:rPr lang="en-US">
                      <a:noFill/>
                    </a:rPr>
                    <a:t> </a:t>
                  </a:r>
                </a:p>
              </p:txBody>
            </p:sp>
          </mc:Fallback>
        </mc:AlternateContent>
      </p:grpSp>
      <p:sp>
        <p:nvSpPr>
          <p:cNvPr id="4" name="日期版面配置區 3">
            <a:extLst>
              <a:ext uri="{FF2B5EF4-FFF2-40B4-BE49-F238E27FC236}">
                <a16:creationId xmlns:a16="http://schemas.microsoft.com/office/drawing/2014/main" id="{04F0E2C4-3E5B-00BC-8E1E-CD89719C3F54}"/>
              </a:ext>
            </a:extLst>
          </p:cNvPr>
          <p:cNvSpPr>
            <a:spLocks noGrp="1"/>
          </p:cNvSpPr>
          <p:nvPr>
            <p:ph type="dt" sz="half" idx="10"/>
          </p:nvPr>
        </p:nvSpPr>
        <p:spPr/>
        <p:txBody>
          <a:bodyPr/>
          <a:lstStyle/>
          <a:p>
            <a:r>
              <a:rPr lang="en" altLang="zh-TW" b="0" i="0">
                <a:effectLst/>
                <a:latin typeface="+mn-lt"/>
              </a:rPr>
              <a:t>He, </a:t>
            </a:r>
            <a:r>
              <a:rPr lang="en" altLang="zh-TW" b="0" i="0" err="1">
                <a:effectLst/>
                <a:latin typeface="+mn-lt"/>
              </a:rPr>
              <a:t>Junxian</a:t>
            </a:r>
            <a:r>
              <a:rPr lang="en" altLang="zh-TW" b="0" i="0">
                <a:effectLst/>
                <a:latin typeface="+mn-lt"/>
              </a:rPr>
              <a:t>, et al. "Towards a Unified View of Parameter-Efficient Transfer Learning." </a:t>
            </a:r>
            <a:r>
              <a:rPr lang="en" altLang="zh-TW" b="0" i="1">
                <a:effectLst/>
                <a:latin typeface="+mn-lt"/>
              </a:rPr>
              <a:t>International Conference on Learning Representations</a:t>
            </a:r>
            <a:r>
              <a:rPr lang="en" altLang="zh-TW" b="0" i="0">
                <a:effectLst/>
                <a:latin typeface="+mn-lt"/>
              </a:rPr>
              <a:t>. 2022.</a:t>
            </a:r>
            <a:endParaRPr lang="en-TW" altLang="zh-TW">
              <a:latin typeface="+mn-lt"/>
            </a:endParaRPr>
          </a:p>
        </p:txBody>
      </p:sp>
    </p:spTree>
    <p:extLst>
      <p:ext uri="{BB962C8B-B14F-4D97-AF65-F5344CB8AC3E}">
        <p14:creationId xmlns:p14="http://schemas.microsoft.com/office/powerpoint/2010/main" val="3950734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矩形 34">
            <a:extLst>
              <a:ext uri="{FF2B5EF4-FFF2-40B4-BE49-F238E27FC236}">
                <a16:creationId xmlns:a16="http://schemas.microsoft.com/office/drawing/2014/main" id="{6D46617C-EEEE-4B77-9126-1587E6D30D30}"/>
              </a:ext>
            </a:extLst>
          </p:cNvPr>
          <p:cNvSpPr/>
          <p:nvPr/>
        </p:nvSpPr>
        <p:spPr>
          <a:xfrm>
            <a:off x="3817132" y="5599311"/>
            <a:ext cx="2806168" cy="461665"/>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2" name="標題 1">
            <a:extLst>
              <a:ext uri="{FF2B5EF4-FFF2-40B4-BE49-F238E27FC236}">
                <a16:creationId xmlns:a16="http://schemas.microsoft.com/office/drawing/2014/main" id="{7E93C717-F863-4E29-8AA7-7E8F1287F09F}"/>
              </a:ext>
            </a:extLst>
          </p:cNvPr>
          <p:cNvSpPr>
            <a:spLocks noGrp="1"/>
          </p:cNvSpPr>
          <p:nvPr>
            <p:ph type="title"/>
          </p:nvPr>
        </p:nvSpPr>
        <p:spPr/>
        <p:txBody>
          <a:bodyPr/>
          <a:lstStyle/>
          <a:p>
            <a:r>
              <a:rPr lang="en-US" altLang="zh-TW" dirty="0"/>
              <a:t>Pre-training for NLP - Fine-tune (Example)</a:t>
            </a:r>
            <a:endParaRPr lang="zh-TW" altLang="en-US" dirty="0"/>
          </a:p>
        </p:txBody>
      </p:sp>
      <p:sp>
        <p:nvSpPr>
          <p:cNvPr id="5" name="矩形: 圓角 4">
            <a:extLst>
              <a:ext uri="{FF2B5EF4-FFF2-40B4-BE49-F238E27FC236}">
                <a16:creationId xmlns:a16="http://schemas.microsoft.com/office/drawing/2014/main" id="{FE1D9997-3133-4B9C-8E6E-095472BD2B72}"/>
              </a:ext>
            </a:extLst>
          </p:cNvPr>
          <p:cNvSpPr/>
          <p:nvPr/>
        </p:nvSpPr>
        <p:spPr>
          <a:xfrm>
            <a:off x="2700916" y="4152440"/>
            <a:ext cx="3966052" cy="1171047"/>
          </a:xfrm>
          <a:prstGeom prst="roundRect">
            <a:avLst/>
          </a:prstGeom>
          <a:ln w="57150">
            <a:solidFill>
              <a:schemeClr val="accent2"/>
            </a:solid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BERT</a:t>
            </a:r>
            <a:endParaRPr kumimoji="0" lang="zh-TW" altLang="en-US" sz="2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7" name="文字方塊 6">
            <a:extLst>
              <a:ext uri="{FF2B5EF4-FFF2-40B4-BE49-F238E27FC236}">
                <a16:creationId xmlns:a16="http://schemas.microsoft.com/office/drawing/2014/main" id="{AA9F8796-2B7D-4F80-B1F3-BD7A4F834EC5}"/>
              </a:ext>
            </a:extLst>
          </p:cNvPr>
          <p:cNvSpPr txBox="1"/>
          <p:nvPr/>
        </p:nvSpPr>
        <p:spPr>
          <a:xfrm>
            <a:off x="2589755" y="5612011"/>
            <a:ext cx="111132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[CLS]</a:t>
            </a:r>
            <a:endPar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cxnSp>
        <p:nvCxnSpPr>
          <p:cNvPr id="8" name="直線單箭頭接點 7">
            <a:extLst>
              <a:ext uri="{FF2B5EF4-FFF2-40B4-BE49-F238E27FC236}">
                <a16:creationId xmlns:a16="http://schemas.microsoft.com/office/drawing/2014/main" id="{B8F3C641-E704-43C6-95E6-C5B514F0FF04}"/>
              </a:ext>
            </a:extLst>
          </p:cNvPr>
          <p:cNvCxnSpPr>
            <a:cxnSpLocks/>
          </p:cNvCxnSpPr>
          <p:nvPr/>
        </p:nvCxnSpPr>
        <p:spPr>
          <a:xfrm flipV="1">
            <a:off x="3121838" y="5352261"/>
            <a:ext cx="0" cy="35151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文字方塊 9">
            <a:extLst>
              <a:ext uri="{FF2B5EF4-FFF2-40B4-BE49-F238E27FC236}">
                <a16:creationId xmlns:a16="http://schemas.microsoft.com/office/drawing/2014/main" id="{75659565-1678-4A7D-B37A-5DCD07092454}"/>
              </a:ext>
            </a:extLst>
          </p:cNvPr>
          <p:cNvSpPr txBox="1"/>
          <p:nvPr/>
        </p:nvSpPr>
        <p:spPr>
          <a:xfrm>
            <a:off x="3627156" y="5586611"/>
            <a:ext cx="111132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w</a:t>
            </a:r>
            <a:r>
              <a:rPr kumimoji="0" lang="en-US" altLang="zh-TW" sz="2400" b="0" i="0" u="none" strike="noStrike" kern="1200" cap="none" spc="0" normalizeH="0" baseline="-2500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1</a:t>
            </a:r>
            <a:endParaRPr kumimoji="0" lang="zh-TW" altLang="en-US" sz="2400" b="0" i="0" u="none" strike="noStrike" kern="1200" cap="none" spc="0" normalizeH="0" baseline="-2500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cxnSp>
        <p:nvCxnSpPr>
          <p:cNvPr id="11" name="直線單箭頭接點 10">
            <a:extLst>
              <a:ext uri="{FF2B5EF4-FFF2-40B4-BE49-F238E27FC236}">
                <a16:creationId xmlns:a16="http://schemas.microsoft.com/office/drawing/2014/main" id="{5C30D2F2-2B32-4951-9A81-C28C175EF92A}"/>
              </a:ext>
            </a:extLst>
          </p:cNvPr>
          <p:cNvCxnSpPr>
            <a:cxnSpLocks/>
          </p:cNvCxnSpPr>
          <p:nvPr/>
        </p:nvCxnSpPr>
        <p:spPr>
          <a:xfrm flipV="1">
            <a:off x="4176055" y="5352261"/>
            <a:ext cx="0" cy="35151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文字方塊 12">
            <a:extLst>
              <a:ext uri="{FF2B5EF4-FFF2-40B4-BE49-F238E27FC236}">
                <a16:creationId xmlns:a16="http://schemas.microsoft.com/office/drawing/2014/main" id="{55500637-8BDF-4958-ACA2-67C3FC21A745}"/>
              </a:ext>
            </a:extLst>
          </p:cNvPr>
          <p:cNvSpPr txBox="1"/>
          <p:nvPr/>
        </p:nvSpPr>
        <p:spPr>
          <a:xfrm>
            <a:off x="4664557" y="5586611"/>
            <a:ext cx="111132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w</a:t>
            </a:r>
            <a:r>
              <a:rPr kumimoji="0" lang="en-US" altLang="zh-TW" sz="2400" b="0" i="0" u="none" strike="noStrike" kern="1200" cap="none" spc="0" normalizeH="0" baseline="-2500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2</a:t>
            </a:r>
            <a:endParaRPr kumimoji="0" lang="zh-TW" altLang="en-US" sz="2400" b="0" i="0" u="none" strike="noStrike" kern="1200" cap="none" spc="0" normalizeH="0" baseline="-2500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cxnSp>
        <p:nvCxnSpPr>
          <p:cNvPr id="14" name="直線單箭頭接點 13">
            <a:extLst>
              <a:ext uri="{FF2B5EF4-FFF2-40B4-BE49-F238E27FC236}">
                <a16:creationId xmlns:a16="http://schemas.microsoft.com/office/drawing/2014/main" id="{80DB23CC-6891-483E-B90A-061C009977F4}"/>
              </a:ext>
            </a:extLst>
          </p:cNvPr>
          <p:cNvCxnSpPr>
            <a:cxnSpLocks/>
          </p:cNvCxnSpPr>
          <p:nvPr/>
        </p:nvCxnSpPr>
        <p:spPr>
          <a:xfrm flipV="1">
            <a:off x="5196640" y="5352261"/>
            <a:ext cx="0" cy="35151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 name="文字方塊 15">
            <a:extLst>
              <a:ext uri="{FF2B5EF4-FFF2-40B4-BE49-F238E27FC236}">
                <a16:creationId xmlns:a16="http://schemas.microsoft.com/office/drawing/2014/main" id="{1436C052-F90A-4AD7-AFFA-E7921446E7D3}"/>
              </a:ext>
            </a:extLst>
          </p:cNvPr>
          <p:cNvSpPr txBox="1"/>
          <p:nvPr/>
        </p:nvSpPr>
        <p:spPr>
          <a:xfrm>
            <a:off x="5701957" y="5586611"/>
            <a:ext cx="111132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w</a:t>
            </a:r>
            <a:r>
              <a:rPr kumimoji="0" lang="en-US" altLang="zh-TW" sz="2400" b="0" i="0" u="none" strike="noStrike" kern="1200" cap="none" spc="0" normalizeH="0" baseline="-2500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3</a:t>
            </a:r>
            <a:endParaRPr kumimoji="0" lang="zh-TW" altLang="en-US" sz="2400" b="0" i="0" u="none" strike="noStrike" kern="1200" cap="none" spc="0" normalizeH="0" baseline="-2500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cxnSp>
        <p:nvCxnSpPr>
          <p:cNvPr id="17" name="直線單箭頭接點 16">
            <a:extLst>
              <a:ext uri="{FF2B5EF4-FFF2-40B4-BE49-F238E27FC236}">
                <a16:creationId xmlns:a16="http://schemas.microsoft.com/office/drawing/2014/main" id="{11CB1017-D67C-453C-8BEB-E23B8CB8E4EF}"/>
              </a:ext>
            </a:extLst>
          </p:cNvPr>
          <p:cNvCxnSpPr>
            <a:cxnSpLocks/>
          </p:cNvCxnSpPr>
          <p:nvPr/>
        </p:nvCxnSpPr>
        <p:spPr>
          <a:xfrm flipV="1">
            <a:off x="6250856" y="5352261"/>
            <a:ext cx="0" cy="35151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直線單箭頭接點 18">
            <a:extLst>
              <a:ext uri="{FF2B5EF4-FFF2-40B4-BE49-F238E27FC236}">
                <a16:creationId xmlns:a16="http://schemas.microsoft.com/office/drawing/2014/main" id="{800FCBD3-A5C0-4CB4-BED3-2C2857AFA228}"/>
              </a:ext>
            </a:extLst>
          </p:cNvPr>
          <p:cNvCxnSpPr>
            <a:cxnSpLocks/>
          </p:cNvCxnSpPr>
          <p:nvPr/>
        </p:nvCxnSpPr>
        <p:spPr>
          <a:xfrm flipV="1">
            <a:off x="3106917" y="3800923"/>
            <a:ext cx="0" cy="35151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3" name="矩形 22">
            <a:extLst>
              <a:ext uri="{FF2B5EF4-FFF2-40B4-BE49-F238E27FC236}">
                <a16:creationId xmlns:a16="http://schemas.microsoft.com/office/drawing/2014/main" id="{4459E7F0-ADAE-4D80-9216-8B621FE123E4}"/>
              </a:ext>
            </a:extLst>
          </p:cNvPr>
          <p:cNvSpPr/>
          <p:nvPr/>
        </p:nvSpPr>
        <p:spPr>
          <a:xfrm rot="5400000">
            <a:off x="2922360" y="3458504"/>
            <a:ext cx="360000" cy="195209"/>
          </a:xfrm>
          <a:prstGeom prst="rect">
            <a:avLst/>
          </a:prstGeom>
        </p:spPr>
        <p:style>
          <a:lnRef idx="0">
            <a:schemeClr val="accent4"/>
          </a:lnRef>
          <a:fillRef idx="3">
            <a:schemeClr val="accent4"/>
          </a:fillRef>
          <a:effectRef idx="3">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29" name="矩形: 圓角 28">
            <a:extLst>
              <a:ext uri="{FF2B5EF4-FFF2-40B4-BE49-F238E27FC236}">
                <a16:creationId xmlns:a16="http://schemas.microsoft.com/office/drawing/2014/main" id="{6B71F1CD-C5FB-4ED8-BCC8-2FB88018FD16}"/>
              </a:ext>
            </a:extLst>
          </p:cNvPr>
          <p:cNvSpPr/>
          <p:nvPr/>
        </p:nvSpPr>
        <p:spPr>
          <a:xfrm>
            <a:off x="2341335" y="2216676"/>
            <a:ext cx="1548424" cy="779160"/>
          </a:xfrm>
          <a:prstGeom prst="roundRect">
            <a:avLst/>
          </a:prstGeom>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Linear</a:t>
            </a:r>
          </a:p>
        </p:txBody>
      </p:sp>
      <p:cxnSp>
        <p:nvCxnSpPr>
          <p:cNvPr id="30" name="直線單箭頭接點 29">
            <a:extLst>
              <a:ext uri="{FF2B5EF4-FFF2-40B4-BE49-F238E27FC236}">
                <a16:creationId xmlns:a16="http://schemas.microsoft.com/office/drawing/2014/main" id="{DFAFFE57-22AC-481F-B103-63DD80DFFACE}"/>
              </a:ext>
            </a:extLst>
          </p:cNvPr>
          <p:cNvCxnSpPr>
            <a:cxnSpLocks/>
          </p:cNvCxnSpPr>
          <p:nvPr/>
        </p:nvCxnSpPr>
        <p:spPr>
          <a:xfrm flipV="1">
            <a:off x="3106917" y="1865160"/>
            <a:ext cx="0" cy="35151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直線單箭頭接點 30">
            <a:extLst>
              <a:ext uri="{FF2B5EF4-FFF2-40B4-BE49-F238E27FC236}">
                <a16:creationId xmlns:a16="http://schemas.microsoft.com/office/drawing/2014/main" id="{B659E594-6F57-47B2-910A-DD0444BB855A}"/>
              </a:ext>
            </a:extLst>
          </p:cNvPr>
          <p:cNvCxnSpPr>
            <a:cxnSpLocks/>
          </p:cNvCxnSpPr>
          <p:nvPr/>
        </p:nvCxnSpPr>
        <p:spPr>
          <a:xfrm flipV="1">
            <a:off x="3106917" y="2995836"/>
            <a:ext cx="0" cy="35151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2" name="矩形 31">
            <a:extLst>
              <a:ext uri="{FF2B5EF4-FFF2-40B4-BE49-F238E27FC236}">
                <a16:creationId xmlns:a16="http://schemas.microsoft.com/office/drawing/2014/main" id="{FF604D94-72D1-4D48-A92C-0E771A2E534D}"/>
              </a:ext>
            </a:extLst>
          </p:cNvPr>
          <p:cNvSpPr/>
          <p:nvPr/>
        </p:nvSpPr>
        <p:spPr>
          <a:xfrm>
            <a:off x="2720433" y="1411290"/>
            <a:ext cx="772969"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class</a:t>
            </a: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33" name="文字方塊 32">
            <a:extLst>
              <a:ext uri="{FF2B5EF4-FFF2-40B4-BE49-F238E27FC236}">
                <a16:creationId xmlns:a16="http://schemas.microsoft.com/office/drawing/2014/main" id="{FE1579B7-3F39-4F1D-B6D0-CDBB94B0CAD1}"/>
              </a:ext>
            </a:extLst>
          </p:cNvPr>
          <p:cNvSpPr txBox="1"/>
          <p:nvPr/>
        </p:nvSpPr>
        <p:spPr>
          <a:xfrm>
            <a:off x="7284726" y="1376602"/>
            <a:ext cx="244073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Input:  sequence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output: class</a:t>
            </a: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34" name="文字方塊 33">
            <a:extLst>
              <a:ext uri="{FF2B5EF4-FFF2-40B4-BE49-F238E27FC236}">
                <a16:creationId xmlns:a16="http://schemas.microsoft.com/office/drawing/2014/main" id="{B6021EE1-9C6B-4609-8648-254394AAF352}"/>
              </a:ext>
            </a:extLst>
          </p:cNvPr>
          <p:cNvSpPr txBox="1"/>
          <p:nvPr/>
        </p:nvSpPr>
        <p:spPr>
          <a:xfrm>
            <a:off x="4457444" y="6088107"/>
            <a:ext cx="152554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sentence</a:t>
            </a: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36" name="文字方塊 35">
            <a:extLst>
              <a:ext uri="{FF2B5EF4-FFF2-40B4-BE49-F238E27FC236}">
                <a16:creationId xmlns:a16="http://schemas.microsoft.com/office/drawing/2014/main" id="{2CD01A66-C6BA-423A-B60D-F23876104339}"/>
              </a:ext>
            </a:extLst>
          </p:cNvPr>
          <p:cNvSpPr txBox="1"/>
          <p:nvPr/>
        </p:nvSpPr>
        <p:spPr>
          <a:xfrm>
            <a:off x="7284726" y="2228672"/>
            <a:ext cx="323773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Example: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Sentiment analysis</a:t>
            </a:r>
          </a:p>
        </p:txBody>
      </p:sp>
      <p:sp>
        <p:nvSpPr>
          <p:cNvPr id="38" name="矩形 37">
            <a:extLst>
              <a:ext uri="{FF2B5EF4-FFF2-40B4-BE49-F238E27FC236}">
                <a16:creationId xmlns:a16="http://schemas.microsoft.com/office/drawing/2014/main" id="{21833BA5-A5B6-4273-8E33-FF4E0423C4E5}"/>
              </a:ext>
            </a:extLst>
          </p:cNvPr>
          <p:cNvSpPr/>
          <p:nvPr/>
        </p:nvSpPr>
        <p:spPr>
          <a:xfrm>
            <a:off x="4427680" y="2187649"/>
            <a:ext cx="1908534"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Random initialization  </a:t>
            </a: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39" name="矩形 38">
            <a:extLst>
              <a:ext uri="{FF2B5EF4-FFF2-40B4-BE49-F238E27FC236}">
                <a16:creationId xmlns:a16="http://schemas.microsoft.com/office/drawing/2014/main" id="{6BC6D935-968E-493D-98E8-1D2D4B5FDE1F}"/>
              </a:ext>
            </a:extLst>
          </p:cNvPr>
          <p:cNvSpPr/>
          <p:nvPr/>
        </p:nvSpPr>
        <p:spPr>
          <a:xfrm>
            <a:off x="3605967" y="3425830"/>
            <a:ext cx="2540995"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1"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Init by pre-train</a:t>
            </a:r>
            <a:endParaRPr kumimoji="0" lang="zh-TW" altLang="en-US" sz="2400" b="1"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cxnSp>
        <p:nvCxnSpPr>
          <p:cNvPr id="41" name="直線單箭頭接點 40">
            <a:extLst>
              <a:ext uri="{FF2B5EF4-FFF2-40B4-BE49-F238E27FC236}">
                <a16:creationId xmlns:a16="http://schemas.microsoft.com/office/drawing/2014/main" id="{11EA3B67-DD66-48DC-B4C5-EC75FA214F01}"/>
              </a:ext>
            </a:extLst>
          </p:cNvPr>
          <p:cNvCxnSpPr/>
          <p:nvPr/>
        </p:nvCxnSpPr>
        <p:spPr>
          <a:xfrm>
            <a:off x="3944475" y="2606256"/>
            <a:ext cx="533144" cy="0"/>
          </a:xfrm>
          <a:prstGeom prst="straightConnector1">
            <a:avLst/>
          </a:prstGeom>
          <a:ln w="76200">
            <a:solidFill>
              <a:srgbClr val="0070C0"/>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42" name="直線單箭頭接點 41">
            <a:extLst>
              <a:ext uri="{FF2B5EF4-FFF2-40B4-BE49-F238E27FC236}">
                <a16:creationId xmlns:a16="http://schemas.microsoft.com/office/drawing/2014/main" id="{9B7CD2D9-9F88-45A5-9BA9-A33CE19CA632}"/>
              </a:ext>
            </a:extLst>
          </p:cNvPr>
          <p:cNvCxnSpPr>
            <a:cxnSpLocks/>
          </p:cNvCxnSpPr>
          <p:nvPr/>
        </p:nvCxnSpPr>
        <p:spPr>
          <a:xfrm flipV="1">
            <a:off x="4664556" y="3800923"/>
            <a:ext cx="0" cy="713020"/>
          </a:xfrm>
          <a:prstGeom prst="straightConnector1">
            <a:avLst/>
          </a:prstGeom>
          <a:ln w="76200">
            <a:solidFill>
              <a:srgbClr val="0070C0"/>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3" name="右大括弧 2">
            <a:extLst>
              <a:ext uri="{FF2B5EF4-FFF2-40B4-BE49-F238E27FC236}">
                <a16:creationId xmlns:a16="http://schemas.microsoft.com/office/drawing/2014/main" id="{31900F38-073C-4F31-A116-61EDAC9B84CC}"/>
              </a:ext>
            </a:extLst>
          </p:cNvPr>
          <p:cNvSpPr/>
          <p:nvPr/>
        </p:nvSpPr>
        <p:spPr>
          <a:xfrm>
            <a:off x="6692797" y="2216676"/>
            <a:ext cx="556120" cy="4169606"/>
          </a:xfrm>
          <a:prstGeom prst="rightBrace">
            <a:avLst>
              <a:gd name="adj1" fmla="val 34153"/>
              <a:gd name="adj2" fmla="val 77499"/>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37" name="文字方塊 36">
            <a:extLst>
              <a:ext uri="{FF2B5EF4-FFF2-40B4-BE49-F238E27FC236}">
                <a16:creationId xmlns:a16="http://schemas.microsoft.com/office/drawing/2014/main" id="{9EC5E422-68D3-436F-A14D-3ED9EC77FDFA}"/>
              </a:ext>
            </a:extLst>
          </p:cNvPr>
          <p:cNvSpPr txBox="1"/>
          <p:nvPr/>
        </p:nvSpPr>
        <p:spPr>
          <a:xfrm>
            <a:off x="7508275" y="5065901"/>
            <a:ext cx="257313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This is the model to be learned.</a:t>
            </a:r>
          </a:p>
        </p:txBody>
      </p:sp>
      <p:grpSp>
        <p:nvGrpSpPr>
          <p:cNvPr id="4" name="群組 3">
            <a:extLst>
              <a:ext uri="{FF2B5EF4-FFF2-40B4-BE49-F238E27FC236}">
                <a16:creationId xmlns:a16="http://schemas.microsoft.com/office/drawing/2014/main" id="{A3193F98-622E-4C54-8161-524A7BF65EBC}"/>
              </a:ext>
            </a:extLst>
          </p:cNvPr>
          <p:cNvGrpSpPr/>
          <p:nvPr/>
        </p:nvGrpSpPr>
        <p:grpSpPr>
          <a:xfrm>
            <a:off x="8310772" y="3215748"/>
            <a:ext cx="2394857" cy="1544598"/>
            <a:chOff x="1330878" y="5118359"/>
            <a:chExt cx="2394857" cy="1544598"/>
          </a:xfrm>
        </p:grpSpPr>
        <p:sp>
          <p:nvSpPr>
            <p:cNvPr id="40" name="文字方塊 39">
              <a:extLst>
                <a:ext uri="{FF2B5EF4-FFF2-40B4-BE49-F238E27FC236}">
                  <a16:creationId xmlns:a16="http://schemas.microsoft.com/office/drawing/2014/main" id="{7A2B25A2-B81E-4C1D-B019-85D2FCF37482}"/>
                </a:ext>
              </a:extLst>
            </p:cNvPr>
            <p:cNvSpPr txBox="1"/>
            <p:nvPr/>
          </p:nvSpPr>
          <p:spPr>
            <a:xfrm>
              <a:off x="1330878" y="5118359"/>
              <a:ext cx="239485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this is good</a:t>
              </a: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cxnSp>
          <p:nvCxnSpPr>
            <p:cNvPr id="43" name="直線單箭頭接點 42">
              <a:extLst>
                <a:ext uri="{FF2B5EF4-FFF2-40B4-BE49-F238E27FC236}">
                  <a16:creationId xmlns:a16="http://schemas.microsoft.com/office/drawing/2014/main" id="{61410812-19CF-46E3-A42B-B088998DDE46}"/>
                </a:ext>
              </a:extLst>
            </p:cNvPr>
            <p:cNvCxnSpPr>
              <a:cxnSpLocks/>
            </p:cNvCxnSpPr>
            <p:nvPr/>
          </p:nvCxnSpPr>
          <p:spPr>
            <a:xfrm>
              <a:off x="2092551" y="5556089"/>
              <a:ext cx="0" cy="62896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4" name="文字方塊 43">
              <a:extLst>
                <a:ext uri="{FF2B5EF4-FFF2-40B4-BE49-F238E27FC236}">
                  <a16:creationId xmlns:a16="http://schemas.microsoft.com/office/drawing/2014/main" id="{E050310C-0A33-4526-84FA-386C4620E11E}"/>
                </a:ext>
              </a:extLst>
            </p:cNvPr>
            <p:cNvSpPr txBox="1"/>
            <p:nvPr/>
          </p:nvSpPr>
          <p:spPr>
            <a:xfrm>
              <a:off x="1431423" y="6201292"/>
              <a:ext cx="132225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positive</a:t>
              </a: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grpSp>
      <p:sp>
        <p:nvSpPr>
          <p:cNvPr id="6" name="矩形 5">
            <a:extLst>
              <a:ext uri="{FF2B5EF4-FFF2-40B4-BE49-F238E27FC236}">
                <a16:creationId xmlns:a16="http://schemas.microsoft.com/office/drawing/2014/main" id="{504AB775-2233-4B8B-A389-31A416A8F22D}"/>
              </a:ext>
            </a:extLst>
          </p:cNvPr>
          <p:cNvSpPr/>
          <p:nvPr/>
        </p:nvSpPr>
        <p:spPr>
          <a:xfrm>
            <a:off x="8170906" y="3215749"/>
            <a:ext cx="1794730" cy="1544598"/>
          </a:xfrm>
          <a:prstGeom prst="rect">
            <a:avLst/>
          </a:prstGeom>
          <a:noFill/>
          <a:ln w="381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9" name="文字方塊 8">
            <a:extLst>
              <a:ext uri="{FF2B5EF4-FFF2-40B4-BE49-F238E27FC236}">
                <a16:creationId xmlns:a16="http://schemas.microsoft.com/office/drawing/2014/main" id="{08850BD7-C708-43E1-9931-4B2895C64463}"/>
              </a:ext>
            </a:extLst>
          </p:cNvPr>
          <p:cNvSpPr txBox="1"/>
          <p:nvPr/>
        </p:nvSpPr>
        <p:spPr>
          <a:xfrm>
            <a:off x="4121955" y="3106645"/>
            <a:ext cx="338715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400" b="1" i="0" u="none" strike="noStrike" kern="1200" cap="none" spc="0" normalizeH="0" baseline="0" noProof="0" dirty="0">
                <a:ln>
                  <a:noFill/>
                </a:ln>
                <a:solidFill>
                  <a:srgbClr val="FF0000"/>
                </a:solidFill>
                <a:effectLst/>
                <a:uLnTx/>
                <a:uFillTx/>
                <a:latin typeface="Calibri" panose="020F0502020204030204"/>
                <a:ea typeface="新細明體" panose="02020500000000000000" pitchFamily="18" charset="-120"/>
                <a:cs typeface="+mn-cs"/>
              </a:rPr>
              <a:t>Better than random</a:t>
            </a:r>
            <a:endParaRPr kumimoji="0" lang="zh-TW" altLang="en-US" sz="2400" b="1" i="0" u="none" strike="noStrike" kern="1200" cap="none" spc="0" normalizeH="0" baseline="0" noProof="0" dirty="0">
              <a:ln>
                <a:noFill/>
              </a:ln>
              <a:solidFill>
                <a:srgbClr val="FF0000"/>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2909523185"/>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1"/>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9"/>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0"/>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7"/>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41"/>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38"/>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42"/>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39"/>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7" grpId="0"/>
      <p:bldP spid="10" grpId="0"/>
      <p:bldP spid="13" grpId="0"/>
      <p:bldP spid="16" grpId="0"/>
      <p:bldP spid="23" grpId="0" animBg="1"/>
      <p:bldP spid="29" grpId="0" animBg="1"/>
      <p:bldP spid="32" grpId="0"/>
      <p:bldP spid="33" grpId="0"/>
      <p:bldP spid="34" grpId="0"/>
      <p:bldP spid="36" grpId="0"/>
      <p:bldP spid="38" grpId="0"/>
      <p:bldP spid="39" grpId="0"/>
      <p:bldP spid="3" grpId="0" animBg="1"/>
      <p:bldP spid="37" grpId="0"/>
      <p:bldP spid="6" grpId="0" animBg="1"/>
      <p:bldP spid="9" grpId="0"/>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F86C4B5-93A7-B97D-DE42-92C16A5B0CFA}"/>
              </a:ext>
            </a:extLst>
          </p:cNvPr>
          <p:cNvSpPr>
            <a:spLocks noGrp="1"/>
          </p:cNvSpPr>
          <p:nvPr>
            <p:ph type="title"/>
          </p:nvPr>
        </p:nvSpPr>
        <p:spPr/>
        <p:txBody>
          <a:bodyPr>
            <a:normAutofit/>
          </a:bodyPr>
          <a:lstStyle/>
          <a:p>
            <a:r>
              <a:rPr lang="af-ZA" altLang="zh-TW">
                <a:ea typeface="+mj-lt"/>
                <a:cs typeface="+mj-lt"/>
              </a:rPr>
              <a:t>Parameter-</a:t>
            </a:r>
            <a:r>
              <a:rPr lang="af-ZA" altLang="zh-TW" err="1">
                <a:ea typeface="+mj-lt"/>
                <a:cs typeface="+mj-lt"/>
              </a:rPr>
              <a:t>Efficient</a:t>
            </a:r>
            <a:r>
              <a:rPr lang="af-ZA" altLang="zh-TW">
                <a:ea typeface="+mj-lt"/>
                <a:cs typeface="+mj-lt"/>
              </a:rPr>
              <a:t> </a:t>
            </a:r>
            <a:r>
              <a:rPr lang="af-ZA" altLang="zh-TW" err="1">
                <a:ea typeface="+mj-lt"/>
                <a:cs typeface="+mj-lt"/>
              </a:rPr>
              <a:t>Fine-tuning</a:t>
            </a:r>
            <a:endParaRPr lang="zh-TW" err="1">
              <a:ea typeface="+mj-lt"/>
              <a:cs typeface="+mj-lt"/>
            </a:endParaRPr>
          </a:p>
        </p:txBody>
      </p:sp>
      <p:sp>
        <p:nvSpPr>
          <p:cNvPr id="3" name="內容版面配置區 2">
            <a:extLst>
              <a:ext uri="{FF2B5EF4-FFF2-40B4-BE49-F238E27FC236}">
                <a16:creationId xmlns:a16="http://schemas.microsoft.com/office/drawing/2014/main" id="{731EFA09-AA72-3D39-0159-0A40C982248C}"/>
              </a:ext>
            </a:extLst>
          </p:cNvPr>
          <p:cNvSpPr>
            <a:spLocks noGrp="1"/>
          </p:cNvSpPr>
          <p:nvPr>
            <p:ph idx="1"/>
          </p:nvPr>
        </p:nvSpPr>
        <p:spPr>
          <a:xfrm>
            <a:off x="838200" y="1197284"/>
            <a:ext cx="10510414" cy="520673"/>
          </a:xfrm>
        </p:spPr>
        <p:txBody>
          <a:bodyPr vert="horz" lIns="91440" tIns="45720" rIns="91440" bIns="45720" rtlCol="0" anchor="t">
            <a:normAutofit/>
          </a:bodyPr>
          <a:lstStyle/>
          <a:p>
            <a:r>
              <a:rPr lang="en-US" altLang="zh-TW">
                <a:ea typeface="新細明體"/>
                <a:cs typeface="Calibri"/>
              </a:rPr>
              <a:t>Fine-tuning</a:t>
            </a:r>
            <a:r>
              <a:rPr lang="zh-TW" altLang="en-US">
                <a:ea typeface="新細明體"/>
                <a:cs typeface="Calibri"/>
              </a:rPr>
              <a:t> </a:t>
            </a:r>
            <a:r>
              <a:rPr lang="en-US" altLang="zh-TW">
                <a:ea typeface="新細明體"/>
                <a:cs typeface="Calibri"/>
              </a:rPr>
              <a:t>=</a:t>
            </a:r>
            <a:r>
              <a:rPr lang="zh-TW" altLang="en-US">
                <a:ea typeface="新細明體"/>
                <a:cs typeface="Calibri"/>
              </a:rPr>
              <a:t> </a:t>
            </a:r>
            <a:r>
              <a:rPr lang="en-US" altLang="zh-TW">
                <a:ea typeface="新細明體"/>
                <a:cs typeface="Calibri"/>
              </a:rPr>
              <a:t>modifying</a:t>
            </a:r>
            <a:r>
              <a:rPr lang="zh-TW" altLang="en-US">
                <a:ea typeface="新細明體"/>
                <a:cs typeface="Calibri"/>
              </a:rPr>
              <a:t> </a:t>
            </a:r>
            <a:r>
              <a:rPr lang="en-US" altLang="zh-TW">
                <a:ea typeface="新細明體"/>
                <a:cs typeface="Calibri"/>
              </a:rPr>
              <a:t>the</a:t>
            </a:r>
            <a:r>
              <a:rPr lang="zh-TW" altLang="en-US">
                <a:ea typeface="新細明體"/>
                <a:cs typeface="Calibri"/>
              </a:rPr>
              <a:t> </a:t>
            </a:r>
            <a:r>
              <a:rPr lang="en-US" altLang="zh-TW">
                <a:ea typeface="新細明體"/>
                <a:cs typeface="Calibri"/>
              </a:rPr>
              <a:t>hidden</a:t>
            </a:r>
            <a:r>
              <a:rPr lang="zh-TW" altLang="en-US">
                <a:ea typeface="新細明體"/>
                <a:cs typeface="Calibri"/>
              </a:rPr>
              <a:t> </a:t>
            </a:r>
            <a:r>
              <a:rPr lang="en-US" altLang="zh-TW">
                <a:ea typeface="新細明體"/>
                <a:cs typeface="Calibri"/>
              </a:rPr>
              <a:t>representation</a:t>
            </a:r>
            <a:r>
              <a:rPr lang="zh-TW" altLang="en-US">
                <a:ea typeface="新細明體"/>
                <a:cs typeface="Calibri"/>
              </a:rPr>
              <a:t> </a:t>
            </a:r>
            <a:r>
              <a:rPr lang="en-US" altLang="zh-TW">
                <a:ea typeface="新細明體"/>
                <a:cs typeface="Calibri"/>
              </a:rPr>
              <a:t>based</a:t>
            </a:r>
            <a:r>
              <a:rPr lang="zh-TW" altLang="en-US">
                <a:ea typeface="新細明體"/>
                <a:cs typeface="Calibri"/>
              </a:rPr>
              <a:t> </a:t>
            </a:r>
            <a:r>
              <a:rPr lang="en-US" altLang="zh-TW">
                <a:ea typeface="新細明體"/>
                <a:cs typeface="Calibri"/>
              </a:rPr>
              <a:t>on</a:t>
            </a:r>
            <a:r>
              <a:rPr lang="zh-TW" altLang="en-US">
                <a:ea typeface="新細明體"/>
                <a:cs typeface="Calibri"/>
              </a:rPr>
              <a:t> </a:t>
            </a:r>
            <a:r>
              <a:rPr lang="en-US" altLang="zh-TW">
                <a:ea typeface="新細明體"/>
                <a:cs typeface="Calibri"/>
              </a:rPr>
              <a:t>a</a:t>
            </a:r>
            <a:r>
              <a:rPr lang="zh-TW" altLang="en-US">
                <a:ea typeface="新細明體"/>
                <a:cs typeface="Calibri"/>
              </a:rPr>
              <a:t> </a:t>
            </a:r>
            <a:r>
              <a:rPr lang="en-US" altLang="zh-TW">
                <a:ea typeface="新細明體"/>
                <a:cs typeface="Calibri"/>
              </a:rPr>
              <a:t>PLM</a:t>
            </a:r>
            <a:endParaRPr lang="zh-TW" altLang="en-US">
              <a:ea typeface="新細明體"/>
              <a:cs typeface="Calibri"/>
            </a:endParaRPr>
          </a:p>
        </p:txBody>
      </p:sp>
      <p:sp>
        <p:nvSpPr>
          <p:cNvPr id="113" name="箭號: 向右 112">
            <a:extLst>
              <a:ext uri="{FF2B5EF4-FFF2-40B4-BE49-F238E27FC236}">
                <a16:creationId xmlns:a16="http://schemas.microsoft.com/office/drawing/2014/main" id="{30083C3B-BAFD-9B48-8B33-78133A7DF6C7}"/>
              </a:ext>
            </a:extLst>
          </p:cNvPr>
          <p:cNvSpPr/>
          <p:nvPr/>
        </p:nvSpPr>
        <p:spPr>
          <a:xfrm>
            <a:off x="4750960" y="3525703"/>
            <a:ext cx="2888942" cy="455341"/>
          </a:xfrm>
          <a:prstGeom prst="rightArrow">
            <a:avLst/>
          </a:prstGeom>
          <a:solidFill>
            <a:srgbClr val="7D4B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9" name="Group 8">
            <a:extLst>
              <a:ext uri="{FF2B5EF4-FFF2-40B4-BE49-F238E27FC236}">
                <a16:creationId xmlns:a16="http://schemas.microsoft.com/office/drawing/2014/main" id="{04C762BA-A114-9F4B-9CC4-BC2EE1C53EFF}"/>
              </a:ext>
            </a:extLst>
          </p:cNvPr>
          <p:cNvGrpSpPr/>
          <p:nvPr/>
        </p:nvGrpSpPr>
        <p:grpSpPr>
          <a:xfrm>
            <a:off x="971247" y="1528865"/>
            <a:ext cx="4213542" cy="4786860"/>
            <a:chOff x="971247" y="1528865"/>
            <a:chExt cx="4213542" cy="4786860"/>
          </a:xfrm>
        </p:grpSpPr>
        <p:grpSp>
          <p:nvGrpSpPr>
            <p:cNvPr id="43" name="群組 42">
              <a:extLst>
                <a:ext uri="{FF2B5EF4-FFF2-40B4-BE49-F238E27FC236}">
                  <a16:creationId xmlns:a16="http://schemas.microsoft.com/office/drawing/2014/main" id="{7217FE87-4CDA-4B24-2255-E840717C05F2}"/>
                </a:ext>
              </a:extLst>
            </p:cNvPr>
            <p:cNvGrpSpPr/>
            <p:nvPr/>
          </p:nvGrpSpPr>
          <p:grpSpPr>
            <a:xfrm rot="16200000">
              <a:off x="2635345" y="3783596"/>
              <a:ext cx="870097" cy="2321440"/>
              <a:chOff x="2936357" y="2918636"/>
              <a:chExt cx="870097" cy="2321440"/>
            </a:xfrm>
          </p:grpSpPr>
          <p:sp>
            <p:nvSpPr>
              <p:cNvPr id="38" name="矩形 37">
                <a:extLst>
                  <a:ext uri="{FF2B5EF4-FFF2-40B4-BE49-F238E27FC236}">
                    <a16:creationId xmlns:a16="http://schemas.microsoft.com/office/drawing/2014/main" id="{3BE3471C-C0B9-B892-FB89-2C4967EE83DD}"/>
                  </a:ext>
                </a:extLst>
              </p:cNvPr>
              <p:cNvSpPr/>
              <p:nvPr/>
            </p:nvSpPr>
            <p:spPr>
              <a:xfrm>
                <a:off x="2936357" y="2918636"/>
                <a:ext cx="868325" cy="230372"/>
              </a:xfrm>
              <a:prstGeom prst="rect">
                <a:avLst/>
              </a:prstGeom>
              <a:solidFill>
                <a:schemeClr val="accent1">
                  <a:lumMod val="40000"/>
                  <a:lumOff val="6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9" name="矩形 38">
                <a:extLst>
                  <a:ext uri="{FF2B5EF4-FFF2-40B4-BE49-F238E27FC236}">
                    <a16:creationId xmlns:a16="http://schemas.microsoft.com/office/drawing/2014/main" id="{7104E5F4-181C-97B9-CDE6-980F54CF610B}"/>
                  </a:ext>
                </a:extLst>
              </p:cNvPr>
              <p:cNvSpPr/>
              <p:nvPr/>
            </p:nvSpPr>
            <p:spPr>
              <a:xfrm>
                <a:off x="2936357" y="3441403"/>
                <a:ext cx="868325" cy="230372"/>
              </a:xfrm>
              <a:prstGeom prst="rect">
                <a:avLst/>
              </a:prstGeom>
              <a:solidFill>
                <a:schemeClr val="accent1">
                  <a:lumMod val="40000"/>
                  <a:lumOff val="6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0" name="矩形 39">
                <a:extLst>
                  <a:ext uri="{FF2B5EF4-FFF2-40B4-BE49-F238E27FC236}">
                    <a16:creationId xmlns:a16="http://schemas.microsoft.com/office/drawing/2014/main" id="{392D7578-A900-F721-BF23-ED81174B8127}"/>
                  </a:ext>
                </a:extLst>
              </p:cNvPr>
              <p:cNvSpPr/>
              <p:nvPr/>
            </p:nvSpPr>
            <p:spPr>
              <a:xfrm>
                <a:off x="2936357" y="3964170"/>
                <a:ext cx="868325" cy="230372"/>
              </a:xfrm>
              <a:prstGeom prst="rect">
                <a:avLst/>
              </a:prstGeom>
              <a:solidFill>
                <a:schemeClr val="accent1">
                  <a:lumMod val="40000"/>
                  <a:lumOff val="6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1" name="矩形 40">
                <a:extLst>
                  <a:ext uri="{FF2B5EF4-FFF2-40B4-BE49-F238E27FC236}">
                    <a16:creationId xmlns:a16="http://schemas.microsoft.com/office/drawing/2014/main" id="{8C319BBD-F052-6248-B60C-4DB5EC8086D0}"/>
                  </a:ext>
                </a:extLst>
              </p:cNvPr>
              <p:cNvSpPr/>
              <p:nvPr/>
            </p:nvSpPr>
            <p:spPr>
              <a:xfrm>
                <a:off x="2936357" y="5009704"/>
                <a:ext cx="868325" cy="230372"/>
              </a:xfrm>
              <a:prstGeom prst="rect">
                <a:avLst/>
              </a:prstGeom>
              <a:solidFill>
                <a:schemeClr val="accent1">
                  <a:lumMod val="40000"/>
                  <a:lumOff val="6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2" name="矩形 41">
                <a:extLst>
                  <a:ext uri="{FF2B5EF4-FFF2-40B4-BE49-F238E27FC236}">
                    <a16:creationId xmlns:a16="http://schemas.microsoft.com/office/drawing/2014/main" id="{20EC2CF4-3650-C335-09DE-01737DAD3FEF}"/>
                  </a:ext>
                </a:extLst>
              </p:cNvPr>
              <p:cNvSpPr/>
              <p:nvPr/>
            </p:nvSpPr>
            <p:spPr>
              <a:xfrm>
                <a:off x="2938129" y="4486937"/>
                <a:ext cx="868325" cy="230372"/>
              </a:xfrm>
              <a:prstGeom prst="rect">
                <a:avLst/>
              </a:prstGeom>
              <a:solidFill>
                <a:schemeClr val="accent1">
                  <a:lumMod val="40000"/>
                  <a:lumOff val="6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50" name="群組 49">
              <a:extLst>
                <a:ext uri="{FF2B5EF4-FFF2-40B4-BE49-F238E27FC236}">
                  <a16:creationId xmlns:a16="http://schemas.microsoft.com/office/drawing/2014/main" id="{874B4EC3-0EF8-3CB2-2CF1-90CA43976B7D}"/>
                </a:ext>
              </a:extLst>
            </p:cNvPr>
            <p:cNvGrpSpPr/>
            <p:nvPr/>
          </p:nvGrpSpPr>
          <p:grpSpPr>
            <a:xfrm rot="16200000">
              <a:off x="2635344" y="1408991"/>
              <a:ext cx="870097" cy="2321440"/>
              <a:chOff x="8509589" y="2945217"/>
              <a:chExt cx="870097" cy="2321440"/>
            </a:xfrm>
          </p:grpSpPr>
          <p:sp>
            <p:nvSpPr>
              <p:cNvPr id="45" name="矩形 44">
                <a:extLst>
                  <a:ext uri="{FF2B5EF4-FFF2-40B4-BE49-F238E27FC236}">
                    <a16:creationId xmlns:a16="http://schemas.microsoft.com/office/drawing/2014/main" id="{E7B67F62-5E75-88EF-DC01-92C74E8E0C7A}"/>
                  </a:ext>
                </a:extLst>
              </p:cNvPr>
              <p:cNvSpPr/>
              <p:nvPr/>
            </p:nvSpPr>
            <p:spPr>
              <a:xfrm>
                <a:off x="8509589" y="2945217"/>
                <a:ext cx="868325" cy="230372"/>
              </a:xfrm>
              <a:prstGeom prst="rect">
                <a:avLst/>
              </a:prstGeom>
              <a:solidFill>
                <a:schemeClr val="accent1">
                  <a:lumMod val="75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6" name="矩形 45">
                <a:extLst>
                  <a:ext uri="{FF2B5EF4-FFF2-40B4-BE49-F238E27FC236}">
                    <a16:creationId xmlns:a16="http://schemas.microsoft.com/office/drawing/2014/main" id="{CC49A0A9-B440-42E8-C712-410E904A73B7}"/>
                  </a:ext>
                </a:extLst>
              </p:cNvPr>
              <p:cNvSpPr/>
              <p:nvPr/>
            </p:nvSpPr>
            <p:spPr>
              <a:xfrm>
                <a:off x="8509589" y="3467984"/>
                <a:ext cx="868325" cy="230372"/>
              </a:xfrm>
              <a:prstGeom prst="rect">
                <a:avLst/>
              </a:prstGeom>
              <a:solidFill>
                <a:schemeClr val="accent1">
                  <a:lumMod val="75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7" name="矩形 46">
                <a:extLst>
                  <a:ext uri="{FF2B5EF4-FFF2-40B4-BE49-F238E27FC236}">
                    <a16:creationId xmlns:a16="http://schemas.microsoft.com/office/drawing/2014/main" id="{E8015C31-5091-8069-A67B-D0D23D3F9A88}"/>
                  </a:ext>
                </a:extLst>
              </p:cNvPr>
              <p:cNvSpPr/>
              <p:nvPr/>
            </p:nvSpPr>
            <p:spPr>
              <a:xfrm>
                <a:off x="8509589" y="3990751"/>
                <a:ext cx="868325" cy="230372"/>
              </a:xfrm>
              <a:prstGeom prst="rect">
                <a:avLst/>
              </a:prstGeom>
              <a:solidFill>
                <a:schemeClr val="accent1">
                  <a:lumMod val="75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8" name="矩形 47">
                <a:extLst>
                  <a:ext uri="{FF2B5EF4-FFF2-40B4-BE49-F238E27FC236}">
                    <a16:creationId xmlns:a16="http://schemas.microsoft.com/office/drawing/2014/main" id="{8C8F54F8-6CC9-2DEA-92C9-E1C4A620DD6E}"/>
                  </a:ext>
                </a:extLst>
              </p:cNvPr>
              <p:cNvSpPr/>
              <p:nvPr/>
            </p:nvSpPr>
            <p:spPr>
              <a:xfrm>
                <a:off x="8509589" y="5036285"/>
                <a:ext cx="868325" cy="230372"/>
              </a:xfrm>
              <a:prstGeom prst="rect">
                <a:avLst/>
              </a:prstGeom>
              <a:solidFill>
                <a:schemeClr val="accent1">
                  <a:lumMod val="75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9" name="矩形 48">
                <a:extLst>
                  <a:ext uri="{FF2B5EF4-FFF2-40B4-BE49-F238E27FC236}">
                    <a16:creationId xmlns:a16="http://schemas.microsoft.com/office/drawing/2014/main" id="{D98F9549-3F01-5E5E-F81E-E545E0B374BC}"/>
                  </a:ext>
                </a:extLst>
              </p:cNvPr>
              <p:cNvSpPr/>
              <p:nvPr/>
            </p:nvSpPr>
            <p:spPr>
              <a:xfrm>
                <a:off x="8511361" y="4513518"/>
                <a:ext cx="868325" cy="230372"/>
              </a:xfrm>
              <a:prstGeom prst="rect">
                <a:avLst/>
              </a:prstGeom>
              <a:solidFill>
                <a:schemeClr val="accent1">
                  <a:lumMod val="75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57" name="群組 56">
              <a:extLst>
                <a:ext uri="{FF2B5EF4-FFF2-40B4-BE49-F238E27FC236}">
                  <a16:creationId xmlns:a16="http://schemas.microsoft.com/office/drawing/2014/main" id="{65596003-FA8A-DD54-9641-F1187B09AE17}"/>
                </a:ext>
              </a:extLst>
            </p:cNvPr>
            <p:cNvGrpSpPr/>
            <p:nvPr/>
          </p:nvGrpSpPr>
          <p:grpSpPr>
            <a:xfrm rot="16200000">
              <a:off x="2635345" y="2746922"/>
              <a:ext cx="870097" cy="2321440"/>
              <a:chOff x="5399566" y="2945217"/>
              <a:chExt cx="870097" cy="2321440"/>
            </a:xfrm>
          </p:grpSpPr>
          <p:sp>
            <p:nvSpPr>
              <p:cNvPr id="52" name="矩形 51">
                <a:extLst>
                  <a:ext uri="{FF2B5EF4-FFF2-40B4-BE49-F238E27FC236}">
                    <a16:creationId xmlns:a16="http://schemas.microsoft.com/office/drawing/2014/main" id="{715B8D8A-B4CF-3FBB-506C-CB1C2286788E}"/>
                  </a:ext>
                </a:extLst>
              </p:cNvPr>
              <p:cNvSpPr/>
              <p:nvPr/>
            </p:nvSpPr>
            <p:spPr>
              <a:xfrm>
                <a:off x="5399566" y="2945217"/>
                <a:ext cx="868325" cy="230372"/>
              </a:xfrm>
              <a:prstGeom prst="rect">
                <a:avLst/>
              </a:prstGeom>
              <a:solidFill>
                <a:schemeClr val="accent1">
                  <a:lumMod val="60000"/>
                  <a:lumOff val="4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3" name="矩形 52">
                <a:extLst>
                  <a:ext uri="{FF2B5EF4-FFF2-40B4-BE49-F238E27FC236}">
                    <a16:creationId xmlns:a16="http://schemas.microsoft.com/office/drawing/2014/main" id="{998187C6-54AC-E14F-42EF-BD22072CFE7C}"/>
                  </a:ext>
                </a:extLst>
              </p:cNvPr>
              <p:cNvSpPr/>
              <p:nvPr/>
            </p:nvSpPr>
            <p:spPr>
              <a:xfrm>
                <a:off x="5399566" y="3467984"/>
                <a:ext cx="868325" cy="230372"/>
              </a:xfrm>
              <a:prstGeom prst="rect">
                <a:avLst/>
              </a:prstGeom>
              <a:solidFill>
                <a:schemeClr val="accent1">
                  <a:lumMod val="60000"/>
                  <a:lumOff val="4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4" name="矩形 53">
                <a:extLst>
                  <a:ext uri="{FF2B5EF4-FFF2-40B4-BE49-F238E27FC236}">
                    <a16:creationId xmlns:a16="http://schemas.microsoft.com/office/drawing/2014/main" id="{D1320313-38F6-1CC5-A55F-754F1F057BAE}"/>
                  </a:ext>
                </a:extLst>
              </p:cNvPr>
              <p:cNvSpPr/>
              <p:nvPr/>
            </p:nvSpPr>
            <p:spPr>
              <a:xfrm>
                <a:off x="5399566" y="3990751"/>
                <a:ext cx="868325" cy="230372"/>
              </a:xfrm>
              <a:prstGeom prst="rect">
                <a:avLst/>
              </a:prstGeom>
              <a:solidFill>
                <a:schemeClr val="accent1">
                  <a:lumMod val="60000"/>
                  <a:lumOff val="4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5" name="矩形 54">
                <a:extLst>
                  <a:ext uri="{FF2B5EF4-FFF2-40B4-BE49-F238E27FC236}">
                    <a16:creationId xmlns:a16="http://schemas.microsoft.com/office/drawing/2014/main" id="{CE52D818-B074-BAFD-57C8-9ABE16305A01}"/>
                  </a:ext>
                </a:extLst>
              </p:cNvPr>
              <p:cNvSpPr/>
              <p:nvPr/>
            </p:nvSpPr>
            <p:spPr>
              <a:xfrm>
                <a:off x="5399566" y="5036285"/>
                <a:ext cx="868325" cy="230372"/>
              </a:xfrm>
              <a:prstGeom prst="rect">
                <a:avLst/>
              </a:prstGeom>
              <a:solidFill>
                <a:schemeClr val="accent1">
                  <a:lumMod val="60000"/>
                  <a:lumOff val="4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6" name="矩形 55">
                <a:extLst>
                  <a:ext uri="{FF2B5EF4-FFF2-40B4-BE49-F238E27FC236}">
                    <a16:creationId xmlns:a16="http://schemas.microsoft.com/office/drawing/2014/main" id="{701782C5-51C4-6308-08F9-302579D852F5}"/>
                  </a:ext>
                </a:extLst>
              </p:cNvPr>
              <p:cNvSpPr/>
              <p:nvPr/>
            </p:nvSpPr>
            <p:spPr>
              <a:xfrm>
                <a:off x="5401338" y="4513518"/>
                <a:ext cx="868325" cy="230372"/>
              </a:xfrm>
              <a:prstGeom prst="rect">
                <a:avLst/>
              </a:prstGeom>
              <a:solidFill>
                <a:schemeClr val="accent1">
                  <a:lumMod val="60000"/>
                  <a:lumOff val="4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59" name="文字方塊 58">
              <a:extLst>
                <a:ext uri="{FF2B5EF4-FFF2-40B4-BE49-F238E27FC236}">
                  <a16:creationId xmlns:a16="http://schemas.microsoft.com/office/drawing/2014/main" id="{CCB907C7-3670-E575-3026-1946D72F0D58}"/>
                </a:ext>
              </a:extLst>
            </p:cNvPr>
            <p:cNvSpPr txBox="1"/>
            <p:nvPr/>
          </p:nvSpPr>
          <p:spPr>
            <a:xfrm rot="5400000">
              <a:off x="2933279" y="2973974"/>
              <a:ext cx="466061" cy="52322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zh-TW" altLang="en-US" sz="2800" b="1">
                  <a:ea typeface="新細明體"/>
                </a:rPr>
                <a:t>...</a:t>
              </a:r>
              <a:endParaRPr lang="zh-TW" sz="2800" b="1">
                <a:ea typeface="新細明體"/>
                <a:cs typeface="Calibri"/>
              </a:endParaRPr>
            </a:p>
          </p:txBody>
        </p:sp>
        <p:sp>
          <p:nvSpPr>
            <p:cNvPr id="62" name="文字方塊 4">
              <a:extLst>
                <a:ext uri="{FF2B5EF4-FFF2-40B4-BE49-F238E27FC236}">
                  <a16:creationId xmlns:a16="http://schemas.microsoft.com/office/drawing/2014/main" id="{B79B95B0-0F9A-2667-BBA5-3B1013DB7AEB}"/>
                </a:ext>
              </a:extLst>
            </p:cNvPr>
            <p:cNvSpPr txBox="1"/>
            <p:nvPr/>
          </p:nvSpPr>
          <p:spPr>
            <a:xfrm>
              <a:off x="1777323" y="1528865"/>
              <a:ext cx="2580470"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TW" altLang="en-US" sz="2400" b="1">
                  <a:solidFill>
                    <a:srgbClr val="FF0000"/>
                  </a:solidFill>
                  <a:ea typeface="新細明體"/>
                  <a:cs typeface="Calibri"/>
                </a:rPr>
                <a:t>Before Fine-tuning</a:t>
              </a:r>
              <a:endParaRPr lang="zh-TW" altLang="en-US" sz="2400" b="1">
                <a:solidFill>
                  <a:srgbClr val="FF0000"/>
                </a:solidFill>
                <a:ea typeface="新細明體" panose="02020500000000000000" pitchFamily="18" charset="-120"/>
                <a:cs typeface="Calibri"/>
              </a:endParaRPr>
            </a:p>
          </p:txBody>
        </p:sp>
        <mc:AlternateContent xmlns:mc="http://schemas.openxmlformats.org/markup-compatibility/2006" xmlns:a14="http://schemas.microsoft.com/office/drawing/2010/main">
          <mc:Choice Requires="a14">
            <p:sp>
              <p:nvSpPr>
                <p:cNvPr id="51" name="文字方塊 68">
                  <a:extLst>
                    <a:ext uri="{FF2B5EF4-FFF2-40B4-BE49-F238E27FC236}">
                      <a16:creationId xmlns:a16="http://schemas.microsoft.com/office/drawing/2014/main" id="{AEC147E2-7141-404D-8E2B-B460C8A2E830}"/>
                    </a:ext>
                  </a:extLst>
                </p:cNvPr>
                <p:cNvSpPr txBox="1"/>
                <p:nvPr/>
              </p:nvSpPr>
              <p:spPr>
                <a:xfrm>
                  <a:off x="1186368" y="5484728"/>
                  <a:ext cx="3998421"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14:m>
                    <m:oMath xmlns:m="http://schemas.openxmlformats.org/officeDocument/2006/math">
                      <m:r>
                        <a:rPr lang="en-US" altLang="zh-TW" sz="2400" b="1" i="1" dirty="0" smtClean="0">
                          <a:latin typeface="Cambria Math" panose="02040503050406030204" pitchFamily="18" charset="0"/>
                          <a:ea typeface="新細明體"/>
                          <a:cs typeface="Calibri"/>
                        </a:rPr>
                        <m:t>𝒉</m:t>
                      </m:r>
                    </m:oMath>
                  </a14:m>
                  <a:r>
                    <a:rPr lang="en-US" altLang="zh-TW" sz="2400">
                      <a:ea typeface="新細明體"/>
                      <a:cs typeface="Calibri"/>
                    </a:rPr>
                    <a:t>:hidden</a:t>
                  </a:r>
                  <a:r>
                    <a:rPr lang="zh-TW" altLang="en-US" sz="2400">
                      <a:ea typeface="新細明體"/>
                      <a:cs typeface="Calibri"/>
                    </a:rPr>
                    <a:t> </a:t>
                  </a:r>
                  <a:r>
                    <a:rPr lang="en-US" altLang="zh-TW" sz="2400">
                      <a:ea typeface="新細明體"/>
                      <a:cs typeface="Calibri"/>
                    </a:rPr>
                    <a:t>representation</a:t>
                  </a:r>
                  <a:r>
                    <a:rPr lang="zh-TW" altLang="en-US" sz="2400">
                      <a:ea typeface="新細明體"/>
                      <a:cs typeface="Calibri"/>
                    </a:rPr>
                    <a:t> </a:t>
                  </a:r>
                  <a:r>
                    <a:rPr lang="en-US" altLang="zh-TW" sz="2400">
                      <a:ea typeface="新細明體"/>
                      <a:cs typeface="Calibri"/>
                    </a:rPr>
                    <a:t>calculated</a:t>
                  </a:r>
                  <a:r>
                    <a:rPr lang="zh-TW" altLang="en-US" sz="2400">
                      <a:ea typeface="新細明體"/>
                      <a:cs typeface="Calibri"/>
                    </a:rPr>
                    <a:t> </a:t>
                  </a:r>
                  <a:r>
                    <a:rPr lang="en-US" altLang="zh-TW" sz="2400">
                      <a:ea typeface="新細明體"/>
                      <a:cs typeface="Calibri"/>
                    </a:rPr>
                    <a:t>by</a:t>
                  </a:r>
                  <a:r>
                    <a:rPr lang="zh-TW" altLang="en-US" sz="2400">
                      <a:ea typeface="新細明體"/>
                      <a:cs typeface="Calibri"/>
                    </a:rPr>
                    <a:t> </a:t>
                  </a:r>
                  <a:r>
                    <a:rPr lang="en-US" altLang="zh-TW" sz="2400">
                      <a:ea typeface="新細明體"/>
                      <a:cs typeface="Calibri"/>
                    </a:rPr>
                    <a:t>the</a:t>
                  </a:r>
                  <a:r>
                    <a:rPr lang="zh-TW" altLang="en-US" sz="2400">
                      <a:ea typeface="新細明體"/>
                      <a:cs typeface="Calibri"/>
                    </a:rPr>
                    <a:t> </a:t>
                  </a:r>
                  <a:r>
                    <a:rPr lang="en-US" altLang="zh-TW" sz="2400">
                      <a:ea typeface="新細明體"/>
                      <a:cs typeface="Calibri"/>
                    </a:rPr>
                    <a:t>original</a:t>
                  </a:r>
                  <a:r>
                    <a:rPr lang="zh-TW" altLang="en-US" sz="2400">
                      <a:ea typeface="新細明體"/>
                      <a:cs typeface="Calibri"/>
                    </a:rPr>
                    <a:t> </a:t>
                  </a:r>
                  <a:r>
                    <a:rPr lang="en-US" altLang="zh-TW" sz="2400">
                      <a:ea typeface="新細明體"/>
                      <a:cs typeface="Calibri"/>
                    </a:rPr>
                    <a:t>PLM</a:t>
                  </a:r>
                  <a:r>
                    <a:rPr lang="zh-TW" altLang="en-US" sz="2400">
                      <a:ea typeface="新細明體"/>
                      <a:cs typeface="Calibri"/>
                    </a:rPr>
                    <a:t> </a:t>
                  </a:r>
                </a:p>
              </p:txBody>
            </p:sp>
          </mc:Choice>
          <mc:Fallback xmlns="">
            <p:sp>
              <p:nvSpPr>
                <p:cNvPr id="51" name="文字方塊 68">
                  <a:extLst>
                    <a:ext uri="{FF2B5EF4-FFF2-40B4-BE49-F238E27FC236}">
                      <a16:creationId xmlns:a16="http://schemas.microsoft.com/office/drawing/2014/main" id="{AEC147E2-7141-404D-8E2B-B460C8A2E830}"/>
                    </a:ext>
                  </a:extLst>
                </p:cNvPr>
                <p:cNvSpPr txBox="1">
                  <a:spLocks noRot="1" noChangeAspect="1" noMove="1" noResize="1" noEditPoints="1" noAdjustHandles="1" noChangeArrowheads="1" noChangeShapeType="1" noTextEdit="1"/>
                </p:cNvSpPr>
                <p:nvPr/>
              </p:nvSpPr>
              <p:spPr>
                <a:xfrm>
                  <a:off x="1186368" y="5484728"/>
                  <a:ext cx="3998421" cy="830997"/>
                </a:xfrm>
                <a:prstGeom prst="rect">
                  <a:avLst/>
                </a:prstGeom>
                <a:blipFill>
                  <a:blip r:embed="rId2"/>
                  <a:stretch>
                    <a:fillRect l="-1220" t="-5882" r="-915" b="-16176"/>
                  </a:stretch>
                </a:blipFill>
              </p:spPr>
              <p:txBody>
                <a:bodyPr/>
                <a:lstStyle/>
                <a:p>
                  <a:r>
                    <a:rPr lang="en-US">
                      <a:noFill/>
                    </a:rPr>
                    <a:t> </a:t>
                  </a:r>
                </a:p>
              </p:txBody>
            </p:sp>
          </mc:Fallback>
        </mc:AlternateContent>
        <p:sp>
          <p:nvSpPr>
            <p:cNvPr id="8" name="Left Brace 7">
              <a:extLst>
                <a:ext uri="{FF2B5EF4-FFF2-40B4-BE49-F238E27FC236}">
                  <a16:creationId xmlns:a16="http://schemas.microsoft.com/office/drawing/2014/main" id="{37340074-C756-8240-A6B9-59274BBC3604}"/>
                </a:ext>
              </a:extLst>
            </p:cNvPr>
            <p:cNvSpPr/>
            <p:nvPr/>
          </p:nvSpPr>
          <p:spPr>
            <a:xfrm>
              <a:off x="1429789" y="2134662"/>
              <a:ext cx="241069" cy="3242931"/>
            </a:xfrm>
            <a:prstGeom prst="lef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TW"/>
            </a:p>
          </p:txBody>
        </p:sp>
        <mc:AlternateContent xmlns:mc="http://schemas.openxmlformats.org/markup-compatibility/2006" xmlns:a14="http://schemas.microsoft.com/office/drawing/2010/main">
          <mc:Choice Requires="a14">
            <p:sp>
              <p:nvSpPr>
                <p:cNvPr id="61" name="文字方塊 68">
                  <a:extLst>
                    <a:ext uri="{FF2B5EF4-FFF2-40B4-BE49-F238E27FC236}">
                      <a16:creationId xmlns:a16="http://schemas.microsoft.com/office/drawing/2014/main" id="{C4E926F9-FAF9-0847-A714-8072CABD41F4}"/>
                    </a:ext>
                  </a:extLst>
                </p:cNvPr>
                <p:cNvSpPr txBox="1"/>
                <p:nvPr/>
              </p:nvSpPr>
              <p:spPr>
                <a:xfrm>
                  <a:off x="971247" y="3528252"/>
                  <a:ext cx="628396"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14:m>
                    <m:oMathPara xmlns:m="http://schemas.openxmlformats.org/officeDocument/2006/math">
                      <m:oMathParaPr>
                        <m:jc m:val="centerGroup"/>
                      </m:oMathParaPr>
                      <m:oMath xmlns:m="http://schemas.openxmlformats.org/officeDocument/2006/math">
                        <m:r>
                          <a:rPr lang="en-US" altLang="zh-TW" sz="2400" b="1" i="1" dirty="0" smtClean="0">
                            <a:latin typeface="Cambria Math" panose="02040503050406030204" pitchFamily="18" charset="0"/>
                            <a:ea typeface="新細明體"/>
                            <a:cs typeface="Calibri"/>
                          </a:rPr>
                          <m:t>𝒉</m:t>
                        </m:r>
                      </m:oMath>
                    </m:oMathPara>
                  </a14:m>
                  <a:endParaRPr lang="zh-TW" altLang="en-US" sz="2400" b="1" i="1">
                    <a:ea typeface="新細明體"/>
                    <a:cs typeface="Calibri"/>
                  </a:endParaRPr>
                </a:p>
              </p:txBody>
            </p:sp>
          </mc:Choice>
          <mc:Fallback xmlns="">
            <p:sp>
              <p:nvSpPr>
                <p:cNvPr id="61" name="文字方塊 68">
                  <a:extLst>
                    <a:ext uri="{FF2B5EF4-FFF2-40B4-BE49-F238E27FC236}">
                      <a16:creationId xmlns:a16="http://schemas.microsoft.com/office/drawing/2014/main" id="{C4E926F9-FAF9-0847-A714-8072CABD41F4}"/>
                    </a:ext>
                  </a:extLst>
                </p:cNvPr>
                <p:cNvSpPr txBox="1">
                  <a:spLocks noRot="1" noChangeAspect="1" noMove="1" noResize="1" noEditPoints="1" noAdjustHandles="1" noChangeArrowheads="1" noChangeShapeType="1" noTextEdit="1"/>
                </p:cNvSpPr>
                <p:nvPr/>
              </p:nvSpPr>
              <p:spPr>
                <a:xfrm>
                  <a:off x="971247" y="3528252"/>
                  <a:ext cx="628396" cy="461665"/>
                </a:xfrm>
                <a:prstGeom prst="rect">
                  <a:avLst/>
                </a:prstGeom>
                <a:blipFill>
                  <a:blip r:embed="rId3"/>
                  <a:stretch>
                    <a:fillRect/>
                  </a:stretch>
                </a:blipFill>
              </p:spPr>
              <p:txBody>
                <a:bodyPr/>
                <a:lstStyle/>
                <a:p>
                  <a:r>
                    <a:rPr lang="en-US">
                      <a:noFill/>
                    </a:rPr>
                    <a:t> </a:t>
                  </a:r>
                </a:p>
              </p:txBody>
            </p:sp>
          </mc:Fallback>
        </mc:AlternateContent>
      </p:grpSp>
      <p:grpSp>
        <p:nvGrpSpPr>
          <p:cNvPr id="10" name="Group 9">
            <a:extLst>
              <a:ext uri="{FF2B5EF4-FFF2-40B4-BE49-F238E27FC236}">
                <a16:creationId xmlns:a16="http://schemas.microsoft.com/office/drawing/2014/main" id="{99F68C78-9658-1C46-8111-E23579921860}"/>
              </a:ext>
            </a:extLst>
          </p:cNvPr>
          <p:cNvGrpSpPr/>
          <p:nvPr/>
        </p:nvGrpSpPr>
        <p:grpSpPr>
          <a:xfrm>
            <a:off x="6814904" y="1528865"/>
            <a:ext cx="5574130" cy="5118127"/>
            <a:chOff x="6814904" y="1528865"/>
            <a:chExt cx="5574130" cy="5118127"/>
          </a:xfrm>
        </p:grpSpPr>
        <p:grpSp>
          <p:nvGrpSpPr>
            <p:cNvPr id="69" name="群組 68">
              <a:extLst>
                <a:ext uri="{FF2B5EF4-FFF2-40B4-BE49-F238E27FC236}">
                  <a16:creationId xmlns:a16="http://schemas.microsoft.com/office/drawing/2014/main" id="{CF0FD27F-3951-A501-D148-DAB189D3A1CD}"/>
                </a:ext>
              </a:extLst>
            </p:cNvPr>
            <p:cNvGrpSpPr/>
            <p:nvPr/>
          </p:nvGrpSpPr>
          <p:grpSpPr>
            <a:xfrm rot="16200000">
              <a:off x="8554136" y="3783597"/>
              <a:ext cx="870097" cy="2321440"/>
              <a:chOff x="2936357" y="2918636"/>
              <a:chExt cx="870097" cy="2321440"/>
            </a:xfrm>
          </p:grpSpPr>
          <p:sp>
            <p:nvSpPr>
              <p:cNvPr id="64" name="矩形 63">
                <a:extLst>
                  <a:ext uri="{FF2B5EF4-FFF2-40B4-BE49-F238E27FC236}">
                    <a16:creationId xmlns:a16="http://schemas.microsoft.com/office/drawing/2014/main" id="{58F355AB-3E48-E6E5-B126-68B0E95E3316}"/>
                  </a:ext>
                </a:extLst>
              </p:cNvPr>
              <p:cNvSpPr/>
              <p:nvPr/>
            </p:nvSpPr>
            <p:spPr>
              <a:xfrm>
                <a:off x="2936357" y="2918636"/>
                <a:ext cx="868325" cy="230372"/>
              </a:xfrm>
              <a:prstGeom prst="rect">
                <a:avLst/>
              </a:prstGeom>
              <a:solidFill>
                <a:schemeClr val="accent6">
                  <a:lumMod val="20000"/>
                  <a:lumOff val="8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5" name="矩形 64">
                <a:extLst>
                  <a:ext uri="{FF2B5EF4-FFF2-40B4-BE49-F238E27FC236}">
                    <a16:creationId xmlns:a16="http://schemas.microsoft.com/office/drawing/2014/main" id="{500ED8A3-ABC3-F1DC-165B-93FE5B5BCF3A}"/>
                  </a:ext>
                </a:extLst>
              </p:cNvPr>
              <p:cNvSpPr/>
              <p:nvPr/>
            </p:nvSpPr>
            <p:spPr>
              <a:xfrm>
                <a:off x="2936357" y="3441403"/>
                <a:ext cx="868325" cy="230372"/>
              </a:xfrm>
              <a:prstGeom prst="rect">
                <a:avLst/>
              </a:prstGeom>
              <a:solidFill>
                <a:schemeClr val="accent6">
                  <a:lumMod val="20000"/>
                  <a:lumOff val="8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6" name="矩形 65">
                <a:extLst>
                  <a:ext uri="{FF2B5EF4-FFF2-40B4-BE49-F238E27FC236}">
                    <a16:creationId xmlns:a16="http://schemas.microsoft.com/office/drawing/2014/main" id="{07B2EDC2-7279-BDC2-1BCF-5AC6BE3AD534}"/>
                  </a:ext>
                </a:extLst>
              </p:cNvPr>
              <p:cNvSpPr/>
              <p:nvPr/>
            </p:nvSpPr>
            <p:spPr>
              <a:xfrm>
                <a:off x="2936357" y="3964170"/>
                <a:ext cx="868325" cy="230372"/>
              </a:xfrm>
              <a:prstGeom prst="rect">
                <a:avLst/>
              </a:prstGeom>
              <a:solidFill>
                <a:schemeClr val="accent6">
                  <a:lumMod val="20000"/>
                  <a:lumOff val="8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7" name="矩形 66">
                <a:extLst>
                  <a:ext uri="{FF2B5EF4-FFF2-40B4-BE49-F238E27FC236}">
                    <a16:creationId xmlns:a16="http://schemas.microsoft.com/office/drawing/2014/main" id="{6CF092D8-2A55-CA9B-214F-1042446DF9CA}"/>
                  </a:ext>
                </a:extLst>
              </p:cNvPr>
              <p:cNvSpPr/>
              <p:nvPr/>
            </p:nvSpPr>
            <p:spPr>
              <a:xfrm>
                <a:off x="2936357" y="5009704"/>
                <a:ext cx="868325" cy="230372"/>
              </a:xfrm>
              <a:prstGeom prst="rect">
                <a:avLst/>
              </a:prstGeom>
              <a:solidFill>
                <a:schemeClr val="accent6">
                  <a:lumMod val="20000"/>
                  <a:lumOff val="8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8" name="矩形 67">
                <a:extLst>
                  <a:ext uri="{FF2B5EF4-FFF2-40B4-BE49-F238E27FC236}">
                    <a16:creationId xmlns:a16="http://schemas.microsoft.com/office/drawing/2014/main" id="{CF1D90EC-D493-5772-3D7A-F2703A4DB1BE}"/>
                  </a:ext>
                </a:extLst>
              </p:cNvPr>
              <p:cNvSpPr/>
              <p:nvPr/>
            </p:nvSpPr>
            <p:spPr>
              <a:xfrm>
                <a:off x="2938129" y="4486937"/>
                <a:ext cx="868325" cy="230372"/>
              </a:xfrm>
              <a:prstGeom prst="rect">
                <a:avLst/>
              </a:prstGeom>
              <a:solidFill>
                <a:schemeClr val="accent6">
                  <a:lumMod val="20000"/>
                  <a:lumOff val="8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76" name="群組 75">
              <a:extLst>
                <a:ext uri="{FF2B5EF4-FFF2-40B4-BE49-F238E27FC236}">
                  <a16:creationId xmlns:a16="http://schemas.microsoft.com/office/drawing/2014/main" id="{363DA8B1-5F76-E95B-59CE-65509A757531}"/>
                </a:ext>
              </a:extLst>
            </p:cNvPr>
            <p:cNvGrpSpPr/>
            <p:nvPr/>
          </p:nvGrpSpPr>
          <p:grpSpPr>
            <a:xfrm rot="16200000">
              <a:off x="8554136" y="2746922"/>
              <a:ext cx="870097" cy="2321440"/>
              <a:chOff x="8509589" y="2945217"/>
              <a:chExt cx="870097" cy="2321440"/>
            </a:xfrm>
          </p:grpSpPr>
          <p:sp>
            <p:nvSpPr>
              <p:cNvPr id="71" name="矩形 70">
                <a:extLst>
                  <a:ext uri="{FF2B5EF4-FFF2-40B4-BE49-F238E27FC236}">
                    <a16:creationId xmlns:a16="http://schemas.microsoft.com/office/drawing/2014/main" id="{C145075E-BD00-9F0D-C97E-41E7D3D6603B}"/>
                  </a:ext>
                </a:extLst>
              </p:cNvPr>
              <p:cNvSpPr/>
              <p:nvPr/>
            </p:nvSpPr>
            <p:spPr>
              <a:xfrm>
                <a:off x="8509589" y="2945217"/>
                <a:ext cx="868325" cy="230372"/>
              </a:xfrm>
              <a:prstGeom prst="rect">
                <a:avLst/>
              </a:prstGeom>
              <a:solidFill>
                <a:schemeClr val="accent6">
                  <a:lumMod val="60000"/>
                  <a:lumOff val="4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2" name="矩形 71">
                <a:extLst>
                  <a:ext uri="{FF2B5EF4-FFF2-40B4-BE49-F238E27FC236}">
                    <a16:creationId xmlns:a16="http://schemas.microsoft.com/office/drawing/2014/main" id="{0E88FB15-5C1B-2567-108D-EAE768F3AF5C}"/>
                  </a:ext>
                </a:extLst>
              </p:cNvPr>
              <p:cNvSpPr/>
              <p:nvPr/>
            </p:nvSpPr>
            <p:spPr>
              <a:xfrm>
                <a:off x="8509589" y="3467984"/>
                <a:ext cx="868325" cy="230372"/>
              </a:xfrm>
              <a:prstGeom prst="rect">
                <a:avLst/>
              </a:prstGeom>
              <a:solidFill>
                <a:schemeClr val="accent6">
                  <a:lumMod val="60000"/>
                  <a:lumOff val="4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3" name="矩形 72">
                <a:extLst>
                  <a:ext uri="{FF2B5EF4-FFF2-40B4-BE49-F238E27FC236}">
                    <a16:creationId xmlns:a16="http://schemas.microsoft.com/office/drawing/2014/main" id="{5886B339-8323-AAB4-1CC5-4FC55CBE8705}"/>
                  </a:ext>
                </a:extLst>
              </p:cNvPr>
              <p:cNvSpPr/>
              <p:nvPr/>
            </p:nvSpPr>
            <p:spPr>
              <a:xfrm>
                <a:off x="8509589" y="3990751"/>
                <a:ext cx="868325" cy="230372"/>
              </a:xfrm>
              <a:prstGeom prst="rect">
                <a:avLst/>
              </a:prstGeom>
              <a:solidFill>
                <a:schemeClr val="accent6">
                  <a:lumMod val="60000"/>
                  <a:lumOff val="4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4" name="矩形 73">
                <a:extLst>
                  <a:ext uri="{FF2B5EF4-FFF2-40B4-BE49-F238E27FC236}">
                    <a16:creationId xmlns:a16="http://schemas.microsoft.com/office/drawing/2014/main" id="{B2F40371-183A-E25E-088A-F2616BD34025}"/>
                  </a:ext>
                </a:extLst>
              </p:cNvPr>
              <p:cNvSpPr/>
              <p:nvPr/>
            </p:nvSpPr>
            <p:spPr>
              <a:xfrm>
                <a:off x="8509589" y="5036285"/>
                <a:ext cx="868325" cy="230372"/>
              </a:xfrm>
              <a:prstGeom prst="rect">
                <a:avLst/>
              </a:prstGeom>
              <a:solidFill>
                <a:schemeClr val="accent6">
                  <a:lumMod val="60000"/>
                  <a:lumOff val="4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5" name="矩形 74">
                <a:extLst>
                  <a:ext uri="{FF2B5EF4-FFF2-40B4-BE49-F238E27FC236}">
                    <a16:creationId xmlns:a16="http://schemas.microsoft.com/office/drawing/2014/main" id="{EFD1925D-C90D-A79D-B570-5ACC14779614}"/>
                  </a:ext>
                </a:extLst>
              </p:cNvPr>
              <p:cNvSpPr/>
              <p:nvPr/>
            </p:nvSpPr>
            <p:spPr>
              <a:xfrm>
                <a:off x="8511361" y="4513518"/>
                <a:ext cx="868325" cy="230372"/>
              </a:xfrm>
              <a:prstGeom prst="rect">
                <a:avLst/>
              </a:prstGeom>
              <a:solidFill>
                <a:schemeClr val="accent6">
                  <a:lumMod val="60000"/>
                  <a:lumOff val="4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83" name="群組 82">
              <a:extLst>
                <a:ext uri="{FF2B5EF4-FFF2-40B4-BE49-F238E27FC236}">
                  <a16:creationId xmlns:a16="http://schemas.microsoft.com/office/drawing/2014/main" id="{A944095E-5A58-BD9B-EC21-B1B314BF54FE}"/>
                </a:ext>
              </a:extLst>
            </p:cNvPr>
            <p:cNvGrpSpPr/>
            <p:nvPr/>
          </p:nvGrpSpPr>
          <p:grpSpPr>
            <a:xfrm rot="16200000">
              <a:off x="8554136" y="1408992"/>
              <a:ext cx="870097" cy="2321440"/>
              <a:chOff x="5399566" y="2945217"/>
              <a:chExt cx="870097" cy="2321440"/>
            </a:xfrm>
          </p:grpSpPr>
          <p:sp>
            <p:nvSpPr>
              <p:cNvPr id="78" name="矩形 77">
                <a:extLst>
                  <a:ext uri="{FF2B5EF4-FFF2-40B4-BE49-F238E27FC236}">
                    <a16:creationId xmlns:a16="http://schemas.microsoft.com/office/drawing/2014/main" id="{286C1371-6856-7B49-B744-16584711F4C5}"/>
                  </a:ext>
                </a:extLst>
              </p:cNvPr>
              <p:cNvSpPr/>
              <p:nvPr/>
            </p:nvSpPr>
            <p:spPr>
              <a:xfrm>
                <a:off x="5399566" y="2945217"/>
                <a:ext cx="868325" cy="230372"/>
              </a:xfrm>
              <a:prstGeom prst="rect">
                <a:avLst/>
              </a:prstGeom>
              <a:solidFill>
                <a:schemeClr val="accent6">
                  <a:lumMod val="40000"/>
                  <a:lumOff val="6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9" name="矩形 78">
                <a:extLst>
                  <a:ext uri="{FF2B5EF4-FFF2-40B4-BE49-F238E27FC236}">
                    <a16:creationId xmlns:a16="http://schemas.microsoft.com/office/drawing/2014/main" id="{1BC3908F-C0C6-6D09-A8A3-60101CCC6E39}"/>
                  </a:ext>
                </a:extLst>
              </p:cNvPr>
              <p:cNvSpPr/>
              <p:nvPr/>
            </p:nvSpPr>
            <p:spPr>
              <a:xfrm>
                <a:off x="5399566" y="3467984"/>
                <a:ext cx="868325" cy="230372"/>
              </a:xfrm>
              <a:prstGeom prst="rect">
                <a:avLst/>
              </a:prstGeom>
              <a:solidFill>
                <a:schemeClr val="accent6">
                  <a:lumMod val="40000"/>
                  <a:lumOff val="6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0" name="矩形 79">
                <a:extLst>
                  <a:ext uri="{FF2B5EF4-FFF2-40B4-BE49-F238E27FC236}">
                    <a16:creationId xmlns:a16="http://schemas.microsoft.com/office/drawing/2014/main" id="{74D5AA54-74F8-AD5A-C639-068A135B999D}"/>
                  </a:ext>
                </a:extLst>
              </p:cNvPr>
              <p:cNvSpPr/>
              <p:nvPr/>
            </p:nvSpPr>
            <p:spPr>
              <a:xfrm>
                <a:off x="5399566" y="3990751"/>
                <a:ext cx="868325" cy="230372"/>
              </a:xfrm>
              <a:prstGeom prst="rect">
                <a:avLst/>
              </a:prstGeom>
              <a:solidFill>
                <a:schemeClr val="accent6">
                  <a:lumMod val="40000"/>
                  <a:lumOff val="6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1" name="矩形 80">
                <a:extLst>
                  <a:ext uri="{FF2B5EF4-FFF2-40B4-BE49-F238E27FC236}">
                    <a16:creationId xmlns:a16="http://schemas.microsoft.com/office/drawing/2014/main" id="{E2FB3087-1470-88E1-4FAF-2355A3FC90D7}"/>
                  </a:ext>
                </a:extLst>
              </p:cNvPr>
              <p:cNvSpPr/>
              <p:nvPr/>
            </p:nvSpPr>
            <p:spPr>
              <a:xfrm>
                <a:off x="5399566" y="5036285"/>
                <a:ext cx="868325" cy="230372"/>
              </a:xfrm>
              <a:prstGeom prst="rect">
                <a:avLst/>
              </a:prstGeom>
              <a:solidFill>
                <a:schemeClr val="accent6">
                  <a:lumMod val="40000"/>
                  <a:lumOff val="6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2" name="矩形 81">
                <a:extLst>
                  <a:ext uri="{FF2B5EF4-FFF2-40B4-BE49-F238E27FC236}">
                    <a16:creationId xmlns:a16="http://schemas.microsoft.com/office/drawing/2014/main" id="{95C81045-0673-AC48-F298-966BA784E48E}"/>
                  </a:ext>
                </a:extLst>
              </p:cNvPr>
              <p:cNvSpPr/>
              <p:nvPr/>
            </p:nvSpPr>
            <p:spPr>
              <a:xfrm>
                <a:off x="5401338" y="4513518"/>
                <a:ext cx="868325" cy="230372"/>
              </a:xfrm>
              <a:prstGeom prst="rect">
                <a:avLst/>
              </a:prstGeom>
              <a:solidFill>
                <a:schemeClr val="accent6">
                  <a:lumMod val="40000"/>
                  <a:lumOff val="6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106" name="文字方塊 105">
              <a:extLst>
                <a:ext uri="{FF2B5EF4-FFF2-40B4-BE49-F238E27FC236}">
                  <a16:creationId xmlns:a16="http://schemas.microsoft.com/office/drawing/2014/main" id="{86429D81-CDFF-835F-E69A-3DA394C1540C}"/>
                </a:ext>
              </a:extLst>
            </p:cNvPr>
            <p:cNvSpPr txBox="1"/>
            <p:nvPr/>
          </p:nvSpPr>
          <p:spPr>
            <a:xfrm rot="5400000">
              <a:off x="8880424" y="3002327"/>
              <a:ext cx="466061" cy="52322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zh-TW" altLang="en-US" sz="2800" b="1">
                  <a:ea typeface="新細明體"/>
                </a:rPr>
                <a:t>...</a:t>
              </a:r>
              <a:endParaRPr lang="zh-TW" sz="2800" b="1">
                <a:ea typeface="新細明體"/>
                <a:cs typeface="Calibri"/>
              </a:endParaRPr>
            </a:p>
          </p:txBody>
        </p:sp>
        <p:sp>
          <p:nvSpPr>
            <p:cNvPr id="110" name="文字方塊 4">
              <a:extLst>
                <a:ext uri="{FF2B5EF4-FFF2-40B4-BE49-F238E27FC236}">
                  <a16:creationId xmlns:a16="http://schemas.microsoft.com/office/drawing/2014/main" id="{88300EAF-2958-1769-0928-8F3B9DFCB04E}"/>
                </a:ext>
              </a:extLst>
            </p:cNvPr>
            <p:cNvSpPr txBox="1"/>
            <p:nvPr/>
          </p:nvSpPr>
          <p:spPr>
            <a:xfrm>
              <a:off x="7829021" y="1528865"/>
              <a:ext cx="2580470"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TW" altLang="en-US" sz="2400" b="1">
                  <a:solidFill>
                    <a:srgbClr val="FF0000"/>
                  </a:solidFill>
                  <a:ea typeface="新細明體"/>
                  <a:cs typeface="Calibri"/>
                </a:rPr>
                <a:t>After Fine-tuning</a:t>
              </a:r>
              <a:endParaRPr lang="zh-TW" altLang="en-US" sz="2400" b="1">
                <a:solidFill>
                  <a:srgbClr val="FF0000"/>
                </a:solidFill>
                <a:ea typeface="新細明體" panose="02020500000000000000" pitchFamily="18" charset="-120"/>
                <a:cs typeface="Calibri"/>
              </a:endParaRPr>
            </a:p>
          </p:txBody>
        </p:sp>
        <mc:AlternateContent xmlns:mc="http://schemas.openxmlformats.org/markup-compatibility/2006" xmlns:a14="http://schemas.microsoft.com/office/drawing/2010/main">
          <mc:Choice Requires="a14">
            <p:sp>
              <p:nvSpPr>
                <p:cNvPr id="58" name="文字方塊 68">
                  <a:extLst>
                    <a:ext uri="{FF2B5EF4-FFF2-40B4-BE49-F238E27FC236}">
                      <a16:creationId xmlns:a16="http://schemas.microsoft.com/office/drawing/2014/main" id="{EF4E2CA9-69B5-984B-99BC-C593AA267266}"/>
                    </a:ext>
                  </a:extLst>
                </p:cNvPr>
                <p:cNvSpPr txBox="1"/>
                <p:nvPr/>
              </p:nvSpPr>
              <p:spPr>
                <a:xfrm>
                  <a:off x="8014259" y="5484728"/>
                  <a:ext cx="208084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14:m>
                    <m:oMathPara xmlns:m="http://schemas.openxmlformats.org/officeDocument/2006/math">
                      <m:oMathParaPr>
                        <m:jc m:val="centerGroup"/>
                      </m:oMathParaPr>
                      <m:oMath xmlns:m="http://schemas.openxmlformats.org/officeDocument/2006/math">
                        <m:sSup>
                          <m:sSupPr>
                            <m:ctrlPr>
                              <a:rPr lang="en-US" altLang="zh-TW" sz="2400" b="1" i="1" dirty="0" smtClean="0">
                                <a:latin typeface="Cambria Math" panose="02040503050406030204" pitchFamily="18" charset="0"/>
                                <a:ea typeface="新細明體"/>
                                <a:cs typeface="Calibri"/>
                              </a:rPr>
                            </m:ctrlPr>
                          </m:sSupPr>
                          <m:e>
                            <m:r>
                              <a:rPr lang="en-US" altLang="zh-TW" sz="2400" b="1" i="1" dirty="0" smtClean="0">
                                <a:latin typeface="Cambria Math" panose="02040503050406030204" pitchFamily="18" charset="0"/>
                                <a:ea typeface="新細明體"/>
                                <a:cs typeface="Calibri"/>
                              </a:rPr>
                              <m:t>𝒉</m:t>
                            </m:r>
                          </m:e>
                          <m:sup>
                            <m:r>
                              <a:rPr lang="en-US" altLang="zh-TW" sz="2400" b="1" i="1" dirty="0" smtClean="0">
                                <a:latin typeface="Cambria Math" panose="02040503050406030204" pitchFamily="18" charset="0"/>
                                <a:ea typeface="新細明體"/>
                                <a:cs typeface="Calibri"/>
                              </a:rPr>
                              <m:t>′</m:t>
                            </m:r>
                          </m:sup>
                        </m:sSup>
                        <m:r>
                          <a:rPr lang="en-US" altLang="zh-TW" sz="2400" b="0" i="1" dirty="0" smtClean="0">
                            <a:latin typeface="Cambria Math" panose="02040503050406030204" pitchFamily="18" charset="0"/>
                            <a:ea typeface="新細明體"/>
                            <a:cs typeface="Calibri"/>
                          </a:rPr>
                          <m:t>=</m:t>
                        </m:r>
                        <m:r>
                          <a:rPr lang="en-US" altLang="zh-TW" sz="2400" b="1" i="1" dirty="0" smtClean="0">
                            <a:latin typeface="Cambria Math" panose="02040503050406030204" pitchFamily="18" charset="0"/>
                            <a:ea typeface="新細明體"/>
                            <a:cs typeface="Calibri"/>
                          </a:rPr>
                          <m:t>𝒉</m:t>
                        </m:r>
                        <m:r>
                          <a:rPr lang="en-US" altLang="zh-TW" sz="2400" b="1" i="1" dirty="0" smtClean="0">
                            <a:latin typeface="Cambria Math" panose="02040503050406030204" pitchFamily="18" charset="0"/>
                            <a:ea typeface="新細明體"/>
                            <a:cs typeface="Calibri"/>
                          </a:rPr>
                          <m:t>+</m:t>
                        </m:r>
                        <m:r>
                          <a:rPr lang="en-US" altLang="zh-TW" sz="2400" b="1" i="0" dirty="0" smtClean="0">
                            <a:latin typeface="Cambria Math" panose="02040503050406030204" pitchFamily="18" charset="0"/>
                            <a:ea typeface="新細明體"/>
                            <a:cs typeface="Calibri"/>
                          </a:rPr>
                          <m:t>𝚫</m:t>
                        </m:r>
                        <m:r>
                          <a:rPr lang="en-US" altLang="zh-TW" sz="2400" b="1" i="1" dirty="0" smtClean="0">
                            <a:latin typeface="Cambria Math" panose="02040503050406030204" pitchFamily="18" charset="0"/>
                            <a:ea typeface="新細明體"/>
                            <a:cs typeface="Calibri"/>
                          </a:rPr>
                          <m:t>𝒉</m:t>
                        </m:r>
                      </m:oMath>
                    </m:oMathPara>
                  </a14:m>
                  <a:endParaRPr lang="zh-TW" altLang="en-US" sz="2400" b="1" i="1">
                    <a:ea typeface="新細明體"/>
                    <a:cs typeface="Calibri"/>
                  </a:endParaRPr>
                </a:p>
              </p:txBody>
            </p:sp>
          </mc:Choice>
          <mc:Fallback xmlns="">
            <p:sp>
              <p:nvSpPr>
                <p:cNvPr id="58" name="文字方塊 68">
                  <a:extLst>
                    <a:ext uri="{FF2B5EF4-FFF2-40B4-BE49-F238E27FC236}">
                      <a16:creationId xmlns:a16="http://schemas.microsoft.com/office/drawing/2014/main" id="{EF4E2CA9-69B5-984B-99BC-C593AA267266}"/>
                    </a:ext>
                  </a:extLst>
                </p:cNvPr>
                <p:cNvSpPr txBox="1">
                  <a:spLocks noRot="1" noChangeAspect="1" noMove="1" noResize="1" noEditPoints="1" noAdjustHandles="1" noChangeArrowheads="1" noChangeShapeType="1" noTextEdit="1"/>
                </p:cNvSpPr>
                <p:nvPr/>
              </p:nvSpPr>
              <p:spPr>
                <a:xfrm>
                  <a:off x="8014259" y="5484728"/>
                  <a:ext cx="2080840" cy="461665"/>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0" name="文字方塊 68">
                  <a:extLst>
                    <a:ext uri="{FF2B5EF4-FFF2-40B4-BE49-F238E27FC236}">
                      <a16:creationId xmlns:a16="http://schemas.microsoft.com/office/drawing/2014/main" id="{55FB4B85-C5D6-A644-92FC-C73EE03871E3}"/>
                    </a:ext>
                  </a:extLst>
                </p:cNvPr>
                <p:cNvSpPr txBox="1"/>
                <p:nvPr/>
              </p:nvSpPr>
              <p:spPr>
                <a:xfrm>
                  <a:off x="6814904" y="5815995"/>
                  <a:ext cx="4597099"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14:m>
                    <m:oMath xmlns:m="http://schemas.openxmlformats.org/officeDocument/2006/math">
                      <m:r>
                        <a:rPr lang="en-US" altLang="zh-TW" sz="2400" b="1" i="1" dirty="0" smtClean="0">
                          <a:latin typeface="Cambria Math" panose="02040503050406030204" pitchFamily="18" charset="0"/>
                          <a:ea typeface="新細明體"/>
                          <a:cs typeface="Calibri"/>
                        </a:rPr>
                        <m:t>𝒉</m:t>
                      </m:r>
                      <m:r>
                        <a:rPr lang="en-US" altLang="zh-TW" sz="2400" b="1" i="1" dirty="0" smtClean="0">
                          <a:latin typeface="Cambria Math" panose="02040503050406030204" pitchFamily="18" charset="0"/>
                          <a:ea typeface="新細明體"/>
                          <a:cs typeface="Calibri"/>
                        </a:rPr>
                        <m:t>′</m:t>
                      </m:r>
                    </m:oMath>
                  </a14:m>
                  <a:r>
                    <a:rPr lang="en-US" altLang="zh-TW" sz="2400">
                      <a:ea typeface="新細明體"/>
                      <a:cs typeface="Calibri"/>
                    </a:rPr>
                    <a:t>:hidden</a:t>
                  </a:r>
                  <a:r>
                    <a:rPr lang="zh-TW" altLang="en-US" sz="2400">
                      <a:ea typeface="新細明體"/>
                      <a:cs typeface="Calibri"/>
                    </a:rPr>
                    <a:t> </a:t>
                  </a:r>
                  <a:r>
                    <a:rPr lang="en-US" altLang="zh-TW" sz="2400">
                      <a:ea typeface="新細明體"/>
                      <a:cs typeface="Calibri"/>
                    </a:rPr>
                    <a:t>representation</a:t>
                  </a:r>
                  <a:r>
                    <a:rPr lang="zh-TW" altLang="en-US" sz="2400">
                      <a:ea typeface="新細明體"/>
                      <a:cs typeface="Calibri"/>
                    </a:rPr>
                    <a:t> </a:t>
                  </a:r>
                  <a:r>
                    <a:rPr lang="en-US" altLang="zh-TW" sz="2400">
                      <a:ea typeface="新細明體"/>
                      <a:cs typeface="Calibri"/>
                    </a:rPr>
                    <a:t>calculated</a:t>
                  </a:r>
                  <a:r>
                    <a:rPr lang="zh-TW" altLang="en-US" sz="2400">
                      <a:ea typeface="新細明體"/>
                      <a:cs typeface="Calibri"/>
                    </a:rPr>
                    <a:t> </a:t>
                  </a:r>
                  <a:r>
                    <a:rPr lang="en-US" altLang="zh-TW" sz="2400">
                      <a:ea typeface="新細明體"/>
                      <a:cs typeface="Calibri"/>
                    </a:rPr>
                    <a:t>by</a:t>
                  </a:r>
                  <a:r>
                    <a:rPr lang="zh-TW" altLang="en-US" sz="2400">
                      <a:ea typeface="新細明體"/>
                      <a:cs typeface="Calibri"/>
                    </a:rPr>
                    <a:t> </a:t>
                  </a:r>
                  <a:r>
                    <a:rPr lang="en-US" altLang="zh-TW" sz="2400">
                      <a:ea typeface="新細明體"/>
                      <a:cs typeface="Calibri"/>
                    </a:rPr>
                    <a:t>the</a:t>
                  </a:r>
                  <a:r>
                    <a:rPr lang="zh-TW" altLang="en-US" sz="2400">
                      <a:ea typeface="新細明體"/>
                      <a:cs typeface="Calibri"/>
                    </a:rPr>
                    <a:t> </a:t>
                  </a:r>
                  <a:r>
                    <a:rPr lang="en-US" altLang="zh-TW" sz="2400">
                      <a:ea typeface="新細明體"/>
                      <a:cs typeface="Calibri"/>
                    </a:rPr>
                    <a:t>fine-tuned</a:t>
                  </a:r>
                  <a:r>
                    <a:rPr lang="zh-TW" altLang="en-US" sz="2400">
                      <a:ea typeface="新細明體"/>
                      <a:cs typeface="Calibri"/>
                    </a:rPr>
                    <a:t> </a:t>
                  </a:r>
                  <a:r>
                    <a:rPr lang="en-US" altLang="zh-TW" sz="2400">
                      <a:ea typeface="新細明體"/>
                      <a:cs typeface="Calibri"/>
                    </a:rPr>
                    <a:t>model</a:t>
                  </a:r>
                  <a:endParaRPr lang="zh-TW" altLang="en-US" sz="2400">
                    <a:ea typeface="新細明體"/>
                    <a:cs typeface="Calibri"/>
                  </a:endParaRPr>
                </a:p>
              </p:txBody>
            </p:sp>
          </mc:Choice>
          <mc:Fallback xmlns="">
            <p:sp>
              <p:nvSpPr>
                <p:cNvPr id="60" name="文字方塊 68">
                  <a:extLst>
                    <a:ext uri="{FF2B5EF4-FFF2-40B4-BE49-F238E27FC236}">
                      <a16:creationId xmlns:a16="http://schemas.microsoft.com/office/drawing/2014/main" id="{55FB4B85-C5D6-A644-92FC-C73EE03871E3}"/>
                    </a:ext>
                  </a:extLst>
                </p:cNvPr>
                <p:cNvSpPr txBox="1">
                  <a:spLocks noRot="1" noChangeAspect="1" noMove="1" noResize="1" noEditPoints="1" noAdjustHandles="1" noChangeArrowheads="1" noChangeShapeType="1" noTextEdit="1"/>
                </p:cNvSpPr>
                <p:nvPr/>
              </p:nvSpPr>
              <p:spPr>
                <a:xfrm>
                  <a:off x="6814904" y="5815995"/>
                  <a:ext cx="4597099" cy="830997"/>
                </a:xfrm>
                <a:prstGeom prst="rect">
                  <a:avLst/>
                </a:prstGeom>
                <a:blipFill>
                  <a:blip r:embed="rId5"/>
                  <a:stretch>
                    <a:fillRect l="-1061" t="-5882" r="-1061" b="-16176"/>
                  </a:stretch>
                </a:blipFill>
              </p:spPr>
              <p:txBody>
                <a:bodyPr/>
                <a:lstStyle/>
                <a:p>
                  <a:r>
                    <a:rPr lang="en-US">
                      <a:noFill/>
                    </a:rPr>
                    <a:t> </a:t>
                  </a:r>
                </a:p>
              </p:txBody>
            </p:sp>
          </mc:Fallback>
        </mc:AlternateContent>
        <p:sp>
          <p:nvSpPr>
            <p:cNvPr id="63" name="Left Brace 62">
              <a:extLst>
                <a:ext uri="{FF2B5EF4-FFF2-40B4-BE49-F238E27FC236}">
                  <a16:creationId xmlns:a16="http://schemas.microsoft.com/office/drawing/2014/main" id="{C99FEAA3-C609-254C-B3F4-C229B829CD99}"/>
                </a:ext>
              </a:extLst>
            </p:cNvPr>
            <p:cNvSpPr/>
            <p:nvPr/>
          </p:nvSpPr>
          <p:spPr>
            <a:xfrm rot="10800000">
              <a:off x="10288956" y="2134662"/>
              <a:ext cx="241069" cy="3242931"/>
            </a:xfrm>
            <a:prstGeom prst="lef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TW"/>
            </a:p>
          </p:txBody>
        </p:sp>
        <mc:AlternateContent xmlns:mc="http://schemas.openxmlformats.org/markup-compatibility/2006" xmlns:a14="http://schemas.microsoft.com/office/drawing/2010/main">
          <mc:Choice Requires="a14">
            <p:sp>
              <p:nvSpPr>
                <p:cNvPr id="70" name="文字方塊 68">
                  <a:extLst>
                    <a:ext uri="{FF2B5EF4-FFF2-40B4-BE49-F238E27FC236}">
                      <a16:creationId xmlns:a16="http://schemas.microsoft.com/office/drawing/2014/main" id="{87FDA916-7F90-CB48-8D06-02E1FE8DD56E}"/>
                    </a:ext>
                  </a:extLst>
                </p:cNvPr>
                <p:cNvSpPr txBox="1"/>
                <p:nvPr/>
              </p:nvSpPr>
              <p:spPr>
                <a:xfrm>
                  <a:off x="10308194" y="3392651"/>
                  <a:ext cx="2080840"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14:m>
                    <m:oMathPara xmlns:m="http://schemas.openxmlformats.org/officeDocument/2006/math">
                      <m:oMathParaPr>
                        <m:jc m:val="centerGroup"/>
                      </m:oMathParaPr>
                      <m:oMath xmlns:m="http://schemas.openxmlformats.org/officeDocument/2006/math">
                        <m:sSup>
                          <m:sSupPr>
                            <m:ctrlPr>
                              <a:rPr lang="en-US" altLang="zh-TW" sz="2400" b="1" i="1" dirty="0" smtClean="0">
                                <a:latin typeface="Cambria Math" panose="02040503050406030204" pitchFamily="18" charset="0"/>
                                <a:ea typeface="新細明體"/>
                                <a:cs typeface="Calibri"/>
                              </a:rPr>
                            </m:ctrlPr>
                          </m:sSupPr>
                          <m:e>
                            <m:r>
                              <a:rPr lang="en-US" altLang="zh-TW" sz="2400" b="1" i="1" dirty="0" smtClean="0">
                                <a:latin typeface="Cambria Math" panose="02040503050406030204" pitchFamily="18" charset="0"/>
                                <a:ea typeface="新細明體"/>
                                <a:cs typeface="Calibri"/>
                              </a:rPr>
                              <m:t>𝒉</m:t>
                            </m:r>
                          </m:e>
                          <m:sup>
                            <m:r>
                              <a:rPr lang="en-US" altLang="zh-TW" sz="2400" b="1" i="1" dirty="0" smtClean="0">
                                <a:latin typeface="Cambria Math" panose="02040503050406030204" pitchFamily="18" charset="0"/>
                                <a:ea typeface="新細明體"/>
                                <a:cs typeface="Calibri"/>
                              </a:rPr>
                              <m:t>′</m:t>
                            </m:r>
                          </m:sup>
                        </m:sSup>
                      </m:oMath>
                    </m:oMathPara>
                  </a14:m>
                  <a:endParaRPr lang="en-US" altLang="zh-TW" sz="2400" b="1" i="1">
                    <a:latin typeface="Cambria Math" panose="02040503050406030204" pitchFamily="18" charset="0"/>
                    <a:ea typeface="新細明體"/>
                    <a:cs typeface="Calibri"/>
                  </a:endParaRPr>
                </a:p>
                <a:p>
                  <a:pPr algn="ctr"/>
                  <a14:m>
                    <m:oMathPara xmlns:m="http://schemas.openxmlformats.org/officeDocument/2006/math">
                      <m:oMathParaPr>
                        <m:jc m:val="centerGroup"/>
                      </m:oMathParaPr>
                      <m:oMath xmlns:m="http://schemas.openxmlformats.org/officeDocument/2006/math">
                        <m:r>
                          <a:rPr lang="en-US" altLang="zh-TW" sz="2400" b="0" i="1" dirty="0" smtClean="0">
                            <a:latin typeface="Cambria Math" panose="02040503050406030204" pitchFamily="18" charset="0"/>
                            <a:ea typeface="新細明體"/>
                            <a:cs typeface="Calibri"/>
                          </a:rPr>
                          <m:t>=</m:t>
                        </m:r>
                        <m:r>
                          <a:rPr lang="en-US" altLang="zh-TW" sz="2400" b="1" i="1" dirty="0" smtClean="0">
                            <a:latin typeface="Cambria Math" panose="02040503050406030204" pitchFamily="18" charset="0"/>
                            <a:ea typeface="新細明體"/>
                            <a:cs typeface="Calibri"/>
                          </a:rPr>
                          <m:t>𝒉</m:t>
                        </m:r>
                        <m:r>
                          <a:rPr lang="en-US" altLang="zh-TW" sz="2400" b="1" i="1" dirty="0" smtClean="0">
                            <a:latin typeface="Cambria Math" panose="02040503050406030204" pitchFamily="18" charset="0"/>
                            <a:ea typeface="新細明體"/>
                            <a:cs typeface="Calibri"/>
                          </a:rPr>
                          <m:t>+</m:t>
                        </m:r>
                        <m:r>
                          <a:rPr lang="en-US" altLang="zh-TW" sz="2400" b="1" i="0" dirty="0" smtClean="0">
                            <a:latin typeface="Cambria Math" panose="02040503050406030204" pitchFamily="18" charset="0"/>
                            <a:ea typeface="新細明體"/>
                            <a:cs typeface="Calibri"/>
                          </a:rPr>
                          <m:t>𝚫</m:t>
                        </m:r>
                        <m:r>
                          <a:rPr lang="en-US" altLang="zh-TW" sz="2400" b="1" i="1" dirty="0" smtClean="0">
                            <a:latin typeface="Cambria Math" panose="02040503050406030204" pitchFamily="18" charset="0"/>
                            <a:ea typeface="新細明體"/>
                            <a:cs typeface="Calibri"/>
                          </a:rPr>
                          <m:t>𝒉</m:t>
                        </m:r>
                      </m:oMath>
                    </m:oMathPara>
                  </a14:m>
                  <a:endParaRPr lang="zh-TW" altLang="en-US" sz="2400" b="1" i="1">
                    <a:ea typeface="新細明體"/>
                    <a:cs typeface="Calibri"/>
                  </a:endParaRPr>
                </a:p>
              </p:txBody>
            </p:sp>
          </mc:Choice>
          <mc:Fallback xmlns="">
            <p:sp>
              <p:nvSpPr>
                <p:cNvPr id="70" name="文字方塊 68">
                  <a:extLst>
                    <a:ext uri="{FF2B5EF4-FFF2-40B4-BE49-F238E27FC236}">
                      <a16:creationId xmlns:a16="http://schemas.microsoft.com/office/drawing/2014/main" id="{87FDA916-7F90-CB48-8D06-02E1FE8DD56E}"/>
                    </a:ext>
                  </a:extLst>
                </p:cNvPr>
                <p:cNvSpPr txBox="1">
                  <a:spLocks noRot="1" noChangeAspect="1" noMove="1" noResize="1" noEditPoints="1" noAdjustHandles="1" noChangeArrowheads="1" noChangeShapeType="1" noTextEdit="1"/>
                </p:cNvSpPr>
                <p:nvPr/>
              </p:nvSpPr>
              <p:spPr>
                <a:xfrm>
                  <a:off x="10308194" y="3392651"/>
                  <a:ext cx="2080840" cy="830997"/>
                </a:xfrm>
                <a:prstGeom prst="rect">
                  <a:avLst/>
                </a:prstGeom>
                <a:blipFill>
                  <a:blip r:embed="rId6"/>
                  <a:stretch>
                    <a:fillRect/>
                  </a:stretch>
                </a:blipFill>
              </p:spPr>
              <p:txBody>
                <a:bodyPr/>
                <a:lstStyle/>
                <a:p>
                  <a:r>
                    <a:rPr lang="en-US">
                      <a:noFill/>
                    </a:rPr>
                    <a:t> </a:t>
                  </a:r>
                </a:p>
              </p:txBody>
            </p:sp>
          </mc:Fallback>
        </mc:AlternateContent>
      </p:grpSp>
      <p:sp>
        <p:nvSpPr>
          <p:cNvPr id="4" name="日期版面配置區 3">
            <a:extLst>
              <a:ext uri="{FF2B5EF4-FFF2-40B4-BE49-F238E27FC236}">
                <a16:creationId xmlns:a16="http://schemas.microsoft.com/office/drawing/2014/main" id="{0352AE3C-D01E-C23C-BCE9-7E5DB4E52CBA}"/>
              </a:ext>
            </a:extLst>
          </p:cNvPr>
          <p:cNvSpPr>
            <a:spLocks noGrp="1"/>
          </p:cNvSpPr>
          <p:nvPr>
            <p:ph type="dt" sz="half" idx="10"/>
          </p:nvPr>
        </p:nvSpPr>
        <p:spPr/>
        <p:txBody>
          <a:bodyPr/>
          <a:lstStyle/>
          <a:p>
            <a:r>
              <a:rPr lang="en" altLang="zh-TW" b="0" i="0">
                <a:effectLst/>
                <a:latin typeface="+mn-lt"/>
              </a:rPr>
              <a:t>He, </a:t>
            </a:r>
            <a:r>
              <a:rPr lang="en" altLang="zh-TW" b="0" i="0" err="1">
                <a:effectLst/>
                <a:latin typeface="+mn-lt"/>
              </a:rPr>
              <a:t>Junxian</a:t>
            </a:r>
            <a:r>
              <a:rPr lang="en" altLang="zh-TW" b="0" i="0">
                <a:effectLst/>
                <a:latin typeface="+mn-lt"/>
              </a:rPr>
              <a:t>, et al. "Towards a Unified View of Parameter-Efficient Transfer Learning." </a:t>
            </a:r>
            <a:r>
              <a:rPr lang="en" altLang="zh-TW" b="0" i="1">
                <a:effectLst/>
                <a:latin typeface="+mn-lt"/>
              </a:rPr>
              <a:t>International Conference on Learning Representations</a:t>
            </a:r>
            <a:r>
              <a:rPr lang="en" altLang="zh-TW" b="0" i="0">
                <a:effectLst/>
                <a:latin typeface="+mn-lt"/>
              </a:rPr>
              <a:t>. 2022.</a:t>
            </a:r>
            <a:endParaRPr lang="en-TW" altLang="zh-TW">
              <a:latin typeface="+mn-lt"/>
            </a:endParaRPr>
          </a:p>
        </p:txBody>
      </p:sp>
    </p:spTree>
    <p:extLst>
      <p:ext uri="{BB962C8B-B14F-4D97-AF65-F5344CB8AC3E}">
        <p14:creationId xmlns:p14="http://schemas.microsoft.com/office/powerpoint/2010/main" val="2644810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 grpId="0" animBg="1"/>
    </p:bldLst>
  </p:timing>
</p:sld>
</file>

<file path=ppt/slides/slide14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 name="內容版面配置區 2">
            <a:extLst>
              <a:ext uri="{FF2B5EF4-FFF2-40B4-BE49-F238E27FC236}">
                <a16:creationId xmlns:a16="http://schemas.microsoft.com/office/drawing/2014/main" id="{54A3D107-F405-C0D8-C3C7-056569756A07}"/>
              </a:ext>
            </a:extLst>
          </p:cNvPr>
          <p:cNvSpPr>
            <a:spLocks noGrp="1"/>
          </p:cNvSpPr>
          <p:nvPr>
            <p:ph idx="1"/>
          </p:nvPr>
        </p:nvSpPr>
        <p:spPr/>
        <p:txBody>
          <a:bodyPr>
            <a:normAutofit/>
          </a:bodyPr>
          <a:lstStyle/>
          <a:p>
            <a:pPr marL="0" indent="0" algn="l">
              <a:buNone/>
            </a:pPr>
            <a:r>
              <a:rPr lang="en-US" altLang="zh-TW" sz="4000" b="1">
                <a:solidFill>
                  <a:schemeClr val="bg1"/>
                </a:solidFill>
              </a:rPr>
              <a:t>Part 4:</a:t>
            </a:r>
          </a:p>
          <a:p>
            <a:pPr marL="0" indent="0" algn="l">
              <a:buNone/>
            </a:pPr>
            <a:r>
              <a:rPr lang="en-US" altLang="zh-TW" sz="4000" b="1">
                <a:solidFill>
                  <a:schemeClr val="bg1"/>
                </a:solidFill>
              </a:rPr>
              <a:t>How to use PLMs: </a:t>
            </a:r>
          </a:p>
          <a:p>
            <a:pPr marL="0" indent="0" algn="l">
              <a:buNone/>
            </a:pPr>
            <a:r>
              <a:rPr lang="en-US" altLang="zh-TW" sz="4000" b="1">
                <a:solidFill>
                  <a:schemeClr val="bg1"/>
                </a:solidFill>
              </a:rPr>
              <a:t>Parameter-efficient fine-tuning</a:t>
            </a:r>
          </a:p>
          <a:p>
            <a:pPr marL="0" indent="0" algn="l">
              <a:buNone/>
            </a:pPr>
            <a:r>
              <a:rPr lang="en-US" altLang="zh-TW" sz="4000" b="1">
                <a:solidFill>
                  <a:schemeClr val="bg1"/>
                </a:solidFill>
              </a:rPr>
              <a:t>	4-1 Adapter</a:t>
            </a:r>
          </a:p>
        </p:txBody>
      </p:sp>
      <p:sp>
        <p:nvSpPr>
          <p:cNvPr id="2" name="日期版面配置區 1">
            <a:extLst>
              <a:ext uri="{FF2B5EF4-FFF2-40B4-BE49-F238E27FC236}">
                <a16:creationId xmlns:a16="http://schemas.microsoft.com/office/drawing/2014/main" id="{258E6524-5D37-E174-4301-FDC67ABF1483}"/>
              </a:ext>
            </a:extLst>
          </p:cNvPr>
          <p:cNvSpPr>
            <a:spLocks noGrp="1"/>
          </p:cNvSpPr>
          <p:nvPr>
            <p:ph type="dt" sz="half" idx="10"/>
          </p:nvPr>
        </p:nvSpPr>
        <p:spPr/>
        <p:txBody>
          <a:bodyPr/>
          <a:lstStyle/>
          <a:p>
            <a:endParaRPr lang="en-TW"/>
          </a:p>
        </p:txBody>
      </p:sp>
      <p:grpSp>
        <p:nvGrpSpPr>
          <p:cNvPr id="4" name="群組 3">
            <a:extLst>
              <a:ext uri="{FF2B5EF4-FFF2-40B4-BE49-F238E27FC236}">
                <a16:creationId xmlns:a16="http://schemas.microsoft.com/office/drawing/2014/main" id="{B52A74FB-03FA-1590-5A6B-5AF9F82065A9}"/>
              </a:ext>
            </a:extLst>
          </p:cNvPr>
          <p:cNvGrpSpPr/>
          <p:nvPr/>
        </p:nvGrpSpPr>
        <p:grpSpPr>
          <a:xfrm>
            <a:off x="173482" y="217484"/>
            <a:ext cx="4667766" cy="660340"/>
            <a:chOff x="173482" y="217484"/>
            <a:chExt cx="4667766" cy="660340"/>
          </a:xfrm>
        </p:grpSpPr>
        <p:grpSp>
          <p:nvGrpSpPr>
            <p:cNvPr id="5" name="群組 4">
              <a:extLst>
                <a:ext uri="{FF2B5EF4-FFF2-40B4-BE49-F238E27FC236}">
                  <a16:creationId xmlns:a16="http://schemas.microsoft.com/office/drawing/2014/main" id="{90137486-2EA2-F269-2080-D6F6F57C1B56}"/>
                </a:ext>
              </a:extLst>
            </p:cNvPr>
            <p:cNvGrpSpPr>
              <a:grpSpLocks noChangeAspect="1"/>
            </p:cNvGrpSpPr>
            <p:nvPr/>
          </p:nvGrpSpPr>
          <p:grpSpPr>
            <a:xfrm>
              <a:off x="173482" y="218108"/>
              <a:ext cx="978897" cy="659716"/>
              <a:chOff x="2946400" y="1352853"/>
              <a:chExt cx="1219729" cy="822022"/>
            </a:xfrm>
          </p:grpSpPr>
          <p:sp>
            <p:nvSpPr>
              <p:cNvPr id="7" name="矩形 6">
                <a:extLst>
                  <a:ext uri="{FF2B5EF4-FFF2-40B4-BE49-F238E27FC236}">
                    <a16:creationId xmlns:a16="http://schemas.microsoft.com/office/drawing/2014/main" id="{FF06824B-09AC-3B4A-A45A-2CB101E1EA45}"/>
                  </a:ext>
                </a:extLst>
              </p:cNvPr>
              <p:cNvSpPr/>
              <p:nvPr/>
            </p:nvSpPr>
            <p:spPr>
              <a:xfrm>
                <a:off x="2946400" y="1402935"/>
                <a:ext cx="1025525" cy="771940"/>
              </a:xfrm>
              <a:prstGeom prst="rect">
                <a:avLst/>
              </a:prstGeom>
              <a:solidFill>
                <a:srgbClr val="DD22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8" name="矩形 7">
                <a:extLst>
                  <a:ext uri="{FF2B5EF4-FFF2-40B4-BE49-F238E27FC236}">
                    <a16:creationId xmlns:a16="http://schemas.microsoft.com/office/drawing/2014/main" id="{9CF70356-2C3E-FF70-37C6-C86062F9F5F2}"/>
                  </a:ext>
                </a:extLst>
              </p:cNvPr>
              <p:cNvSpPr/>
              <p:nvPr/>
            </p:nvSpPr>
            <p:spPr>
              <a:xfrm>
                <a:off x="3219269" y="1677172"/>
                <a:ext cx="482781" cy="227828"/>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9" name="矩形 8">
                <a:extLst>
                  <a:ext uri="{FF2B5EF4-FFF2-40B4-BE49-F238E27FC236}">
                    <a16:creationId xmlns:a16="http://schemas.microsoft.com/office/drawing/2014/main" id="{5402BE5A-25B5-A492-2A8A-D0D3860B8A9D}"/>
                  </a:ext>
                </a:extLst>
              </p:cNvPr>
              <p:cNvSpPr/>
              <p:nvPr/>
            </p:nvSpPr>
            <p:spPr>
              <a:xfrm>
                <a:off x="3702050" y="1352853"/>
                <a:ext cx="269875" cy="113997"/>
              </a:xfrm>
              <a:prstGeom prst="rect">
                <a:avLst/>
              </a:prstGeom>
              <a:solidFill>
                <a:srgbClr val="DD22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TW"/>
                  <a:t>     </a:t>
                </a:r>
                <a:endParaRPr kumimoji="1" lang="zh-TW" altLang="en-US"/>
              </a:p>
            </p:txBody>
          </p:sp>
          <p:sp>
            <p:nvSpPr>
              <p:cNvPr id="10" name="矩形 9">
                <a:extLst>
                  <a:ext uri="{FF2B5EF4-FFF2-40B4-BE49-F238E27FC236}">
                    <a16:creationId xmlns:a16="http://schemas.microsoft.com/office/drawing/2014/main" id="{2CF5C877-A664-0016-EE50-79FA5EEF1846}"/>
                  </a:ext>
                </a:extLst>
              </p:cNvPr>
              <p:cNvSpPr/>
              <p:nvPr/>
            </p:nvSpPr>
            <p:spPr>
              <a:xfrm>
                <a:off x="3896254" y="1905000"/>
                <a:ext cx="269875" cy="269875"/>
              </a:xfrm>
              <a:prstGeom prst="rect">
                <a:avLst/>
              </a:prstGeom>
              <a:solidFill>
                <a:srgbClr val="DD22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TW"/>
                  <a:t>    </a:t>
                </a:r>
                <a:endParaRPr kumimoji="1" lang="zh-TW" altLang="en-US"/>
              </a:p>
            </p:txBody>
          </p:sp>
        </p:grpSp>
        <p:sp>
          <p:nvSpPr>
            <p:cNvPr id="6" name="文字方塊 5">
              <a:extLst>
                <a:ext uri="{FF2B5EF4-FFF2-40B4-BE49-F238E27FC236}">
                  <a16:creationId xmlns:a16="http://schemas.microsoft.com/office/drawing/2014/main" id="{9C10AECA-FF9A-D1F1-F1A6-67C72383037B}"/>
                </a:ext>
              </a:extLst>
            </p:cNvPr>
            <p:cNvSpPr txBox="1"/>
            <p:nvPr/>
          </p:nvSpPr>
          <p:spPr>
            <a:xfrm>
              <a:off x="1215512" y="217484"/>
              <a:ext cx="3625736" cy="646331"/>
            </a:xfrm>
            <a:prstGeom prst="rect">
              <a:avLst/>
            </a:prstGeom>
            <a:noFill/>
          </p:spPr>
          <p:txBody>
            <a:bodyPr wrap="none" rtlCol="0">
              <a:spAutoFit/>
            </a:bodyPr>
            <a:lstStyle/>
            <a:p>
              <a:r>
                <a:rPr lang="en" altLang="zh-TW" sz="3600" b="1" i="0">
                  <a:solidFill>
                    <a:schemeClr val="bg1"/>
                  </a:solidFill>
                  <a:effectLst/>
                  <a:latin typeface="Space Grotesk"/>
                </a:rPr>
                <a:t>2022 AACL-IJCNLP</a:t>
              </a:r>
            </a:p>
          </p:txBody>
        </p:sp>
      </p:grpSp>
    </p:spTree>
    <p:extLst>
      <p:ext uri="{BB962C8B-B14F-4D97-AF65-F5344CB8AC3E}">
        <p14:creationId xmlns:p14="http://schemas.microsoft.com/office/powerpoint/2010/main" val="2966844448"/>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F86C4B5-93A7-B97D-DE42-92C16A5B0CFA}"/>
              </a:ext>
            </a:extLst>
          </p:cNvPr>
          <p:cNvSpPr>
            <a:spLocks noGrp="1"/>
          </p:cNvSpPr>
          <p:nvPr>
            <p:ph type="title"/>
          </p:nvPr>
        </p:nvSpPr>
        <p:spPr/>
        <p:txBody>
          <a:bodyPr>
            <a:normAutofit/>
          </a:bodyPr>
          <a:lstStyle/>
          <a:p>
            <a:r>
              <a:rPr lang="af-ZA" altLang="zh-TW">
                <a:ea typeface="+mj-lt"/>
                <a:cs typeface="+mj-lt"/>
              </a:rPr>
              <a:t>Parameter-</a:t>
            </a:r>
            <a:r>
              <a:rPr lang="af-ZA" altLang="zh-TW" err="1">
                <a:ea typeface="+mj-lt"/>
                <a:cs typeface="+mj-lt"/>
              </a:rPr>
              <a:t>Efficient</a:t>
            </a:r>
            <a:r>
              <a:rPr lang="af-ZA" altLang="zh-TW">
                <a:ea typeface="+mj-lt"/>
                <a:cs typeface="+mj-lt"/>
              </a:rPr>
              <a:t> </a:t>
            </a:r>
            <a:r>
              <a:rPr lang="af-ZA" altLang="zh-TW" err="1">
                <a:ea typeface="+mj-lt"/>
                <a:cs typeface="+mj-lt"/>
              </a:rPr>
              <a:t>Fine-tuning</a:t>
            </a:r>
            <a:r>
              <a:rPr lang="en-US" altLang="zh-TW">
                <a:ea typeface="+mj-lt"/>
                <a:cs typeface="+mj-lt"/>
              </a:rPr>
              <a:t>:</a:t>
            </a:r>
            <a:r>
              <a:rPr lang="zh-TW" altLang="en-US">
                <a:ea typeface="+mj-lt"/>
                <a:cs typeface="+mj-lt"/>
              </a:rPr>
              <a:t> </a:t>
            </a:r>
            <a:r>
              <a:rPr lang="en-US" altLang="zh-TW">
                <a:ea typeface="+mj-lt"/>
                <a:cs typeface="+mj-lt"/>
              </a:rPr>
              <a:t>Adapter</a:t>
            </a:r>
            <a:endParaRPr lang="zh-TW">
              <a:ea typeface="+mj-lt"/>
              <a:cs typeface="+mj-lt"/>
            </a:endParaRPr>
          </a:p>
        </p:txBody>
      </p:sp>
      <p:grpSp>
        <p:nvGrpSpPr>
          <p:cNvPr id="43" name="群組 42">
            <a:extLst>
              <a:ext uri="{FF2B5EF4-FFF2-40B4-BE49-F238E27FC236}">
                <a16:creationId xmlns:a16="http://schemas.microsoft.com/office/drawing/2014/main" id="{7217FE87-4CDA-4B24-2255-E840717C05F2}"/>
              </a:ext>
            </a:extLst>
          </p:cNvPr>
          <p:cNvGrpSpPr/>
          <p:nvPr/>
        </p:nvGrpSpPr>
        <p:grpSpPr>
          <a:xfrm rot="16200000">
            <a:off x="2635345" y="3783596"/>
            <a:ext cx="870097" cy="2321440"/>
            <a:chOff x="2936357" y="2918636"/>
            <a:chExt cx="870097" cy="2321440"/>
          </a:xfrm>
        </p:grpSpPr>
        <p:sp>
          <p:nvSpPr>
            <p:cNvPr id="38" name="矩形 37">
              <a:extLst>
                <a:ext uri="{FF2B5EF4-FFF2-40B4-BE49-F238E27FC236}">
                  <a16:creationId xmlns:a16="http://schemas.microsoft.com/office/drawing/2014/main" id="{3BE3471C-C0B9-B892-FB89-2C4967EE83DD}"/>
                </a:ext>
              </a:extLst>
            </p:cNvPr>
            <p:cNvSpPr/>
            <p:nvPr/>
          </p:nvSpPr>
          <p:spPr>
            <a:xfrm>
              <a:off x="2936357" y="2918636"/>
              <a:ext cx="868325" cy="230372"/>
            </a:xfrm>
            <a:prstGeom prst="rect">
              <a:avLst/>
            </a:prstGeom>
            <a:solidFill>
              <a:schemeClr val="accent1">
                <a:lumMod val="40000"/>
                <a:lumOff val="6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9" name="矩形 38">
              <a:extLst>
                <a:ext uri="{FF2B5EF4-FFF2-40B4-BE49-F238E27FC236}">
                  <a16:creationId xmlns:a16="http://schemas.microsoft.com/office/drawing/2014/main" id="{7104E5F4-181C-97B9-CDE6-980F54CF610B}"/>
                </a:ext>
              </a:extLst>
            </p:cNvPr>
            <p:cNvSpPr/>
            <p:nvPr/>
          </p:nvSpPr>
          <p:spPr>
            <a:xfrm>
              <a:off x="2936357" y="3441403"/>
              <a:ext cx="868325" cy="230372"/>
            </a:xfrm>
            <a:prstGeom prst="rect">
              <a:avLst/>
            </a:prstGeom>
            <a:solidFill>
              <a:schemeClr val="accent1">
                <a:lumMod val="40000"/>
                <a:lumOff val="6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0" name="矩形 39">
              <a:extLst>
                <a:ext uri="{FF2B5EF4-FFF2-40B4-BE49-F238E27FC236}">
                  <a16:creationId xmlns:a16="http://schemas.microsoft.com/office/drawing/2014/main" id="{392D7578-A900-F721-BF23-ED81174B8127}"/>
                </a:ext>
              </a:extLst>
            </p:cNvPr>
            <p:cNvSpPr/>
            <p:nvPr/>
          </p:nvSpPr>
          <p:spPr>
            <a:xfrm>
              <a:off x="2936357" y="3964170"/>
              <a:ext cx="868325" cy="230372"/>
            </a:xfrm>
            <a:prstGeom prst="rect">
              <a:avLst/>
            </a:prstGeom>
            <a:solidFill>
              <a:schemeClr val="accent1">
                <a:lumMod val="40000"/>
                <a:lumOff val="6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1" name="矩形 40">
              <a:extLst>
                <a:ext uri="{FF2B5EF4-FFF2-40B4-BE49-F238E27FC236}">
                  <a16:creationId xmlns:a16="http://schemas.microsoft.com/office/drawing/2014/main" id="{8C319BBD-F052-6248-B60C-4DB5EC8086D0}"/>
                </a:ext>
              </a:extLst>
            </p:cNvPr>
            <p:cNvSpPr/>
            <p:nvPr/>
          </p:nvSpPr>
          <p:spPr>
            <a:xfrm>
              <a:off x="2936357" y="5009704"/>
              <a:ext cx="868325" cy="230372"/>
            </a:xfrm>
            <a:prstGeom prst="rect">
              <a:avLst/>
            </a:prstGeom>
            <a:solidFill>
              <a:schemeClr val="accent1">
                <a:lumMod val="40000"/>
                <a:lumOff val="6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2" name="矩形 41">
              <a:extLst>
                <a:ext uri="{FF2B5EF4-FFF2-40B4-BE49-F238E27FC236}">
                  <a16:creationId xmlns:a16="http://schemas.microsoft.com/office/drawing/2014/main" id="{20EC2CF4-3650-C335-09DE-01737DAD3FEF}"/>
                </a:ext>
              </a:extLst>
            </p:cNvPr>
            <p:cNvSpPr/>
            <p:nvPr/>
          </p:nvSpPr>
          <p:spPr>
            <a:xfrm>
              <a:off x="2938129" y="4486937"/>
              <a:ext cx="868325" cy="230372"/>
            </a:xfrm>
            <a:prstGeom prst="rect">
              <a:avLst/>
            </a:prstGeom>
            <a:solidFill>
              <a:schemeClr val="accent1">
                <a:lumMod val="40000"/>
                <a:lumOff val="6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50" name="群組 49">
            <a:extLst>
              <a:ext uri="{FF2B5EF4-FFF2-40B4-BE49-F238E27FC236}">
                <a16:creationId xmlns:a16="http://schemas.microsoft.com/office/drawing/2014/main" id="{874B4EC3-0EF8-3CB2-2CF1-90CA43976B7D}"/>
              </a:ext>
            </a:extLst>
          </p:cNvPr>
          <p:cNvGrpSpPr/>
          <p:nvPr/>
        </p:nvGrpSpPr>
        <p:grpSpPr>
          <a:xfrm rot="16200000">
            <a:off x="2635344" y="1408991"/>
            <a:ext cx="870097" cy="2321440"/>
            <a:chOff x="8509589" y="2945217"/>
            <a:chExt cx="870097" cy="2321440"/>
          </a:xfrm>
        </p:grpSpPr>
        <p:sp>
          <p:nvSpPr>
            <p:cNvPr id="45" name="矩形 44">
              <a:extLst>
                <a:ext uri="{FF2B5EF4-FFF2-40B4-BE49-F238E27FC236}">
                  <a16:creationId xmlns:a16="http://schemas.microsoft.com/office/drawing/2014/main" id="{E7B67F62-5E75-88EF-DC01-92C74E8E0C7A}"/>
                </a:ext>
              </a:extLst>
            </p:cNvPr>
            <p:cNvSpPr/>
            <p:nvPr/>
          </p:nvSpPr>
          <p:spPr>
            <a:xfrm>
              <a:off x="8509589" y="2945217"/>
              <a:ext cx="868325" cy="230372"/>
            </a:xfrm>
            <a:prstGeom prst="rect">
              <a:avLst/>
            </a:prstGeom>
            <a:solidFill>
              <a:schemeClr val="accent1">
                <a:lumMod val="75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6" name="矩形 45">
              <a:extLst>
                <a:ext uri="{FF2B5EF4-FFF2-40B4-BE49-F238E27FC236}">
                  <a16:creationId xmlns:a16="http://schemas.microsoft.com/office/drawing/2014/main" id="{CC49A0A9-B440-42E8-C712-410E904A73B7}"/>
                </a:ext>
              </a:extLst>
            </p:cNvPr>
            <p:cNvSpPr/>
            <p:nvPr/>
          </p:nvSpPr>
          <p:spPr>
            <a:xfrm>
              <a:off x="8509589" y="3467984"/>
              <a:ext cx="868325" cy="230372"/>
            </a:xfrm>
            <a:prstGeom prst="rect">
              <a:avLst/>
            </a:prstGeom>
            <a:solidFill>
              <a:schemeClr val="accent1">
                <a:lumMod val="75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7" name="矩形 46">
              <a:extLst>
                <a:ext uri="{FF2B5EF4-FFF2-40B4-BE49-F238E27FC236}">
                  <a16:creationId xmlns:a16="http://schemas.microsoft.com/office/drawing/2014/main" id="{E8015C31-5091-8069-A67B-D0D23D3F9A88}"/>
                </a:ext>
              </a:extLst>
            </p:cNvPr>
            <p:cNvSpPr/>
            <p:nvPr/>
          </p:nvSpPr>
          <p:spPr>
            <a:xfrm>
              <a:off x="8509589" y="3990751"/>
              <a:ext cx="868325" cy="230372"/>
            </a:xfrm>
            <a:prstGeom prst="rect">
              <a:avLst/>
            </a:prstGeom>
            <a:solidFill>
              <a:schemeClr val="accent1">
                <a:lumMod val="75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8" name="矩形 47">
              <a:extLst>
                <a:ext uri="{FF2B5EF4-FFF2-40B4-BE49-F238E27FC236}">
                  <a16:creationId xmlns:a16="http://schemas.microsoft.com/office/drawing/2014/main" id="{8C8F54F8-6CC9-2DEA-92C9-E1C4A620DD6E}"/>
                </a:ext>
              </a:extLst>
            </p:cNvPr>
            <p:cNvSpPr/>
            <p:nvPr/>
          </p:nvSpPr>
          <p:spPr>
            <a:xfrm>
              <a:off x="8509589" y="5036285"/>
              <a:ext cx="868325" cy="230372"/>
            </a:xfrm>
            <a:prstGeom prst="rect">
              <a:avLst/>
            </a:prstGeom>
            <a:solidFill>
              <a:schemeClr val="accent1">
                <a:lumMod val="75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9" name="矩形 48">
              <a:extLst>
                <a:ext uri="{FF2B5EF4-FFF2-40B4-BE49-F238E27FC236}">
                  <a16:creationId xmlns:a16="http://schemas.microsoft.com/office/drawing/2014/main" id="{D98F9549-3F01-5E5E-F81E-E545E0B374BC}"/>
                </a:ext>
              </a:extLst>
            </p:cNvPr>
            <p:cNvSpPr/>
            <p:nvPr/>
          </p:nvSpPr>
          <p:spPr>
            <a:xfrm>
              <a:off x="8511361" y="4513518"/>
              <a:ext cx="868325" cy="230372"/>
            </a:xfrm>
            <a:prstGeom prst="rect">
              <a:avLst/>
            </a:prstGeom>
            <a:solidFill>
              <a:schemeClr val="accent1">
                <a:lumMod val="75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57" name="群組 56">
            <a:extLst>
              <a:ext uri="{FF2B5EF4-FFF2-40B4-BE49-F238E27FC236}">
                <a16:creationId xmlns:a16="http://schemas.microsoft.com/office/drawing/2014/main" id="{65596003-FA8A-DD54-9641-F1187B09AE17}"/>
              </a:ext>
            </a:extLst>
          </p:cNvPr>
          <p:cNvGrpSpPr/>
          <p:nvPr/>
        </p:nvGrpSpPr>
        <p:grpSpPr>
          <a:xfrm rot="16200000">
            <a:off x="2635345" y="2746922"/>
            <a:ext cx="870097" cy="2321440"/>
            <a:chOff x="5399566" y="2945217"/>
            <a:chExt cx="870097" cy="2321440"/>
          </a:xfrm>
        </p:grpSpPr>
        <p:sp>
          <p:nvSpPr>
            <p:cNvPr id="52" name="矩形 51">
              <a:extLst>
                <a:ext uri="{FF2B5EF4-FFF2-40B4-BE49-F238E27FC236}">
                  <a16:creationId xmlns:a16="http://schemas.microsoft.com/office/drawing/2014/main" id="{715B8D8A-B4CF-3FBB-506C-CB1C2286788E}"/>
                </a:ext>
              </a:extLst>
            </p:cNvPr>
            <p:cNvSpPr/>
            <p:nvPr/>
          </p:nvSpPr>
          <p:spPr>
            <a:xfrm>
              <a:off x="5399566" y="2945217"/>
              <a:ext cx="868325" cy="230372"/>
            </a:xfrm>
            <a:prstGeom prst="rect">
              <a:avLst/>
            </a:prstGeom>
            <a:solidFill>
              <a:schemeClr val="accent1">
                <a:lumMod val="60000"/>
                <a:lumOff val="4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3" name="矩形 52">
              <a:extLst>
                <a:ext uri="{FF2B5EF4-FFF2-40B4-BE49-F238E27FC236}">
                  <a16:creationId xmlns:a16="http://schemas.microsoft.com/office/drawing/2014/main" id="{998187C6-54AC-E14F-42EF-BD22072CFE7C}"/>
                </a:ext>
              </a:extLst>
            </p:cNvPr>
            <p:cNvSpPr/>
            <p:nvPr/>
          </p:nvSpPr>
          <p:spPr>
            <a:xfrm>
              <a:off x="5399566" y="3467984"/>
              <a:ext cx="868325" cy="230372"/>
            </a:xfrm>
            <a:prstGeom prst="rect">
              <a:avLst/>
            </a:prstGeom>
            <a:solidFill>
              <a:schemeClr val="accent1">
                <a:lumMod val="60000"/>
                <a:lumOff val="4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4" name="矩形 53">
              <a:extLst>
                <a:ext uri="{FF2B5EF4-FFF2-40B4-BE49-F238E27FC236}">
                  <a16:creationId xmlns:a16="http://schemas.microsoft.com/office/drawing/2014/main" id="{D1320313-38F6-1CC5-A55F-754F1F057BAE}"/>
                </a:ext>
              </a:extLst>
            </p:cNvPr>
            <p:cNvSpPr/>
            <p:nvPr/>
          </p:nvSpPr>
          <p:spPr>
            <a:xfrm>
              <a:off x="5399566" y="3990751"/>
              <a:ext cx="868325" cy="230372"/>
            </a:xfrm>
            <a:prstGeom prst="rect">
              <a:avLst/>
            </a:prstGeom>
            <a:solidFill>
              <a:schemeClr val="accent1">
                <a:lumMod val="60000"/>
                <a:lumOff val="4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5" name="矩形 54">
              <a:extLst>
                <a:ext uri="{FF2B5EF4-FFF2-40B4-BE49-F238E27FC236}">
                  <a16:creationId xmlns:a16="http://schemas.microsoft.com/office/drawing/2014/main" id="{CE52D818-B074-BAFD-57C8-9ABE16305A01}"/>
                </a:ext>
              </a:extLst>
            </p:cNvPr>
            <p:cNvSpPr/>
            <p:nvPr/>
          </p:nvSpPr>
          <p:spPr>
            <a:xfrm>
              <a:off x="5399566" y="5036285"/>
              <a:ext cx="868325" cy="230372"/>
            </a:xfrm>
            <a:prstGeom prst="rect">
              <a:avLst/>
            </a:prstGeom>
            <a:solidFill>
              <a:schemeClr val="accent1">
                <a:lumMod val="60000"/>
                <a:lumOff val="4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6" name="矩形 55">
              <a:extLst>
                <a:ext uri="{FF2B5EF4-FFF2-40B4-BE49-F238E27FC236}">
                  <a16:creationId xmlns:a16="http://schemas.microsoft.com/office/drawing/2014/main" id="{701782C5-51C4-6308-08F9-302579D852F5}"/>
                </a:ext>
              </a:extLst>
            </p:cNvPr>
            <p:cNvSpPr/>
            <p:nvPr/>
          </p:nvSpPr>
          <p:spPr>
            <a:xfrm>
              <a:off x="5401338" y="4513518"/>
              <a:ext cx="868325" cy="230372"/>
            </a:xfrm>
            <a:prstGeom prst="rect">
              <a:avLst/>
            </a:prstGeom>
            <a:solidFill>
              <a:schemeClr val="accent1">
                <a:lumMod val="60000"/>
                <a:lumOff val="4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59" name="文字方塊 58">
            <a:extLst>
              <a:ext uri="{FF2B5EF4-FFF2-40B4-BE49-F238E27FC236}">
                <a16:creationId xmlns:a16="http://schemas.microsoft.com/office/drawing/2014/main" id="{CCB907C7-3670-E575-3026-1946D72F0D58}"/>
              </a:ext>
            </a:extLst>
          </p:cNvPr>
          <p:cNvSpPr txBox="1"/>
          <p:nvPr/>
        </p:nvSpPr>
        <p:spPr>
          <a:xfrm rot="5400000">
            <a:off x="2933279" y="2973974"/>
            <a:ext cx="466061" cy="52322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zh-TW" altLang="en-US" sz="2800" b="1">
                <a:ea typeface="新細明體"/>
              </a:rPr>
              <a:t>...</a:t>
            </a:r>
            <a:endParaRPr lang="zh-TW" sz="2800" b="1">
              <a:ea typeface="新細明體"/>
              <a:cs typeface="Calibri"/>
            </a:endParaRPr>
          </a:p>
        </p:txBody>
      </p:sp>
      <p:sp>
        <p:nvSpPr>
          <p:cNvPr id="62" name="文字方塊 4">
            <a:extLst>
              <a:ext uri="{FF2B5EF4-FFF2-40B4-BE49-F238E27FC236}">
                <a16:creationId xmlns:a16="http://schemas.microsoft.com/office/drawing/2014/main" id="{B79B95B0-0F9A-2667-BBA5-3B1013DB7AEB}"/>
              </a:ext>
            </a:extLst>
          </p:cNvPr>
          <p:cNvSpPr txBox="1"/>
          <p:nvPr/>
        </p:nvSpPr>
        <p:spPr>
          <a:xfrm>
            <a:off x="1777323" y="1528865"/>
            <a:ext cx="2580470"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TW" altLang="en-US" sz="2400" b="1">
                <a:solidFill>
                  <a:srgbClr val="FF0000"/>
                </a:solidFill>
                <a:ea typeface="新細明體"/>
                <a:cs typeface="Calibri"/>
              </a:rPr>
              <a:t>Before Fine-tuning</a:t>
            </a:r>
            <a:endParaRPr lang="zh-TW" altLang="en-US" sz="2400" b="1">
              <a:solidFill>
                <a:srgbClr val="FF0000"/>
              </a:solidFill>
              <a:ea typeface="新細明體" panose="02020500000000000000" pitchFamily="18" charset="-120"/>
              <a:cs typeface="Calibri"/>
            </a:endParaRPr>
          </a:p>
        </p:txBody>
      </p:sp>
      <p:grpSp>
        <p:nvGrpSpPr>
          <p:cNvPr id="69" name="群組 68">
            <a:extLst>
              <a:ext uri="{FF2B5EF4-FFF2-40B4-BE49-F238E27FC236}">
                <a16:creationId xmlns:a16="http://schemas.microsoft.com/office/drawing/2014/main" id="{CF0FD27F-3951-A501-D148-DAB189D3A1CD}"/>
              </a:ext>
            </a:extLst>
          </p:cNvPr>
          <p:cNvGrpSpPr/>
          <p:nvPr/>
        </p:nvGrpSpPr>
        <p:grpSpPr>
          <a:xfrm rot="16200000">
            <a:off x="8554136" y="3783597"/>
            <a:ext cx="870097" cy="2321440"/>
            <a:chOff x="2936357" y="2918636"/>
            <a:chExt cx="870097" cy="2321440"/>
          </a:xfrm>
        </p:grpSpPr>
        <p:sp>
          <p:nvSpPr>
            <p:cNvPr id="64" name="矩形 63">
              <a:extLst>
                <a:ext uri="{FF2B5EF4-FFF2-40B4-BE49-F238E27FC236}">
                  <a16:creationId xmlns:a16="http://schemas.microsoft.com/office/drawing/2014/main" id="{58F355AB-3E48-E6E5-B126-68B0E95E3316}"/>
                </a:ext>
              </a:extLst>
            </p:cNvPr>
            <p:cNvSpPr/>
            <p:nvPr/>
          </p:nvSpPr>
          <p:spPr>
            <a:xfrm>
              <a:off x="2936357" y="2918636"/>
              <a:ext cx="868325" cy="230372"/>
            </a:xfrm>
            <a:prstGeom prst="rect">
              <a:avLst/>
            </a:prstGeom>
            <a:solidFill>
              <a:schemeClr val="accent6">
                <a:lumMod val="20000"/>
                <a:lumOff val="8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5" name="矩形 64">
              <a:extLst>
                <a:ext uri="{FF2B5EF4-FFF2-40B4-BE49-F238E27FC236}">
                  <a16:creationId xmlns:a16="http://schemas.microsoft.com/office/drawing/2014/main" id="{500ED8A3-ABC3-F1DC-165B-93FE5B5BCF3A}"/>
                </a:ext>
              </a:extLst>
            </p:cNvPr>
            <p:cNvSpPr/>
            <p:nvPr/>
          </p:nvSpPr>
          <p:spPr>
            <a:xfrm>
              <a:off x="2936357" y="3441403"/>
              <a:ext cx="868325" cy="230372"/>
            </a:xfrm>
            <a:prstGeom prst="rect">
              <a:avLst/>
            </a:prstGeom>
            <a:solidFill>
              <a:schemeClr val="accent6">
                <a:lumMod val="20000"/>
                <a:lumOff val="8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6" name="矩形 65">
              <a:extLst>
                <a:ext uri="{FF2B5EF4-FFF2-40B4-BE49-F238E27FC236}">
                  <a16:creationId xmlns:a16="http://schemas.microsoft.com/office/drawing/2014/main" id="{07B2EDC2-7279-BDC2-1BCF-5AC6BE3AD534}"/>
                </a:ext>
              </a:extLst>
            </p:cNvPr>
            <p:cNvSpPr/>
            <p:nvPr/>
          </p:nvSpPr>
          <p:spPr>
            <a:xfrm>
              <a:off x="2936357" y="3964170"/>
              <a:ext cx="868325" cy="230372"/>
            </a:xfrm>
            <a:prstGeom prst="rect">
              <a:avLst/>
            </a:prstGeom>
            <a:solidFill>
              <a:schemeClr val="accent6">
                <a:lumMod val="20000"/>
                <a:lumOff val="8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7" name="矩形 66">
              <a:extLst>
                <a:ext uri="{FF2B5EF4-FFF2-40B4-BE49-F238E27FC236}">
                  <a16:creationId xmlns:a16="http://schemas.microsoft.com/office/drawing/2014/main" id="{6CF092D8-2A55-CA9B-214F-1042446DF9CA}"/>
                </a:ext>
              </a:extLst>
            </p:cNvPr>
            <p:cNvSpPr/>
            <p:nvPr/>
          </p:nvSpPr>
          <p:spPr>
            <a:xfrm>
              <a:off x="2936357" y="5009704"/>
              <a:ext cx="868325" cy="230372"/>
            </a:xfrm>
            <a:prstGeom prst="rect">
              <a:avLst/>
            </a:prstGeom>
            <a:solidFill>
              <a:schemeClr val="accent6">
                <a:lumMod val="20000"/>
                <a:lumOff val="8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8" name="矩形 67">
              <a:extLst>
                <a:ext uri="{FF2B5EF4-FFF2-40B4-BE49-F238E27FC236}">
                  <a16:creationId xmlns:a16="http://schemas.microsoft.com/office/drawing/2014/main" id="{CF1D90EC-D493-5772-3D7A-F2703A4DB1BE}"/>
                </a:ext>
              </a:extLst>
            </p:cNvPr>
            <p:cNvSpPr/>
            <p:nvPr/>
          </p:nvSpPr>
          <p:spPr>
            <a:xfrm>
              <a:off x="2938129" y="4486937"/>
              <a:ext cx="868325" cy="230372"/>
            </a:xfrm>
            <a:prstGeom prst="rect">
              <a:avLst/>
            </a:prstGeom>
            <a:solidFill>
              <a:schemeClr val="accent6">
                <a:lumMod val="20000"/>
                <a:lumOff val="8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76" name="群組 75">
            <a:extLst>
              <a:ext uri="{FF2B5EF4-FFF2-40B4-BE49-F238E27FC236}">
                <a16:creationId xmlns:a16="http://schemas.microsoft.com/office/drawing/2014/main" id="{363DA8B1-5F76-E95B-59CE-65509A757531}"/>
              </a:ext>
            </a:extLst>
          </p:cNvPr>
          <p:cNvGrpSpPr/>
          <p:nvPr/>
        </p:nvGrpSpPr>
        <p:grpSpPr>
          <a:xfrm rot="16200000">
            <a:off x="8554136" y="2746922"/>
            <a:ext cx="870097" cy="2321440"/>
            <a:chOff x="8509589" y="2945217"/>
            <a:chExt cx="870097" cy="2321440"/>
          </a:xfrm>
        </p:grpSpPr>
        <p:sp>
          <p:nvSpPr>
            <p:cNvPr id="71" name="矩形 70">
              <a:extLst>
                <a:ext uri="{FF2B5EF4-FFF2-40B4-BE49-F238E27FC236}">
                  <a16:creationId xmlns:a16="http://schemas.microsoft.com/office/drawing/2014/main" id="{C145075E-BD00-9F0D-C97E-41E7D3D6603B}"/>
                </a:ext>
              </a:extLst>
            </p:cNvPr>
            <p:cNvSpPr/>
            <p:nvPr/>
          </p:nvSpPr>
          <p:spPr>
            <a:xfrm>
              <a:off x="8509589" y="2945217"/>
              <a:ext cx="868325" cy="230372"/>
            </a:xfrm>
            <a:prstGeom prst="rect">
              <a:avLst/>
            </a:prstGeom>
            <a:solidFill>
              <a:schemeClr val="accent6">
                <a:lumMod val="60000"/>
                <a:lumOff val="4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2" name="矩形 71">
              <a:extLst>
                <a:ext uri="{FF2B5EF4-FFF2-40B4-BE49-F238E27FC236}">
                  <a16:creationId xmlns:a16="http://schemas.microsoft.com/office/drawing/2014/main" id="{0E88FB15-5C1B-2567-108D-EAE768F3AF5C}"/>
                </a:ext>
              </a:extLst>
            </p:cNvPr>
            <p:cNvSpPr/>
            <p:nvPr/>
          </p:nvSpPr>
          <p:spPr>
            <a:xfrm>
              <a:off x="8509589" y="3467984"/>
              <a:ext cx="868325" cy="230372"/>
            </a:xfrm>
            <a:prstGeom prst="rect">
              <a:avLst/>
            </a:prstGeom>
            <a:solidFill>
              <a:schemeClr val="accent6">
                <a:lumMod val="60000"/>
                <a:lumOff val="4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3" name="矩形 72">
              <a:extLst>
                <a:ext uri="{FF2B5EF4-FFF2-40B4-BE49-F238E27FC236}">
                  <a16:creationId xmlns:a16="http://schemas.microsoft.com/office/drawing/2014/main" id="{5886B339-8323-AAB4-1CC5-4FC55CBE8705}"/>
                </a:ext>
              </a:extLst>
            </p:cNvPr>
            <p:cNvSpPr/>
            <p:nvPr/>
          </p:nvSpPr>
          <p:spPr>
            <a:xfrm>
              <a:off x="8509589" y="3990751"/>
              <a:ext cx="868325" cy="230372"/>
            </a:xfrm>
            <a:prstGeom prst="rect">
              <a:avLst/>
            </a:prstGeom>
            <a:solidFill>
              <a:schemeClr val="accent6">
                <a:lumMod val="60000"/>
                <a:lumOff val="4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4" name="矩形 73">
              <a:extLst>
                <a:ext uri="{FF2B5EF4-FFF2-40B4-BE49-F238E27FC236}">
                  <a16:creationId xmlns:a16="http://schemas.microsoft.com/office/drawing/2014/main" id="{B2F40371-183A-E25E-088A-F2616BD34025}"/>
                </a:ext>
              </a:extLst>
            </p:cNvPr>
            <p:cNvSpPr/>
            <p:nvPr/>
          </p:nvSpPr>
          <p:spPr>
            <a:xfrm>
              <a:off x="8509589" y="5036285"/>
              <a:ext cx="868325" cy="230372"/>
            </a:xfrm>
            <a:prstGeom prst="rect">
              <a:avLst/>
            </a:prstGeom>
            <a:solidFill>
              <a:schemeClr val="accent6">
                <a:lumMod val="60000"/>
                <a:lumOff val="4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5" name="矩形 74">
              <a:extLst>
                <a:ext uri="{FF2B5EF4-FFF2-40B4-BE49-F238E27FC236}">
                  <a16:creationId xmlns:a16="http://schemas.microsoft.com/office/drawing/2014/main" id="{EFD1925D-C90D-A79D-B570-5ACC14779614}"/>
                </a:ext>
              </a:extLst>
            </p:cNvPr>
            <p:cNvSpPr/>
            <p:nvPr/>
          </p:nvSpPr>
          <p:spPr>
            <a:xfrm>
              <a:off x="8511361" y="4513518"/>
              <a:ext cx="868325" cy="230372"/>
            </a:xfrm>
            <a:prstGeom prst="rect">
              <a:avLst/>
            </a:prstGeom>
            <a:solidFill>
              <a:schemeClr val="accent6">
                <a:lumMod val="60000"/>
                <a:lumOff val="4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83" name="群組 82">
            <a:extLst>
              <a:ext uri="{FF2B5EF4-FFF2-40B4-BE49-F238E27FC236}">
                <a16:creationId xmlns:a16="http://schemas.microsoft.com/office/drawing/2014/main" id="{A944095E-5A58-BD9B-EC21-B1B314BF54FE}"/>
              </a:ext>
            </a:extLst>
          </p:cNvPr>
          <p:cNvGrpSpPr/>
          <p:nvPr/>
        </p:nvGrpSpPr>
        <p:grpSpPr>
          <a:xfrm rot="16200000">
            <a:off x="8554136" y="1408992"/>
            <a:ext cx="870097" cy="2321440"/>
            <a:chOff x="5399566" y="2945217"/>
            <a:chExt cx="870097" cy="2321440"/>
          </a:xfrm>
        </p:grpSpPr>
        <p:sp>
          <p:nvSpPr>
            <p:cNvPr id="78" name="矩形 77">
              <a:extLst>
                <a:ext uri="{FF2B5EF4-FFF2-40B4-BE49-F238E27FC236}">
                  <a16:creationId xmlns:a16="http://schemas.microsoft.com/office/drawing/2014/main" id="{286C1371-6856-7B49-B744-16584711F4C5}"/>
                </a:ext>
              </a:extLst>
            </p:cNvPr>
            <p:cNvSpPr/>
            <p:nvPr/>
          </p:nvSpPr>
          <p:spPr>
            <a:xfrm>
              <a:off x="5399566" y="2945217"/>
              <a:ext cx="868325" cy="230372"/>
            </a:xfrm>
            <a:prstGeom prst="rect">
              <a:avLst/>
            </a:prstGeom>
            <a:solidFill>
              <a:schemeClr val="accent6">
                <a:lumMod val="40000"/>
                <a:lumOff val="6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9" name="矩形 78">
              <a:extLst>
                <a:ext uri="{FF2B5EF4-FFF2-40B4-BE49-F238E27FC236}">
                  <a16:creationId xmlns:a16="http://schemas.microsoft.com/office/drawing/2014/main" id="{1BC3908F-C0C6-6D09-A8A3-60101CCC6E39}"/>
                </a:ext>
              </a:extLst>
            </p:cNvPr>
            <p:cNvSpPr/>
            <p:nvPr/>
          </p:nvSpPr>
          <p:spPr>
            <a:xfrm>
              <a:off x="5399566" y="3467984"/>
              <a:ext cx="868325" cy="230372"/>
            </a:xfrm>
            <a:prstGeom prst="rect">
              <a:avLst/>
            </a:prstGeom>
            <a:solidFill>
              <a:schemeClr val="accent6">
                <a:lumMod val="40000"/>
                <a:lumOff val="6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0" name="矩形 79">
              <a:extLst>
                <a:ext uri="{FF2B5EF4-FFF2-40B4-BE49-F238E27FC236}">
                  <a16:creationId xmlns:a16="http://schemas.microsoft.com/office/drawing/2014/main" id="{74D5AA54-74F8-AD5A-C639-068A135B999D}"/>
                </a:ext>
              </a:extLst>
            </p:cNvPr>
            <p:cNvSpPr/>
            <p:nvPr/>
          </p:nvSpPr>
          <p:spPr>
            <a:xfrm>
              <a:off x="5399566" y="3990751"/>
              <a:ext cx="868325" cy="230372"/>
            </a:xfrm>
            <a:prstGeom prst="rect">
              <a:avLst/>
            </a:prstGeom>
            <a:solidFill>
              <a:schemeClr val="accent6">
                <a:lumMod val="40000"/>
                <a:lumOff val="6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1" name="矩形 80">
              <a:extLst>
                <a:ext uri="{FF2B5EF4-FFF2-40B4-BE49-F238E27FC236}">
                  <a16:creationId xmlns:a16="http://schemas.microsoft.com/office/drawing/2014/main" id="{E2FB3087-1470-88E1-4FAF-2355A3FC90D7}"/>
                </a:ext>
              </a:extLst>
            </p:cNvPr>
            <p:cNvSpPr/>
            <p:nvPr/>
          </p:nvSpPr>
          <p:spPr>
            <a:xfrm>
              <a:off x="5399566" y="5036285"/>
              <a:ext cx="868325" cy="230372"/>
            </a:xfrm>
            <a:prstGeom prst="rect">
              <a:avLst/>
            </a:prstGeom>
            <a:solidFill>
              <a:schemeClr val="accent6">
                <a:lumMod val="40000"/>
                <a:lumOff val="6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2" name="矩形 81">
              <a:extLst>
                <a:ext uri="{FF2B5EF4-FFF2-40B4-BE49-F238E27FC236}">
                  <a16:creationId xmlns:a16="http://schemas.microsoft.com/office/drawing/2014/main" id="{95C81045-0673-AC48-F298-966BA784E48E}"/>
                </a:ext>
              </a:extLst>
            </p:cNvPr>
            <p:cNvSpPr/>
            <p:nvPr/>
          </p:nvSpPr>
          <p:spPr>
            <a:xfrm>
              <a:off x="5401338" y="4513518"/>
              <a:ext cx="868325" cy="230372"/>
            </a:xfrm>
            <a:prstGeom prst="rect">
              <a:avLst/>
            </a:prstGeom>
            <a:solidFill>
              <a:schemeClr val="accent6">
                <a:lumMod val="40000"/>
                <a:lumOff val="6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106" name="文字方塊 105">
            <a:extLst>
              <a:ext uri="{FF2B5EF4-FFF2-40B4-BE49-F238E27FC236}">
                <a16:creationId xmlns:a16="http://schemas.microsoft.com/office/drawing/2014/main" id="{86429D81-CDFF-835F-E69A-3DA394C1540C}"/>
              </a:ext>
            </a:extLst>
          </p:cNvPr>
          <p:cNvSpPr txBox="1"/>
          <p:nvPr/>
        </p:nvSpPr>
        <p:spPr>
          <a:xfrm rot="5400000">
            <a:off x="8880424" y="3002327"/>
            <a:ext cx="466061" cy="52322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zh-TW" altLang="en-US" sz="2800" b="1">
                <a:ea typeface="新細明體"/>
              </a:rPr>
              <a:t>...</a:t>
            </a:r>
            <a:endParaRPr lang="zh-TW" sz="2800" b="1">
              <a:ea typeface="新細明體"/>
              <a:cs typeface="Calibri"/>
            </a:endParaRPr>
          </a:p>
        </p:txBody>
      </p:sp>
      <p:sp>
        <p:nvSpPr>
          <p:cNvPr id="110" name="文字方塊 4">
            <a:extLst>
              <a:ext uri="{FF2B5EF4-FFF2-40B4-BE49-F238E27FC236}">
                <a16:creationId xmlns:a16="http://schemas.microsoft.com/office/drawing/2014/main" id="{88300EAF-2958-1769-0928-8F3B9DFCB04E}"/>
              </a:ext>
            </a:extLst>
          </p:cNvPr>
          <p:cNvSpPr txBox="1"/>
          <p:nvPr/>
        </p:nvSpPr>
        <p:spPr>
          <a:xfrm>
            <a:off x="7829021" y="1528865"/>
            <a:ext cx="2580470"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TW" altLang="en-US" sz="2400" b="1">
                <a:solidFill>
                  <a:srgbClr val="FF0000"/>
                </a:solidFill>
                <a:ea typeface="新細明體"/>
                <a:cs typeface="Calibri"/>
              </a:rPr>
              <a:t>After Fine-tuning</a:t>
            </a:r>
            <a:endParaRPr lang="zh-TW" altLang="en-US" sz="2400" b="1">
              <a:solidFill>
                <a:srgbClr val="FF0000"/>
              </a:solidFill>
              <a:ea typeface="新細明體" panose="02020500000000000000" pitchFamily="18" charset="-120"/>
              <a:cs typeface="Calibri"/>
            </a:endParaRPr>
          </a:p>
        </p:txBody>
      </p:sp>
      <p:sp>
        <p:nvSpPr>
          <p:cNvPr id="113" name="箭號: 向右 112">
            <a:extLst>
              <a:ext uri="{FF2B5EF4-FFF2-40B4-BE49-F238E27FC236}">
                <a16:creationId xmlns:a16="http://schemas.microsoft.com/office/drawing/2014/main" id="{30083C3B-BAFD-9B48-8B33-78133A7DF6C7}"/>
              </a:ext>
            </a:extLst>
          </p:cNvPr>
          <p:cNvSpPr/>
          <p:nvPr/>
        </p:nvSpPr>
        <p:spPr>
          <a:xfrm>
            <a:off x="4750960" y="3525703"/>
            <a:ext cx="2888942" cy="455341"/>
          </a:xfrm>
          <a:prstGeom prst="rightArrow">
            <a:avLst/>
          </a:prstGeom>
          <a:solidFill>
            <a:srgbClr val="7D4B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文字方塊 4">
            <a:extLst>
              <a:ext uri="{FF2B5EF4-FFF2-40B4-BE49-F238E27FC236}">
                <a16:creationId xmlns:a16="http://schemas.microsoft.com/office/drawing/2014/main" id="{D25D6094-6022-43C0-95DD-AF7530294A7E}"/>
              </a:ext>
            </a:extLst>
          </p:cNvPr>
          <p:cNvSpPr txBox="1"/>
          <p:nvPr/>
        </p:nvSpPr>
        <p:spPr>
          <a:xfrm>
            <a:off x="5097164" y="3010752"/>
            <a:ext cx="2185823"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3600">
                <a:ea typeface="新細明體"/>
                <a:cs typeface="Calibri"/>
              </a:rPr>
              <a:t>Adapter</a:t>
            </a:r>
            <a:endParaRPr lang="zh-TW" sz="3600">
              <a:ea typeface="新細明體"/>
              <a:cs typeface="Calibri"/>
            </a:endParaRPr>
          </a:p>
        </p:txBody>
      </p:sp>
      <mc:AlternateContent xmlns:mc="http://schemas.openxmlformats.org/markup-compatibility/2006" xmlns:a14="http://schemas.microsoft.com/office/drawing/2010/main">
        <mc:Choice Requires="a14">
          <p:sp>
            <p:nvSpPr>
              <p:cNvPr id="51" name="文字方塊 68">
                <a:extLst>
                  <a:ext uri="{FF2B5EF4-FFF2-40B4-BE49-F238E27FC236}">
                    <a16:creationId xmlns:a16="http://schemas.microsoft.com/office/drawing/2014/main" id="{AEC147E2-7141-404D-8E2B-B460C8A2E830}"/>
                  </a:ext>
                </a:extLst>
              </p:cNvPr>
              <p:cNvSpPr txBox="1"/>
              <p:nvPr/>
            </p:nvSpPr>
            <p:spPr>
              <a:xfrm>
                <a:off x="1186368" y="5484728"/>
                <a:ext cx="3998421"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14:m>
                  <m:oMath xmlns:m="http://schemas.openxmlformats.org/officeDocument/2006/math">
                    <m:r>
                      <a:rPr lang="en-US" altLang="zh-TW" sz="2400" b="1" i="1" dirty="0" smtClean="0">
                        <a:latin typeface="Cambria Math" panose="02040503050406030204" pitchFamily="18" charset="0"/>
                        <a:ea typeface="新細明體"/>
                        <a:cs typeface="Calibri"/>
                      </a:rPr>
                      <m:t>𝒉</m:t>
                    </m:r>
                  </m:oMath>
                </a14:m>
                <a:r>
                  <a:rPr lang="en-US" altLang="zh-TW" sz="2400">
                    <a:ea typeface="新細明體"/>
                    <a:cs typeface="Calibri"/>
                  </a:rPr>
                  <a:t>:hidden</a:t>
                </a:r>
                <a:r>
                  <a:rPr lang="zh-TW" altLang="en-US" sz="2400">
                    <a:ea typeface="新細明體"/>
                    <a:cs typeface="Calibri"/>
                  </a:rPr>
                  <a:t> </a:t>
                </a:r>
                <a:r>
                  <a:rPr lang="en-US" altLang="zh-TW" sz="2400">
                    <a:ea typeface="新細明體"/>
                    <a:cs typeface="Calibri"/>
                  </a:rPr>
                  <a:t>representation</a:t>
                </a:r>
                <a:r>
                  <a:rPr lang="zh-TW" altLang="en-US" sz="2400">
                    <a:ea typeface="新細明體"/>
                    <a:cs typeface="Calibri"/>
                  </a:rPr>
                  <a:t> </a:t>
                </a:r>
                <a:r>
                  <a:rPr lang="en-US" altLang="zh-TW" sz="2400">
                    <a:ea typeface="新細明體"/>
                    <a:cs typeface="Calibri"/>
                  </a:rPr>
                  <a:t>calculated</a:t>
                </a:r>
                <a:r>
                  <a:rPr lang="zh-TW" altLang="en-US" sz="2400">
                    <a:ea typeface="新細明體"/>
                    <a:cs typeface="Calibri"/>
                  </a:rPr>
                  <a:t> </a:t>
                </a:r>
                <a:r>
                  <a:rPr lang="en-US" altLang="zh-TW" sz="2400">
                    <a:ea typeface="新細明體"/>
                    <a:cs typeface="Calibri"/>
                  </a:rPr>
                  <a:t>by</a:t>
                </a:r>
                <a:r>
                  <a:rPr lang="zh-TW" altLang="en-US" sz="2400">
                    <a:ea typeface="新細明體"/>
                    <a:cs typeface="Calibri"/>
                  </a:rPr>
                  <a:t> </a:t>
                </a:r>
                <a:r>
                  <a:rPr lang="en-US" altLang="zh-TW" sz="2400">
                    <a:ea typeface="新細明體"/>
                    <a:cs typeface="Calibri"/>
                  </a:rPr>
                  <a:t>the</a:t>
                </a:r>
                <a:r>
                  <a:rPr lang="zh-TW" altLang="en-US" sz="2400">
                    <a:ea typeface="新細明體"/>
                    <a:cs typeface="Calibri"/>
                  </a:rPr>
                  <a:t> </a:t>
                </a:r>
                <a:r>
                  <a:rPr lang="en-US" altLang="zh-TW" sz="2400">
                    <a:ea typeface="新細明體"/>
                    <a:cs typeface="Calibri"/>
                  </a:rPr>
                  <a:t>original</a:t>
                </a:r>
                <a:r>
                  <a:rPr lang="zh-TW" altLang="en-US" sz="2400">
                    <a:ea typeface="新細明體"/>
                    <a:cs typeface="Calibri"/>
                  </a:rPr>
                  <a:t> </a:t>
                </a:r>
                <a:r>
                  <a:rPr lang="en-US" altLang="zh-TW" sz="2400">
                    <a:ea typeface="新細明體"/>
                    <a:cs typeface="Calibri"/>
                  </a:rPr>
                  <a:t>PLM</a:t>
                </a:r>
                <a:r>
                  <a:rPr lang="zh-TW" altLang="en-US" sz="2400">
                    <a:ea typeface="新細明體"/>
                    <a:cs typeface="Calibri"/>
                  </a:rPr>
                  <a:t> </a:t>
                </a:r>
              </a:p>
            </p:txBody>
          </p:sp>
        </mc:Choice>
        <mc:Fallback xmlns="">
          <p:sp>
            <p:nvSpPr>
              <p:cNvPr id="51" name="文字方塊 68">
                <a:extLst>
                  <a:ext uri="{FF2B5EF4-FFF2-40B4-BE49-F238E27FC236}">
                    <a16:creationId xmlns:a16="http://schemas.microsoft.com/office/drawing/2014/main" id="{AEC147E2-7141-404D-8E2B-B460C8A2E830}"/>
                  </a:ext>
                </a:extLst>
              </p:cNvPr>
              <p:cNvSpPr txBox="1">
                <a:spLocks noRot="1" noChangeAspect="1" noMove="1" noResize="1" noEditPoints="1" noAdjustHandles="1" noChangeArrowheads="1" noChangeShapeType="1" noTextEdit="1"/>
              </p:cNvSpPr>
              <p:nvPr/>
            </p:nvSpPr>
            <p:spPr>
              <a:xfrm>
                <a:off x="1186368" y="5484728"/>
                <a:ext cx="3998421" cy="830997"/>
              </a:xfrm>
              <a:prstGeom prst="rect">
                <a:avLst/>
              </a:prstGeom>
              <a:blipFill>
                <a:blip r:embed="rId2"/>
                <a:stretch>
                  <a:fillRect l="-1220" t="-5882" r="-915" b="-1617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8" name="文字方塊 68">
                <a:extLst>
                  <a:ext uri="{FF2B5EF4-FFF2-40B4-BE49-F238E27FC236}">
                    <a16:creationId xmlns:a16="http://schemas.microsoft.com/office/drawing/2014/main" id="{EF4E2CA9-69B5-984B-99BC-C593AA267266}"/>
                  </a:ext>
                </a:extLst>
              </p:cNvPr>
              <p:cNvSpPr txBox="1"/>
              <p:nvPr/>
            </p:nvSpPr>
            <p:spPr>
              <a:xfrm>
                <a:off x="8014259" y="5484728"/>
                <a:ext cx="208084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14:m>
                  <m:oMathPara xmlns:m="http://schemas.openxmlformats.org/officeDocument/2006/math">
                    <m:oMathParaPr>
                      <m:jc m:val="centerGroup"/>
                    </m:oMathParaPr>
                    <m:oMath xmlns:m="http://schemas.openxmlformats.org/officeDocument/2006/math">
                      <m:sSup>
                        <m:sSupPr>
                          <m:ctrlPr>
                            <a:rPr lang="en-US" altLang="zh-TW" sz="2400" b="1" i="1" dirty="0" smtClean="0">
                              <a:latin typeface="Cambria Math" panose="02040503050406030204" pitchFamily="18" charset="0"/>
                              <a:ea typeface="新細明體"/>
                              <a:cs typeface="Calibri"/>
                            </a:rPr>
                          </m:ctrlPr>
                        </m:sSupPr>
                        <m:e>
                          <m:r>
                            <a:rPr lang="en-US" altLang="zh-TW" sz="2400" b="1" i="1" dirty="0" smtClean="0">
                              <a:latin typeface="Cambria Math" panose="02040503050406030204" pitchFamily="18" charset="0"/>
                              <a:ea typeface="新細明體"/>
                              <a:cs typeface="Calibri"/>
                            </a:rPr>
                            <m:t>𝒉</m:t>
                          </m:r>
                        </m:e>
                        <m:sup>
                          <m:r>
                            <a:rPr lang="en-US" altLang="zh-TW" sz="2400" b="1" i="1" dirty="0" smtClean="0">
                              <a:latin typeface="Cambria Math" panose="02040503050406030204" pitchFamily="18" charset="0"/>
                              <a:ea typeface="新細明體"/>
                              <a:cs typeface="Calibri"/>
                            </a:rPr>
                            <m:t>′</m:t>
                          </m:r>
                        </m:sup>
                      </m:sSup>
                      <m:r>
                        <a:rPr lang="en-US" altLang="zh-TW" sz="2400" b="0" i="1" dirty="0" smtClean="0">
                          <a:latin typeface="Cambria Math" panose="02040503050406030204" pitchFamily="18" charset="0"/>
                          <a:ea typeface="新細明體"/>
                          <a:cs typeface="Calibri"/>
                        </a:rPr>
                        <m:t>=</m:t>
                      </m:r>
                      <m:r>
                        <a:rPr lang="en-US" altLang="zh-TW" sz="2400" b="1" i="1" dirty="0" smtClean="0">
                          <a:latin typeface="Cambria Math" panose="02040503050406030204" pitchFamily="18" charset="0"/>
                          <a:ea typeface="新細明體"/>
                          <a:cs typeface="Calibri"/>
                        </a:rPr>
                        <m:t>𝒉</m:t>
                      </m:r>
                      <m:r>
                        <a:rPr lang="en-US" altLang="zh-TW" sz="2400" b="1" i="1" dirty="0" smtClean="0">
                          <a:latin typeface="Cambria Math" panose="02040503050406030204" pitchFamily="18" charset="0"/>
                          <a:ea typeface="新細明體"/>
                          <a:cs typeface="Calibri"/>
                        </a:rPr>
                        <m:t>+</m:t>
                      </m:r>
                      <m:r>
                        <a:rPr lang="en-US" altLang="zh-TW" sz="2400" b="1" i="0" dirty="0" smtClean="0">
                          <a:latin typeface="Cambria Math" panose="02040503050406030204" pitchFamily="18" charset="0"/>
                          <a:ea typeface="新細明體"/>
                          <a:cs typeface="Calibri"/>
                        </a:rPr>
                        <m:t>𝚫</m:t>
                      </m:r>
                      <m:r>
                        <a:rPr lang="en-US" altLang="zh-TW" sz="2400" b="1" i="1" dirty="0" smtClean="0">
                          <a:latin typeface="Cambria Math" panose="02040503050406030204" pitchFamily="18" charset="0"/>
                          <a:ea typeface="新細明體"/>
                          <a:cs typeface="Calibri"/>
                        </a:rPr>
                        <m:t>𝒉</m:t>
                      </m:r>
                    </m:oMath>
                  </m:oMathPara>
                </a14:m>
                <a:endParaRPr lang="zh-TW" altLang="en-US" sz="2400" b="1" i="1">
                  <a:ea typeface="新細明體"/>
                  <a:cs typeface="Calibri"/>
                </a:endParaRPr>
              </a:p>
            </p:txBody>
          </p:sp>
        </mc:Choice>
        <mc:Fallback xmlns="">
          <p:sp>
            <p:nvSpPr>
              <p:cNvPr id="58" name="文字方塊 68">
                <a:extLst>
                  <a:ext uri="{FF2B5EF4-FFF2-40B4-BE49-F238E27FC236}">
                    <a16:creationId xmlns:a16="http://schemas.microsoft.com/office/drawing/2014/main" id="{EF4E2CA9-69B5-984B-99BC-C593AA267266}"/>
                  </a:ext>
                </a:extLst>
              </p:cNvPr>
              <p:cNvSpPr txBox="1">
                <a:spLocks noRot="1" noChangeAspect="1" noMove="1" noResize="1" noEditPoints="1" noAdjustHandles="1" noChangeArrowheads="1" noChangeShapeType="1" noTextEdit="1"/>
              </p:cNvSpPr>
              <p:nvPr/>
            </p:nvSpPr>
            <p:spPr>
              <a:xfrm>
                <a:off x="8014259" y="5484728"/>
                <a:ext cx="2080840" cy="461665"/>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0" name="文字方塊 68">
                <a:extLst>
                  <a:ext uri="{FF2B5EF4-FFF2-40B4-BE49-F238E27FC236}">
                    <a16:creationId xmlns:a16="http://schemas.microsoft.com/office/drawing/2014/main" id="{55FB4B85-C5D6-A644-92FC-C73EE03871E3}"/>
                  </a:ext>
                </a:extLst>
              </p:cNvPr>
              <p:cNvSpPr txBox="1"/>
              <p:nvPr/>
            </p:nvSpPr>
            <p:spPr>
              <a:xfrm>
                <a:off x="6814904" y="5815995"/>
                <a:ext cx="4597099"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14:m>
                  <m:oMath xmlns:m="http://schemas.openxmlformats.org/officeDocument/2006/math">
                    <m:r>
                      <a:rPr lang="en-US" altLang="zh-TW" sz="2400" b="1" i="1" dirty="0" smtClean="0">
                        <a:latin typeface="Cambria Math" panose="02040503050406030204" pitchFamily="18" charset="0"/>
                        <a:ea typeface="新細明體"/>
                        <a:cs typeface="Calibri"/>
                      </a:rPr>
                      <m:t>𝒉</m:t>
                    </m:r>
                    <m:r>
                      <a:rPr lang="en-US" altLang="zh-TW" sz="2400" b="1" i="1" dirty="0" smtClean="0">
                        <a:latin typeface="Cambria Math" panose="02040503050406030204" pitchFamily="18" charset="0"/>
                        <a:ea typeface="新細明體"/>
                        <a:cs typeface="Calibri"/>
                      </a:rPr>
                      <m:t>′</m:t>
                    </m:r>
                  </m:oMath>
                </a14:m>
                <a:r>
                  <a:rPr lang="en-US" altLang="zh-TW" sz="2400">
                    <a:ea typeface="新細明體"/>
                    <a:cs typeface="Calibri"/>
                  </a:rPr>
                  <a:t>:hidden</a:t>
                </a:r>
                <a:r>
                  <a:rPr lang="zh-TW" altLang="en-US" sz="2400">
                    <a:ea typeface="新細明體"/>
                    <a:cs typeface="Calibri"/>
                  </a:rPr>
                  <a:t> </a:t>
                </a:r>
                <a:r>
                  <a:rPr lang="en-US" altLang="zh-TW" sz="2400">
                    <a:ea typeface="新細明體"/>
                    <a:cs typeface="Calibri"/>
                  </a:rPr>
                  <a:t>representation</a:t>
                </a:r>
                <a:r>
                  <a:rPr lang="zh-TW" altLang="en-US" sz="2400">
                    <a:ea typeface="新細明體"/>
                    <a:cs typeface="Calibri"/>
                  </a:rPr>
                  <a:t> </a:t>
                </a:r>
                <a:r>
                  <a:rPr lang="en-US" altLang="zh-TW" sz="2400">
                    <a:ea typeface="新細明體"/>
                    <a:cs typeface="Calibri"/>
                  </a:rPr>
                  <a:t>calculated</a:t>
                </a:r>
                <a:r>
                  <a:rPr lang="zh-TW" altLang="en-US" sz="2400">
                    <a:ea typeface="新細明體"/>
                    <a:cs typeface="Calibri"/>
                  </a:rPr>
                  <a:t> </a:t>
                </a:r>
                <a:r>
                  <a:rPr lang="en-US" altLang="zh-TW" sz="2400">
                    <a:ea typeface="新細明體"/>
                    <a:cs typeface="Calibri"/>
                  </a:rPr>
                  <a:t>by</a:t>
                </a:r>
                <a:r>
                  <a:rPr lang="zh-TW" altLang="en-US" sz="2400">
                    <a:ea typeface="新細明體"/>
                    <a:cs typeface="Calibri"/>
                  </a:rPr>
                  <a:t> </a:t>
                </a:r>
                <a:r>
                  <a:rPr lang="en-US" altLang="zh-TW" sz="2400">
                    <a:ea typeface="新細明體"/>
                    <a:cs typeface="Calibri"/>
                  </a:rPr>
                  <a:t>the</a:t>
                </a:r>
                <a:r>
                  <a:rPr lang="zh-TW" altLang="en-US" sz="2400">
                    <a:ea typeface="新細明體"/>
                    <a:cs typeface="Calibri"/>
                  </a:rPr>
                  <a:t> </a:t>
                </a:r>
                <a:r>
                  <a:rPr lang="en-US" altLang="zh-TW" sz="2400">
                    <a:ea typeface="新細明體"/>
                    <a:cs typeface="Calibri"/>
                  </a:rPr>
                  <a:t>fine-tuned</a:t>
                </a:r>
                <a:r>
                  <a:rPr lang="zh-TW" altLang="en-US" sz="2400">
                    <a:ea typeface="新細明體"/>
                    <a:cs typeface="Calibri"/>
                  </a:rPr>
                  <a:t> </a:t>
                </a:r>
                <a:r>
                  <a:rPr lang="en-US" altLang="zh-TW" sz="2400">
                    <a:ea typeface="新細明體"/>
                    <a:cs typeface="Calibri"/>
                  </a:rPr>
                  <a:t>model</a:t>
                </a:r>
                <a:endParaRPr lang="zh-TW" altLang="en-US" sz="2400">
                  <a:ea typeface="新細明體"/>
                  <a:cs typeface="Calibri"/>
                </a:endParaRPr>
              </a:p>
            </p:txBody>
          </p:sp>
        </mc:Choice>
        <mc:Fallback xmlns="">
          <p:sp>
            <p:nvSpPr>
              <p:cNvPr id="60" name="文字方塊 68">
                <a:extLst>
                  <a:ext uri="{FF2B5EF4-FFF2-40B4-BE49-F238E27FC236}">
                    <a16:creationId xmlns:a16="http://schemas.microsoft.com/office/drawing/2014/main" id="{55FB4B85-C5D6-A644-92FC-C73EE03871E3}"/>
                  </a:ext>
                </a:extLst>
              </p:cNvPr>
              <p:cNvSpPr txBox="1">
                <a:spLocks noRot="1" noChangeAspect="1" noMove="1" noResize="1" noEditPoints="1" noAdjustHandles="1" noChangeArrowheads="1" noChangeShapeType="1" noTextEdit="1"/>
              </p:cNvSpPr>
              <p:nvPr/>
            </p:nvSpPr>
            <p:spPr>
              <a:xfrm>
                <a:off x="6814904" y="5815995"/>
                <a:ext cx="4597099" cy="830997"/>
              </a:xfrm>
              <a:prstGeom prst="rect">
                <a:avLst/>
              </a:prstGeom>
              <a:blipFill>
                <a:blip r:embed="rId4"/>
                <a:stretch>
                  <a:fillRect l="-1061" t="-5882" r="-1061" b="-16176"/>
                </a:stretch>
              </a:blipFill>
            </p:spPr>
            <p:txBody>
              <a:bodyPr/>
              <a:lstStyle/>
              <a:p>
                <a:r>
                  <a:rPr lang="en-US">
                    <a:noFill/>
                  </a:rPr>
                  <a:t> </a:t>
                </a:r>
              </a:p>
            </p:txBody>
          </p:sp>
        </mc:Fallback>
      </mc:AlternateContent>
      <p:sp>
        <p:nvSpPr>
          <p:cNvPr id="8" name="Left Brace 7">
            <a:extLst>
              <a:ext uri="{FF2B5EF4-FFF2-40B4-BE49-F238E27FC236}">
                <a16:creationId xmlns:a16="http://schemas.microsoft.com/office/drawing/2014/main" id="{37340074-C756-8240-A6B9-59274BBC3604}"/>
              </a:ext>
            </a:extLst>
          </p:cNvPr>
          <p:cNvSpPr/>
          <p:nvPr/>
        </p:nvSpPr>
        <p:spPr>
          <a:xfrm>
            <a:off x="1429789" y="2134662"/>
            <a:ext cx="241069" cy="3242931"/>
          </a:xfrm>
          <a:prstGeom prst="lef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TW"/>
          </a:p>
        </p:txBody>
      </p:sp>
      <mc:AlternateContent xmlns:mc="http://schemas.openxmlformats.org/markup-compatibility/2006" xmlns:a14="http://schemas.microsoft.com/office/drawing/2010/main">
        <mc:Choice Requires="a14">
          <p:sp>
            <p:nvSpPr>
              <p:cNvPr id="61" name="文字方塊 68">
                <a:extLst>
                  <a:ext uri="{FF2B5EF4-FFF2-40B4-BE49-F238E27FC236}">
                    <a16:creationId xmlns:a16="http://schemas.microsoft.com/office/drawing/2014/main" id="{C4E926F9-FAF9-0847-A714-8072CABD41F4}"/>
                  </a:ext>
                </a:extLst>
              </p:cNvPr>
              <p:cNvSpPr txBox="1"/>
              <p:nvPr/>
            </p:nvSpPr>
            <p:spPr>
              <a:xfrm>
                <a:off x="971247" y="3528252"/>
                <a:ext cx="628396"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14:m>
                  <m:oMathPara xmlns:m="http://schemas.openxmlformats.org/officeDocument/2006/math">
                    <m:oMathParaPr>
                      <m:jc m:val="centerGroup"/>
                    </m:oMathParaPr>
                    <m:oMath xmlns:m="http://schemas.openxmlformats.org/officeDocument/2006/math">
                      <m:r>
                        <a:rPr lang="en-US" altLang="zh-TW" sz="2400" b="1" i="1" dirty="0" smtClean="0">
                          <a:latin typeface="Cambria Math" panose="02040503050406030204" pitchFamily="18" charset="0"/>
                          <a:ea typeface="新細明體"/>
                          <a:cs typeface="Calibri"/>
                        </a:rPr>
                        <m:t>𝒉</m:t>
                      </m:r>
                    </m:oMath>
                  </m:oMathPara>
                </a14:m>
                <a:endParaRPr lang="zh-TW" altLang="en-US" sz="2400" b="1" i="1">
                  <a:ea typeface="新細明體"/>
                  <a:cs typeface="Calibri"/>
                </a:endParaRPr>
              </a:p>
            </p:txBody>
          </p:sp>
        </mc:Choice>
        <mc:Fallback xmlns="">
          <p:sp>
            <p:nvSpPr>
              <p:cNvPr id="61" name="文字方塊 68">
                <a:extLst>
                  <a:ext uri="{FF2B5EF4-FFF2-40B4-BE49-F238E27FC236}">
                    <a16:creationId xmlns:a16="http://schemas.microsoft.com/office/drawing/2014/main" id="{C4E926F9-FAF9-0847-A714-8072CABD41F4}"/>
                  </a:ext>
                </a:extLst>
              </p:cNvPr>
              <p:cNvSpPr txBox="1">
                <a:spLocks noRot="1" noChangeAspect="1" noMove="1" noResize="1" noEditPoints="1" noAdjustHandles="1" noChangeArrowheads="1" noChangeShapeType="1" noTextEdit="1"/>
              </p:cNvSpPr>
              <p:nvPr/>
            </p:nvSpPr>
            <p:spPr>
              <a:xfrm>
                <a:off x="971247" y="3528252"/>
                <a:ext cx="628396" cy="461665"/>
              </a:xfrm>
              <a:prstGeom prst="rect">
                <a:avLst/>
              </a:prstGeom>
              <a:blipFill>
                <a:blip r:embed="rId5"/>
                <a:stretch>
                  <a:fillRect/>
                </a:stretch>
              </a:blipFill>
            </p:spPr>
            <p:txBody>
              <a:bodyPr/>
              <a:lstStyle/>
              <a:p>
                <a:r>
                  <a:rPr lang="en-US">
                    <a:noFill/>
                  </a:rPr>
                  <a:t> </a:t>
                </a:r>
              </a:p>
            </p:txBody>
          </p:sp>
        </mc:Fallback>
      </mc:AlternateContent>
      <p:sp>
        <p:nvSpPr>
          <p:cNvPr id="63" name="Left Brace 62">
            <a:extLst>
              <a:ext uri="{FF2B5EF4-FFF2-40B4-BE49-F238E27FC236}">
                <a16:creationId xmlns:a16="http://schemas.microsoft.com/office/drawing/2014/main" id="{C99FEAA3-C609-254C-B3F4-C229B829CD99}"/>
              </a:ext>
            </a:extLst>
          </p:cNvPr>
          <p:cNvSpPr/>
          <p:nvPr/>
        </p:nvSpPr>
        <p:spPr>
          <a:xfrm rot="10800000">
            <a:off x="10288956" y="2134662"/>
            <a:ext cx="241069" cy="3242931"/>
          </a:xfrm>
          <a:prstGeom prst="lef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TW"/>
          </a:p>
        </p:txBody>
      </p:sp>
      <mc:AlternateContent xmlns:mc="http://schemas.openxmlformats.org/markup-compatibility/2006" xmlns:a14="http://schemas.microsoft.com/office/drawing/2010/main">
        <mc:Choice Requires="a14">
          <p:sp>
            <p:nvSpPr>
              <p:cNvPr id="70" name="文字方塊 68">
                <a:extLst>
                  <a:ext uri="{FF2B5EF4-FFF2-40B4-BE49-F238E27FC236}">
                    <a16:creationId xmlns:a16="http://schemas.microsoft.com/office/drawing/2014/main" id="{87FDA916-7F90-CB48-8D06-02E1FE8DD56E}"/>
                  </a:ext>
                </a:extLst>
              </p:cNvPr>
              <p:cNvSpPr txBox="1"/>
              <p:nvPr/>
            </p:nvSpPr>
            <p:spPr>
              <a:xfrm>
                <a:off x="10308194" y="3392651"/>
                <a:ext cx="2080840"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14:m>
                  <m:oMathPara xmlns:m="http://schemas.openxmlformats.org/officeDocument/2006/math">
                    <m:oMathParaPr>
                      <m:jc m:val="centerGroup"/>
                    </m:oMathParaPr>
                    <m:oMath xmlns:m="http://schemas.openxmlformats.org/officeDocument/2006/math">
                      <m:sSup>
                        <m:sSupPr>
                          <m:ctrlPr>
                            <a:rPr lang="en-US" altLang="zh-TW" sz="2400" b="1" i="1" dirty="0" smtClean="0">
                              <a:latin typeface="Cambria Math" panose="02040503050406030204" pitchFamily="18" charset="0"/>
                              <a:ea typeface="新細明體"/>
                              <a:cs typeface="Calibri"/>
                            </a:rPr>
                          </m:ctrlPr>
                        </m:sSupPr>
                        <m:e>
                          <m:r>
                            <a:rPr lang="en-US" altLang="zh-TW" sz="2400" b="1" i="1" dirty="0" smtClean="0">
                              <a:latin typeface="Cambria Math" panose="02040503050406030204" pitchFamily="18" charset="0"/>
                              <a:ea typeface="新細明體"/>
                              <a:cs typeface="Calibri"/>
                            </a:rPr>
                            <m:t>𝒉</m:t>
                          </m:r>
                        </m:e>
                        <m:sup>
                          <m:r>
                            <a:rPr lang="en-US" altLang="zh-TW" sz="2400" b="1" i="1" dirty="0" smtClean="0">
                              <a:latin typeface="Cambria Math" panose="02040503050406030204" pitchFamily="18" charset="0"/>
                              <a:ea typeface="新細明體"/>
                              <a:cs typeface="Calibri"/>
                            </a:rPr>
                            <m:t>′</m:t>
                          </m:r>
                        </m:sup>
                      </m:sSup>
                    </m:oMath>
                  </m:oMathPara>
                </a14:m>
                <a:endParaRPr lang="en-US" altLang="zh-TW" sz="2400" b="1" i="1">
                  <a:latin typeface="Cambria Math" panose="02040503050406030204" pitchFamily="18" charset="0"/>
                  <a:ea typeface="新細明體"/>
                  <a:cs typeface="Calibri"/>
                </a:endParaRPr>
              </a:p>
              <a:p>
                <a:pPr algn="ctr"/>
                <a14:m>
                  <m:oMathPara xmlns:m="http://schemas.openxmlformats.org/officeDocument/2006/math">
                    <m:oMathParaPr>
                      <m:jc m:val="centerGroup"/>
                    </m:oMathParaPr>
                    <m:oMath xmlns:m="http://schemas.openxmlformats.org/officeDocument/2006/math">
                      <m:r>
                        <a:rPr lang="en-US" altLang="zh-TW" sz="2400" b="0" i="1" dirty="0" smtClean="0">
                          <a:latin typeface="Cambria Math" panose="02040503050406030204" pitchFamily="18" charset="0"/>
                          <a:ea typeface="新細明體"/>
                          <a:cs typeface="Calibri"/>
                        </a:rPr>
                        <m:t>=</m:t>
                      </m:r>
                      <m:r>
                        <a:rPr lang="en-US" altLang="zh-TW" sz="2400" b="1" i="1" dirty="0" smtClean="0">
                          <a:latin typeface="Cambria Math" panose="02040503050406030204" pitchFamily="18" charset="0"/>
                          <a:ea typeface="新細明體"/>
                          <a:cs typeface="Calibri"/>
                        </a:rPr>
                        <m:t>𝒉</m:t>
                      </m:r>
                      <m:r>
                        <a:rPr lang="en-US" altLang="zh-TW" sz="2400" b="1" i="1" dirty="0" smtClean="0">
                          <a:latin typeface="Cambria Math" panose="02040503050406030204" pitchFamily="18" charset="0"/>
                          <a:ea typeface="新細明體"/>
                          <a:cs typeface="Calibri"/>
                        </a:rPr>
                        <m:t>+</m:t>
                      </m:r>
                      <m:r>
                        <a:rPr lang="en-US" altLang="zh-TW" sz="2400" b="1" i="0" dirty="0" smtClean="0">
                          <a:latin typeface="Cambria Math" panose="02040503050406030204" pitchFamily="18" charset="0"/>
                          <a:ea typeface="新細明體"/>
                          <a:cs typeface="Calibri"/>
                        </a:rPr>
                        <m:t>𝚫</m:t>
                      </m:r>
                      <m:r>
                        <a:rPr lang="en-US" altLang="zh-TW" sz="2400" b="1" i="1" dirty="0" smtClean="0">
                          <a:latin typeface="Cambria Math" panose="02040503050406030204" pitchFamily="18" charset="0"/>
                          <a:ea typeface="新細明體"/>
                          <a:cs typeface="Calibri"/>
                        </a:rPr>
                        <m:t>𝒉</m:t>
                      </m:r>
                    </m:oMath>
                  </m:oMathPara>
                </a14:m>
                <a:endParaRPr lang="zh-TW" altLang="en-US" sz="2400" b="1" i="1">
                  <a:ea typeface="新細明體"/>
                  <a:cs typeface="Calibri"/>
                </a:endParaRPr>
              </a:p>
            </p:txBody>
          </p:sp>
        </mc:Choice>
        <mc:Fallback xmlns="">
          <p:sp>
            <p:nvSpPr>
              <p:cNvPr id="70" name="文字方塊 68">
                <a:extLst>
                  <a:ext uri="{FF2B5EF4-FFF2-40B4-BE49-F238E27FC236}">
                    <a16:creationId xmlns:a16="http://schemas.microsoft.com/office/drawing/2014/main" id="{87FDA916-7F90-CB48-8D06-02E1FE8DD56E}"/>
                  </a:ext>
                </a:extLst>
              </p:cNvPr>
              <p:cNvSpPr txBox="1">
                <a:spLocks noRot="1" noChangeAspect="1" noMove="1" noResize="1" noEditPoints="1" noAdjustHandles="1" noChangeArrowheads="1" noChangeShapeType="1" noTextEdit="1"/>
              </p:cNvSpPr>
              <p:nvPr/>
            </p:nvSpPr>
            <p:spPr>
              <a:xfrm>
                <a:off x="10308194" y="3392651"/>
                <a:ext cx="2080840" cy="830997"/>
              </a:xfrm>
              <a:prstGeom prst="rect">
                <a:avLst/>
              </a:prstGeom>
              <a:blipFill>
                <a:blip r:embed="rId6"/>
                <a:stretch>
                  <a:fillRect/>
                </a:stretch>
              </a:blipFill>
            </p:spPr>
            <p:txBody>
              <a:bodyPr/>
              <a:lstStyle/>
              <a:p>
                <a:r>
                  <a:rPr lang="en-US">
                    <a:noFill/>
                  </a:rPr>
                  <a:t> </a:t>
                </a:r>
              </a:p>
            </p:txBody>
          </p:sp>
        </mc:Fallback>
      </mc:AlternateContent>
      <p:sp>
        <p:nvSpPr>
          <p:cNvPr id="12" name="內容版面配置區 2">
            <a:extLst>
              <a:ext uri="{FF2B5EF4-FFF2-40B4-BE49-F238E27FC236}">
                <a16:creationId xmlns:a16="http://schemas.microsoft.com/office/drawing/2014/main" id="{BEC0E514-6596-1D17-CD1C-AE168C37497F}"/>
              </a:ext>
            </a:extLst>
          </p:cNvPr>
          <p:cNvSpPr>
            <a:spLocks noGrp="1"/>
          </p:cNvSpPr>
          <p:nvPr>
            <p:ph idx="1"/>
          </p:nvPr>
        </p:nvSpPr>
        <p:spPr>
          <a:xfrm>
            <a:off x="840793" y="1198806"/>
            <a:ext cx="10510414" cy="520673"/>
          </a:xfrm>
        </p:spPr>
        <p:txBody>
          <a:bodyPr vert="horz" lIns="91440" tIns="45720" rIns="91440" bIns="45720" rtlCol="0" anchor="t">
            <a:normAutofit/>
          </a:bodyPr>
          <a:lstStyle/>
          <a:p>
            <a:r>
              <a:rPr lang="zh-TW" altLang="en-US">
                <a:ea typeface="新細明體"/>
                <a:cs typeface="Calibri"/>
              </a:rPr>
              <a:t>Use special submodules to modify hidden representations!</a:t>
            </a:r>
          </a:p>
        </p:txBody>
      </p:sp>
      <p:sp>
        <p:nvSpPr>
          <p:cNvPr id="3" name="日期版面配置區 2">
            <a:extLst>
              <a:ext uri="{FF2B5EF4-FFF2-40B4-BE49-F238E27FC236}">
                <a16:creationId xmlns:a16="http://schemas.microsoft.com/office/drawing/2014/main" id="{EFD43556-C35A-6735-CCCC-43E27CFD0FE6}"/>
              </a:ext>
            </a:extLst>
          </p:cNvPr>
          <p:cNvSpPr>
            <a:spLocks noGrp="1"/>
          </p:cNvSpPr>
          <p:nvPr>
            <p:ph type="dt" sz="half" idx="10"/>
          </p:nvPr>
        </p:nvSpPr>
        <p:spPr/>
        <p:txBody>
          <a:bodyPr/>
          <a:lstStyle/>
          <a:p>
            <a:r>
              <a:rPr lang="en" altLang="zh-TW" b="0" i="0">
                <a:effectLst/>
                <a:latin typeface="+mn-lt"/>
              </a:rPr>
              <a:t>He, </a:t>
            </a:r>
            <a:r>
              <a:rPr lang="en" altLang="zh-TW" b="0" i="0" err="1">
                <a:effectLst/>
                <a:latin typeface="+mn-lt"/>
              </a:rPr>
              <a:t>Junxian</a:t>
            </a:r>
            <a:r>
              <a:rPr lang="en" altLang="zh-TW" b="0" i="0">
                <a:effectLst/>
                <a:latin typeface="+mn-lt"/>
              </a:rPr>
              <a:t>, et al. "Towards a Unified View of Parameter-Efficient Transfer Learning." </a:t>
            </a:r>
            <a:r>
              <a:rPr lang="en" altLang="zh-TW" b="0" i="1">
                <a:effectLst/>
                <a:latin typeface="+mn-lt"/>
              </a:rPr>
              <a:t>International Conference on Learning Representations</a:t>
            </a:r>
            <a:r>
              <a:rPr lang="en" altLang="zh-TW" b="0" i="0">
                <a:effectLst/>
                <a:latin typeface="+mn-lt"/>
              </a:rPr>
              <a:t>. 2022.</a:t>
            </a:r>
            <a:endParaRPr lang="en-TW" altLang="zh-TW">
              <a:latin typeface="+mn-lt"/>
            </a:endParaRPr>
          </a:p>
        </p:txBody>
      </p:sp>
    </p:spTree>
    <p:extLst>
      <p:ext uri="{BB962C8B-B14F-4D97-AF65-F5344CB8AC3E}">
        <p14:creationId xmlns:p14="http://schemas.microsoft.com/office/powerpoint/2010/main" val="1222571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F86C4B5-93A7-B97D-DE42-92C16A5B0CFA}"/>
              </a:ext>
            </a:extLst>
          </p:cNvPr>
          <p:cNvSpPr>
            <a:spLocks noGrp="1"/>
          </p:cNvSpPr>
          <p:nvPr>
            <p:ph type="title"/>
          </p:nvPr>
        </p:nvSpPr>
        <p:spPr/>
        <p:txBody>
          <a:bodyPr>
            <a:normAutofit/>
          </a:bodyPr>
          <a:lstStyle/>
          <a:p>
            <a:r>
              <a:rPr lang="af-ZA" altLang="zh-TW">
                <a:ea typeface="+mj-lt"/>
                <a:cs typeface="+mj-lt"/>
              </a:rPr>
              <a:t>Parameter-</a:t>
            </a:r>
            <a:r>
              <a:rPr lang="af-ZA" altLang="zh-TW" err="1">
                <a:ea typeface="+mj-lt"/>
                <a:cs typeface="+mj-lt"/>
              </a:rPr>
              <a:t>Efficient</a:t>
            </a:r>
            <a:r>
              <a:rPr lang="af-ZA" altLang="zh-TW">
                <a:ea typeface="+mj-lt"/>
                <a:cs typeface="+mj-lt"/>
              </a:rPr>
              <a:t> </a:t>
            </a:r>
            <a:r>
              <a:rPr lang="af-ZA" altLang="zh-TW" err="1">
                <a:ea typeface="+mj-lt"/>
                <a:cs typeface="+mj-lt"/>
              </a:rPr>
              <a:t>Fine-tuning</a:t>
            </a:r>
            <a:r>
              <a:rPr lang="en-US" altLang="zh-TW">
                <a:ea typeface="+mj-lt"/>
                <a:cs typeface="+mj-lt"/>
              </a:rPr>
              <a:t>:</a:t>
            </a:r>
            <a:r>
              <a:rPr lang="zh-TW" altLang="en-US">
                <a:ea typeface="+mj-lt"/>
                <a:cs typeface="+mj-lt"/>
              </a:rPr>
              <a:t> </a:t>
            </a:r>
            <a:r>
              <a:rPr lang="en-US" altLang="zh-TW">
                <a:ea typeface="+mj-lt"/>
                <a:cs typeface="+mj-lt"/>
              </a:rPr>
              <a:t>Adapter</a:t>
            </a:r>
            <a:endParaRPr lang="zh-TW">
              <a:ea typeface="+mj-lt"/>
              <a:cs typeface="+mj-lt"/>
            </a:endParaRPr>
          </a:p>
        </p:txBody>
      </p:sp>
      <p:sp>
        <p:nvSpPr>
          <p:cNvPr id="3" name="內容版面配置區 2">
            <a:extLst>
              <a:ext uri="{FF2B5EF4-FFF2-40B4-BE49-F238E27FC236}">
                <a16:creationId xmlns:a16="http://schemas.microsoft.com/office/drawing/2014/main" id="{731EFA09-AA72-3D39-0159-0A40C982248C}"/>
              </a:ext>
            </a:extLst>
          </p:cNvPr>
          <p:cNvSpPr>
            <a:spLocks noGrp="1"/>
          </p:cNvSpPr>
          <p:nvPr>
            <p:ph idx="1"/>
          </p:nvPr>
        </p:nvSpPr>
        <p:spPr>
          <a:xfrm>
            <a:off x="838199" y="1062487"/>
            <a:ext cx="9599333" cy="766763"/>
          </a:xfrm>
        </p:spPr>
        <p:txBody>
          <a:bodyPr vert="horz" lIns="91440" tIns="45720" rIns="91440" bIns="45720" rtlCol="0" anchor="t">
            <a:normAutofit/>
          </a:bodyPr>
          <a:lstStyle/>
          <a:p>
            <a:r>
              <a:rPr lang="zh-TW" altLang="en-US">
                <a:ea typeface="新細明體"/>
                <a:cs typeface="Calibri"/>
              </a:rPr>
              <a:t>Adapters</a:t>
            </a:r>
            <a:r>
              <a:rPr lang="en-US" altLang="zh-TW">
                <a:ea typeface="新細明體"/>
                <a:cs typeface="Calibri"/>
              </a:rPr>
              <a:t>:</a:t>
            </a:r>
            <a:r>
              <a:rPr lang="zh-TW" altLang="en-US">
                <a:ea typeface="新細明體"/>
                <a:cs typeface="Calibri"/>
              </a:rPr>
              <a:t> </a:t>
            </a:r>
            <a:r>
              <a:rPr lang="en-US" altLang="zh-TW">
                <a:ea typeface="新細明體"/>
                <a:cs typeface="Calibri"/>
              </a:rPr>
              <a:t>small</a:t>
            </a:r>
            <a:r>
              <a:rPr lang="zh-TW" altLang="en-US">
                <a:ea typeface="新細明體"/>
                <a:cs typeface="Calibri"/>
              </a:rPr>
              <a:t> </a:t>
            </a:r>
            <a:r>
              <a:rPr lang="en-US" altLang="zh-TW">
                <a:ea typeface="新細明體"/>
                <a:cs typeface="Calibri"/>
              </a:rPr>
              <a:t>trainable</a:t>
            </a:r>
            <a:r>
              <a:rPr lang="zh-TW" altLang="en-US">
                <a:ea typeface="新細明體"/>
                <a:cs typeface="Calibri"/>
              </a:rPr>
              <a:t> </a:t>
            </a:r>
            <a:r>
              <a:rPr lang="en-US" altLang="zh-TW">
                <a:ea typeface="新細明體"/>
                <a:cs typeface="Calibri"/>
              </a:rPr>
              <a:t>submodules</a:t>
            </a:r>
            <a:r>
              <a:rPr lang="zh-TW" altLang="en-US">
                <a:ea typeface="新細明體"/>
                <a:cs typeface="Calibri"/>
              </a:rPr>
              <a:t> </a:t>
            </a:r>
            <a:r>
              <a:rPr lang="en-US" altLang="zh-TW">
                <a:ea typeface="新細明體"/>
                <a:cs typeface="Calibri"/>
              </a:rPr>
              <a:t>inserted</a:t>
            </a:r>
            <a:r>
              <a:rPr lang="zh-TW" altLang="en-US">
                <a:ea typeface="新細明體"/>
                <a:cs typeface="Calibri"/>
              </a:rPr>
              <a:t> </a:t>
            </a:r>
            <a:r>
              <a:rPr lang="en-US" altLang="zh-TW">
                <a:ea typeface="新細明體"/>
                <a:cs typeface="Calibri"/>
              </a:rPr>
              <a:t>in</a:t>
            </a:r>
            <a:r>
              <a:rPr lang="zh-TW" altLang="en-US">
                <a:ea typeface="新細明體"/>
                <a:cs typeface="Calibri"/>
              </a:rPr>
              <a:t> </a:t>
            </a:r>
            <a:r>
              <a:rPr lang="en-US" altLang="zh-TW">
                <a:ea typeface="新細明體"/>
                <a:cs typeface="Calibri"/>
              </a:rPr>
              <a:t>transformers</a:t>
            </a:r>
            <a:endParaRPr lang="zh-TW">
              <a:ea typeface="新細明體"/>
              <a:cs typeface="Calibri"/>
            </a:endParaRPr>
          </a:p>
        </p:txBody>
      </p:sp>
      <p:sp>
        <p:nvSpPr>
          <p:cNvPr id="7" name="矩形 6">
            <a:extLst>
              <a:ext uri="{FF2B5EF4-FFF2-40B4-BE49-F238E27FC236}">
                <a16:creationId xmlns:a16="http://schemas.microsoft.com/office/drawing/2014/main" id="{28CE9EC5-55B2-2819-22EF-EB46DE394712}"/>
              </a:ext>
            </a:extLst>
          </p:cNvPr>
          <p:cNvSpPr/>
          <p:nvPr/>
        </p:nvSpPr>
        <p:spPr>
          <a:xfrm>
            <a:off x="326302" y="2886114"/>
            <a:ext cx="2888511" cy="1417673"/>
          </a:xfrm>
          <a:prstGeom prst="rect">
            <a:avLst/>
          </a:prstGeom>
          <a:solidFill>
            <a:srgbClr val="FBBDD3"/>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tLang="zh-TW" sz="2400">
                <a:solidFill>
                  <a:schemeClr val="tx1"/>
                </a:solidFill>
                <a:latin typeface="Calibri"/>
                <a:ea typeface="新細明體"/>
                <a:cs typeface="Calibri"/>
              </a:rPr>
              <a:t>a</a:t>
            </a:r>
            <a:r>
              <a:rPr lang="zh-TW" altLang="en-US" sz="2400">
                <a:solidFill>
                  <a:schemeClr val="tx1"/>
                </a:solidFill>
                <a:latin typeface="Calibri"/>
                <a:ea typeface="新細明體"/>
                <a:cs typeface="Calibri"/>
              </a:rPr>
              <a:t> Transformer Layer</a:t>
            </a:r>
            <a:endParaRPr lang="zh-TW">
              <a:solidFill>
                <a:schemeClr val="tx1"/>
              </a:solidFill>
            </a:endParaRPr>
          </a:p>
        </p:txBody>
      </p:sp>
      <p:sp>
        <p:nvSpPr>
          <p:cNvPr id="8" name="等於 7">
            <a:extLst>
              <a:ext uri="{FF2B5EF4-FFF2-40B4-BE49-F238E27FC236}">
                <a16:creationId xmlns:a16="http://schemas.microsoft.com/office/drawing/2014/main" id="{2B88199E-29D9-165A-166C-06C8463BB9CD}"/>
              </a:ext>
            </a:extLst>
          </p:cNvPr>
          <p:cNvSpPr/>
          <p:nvPr/>
        </p:nvSpPr>
        <p:spPr>
          <a:xfrm>
            <a:off x="3273920" y="3139933"/>
            <a:ext cx="830938" cy="910682"/>
          </a:xfrm>
          <a:prstGeom prst="mathEqual">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grpSp>
        <p:nvGrpSpPr>
          <p:cNvPr id="36" name="群組 35">
            <a:extLst>
              <a:ext uri="{FF2B5EF4-FFF2-40B4-BE49-F238E27FC236}">
                <a16:creationId xmlns:a16="http://schemas.microsoft.com/office/drawing/2014/main" id="{4D07B700-1CBD-6727-4EA7-673621F46519}"/>
              </a:ext>
            </a:extLst>
          </p:cNvPr>
          <p:cNvGrpSpPr/>
          <p:nvPr/>
        </p:nvGrpSpPr>
        <p:grpSpPr>
          <a:xfrm>
            <a:off x="4272881" y="1424269"/>
            <a:ext cx="3279778" cy="5261341"/>
            <a:chOff x="5858905" y="1424269"/>
            <a:chExt cx="3279778" cy="5261341"/>
          </a:xfrm>
        </p:grpSpPr>
        <p:cxnSp>
          <p:nvCxnSpPr>
            <p:cNvPr id="30" name="直線單箭頭接點 29">
              <a:extLst>
                <a:ext uri="{FF2B5EF4-FFF2-40B4-BE49-F238E27FC236}">
                  <a16:creationId xmlns:a16="http://schemas.microsoft.com/office/drawing/2014/main" id="{4B04840F-84B6-E8A2-0484-1679AAC4E5C1}"/>
                </a:ext>
              </a:extLst>
            </p:cNvPr>
            <p:cNvCxnSpPr>
              <a:cxnSpLocks/>
            </p:cNvCxnSpPr>
            <p:nvPr/>
          </p:nvCxnSpPr>
          <p:spPr>
            <a:xfrm flipV="1">
              <a:off x="7312021" y="1424269"/>
              <a:ext cx="1773" cy="171715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直線單箭頭接點 18">
              <a:extLst>
                <a:ext uri="{FF2B5EF4-FFF2-40B4-BE49-F238E27FC236}">
                  <a16:creationId xmlns:a16="http://schemas.microsoft.com/office/drawing/2014/main" id="{CD1CABF5-60B1-EFF7-812B-A7883950F46A}"/>
                </a:ext>
              </a:extLst>
            </p:cNvPr>
            <p:cNvCxnSpPr>
              <a:cxnSpLocks/>
            </p:cNvCxnSpPr>
            <p:nvPr/>
          </p:nvCxnSpPr>
          <p:spPr>
            <a:xfrm flipV="1">
              <a:off x="7312021" y="4215316"/>
              <a:ext cx="1773" cy="247029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 name="矩形 8">
              <a:extLst>
                <a:ext uri="{FF2B5EF4-FFF2-40B4-BE49-F238E27FC236}">
                  <a16:creationId xmlns:a16="http://schemas.microsoft.com/office/drawing/2014/main" id="{E50354B1-8D4C-D7E8-2053-30329CECEA38}"/>
                </a:ext>
              </a:extLst>
            </p:cNvPr>
            <p:cNvSpPr/>
            <p:nvPr/>
          </p:nvSpPr>
          <p:spPr>
            <a:xfrm>
              <a:off x="5867765" y="5528261"/>
              <a:ext cx="2888511" cy="651135"/>
            </a:xfrm>
            <a:prstGeom prst="rect">
              <a:avLst/>
            </a:prstGeom>
            <a:solidFill>
              <a:srgbClr val="FBBDD3"/>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zh-TW" altLang="en-US" sz="2400">
                  <a:solidFill>
                    <a:schemeClr val="tx1"/>
                  </a:solidFill>
                  <a:latin typeface="Calibri"/>
                  <a:ea typeface="新細明體"/>
                  <a:cs typeface="Calibri"/>
                </a:rPr>
                <a:t>Multi-head </a:t>
              </a:r>
              <a:endParaRPr lang="zh-TW">
                <a:solidFill>
                  <a:srgbClr val="FFFFFF"/>
                </a:solidFill>
                <a:latin typeface="Calibri"/>
                <a:ea typeface="新細明體" panose="02020500000000000000" pitchFamily="18" charset="-120"/>
                <a:cs typeface="Calibri"/>
              </a:endParaRPr>
            </a:p>
            <a:p>
              <a:pPr algn="ctr"/>
              <a:r>
                <a:rPr lang="zh-TW" altLang="en-US" sz="2400">
                  <a:solidFill>
                    <a:schemeClr val="tx1"/>
                  </a:solidFill>
                  <a:ea typeface="新細明體"/>
                  <a:cs typeface="Calibri"/>
                </a:rPr>
                <a:t>attention</a:t>
              </a:r>
            </a:p>
          </p:txBody>
        </p:sp>
        <p:sp>
          <p:nvSpPr>
            <p:cNvPr id="12" name="矩形 11">
              <a:extLst>
                <a:ext uri="{FF2B5EF4-FFF2-40B4-BE49-F238E27FC236}">
                  <a16:creationId xmlns:a16="http://schemas.microsoft.com/office/drawing/2014/main" id="{DF38913E-A71C-40F5-1A2E-20724386388A}"/>
                </a:ext>
              </a:extLst>
            </p:cNvPr>
            <p:cNvSpPr/>
            <p:nvPr/>
          </p:nvSpPr>
          <p:spPr>
            <a:xfrm>
              <a:off x="5858905" y="3142418"/>
              <a:ext cx="2906231" cy="438484"/>
            </a:xfrm>
            <a:prstGeom prst="rect">
              <a:avLst/>
            </a:prstGeom>
            <a:solidFill>
              <a:srgbClr val="FBBDD3"/>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zh-TW" altLang="en-US" sz="2400">
                  <a:solidFill>
                    <a:schemeClr val="tx1"/>
                  </a:solidFill>
                  <a:latin typeface="Calibri"/>
                  <a:ea typeface="新細明體"/>
                  <a:cs typeface="Calibri"/>
                </a:rPr>
                <a:t>Feed-forward</a:t>
              </a:r>
              <a:endParaRPr lang="zh-TW">
                <a:solidFill>
                  <a:schemeClr val="tx1"/>
                </a:solidFill>
                <a:latin typeface="Calibri"/>
                <a:ea typeface="新細明體" panose="02020500000000000000" pitchFamily="18" charset="-120"/>
                <a:cs typeface="Calibri"/>
              </a:endParaRPr>
            </a:p>
          </p:txBody>
        </p:sp>
        <p:sp>
          <p:nvSpPr>
            <p:cNvPr id="6" name="矩形: 圓角 5">
              <a:extLst>
                <a:ext uri="{FF2B5EF4-FFF2-40B4-BE49-F238E27FC236}">
                  <a16:creationId xmlns:a16="http://schemas.microsoft.com/office/drawing/2014/main" id="{B4AFF52C-CD9D-0970-95CB-B1D4D38041E6}"/>
                </a:ext>
              </a:extLst>
            </p:cNvPr>
            <p:cNvSpPr/>
            <p:nvPr/>
          </p:nvSpPr>
          <p:spPr>
            <a:xfrm>
              <a:off x="5863335" y="1625007"/>
              <a:ext cx="2897370" cy="381000"/>
            </a:xfrm>
            <a:prstGeom prst="roundRect">
              <a:avLst/>
            </a:prstGeom>
            <a:solidFill>
              <a:srgbClr val="FBBD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sz="2400">
                  <a:solidFill>
                    <a:schemeClr val="tx1"/>
                  </a:solidFill>
                  <a:ea typeface="+mn-lt"/>
                  <a:cs typeface="+mn-lt"/>
                </a:rPr>
                <a:t>Layer Norm</a:t>
              </a:r>
            </a:p>
          </p:txBody>
        </p:sp>
        <p:sp>
          <p:nvSpPr>
            <p:cNvPr id="14" name="矩形: 圓角 13">
              <a:extLst>
                <a:ext uri="{FF2B5EF4-FFF2-40B4-BE49-F238E27FC236}">
                  <a16:creationId xmlns:a16="http://schemas.microsoft.com/office/drawing/2014/main" id="{9D611406-5C7A-3F45-4988-4273FBB07B93}"/>
                </a:ext>
              </a:extLst>
            </p:cNvPr>
            <p:cNvSpPr/>
            <p:nvPr/>
          </p:nvSpPr>
          <p:spPr>
            <a:xfrm>
              <a:off x="5872196" y="3884424"/>
              <a:ext cx="2879650" cy="310118"/>
            </a:xfrm>
            <a:prstGeom prst="roundRect">
              <a:avLst/>
            </a:prstGeom>
            <a:solidFill>
              <a:srgbClr val="FBBD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sz="2400">
                  <a:solidFill>
                    <a:schemeClr val="tx1"/>
                  </a:solidFill>
                  <a:ea typeface="+mn-lt"/>
                  <a:cs typeface="+mn-lt"/>
                </a:rPr>
                <a:t>Layer Norm</a:t>
              </a:r>
            </a:p>
          </p:txBody>
        </p:sp>
        <p:grpSp>
          <p:nvGrpSpPr>
            <p:cNvPr id="17" name="群組 16">
              <a:extLst>
                <a:ext uri="{FF2B5EF4-FFF2-40B4-BE49-F238E27FC236}">
                  <a16:creationId xmlns:a16="http://schemas.microsoft.com/office/drawing/2014/main" id="{C4EECDCD-5BF8-FA22-F00F-865129E36027}"/>
                </a:ext>
              </a:extLst>
            </p:cNvPr>
            <p:cNvGrpSpPr/>
            <p:nvPr/>
          </p:nvGrpSpPr>
          <p:grpSpPr>
            <a:xfrm>
              <a:off x="7121521" y="4355584"/>
              <a:ext cx="465398" cy="461665"/>
              <a:chOff x="10682619" y="3921421"/>
              <a:chExt cx="465398" cy="461665"/>
            </a:xfrm>
          </p:grpSpPr>
          <p:sp>
            <p:nvSpPr>
              <p:cNvPr id="15" name="橢圓 14">
                <a:extLst>
                  <a:ext uri="{FF2B5EF4-FFF2-40B4-BE49-F238E27FC236}">
                    <a16:creationId xmlns:a16="http://schemas.microsoft.com/office/drawing/2014/main" id="{9A761EFA-710F-1FE8-72D1-EA93006566CA}"/>
                  </a:ext>
                </a:extLst>
              </p:cNvPr>
              <p:cNvSpPr/>
              <p:nvPr/>
            </p:nvSpPr>
            <p:spPr>
              <a:xfrm>
                <a:off x="10682619" y="3975247"/>
                <a:ext cx="372140" cy="372139"/>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solidFill>
                    <a:schemeClr val="tx1"/>
                  </a:solidFill>
                  <a:ea typeface="新細明體"/>
                  <a:cs typeface="Calibri"/>
                </a:endParaRPr>
              </a:p>
            </p:txBody>
          </p:sp>
          <p:sp>
            <p:nvSpPr>
              <p:cNvPr id="16" name="文字方塊 15">
                <a:extLst>
                  <a:ext uri="{FF2B5EF4-FFF2-40B4-BE49-F238E27FC236}">
                    <a16:creationId xmlns:a16="http://schemas.microsoft.com/office/drawing/2014/main" id="{022E4FED-97B5-16ED-64D1-5A98EB2070D1}"/>
                  </a:ext>
                </a:extLst>
              </p:cNvPr>
              <p:cNvSpPr txBox="1"/>
              <p:nvPr/>
            </p:nvSpPr>
            <p:spPr>
              <a:xfrm>
                <a:off x="10708537" y="3921421"/>
                <a:ext cx="43948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zh-TW" altLang="en-US" sz="2400" b="1">
                    <a:ea typeface="新細明體"/>
                  </a:rPr>
                  <a:t>+</a:t>
                </a:r>
                <a:endParaRPr lang="zh-TW" sz="2400" b="1">
                  <a:ea typeface="新細明體"/>
                  <a:cs typeface="Calibri"/>
                </a:endParaRPr>
              </a:p>
            </p:txBody>
          </p:sp>
        </p:grpSp>
        <p:grpSp>
          <p:nvGrpSpPr>
            <p:cNvPr id="23" name="群組 22">
              <a:extLst>
                <a:ext uri="{FF2B5EF4-FFF2-40B4-BE49-F238E27FC236}">
                  <a16:creationId xmlns:a16="http://schemas.microsoft.com/office/drawing/2014/main" id="{60BEAC48-072F-22B1-D6CB-CCAD72536528}"/>
                </a:ext>
              </a:extLst>
            </p:cNvPr>
            <p:cNvGrpSpPr/>
            <p:nvPr/>
          </p:nvGrpSpPr>
          <p:grpSpPr>
            <a:xfrm>
              <a:off x="7313427" y="4540102"/>
              <a:ext cx="1825256" cy="1851838"/>
              <a:chOff x="7260264" y="3778103"/>
              <a:chExt cx="2312581" cy="2649279"/>
            </a:xfrm>
          </p:grpSpPr>
          <p:cxnSp>
            <p:nvCxnSpPr>
              <p:cNvPr id="20" name="直線單箭頭接點 19">
                <a:extLst>
                  <a:ext uri="{FF2B5EF4-FFF2-40B4-BE49-F238E27FC236}">
                    <a16:creationId xmlns:a16="http://schemas.microsoft.com/office/drawing/2014/main" id="{7B12499F-D39C-803D-840E-84B5D7D1B180}"/>
                  </a:ext>
                </a:extLst>
              </p:cNvPr>
              <p:cNvCxnSpPr/>
              <p:nvPr/>
            </p:nvCxnSpPr>
            <p:spPr>
              <a:xfrm>
                <a:off x="9572845" y="3778103"/>
                <a:ext cx="0" cy="2649277"/>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直線單箭頭接點 20">
                <a:extLst>
                  <a:ext uri="{FF2B5EF4-FFF2-40B4-BE49-F238E27FC236}">
                    <a16:creationId xmlns:a16="http://schemas.microsoft.com/office/drawing/2014/main" id="{75B2748D-7D3C-4A34-C356-44479AB6A29B}"/>
                  </a:ext>
                </a:extLst>
              </p:cNvPr>
              <p:cNvCxnSpPr>
                <a:cxnSpLocks/>
              </p:cNvCxnSpPr>
              <p:nvPr/>
            </p:nvCxnSpPr>
            <p:spPr>
              <a:xfrm flipH="1">
                <a:off x="7517559" y="3799806"/>
                <a:ext cx="2050627" cy="1605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直線單箭頭接點 21">
                <a:extLst>
                  <a:ext uri="{FF2B5EF4-FFF2-40B4-BE49-F238E27FC236}">
                    <a16:creationId xmlns:a16="http://schemas.microsoft.com/office/drawing/2014/main" id="{5A8128A9-9517-D686-C24F-4A95F1D32349}"/>
                  </a:ext>
                </a:extLst>
              </p:cNvPr>
              <p:cNvCxnSpPr>
                <a:cxnSpLocks/>
              </p:cNvCxnSpPr>
              <p:nvPr/>
            </p:nvCxnSpPr>
            <p:spPr>
              <a:xfrm flipV="1">
                <a:off x="7260264" y="6427381"/>
                <a:ext cx="2312581" cy="1"/>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26" name="直線單箭頭接點 25">
              <a:extLst>
                <a:ext uri="{FF2B5EF4-FFF2-40B4-BE49-F238E27FC236}">
                  <a16:creationId xmlns:a16="http://schemas.microsoft.com/office/drawing/2014/main" id="{51733374-664C-57CF-7B5B-6031113EFD3A}"/>
                </a:ext>
              </a:extLst>
            </p:cNvPr>
            <p:cNvCxnSpPr>
              <a:cxnSpLocks/>
            </p:cNvCxnSpPr>
            <p:nvPr/>
          </p:nvCxnSpPr>
          <p:spPr>
            <a:xfrm flipV="1">
              <a:off x="7312021" y="3577362"/>
              <a:ext cx="1773" cy="28175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27" name="群組 26">
              <a:extLst>
                <a:ext uri="{FF2B5EF4-FFF2-40B4-BE49-F238E27FC236}">
                  <a16:creationId xmlns:a16="http://schemas.microsoft.com/office/drawing/2014/main" id="{7ED2AFA4-29D0-A96C-0243-D3C70F79B691}"/>
                </a:ext>
              </a:extLst>
            </p:cNvPr>
            <p:cNvGrpSpPr/>
            <p:nvPr/>
          </p:nvGrpSpPr>
          <p:grpSpPr>
            <a:xfrm>
              <a:off x="7121521" y="2034142"/>
              <a:ext cx="465398" cy="461665"/>
              <a:chOff x="10682619" y="3921421"/>
              <a:chExt cx="465398" cy="461665"/>
            </a:xfrm>
          </p:grpSpPr>
          <p:sp>
            <p:nvSpPr>
              <p:cNvPr id="28" name="橢圓 27">
                <a:extLst>
                  <a:ext uri="{FF2B5EF4-FFF2-40B4-BE49-F238E27FC236}">
                    <a16:creationId xmlns:a16="http://schemas.microsoft.com/office/drawing/2014/main" id="{CE9B3C4D-B44C-6BC8-2607-170F7C814374}"/>
                  </a:ext>
                </a:extLst>
              </p:cNvPr>
              <p:cNvSpPr/>
              <p:nvPr/>
            </p:nvSpPr>
            <p:spPr>
              <a:xfrm>
                <a:off x="10682619" y="3975247"/>
                <a:ext cx="372140" cy="372139"/>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solidFill>
                    <a:schemeClr val="tx1"/>
                  </a:solidFill>
                  <a:ea typeface="新細明體"/>
                  <a:cs typeface="Calibri"/>
                </a:endParaRPr>
              </a:p>
            </p:txBody>
          </p:sp>
          <p:sp>
            <p:nvSpPr>
              <p:cNvPr id="29" name="文字方塊 28">
                <a:extLst>
                  <a:ext uri="{FF2B5EF4-FFF2-40B4-BE49-F238E27FC236}">
                    <a16:creationId xmlns:a16="http://schemas.microsoft.com/office/drawing/2014/main" id="{D981005F-77D2-3BDB-CE97-896E5E9C329B}"/>
                  </a:ext>
                </a:extLst>
              </p:cNvPr>
              <p:cNvSpPr txBox="1"/>
              <p:nvPr/>
            </p:nvSpPr>
            <p:spPr>
              <a:xfrm>
                <a:off x="10708537" y="3921421"/>
                <a:ext cx="43948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zh-TW" altLang="en-US" sz="2400" b="1">
                    <a:ea typeface="新細明體"/>
                  </a:rPr>
                  <a:t>+</a:t>
                </a:r>
                <a:endParaRPr lang="zh-TW" sz="2400" b="1">
                  <a:ea typeface="新細明體"/>
                  <a:cs typeface="Calibri"/>
                </a:endParaRPr>
              </a:p>
            </p:txBody>
          </p:sp>
        </p:grpSp>
        <p:cxnSp>
          <p:nvCxnSpPr>
            <p:cNvPr id="31" name="直線單箭頭接點 30">
              <a:extLst>
                <a:ext uri="{FF2B5EF4-FFF2-40B4-BE49-F238E27FC236}">
                  <a16:creationId xmlns:a16="http://schemas.microsoft.com/office/drawing/2014/main" id="{F2315D84-5097-DD5F-8357-2D2950CBC32A}"/>
                </a:ext>
              </a:extLst>
            </p:cNvPr>
            <p:cNvCxnSpPr>
              <a:cxnSpLocks/>
            </p:cNvCxnSpPr>
            <p:nvPr/>
          </p:nvCxnSpPr>
          <p:spPr>
            <a:xfrm flipV="1">
              <a:off x="7312021" y="6155756"/>
              <a:ext cx="1773" cy="28175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32" name="群組 31">
              <a:extLst>
                <a:ext uri="{FF2B5EF4-FFF2-40B4-BE49-F238E27FC236}">
                  <a16:creationId xmlns:a16="http://schemas.microsoft.com/office/drawing/2014/main" id="{81943FE3-F01E-36F6-48CC-B7000A89861D}"/>
                </a:ext>
              </a:extLst>
            </p:cNvPr>
            <p:cNvGrpSpPr/>
            <p:nvPr/>
          </p:nvGrpSpPr>
          <p:grpSpPr>
            <a:xfrm>
              <a:off x="7310505" y="2227521"/>
              <a:ext cx="1825256" cy="1524000"/>
              <a:chOff x="7260264" y="3778103"/>
              <a:chExt cx="2312581" cy="2649279"/>
            </a:xfrm>
          </p:grpSpPr>
          <p:cxnSp>
            <p:nvCxnSpPr>
              <p:cNvPr id="33" name="直線單箭頭接點 32">
                <a:extLst>
                  <a:ext uri="{FF2B5EF4-FFF2-40B4-BE49-F238E27FC236}">
                    <a16:creationId xmlns:a16="http://schemas.microsoft.com/office/drawing/2014/main" id="{3E69318D-2A66-DBB5-397D-6A6C8DBCA99A}"/>
                  </a:ext>
                </a:extLst>
              </p:cNvPr>
              <p:cNvCxnSpPr>
                <a:cxnSpLocks/>
              </p:cNvCxnSpPr>
              <p:nvPr/>
            </p:nvCxnSpPr>
            <p:spPr>
              <a:xfrm>
                <a:off x="9572845" y="3778103"/>
                <a:ext cx="0" cy="2649277"/>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直線單箭頭接點 33">
                <a:extLst>
                  <a:ext uri="{FF2B5EF4-FFF2-40B4-BE49-F238E27FC236}">
                    <a16:creationId xmlns:a16="http://schemas.microsoft.com/office/drawing/2014/main" id="{D2A3F26A-28E4-019E-6A41-573904EE691F}"/>
                  </a:ext>
                </a:extLst>
              </p:cNvPr>
              <p:cNvCxnSpPr>
                <a:cxnSpLocks/>
              </p:cNvCxnSpPr>
              <p:nvPr/>
            </p:nvCxnSpPr>
            <p:spPr>
              <a:xfrm flipH="1">
                <a:off x="7505171" y="3799807"/>
                <a:ext cx="2051790" cy="1605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直線單箭頭接點 34">
                <a:extLst>
                  <a:ext uri="{FF2B5EF4-FFF2-40B4-BE49-F238E27FC236}">
                    <a16:creationId xmlns:a16="http://schemas.microsoft.com/office/drawing/2014/main" id="{06C91AF1-8BFF-6266-6A70-F63567B53F0B}"/>
                  </a:ext>
                </a:extLst>
              </p:cNvPr>
              <p:cNvCxnSpPr>
                <a:cxnSpLocks/>
              </p:cNvCxnSpPr>
              <p:nvPr/>
            </p:nvCxnSpPr>
            <p:spPr>
              <a:xfrm flipV="1">
                <a:off x="7260264" y="6427381"/>
                <a:ext cx="2312581" cy="1"/>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13" name="Group 12">
            <a:extLst>
              <a:ext uri="{FF2B5EF4-FFF2-40B4-BE49-F238E27FC236}">
                <a16:creationId xmlns:a16="http://schemas.microsoft.com/office/drawing/2014/main" id="{C5E3FF35-5873-F44B-8BC9-04D41FD1956B}"/>
              </a:ext>
            </a:extLst>
          </p:cNvPr>
          <p:cNvGrpSpPr/>
          <p:nvPr/>
        </p:nvGrpSpPr>
        <p:grpSpPr>
          <a:xfrm>
            <a:off x="7733306" y="1424269"/>
            <a:ext cx="3996187" cy="5261341"/>
            <a:chOff x="7733306" y="1424269"/>
            <a:chExt cx="3996187" cy="5261341"/>
          </a:xfrm>
        </p:grpSpPr>
        <p:grpSp>
          <p:nvGrpSpPr>
            <p:cNvPr id="106" name="群組 105">
              <a:extLst>
                <a:ext uri="{FF2B5EF4-FFF2-40B4-BE49-F238E27FC236}">
                  <a16:creationId xmlns:a16="http://schemas.microsoft.com/office/drawing/2014/main" id="{81641D68-4467-BCDF-1EF8-89DC57746EF8}"/>
                </a:ext>
              </a:extLst>
            </p:cNvPr>
            <p:cNvGrpSpPr/>
            <p:nvPr/>
          </p:nvGrpSpPr>
          <p:grpSpPr>
            <a:xfrm>
              <a:off x="8534765" y="1424269"/>
              <a:ext cx="3194728" cy="5261341"/>
              <a:chOff x="4591858" y="1335664"/>
              <a:chExt cx="3194728" cy="5261341"/>
            </a:xfrm>
          </p:grpSpPr>
          <p:cxnSp>
            <p:nvCxnSpPr>
              <p:cNvPr id="107" name="直線單箭頭接點 106">
                <a:extLst>
                  <a:ext uri="{FF2B5EF4-FFF2-40B4-BE49-F238E27FC236}">
                    <a16:creationId xmlns:a16="http://schemas.microsoft.com/office/drawing/2014/main" id="{72C4FD16-A082-2658-2E7C-CC38AA7E60DC}"/>
                  </a:ext>
                </a:extLst>
              </p:cNvPr>
              <p:cNvCxnSpPr>
                <a:cxnSpLocks/>
              </p:cNvCxnSpPr>
              <p:nvPr/>
            </p:nvCxnSpPr>
            <p:spPr>
              <a:xfrm flipV="1">
                <a:off x="6044974" y="1335664"/>
                <a:ext cx="1773" cy="171715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8" name="直線單箭頭接點 107">
                <a:extLst>
                  <a:ext uri="{FF2B5EF4-FFF2-40B4-BE49-F238E27FC236}">
                    <a16:creationId xmlns:a16="http://schemas.microsoft.com/office/drawing/2014/main" id="{F88EF71D-61CE-4CEC-BB13-C40F81AB664C}"/>
                  </a:ext>
                </a:extLst>
              </p:cNvPr>
              <p:cNvCxnSpPr>
                <a:cxnSpLocks/>
              </p:cNvCxnSpPr>
              <p:nvPr/>
            </p:nvCxnSpPr>
            <p:spPr>
              <a:xfrm flipV="1">
                <a:off x="6044974" y="4126711"/>
                <a:ext cx="1773" cy="247029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9" name="矩形 108">
                <a:extLst>
                  <a:ext uri="{FF2B5EF4-FFF2-40B4-BE49-F238E27FC236}">
                    <a16:creationId xmlns:a16="http://schemas.microsoft.com/office/drawing/2014/main" id="{CE56300A-55DE-AB6A-9492-DE6BFD2B8813}"/>
                  </a:ext>
                </a:extLst>
              </p:cNvPr>
              <p:cNvSpPr/>
              <p:nvPr/>
            </p:nvSpPr>
            <p:spPr>
              <a:xfrm>
                <a:off x="4600718" y="5439656"/>
                <a:ext cx="2888511" cy="651135"/>
              </a:xfrm>
              <a:prstGeom prst="rect">
                <a:avLst/>
              </a:prstGeom>
              <a:solidFill>
                <a:srgbClr val="FBBDD3"/>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TW" altLang="en-US" sz="2400">
                    <a:solidFill>
                      <a:schemeClr val="tx1"/>
                    </a:solidFill>
                    <a:latin typeface="Calibri"/>
                    <a:ea typeface="新細明體"/>
                    <a:cs typeface="Calibri"/>
                  </a:rPr>
                  <a:t>Multi-head </a:t>
                </a:r>
                <a:endParaRPr lang="zh-TW">
                  <a:solidFill>
                    <a:srgbClr val="FFFFFF"/>
                  </a:solidFill>
                  <a:latin typeface="Calibri"/>
                  <a:ea typeface="新細明體" panose="02020500000000000000" pitchFamily="18" charset="-120"/>
                  <a:cs typeface="Calibri"/>
                </a:endParaRPr>
              </a:p>
              <a:p>
                <a:pPr algn="ctr"/>
                <a:r>
                  <a:rPr lang="zh-TW" altLang="en-US" sz="2400">
                    <a:solidFill>
                      <a:schemeClr val="tx1"/>
                    </a:solidFill>
                    <a:ea typeface="新細明體"/>
                    <a:cs typeface="Calibri"/>
                  </a:rPr>
                  <a:t>attention</a:t>
                </a:r>
              </a:p>
            </p:txBody>
          </p:sp>
          <p:sp>
            <p:nvSpPr>
              <p:cNvPr id="110" name="矩形 109">
                <a:extLst>
                  <a:ext uri="{FF2B5EF4-FFF2-40B4-BE49-F238E27FC236}">
                    <a16:creationId xmlns:a16="http://schemas.microsoft.com/office/drawing/2014/main" id="{19333E6F-36FD-89B4-CD5C-4E33A797B99C}"/>
                  </a:ext>
                </a:extLst>
              </p:cNvPr>
              <p:cNvSpPr/>
              <p:nvPr/>
            </p:nvSpPr>
            <p:spPr>
              <a:xfrm>
                <a:off x="4591858" y="3053813"/>
                <a:ext cx="2906231" cy="438484"/>
              </a:xfrm>
              <a:prstGeom prst="rect">
                <a:avLst/>
              </a:prstGeom>
              <a:solidFill>
                <a:srgbClr val="FBBDD3"/>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TW" altLang="en-US" sz="2400">
                    <a:solidFill>
                      <a:schemeClr val="tx1"/>
                    </a:solidFill>
                    <a:latin typeface="Calibri"/>
                    <a:ea typeface="新細明體"/>
                    <a:cs typeface="Calibri"/>
                  </a:rPr>
                  <a:t>Feed-forward</a:t>
                </a:r>
                <a:endParaRPr lang="zh-TW">
                  <a:solidFill>
                    <a:schemeClr val="tx1"/>
                  </a:solidFill>
                  <a:latin typeface="Calibri"/>
                  <a:ea typeface="新細明體" panose="02020500000000000000" pitchFamily="18" charset="-120"/>
                  <a:cs typeface="Calibri"/>
                </a:endParaRPr>
              </a:p>
            </p:txBody>
          </p:sp>
          <p:sp>
            <p:nvSpPr>
              <p:cNvPr id="111" name="矩形: 圓角 110">
                <a:extLst>
                  <a:ext uri="{FF2B5EF4-FFF2-40B4-BE49-F238E27FC236}">
                    <a16:creationId xmlns:a16="http://schemas.microsoft.com/office/drawing/2014/main" id="{D6A7EEB6-5028-DAAD-70A0-9AE860526A9B}"/>
                  </a:ext>
                </a:extLst>
              </p:cNvPr>
              <p:cNvSpPr/>
              <p:nvPr/>
            </p:nvSpPr>
            <p:spPr>
              <a:xfrm>
                <a:off x="4596288" y="1536402"/>
                <a:ext cx="2897370" cy="381000"/>
              </a:xfrm>
              <a:prstGeom prst="roundRect">
                <a:avLst/>
              </a:prstGeom>
              <a:solidFill>
                <a:srgbClr val="FBBD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TW" sz="2400">
                    <a:solidFill>
                      <a:schemeClr val="tx1"/>
                    </a:solidFill>
                    <a:ea typeface="+mn-lt"/>
                    <a:cs typeface="+mn-lt"/>
                  </a:rPr>
                  <a:t>Layer Norm</a:t>
                </a:r>
              </a:p>
            </p:txBody>
          </p:sp>
          <p:sp>
            <p:nvSpPr>
              <p:cNvPr id="112" name="矩形: 圓角 111">
                <a:extLst>
                  <a:ext uri="{FF2B5EF4-FFF2-40B4-BE49-F238E27FC236}">
                    <a16:creationId xmlns:a16="http://schemas.microsoft.com/office/drawing/2014/main" id="{7590AC44-D523-631A-17A9-9D19D97EA0D2}"/>
                  </a:ext>
                </a:extLst>
              </p:cNvPr>
              <p:cNvSpPr/>
              <p:nvPr/>
            </p:nvSpPr>
            <p:spPr>
              <a:xfrm>
                <a:off x="4605149" y="3795819"/>
                <a:ext cx="2879650" cy="310118"/>
              </a:xfrm>
              <a:prstGeom prst="roundRect">
                <a:avLst/>
              </a:prstGeom>
              <a:solidFill>
                <a:srgbClr val="FBBD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TW" sz="2400">
                    <a:solidFill>
                      <a:schemeClr val="tx1"/>
                    </a:solidFill>
                    <a:ea typeface="+mn-lt"/>
                    <a:cs typeface="+mn-lt"/>
                  </a:rPr>
                  <a:t>Layer Norm</a:t>
                </a:r>
              </a:p>
            </p:txBody>
          </p:sp>
          <p:grpSp>
            <p:nvGrpSpPr>
              <p:cNvPr id="113" name="群組 112">
                <a:extLst>
                  <a:ext uri="{FF2B5EF4-FFF2-40B4-BE49-F238E27FC236}">
                    <a16:creationId xmlns:a16="http://schemas.microsoft.com/office/drawing/2014/main" id="{5B21BBB1-AE92-4CA9-4B39-A1F1B1D3220F}"/>
                  </a:ext>
                </a:extLst>
              </p:cNvPr>
              <p:cNvGrpSpPr/>
              <p:nvPr/>
            </p:nvGrpSpPr>
            <p:grpSpPr>
              <a:xfrm>
                <a:off x="5854474" y="4266979"/>
                <a:ext cx="465398" cy="461665"/>
                <a:chOff x="5854474" y="4266979"/>
                <a:chExt cx="465398" cy="461665"/>
              </a:xfrm>
            </p:grpSpPr>
            <p:sp>
              <p:nvSpPr>
                <p:cNvPr id="127" name="橢圓 126">
                  <a:extLst>
                    <a:ext uri="{FF2B5EF4-FFF2-40B4-BE49-F238E27FC236}">
                      <a16:creationId xmlns:a16="http://schemas.microsoft.com/office/drawing/2014/main" id="{5A3BA67A-CA68-F536-0A1D-90B31F3632B3}"/>
                    </a:ext>
                  </a:extLst>
                </p:cNvPr>
                <p:cNvSpPr/>
                <p:nvPr/>
              </p:nvSpPr>
              <p:spPr>
                <a:xfrm>
                  <a:off x="5854474" y="4320805"/>
                  <a:ext cx="372140" cy="372139"/>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sz="2400">
                    <a:solidFill>
                      <a:schemeClr val="tx1"/>
                    </a:solidFill>
                    <a:ea typeface="新細明體"/>
                    <a:cs typeface="Calibri"/>
                  </a:endParaRPr>
                </a:p>
              </p:txBody>
            </p:sp>
            <p:sp>
              <p:nvSpPr>
                <p:cNvPr id="128" name="文字方塊 23">
                  <a:extLst>
                    <a:ext uri="{FF2B5EF4-FFF2-40B4-BE49-F238E27FC236}">
                      <a16:creationId xmlns:a16="http://schemas.microsoft.com/office/drawing/2014/main" id="{00E7F4EA-1E7D-A3E5-0FE6-89E86859D278}"/>
                    </a:ext>
                  </a:extLst>
                </p:cNvPr>
                <p:cNvSpPr txBox="1"/>
                <p:nvPr/>
              </p:nvSpPr>
              <p:spPr>
                <a:xfrm>
                  <a:off x="5880392" y="4266979"/>
                  <a:ext cx="439480"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zh-TW" altLang="en-US" sz="2400" b="1">
                      <a:ea typeface="新細明體"/>
                    </a:rPr>
                    <a:t>+</a:t>
                  </a:r>
                  <a:endParaRPr lang="zh-TW" sz="2400" b="1">
                    <a:ea typeface="新細明體"/>
                    <a:cs typeface="Calibri"/>
                  </a:endParaRPr>
                </a:p>
              </p:txBody>
            </p:sp>
          </p:grpSp>
          <p:grpSp>
            <p:nvGrpSpPr>
              <p:cNvPr id="114" name="群組 113">
                <a:extLst>
                  <a:ext uri="{FF2B5EF4-FFF2-40B4-BE49-F238E27FC236}">
                    <a16:creationId xmlns:a16="http://schemas.microsoft.com/office/drawing/2014/main" id="{6C2BA8EF-5DED-572F-2BD2-1EE0ACE4F210}"/>
                  </a:ext>
                </a:extLst>
              </p:cNvPr>
              <p:cNvGrpSpPr/>
              <p:nvPr/>
            </p:nvGrpSpPr>
            <p:grpSpPr>
              <a:xfrm>
                <a:off x="6026891" y="4451497"/>
                <a:ext cx="1745512" cy="1860697"/>
                <a:chOff x="4752751" y="4451497"/>
                <a:chExt cx="1745512" cy="2661953"/>
              </a:xfrm>
            </p:grpSpPr>
            <p:cxnSp>
              <p:nvCxnSpPr>
                <p:cNvPr id="124" name="直線單箭頭接點 123">
                  <a:extLst>
                    <a:ext uri="{FF2B5EF4-FFF2-40B4-BE49-F238E27FC236}">
                      <a16:creationId xmlns:a16="http://schemas.microsoft.com/office/drawing/2014/main" id="{06BE37D4-D4C4-2D94-EFAC-859CD5482B84}"/>
                    </a:ext>
                  </a:extLst>
                </p:cNvPr>
                <p:cNvCxnSpPr/>
                <p:nvPr/>
              </p:nvCxnSpPr>
              <p:spPr>
                <a:xfrm>
                  <a:off x="6498263" y="4451497"/>
                  <a:ext cx="0" cy="2649278"/>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5" name="直線單箭頭接點 124">
                  <a:extLst>
                    <a:ext uri="{FF2B5EF4-FFF2-40B4-BE49-F238E27FC236}">
                      <a16:creationId xmlns:a16="http://schemas.microsoft.com/office/drawing/2014/main" id="{5844688C-9532-4CA3-41FC-B04E3B68EF1E}"/>
                    </a:ext>
                  </a:extLst>
                </p:cNvPr>
                <p:cNvCxnSpPr>
                  <a:cxnSpLocks/>
                </p:cNvCxnSpPr>
                <p:nvPr/>
              </p:nvCxnSpPr>
              <p:spPr>
                <a:xfrm flipH="1">
                  <a:off x="4948023" y="4473200"/>
                  <a:ext cx="1545581" cy="1605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6" name="直線單箭頭接點 125">
                  <a:extLst>
                    <a:ext uri="{FF2B5EF4-FFF2-40B4-BE49-F238E27FC236}">
                      <a16:creationId xmlns:a16="http://schemas.microsoft.com/office/drawing/2014/main" id="{F72D5BC9-ADDD-AFD1-2FD7-32214D0C0B6D}"/>
                    </a:ext>
                  </a:extLst>
                </p:cNvPr>
                <p:cNvCxnSpPr>
                  <a:cxnSpLocks/>
                </p:cNvCxnSpPr>
                <p:nvPr/>
              </p:nvCxnSpPr>
              <p:spPr>
                <a:xfrm>
                  <a:off x="4752751" y="7100776"/>
                  <a:ext cx="1745512" cy="12674"/>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15" name="直線單箭頭接點 114">
                <a:extLst>
                  <a:ext uri="{FF2B5EF4-FFF2-40B4-BE49-F238E27FC236}">
                    <a16:creationId xmlns:a16="http://schemas.microsoft.com/office/drawing/2014/main" id="{74FBD36E-2A5D-9B38-4B40-E4D881A938DA}"/>
                  </a:ext>
                </a:extLst>
              </p:cNvPr>
              <p:cNvCxnSpPr>
                <a:cxnSpLocks/>
              </p:cNvCxnSpPr>
              <p:nvPr/>
            </p:nvCxnSpPr>
            <p:spPr>
              <a:xfrm flipV="1">
                <a:off x="6044974" y="3488757"/>
                <a:ext cx="1773" cy="28175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16" name="群組 115">
                <a:extLst>
                  <a:ext uri="{FF2B5EF4-FFF2-40B4-BE49-F238E27FC236}">
                    <a16:creationId xmlns:a16="http://schemas.microsoft.com/office/drawing/2014/main" id="{A87549C9-3BBA-DFAD-C986-40C830F118CA}"/>
                  </a:ext>
                </a:extLst>
              </p:cNvPr>
              <p:cNvGrpSpPr/>
              <p:nvPr/>
            </p:nvGrpSpPr>
            <p:grpSpPr>
              <a:xfrm>
                <a:off x="5854474" y="1945537"/>
                <a:ext cx="465398" cy="461665"/>
                <a:chOff x="5854474" y="1945537"/>
                <a:chExt cx="465398" cy="461665"/>
              </a:xfrm>
            </p:grpSpPr>
            <p:sp>
              <p:nvSpPr>
                <p:cNvPr id="122" name="橢圓 121">
                  <a:extLst>
                    <a:ext uri="{FF2B5EF4-FFF2-40B4-BE49-F238E27FC236}">
                      <a16:creationId xmlns:a16="http://schemas.microsoft.com/office/drawing/2014/main" id="{E2D464AA-8A64-49CD-A83C-42E6D53B7F51}"/>
                    </a:ext>
                  </a:extLst>
                </p:cNvPr>
                <p:cNvSpPr/>
                <p:nvPr/>
              </p:nvSpPr>
              <p:spPr>
                <a:xfrm>
                  <a:off x="5854474" y="1999363"/>
                  <a:ext cx="372140" cy="372139"/>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sz="2400">
                    <a:solidFill>
                      <a:schemeClr val="tx1"/>
                    </a:solidFill>
                    <a:ea typeface="新細明體"/>
                    <a:cs typeface="Calibri"/>
                  </a:endParaRPr>
                </a:p>
              </p:txBody>
            </p:sp>
            <p:sp>
              <p:nvSpPr>
                <p:cNvPr id="123" name="文字方塊 18">
                  <a:extLst>
                    <a:ext uri="{FF2B5EF4-FFF2-40B4-BE49-F238E27FC236}">
                      <a16:creationId xmlns:a16="http://schemas.microsoft.com/office/drawing/2014/main" id="{F29091F7-85CE-9E6B-6C74-7DABC2E6EB55}"/>
                    </a:ext>
                  </a:extLst>
                </p:cNvPr>
                <p:cNvSpPr txBox="1"/>
                <p:nvPr/>
              </p:nvSpPr>
              <p:spPr>
                <a:xfrm>
                  <a:off x="5880392" y="1945537"/>
                  <a:ext cx="439480"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zh-TW" altLang="en-US" sz="2400" b="1">
                      <a:ea typeface="新細明體"/>
                    </a:rPr>
                    <a:t>+</a:t>
                  </a:r>
                  <a:endParaRPr lang="zh-TW" sz="2400" b="1">
                    <a:ea typeface="新細明體"/>
                    <a:cs typeface="Calibri"/>
                  </a:endParaRPr>
                </a:p>
              </p:txBody>
            </p:sp>
          </p:grpSp>
          <p:cxnSp>
            <p:nvCxnSpPr>
              <p:cNvPr id="117" name="直線單箭頭接點 116">
                <a:extLst>
                  <a:ext uri="{FF2B5EF4-FFF2-40B4-BE49-F238E27FC236}">
                    <a16:creationId xmlns:a16="http://schemas.microsoft.com/office/drawing/2014/main" id="{17FB24B7-ACE2-0AE4-289A-8A46B828D66A}"/>
                  </a:ext>
                </a:extLst>
              </p:cNvPr>
              <p:cNvCxnSpPr>
                <a:cxnSpLocks/>
              </p:cNvCxnSpPr>
              <p:nvPr/>
            </p:nvCxnSpPr>
            <p:spPr>
              <a:xfrm flipV="1">
                <a:off x="6044974" y="6067151"/>
                <a:ext cx="1773" cy="28175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18" name="群組 117">
                <a:extLst>
                  <a:ext uri="{FF2B5EF4-FFF2-40B4-BE49-F238E27FC236}">
                    <a16:creationId xmlns:a16="http://schemas.microsoft.com/office/drawing/2014/main" id="{0C11FF93-752B-7F60-70CA-DBE09FC02836}"/>
                  </a:ext>
                </a:extLst>
              </p:cNvPr>
              <p:cNvGrpSpPr/>
              <p:nvPr/>
            </p:nvGrpSpPr>
            <p:grpSpPr>
              <a:xfrm>
                <a:off x="6058795" y="2138916"/>
                <a:ext cx="1727791" cy="1523999"/>
                <a:chOff x="4785271" y="2138916"/>
                <a:chExt cx="1727791" cy="2649277"/>
              </a:xfrm>
            </p:grpSpPr>
            <p:cxnSp>
              <p:nvCxnSpPr>
                <p:cNvPr id="119" name="直線單箭頭接點 118">
                  <a:extLst>
                    <a:ext uri="{FF2B5EF4-FFF2-40B4-BE49-F238E27FC236}">
                      <a16:creationId xmlns:a16="http://schemas.microsoft.com/office/drawing/2014/main" id="{72E4B635-CA6A-899B-450E-117A983F9ED2}"/>
                    </a:ext>
                  </a:extLst>
                </p:cNvPr>
                <p:cNvCxnSpPr>
                  <a:cxnSpLocks/>
                </p:cNvCxnSpPr>
                <p:nvPr/>
              </p:nvCxnSpPr>
              <p:spPr>
                <a:xfrm>
                  <a:off x="6513062" y="2138916"/>
                  <a:ext cx="0" cy="2649277"/>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0" name="直線單箭頭接點 119">
                  <a:extLst>
                    <a:ext uri="{FF2B5EF4-FFF2-40B4-BE49-F238E27FC236}">
                      <a16:creationId xmlns:a16="http://schemas.microsoft.com/office/drawing/2014/main" id="{C0FB6198-C38F-E4D5-60C9-D345B11B7880}"/>
                    </a:ext>
                  </a:extLst>
                </p:cNvPr>
                <p:cNvCxnSpPr>
                  <a:cxnSpLocks/>
                </p:cNvCxnSpPr>
                <p:nvPr/>
              </p:nvCxnSpPr>
              <p:spPr>
                <a:xfrm flipH="1">
                  <a:off x="4932713" y="2160620"/>
                  <a:ext cx="1564465" cy="3145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1" name="直線單箭頭接點 120">
                  <a:extLst>
                    <a:ext uri="{FF2B5EF4-FFF2-40B4-BE49-F238E27FC236}">
                      <a16:creationId xmlns:a16="http://schemas.microsoft.com/office/drawing/2014/main" id="{4F96C59D-5880-B8DA-6F74-DB654C6F25EF}"/>
                    </a:ext>
                  </a:extLst>
                </p:cNvPr>
                <p:cNvCxnSpPr>
                  <a:cxnSpLocks/>
                </p:cNvCxnSpPr>
                <p:nvPr/>
              </p:nvCxnSpPr>
              <p:spPr>
                <a:xfrm flipV="1">
                  <a:off x="4785271" y="4741987"/>
                  <a:ext cx="1727791" cy="30806"/>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10" name="箭號: 有線條的向右箭號 9">
              <a:extLst>
                <a:ext uri="{FF2B5EF4-FFF2-40B4-BE49-F238E27FC236}">
                  <a16:creationId xmlns:a16="http://schemas.microsoft.com/office/drawing/2014/main" id="{7470E4D1-736C-034D-FD85-932811D945F4}"/>
                </a:ext>
              </a:extLst>
            </p:cNvPr>
            <p:cNvSpPr/>
            <p:nvPr/>
          </p:nvSpPr>
          <p:spPr>
            <a:xfrm>
              <a:off x="7733306" y="3355032"/>
              <a:ext cx="646814" cy="487325"/>
            </a:xfrm>
            <a:prstGeom prst="striped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矩形 10">
              <a:extLst>
                <a:ext uri="{FF2B5EF4-FFF2-40B4-BE49-F238E27FC236}">
                  <a16:creationId xmlns:a16="http://schemas.microsoft.com/office/drawing/2014/main" id="{D28A497F-51FC-E315-DC1B-E9DE535361BC}"/>
                </a:ext>
              </a:extLst>
            </p:cNvPr>
            <p:cNvSpPr/>
            <p:nvPr/>
          </p:nvSpPr>
          <p:spPr>
            <a:xfrm>
              <a:off x="8527676" y="2577120"/>
              <a:ext cx="2906231" cy="438484"/>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zh-TW" altLang="en-US" sz="2400">
                  <a:solidFill>
                    <a:schemeClr val="tx1"/>
                  </a:solidFill>
                  <a:latin typeface="Calibri"/>
                  <a:ea typeface="新細明體"/>
                  <a:cs typeface="Calibri"/>
                </a:rPr>
                <a:t>Adapter</a:t>
              </a:r>
              <a:endParaRPr lang="zh-TW">
                <a:solidFill>
                  <a:schemeClr val="tx1"/>
                </a:solidFill>
              </a:endParaRPr>
            </a:p>
          </p:txBody>
        </p:sp>
        <p:sp>
          <p:nvSpPr>
            <p:cNvPr id="130" name="矩形 129">
              <a:extLst>
                <a:ext uri="{FF2B5EF4-FFF2-40B4-BE49-F238E27FC236}">
                  <a16:creationId xmlns:a16="http://schemas.microsoft.com/office/drawing/2014/main" id="{92DA0EB6-6EBC-3DA8-A94F-858E73ADD319}"/>
                </a:ext>
              </a:extLst>
            </p:cNvPr>
            <p:cNvSpPr/>
            <p:nvPr/>
          </p:nvSpPr>
          <p:spPr>
            <a:xfrm>
              <a:off x="8536536" y="4916282"/>
              <a:ext cx="2906231" cy="438484"/>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zh-TW" altLang="en-US" sz="2400">
                  <a:solidFill>
                    <a:schemeClr val="tx1"/>
                  </a:solidFill>
                  <a:latin typeface="Calibri"/>
                  <a:ea typeface="新細明體"/>
                  <a:cs typeface="Calibri"/>
                </a:rPr>
                <a:t>Adapter</a:t>
              </a:r>
              <a:endParaRPr lang="zh-TW">
                <a:solidFill>
                  <a:schemeClr val="tx1"/>
                </a:solidFill>
              </a:endParaRPr>
            </a:p>
          </p:txBody>
        </p:sp>
      </p:grpSp>
      <p:sp>
        <p:nvSpPr>
          <p:cNvPr id="4" name="日期版面配置區 3">
            <a:extLst>
              <a:ext uri="{FF2B5EF4-FFF2-40B4-BE49-F238E27FC236}">
                <a16:creationId xmlns:a16="http://schemas.microsoft.com/office/drawing/2014/main" id="{365290BE-2CAA-F78F-B7A9-654C23ACA1EA}"/>
              </a:ext>
            </a:extLst>
          </p:cNvPr>
          <p:cNvSpPr>
            <a:spLocks noGrp="1"/>
          </p:cNvSpPr>
          <p:nvPr>
            <p:ph type="dt" sz="half" idx="10"/>
          </p:nvPr>
        </p:nvSpPr>
        <p:spPr/>
        <p:txBody>
          <a:bodyPr/>
          <a:lstStyle/>
          <a:p>
            <a:r>
              <a:rPr lang="en-US" altLang="zh-TW" dirty="0" err="1"/>
              <a:t>Houlsby</a:t>
            </a:r>
            <a:r>
              <a:rPr lang="en-US" altLang="zh-TW" dirty="0"/>
              <a:t>, Neil, et al. "Parameter-efficient transfer learning for NLP." </a:t>
            </a:r>
            <a:r>
              <a:rPr lang="en-US" altLang="zh-TW" i="1" dirty="0"/>
              <a:t>International Conference on Machine Learning</a:t>
            </a:r>
            <a:r>
              <a:rPr lang="en-US" altLang="zh-TW" dirty="0"/>
              <a:t>. PMLR, 2019.</a:t>
            </a:r>
            <a:endParaRPr lang="en-TW" altLang="zh-TW"/>
          </a:p>
        </p:txBody>
      </p:sp>
    </p:spTree>
    <p:extLst>
      <p:ext uri="{BB962C8B-B14F-4D97-AF65-F5344CB8AC3E}">
        <p14:creationId xmlns:p14="http://schemas.microsoft.com/office/powerpoint/2010/main" val="4081410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F86C4B5-93A7-B97D-DE42-92C16A5B0CFA}"/>
              </a:ext>
            </a:extLst>
          </p:cNvPr>
          <p:cNvSpPr>
            <a:spLocks noGrp="1"/>
          </p:cNvSpPr>
          <p:nvPr>
            <p:ph type="title"/>
          </p:nvPr>
        </p:nvSpPr>
        <p:spPr/>
        <p:txBody>
          <a:bodyPr>
            <a:normAutofit/>
          </a:bodyPr>
          <a:lstStyle/>
          <a:p>
            <a:r>
              <a:rPr lang="af-ZA" altLang="zh-TW">
                <a:ea typeface="+mj-lt"/>
                <a:cs typeface="+mj-lt"/>
              </a:rPr>
              <a:t>Parameter-</a:t>
            </a:r>
            <a:r>
              <a:rPr lang="af-ZA" altLang="zh-TW" err="1">
                <a:ea typeface="+mj-lt"/>
                <a:cs typeface="+mj-lt"/>
              </a:rPr>
              <a:t>Efficient</a:t>
            </a:r>
            <a:r>
              <a:rPr lang="af-ZA" altLang="zh-TW">
                <a:ea typeface="+mj-lt"/>
                <a:cs typeface="+mj-lt"/>
              </a:rPr>
              <a:t> </a:t>
            </a:r>
            <a:r>
              <a:rPr lang="af-ZA" altLang="zh-TW" err="1">
                <a:ea typeface="+mj-lt"/>
                <a:cs typeface="+mj-lt"/>
              </a:rPr>
              <a:t>Fine-tuning</a:t>
            </a:r>
            <a:r>
              <a:rPr lang="en-US" altLang="zh-TW">
                <a:ea typeface="+mj-lt"/>
                <a:cs typeface="+mj-lt"/>
              </a:rPr>
              <a:t>:</a:t>
            </a:r>
            <a:r>
              <a:rPr lang="zh-TW" altLang="en-US">
                <a:ea typeface="+mj-lt"/>
                <a:cs typeface="+mj-lt"/>
              </a:rPr>
              <a:t> </a:t>
            </a:r>
            <a:r>
              <a:rPr lang="en-US" altLang="zh-TW">
                <a:ea typeface="+mj-lt"/>
                <a:cs typeface="+mj-lt"/>
              </a:rPr>
              <a:t>Adapter</a:t>
            </a:r>
            <a:endParaRPr lang="zh-TW">
              <a:ea typeface="+mj-lt"/>
              <a:cs typeface="+mj-lt"/>
            </a:endParaRPr>
          </a:p>
        </p:txBody>
      </p:sp>
      <p:sp>
        <p:nvSpPr>
          <p:cNvPr id="3" name="內容版面配置區 2">
            <a:extLst>
              <a:ext uri="{FF2B5EF4-FFF2-40B4-BE49-F238E27FC236}">
                <a16:creationId xmlns:a16="http://schemas.microsoft.com/office/drawing/2014/main" id="{731EFA09-AA72-3D39-0159-0A40C982248C}"/>
              </a:ext>
            </a:extLst>
          </p:cNvPr>
          <p:cNvSpPr>
            <a:spLocks noGrp="1"/>
          </p:cNvSpPr>
          <p:nvPr>
            <p:ph idx="1"/>
          </p:nvPr>
        </p:nvSpPr>
        <p:spPr>
          <a:xfrm>
            <a:off x="838200" y="1219200"/>
            <a:ext cx="4290368" cy="562973"/>
          </a:xfrm>
        </p:spPr>
        <p:txBody>
          <a:bodyPr vert="horz" lIns="91440" tIns="45720" rIns="91440" bIns="45720" rtlCol="0" anchor="t">
            <a:normAutofit/>
          </a:bodyPr>
          <a:lstStyle/>
          <a:p>
            <a:r>
              <a:rPr lang="zh-TW" altLang="en-US">
                <a:ea typeface="新細明體"/>
                <a:cs typeface="Calibri"/>
              </a:rPr>
              <a:t>Adapters</a:t>
            </a:r>
            <a:endParaRPr lang="zh-TW">
              <a:ea typeface="新細明體"/>
              <a:cs typeface="Calibri"/>
            </a:endParaRPr>
          </a:p>
        </p:txBody>
      </p:sp>
      <p:cxnSp>
        <p:nvCxnSpPr>
          <p:cNvPr id="107" name="直線單箭頭接點 106">
            <a:extLst>
              <a:ext uri="{FF2B5EF4-FFF2-40B4-BE49-F238E27FC236}">
                <a16:creationId xmlns:a16="http://schemas.microsoft.com/office/drawing/2014/main" id="{72C4FD16-A082-2658-2E7C-CC38AA7E60DC}"/>
              </a:ext>
            </a:extLst>
          </p:cNvPr>
          <p:cNvCxnSpPr>
            <a:cxnSpLocks/>
          </p:cNvCxnSpPr>
          <p:nvPr/>
        </p:nvCxnSpPr>
        <p:spPr>
          <a:xfrm flipV="1">
            <a:off x="4405788" y="1388827"/>
            <a:ext cx="1773" cy="171715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8" name="直線單箭頭接點 107">
            <a:extLst>
              <a:ext uri="{FF2B5EF4-FFF2-40B4-BE49-F238E27FC236}">
                <a16:creationId xmlns:a16="http://schemas.microsoft.com/office/drawing/2014/main" id="{F88EF71D-61CE-4CEC-BB13-C40F81AB664C}"/>
              </a:ext>
            </a:extLst>
          </p:cNvPr>
          <p:cNvCxnSpPr>
            <a:cxnSpLocks/>
          </p:cNvCxnSpPr>
          <p:nvPr/>
        </p:nvCxnSpPr>
        <p:spPr>
          <a:xfrm flipV="1">
            <a:off x="4405788" y="4179874"/>
            <a:ext cx="1773" cy="247029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9" name="矩形 108">
            <a:extLst>
              <a:ext uri="{FF2B5EF4-FFF2-40B4-BE49-F238E27FC236}">
                <a16:creationId xmlns:a16="http://schemas.microsoft.com/office/drawing/2014/main" id="{CE56300A-55DE-AB6A-9492-DE6BFD2B8813}"/>
              </a:ext>
            </a:extLst>
          </p:cNvPr>
          <p:cNvSpPr/>
          <p:nvPr/>
        </p:nvSpPr>
        <p:spPr>
          <a:xfrm>
            <a:off x="2961532" y="5492819"/>
            <a:ext cx="2888511" cy="651135"/>
          </a:xfrm>
          <a:prstGeom prst="rect">
            <a:avLst/>
          </a:prstGeom>
          <a:solidFill>
            <a:srgbClr val="FBBDD3"/>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TW" altLang="en-US" sz="2400">
                <a:solidFill>
                  <a:schemeClr val="tx1"/>
                </a:solidFill>
                <a:latin typeface="Calibri"/>
                <a:ea typeface="新細明體"/>
                <a:cs typeface="Calibri"/>
              </a:rPr>
              <a:t>Multi-headed </a:t>
            </a:r>
            <a:endParaRPr lang="zh-TW">
              <a:solidFill>
                <a:srgbClr val="FFFFFF"/>
              </a:solidFill>
              <a:latin typeface="Calibri"/>
              <a:ea typeface="新細明體" panose="02020500000000000000" pitchFamily="18" charset="-120"/>
              <a:cs typeface="Calibri"/>
            </a:endParaRPr>
          </a:p>
          <a:p>
            <a:pPr algn="ctr"/>
            <a:r>
              <a:rPr lang="zh-TW" altLang="en-US" sz="2400">
                <a:solidFill>
                  <a:schemeClr val="tx1"/>
                </a:solidFill>
                <a:ea typeface="新細明體"/>
                <a:cs typeface="Calibri"/>
              </a:rPr>
              <a:t>attention</a:t>
            </a:r>
          </a:p>
        </p:txBody>
      </p:sp>
      <p:sp>
        <p:nvSpPr>
          <p:cNvPr id="110" name="矩形 109">
            <a:extLst>
              <a:ext uri="{FF2B5EF4-FFF2-40B4-BE49-F238E27FC236}">
                <a16:creationId xmlns:a16="http://schemas.microsoft.com/office/drawing/2014/main" id="{19333E6F-36FD-89B4-CD5C-4E33A797B99C}"/>
              </a:ext>
            </a:extLst>
          </p:cNvPr>
          <p:cNvSpPr/>
          <p:nvPr/>
        </p:nvSpPr>
        <p:spPr>
          <a:xfrm>
            <a:off x="2952672" y="3106976"/>
            <a:ext cx="2906231" cy="438484"/>
          </a:xfrm>
          <a:prstGeom prst="rect">
            <a:avLst/>
          </a:prstGeom>
          <a:solidFill>
            <a:srgbClr val="FBBDD3"/>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TW" altLang="en-US" sz="2400">
                <a:solidFill>
                  <a:schemeClr val="tx1"/>
                </a:solidFill>
                <a:latin typeface="Calibri"/>
                <a:ea typeface="新細明體"/>
                <a:cs typeface="Calibri"/>
              </a:rPr>
              <a:t>Feed-forward</a:t>
            </a:r>
            <a:endParaRPr lang="zh-TW">
              <a:solidFill>
                <a:schemeClr val="tx1"/>
              </a:solidFill>
              <a:latin typeface="Calibri"/>
              <a:ea typeface="新細明體" panose="02020500000000000000" pitchFamily="18" charset="-120"/>
              <a:cs typeface="Calibri"/>
            </a:endParaRPr>
          </a:p>
        </p:txBody>
      </p:sp>
      <p:sp>
        <p:nvSpPr>
          <p:cNvPr id="111" name="矩形: 圓角 110">
            <a:extLst>
              <a:ext uri="{FF2B5EF4-FFF2-40B4-BE49-F238E27FC236}">
                <a16:creationId xmlns:a16="http://schemas.microsoft.com/office/drawing/2014/main" id="{D6A7EEB6-5028-DAAD-70A0-9AE860526A9B}"/>
              </a:ext>
            </a:extLst>
          </p:cNvPr>
          <p:cNvSpPr/>
          <p:nvPr/>
        </p:nvSpPr>
        <p:spPr>
          <a:xfrm>
            <a:off x="2957102" y="1589565"/>
            <a:ext cx="2897370" cy="381000"/>
          </a:xfrm>
          <a:prstGeom prst="roundRect">
            <a:avLst/>
          </a:prstGeom>
          <a:solidFill>
            <a:srgbClr val="FBBD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TW" sz="2400">
                <a:solidFill>
                  <a:schemeClr val="tx1"/>
                </a:solidFill>
                <a:ea typeface="+mn-lt"/>
                <a:cs typeface="+mn-lt"/>
              </a:rPr>
              <a:t>Layer Norm</a:t>
            </a:r>
          </a:p>
        </p:txBody>
      </p:sp>
      <p:sp>
        <p:nvSpPr>
          <p:cNvPr id="112" name="矩形: 圓角 111">
            <a:extLst>
              <a:ext uri="{FF2B5EF4-FFF2-40B4-BE49-F238E27FC236}">
                <a16:creationId xmlns:a16="http://schemas.microsoft.com/office/drawing/2014/main" id="{7590AC44-D523-631A-17A9-9D19D97EA0D2}"/>
              </a:ext>
            </a:extLst>
          </p:cNvPr>
          <p:cNvSpPr/>
          <p:nvPr/>
        </p:nvSpPr>
        <p:spPr>
          <a:xfrm>
            <a:off x="2965963" y="3848982"/>
            <a:ext cx="2879650" cy="310118"/>
          </a:xfrm>
          <a:prstGeom prst="roundRect">
            <a:avLst/>
          </a:prstGeom>
          <a:solidFill>
            <a:srgbClr val="FBBD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TW" sz="2400">
                <a:solidFill>
                  <a:schemeClr val="tx1"/>
                </a:solidFill>
                <a:ea typeface="+mn-lt"/>
                <a:cs typeface="+mn-lt"/>
              </a:rPr>
              <a:t>Layer Norm</a:t>
            </a:r>
          </a:p>
        </p:txBody>
      </p:sp>
      <p:grpSp>
        <p:nvGrpSpPr>
          <p:cNvPr id="113" name="群組 112">
            <a:extLst>
              <a:ext uri="{FF2B5EF4-FFF2-40B4-BE49-F238E27FC236}">
                <a16:creationId xmlns:a16="http://schemas.microsoft.com/office/drawing/2014/main" id="{5B21BBB1-AE92-4CA9-4B39-A1F1B1D3220F}"/>
              </a:ext>
            </a:extLst>
          </p:cNvPr>
          <p:cNvGrpSpPr/>
          <p:nvPr/>
        </p:nvGrpSpPr>
        <p:grpSpPr>
          <a:xfrm>
            <a:off x="4215288" y="4320142"/>
            <a:ext cx="465398" cy="461665"/>
            <a:chOff x="5854474" y="4266979"/>
            <a:chExt cx="465398" cy="461665"/>
          </a:xfrm>
        </p:grpSpPr>
        <p:sp>
          <p:nvSpPr>
            <p:cNvPr id="127" name="橢圓 126">
              <a:extLst>
                <a:ext uri="{FF2B5EF4-FFF2-40B4-BE49-F238E27FC236}">
                  <a16:creationId xmlns:a16="http://schemas.microsoft.com/office/drawing/2014/main" id="{5A3BA67A-CA68-F536-0A1D-90B31F3632B3}"/>
                </a:ext>
              </a:extLst>
            </p:cNvPr>
            <p:cNvSpPr/>
            <p:nvPr/>
          </p:nvSpPr>
          <p:spPr>
            <a:xfrm>
              <a:off x="5854474" y="4320805"/>
              <a:ext cx="372140" cy="372139"/>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sz="2400">
                <a:solidFill>
                  <a:schemeClr val="tx1"/>
                </a:solidFill>
                <a:ea typeface="新細明體"/>
                <a:cs typeface="Calibri"/>
              </a:endParaRPr>
            </a:p>
          </p:txBody>
        </p:sp>
        <p:sp>
          <p:nvSpPr>
            <p:cNvPr id="128" name="文字方塊 23">
              <a:extLst>
                <a:ext uri="{FF2B5EF4-FFF2-40B4-BE49-F238E27FC236}">
                  <a16:creationId xmlns:a16="http://schemas.microsoft.com/office/drawing/2014/main" id="{00E7F4EA-1E7D-A3E5-0FE6-89E86859D278}"/>
                </a:ext>
              </a:extLst>
            </p:cNvPr>
            <p:cNvSpPr txBox="1"/>
            <p:nvPr/>
          </p:nvSpPr>
          <p:spPr>
            <a:xfrm>
              <a:off x="5880392" y="4266979"/>
              <a:ext cx="439480"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zh-TW" altLang="en-US" sz="2400" b="1">
                  <a:ea typeface="新細明體"/>
                </a:rPr>
                <a:t>+</a:t>
              </a:r>
              <a:endParaRPr lang="zh-TW" sz="2400" b="1">
                <a:ea typeface="新細明體"/>
                <a:cs typeface="Calibri"/>
              </a:endParaRPr>
            </a:p>
          </p:txBody>
        </p:sp>
      </p:grpSp>
      <p:grpSp>
        <p:nvGrpSpPr>
          <p:cNvPr id="114" name="群組 113">
            <a:extLst>
              <a:ext uri="{FF2B5EF4-FFF2-40B4-BE49-F238E27FC236}">
                <a16:creationId xmlns:a16="http://schemas.microsoft.com/office/drawing/2014/main" id="{6C2BA8EF-5DED-572F-2BD2-1EE0ACE4F210}"/>
              </a:ext>
            </a:extLst>
          </p:cNvPr>
          <p:cNvGrpSpPr/>
          <p:nvPr/>
        </p:nvGrpSpPr>
        <p:grpSpPr>
          <a:xfrm>
            <a:off x="4387705" y="4504660"/>
            <a:ext cx="1745512" cy="1860697"/>
            <a:chOff x="4752751" y="4451497"/>
            <a:chExt cx="1745512" cy="2661953"/>
          </a:xfrm>
        </p:grpSpPr>
        <p:cxnSp>
          <p:nvCxnSpPr>
            <p:cNvPr id="124" name="直線單箭頭接點 123">
              <a:extLst>
                <a:ext uri="{FF2B5EF4-FFF2-40B4-BE49-F238E27FC236}">
                  <a16:creationId xmlns:a16="http://schemas.microsoft.com/office/drawing/2014/main" id="{06BE37D4-D4C4-2D94-EFAC-859CD5482B84}"/>
                </a:ext>
              </a:extLst>
            </p:cNvPr>
            <p:cNvCxnSpPr/>
            <p:nvPr/>
          </p:nvCxnSpPr>
          <p:spPr>
            <a:xfrm>
              <a:off x="6498263" y="4451497"/>
              <a:ext cx="0" cy="2649278"/>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5" name="直線單箭頭接點 124">
              <a:extLst>
                <a:ext uri="{FF2B5EF4-FFF2-40B4-BE49-F238E27FC236}">
                  <a16:creationId xmlns:a16="http://schemas.microsoft.com/office/drawing/2014/main" id="{5844688C-9532-4CA3-41FC-B04E3B68EF1E}"/>
                </a:ext>
              </a:extLst>
            </p:cNvPr>
            <p:cNvCxnSpPr>
              <a:cxnSpLocks/>
            </p:cNvCxnSpPr>
            <p:nvPr/>
          </p:nvCxnSpPr>
          <p:spPr>
            <a:xfrm flipH="1">
              <a:off x="4948023" y="4473200"/>
              <a:ext cx="1545581" cy="1605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6" name="直線單箭頭接點 125">
              <a:extLst>
                <a:ext uri="{FF2B5EF4-FFF2-40B4-BE49-F238E27FC236}">
                  <a16:creationId xmlns:a16="http://schemas.microsoft.com/office/drawing/2014/main" id="{F72D5BC9-ADDD-AFD1-2FD7-32214D0C0B6D}"/>
                </a:ext>
              </a:extLst>
            </p:cNvPr>
            <p:cNvCxnSpPr>
              <a:cxnSpLocks/>
            </p:cNvCxnSpPr>
            <p:nvPr/>
          </p:nvCxnSpPr>
          <p:spPr>
            <a:xfrm>
              <a:off x="4752751" y="7100776"/>
              <a:ext cx="1745512" cy="12674"/>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15" name="直線單箭頭接點 114">
            <a:extLst>
              <a:ext uri="{FF2B5EF4-FFF2-40B4-BE49-F238E27FC236}">
                <a16:creationId xmlns:a16="http://schemas.microsoft.com/office/drawing/2014/main" id="{74FBD36E-2A5D-9B38-4B40-E4D881A938DA}"/>
              </a:ext>
            </a:extLst>
          </p:cNvPr>
          <p:cNvCxnSpPr>
            <a:cxnSpLocks/>
          </p:cNvCxnSpPr>
          <p:nvPr/>
        </p:nvCxnSpPr>
        <p:spPr>
          <a:xfrm flipV="1">
            <a:off x="4405788" y="3541920"/>
            <a:ext cx="1773" cy="28175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16" name="群組 115">
            <a:extLst>
              <a:ext uri="{FF2B5EF4-FFF2-40B4-BE49-F238E27FC236}">
                <a16:creationId xmlns:a16="http://schemas.microsoft.com/office/drawing/2014/main" id="{A87549C9-3BBA-DFAD-C986-40C830F118CA}"/>
              </a:ext>
            </a:extLst>
          </p:cNvPr>
          <p:cNvGrpSpPr/>
          <p:nvPr/>
        </p:nvGrpSpPr>
        <p:grpSpPr>
          <a:xfrm>
            <a:off x="4215288" y="1998700"/>
            <a:ext cx="465398" cy="461665"/>
            <a:chOff x="5854474" y="1945537"/>
            <a:chExt cx="465398" cy="461665"/>
          </a:xfrm>
        </p:grpSpPr>
        <p:sp>
          <p:nvSpPr>
            <p:cNvPr id="122" name="橢圓 121">
              <a:extLst>
                <a:ext uri="{FF2B5EF4-FFF2-40B4-BE49-F238E27FC236}">
                  <a16:creationId xmlns:a16="http://schemas.microsoft.com/office/drawing/2014/main" id="{E2D464AA-8A64-49CD-A83C-42E6D53B7F51}"/>
                </a:ext>
              </a:extLst>
            </p:cNvPr>
            <p:cNvSpPr/>
            <p:nvPr/>
          </p:nvSpPr>
          <p:spPr>
            <a:xfrm>
              <a:off x="5854474" y="1999363"/>
              <a:ext cx="372140" cy="372139"/>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sz="2400">
                <a:solidFill>
                  <a:schemeClr val="tx1"/>
                </a:solidFill>
                <a:ea typeface="新細明體"/>
                <a:cs typeface="Calibri"/>
              </a:endParaRPr>
            </a:p>
          </p:txBody>
        </p:sp>
        <p:sp>
          <p:nvSpPr>
            <p:cNvPr id="123" name="文字方塊 18">
              <a:extLst>
                <a:ext uri="{FF2B5EF4-FFF2-40B4-BE49-F238E27FC236}">
                  <a16:creationId xmlns:a16="http://schemas.microsoft.com/office/drawing/2014/main" id="{F29091F7-85CE-9E6B-6C74-7DABC2E6EB55}"/>
                </a:ext>
              </a:extLst>
            </p:cNvPr>
            <p:cNvSpPr txBox="1"/>
            <p:nvPr/>
          </p:nvSpPr>
          <p:spPr>
            <a:xfrm>
              <a:off x="5880392" y="1945537"/>
              <a:ext cx="439480"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zh-TW" altLang="en-US" sz="2400" b="1">
                  <a:ea typeface="新細明體"/>
                </a:rPr>
                <a:t>+</a:t>
              </a:r>
              <a:endParaRPr lang="zh-TW" sz="2400" b="1">
                <a:ea typeface="新細明體"/>
                <a:cs typeface="Calibri"/>
              </a:endParaRPr>
            </a:p>
          </p:txBody>
        </p:sp>
      </p:grpSp>
      <p:cxnSp>
        <p:nvCxnSpPr>
          <p:cNvPr id="117" name="直線單箭頭接點 116">
            <a:extLst>
              <a:ext uri="{FF2B5EF4-FFF2-40B4-BE49-F238E27FC236}">
                <a16:creationId xmlns:a16="http://schemas.microsoft.com/office/drawing/2014/main" id="{17FB24B7-ACE2-0AE4-289A-8A46B828D66A}"/>
              </a:ext>
            </a:extLst>
          </p:cNvPr>
          <p:cNvCxnSpPr>
            <a:cxnSpLocks/>
          </p:cNvCxnSpPr>
          <p:nvPr/>
        </p:nvCxnSpPr>
        <p:spPr>
          <a:xfrm flipV="1">
            <a:off x="4405788" y="6120314"/>
            <a:ext cx="1773" cy="28175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18" name="群組 117">
            <a:extLst>
              <a:ext uri="{FF2B5EF4-FFF2-40B4-BE49-F238E27FC236}">
                <a16:creationId xmlns:a16="http://schemas.microsoft.com/office/drawing/2014/main" id="{0C11FF93-752B-7F60-70CA-DBE09FC02836}"/>
              </a:ext>
            </a:extLst>
          </p:cNvPr>
          <p:cNvGrpSpPr/>
          <p:nvPr/>
        </p:nvGrpSpPr>
        <p:grpSpPr>
          <a:xfrm>
            <a:off x="4419609" y="2192079"/>
            <a:ext cx="1727791" cy="1523999"/>
            <a:chOff x="4785271" y="2138916"/>
            <a:chExt cx="1727791" cy="2649277"/>
          </a:xfrm>
        </p:grpSpPr>
        <p:cxnSp>
          <p:nvCxnSpPr>
            <p:cNvPr id="119" name="直線單箭頭接點 118">
              <a:extLst>
                <a:ext uri="{FF2B5EF4-FFF2-40B4-BE49-F238E27FC236}">
                  <a16:creationId xmlns:a16="http://schemas.microsoft.com/office/drawing/2014/main" id="{72E4B635-CA6A-899B-450E-117A983F9ED2}"/>
                </a:ext>
              </a:extLst>
            </p:cNvPr>
            <p:cNvCxnSpPr>
              <a:cxnSpLocks/>
            </p:cNvCxnSpPr>
            <p:nvPr/>
          </p:nvCxnSpPr>
          <p:spPr>
            <a:xfrm>
              <a:off x="6513062" y="2138916"/>
              <a:ext cx="0" cy="2649277"/>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0" name="直線單箭頭接點 119">
              <a:extLst>
                <a:ext uri="{FF2B5EF4-FFF2-40B4-BE49-F238E27FC236}">
                  <a16:creationId xmlns:a16="http://schemas.microsoft.com/office/drawing/2014/main" id="{C0FB6198-C38F-E4D5-60C9-D345B11B7880}"/>
                </a:ext>
              </a:extLst>
            </p:cNvPr>
            <p:cNvCxnSpPr>
              <a:cxnSpLocks/>
            </p:cNvCxnSpPr>
            <p:nvPr/>
          </p:nvCxnSpPr>
          <p:spPr>
            <a:xfrm flipH="1">
              <a:off x="4932713" y="2160620"/>
              <a:ext cx="1564465" cy="3145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1" name="直線單箭頭接點 120">
              <a:extLst>
                <a:ext uri="{FF2B5EF4-FFF2-40B4-BE49-F238E27FC236}">
                  <a16:creationId xmlns:a16="http://schemas.microsoft.com/office/drawing/2014/main" id="{4F96C59D-5880-B8DA-6F74-DB654C6F25EF}"/>
                </a:ext>
              </a:extLst>
            </p:cNvPr>
            <p:cNvCxnSpPr>
              <a:cxnSpLocks/>
            </p:cNvCxnSpPr>
            <p:nvPr/>
          </p:nvCxnSpPr>
          <p:spPr>
            <a:xfrm flipV="1">
              <a:off x="4785271" y="4741987"/>
              <a:ext cx="1727791" cy="30806"/>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1" name="矩形 10">
            <a:extLst>
              <a:ext uri="{FF2B5EF4-FFF2-40B4-BE49-F238E27FC236}">
                <a16:creationId xmlns:a16="http://schemas.microsoft.com/office/drawing/2014/main" id="{D28A497F-51FC-E315-DC1B-E9DE535361BC}"/>
              </a:ext>
            </a:extLst>
          </p:cNvPr>
          <p:cNvSpPr/>
          <p:nvPr/>
        </p:nvSpPr>
        <p:spPr>
          <a:xfrm>
            <a:off x="2945583" y="2541678"/>
            <a:ext cx="2906231" cy="438484"/>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zh-TW" altLang="en-US" sz="2400">
                <a:solidFill>
                  <a:schemeClr val="tx1"/>
                </a:solidFill>
                <a:latin typeface="Calibri"/>
                <a:ea typeface="新細明體"/>
                <a:cs typeface="Calibri"/>
              </a:rPr>
              <a:t>Adapter</a:t>
            </a:r>
            <a:endParaRPr lang="zh-TW">
              <a:solidFill>
                <a:schemeClr val="tx1"/>
              </a:solidFill>
            </a:endParaRPr>
          </a:p>
        </p:txBody>
      </p:sp>
      <p:sp>
        <p:nvSpPr>
          <p:cNvPr id="130" name="矩形 129">
            <a:extLst>
              <a:ext uri="{FF2B5EF4-FFF2-40B4-BE49-F238E27FC236}">
                <a16:creationId xmlns:a16="http://schemas.microsoft.com/office/drawing/2014/main" id="{92DA0EB6-6EBC-3DA8-A94F-858E73ADD319}"/>
              </a:ext>
            </a:extLst>
          </p:cNvPr>
          <p:cNvSpPr/>
          <p:nvPr/>
        </p:nvSpPr>
        <p:spPr>
          <a:xfrm>
            <a:off x="2954443" y="4880840"/>
            <a:ext cx="2906231" cy="438484"/>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zh-TW" altLang="en-US" sz="2400">
                <a:solidFill>
                  <a:schemeClr val="tx1"/>
                </a:solidFill>
                <a:latin typeface="Calibri"/>
                <a:ea typeface="新細明體"/>
                <a:cs typeface="Calibri"/>
              </a:rPr>
              <a:t>Adapter</a:t>
            </a:r>
            <a:endParaRPr lang="zh-TW">
              <a:solidFill>
                <a:schemeClr val="tx1"/>
              </a:solidFill>
            </a:endParaRPr>
          </a:p>
        </p:txBody>
      </p:sp>
      <p:grpSp>
        <p:nvGrpSpPr>
          <p:cNvPr id="8" name="Group 7">
            <a:extLst>
              <a:ext uri="{FF2B5EF4-FFF2-40B4-BE49-F238E27FC236}">
                <a16:creationId xmlns:a16="http://schemas.microsoft.com/office/drawing/2014/main" id="{41380698-FDF4-4140-BE78-A4176AFA0AB3}"/>
              </a:ext>
            </a:extLst>
          </p:cNvPr>
          <p:cNvGrpSpPr/>
          <p:nvPr/>
        </p:nvGrpSpPr>
        <p:grpSpPr>
          <a:xfrm>
            <a:off x="6747465" y="1334387"/>
            <a:ext cx="4075812" cy="5403110"/>
            <a:chOff x="6747465" y="1334387"/>
            <a:chExt cx="4075812" cy="5403110"/>
          </a:xfrm>
        </p:grpSpPr>
        <p:sp>
          <p:nvSpPr>
            <p:cNvPr id="47" name="矩形: 圓角 46">
              <a:extLst>
                <a:ext uri="{FF2B5EF4-FFF2-40B4-BE49-F238E27FC236}">
                  <a16:creationId xmlns:a16="http://schemas.microsoft.com/office/drawing/2014/main" id="{AEB3251F-65E4-F2F3-BF51-9758BD713DBB}"/>
                </a:ext>
              </a:extLst>
            </p:cNvPr>
            <p:cNvSpPr/>
            <p:nvPr/>
          </p:nvSpPr>
          <p:spPr>
            <a:xfrm>
              <a:off x="6747465" y="1679278"/>
              <a:ext cx="4075812" cy="5050465"/>
            </a:xfrm>
            <a:prstGeom prst="roundRect">
              <a:avLst/>
            </a:prstGeom>
            <a:noFill/>
            <a:ln w="57150">
              <a:solidFill>
                <a:srgbClr val="FFFF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41" name="直線單箭頭接點 40">
              <a:extLst>
                <a:ext uri="{FF2B5EF4-FFF2-40B4-BE49-F238E27FC236}">
                  <a16:creationId xmlns:a16="http://schemas.microsoft.com/office/drawing/2014/main" id="{CDB5B0F7-0EE0-4758-5EE7-502DD66E72FE}"/>
                </a:ext>
              </a:extLst>
            </p:cNvPr>
            <p:cNvCxnSpPr/>
            <p:nvPr/>
          </p:nvCxnSpPr>
          <p:spPr>
            <a:xfrm flipV="1">
              <a:off x="8815274" y="1334387"/>
              <a:ext cx="19493" cy="540311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 name="流程圖: 人工作業 17">
              <a:extLst>
                <a:ext uri="{FF2B5EF4-FFF2-40B4-BE49-F238E27FC236}">
                  <a16:creationId xmlns:a16="http://schemas.microsoft.com/office/drawing/2014/main" id="{369D3F2A-508D-63A7-7F99-818C1C40519B}"/>
                </a:ext>
              </a:extLst>
            </p:cNvPr>
            <p:cNvSpPr/>
            <p:nvPr/>
          </p:nvSpPr>
          <p:spPr>
            <a:xfrm rot="10800000">
              <a:off x="7406460" y="4850467"/>
              <a:ext cx="2844208" cy="921487"/>
            </a:xfrm>
            <a:prstGeom prst="flowChartManualOperation">
              <a:avLst/>
            </a:prstGeom>
            <a:solidFill>
              <a:srgbClr val="FFFE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ea typeface="新細明體"/>
                <a:cs typeface="Calibri"/>
              </a:endParaRPr>
            </a:p>
          </p:txBody>
        </p:sp>
        <p:sp>
          <p:nvSpPr>
            <p:cNvPr id="25" name="文字方塊 24">
              <a:extLst>
                <a:ext uri="{FF2B5EF4-FFF2-40B4-BE49-F238E27FC236}">
                  <a16:creationId xmlns:a16="http://schemas.microsoft.com/office/drawing/2014/main" id="{6DA7050C-E6F1-C99D-41F0-638BC6939542}"/>
                </a:ext>
              </a:extLst>
            </p:cNvPr>
            <p:cNvSpPr txBox="1"/>
            <p:nvPr/>
          </p:nvSpPr>
          <p:spPr>
            <a:xfrm>
              <a:off x="7406460" y="4894965"/>
              <a:ext cx="2840665"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zh-TW" altLang="en-US" sz="2400">
                  <a:ea typeface="新細明體"/>
                </a:rPr>
                <a:t>Feed-forward</a:t>
              </a:r>
              <a:endParaRPr lang="zh-TW" sz="2400">
                <a:ea typeface="新細明體"/>
                <a:cs typeface="Calibri"/>
              </a:endParaRPr>
            </a:p>
            <a:p>
              <a:pPr algn="ctr"/>
              <a:r>
                <a:rPr lang="zh-TW" altLang="en-US" sz="2400">
                  <a:ea typeface="新細明體"/>
                  <a:cs typeface="Calibri"/>
                </a:rPr>
                <a:t>down-project</a:t>
              </a:r>
            </a:p>
          </p:txBody>
        </p:sp>
        <p:sp>
          <p:nvSpPr>
            <p:cNvPr id="61" name="流程圖: 人工作業 60">
              <a:extLst>
                <a:ext uri="{FF2B5EF4-FFF2-40B4-BE49-F238E27FC236}">
                  <a16:creationId xmlns:a16="http://schemas.microsoft.com/office/drawing/2014/main" id="{B1E5E43A-E811-620E-FD80-EAF4D9EB8764}"/>
                </a:ext>
              </a:extLst>
            </p:cNvPr>
            <p:cNvSpPr/>
            <p:nvPr/>
          </p:nvSpPr>
          <p:spPr>
            <a:xfrm>
              <a:off x="7406460" y="2741673"/>
              <a:ext cx="2844208" cy="921487"/>
            </a:xfrm>
            <a:prstGeom prst="flowChartManualOperation">
              <a:avLst/>
            </a:prstGeom>
            <a:solidFill>
              <a:srgbClr val="FFFEAB"/>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TW" altLang="en-US" sz="2400">
                <a:solidFill>
                  <a:schemeClr val="tx1"/>
                </a:solidFill>
                <a:ea typeface="新細明體"/>
                <a:cs typeface="Calibri"/>
              </a:endParaRPr>
            </a:p>
          </p:txBody>
        </p:sp>
        <p:sp>
          <p:nvSpPr>
            <p:cNvPr id="62" name="文字方塊 61">
              <a:extLst>
                <a:ext uri="{FF2B5EF4-FFF2-40B4-BE49-F238E27FC236}">
                  <a16:creationId xmlns:a16="http://schemas.microsoft.com/office/drawing/2014/main" id="{18D9A3E9-AD02-1BEB-2C6B-C5F6601E85AB}"/>
                </a:ext>
              </a:extLst>
            </p:cNvPr>
            <p:cNvSpPr txBox="1"/>
            <p:nvPr/>
          </p:nvSpPr>
          <p:spPr>
            <a:xfrm>
              <a:off x="7406460" y="2786173"/>
              <a:ext cx="2840665"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zh-TW" altLang="en-US" sz="2400">
                  <a:ea typeface="新細明體"/>
                </a:rPr>
                <a:t>Feed-forward</a:t>
              </a:r>
              <a:endParaRPr lang="zh-TW" sz="2400">
                <a:ea typeface="新細明體"/>
                <a:cs typeface="Calibri"/>
              </a:endParaRPr>
            </a:p>
            <a:p>
              <a:pPr algn="ctr"/>
              <a:r>
                <a:rPr lang="zh-TW" altLang="en-US" sz="2400">
                  <a:ea typeface="新細明體"/>
                  <a:cs typeface="Calibri"/>
                </a:rPr>
                <a:t>up-project</a:t>
              </a:r>
            </a:p>
          </p:txBody>
        </p:sp>
        <p:sp>
          <p:nvSpPr>
            <p:cNvPr id="40" name="矩形: 圓角 39">
              <a:extLst>
                <a:ext uri="{FF2B5EF4-FFF2-40B4-BE49-F238E27FC236}">
                  <a16:creationId xmlns:a16="http://schemas.microsoft.com/office/drawing/2014/main" id="{7FB607EB-D980-ED17-2C08-2D9085446E8F}"/>
                </a:ext>
              </a:extLst>
            </p:cNvPr>
            <p:cNvSpPr/>
            <p:nvPr/>
          </p:nvSpPr>
          <p:spPr>
            <a:xfrm>
              <a:off x="7924797" y="3921637"/>
              <a:ext cx="1807534" cy="318978"/>
            </a:xfrm>
            <a:prstGeom prst="roundRect">
              <a:avLst/>
            </a:prstGeom>
            <a:solidFill>
              <a:srgbClr val="FBBDD3"/>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TW" sz="2400">
                  <a:solidFill>
                    <a:schemeClr val="tx1"/>
                  </a:solidFill>
                  <a:ea typeface="+mn-lt"/>
                  <a:cs typeface="+mn-lt"/>
                </a:rPr>
                <a:t>No</a:t>
              </a:r>
              <a:r>
                <a:rPr lang="en-US" altLang="zh-TW" sz="2400" err="1">
                  <a:solidFill>
                    <a:schemeClr val="tx1"/>
                  </a:solidFill>
                  <a:ea typeface="+mn-lt"/>
                  <a:cs typeface="+mn-lt"/>
                </a:rPr>
                <a:t>nlinearity</a:t>
              </a:r>
              <a:endParaRPr lang="zh-TW"/>
            </a:p>
          </p:txBody>
        </p:sp>
        <p:grpSp>
          <p:nvGrpSpPr>
            <p:cNvPr id="81" name="群組 80">
              <a:extLst>
                <a:ext uri="{FF2B5EF4-FFF2-40B4-BE49-F238E27FC236}">
                  <a16:creationId xmlns:a16="http://schemas.microsoft.com/office/drawing/2014/main" id="{FD53B5C5-D881-E3A7-C259-41D6D9EA7462}"/>
                </a:ext>
              </a:extLst>
            </p:cNvPr>
            <p:cNvGrpSpPr/>
            <p:nvPr/>
          </p:nvGrpSpPr>
          <p:grpSpPr>
            <a:xfrm>
              <a:off x="8659553" y="1741746"/>
              <a:ext cx="439480" cy="461665"/>
              <a:chOff x="5853811" y="1945537"/>
              <a:chExt cx="439480" cy="461665"/>
            </a:xfrm>
          </p:grpSpPr>
          <p:sp>
            <p:nvSpPr>
              <p:cNvPr id="82" name="橢圓 81">
                <a:extLst>
                  <a:ext uri="{FF2B5EF4-FFF2-40B4-BE49-F238E27FC236}">
                    <a16:creationId xmlns:a16="http://schemas.microsoft.com/office/drawing/2014/main" id="{474B5951-C1D3-4240-6BDE-5487D4C1A4F2}"/>
                  </a:ext>
                </a:extLst>
              </p:cNvPr>
              <p:cNvSpPr/>
              <p:nvPr/>
            </p:nvSpPr>
            <p:spPr>
              <a:xfrm>
                <a:off x="5854474" y="1999363"/>
                <a:ext cx="372140" cy="372139"/>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sz="2400">
                  <a:solidFill>
                    <a:schemeClr val="tx1"/>
                  </a:solidFill>
                  <a:ea typeface="新細明體"/>
                  <a:cs typeface="Calibri"/>
                </a:endParaRPr>
              </a:p>
            </p:txBody>
          </p:sp>
          <p:sp>
            <p:nvSpPr>
              <p:cNvPr id="83" name="文字方塊 18">
                <a:extLst>
                  <a:ext uri="{FF2B5EF4-FFF2-40B4-BE49-F238E27FC236}">
                    <a16:creationId xmlns:a16="http://schemas.microsoft.com/office/drawing/2014/main" id="{87FAA890-D108-C65F-8E7F-1AAE67D5D753}"/>
                  </a:ext>
                </a:extLst>
              </p:cNvPr>
              <p:cNvSpPr txBox="1"/>
              <p:nvPr/>
            </p:nvSpPr>
            <p:spPr>
              <a:xfrm>
                <a:off x="5853811" y="1945537"/>
                <a:ext cx="439480"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zh-TW" altLang="en-US" sz="2400" b="1">
                    <a:ea typeface="新細明體"/>
                  </a:rPr>
                  <a:t>+</a:t>
                </a:r>
                <a:endParaRPr lang="zh-TW" sz="2400" b="1">
                  <a:ea typeface="新細明體"/>
                  <a:cs typeface="Calibri"/>
                </a:endParaRPr>
              </a:p>
            </p:txBody>
          </p:sp>
        </p:grpSp>
        <p:cxnSp>
          <p:nvCxnSpPr>
            <p:cNvPr id="84" name="直線單箭頭接點 83">
              <a:extLst>
                <a:ext uri="{FF2B5EF4-FFF2-40B4-BE49-F238E27FC236}">
                  <a16:creationId xmlns:a16="http://schemas.microsoft.com/office/drawing/2014/main" id="{3CBDE63B-92CF-4C7D-81DA-07574EC16A3B}"/>
                </a:ext>
              </a:extLst>
            </p:cNvPr>
            <p:cNvCxnSpPr>
              <a:cxnSpLocks/>
            </p:cNvCxnSpPr>
            <p:nvPr/>
          </p:nvCxnSpPr>
          <p:spPr>
            <a:xfrm flipV="1">
              <a:off x="8821488" y="5775872"/>
              <a:ext cx="1773" cy="28175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9" name="直線單箭頭接點 88">
              <a:extLst>
                <a:ext uri="{FF2B5EF4-FFF2-40B4-BE49-F238E27FC236}">
                  <a16:creationId xmlns:a16="http://schemas.microsoft.com/office/drawing/2014/main" id="{713AB79F-D3ED-37A1-834D-3E09439BBEF7}"/>
                </a:ext>
              </a:extLst>
            </p:cNvPr>
            <p:cNvCxnSpPr>
              <a:cxnSpLocks/>
            </p:cNvCxnSpPr>
            <p:nvPr/>
          </p:nvCxnSpPr>
          <p:spPr>
            <a:xfrm>
              <a:off x="10595354" y="1998700"/>
              <a:ext cx="0" cy="4588168"/>
            </a:xfrm>
            <a:prstGeom prst="straightConnector1">
              <a:avLst/>
            </a:prstGeom>
            <a:ln w="571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90" name="直線單箭頭接點 89">
              <a:extLst>
                <a:ext uri="{FF2B5EF4-FFF2-40B4-BE49-F238E27FC236}">
                  <a16:creationId xmlns:a16="http://schemas.microsoft.com/office/drawing/2014/main" id="{F287B085-525C-EABF-B01B-2E7C38E74011}"/>
                </a:ext>
              </a:extLst>
            </p:cNvPr>
            <p:cNvCxnSpPr>
              <a:cxnSpLocks/>
            </p:cNvCxnSpPr>
            <p:nvPr/>
          </p:nvCxnSpPr>
          <p:spPr>
            <a:xfrm flipH="1">
              <a:off x="9023109" y="2017534"/>
              <a:ext cx="1574162" cy="19790"/>
            </a:xfrm>
            <a:prstGeom prst="straightConnector1">
              <a:avLst/>
            </a:prstGeom>
            <a:ln w="5715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1" name="直線單箭頭接點 90">
              <a:extLst>
                <a:ext uri="{FF2B5EF4-FFF2-40B4-BE49-F238E27FC236}">
                  <a16:creationId xmlns:a16="http://schemas.microsoft.com/office/drawing/2014/main" id="{ADE6F3B1-27B2-ED86-F3CE-BC468F177F88}"/>
                </a:ext>
              </a:extLst>
            </p:cNvPr>
            <p:cNvCxnSpPr>
              <a:cxnSpLocks/>
            </p:cNvCxnSpPr>
            <p:nvPr/>
          </p:nvCxnSpPr>
          <p:spPr>
            <a:xfrm>
              <a:off x="8823261" y="6595267"/>
              <a:ext cx="1813059" cy="0"/>
            </a:xfrm>
            <a:prstGeom prst="straightConnector1">
              <a:avLst/>
            </a:prstGeom>
            <a:ln w="571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48" name="文字方塊 4">
              <a:extLst>
                <a:ext uri="{FF2B5EF4-FFF2-40B4-BE49-F238E27FC236}">
                  <a16:creationId xmlns:a16="http://schemas.microsoft.com/office/drawing/2014/main" id="{40E79774-16AF-87E9-2867-E4271F83B0E7}"/>
                </a:ext>
              </a:extLst>
            </p:cNvPr>
            <p:cNvSpPr txBox="1"/>
            <p:nvPr/>
          </p:nvSpPr>
          <p:spPr>
            <a:xfrm>
              <a:off x="7075638" y="1718300"/>
              <a:ext cx="1304563"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TW" altLang="en-US" sz="2400">
                  <a:ea typeface="新細明體"/>
                  <a:cs typeface="Calibri"/>
                </a:rPr>
                <a:t>Adapter</a:t>
              </a:r>
              <a:endParaRPr lang="zh-TW">
                <a:ea typeface="新細明體"/>
                <a:cs typeface="Calibri"/>
              </a:endParaRPr>
            </a:p>
          </p:txBody>
        </p:sp>
      </p:grpSp>
      <p:grpSp>
        <p:nvGrpSpPr>
          <p:cNvPr id="15" name="Group 14">
            <a:extLst>
              <a:ext uri="{FF2B5EF4-FFF2-40B4-BE49-F238E27FC236}">
                <a16:creationId xmlns:a16="http://schemas.microsoft.com/office/drawing/2014/main" id="{9F595022-343A-9144-8D6D-E266A96E5FF9}"/>
              </a:ext>
            </a:extLst>
          </p:cNvPr>
          <p:cNvGrpSpPr/>
          <p:nvPr/>
        </p:nvGrpSpPr>
        <p:grpSpPr>
          <a:xfrm>
            <a:off x="129035" y="2763711"/>
            <a:ext cx="2795359" cy="2392325"/>
            <a:chOff x="129035" y="2763711"/>
            <a:chExt cx="2795359" cy="2392325"/>
          </a:xfrm>
        </p:grpSpPr>
        <p:grpSp>
          <p:nvGrpSpPr>
            <p:cNvPr id="7" name="Group 6">
              <a:extLst>
                <a:ext uri="{FF2B5EF4-FFF2-40B4-BE49-F238E27FC236}">
                  <a16:creationId xmlns:a16="http://schemas.microsoft.com/office/drawing/2014/main" id="{C818F0E6-8538-9248-A555-831ADEA6CB22}"/>
                </a:ext>
              </a:extLst>
            </p:cNvPr>
            <p:cNvGrpSpPr/>
            <p:nvPr/>
          </p:nvGrpSpPr>
          <p:grpSpPr>
            <a:xfrm>
              <a:off x="1921390" y="2763711"/>
              <a:ext cx="1003004" cy="2392325"/>
              <a:chOff x="1921390" y="2763711"/>
              <a:chExt cx="1003004" cy="2392325"/>
            </a:xfrm>
          </p:grpSpPr>
          <p:cxnSp>
            <p:nvCxnSpPr>
              <p:cNvPr id="100" name="直線單箭頭接點 99">
                <a:extLst>
                  <a:ext uri="{FF2B5EF4-FFF2-40B4-BE49-F238E27FC236}">
                    <a16:creationId xmlns:a16="http://schemas.microsoft.com/office/drawing/2014/main" id="{346713EF-E869-3CC0-8367-619AEFE99EFB}"/>
                  </a:ext>
                </a:extLst>
              </p:cNvPr>
              <p:cNvCxnSpPr>
                <a:cxnSpLocks/>
              </p:cNvCxnSpPr>
              <p:nvPr/>
            </p:nvCxnSpPr>
            <p:spPr>
              <a:xfrm flipV="1">
                <a:off x="1921390" y="2763711"/>
                <a:ext cx="994145" cy="928577"/>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01" name="直線單箭頭接點 100">
                <a:extLst>
                  <a:ext uri="{FF2B5EF4-FFF2-40B4-BE49-F238E27FC236}">
                    <a16:creationId xmlns:a16="http://schemas.microsoft.com/office/drawing/2014/main" id="{112C8522-9FA3-FB02-F1CD-845C573A6C1A}"/>
                  </a:ext>
                </a:extLst>
              </p:cNvPr>
              <p:cNvCxnSpPr>
                <a:cxnSpLocks/>
              </p:cNvCxnSpPr>
              <p:nvPr/>
            </p:nvCxnSpPr>
            <p:spPr>
              <a:xfrm>
                <a:off x="1939110" y="3993544"/>
                <a:ext cx="985284" cy="1162492"/>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sp>
          <p:nvSpPr>
            <p:cNvPr id="102" name="文字方塊 4">
              <a:extLst>
                <a:ext uri="{FF2B5EF4-FFF2-40B4-BE49-F238E27FC236}">
                  <a16:creationId xmlns:a16="http://schemas.microsoft.com/office/drawing/2014/main" id="{BC381BE9-31AE-6D64-BA70-C02100D62F90}"/>
                </a:ext>
              </a:extLst>
            </p:cNvPr>
            <p:cNvSpPr txBox="1"/>
            <p:nvPr/>
          </p:nvSpPr>
          <p:spPr>
            <a:xfrm>
              <a:off x="129035" y="3135974"/>
              <a:ext cx="1755218" cy="193899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zh-TW" altLang="en-US" sz="2400">
                  <a:ea typeface="新細明體"/>
                  <a:cs typeface="Calibri"/>
                </a:rPr>
                <a:t>In</a:t>
              </a:r>
              <a:r>
                <a:rPr lang="en-US" altLang="zh-TW" sz="2400">
                  <a:ea typeface="新細明體"/>
                  <a:cs typeface="Calibri"/>
                </a:rPr>
                <a:t>side</a:t>
              </a:r>
              <a:r>
                <a:rPr lang="zh-TW" altLang="en-US" sz="2400">
                  <a:ea typeface="新細明體"/>
                  <a:cs typeface="Calibri"/>
                </a:rPr>
                <a:t> </a:t>
              </a:r>
              <a:r>
                <a:rPr lang="en-US" altLang="zh-TW" sz="2400">
                  <a:ea typeface="新細明體"/>
                  <a:cs typeface="Calibri"/>
                </a:rPr>
                <a:t>of</a:t>
              </a:r>
              <a:r>
                <a:rPr lang="zh-TW" altLang="en-US" sz="2400">
                  <a:ea typeface="新細明體"/>
                  <a:cs typeface="Calibri"/>
                </a:rPr>
                <a:t> </a:t>
              </a:r>
              <a:r>
                <a:rPr lang="en-US" altLang="zh-TW" sz="2400">
                  <a:ea typeface="新細明體"/>
                  <a:cs typeface="Calibri"/>
                </a:rPr>
                <a:t>the</a:t>
              </a:r>
              <a:r>
                <a:rPr lang="zh-TW" altLang="en-US" sz="2400">
                  <a:ea typeface="新細明體"/>
                  <a:cs typeface="Calibri"/>
                </a:rPr>
                <a:t> transformer layer, only adapters are updated</a:t>
              </a:r>
              <a:endParaRPr lang="zh-TW"/>
            </a:p>
          </p:txBody>
        </p:sp>
      </p:grpSp>
      <mc:AlternateContent xmlns:mc="http://schemas.openxmlformats.org/markup-compatibility/2006" xmlns:a14="http://schemas.microsoft.com/office/drawing/2010/main">
        <mc:Choice Requires="a14">
          <p:sp>
            <p:nvSpPr>
              <p:cNvPr id="55" name="文字方塊 68">
                <a:extLst>
                  <a:ext uri="{FF2B5EF4-FFF2-40B4-BE49-F238E27FC236}">
                    <a16:creationId xmlns:a16="http://schemas.microsoft.com/office/drawing/2014/main" id="{9A5235D1-097E-D249-A121-7275F10F80A5}"/>
                  </a:ext>
                </a:extLst>
              </p:cNvPr>
              <p:cNvSpPr txBox="1"/>
              <p:nvPr/>
            </p:nvSpPr>
            <p:spPr>
              <a:xfrm>
                <a:off x="8769770" y="1157670"/>
                <a:ext cx="208084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14:m>
                  <m:oMathPara xmlns:m="http://schemas.openxmlformats.org/officeDocument/2006/math">
                    <m:oMathParaPr>
                      <m:jc m:val="centerGroup"/>
                    </m:oMathParaPr>
                    <m:oMath xmlns:m="http://schemas.openxmlformats.org/officeDocument/2006/math">
                      <m:sSup>
                        <m:sSupPr>
                          <m:ctrlPr>
                            <a:rPr lang="en-US" altLang="zh-TW" sz="2400" b="1" i="1" dirty="0" smtClean="0">
                              <a:latin typeface="Cambria Math" panose="02040503050406030204" pitchFamily="18" charset="0"/>
                              <a:ea typeface="新細明體"/>
                              <a:cs typeface="Calibri"/>
                            </a:rPr>
                          </m:ctrlPr>
                        </m:sSupPr>
                        <m:e>
                          <m:r>
                            <a:rPr lang="en-US" altLang="zh-TW" sz="2400" b="1" i="1" dirty="0" smtClean="0">
                              <a:latin typeface="Cambria Math" panose="02040503050406030204" pitchFamily="18" charset="0"/>
                              <a:ea typeface="新細明體"/>
                              <a:cs typeface="Calibri"/>
                            </a:rPr>
                            <m:t>𝒉</m:t>
                          </m:r>
                        </m:e>
                        <m:sup>
                          <m:r>
                            <a:rPr lang="en-US" altLang="zh-TW" sz="2400" b="1" i="1" dirty="0" smtClean="0">
                              <a:latin typeface="Cambria Math" panose="02040503050406030204" pitchFamily="18" charset="0"/>
                              <a:ea typeface="新細明體"/>
                              <a:cs typeface="Calibri"/>
                            </a:rPr>
                            <m:t>′</m:t>
                          </m:r>
                        </m:sup>
                      </m:sSup>
                      <m:r>
                        <a:rPr lang="en-US" altLang="zh-TW" sz="2400" b="0" i="1" dirty="0" smtClean="0">
                          <a:latin typeface="Cambria Math" panose="02040503050406030204" pitchFamily="18" charset="0"/>
                          <a:ea typeface="新細明體"/>
                          <a:cs typeface="Calibri"/>
                        </a:rPr>
                        <m:t>=</m:t>
                      </m:r>
                      <m:r>
                        <a:rPr lang="en-US" altLang="zh-TW" sz="2400" b="1" i="1" dirty="0" smtClean="0">
                          <a:latin typeface="Cambria Math" panose="02040503050406030204" pitchFamily="18" charset="0"/>
                          <a:ea typeface="新細明體"/>
                          <a:cs typeface="Calibri"/>
                        </a:rPr>
                        <m:t>𝒉</m:t>
                      </m:r>
                      <m:r>
                        <a:rPr lang="en-US" altLang="zh-TW" sz="2400" b="1" i="1" dirty="0" smtClean="0">
                          <a:latin typeface="Cambria Math" panose="02040503050406030204" pitchFamily="18" charset="0"/>
                          <a:ea typeface="新細明體"/>
                          <a:cs typeface="Calibri"/>
                        </a:rPr>
                        <m:t>+</m:t>
                      </m:r>
                      <m:r>
                        <a:rPr lang="en-US" altLang="zh-TW" sz="2400" b="1" i="0" dirty="0" smtClean="0">
                          <a:latin typeface="Cambria Math" panose="02040503050406030204" pitchFamily="18" charset="0"/>
                          <a:ea typeface="新細明體"/>
                          <a:cs typeface="Calibri"/>
                        </a:rPr>
                        <m:t>𝚫</m:t>
                      </m:r>
                      <m:r>
                        <a:rPr lang="en-US" altLang="zh-TW" sz="2400" b="1" i="1" dirty="0" smtClean="0">
                          <a:latin typeface="Cambria Math" panose="02040503050406030204" pitchFamily="18" charset="0"/>
                          <a:ea typeface="新細明體"/>
                          <a:cs typeface="Calibri"/>
                        </a:rPr>
                        <m:t>𝒉</m:t>
                      </m:r>
                    </m:oMath>
                  </m:oMathPara>
                </a14:m>
                <a:endParaRPr lang="zh-TW" altLang="en-US" sz="2400" b="1" i="1">
                  <a:ea typeface="新細明體"/>
                  <a:cs typeface="Calibri"/>
                </a:endParaRPr>
              </a:p>
            </p:txBody>
          </p:sp>
        </mc:Choice>
        <mc:Fallback xmlns="">
          <p:sp>
            <p:nvSpPr>
              <p:cNvPr id="55" name="文字方塊 68">
                <a:extLst>
                  <a:ext uri="{FF2B5EF4-FFF2-40B4-BE49-F238E27FC236}">
                    <a16:creationId xmlns:a16="http://schemas.microsoft.com/office/drawing/2014/main" id="{9A5235D1-097E-D249-A121-7275F10F80A5}"/>
                  </a:ext>
                </a:extLst>
              </p:cNvPr>
              <p:cNvSpPr txBox="1">
                <a:spLocks noRot="1" noChangeAspect="1" noMove="1" noResize="1" noEditPoints="1" noAdjustHandles="1" noChangeArrowheads="1" noChangeShapeType="1" noTextEdit="1"/>
              </p:cNvSpPr>
              <p:nvPr/>
            </p:nvSpPr>
            <p:spPr>
              <a:xfrm>
                <a:off x="8769770" y="1157670"/>
                <a:ext cx="2080840" cy="461665"/>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6" name="文字方塊 68">
                <a:extLst>
                  <a:ext uri="{FF2B5EF4-FFF2-40B4-BE49-F238E27FC236}">
                    <a16:creationId xmlns:a16="http://schemas.microsoft.com/office/drawing/2014/main" id="{2B59F910-1102-5B46-B801-470E2FB9259E}"/>
                  </a:ext>
                </a:extLst>
              </p:cNvPr>
              <p:cNvSpPr txBox="1"/>
              <p:nvPr/>
            </p:nvSpPr>
            <p:spPr>
              <a:xfrm>
                <a:off x="9399875" y="1613294"/>
                <a:ext cx="1095154"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14:m>
                  <m:oMathPara xmlns:m="http://schemas.openxmlformats.org/officeDocument/2006/math">
                    <m:oMathParaPr>
                      <m:jc m:val="centerGroup"/>
                    </m:oMathParaPr>
                    <m:oMath xmlns:m="http://schemas.openxmlformats.org/officeDocument/2006/math">
                      <m:r>
                        <a:rPr lang="en-US" altLang="zh-TW" sz="2400" b="1" i="1" dirty="0" smtClean="0">
                          <a:latin typeface="Cambria Math" panose="02040503050406030204" pitchFamily="18" charset="0"/>
                          <a:ea typeface="新細明體"/>
                          <a:cs typeface="Calibri"/>
                        </a:rPr>
                        <m:t>𝒉</m:t>
                      </m:r>
                    </m:oMath>
                  </m:oMathPara>
                </a14:m>
                <a:endParaRPr lang="zh-TW" altLang="en-US" sz="2400" b="1">
                  <a:ea typeface="新細明體"/>
                  <a:cs typeface="Calibri"/>
                </a:endParaRPr>
              </a:p>
            </p:txBody>
          </p:sp>
        </mc:Choice>
        <mc:Fallback xmlns="">
          <p:sp>
            <p:nvSpPr>
              <p:cNvPr id="56" name="文字方塊 68">
                <a:extLst>
                  <a:ext uri="{FF2B5EF4-FFF2-40B4-BE49-F238E27FC236}">
                    <a16:creationId xmlns:a16="http://schemas.microsoft.com/office/drawing/2014/main" id="{2B59F910-1102-5B46-B801-470E2FB9259E}"/>
                  </a:ext>
                </a:extLst>
              </p:cNvPr>
              <p:cNvSpPr txBox="1">
                <a:spLocks noRot="1" noChangeAspect="1" noMove="1" noResize="1" noEditPoints="1" noAdjustHandles="1" noChangeArrowheads="1" noChangeShapeType="1" noTextEdit="1"/>
              </p:cNvSpPr>
              <p:nvPr/>
            </p:nvSpPr>
            <p:spPr>
              <a:xfrm>
                <a:off x="9399875" y="1613294"/>
                <a:ext cx="1095154" cy="461665"/>
              </a:xfrm>
              <a:prstGeom prst="rect">
                <a:avLst/>
              </a:prstGeom>
              <a:blipFill>
                <a:blip r:embed="rId3"/>
                <a:stretch>
                  <a:fillRect/>
                </a:stretch>
              </a:blipFill>
            </p:spPr>
            <p:txBody>
              <a:bodyPr/>
              <a:lstStyle/>
              <a:p>
                <a:r>
                  <a:rPr lang="en-US">
                    <a:noFill/>
                  </a:rPr>
                  <a:t> </a:t>
                </a:r>
              </a:p>
            </p:txBody>
          </p:sp>
        </mc:Fallback>
      </mc:AlternateContent>
      <p:sp>
        <p:nvSpPr>
          <p:cNvPr id="86" name="矩形 85">
            <a:extLst>
              <a:ext uri="{FF2B5EF4-FFF2-40B4-BE49-F238E27FC236}">
                <a16:creationId xmlns:a16="http://schemas.microsoft.com/office/drawing/2014/main" id="{34767072-D945-195D-C205-A80457625713}"/>
              </a:ext>
            </a:extLst>
          </p:cNvPr>
          <p:cNvSpPr/>
          <p:nvPr/>
        </p:nvSpPr>
        <p:spPr>
          <a:xfrm>
            <a:off x="7433041" y="2334729"/>
            <a:ext cx="2799905" cy="256953"/>
          </a:xfrm>
          <a:prstGeom prst="rect">
            <a:avLst/>
          </a:prstGeom>
          <a:solidFill>
            <a:schemeClr val="accent1">
              <a:lumMod val="40000"/>
              <a:lumOff val="6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46D70BBE-E7BA-7545-A298-5E8104A58381}"/>
                  </a:ext>
                </a:extLst>
              </p:cNvPr>
              <p:cNvSpPr/>
              <p:nvPr/>
            </p:nvSpPr>
            <p:spPr>
              <a:xfrm>
                <a:off x="6818490" y="2238595"/>
                <a:ext cx="646331"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zh-TW" sz="2400" b="1" dirty="0">
                          <a:latin typeface="Cambria Math" panose="02040503050406030204" pitchFamily="18" charset="0"/>
                          <a:ea typeface="新細明體"/>
                          <a:cs typeface="Calibri"/>
                        </a:rPr>
                        <m:t>𝚫</m:t>
                      </m:r>
                      <m:r>
                        <a:rPr lang="en-US" altLang="zh-TW" sz="2400" b="1" i="1" dirty="0">
                          <a:latin typeface="Cambria Math" panose="02040503050406030204" pitchFamily="18" charset="0"/>
                          <a:ea typeface="新細明體"/>
                          <a:cs typeface="Calibri"/>
                        </a:rPr>
                        <m:t>𝒉</m:t>
                      </m:r>
                    </m:oMath>
                  </m:oMathPara>
                </a14:m>
                <a:endParaRPr lang="en-TW" sz="2400"/>
              </a:p>
            </p:txBody>
          </p:sp>
        </mc:Choice>
        <mc:Fallback xmlns="">
          <p:sp>
            <p:nvSpPr>
              <p:cNvPr id="6" name="Rectangle 5">
                <a:extLst>
                  <a:ext uri="{FF2B5EF4-FFF2-40B4-BE49-F238E27FC236}">
                    <a16:creationId xmlns:a16="http://schemas.microsoft.com/office/drawing/2014/main" id="{46D70BBE-E7BA-7545-A298-5E8104A58381}"/>
                  </a:ext>
                </a:extLst>
              </p:cNvPr>
              <p:cNvSpPr>
                <a:spLocks noRot="1" noChangeAspect="1" noMove="1" noResize="1" noEditPoints="1" noAdjustHandles="1" noChangeArrowheads="1" noChangeShapeType="1" noTextEdit="1"/>
              </p:cNvSpPr>
              <p:nvPr/>
            </p:nvSpPr>
            <p:spPr>
              <a:xfrm>
                <a:off x="6818490" y="2238595"/>
                <a:ext cx="646331" cy="461665"/>
              </a:xfrm>
              <a:prstGeom prst="rect">
                <a:avLst/>
              </a:prstGeom>
              <a:blipFill>
                <a:blip r:embed="rId4"/>
                <a:stretch>
                  <a:fillRect/>
                </a:stretch>
              </a:blipFill>
            </p:spPr>
            <p:txBody>
              <a:bodyPr/>
              <a:lstStyle/>
              <a:p>
                <a:r>
                  <a:rPr lang="en-US">
                    <a:noFill/>
                  </a:rPr>
                  <a:t> </a:t>
                </a:r>
              </a:p>
            </p:txBody>
          </p:sp>
        </mc:Fallback>
      </mc:AlternateContent>
      <p:sp>
        <p:nvSpPr>
          <p:cNvPr id="87" name="矩形 86">
            <a:extLst>
              <a:ext uri="{FF2B5EF4-FFF2-40B4-BE49-F238E27FC236}">
                <a16:creationId xmlns:a16="http://schemas.microsoft.com/office/drawing/2014/main" id="{A6355101-B015-B669-4BE4-542A3B64B5C0}"/>
              </a:ext>
            </a:extLst>
          </p:cNvPr>
          <p:cNvSpPr/>
          <p:nvPr/>
        </p:nvSpPr>
        <p:spPr>
          <a:xfrm>
            <a:off x="7955809" y="4372635"/>
            <a:ext cx="1745510" cy="256953"/>
          </a:xfrm>
          <a:prstGeom prst="rect">
            <a:avLst/>
          </a:prstGeom>
          <a:solidFill>
            <a:schemeClr val="accent1">
              <a:lumMod val="40000"/>
              <a:lumOff val="6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14" name="Group 13">
            <a:extLst>
              <a:ext uri="{FF2B5EF4-FFF2-40B4-BE49-F238E27FC236}">
                <a16:creationId xmlns:a16="http://schemas.microsoft.com/office/drawing/2014/main" id="{142B090D-789E-0643-89C4-4E6EF3AFB367}"/>
              </a:ext>
            </a:extLst>
          </p:cNvPr>
          <p:cNvGrpSpPr/>
          <p:nvPr/>
        </p:nvGrpSpPr>
        <p:grpSpPr>
          <a:xfrm>
            <a:off x="6692783" y="5174772"/>
            <a:ext cx="5450852" cy="1337292"/>
            <a:chOff x="6692783" y="5174772"/>
            <a:chExt cx="5450852" cy="1337292"/>
          </a:xfrm>
        </p:grpSpPr>
        <p:grpSp>
          <p:nvGrpSpPr>
            <p:cNvPr id="9" name="Group 8">
              <a:extLst>
                <a:ext uri="{FF2B5EF4-FFF2-40B4-BE49-F238E27FC236}">
                  <a16:creationId xmlns:a16="http://schemas.microsoft.com/office/drawing/2014/main" id="{739DF8F6-45CC-6D4E-8503-FEAB896A6E91}"/>
                </a:ext>
              </a:extLst>
            </p:cNvPr>
            <p:cNvGrpSpPr/>
            <p:nvPr/>
          </p:nvGrpSpPr>
          <p:grpSpPr>
            <a:xfrm>
              <a:off x="6692783" y="6050399"/>
              <a:ext cx="3540163" cy="461665"/>
              <a:chOff x="6692783" y="6050399"/>
              <a:chExt cx="3540163" cy="461665"/>
            </a:xfrm>
          </p:grpSpPr>
          <p:sp>
            <p:nvSpPr>
              <p:cNvPr id="42" name="矩形 41">
                <a:extLst>
                  <a:ext uri="{FF2B5EF4-FFF2-40B4-BE49-F238E27FC236}">
                    <a16:creationId xmlns:a16="http://schemas.microsoft.com/office/drawing/2014/main" id="{F308BF3D-4F76-EE7B-3F0A-3B91FD7AA9BE}"/>
                  </a:ext>
                </a:extLst>
              </p:cNvPr>
              <p:cNvSpPr/>
              <p:nvPr/>
            </p:nvSpPr>
            <p:spPr>
              <a:xfrm>
                <a:off x="7433041" y="6118148"/>
                <a:ext cx="2799905" cy="256953"/>
              </a:xfrm>
              <a:prstGeom prst="rect">
                <a:avLst/>
              </a:prstGeom>
              <a:solidFill>
                <a:schemeClr val="accent1">
                  <a:lumMod val="40000"/>
                  <a:lumOff val="6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mc:AlternateContent xmlns:mc="http://schemas.openxmlformats.org/markup-compatibility/2006" xmlns:a14="http://schemas.microsoft.com/office/drawing/2010/main">
            <mc:Choice Requires="a14">
              <p:sp>
                <p:nvSpPr>
                  <p:cNvPr id="57" name="文字方塊 68">
                    <a:extLst>
                      <a:ext uri="{FF2B5EF4-FFF2-40B4-BE49-F238E27FC236}">
                        <a16:creationId xmlns:a16="http://schemas.microsoft.com/office/drawing/2014/main" id="{91348524-04CD-1D44-A10F-927AB283CDD1}"/>
                      </a:ext>
                    </a:extLst>
                  </p:cNvPr>
                  <p:cNvSpPr txBox="1"/>
                  <p:nvPr/>
                </p:nvSpPr>
                <p:spPr>
                  <a:xfrm>
                    <a:off x="6692783" y="6050399"/>
                    <a:ext cx="1095154"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14:m>
                      <m:oMathPara xmlns:m="http://schemas.openxmlformats.org/officeDocument/2006/math">
                        <m:oMathParaPr>
                          <m:jc m:val="centerGroup"/>
                        </m:oMathParaPr>
                        <m:oMath xmlns:m="http://schemas.openxmlformats.org/officeDocument/2006/math">
                          <m:r>
                            <a:rPr lang="en-US" altLang="zh-TW" sz="2400" b="1" i="1" dirty="0" smtClean="0">
                              <a:latin typeface="Cambria Math" panose="02040503050406030204" pitchFamily="18" charset="0"/>
                              <a:ea typeface="新細明體"/>
                              <a:cs typeface="Calibri"/>
                            </a:rPr>
                            <m:t>𝒉</m:t>
                          </m:r>
                        </m:oMath>
                      </m:oMathPara>
                    </a14:m>
                    <a:endParaRPr lang="zh-TW" altLang="en-US" sz="2400" b="1">
                      <a:ea typeface="新細明體"/>
                      <a:cs typeface="Calibri"/>
                    </a:endParaRPr>
                  </a:p>
                </p:txBody>
              </p:sp>
            </mc:Choice>
            <mc:Fallback xmlns="">
              <p:sp>
                <p:nvSpPr>
                  <p:cNvPr id="57" name="文字方塊 68">
                    <a:extLst>
                      <a:ext uri="{FF2B5EF4-FFF2-40B4-BE49-F238E27FC236}">
                        <a16:creationId xmlns:a16="http://schemas.microsoft.com/office/drawing/2014/main" id="{91348524-04CD-1D44-A10F-927AB283CDD1}"/>
                      </a:ext>
                    </a:extLst>
                  </p:cNvPr>
                  <p:cNvSpPr txBox="1">
                    <a:spLocks noRot="1" noChangeAspect="1" noMove="1" noResize="1" noEditPoints="1" noAdjustHandles="1" noChangeArrowheads="1" noChangeShapeType="1" noTextEdit="1"/>
                  </p:cNvSpPr>
                  <p:nvPr/>
                </p:nvSpPr>
                <p:spPr>
                  <a:xfrm>
                    <a:off x="6692783" y="6050399"/>
                    <a:ext cx="1095154" cy="461665"/>
                  </a:xfrm>
                  <a:prstGeom prst="rect">
                    <a:avLst/>
                  </a:prstGeom>
                  <a:blipFill>
                    <a:blip r:embed="rId3"/>
                    <a:stretch>
                      <a:fillRect/>
                    </a:stretch>
                  </a:blipFill>
                </p:spPr>
                <p:txBody>
                  <a:bodyPr/>
                  <a:lstStyle/>
                  <a:p>
                    <a:r>
                      <a:rPr lang="en-US">
                        <a:noFill/>
                      </a:rPr>
                      <a:t> </a:t>
                    </a:r>
                  </a:p>
                </p:txBody>
              </p:sp>
            </mc:Fallback>
          </mc:AlternateContent>
        </p:grpSp>
        <p:grpSp>
          <p:nvGrpSpPr>
            <p:cNvPr id="13" name="Group 12">
              <a:extLst>
                <a:ext uri="{FF2B5EF4-FFF2-40B4-BE49-F238E27FC236}">
                  <a16:creationId xmlns:a16="http://schemas.microsoft.com/office/drawing/2014/main" id="{8D0E8DC5-D41C-C44D-9BB3-F090D9349ED6}"/>
                </a:ext>
              </a:extLst>
            </p:cNvPr>
            <p:cNvGrpSpPr/>
            <p:nvPr/>
          </p:nvGrpSpPr>
          <p:grpSpPr>
            <a:xfrm>
              <a:off x="10260861" y="5174772"/>
              <a:ext cx="1882774" cy="1200329"/>
              <a:chOff x="10260861" y="5174772"/>
              <a:chExt cx="1882774" cy="1200329"/>
            </a:xfrm>
          </p:grpSpPr>
          <p:sp>
            <p:nvSpPr>
              <p:cNvPr id="99" name="文字方塊 4">
                <a:extLst>
                  <a:ext uri="{FF2B5EF4-FFF2-40B4-BE49-F238E27FC236}">
                    <a16:creationId xmlns:a16="http://schemas.microsoft.com/office/drawing/2014/main" id="{8470AB7C-632B-A303-EBFA-4397A3A095F3}"/>
                  </a:ext>
                </a:extLst>
              </p:cNvPr>
              <p:cNvSpPr txBox="1"/>
              <p:nvPr/>
            </p:nvSpPr>
            <p:spPr>
              <a:xfrm>
                <a:off x="10723886" y="5174772"/>
                <a:ext cx="1419749" cy="120032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zh-TW" altLang="en-US" sz="2400">
                    <a:ea typeface="新細明體"/>
                    <a:cs typeface="Calibri"/>
                  </a:rPr>
                  <a:t>hidden</a:t>
                </a:r>
                <a:br>
                  <a:rPr lang="zh-TW" altLang="en-US" sz="2400">
                    <a:ea typeface="新細明體"/>
                    <a:cs typeface="Calibri"/>
                  </a:rPr>
                </a:br>
                <a:r>
                  <a:rPr lang="en-US" altLang="en-US" sz="2400" err="1">
                    <a:ea typeface="新細明體"/>
                    <a:cs typeface="Calibri"/>
                  </a:rPr>
                  <a:t>represen-tation</a:t>
                </a:r>
                <a:endParaRPr lang="zh-TW">
                  <a:cs typeface="Calibri" panose="020F0502020204030204"/>
                </a:endParaRPr>
              </a:p>
            </p:txBody>
          </p:sp>
          <p:cxnSp>
            <p:nvCxnSpPr>
              <p:cNvPr id="65" name="直線單箭頭接點 97">
                <a:extLst>
                  <a:ext uri="{FF2B5EF4-FFF2-40B4-BE49-F238E27FC236}">
                    <a16:creationId xmlns:a16="http://schemas.microsoft.com/office/drawing/2014/main" id="{D4F27B5A-889C-D44B-8E53-C989DDF3BA03}"/>
                  </a:ext>
                </a:extLst>
              </p:cNvPr>
              <p:cNvCxnSpPr>
                <a:cxnSpLocks/>
              </p:cNvCxnSpPr>
              <p:nvPr/>
            </p:nvCxnSpPr>
            <p:spPr>
              <a:xfrm flipH="1">
                <a:off x="10260861" y="6263597"/>
                <a:ext cx="778846" cy="0"/>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grpSp>
      <p:pic>
        <p:nvPicPr>
          <p:cNvPr id="17" name="圖形 16" descr="返回 以實心填滿">
            <a:extLst>
              <a:ext uri="{FF2B5EF4-FFF2-40B4-BE49-F238E27FC236}">
                <a16:creationId xmlns:a16="http://schemas.microsoft.com/office/drawing/2014/main" id="{E3A79182-AD77-CA68-6AAF-E3A2AA9584E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8579389">
            <a:off x="5935397" y="4570438"/>
            <a:ext cx="914400" cy="914400"/>
          </a:xfrm>
          <a:prstGeom prst="rect">
            <a:avLst/>
          </a:prstGeom>
        </p:spPr>
      </p:pic>
      <p:sp>
        <p:nvSpPr>
          <p:cNvPr id="21" name="文字方塊 4">
            <a:extLst>
              <a:ext uri="{FF2B5EF4-FFF2-40B4-BE49-F238E27FC236}">
                <a16:creationId xmlns:a16="http://schemas.microsoft.com/office/drawing/2014/main" id="{9AAEA36C-5FC3-E88C-B266-BD48E7A9F5B1}"/>
              </a:ext>
            </a:extLst>
          </p:cNvPr>
          <p:cNvSpPr txBox="1"/>
          <p:nvPr/>
        </p:nvSpPr>
        <p:spPr>
          <a:xfrm>
            <a:off x="10695097" y="3285658"/>
            <a:ext cx="1393431" cy="707886"/>
          </a:xfrm>
          <a:prstGeom prst="rect">
            <a:avLst/>
          </a:prstGeom>
          <a:noFill/>
          <a:ln w="19050">
            <a:solidFill>
              <a:schemeClr val="accent6">
                <a:lumMod val="75000"/>
              </a:schemeClr>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2000">
                <a:ea typeface="新細明體"/>
                <a:cs typeface="Calibri"/>
              </a:rPr>
              <a:t>Skip-</a:t>
            </a:r>
            <a:br>
              <a:rPr lang="en-US" altLang="zh-TW" sz="2000">
                <a:ea typeface="新細明體"/>
                <a:cs typeface="Calibri"/>
              </a:rPr>
            </a:br>
            <a:r>
              <a:rPr lang="en-US" altLang="zh-TW" sz="2000">
                <a:ea typeface="新細明體"/>
                <a:cs typeface="Calibri"/>
              </a:rPr>
              <a:t>connection</a:t>
            </a:r>
            <a:endParaRPr lang="zh-TW" sz="2000">
              <a:cs typeface="Calibri" panose="020F0502020204030204"/>
            </a:endParaRPr>
          </a:p>
        </p:txBody>
      </p:sp>
      <p:sp>
        <p:nvSpPr>
          <p:cNvPr id="4" name="日期版面配置區 3">
            <a:extLst>
              <a:ext uri="{FF2B5EF4-FFF2-40B4-BE49-F238E27FC236}">
                <a16:creationId xmlns:a16="http://schemas.microsoft.com/office/drawing/2014/main" id="{C58D0277-FB76-D351-35A4-6316F8553B62}"/>
              </a:ext>
            </a:extLst>
          </p:cNvPr>
          <p:cNvSpPr>
            <a:spLocks noGrp="1"/>
          </p:cNvSpPr>
          <p:nvPr>
            <p:ph type="dt" sz="half" idx="10"/>
          </p:nvPr>
        </p:nvSpPr>
        <p:spPr/>
        <p:txBody>
          <a:bodyPr/>
          <a:lstStyle/>
          <a:p>
            <a:r>
              <a:rPr lang="en-US" altLang="zh-TW" err="1"/>
              <a:t>Houlsby</a:t>
            </a:r>
            <a:r>
              <a:rPr lang="en-US" altLang="zh-TW"/>
              <a:t>, Neil, et al. "Parameter-efficient transfer learning for NLP." </a:t>
            </a:r>
            <a:r>
              <a:rPr lang="en-US" altLang="zh-TW" i="1"/>
              <a:t>International Conference on Machine Learning</a:t>
            </a:r>
            <a:r>
              <a:rPr lang="en-US" altLang="zh-TW"/>
              <a:t>. PMLR, 2019.</a:t>
            </a:r>
            <a:endParaRPr lang="en-TW" altLang="zh-TW"/>
          </a:p>
        </p:txBody>
      </p:sp>
    </p:spTree>
    <p:extLst>
      <p:ext uri="{BB962C8B-B14F-4D97-AF65-F5344CB8AC3E}">
        <p14:creationId xmlns:p14="http://schemas.microsoft.com/office/powerpoint/2010/main" val="2852208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56" grpId="0"/>
      <p:bldP spid="86" grpId="0" animBg="1"/>
      <p:bldP spid="6" grpId="0"/>
      <p:bldP spid="87" grpId="0" animBg="1"/>
      <p:bldP spid="21" grpId="0" animBg="1"/>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2244FF3-D9EA-F696-AF1A-99F2880E50F3}"/>
              </a:ext>
            </a:extLst>
          </p:cNvPr>
          <p:cNvSpPr>
            <a:spLocks noGrp="1"/>
          </p:cNvSpPr>
          <p:nvPr>
            <p:ph type="title"/>
          </p:nvPr>
        </p:nvSpPr>
        <p:spPr/>
        <p:txBody>
          <a:bodyPr>
            <a:normAutofit/>
          </a:bodyPr>
          <a:lstStyle/>
          <a:p>
            <a:r>
              <a:rPr lang="af-ZA" altLang="zh-TW">
                <a:ea typeface="+mj-lt"/>
                <a:cs typeface="+mj-lt"/>
              </a:rPr>
              <a:t>Parameter-</a:t>
            </a:r>
            <a:r>
              <a:rPr lang="af-ZA" altLang="zh-TW" err="1">
                <a:ea typeface="+mj-lt"/>
                <a:cs typeface="+mj-lt"/>
              </a:rPr>
              <a:t>Efficient</a:t>
            </a:r>
            <a:r>
              <a:rPr lang="af-ZA" altLang="zh-TW">
                <a:ea typeface="+mj-lt"/>
                <a:cs typeface="+mj-lt"/>
              </a:rPr>
              <a:t> </a:t>
            </a:r>
            <a:r>
              <a:rPr lang="af-ZA" altLang="zh-TW" err="1">
                <a:ea typeface="+mj-lt"/>
                <a:cs typeface="+mj-lt"/>
              </a:rPr>
              <a:t>Fine-tuning</a:t>
            </a:r>
            <a:r>
              <a:rPr lang="en-US" altLang="zh-TW">
                <a:ea typeface="+mj-lt"/>
                <a:cs typeface="+mj-lt"/>
              </a:rPr>
              <a:t>:</a:t>
            </a:r>
            <a:r>
              <a:rPr lang="zh-TW" altLang="en-US">
                <a:ea typeface="+mj-lt"/>
                <a:cs typeface="+mj-lt"/>
              </a:rPr>
              <a:t> </a:t>
            </a:r>
            <a:r>
              <a:rPr lang="en-US" altLang="zh-TW">
                <a:ea typeface="+mj-lt"/>
                <a:cs typeface="+mj-lt"/>
              </a:rPr>
              <a:t>Adapter</a:t>
            </a:r>
            <a:endParaRPr lang="zh-TW">
              <a:ea typeface="+mj-lt"/>
              <a:cs typeface="+mj-lt"/>
            </a:endParaRPr>
          </a:p>
        </p:txBody>
      </p:sp>
      <p:sp>
        <p:nvSpPr>
          <p:cNvPr id="3" name="內容版面配置區 2">
            <a:extLst>
              <a:ext uri="{FF2B5EF4-FFF2-40B4-BE49-F238E27FC236}">
                <a16:creationId xmlns:a16="http://schemas.microsoft.com/office/drawing/2014/main" id="{0E8669E8-C80D-4A29-F0C4-8AF504355A2C}"/>
              </a:ext>
            </a:extLst>
          </p:cNvPr>
          <p:cNvSpPr>
            <a:spLocks noGrp="1"/>
          </p:cNvSpPr>
          <p:nvPr>
            <p:ph idx="1"/>
          </p:nvPr>
        </p:nvSpPr>
        <p:spPr/>
        <p:txBody>
          <a:bodyPr vert="horz" lIns="91440" tIns="45720" rIns="91440" bIns="45720" rtlCol="0" anchor="t">
            <a:normAutofit/>
          </a:bodyPr>
          <a:lstStyle/>
          <a:p>
            <a:r>
              <a:rPr lang="zh-TW" altLang="en-US">
                <a:ea typeface="新細明體"/>
                <a:cs typeface="Calibri"/>
              </a:rPr>
              <a:t>Adapters: During fine-tuning, only update the adpaters and the classifier head</a:t>
            </a:r>
          </a:p>
        </p:txBody>
      </p:sp>
      <p:grpSp>
        <p:nvGrpSpPr>
          <p:cNvPr id="52" name="群組 51">
            <a:extLst>
              <a:ext uri="{FF2B5EF4-FFF2-40B4-BE49-F238E27FC236}">
                <a16:creationId xmlns:a16="http://schemas.microsoft.com/office/drawing/2014/main" id="{66BF52CA-BB5B-B3FA-EE6C-32546DD12198}"/>
              </a:ext>
            </a:extLst>
          </p:cNvPr>
          <p:cNvGrpSpPr/>
          <p:nvPr/>
        </p:nvGrpSpPr>
        <p:grpSpPr>
          <a:xfrm>
            <a:off x="6596837" y="2220433"/>
            <a:ext cx="4075812" cy="4038599"/>
            <a:chOff x="5551302" y="2752061"/>
            <a:chExt cx="4075812" cy="4038599"/>
          </a:xfrm>
        </p:grpSpPr>
        <p:cxnSp>
          <p:nvCxnSpPr>
            <p:cNvPr id="16" name="直線單箭頭接點 15">
              <a:extLst>
                <a:ext uri="{FF2B5EF4-FFF2-40B4-BE49-F238E27FC236}">
                  <a16:creationId xmlns:a16="http://schemas.microsoft.com/office/drawing/2014/main" id="{BC93690B-009F-15CD-EFB7-FE9A5310F605}"/>
                </a:ext>
              </a:extLst>
            </p:cNvPr>
            <p:cNvCxnSpPr/>
            <p:nvPr/>
          </p:nvCxnSpPr>
          <p:spPr>
            <a:xfrm flipV="1">
              <a:off x="7619111" y="2752061"/>
              <a:ext cx="19493" cy="403859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 name="流程圖: 人工作業 17">
              <a:extLst>
                <a:ext uri="{FF2B5EF4-FFF2-40B4-BE49-F238E27FC236}">
                  <a16:creationId xmlns:a16="http://schemas.microsoft.com/office/drawing/2014/main" id="{441A79C7-EE06-64E1-6B8E-D976EF1AB8F3}"/>
                </a:ext>
              </a:extLst>
            </p:cNvPr>
            <p:cNvSpPr/>
            <p:nvPr/>
          </p:nvSpPr>
          <p:spPr>
            <a:xfrm rot="10800000">
              <a:off x="6157134" y="5504230"/>
              <a:ext cx="2844208" cy="892563"/>
            </a:xfrm>
            <a:prstGeom prst="flowChartManualOperation">
              <a:avLst/>
            </a:prstGeom>
            <a:solidFill>
              <a:srgbClr val="FFFE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ea typeface="新細明體"/>
                <a:cs typeface="Calibri"/>
              </a:endParaRPr>
            </a:p>
          </p:txBody>
        </p:sp>
        <p:sp>
          <p:nvSpPr>
            <p:cNvPr id="20" name="文字方塊 19">
              <a:extLst>
                <a:ext uri="{FF2B5EF4-FFF2-40B4-BE49-F238E27FC236}">
                  <a16:creationId xmlns:a16="http://schemas.microsoft.com/office/drawing/2014/main" id="{EFE5EC1F-304E-27BD-526A-4C12AF01A831}"/>
                </a:ext>
              </a:extLst>
            </p:cNvPr>
            <p:cNvSpPr txBox="1"/>
            <p:nvPr/>
          </p:nvSpPr>
          <p:spPr>
            <a:xfrm>
              <a:off x="6210296" y="5502048"/>
              <a:ext cx="2840665" cy="62113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zh-TW" altLang="en-US" sz="2400">
                  <a:ea typeface="新細明體"/>
                </a:rPr>
                <a:t>Feed-forward</a:t>
              </a:r>
              <a:endParaRPr lang="zh-TW" sz="2400">
                <a:ea typeface="新細明體"/>
                <a:cs typeface="Calibri"/>
              </a:endParaRPr>
            </a:p>
            <a:p>
              <a:pPr algn="ctr"/>
              <a:r>
                <a:rPr lang="zh-TW" altLang="en-US" sz="2400">
                  <a:ea typeface="新細明體"/>
                  <a:cs typeface="Calibri"/>
                </a:rPr>
                <a:t>down-project</a:t>
              </a:r>
            </a:p>
          </p:txBody>
        </p:sp>
        <p:sp>
          <p:nvSpPr>
            <p:cNvPr id="22" name="流程圖: 人工作業 21">
              <a:extLst>
                <a:ext uri="{FF2B5EF4-FFF2-40B4-BE49-F238E27FC236}">
                  <a16:creationId xmlns:a16="http://schemas.microsoft.com/office/drawing/2014/main" id="{2383535C-1064-88D1-9756-1122B3AEF764}"/>
                </a:ext>
              </a:extLst>
            </p:cNvPr>
            <p:cNvSpPr/>
            <p:nvPr/>
          </p:nvSpPr>
          <p:spPr>
            <a:xfrm>
              <a:off x="6236878" y="3626740"/>
              <a:ext cx="2844208" cy="857121"/>
            </a:xfrm>
            <a:prstGeom prst="flowChartManualOperation">
              <a:avLst/>
            </a:prstGeom>
            <a:solidFill>
              <a:srgbClr val="FFFEAB"/>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TW" altLang="en-US" sz="2400">
                <a:solidFill>
                  <a:schemeClr val="tx1"/>
                </a:solidFill>
                <a:ea typeface="新細明體"/>
                <a:cs typeface="Calibri"/>
              </a:endParaRPr>
            </a:p>
          </p:txBody>
        </p:sp>
        <p:sp>
          <p:nvSpPr>
            <p:cNvPr id="24" name="文字方塊 23">
              <a:extLst>
                <a:ext uri="{FF2B5EF4-FFF2-40B4-BE49-F238E27FC236}">
                  <a16:creationId xmlns:a16="http://schemas.microsoft.com/office/drawing/2014/main" id="{8AE738E9-C425-E12F-ADB8-906CC1B3A5D7}"/>
                </a:ext>
              </a:extLst>
            </p:cNvPr>
            <p:cNvSpPr txBox="1"/>
            <p:nvPr/>
          </p:nvSpPr>
          <p:spPr>
            <a:xfrm>
              <a:off x="6263460" y="3624558"/>
              <a:ext cx="2840665" cy="62113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zh-TW" altLang="en-US" sz="2400">
                  <a:ea typeface="新細明體"/>
                </a:rPr>
                <a:t>Feed-forward</a:t>
              </a:r>
              <a:endParaRPr lang="zh-TW" sz="2400">
                <a:ea typeface="新細明體"/>
                <a:cs typeface="Calibri"/>
              </a:endParaRPr>
            </a:p>
            <a:p>
              <a:pPr algn="ctr"/>
              <a:r>
                <a:rPr lang="zh-TW" altLang="en-US" sz="2400">
                  <a:ea typeface="新細明體"/>
                  <a:cs typeface="Calibri"/>
                </a:rPr>
                <a:t>up-project</a:t>
              </a:r>
            </a:p>
          </p:txBody>
        </p:sp>
        <p:sp>
          <p:nvSpPr>
            <p:cNvPr id="26" name="矩形: 圓角 25">
              <a:extLst>
                <a:ext uri="{FF2B5EF4-FFF2-40B4-BE49-F238E27FC236}">
                  <a16:creationId xmlns:a16="http://schemas.microsoft.com/office/drawing/2014/main" id="{9BF238F4-68BE-3376-C7CF-565CD1984992}"/>
                </a:ext>
              </a:extLst>
            </p:cNvPr>
            <p:cNvSpPr/>
            <p:nvPr/>
          </p:nvSpPr>
          <p:spPr>
            <a:xfrm>
              <a:off x="6728634" y="4685922"/>
              <a:ext cx="1780953" cy="451074"/>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TW" sz="2400">
                  <a:solidFill>
                    <a:schemeClr val="tx1"/>
                  </a:solidFill>
                  <a:ea typeface="+mn-lt"/>
                  <a:cs typeface="+mn-lt"/>
                </a:rPr>
                <a:t>No</a:t>
              </a:r>
              <a:r>
                <a:rPr lang="en-US" altLang="zh-TW" sz="2400" err="1">
                  <a:solidFill>
                    <a:schemeClr val="tx1"/>
                  </a:solidFill>
                  <a:ea typeface="+mn-lt"/>
                  <a:cs typeface="+mn-lt"/>
                </a:rPr>
                <a:t>nlinearity</a:t>
              </a:r>
              <a:endParaRPr lang="zh-TW" err="1"/>
            </a:p>
          </p:txBody>
        </p:sp>
        <p:grpSp>
          <p:nvGrpSpPr>
            <p:cNvPr id="32" name="群組 31">
              <a:extLst>
                <a:ext uri="{FF2B5EF4-FFF2-40B4-BE49-F238E27FC236}">
                  <a16:creationId xmlns:a16="http://schemas.microsoft.com/office/drawing/2014/main" id="{09306DF8-04EE-0F63-B804-E3B7AD43EBE8}"/>
                </a:ext>
              </a:extLst>
            </p:cNvPr>
            <p:cNvGrpSpPr/>
            <p:nvPr/>
          </p:nvGrpSpPr>
          <p:grpSpPr>
            <a:xfrm>
              <a:off x="7464053" y="3038822"/>
              <a:ext cx="642608" cy="461665"/>
              <a:chOff x="5854474" y="1921828"/>
              <a:chExt cx="642608" cy="617647"/>
            </a:xfrm>
          </p:grpSpPr>
          <p:sp>
            <p:nvSpPr>
              <p:cNvPr id="30" name="橢圓 29">
                <a:extLst>
                  <a:ext uri="{FF2B5EF4-FFF2-40B4-BE49-F238E27FC236}">
                    <a16:creationId xmlns:a16="http://schemas.microsoft.com/office/drawing/2014/main" id="{AD01D3E4-7439-924F-DE29-B2F46EBC4D02}"/>
                  </a:ext>
                </a:extLst>
              </p:cNvPr>
              <p:cNvSpPr/>
              <p:nvPr/>
            </p:nvSpPr>
            <p:spPr>
              <a:xfrm>
                <a:off x="5854474" y="1999363"/>
                <a:ext cx="372140" cy="502534"/>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sz="2400">
                  <a:solidFill>
                    <a:schemeClr val="tx1"/>
                  </a:solidFill>
                  <a:ea typeface="新細明體"/>
                  <a:cs typeface="Calibri"/>
                </a:endParaRPr>
              </a:p>
            </p:txBody>
          </p:sp>
          <p:sp>
            <p:nvSpPr>
              <p:cNvPr id="31" name="文字方塊 18">
                <a:extLst>
                  <a:ext uri="{FF2B5EF4-FFF2-40B4-BE49-F238E27FC236}">
                    <a16:creationId xmlns:a16="http://schemas.microsoft.com/office/drawing/2014/main" id="{D0270B0A-A08F-C454-ED2E-4C13F55ED354}"/>
                  </a:ext>
                </a:extLst>
              </p:cNvPr>
              <p:cNvSpPr txBox="1"/>
              <p:nvPr/>
            </p:nvSpPr>
            <p:spPr>
              <a:xfrm>
                <a:off x="5862672" y="1921828"/>
                <a:ext cx="634410" cy="61764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zh-TW" altLang="en-US" sz="2400" b="1">
                    <a:ea typeface="新細明體"/>
                  </a:rPr>
                  <a:t>+</a:t>
                </a:r>
                <a:endParaRPr lang="zh-TW" sz="2400" b="1">
                  <a:ea typeface="新細明體"/>
                  <a:cs typeface="Calibri"/>
                </a:endParaRPr>
              </a:p>
            </p:txBody>
          </p:sp>
        </p:grpSp>
        <p:cxnSp>
          <p:nvCxnSpPr>
            <p:cNvPr id="34" name="直線單箭頭接點 33">
              <a:extLst>
                <a:ext uri="{FF2B5EF4-FFF2-40B4-BE49-F238E27FC236}">
                  <a16:creationId xmlns:a16="http://schemas.microsoft.com/office/drawing/2014/main" id="{D2966792-2BF3-CCC9-BFF0-258141FB86D7}"/>
                </a:ext>
              </a:extLst>
            </p:cNvPr>
            <p:cNvCxnSpPr>
              <a:cxnSpLocks/>
            </p:cNvCxnSpPr>
            <p:nvPr/>
          </p:nvCxnSpPr>
          <p:spPr>
            <a:xfrm flipV="1">
              <a:off x="7632402" y="6401216"/>
              <a:ext cx="1773" cy="21060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0" name="直線單箭頭接點 39">
              <a:extLst>
                <a:ext uri="{FF2B5EF4-FFF2-40B4-BE49-F238E27FC236}">
                  <a16:creationId xmlns:a16="http://schemas.microsoft.com/office/drawing/2014/main" id="{F5DA5A36-EB15-CF9D-D311-51A7C21BBC81}"/>
                </a:ext>
              </a:extLst>
            </p:cNvPr>
            <p:cNvCxnSpPr>
              <a:cxnSpLocks/>
            </p:cNvCxnSpPr>
            <p:nvPr/>
          </p:nvCxnSpPr>
          <p:spPr>
            <a:xfrm flipH="1">
              <a:off x="9399191" y="3260693"/>
              <a:ext cx="0" cy="3417378"/>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直線單箭頭接點 41">
              <a:extLst>
                <a:ext uri="{FF2B5EF4-FFF2-40B4-BE49-F238E27FC236}">
                  <a16:creationId xmlns:a16="http://schemas.microsoft.com/office/drawing/2014/main" id="{4D50FE1C-497E-4FB0-60EA-212640D96A42}"/>
                </a:ext>
              </a:extLst>
            </p:cNvPr>
            <p:cNvCxnSpPr>
              <a:cxnSpLocks/>
            </p:cNvCxnSpPr>
            <p:nvPr/>
          </p:nvCxnSpPr>
          <p:spPr>
            <a:xfrm flipH="1">
              <a:off x="7826946" y="3262685"/>
              <a:ext cx="1574162" cy="1479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4" name="直線單箭頭接點 43">
              <a:extLst>
                <a:ext uri="{FF2B5EF4-FFF2-40B4-BE49-F238E27FC236}">
                  <a16:creationId xmlns:a16="http://schemas.microsoft.com/office/drawing/2014/main" id="{5BD03950-A541-DCB3-1934-F8605E50315B}"/>
                </a:ext>
              </a:extLst>
            </p:cNvPr>
            <p:cNvCxnSpPr>
              <a:cxnSpLocks/>
            </p:cNvCxnSpPr>
            <p:nvPr/>
          </p:nvCxnSpPr>
          <p:spPr>
            <a:xfrm flipV="1">
              <a:off x="7618238" y="6665937"/>
              <a:ext cx="1772093" cy="691"/>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6" name="矩形: 圓角 45">
              <a:extLst>
                <a:ext uri="{FF2B5EF4-FFF2-40B4-BE49-F238E27FC236}">
                  <a16:creationId xmlns:a16="http://schemas.microsoft.com/office/drawing/2014/main" id="{73AD1D89-5348-4516-7322-57F3858E6597}"/>
                </a:ext>
              </a:extLst>
            </p:cNvPr>
            <p:cNvSpPr/>
            <p:nvPr/>
          </p:nvSpPr>
          <p:spPr>
            <a:xfrm>
              <a:off x="5551302" y="3009853"/>
              <a:ext cx="4075812" cy="3775012"/>
            </a:xfrm>
            <a:prstGeom prst="roundRect">
              <a:avLst/>
            </a:prstGeom>
            <a:noFill/>
            <a:ln w="57150">
              <a:solidFill>
                <a:srgbClr val="FFFF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8" name="文字方塊 4">
              <a:extLst>
                <a:ext uri="{FF2B5EF4-FFF2-40B4-BE49-F238E27FC236}">
                  <a16:creationId xmlns:a16="http://schemas.microsoft.com/office/drawing/2014/main" id="{392E6BCD-845E-22A7-3663-33B4730F9181}"/>
                </a:ext>
              </a:extLst>
            </p:cNvPr>
            <p:cNvSpPr txBox="1"/>
            <p:nvPr/>
          </p:nvSpPr>
          <p:spPr>
            <a:xfrm>
              <a:off x="5879475" y="3039020"/>
              <a:ext cx="1304563" cy="3450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TW" altLang="en-US" sz="2400">
                  <a:ea typeface="新細明體"/>
                  <a:cs typeface="Calibri"/>
                </a:rPr>
                <a:t>Adapter</a:t>
              </a:r>
              <a:endParaRPr lang="zh-TW">
                <a:ea typeface="新細明體"/>
                <a:cs typeface="Calibri"/>
              </a:endParaRPr>
            </a:p>
          </p:txBody>
        </p:sp>
      </p:grpSp>
      <p:grpSp>
        <p:nvGrpSpPr>
          <p:cNvPr id="53" name="群組 52">
            <a:extLst>
              <a:ext uri="{FF2B5EF4-FFF2-40B4-BE49-F238E27FC236}">
                <a16:creationId xmlns:a16="http://schemas.microsoft.com/office/drawing/2014/main" id="{E60145F2-105C-4441-2250-E714AB5E78DE}"/>
              </a:ext>
            </a:extLst>
          </p:cNvPr>
          <p:cNvGrpSpPr/>
          <p:nvPr/>
        </p:nvGrpSpPr>
        <p:grpSpPr>
          <a:xfrm>
            <a:off x="1122663" y="2373717"/>
            <a:ext cx="4773195" cy="3904655"/>
            <a:chOff x="511291" y="2444601"/>
            <a:chExt cx="4773195" cy="3904655"/>
          </a:xfrm>
        </p:grpSpPr>
        <p:grpSp>
          <p:nvGrpSpPr>
            <p:cNvPr id="14" name="群組 13">
              <a:extLst>
                <a:ext uri="{FF2B5EF4-FFF2-40B4-BE49-F238E27FC236}">
                  <a16:creationId xmlns:a16="http://schemas.microsoft.com/office/drawing/2014/main" id="{5E3D05D5-CB5C-E2EA-A44E-B2FC9C60DA70}"/>
                </a:ext>
              </a:extLst>
            </p:cNvPr>
            <p:cNvGrpSpPr/>
            <p:nvPr/>
          </p:nvGrpSpPr>
          <p:grpSpPr>
            <a:xfrm>
              <a:off x="511291" y="3299097"/>
              <a:ext cx="4773195" cy="3050159"/>
              <a:chOff x="1264862" y="2561085"/>
              <a:chExt cx="2903638" cy="3050159"/>
            </a:xfrm>
          </p:grpSpPr>
          <p:sp>
            <p:nvSpPr>
              <p:cNvPr id="9" name="矩形 8">
                <a:extLst>
                  <a:ext uri="{FF2B5EF4-FFF2-40B4-BE49-F238E27FC236}">
                    <a16:creationId xmlns:a16="http://schemas.microsoft.com/office/drawing/2014/main" id="{A8433D82-31EF-A1BF-6C02-CA300D2D9943}"/>
                  </a:ext>
                </a:extLst>
              </p:cNvPr>
              <p:cNvSpPr/>
              <p:nvPr/>
            </p:nvSpPr>
            <p:spPr>
              <a:xfrm>
                <a:off x="1277828" y="4075792"/>
                <a:ext cx="2888511" cy="469604"/>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zh-TW" altLang="en-US" sz="2400">
                    <a:solidFill>
                      <a:schemeClr val="tx1"/>
                    </a:solidFill>
                    <a:latin typeface="Calibri"/>
                    <a:ea typeface="新細明體"/>
                    <a:cs typeface="Calibri"/>
                  </a:rPr>
                  <a:t>Transformer Layer 1 w/ adapter</a:t>
                </a:r>
                <a:endParaRPr lang="zh-TW">
                  <a:solidFill>
                    <a:schemeClr val="tx1"/>
                  </a:solidFill>
                </a:endParaRPr>
              </a:p>
            </p:txBody>
          </p:sp>
          <p:sp>
            <p:nvSpPr>
              <p:cNvPr id="10" name="文字方塊 9">
                <a:extLst>
                  <a:ext uri="{FF2B5EF4-FFF2-40B4-BE49-F238E27FC236}">
                    <a16:creationId xmlns:a16="http://schemas.microsoft.com/office/drawing/2014/main" id="{7E6C0E49-D769-F969-642A-807E560A3138}"/>
                  </a:ext>
                </a:extLst>
              </p:cNvPr>
              <p:cNvSpPr txBox="1"/>
              <p:nvPr/>
            </p:nvSpPr>
            <p:spPr>
              <a:xfrm rot="5400000">
                <a:off x="2554196" y="3016670"/>
                <a:ext cx="466061" cy="52322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zh-TW" altLang="en-US" sz="2800" b="1">
                    <a:ea typeface="新細明體"/>
                  </a:rPr>
                  <a:t>...</a:t>
                </a:r>
                <a:endParaRPr lang="zh-TW" sz="2800" b="1">
                  <a:ea typeface="新細明體"/>
                  <a:cs typeface="Calibri"/>
                </a:endParaRPr>
              </a:p>
            </p:txBody>
          </p:sp>
          <p:sp>
            <p:nvSpPr>
              <p:cNvPr id="11" name="矩形 10">
                <a:extLst>
                  <a:ext uri="{FF2B5EF4-FFF2-40B4-BE49-F238E27FC236}">
                    <a16:creationId xmlns:a16="http://schemas.microsoft.com/office/drawing/2014/main" id="{9E108977-6789-290D-77F5-F482C48D5557}"/>
                  </a:ext>
                </a:extLst>
              </p:cNvPr>
              <p:cNvSpPr/>
              <p:nvPr/>
            </p:nvSpPr>
            <p:spPr>
              <a:xfrm>
                <a:off x="1279125" y="4645454"/>
                <a:ext cx="2888511" cy="96579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zh-TW" altLang="en-US" sz="2400">
                    <a:solidFill>
                      <a:schemeClr val="tx1"/>
                    </a:solidFill>
                    <a:latin typeface="Calibri"/>
                    <a:ea typeface="新細明體"/>
                    <a:cs typeface="Calibri"/>
                  </a:rPr>
                  <a:t>Embedding Layer</a:t>
                </a:r>
                <a:endParaRPr lang="zh-TW">
                  <a:solidFill>
                    <a:schemeClr val="tx1"/>
                  </a:solidFill>
                </a:endParaRPr>
              </a:p>
            </p:txBody>
          </p:sp>
          <p:sp>
            <p:nvSpPr>
              <p:cNvPr id="12" name="矩形 11">
                <a:extLst>
                  <a:ext uri="{FF2B5EF4-FFF2-40B4-BE49-F238E27FC236}">
                    <a16:creationId xmlns:a16="http://schemas.microsoft.com/office/drawing/2014/main" id="{7A89D4E8-F3F4-DE88-9851-A14A56784348}"/>
                  </a:ext>
                </a:extLst>
              </p:cNvPr>
              <p:cNvSpPr/>
              <p:nvPr/>
            </p:nvSpPr>
            <p:spPr>
              <a:xfrm>
                <a:off x="1264862" y="3508939"/>
                <a:ext cx="2888511" cy="469604"/>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zh-TW" altLang="en-US" sz="2400">
                    <a:solidFill>
                      <a:schemeClr val="tx1"/>
                    </a:solidFill>
                    <a:latin typeface="Calibri"/>
                    <a:ea typeface="新細明體"/>
                    <a:cs typeface="Calibri"/>
                  </a:rPr>
                  <a:t>Transformer Layer 2 w/ adapter</a:t>
                </a:r>
                <a:endParaRPr lang="zh-TW">
                  <a:solidFill>
                    <a:schemeClr val="tx1"/>
                  </a:solidFill>
                </a:endParaRPr>
              </a:p>
            </p:txBody>
          </p:sp>
          <p:sp>
            <p:nvSpPr>
              <p:cNvPr id="13" name="矩形 12">
                <a:extLst>
                  <a:ext uri="{FF2B5EF4-FFF2-40B4-BE49-F238E27FC236}">
                    <a16:creationId xmlns:a16="http://schemas.microsoft.com/office/drawing/2014/main" id="{85576D57-967B-BD16-B79B-5F680F8D40E0}"/>
                  </a:ext>
                </a:extLst>
              </p:cNvPr>
              <p:cNvSpPr/>
              <p:nvPr/>
            </p:nvSpPr>
            <p:spPr>
              <a:xfrm>
                <a:off x="1279989" y="2561085"/>
                <a:ext cx="2888511" cy="469604"/>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zh-TW" altLang="en-US" sz="2400">
                    <a:solidFill>
                      <a:schemeClr val="tx1"/>
                    </a:solidFill>
                    <a:latin typeface="Calibri"/>
                    <a:ea typeface="新細明體"/>
                    <a:cs typeface="Calibri"/>
                  </a:rPr>
                  <a:t>Transformer Layer 12 w/ adapter</a:t>
                </a:r>
                <a:endParaRPr lang="zh-TW">
                  <a:solidFill>
                    <a:schemeClr val="tx1"/>
                  </a:solidFill>
                </a:endParaRPr>
              </a:p>
            </p:txBody>
          </p:sp>
        </p:grpSp>
        <p:sp>
          <p:nvSpPr>
            <p:cNvPr id="51" name="矩形 50">
              <a:extLst>
                <a:ext uri="{FF2B5EF4-FFF2-40B4-BE49-F238E27FC236}">
                  <a16:creationId xmlns:a16="http://schemas.microsoft.com/office/drawing/2014/main" id="{2C4471D0-B3B5-9750-B15D-E679E52B9F8D}"/>
                </a:ext>
              </a:extLst>
            </p:cNvPr>
            <p:cNvSpPr/>
            <p:nvPr/>
          </p:nvSpPr>
          <p:spPr>
            <a:xfrm>
              <a:off x="513017" y="2444601"/>
              <a:ext cx="1337931" cy="788581"/>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zh-TW" altLang="en-US" sz="2400">
                  <a:solidFill>
                    <a:schemeClr val="tx1"/>
                  </a:solidFill>
                  <a:ea typeface="新細明體"/>
                  <a:cs typeface="Calibri"/>
                </a:rPr>
                <a:t>Classifier Head</a:t>
              </a:r>
            </a:p>
          </p:txBody>
        </p:sp>
      </p:grpSp>
      <p:sp>
        <p:nvSpPr>
          <p:cNvPr id="4" name="日期版面配置區 3">
            <a:extLst>
              <a:ext uri="{FF2B5EF4-FFF2-40B4-BE49-F238E27FC236}">
                <a16:creationId xmlns:a16="http://schemas.microsoft.com/office/drawing/2014/main" id="{B8D40FA8-8736-04FB-16B9-2C443BF46ADF}"/>
              </a:ext>
            </a:extLst>
          </p:cNvPr>
          <p:cNvSpPr>
            <a:spLocks noGrp="1"/>
          </p:cNvSpPr>
          <p:nvPr>
            <p:ph type="dt" sz="half" idx="10"/>
          </p:nvPr>
        </p:nvSpPr>
        <p:spPr/>
        <p:txBody>
          <a:bodyPr/>
          <a:lstStyle/>
          <a:p>
            <a:r>
              <a:rPr lang="en-US" altLang="zh-TW" err="1"/>
              <a:t>Houlsby</a:t>
            </a:r>
            <a:r>
              <a:rPr lang="en-US" altLang="zh-TW"/>
              <a:t>, Neil, et al. "Parameter-efficient transfer learning for NLP." </a:t>
            </a:r>
            <a:r>
              <a:rPr lang="en-US" altLang="zh-TW" i="1"/>
              <a:t>International Conference on Machine Learning</a:t>
            </a:r>
            <a:r>
              <a:rPr lang="en-US" altLang="zh-TW"/>
              <a:t>. PMLR, 2019.</a:t>
            </a:r>
            <a:endParaRPr lang="en-TW" altLang="zh-TW"/>
          </a:p>
        </p:txBody>
      </p:sp>
    </p:spTree>
    <p:extLst>
      <p:ext uri="{BB962C8B-B14F-4D97-AF65-F5344CB8AC3E}">
        <p14:creationId xmlns:p14="http://schemas.microsoft.com/office/powerpoint/2010/main" val="4143907948"/>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2244FF3-D9EA-F696-AF1A-99F2880E50F3}"/>
              </a:ext>
            </a:extLst>
          </p:cNvPr>
          <p:cNvSpPr>
            <a:spLocks noGrp="1"/>
          </p:cNvSpPr>
          <p:nvPr>
            <p:ph type="title"/>
          </p:nvPr>
        </p:nvSpPr>
        <p:spPr/>
        <p:txBody>
          <a:bodyPr>
            <a:normAutofit/>
          </a:bodyPr>
          <a:lstStyle/>
          <a:p>
            <a:r>
              <a:rPr lang="af-ZA" altLang="zh-TW">
                <a:ea typeface="+mj-lt"/>
                <a:cs typeface="+mj-lt"/>
              </a:rPr>
              <a:t>Parameter-</a:t>
            </a:r>
            <a:r>
              <a:rPr lang="af-ZA" altLang="zh-TW" err="1">
                <a:ea typeface="+mj-lt"/>
                <a:cs typeface="+mj-lt"/>
              </a:rPr>
              <a:t>Efficient</a:t>
            </a:r>
            <a:r>
              <a:rPr lang="af-ZA" altLang="zh-TW">
                <a:ea typeface="+mj-lt"/>
                <a:cs typeface="+mj-lt"/>
              </a:rPr>
              <a:t> </a:t>
            </a:r>
            <a:r>
              <a:rPr lang="af-ZA" altLang="zh-TW" err="1">
                <a:ea typeface="+mj-lt"/>
                <a:cs typeface="+mj-lt"/>
              </a:rPr>
              <a:t>Fine-tuning</a:t>
            </a:r>
            <a:r>
              <a:rPr lang="en-US" altLang="zh-TW">
                <a:ea typeface="+mj-lt"/>
                <a:cs typeface="+mj-lt"/>
              </a:rPr>
              <a:t>:</a:t>
            </a:r>
            <a:r>
              <a:rPr lang="zh-TW" altLang="en-US">
                <a:ea typeface="+mj-lt"/>
                <a:cs typeface="+mj-lt"/>
              </a:rPr>
              <a:t> </a:t>
            </a:r>
            <a:r>
              <a:rPr lang="en-US" altLang="zh-TW">
                <a:ea typeface="+mj-lt"/>
                <a:cs typeface="+mj-lt"/>
              </a:rPr>
              <a:t>Adapter</a:t>
            </a:r>
            <a:endParaRPr lang="zh-TW">
              <a:ea typeface="+mj-lt"/>
              <a:cs typeface="+mj-lt"/>
            </a:endParaRPr>
          </a:p>
        </p:txBody>
      </p:sp>
      <p:sp>
        <p:nvSpPr>
          <p:cNvPr id="3" name="內容版面配置區 2">
            <a:extLst>
              <a:ext uri="{FF2B5EF4-FFF2-40B4-BE49-F238E27FC236}">
                <a16:creationId xmlns:a16="http://schemas.microsoft.com/office/drawing/2014/main" id="{0E8669E8-C80D-4A29-F0C4-8AF504355A2C}"/>
              </a:ext>
            </a:extLst>
          </p:cNvPr>
          <p:cNvSpPr>
            <a:spLocks noGrp="1"/>
          </p:cNvSpPr>
          <p:nvPr>
            <p:ph idx="1"/>
          </p:nvPr>
        </p:nvSpPr>
        <p:spPr/>
        <p:txBody>
          <a:bodyPr vert="horz" lIns="91440" tIns="45720" rIns="91440" bIns="45720" rtlCol="0" anchor="t">
            <a:normAutofit/>
          </a:bodyPr>
          <a:lstStyle/>
          <a:p>
            <a:r>
              <a:rPr lang="zh-TW" altLang="en-US">
                <a:ea typeface="新細明體"/>
                <a:cs typeface="Calibri"/>
              </a:rPr>
              <a:t>Adapters: All downstream tasks share the PLM; the adapters in each layer and the classifier heads are the task-specific modules</a:t>
            </a:r>
          </a:p>
        </p:txBody>
      </p:sp>
      <p:cxnSp>
        <p:nvCxnSpPr>
          <p:cNvPr id="16" name="直線單箭頭接點 15">
            <a:extLst>
              <a:ext uri="{FF2B5EF4-FFF2-40B4-BE49-F238E27FC236}">
                <a16:creationId xmlns:a16="http://schemas.microsoft.com/office/drawing/2014/main" id="{BC93690B-009F-15CD-EFB7-FE9A5310F605}"/>
              </a:ext>
            </a:extLst>
          </p:cNvPr>
          <p:cNvCxnSpPr/>
          <p:nvPr/>
        </p:nvCxnSpPr>
        <p:spPr>
          <a:xfrm flipV="1">
            <a:off x="8664646" y="2220433"/>
            <a:ext cx="19493" cy="403859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 name="流程圖: 人工作業 17">
            <a:extLst>
              <a:ext uri="{FF2B5EF4-FFF2-40B4-BE49-F238E27FC236}">
                <a16:creationId xmlns:a16="http://schemas.microsoft.com/office/drawing/2014/main" id="{441A79C7-EE06-64E1-6B8E-D976EF1AB8F3}"/>
              </a:ext>
            </a:extLst>
          </p:cNvPr>
          <p:cNvSpPr/>
          <p:nvPr/>
        </p:nvSpPr>
        <p:spPr>
          <a:xfrm rot="10800000">
            <a:off x="7202669" y="4972602"/>
            <a:ext cx="2844208" cy="892563"/>
          </a:xfrm>
          <a:prstGeom prst="flowChartManualOperation">
            <a:avLst/>
          </a:prstGeom>
          <a:solidFill>
            <a:srgbClr val="FFFE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ea typeface="新細明體"/>
              <a:cs typeface="Calibri"/>
            </a:endParaRPr>
          </a:p>
        </p:txBody>
      </p:sp>
      <p:sp>
        <p:nvSpPr>
          <p:cNvPr id="20" name="文字方塊 19">
            <a:extLst>
              <a:ext uri="{FF2B5EF4-FFF2-40B4-BE49-F238E27FC236}">
                <a16:creationId xmlns:a16="http://schemas.microsoft.com/office/drawing/2014/main" id="{EFE5EC1F-304E-27BD-526A-4C12AF01A831}"/>
              </a:ext>
            </a:extLst>
          </p:cNvPr>
          <p:cNvSpPr txBox="1"/>
          <p:nvPr/>
        </p:nvSpPr>
        <p:spPr>
          <a:xfrm>
            <a:off x="7255831" y="4970420"/>
            <a:ext cx="2840665" cy="62113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zh-TW" altLang="en-US" sz="2400">
                <a:ea typeface="新細明體"/>
              </a:rPr>
              <a:t>Feed-forward</a:t>
            </a:r>
            <a:endParaRPr lang="zh-TW" sz="2400">
              <a:ea typeface="新細明體"/>
              <a:cs typeface="Calibri"/>
            </a:endParaRPr>
          </a:p>
          <a:p>
            <a:pPr algn="ctr"/>
            <a:r>
              <a:rPr lang="zh-TW" altLang="en-US" sz="2400">
                <a:ea typeface="新細明體"/>
                <a:cs typeface="Calibri"/>
              </a:rPr>
              <a:t>down-project</a:t>
            </a:r>
          </a:p>
        </p:txBody>
      </p:sp>
      <p:sp>
        <p:nvSpPr>
          <p:cNvPr id="22" name="流程圖: 人工作業 21">
            <a:extLst>
              <a:ext uri="{FF2B5EF4-FFF2-40B4-BE49-F238E27FC236}">
                <a16:creationId xmlns:a16="http://schemas.microsoft.com/office/drawing/2014/main" id="{2383535C-1064-88D1-9756-1122B3AEF764}"/>
              </a:ext>
            </a:extLst>
          </p:cNvPr>
          <p:cNvSpPr/>
          <p:nvPr/>
        </p:nvSpPr>
        <p:spPr>
          <a:xfrm>
            <a:off x="7282413" y="3095112"/>
            <a:ext cx="2844208" cy="857121"/>
          </a:xfrm>
          <a:prstGeom prst="flowChartManualOperation">
            <a:avLst/>
          </a:prstGeom>
          <a:solidFill>
            <a:srgbClr val="FFFEAB"/>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TW" altLang="en-US" sz="2400">
              <a:solidFill>
                <a:schemeClr val="tx1"/>
              </a:solidFill>
              <a:ea typeface="新細明體"/>
              <a:cs typeface="Calibri"/>
            </a:endParaRPr>
          </a:p>
        </p:txBody>
      </p:sp>
      <p:sp>
        <p:nvSpPr>
          <p:cNvPr id="24" name="文字方塊 23">
            <a:extLst>
              <a:ext uri="{FF2B5EF4-FFF2-40B4-BE49-F238E27FC236}">
                <a16:creationId xmlns:a16="http://schemas.microsoft.com/office/drawing/2014/main" id="{8AE738E9-C425-E12F-ADB8-906CC1B3A5D7}"/>
              </a:ext>
            </a:extLst>
          </p:cNvPr>
          <p:cNvSpPr txBox="1"/>
          <p:nvPr/>
        </p:nvSpPr>
        <p:spPr>
          <a:xfrm>
            <a:off x="7308995" y="3092930"/>
            <a:ext cx="2840665" cy="62113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zh-TW" altLang="en-US" sz="2400">
                <a:ea typeface="新細明體"/>
              </a:rPr>
              <a:t>Feed-forward</a:t>
            </a:r>
            <a:endParaRPr lang="zh-TW" sz="2400">
              <a:ea typeface="新細明體"/>
              <a:cs typeface="Calibri"/>
            </a:endParaRPr>
          </a:p>
          <a:p>
            <a:pPr algn="ctr"/>
            <a:r>
              <a:rPr lang="zh-TW" altLang="en-US" sz="2400">
                <a:ea typeface="新細明體"/>
                <a:cs typeface="Calibri"/>
              </a:rPr>
              <a:t>up-project</a:t>
            </a:r>
          </a:p>
        </p:txBody>
      </p:sp>
      <p:sp>
        <p:nvSpPr>
          <p:cNvPr id="26" name="矩形: 圓角 25">
            <a:extLst>
              <a:ext uri="{FF2B5EF4-FFF2-40B4-BE49-F238E27FC236}">
                <a16:creationId xmlns:a16="http://schemas.microsoft.com/office/drawing/2014/main" id="{9BF238F4-68BE-3376-C7CF-565CD1984992}"/>
              </a:ext>
            </a:extLst>
          </p:cNvPr>
          <p:cNvSpPr/>
          <p:nvPr/>
        </p:nvSpPr>
        <p:spPr>
          <a:xfrm>
            <a:off x="7774169" y="4154294"/>
            <a:ext cx="1780953" cy="451074"/>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TW" sz="2400">
                <a:solidFill>
                  <a:schemeClr val="tx1"/>
                </a:solidFill>
                <a:ea typeface="+mn-lt"/>
                <a:cs typeface="+mn-lt"/>
              </a:rPr>
              <a:t>No</a:t>
            </a:r>
            <a:r>
              <a:rPr lang="en-US" altLang="zh-TW" sz="2400" err="1">
                <a:solidFill>
                  <a:schemeClr val="tx1"/>
                </a:solidFill>
                <a:ea typeface="+mn-lt"/>
                <a:cs typeface="+mn-lt"/>
              </a:rPr>
              <a:t>nlinearity</a:t>
            </a:r>
            <a:endParaRPr lang="zh-TW" err="1"/>
          </a:p>
        </p:txBody>
      </p:sp>
      <p:grpSp>
        <p:nvGrpSpPr>
          <p:cNvPr id="32" name="群組 31">
            <a:extLst>
              <a:ext uri="{FF2B5EF4-FFF2-40B4-BE49-F238E27FC236}">
                <a16:creationId xmlns:a16="http://schemas.microsoft.com/office/drawing/2014/main" id="{09306DF8-04EE-0F63-B804-E3B7AD43EBE8}"/>
              </a:ext>
            </a:extLst>
          </p:cNvPr>
          <p:cNvGrpSpPr/>
          <p:nvPr/>
        </p:nvGrpSpPr>
        <p:grpSpPr>
          <a:xfrm>
            <a:off x="8509588" y="2507194"/>
            <a:ext cx="642608" cy="461665"/>
            <a:chOff x="5854474" y="1921828"/>
            <a:chExt cx="642608" cy="617647"/>
          </a:xfrm>
        </p:grpSpPr>
        <p:sp>
          <p:nvSpPr>
            <p:cNvPr id="30" name="橢圓 29">
              <a:extLst>
                <a:ext uri="{FF2B5EF4-FFF2-40B4-BE49-F238E27FC236}">
                  <a16:creationId xmlns:a16="http://schemas.microsoft.com/office/drawing/2014/main" id="{AD01D3E4-7439-924F-DE29-B2F46EBC4D02}"/>
                </a:ext>
              </a:extLst>
            </p:cNvPr>
            <p:cNvSpPr/>
            <p:nvPr/>
          </p:nvSpPr>
          <p:spPr>
            <a:xfrm>
              <a:off x="5854474" y="1999363"/>
              <a:ext cx="372140" cy="502534"/>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sz="2400">
                <a:solidFill>
                  <a:schemeClr val="tx1"/>
                </a:solidFill>
                <a:ea typeface="新細明體"/>
                <a:cs typeface="Calibri"/>
              </a:endParaRPr>
            </a:p>
          </p:txBody>
        </p:sp>
        <p:sp>
          <p:nvSpPr>
            <p:cNvPr id="31" name="文字方塊 18">
              <a:extLst>
                <a:ext uri="{FF2B5EF4-FFF2-40B4-BE49-F238E27FC236}">
                  <a16:creationId xmlns:a16="http://schemas.microsoft.com/office/drawing/2014/main" id="{D0270B0A-A08F-C454-ED2E-4C13F55ED354}"/>
                </a:ext>
              </a:extLst>
            </p:cNvPr>
            <p:cNvSpPr txBox="1"/>
            <p:nvPr/>
          </p:nvSpPr>
          <p:spPr>
            <a:xfrm>
              <a:off x="5862672" y="1921828"/>
              <a:ext cx="634410" cy="61764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zh-TW" altLang="en-US" sz="2400" b="1">
                  <a:ea typeface="新細明體"/>
                </a:rPr>
                <a:t>+</a:t>
              </a:r>
              <a:endParaRPr lang="zh-TW" sz="2400" b="1">
                <a:ea typeface="新細明體"/>
                <a:cs typeface="Calibri"/>
              </a:endParaRPr>
            </a:p>
          </p:txBody>
        </p:sp>
      </p:grpSp>
      <p:cxnSp>
        <p:nvCxnSpPr>
          <p:cNvPr id="34" name="直線單箭頭接點 33">
            <a:extLst>
              <a:ext uri="{FF2B5EF4-FFF2-40B4-BE49-F238E27FC236}">
                <a16:creationId xmlns:a16="http://schemas.microsoft.com/office/drawing/2014/main" id="{D2966792-2BF3-CCC9-BFF0-258141FB86D7}"/>
              </a:ext>
            </a:extLst>
          </p:cNvPr>
          <p:cNvCxnSpPr>
            <a:cxnSpLocks/>
          </p:cNvCxnSpPr>
          <p:nvPr/>
        </p:nvCxnSpPr>
        <p:spPr>
          <a:xfrm flipV="1">
            <a:off x="8677937" y="5869588"/>
            <a:ext cx="1773" cy="21060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0" name="直線單箭頭接點 39">
            <a:extLst>
              <a:ext uri="{FF2B5EF4-FFF2-40B4-BE49-F238E27FC236}">
                <a16:creationId xmlns:a16="http://schemas.microsoft.com/office/drawing/2014/main" id="{F5DA5A36-EB15-CF9D-D311-51A7C21BBC81}"/>
              </a:ext>
            </a:extLst>
          </p:cNvPr>
          <p:cNvCxnSpPr>
            <a:cxnSpLocks/>
          </p:cNvCxnSpPr>
          <p:nvPr/>
        </p:nvCxnSpPr>
        <p:spPr>
          <a:xfrm flipH="1">
            <a:off x="10444726" y="2729065"/>
            <a:ext cx="0" cy="3417378"/>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直線單箭頭接點 41">
            <a:extLst>
              <a:ext uri="{FF2B5EF4-FFF2-40B4-BE49-F238E27FC236}">
                <a16:creationId xmlns:a16="http://schemas.microsoft.com/office/drawing/2014/main" id="{4D50FE1C-497E-4FB0-60EA-212640D96A42}"/>
              </a:ext>
            </a:extLst>
          </p:cNvPr>
          <p:cNvCxnSpPr>
            <a:cxnSpLocks/>
          </p:cNvCxnSpPr>
          <p:nvPr/>
        </p:nvCxnSpPr>
        <p:spPr>
          <a:xfrm flipH="1">
            <a:off x="8872481" y="2731057"/>
            <a:ext cx="1574162" cy="1479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4" name="直線單箭頭接點 43">
            <a:extLst>
              <a:ext uri="{FF2B5EF4-FFF2-40B4-BE49-F238E27FC236}">
                <a16:creationId xmlns:a16="http://schemas.microsoft.com/office/drawing/2014/main" id="{5BD03950-A541-DCB3-1934-F8605E50315B}"/>
              </a:ext>
            </a:extLst>
          </p:cNvPr>
          <p:cNvCxnSpPr>
            <a:cxnSpLocks/>
          </p:cNvCxnSpPr>
          <p:nvPr/>
        </p:nvCxnSpPr>
        <p:spPr>
          <a:xfrm flipV="1">
            <a:off x="8663773" y="6134309"/>
            <a:ext cx="1772093" cy="691"/>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6" name="矩形: 圓角 45">
            <a:extLst>
              <a:ext uri="{FF2B5EF4-FFF2-40B4-BE49-F238E27FC236}">
                <a16:creationId xmlns:a16="http://schemas.microsoft.com/office/drawing/2014/main" id="{73AD1D89-5348-4516-7322-57F3858E6597}"/>
              </a:ext>
            </a:extLst>
          </p:cNvPr>
          <p:cNvSpPr/>
          <p:nvPr/>
        </p:nvSpPr>
        <p:spPr>
          <a:xfrm>
            <a:off x="6596837" y="2478225"/>
            <a:ext cx="4075812" cy="3775012"/>
          </a:xfrm>
          <a:prstGeom prst="roundRect">
            <a:avLst/>
          </a:prstGeom>
          <a:noFill/>
          <a:ln w="57150">
            <a:solidFill>
              <a:srgbClr val="FFFF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8" name="文字方塊 4">
            <a:extLst>
              <a:ext uri="{FF2B5EF4-FFF2-40B4-BE49-F238E27FC236}">
                <a16:creationId xmlns:a16="http://schemas.microsoft.com/office/drawing/2014/main" id="{392E6BCD-845E-22A7-3663-33B4730F9181}"/>
              </a:ext>
            </a:extLst>
          </p:cNvPr>
          <p:cNvSpPr txBox="1"/>
          <p:nvPr/>
        </p:nvSpPr>
        <p:spPr>
          <a:xfrm>
            <a:off x="6925010" y="2507392"/>
            <a:ext cx="1304563" cy="3450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TW" altLang="en-US" sz="2400">
                <a:ea typeface="新細明體"/>
                <a:cs typeface="Calibri"/>
              </a:rPr>
              <a:t>Adapter</a:t>
            </a:r>
            <a:endParaRPr lang="zh-TW">
              <a:ea typeface="新細明體"/>
              <a:cs typeface="Calibri"/>
            </a:endParaRPr>
          </a:p>
        </p:txBody>
      </p:sp>
      <p:grpSp>
        <p:nvGrpSpPr>
          <p:cNvPr id="53" name="群組 52">
            <a:extLst>
              <a:ext uri="{FF2B5EF4-FFF2-40B4-BE49-F238E27FC236}">
                <a16:creationId xmlns:a16="http://schemas.microsoft.com/office/drawing/2014/main" id="{E60145F2-105C-4441-2250-E714AB5E78DE}"/>
              </a:ext>
            </a:extLst>
          </p:cNvPr>
          <p:cNvGrpSpPr/>
          <p:nvPr/>
        </p:nvGrpSpPr>
        <p:grpSpPr>
          <a:xfrm>
            <a:off x="1122663" y="2373717"/>
            <a:ext cx="4773195" cy="3904655"/>
            <a:chOff x="511291" y="2444601"/>
            <a:chExt cx="4773195" cy="3904655"/>
          </a:xfrm>
        </p:grpSpPr>
        <p:grpSp>
          <p:nvGrpSpPr>
            <p:cNvPr id="14" name="群組 13">
              <a:extLst>
                <a:ext uri="{FF2B5EF4-FFF2-40B4-BE49-F238E27FC236}">
                  <a16:creationId xmlns:a16="http://schemas.microsoft.com/office/drawing/2014/main" id="{5E3D05D5-CB5C-E2EA-A44E-B2FC9C60DA70}"/>
                </a:ext>
              </a:extLst>
            </p:cNvPr>
            <p:cNvGrpSpPr/>
            <p:nvPr/>
          </p:nvGrpSpPr>
          <p:grpSpPr>
            <a:xfrm>
              <a:off x="511291" y="3299097"/>
              <a:ext cx="4773195" cy="3050159"/>
              <a:chOff x="1264862" y="2561085"/>
              <a:chExt cx="2903638" cy="3050159"/>
            </a:xfrm>
          </p:grpSpPr>
          <p:sp>
            <p:nvSpPr>
              <p:cNvPr id="9" name="矩形 8">
                <a:extLst>
                  <a:ext uri="{FF2B5EF4-FFF2-40B4-BE49-F238E27FC236}">
                    <a16:creationId xmlns:a16="http://schemas.microsoft.com/office/drawing/2014/main" id="{A8433D82-31EF-A1BF-6C02-CA300D2D9943}"/>
                  </a:ext>
                </a:extLst>
              </p:cNvPr>
              <p:cNvSpPr/>
              <p:nvPr/>
            </p:nvSpPr>
            <p:spPr>
              <a:xfrm>
                <a:off x="1277828" y="4075792"/>
                <a:ext cx="2888511" cy="469604"/>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zh-TW" altLang="en-US" sz="2400">
                    <a:solidFill>
                      <a:schemeClr val="tx1"/>
                    </a:solidFill>
                    <a:latin typeface="Calibri"/>
                    <a:ea typeface="新細明體"/>
                    <a:cs typeface="Calibri"/>
                  </a:rPr>
                  <a:t>Transformer Layer 1 w/ adapter</a:t>
                </a:r>
                <a:endParaRPr lang="zh-TW">
                  <a:solidFill>
                    <a:schemeClr val="tx1"/>
                  </a:solidFill>
                </a:endParaRPr>
              </a:p>
            </p:txBody>
          </p:sp>
          <p:sp>
            <p:nvSpPr>
              <p:cNvPr id="10" name="文字方塊 9">
                <a:extLst>
                  <a:ext uri="{FF2B5EF4-FFF2-40B4-BE49-F238E27FC236}">
                    <a16:creationId xmlns:a16="http://schemas.microsoft.com/office/drawing/2014/main" id="{7E6C0E49-D769-F969-642A-807E560A3138}"/>
                  </a:ext>
                </a:extLst>
              </p:cNvPr>
              <p:cNvSpPr txBox="1"/>
              <p:nvPr/>
            </p:nvSpPr>
            <p:spPr>
              <a:xfrm rot="5400000">
                <a:off x="2554196" y="3016670"/>
                <a:ext cx="466061" cy="52322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zh-TW" altLang="en-US" sz="2800" b="1">
                    <a:ea typeface="新細明體"/>
                  </a:rPr>
                  <a:t>...</a:t>
                </a:r>
                <a:endParaRPr lang="zh-TW" sz="2800" b="1">
                  <a:ea typeface="新細明體"/>
                  <a:cs typeface="Calibri"/>
                </a:endParaRPr>
              </a:p>
            </p:txBody>
          </p:sp>
          <p:sp>
            <p:nvSpPr>
              <p:cNvPr id="11" name="矩形 10">
                <a:extLst>
                  <a:ext uri="{FF2B5EF4-FFF2-40B4-BE49-F238E27FC236}">
                    <a16:creationId xmlns:a16="http://schemas.microsoft.com/office/drawing/2014/main" id="{9E108977-6789-290D-77F5-F482C48D5557}"/>
                  </a:ext>
                </a:extLst>
              </p:cNvPr>
              <p:cNvSpPr/>
              <p:nvPr/>
            </p:nvSpPr>
            <p:spPr>
              <a:xfrm>
                <a:off x="1279125" y="4645454"/>
                <a:ext cx="2888511" cy="96579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zh-TW" altLang="en-US" sz="2400">
                    <a:solidFill>
                      <a:schemeClr val="tx1"/>
                    </a:solidFill>
                    <a:latin typeface="Calibri"/>
                    <a:ea typeface="新細明體"/>
                    <a:cs typeface="Calibri"/>
                  </a:rPr>
                  <a:t>Embedding Layer</a:t>
                </a:r>
                <a:endParaRPr lang="zh-TW">
                  <a:solidFill>
                    <a:schemeClr val="tx1"/>
                  </a:solidFill>
                </a:endParaRPr>
              </a:p>
            </p:txBody>
          </p:sp>
          <p:sp>
            <p:nvSpPr>
              <p:cNvPr id="12" name="矩形 11">
                <a:extLst>
                  <a:ext uri="{FF2B5EF4-FFF2-40B4-BE49-F238E27FC236}">
                    <a16:creationId xmlns:a16="http://schemas.microsoft.com/office/drawing/2014/main" id="{7A89D4E8-F3F4-DE88-9851-A14A56784348}"/>
                  </a:ext>
                </a:extLst>
              </p:cNvPr>
              <p:cNvSpPr/>
              <p:nvPr/>
            </p:nvSpPr>
            <p:spPr>
              <a:xfrm>
                <a:off x="1264862" y="3508939"/>
                <a:ext cx="2888511" cy="469604"/>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zh-TW" altLang="en-US" sz="2400">
                    <a:solidFill>
                      <a:schemeClr val="tx1"/>
                    </a:solidFill>
                    <a:latin typeface="Calibri"/>
                    <a:ea typeface="新細明體"/>
                    <a:cs typeface="Calibri"/>
                  </a:rPr>
                  <a:t>Transformer Layer 2 w/ adapter</a:t>
                </a:r>
                <a:endParaRPr lang="zh-TW">
                  <a:solidFill>
                    <a:schemeClr val="tx1"/>
                  </a:solidFill>
                </a:endParaRPr>
              </a:p>
            </p:txBody>
          </p:sp>
          <p:sp>
            <p:nvSpPr>
              <p:cNvPr id="13" name="矩形 12">
                <a:extLst>
                  <a:ext uri="{FF2B5EF4-FFF2-40B4-BE49-F238E27FC236}">
                    <a16:creationId xmlns:a16="http://schemas.microsoft.com/office/drawing/2014/main" id="{85576D57-967B-BD16-B79B-5F680F8D40E0}"/>
                  </a:ext>
                </a:extLst>
              </p:cNvPr>
              <p:cNvSpPr/>
              <p:nvPr/>
            </p:nvSpPr>
            <p:spPr>
              <a:xfrm>
                <a:off x="1279989" y="2561085"/>
                <a:ext cx="2888511" cy="469604"/>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zh-TW" altLang="en-US" sz="2400">
                    <a:solidFill>
                      <a:schemeClr val="tx1"/>
                    </a:solidFill>
                    <a:latin typeface="Calibri"/>
                    <a:ea typeface="新細明體"/>
                    <a:cs typeface="Calibri"/>
                  </a:rPr>
                  <a:t>Transformer Layer 12 w/ adapter</a:t>
                </a:r>
                <a:endParaRPr lang="zh-TW">
                  <a:solidFill>
                    <a:schemeClr val="tx1"/>
                  </a:solidFill>
                </a:endParaRPr>
              </a:p>
            </p:txBody>
          </p:sp>
        </p:grpSp>
        <p:sp>
          <p:nvSpPr>
            <p:cNvPr id="51" name="矩形 50">
              <a:extLst>
                <a:ext uri="{FF2B5EF4-FFF2-40B4-BE49-F238E27FC236}">
                  <a16:creationId xmlns:a16="http://schemas.microsoft.com/office/drawing/2014/main" id="{2C4471D0-B3B5-9750-B15D-E679E52B9F8D}"/>
                </a:ext>
              </a:extLst>
            </p:cNvPr>
            <p:cNvSpPr/>
            <p:nvPr/>
          </p:nvSpPr>
          <p:spPr>
            <a:xfrm>
              <a:off x="513017" y="2444601"/>
              <a:ext cx="1337931" cy="788581"/>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zh-TW" altLang="en-US" sz="2400">
                  <a:solidFill>
                    <a:schemeClr val="tx1"/>
                  </a:solidFill>
                  <a:ea typeface="新細明體"/>
                  <a:cs typeface="Calibri"/>
                </a:rPr>
                <a:t>Classifier Head</a:t>
              </a:r>
            </a:p>
          </p:txBody>
        </p:sp>
      </p:grpSp>
      <p:sp>
        <p:nvSpPr>
          <p:cNvPr id="4" name="日期版面配置區 3">
            <a:extLst>
              <a:ext uri="{FF2B5EF4-FFF2-40B4-BE49-F238E27FC236}">
                <a16:creationId xmlns:a16="http://schemas.microsoft.com/office/drawing/2014/main" id="{BF6720F1-F5C3-A3EE-5D79-90908E591086}"/>
              </a:ext>
            </a:extLst>
          </p:cNvPr>
          <p:cNvSpPr>
            <a:spLocks noGrp="1"/>
          </p:cNvSpPr>
          <p:nvPr>
            <p:ph type="dt" sz="half" idx="10"/>
          </p:nvPr>
        </p:nvSpPr>
        <p:spPr/>
        <p:txBody>
          <a:bodyPr/>
          <a:lstStyle/>
          <a:p>
            <a:r>
              <a:rPr lang="en-US" altLang="zh-TW" err="1"/>
              <a:t>Houlsby</a:t>
            </a:r>
            <a:r>
              <a:rPr lang="en-US" altLang="zh-TW"/>
              <a:t>, Neil, et al. "Parameter-efficient transfer learning for NLP." </a:t>
            </a:r>
            <a:r>
              <a:rPr lang="en-US" altLang="zh-TW" i="1"/>
              <a:t>International Conference on Machine Learning</a:t>
            </a:r>
            <a:r>
              <a:rPr lang="en-US" altLang="zh-TW"/>
              <a:t>. PMLR, 2019.</a:t>
            </a:r>
            <a:endParaRPr lang="en-TW" altLang="zh-TW"/>
          </a:p>
        </p:txBody>
      </p:sp>
    </p:spTree>
    <p:extLst>
      <p:ext uri="{BB962C8B-B14F-4D97-AF65-F5344CB8AC3E}">
        <p14:creationId xmlns:p14="http://schemas.microsoft.com/office/powerpoint/2010/main" val="1607983082"/>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 name="內容版面配置區 2">
            <a:extLst>
              <a:ext uri="{FF2B5EF4-FFF2-40B4-BE49-F238E27FC236}">
                <a16:creationId xmlns:a16="http://schemas.microsoft.com/office/drawing/2014/main" id="{54A3D107-F405-C0D8-C3C7-056569756A07}"/>
              </a:ext>
            </a:extLst>
          </p:cNvPr>
          <p:cNvSpPr>
            <a:spLocks noGrp="1"/>
          </p:cNvSpPr>
          <p:nvPr>
            <p:ph idx="1"/>
          </p:nvPr>
        </p:nvSpPr>
        <p:spPr/>
        <p:txBody>
          <a:bodyPr>
            <a:normAutofit/>
          </a:bodyPr>
          <a:lstStyle/>
          <a:p>
            <a:pPr marL="0" indent="0" algn="l">
              <a:buNone/>
            </a:pPr>
            <a:r>
              <a:rPr lang="en-US" altLang="zh-TW" sz="4000" b="1">
                <a:solidFill>
                  <a:schemeClr val="bg1"/>
                </a:solidFill>
              </a:rPr>
              <a:t>Part 4:</a:t>
            </a:r>
          </a:p>
          <a:p>
            <a:pPr marL="0" indent="0" algn="l">
              <a:buNone/>
            </a:pPr>
            <a:r>
              <a:rPr lang="en-US" altLang="zh-TW" sz="4000" b="1">
                <a:solidFill>
                  <a:schemeClr val="bg1"/>
                </a:solidFill>
              </a:rPr>
              <a:t>How do PLMs work: </a:t>
            </a:r>
          </a:p>
          <a:p>
            <a:pPr marL="0" indent="0" algn="l">
              <a:buNone/>
            </a:pPr>
            <a:r>
              <a:rPr lang="en-US" altLang="zh-TW" sz="4000" b="1">
                <a:solidFill>
                  <a:schemeClr val="bg1"/>
                </a:solidFill>
              </a:rPr>
              <a:t>Parameter-efficient fine-tuning</a:t>
            </a:r>
          </a:p>
          <a:p>
            <a:pPr marL="0" indent="0" algn="l">
              <a:buNone/>
            </a:pPr>
            <a:r>
              <a:rPr lang="en-US" altLang="zh-TW" sz="4000" b="1">
                <a:solidFill>
                  <a:schemeClr val="bg1"/>
                </a:solidFill>
              </a:rPr>
              <a:t>	4-2 </a:t>
            </a:r>
            <a:r>
              <a:rPr lang="en-US" altLang="zh-TW" sz="4000" b="1" err="1">
                <a:solidFill>
                  <a:schemeClr val="bg1"/>
                </a:solidFill>
              </a:rPr>
              <a:t>LoRA</a:t>
            </a:r>
            <a:endParaRPr lang="en-US" altLang="zh-TW" sz="4000" b="1">
              <a:solidFill>
                <a:schemeClr val="bg1"/>
              </a:solidFill>
            </a:endParaRPr>
          </a:p>
        </p:txBody>
      </p:sp>
      <p:sp>
        <p:nvSpPr>
          <p:cNvPr id="2" name="日期版面配置區 1">
            <a:extLst>
              <a:ext uri="{FF2B5EF4-FFF2-40B4-BE49-F238E27FC236}">
                <a16:creationId xmlns:a16="http://schemas.microsoft.com/office/drawing/2014/main" id="{05AE6AAD-FF78-0627-405A-C9616EAA33B9}"/>
              </a:ext>
            </a:extLst>
          </p:cNvPr>
          <p:cNvSpPr>
            <a:spLocks noGrp="1"/>
          </p:cNvSpPr>
          <p:nvPr>
            <p:ph type="dt" sz="half" idx="10"/>
          </p:nvPr>
        </p:nvSpPr>
        <p:spPr/>
        <p:txBody>
          <a:bodyPr/>
          <a:lstStyle/>
          <a:p>
            <a:endParaRPr lang="en-TW"/>
          </a:p>
        </p:txBody>
      </p:sp>
    </p:spTree>
    <p:extLst>
      <p:ext uri="{BB962C8B-B14F-4D97-AF65-F5344CB8AC3E}">
        <p14:creationId xmlns:p14="http://schemas.microsoft.com/office/powerpoint/2010/main" val="1909095903"/>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F86C4B5-93A7-B97D-DE42-92C16A5B0CFA}"/>
              </a:ext>
            </a:extLst>
          </p:cNvPr>
          <p:cNvSpPr>
            <a:spLocks noGrp="1"/>
          </p:cNvSpPr>
          <p:nvPr>
            <p:ph type="title"/>
          </p:nvPr>
        </p:nvSpPr>
        <p:spPr/>
        <p:txBody>
          <a:bodyPr>
            <a:normAutofit/>
          </a:bodyPr>
          <a:lstStyle/>
          <a:p>
            <a:r>
              <a:rPr lang="af-ZA" altLang="zh-TW">
                <a:ea typeface="+mj-lt"/>
                <a:cs typeface="+mj-lt"/>
              </a:rPr>
              <a:t>Parameter-</a:t>
            </a:r>
            <a:r>
              <a:rPr lang="af-ZA" altLang="zh-TW" err="1">
                <a:ea typeface="+mj-lt"/>
                <a:cs typeface="+mj-lt"/>
              </a:rPr>
              <a:t>Efficient</a:t>
            </a:r>
            <a:r>
              <a:rPr lang="af-ZA" altLang="zh-TW">
                <a:ea typeface="+mj-lt"/>
                <a:cs typeface="+mj-lt"/>
              </a:rPr>
              <a:t> </a:t>
            </a:r>
            <a:r>
              <a:rPr lang="af-ZA" altLang="zh-TW" err="1">
                <a:ea typeface="+mj-lt"/>
                <a:cs typeface="+mj-lt"/>
              </a:rPr>
              <a:t>Fine-tuning</a:t>
            </a:r>
            <a:r>
              <a:rPr lang="en-US" altLang="zh-TW">
                <a:ea typeface="+mj-lt"/>
                <a:cs typeface="+mj-lt"/>
              </a:rPr>
              <a:t>:</a:t>
            </a:r>
            <a:r>
              <a:rPr lang="zh-TW" altLang="en-US">
                <a:ea typeface="+mj-lt"/>
                <a:cs typeface="+mj-lt"/>
              </a:rPr>
              <a:t> </a:t>
            </a:r>
            <a:r>
              <a:rPr lang="en-US" altLang="zh-TW" err="1">
                <a:ea typeface="+mj-lt"/>
                <a:cs typeface="+mj-lt"/>
              </a:rPr>
              <a:t>LoRA</a:t>
            </a:r>
            <a:endParaRPr lang="zh-TW">
              <a:ea typeface="+mj-lt"/>
              <a:cs typeface="+mj-lt"/>
            </a:endParaRPr>
          </a:p>
        </p:txBody>
      </p:sp>
      <p:sp>
        <p:nvSpPr>
          <p:cNvPr id="3" name="內容版面配置區 2">
            <a:extLst>
              <a:ext uri="{FF2B5EF4-FFF2-40B4-BE49-F238E27FC236}">
                <a16:creationId xmlns:a16="http://schemas.microsoft.com/office/drawing/2014/main" id="{731EFA09-AA72-3D39-0159-0A40C982248C}"/>
              </a:ext>
            </a:extLst>
          </p:cNvPr>
          <p:cNvSpPr>
            <a:spLocks noGrp="1"/>
          </p:cNvSpPr>
          <p:nvPr>
            <p:ph idx="1"/>
          </p:nvPr>
        </p:nvSpPr>
        <p:spPr>
          <a:xfrm>
            <a:off x="838200" y="1219200"/>
            <a:ext cx="10510414" cy="4957763"/>
          </a:xfrm>
        </p:spPr>
        <p:txBody>
          <a:bodyPr vert="horz" lIns="91440" tIns="45720" rIns="91440" bIns="45720" rtlCol="0" anchor="t">
            <a:normAutofit/>
          </a:bodyPr>
          <a:lstStyle/>
          <a:p>
            <a:r>
              <a:rPr lang="zh-TW" altLang="en-US">
                <a:ea typeface="新細明體"/>
                <a:cs typeface="Calibri"/>
              </a:rPr>
              <a:t>Use special submodules to modify hidden representations!</a:t>
            </a:r>
          </a:p>
        </p:txBody>
      </p:sp>
      <p:grpSp>
        <p:nvGrpSpPr>
          <p:cNvPr id="43" name="群組 42">
            <a:extLst>
              <a:ext uri="{FF2B5EF4-FFF2-40B4-BE49-F238E27FC236}">
                <a16:creationId xmlns:a16="http://schemas.microsoft.com/office/drawing/2014/main" id="{7217FE87-4CDA-4B24-2255-E840717C05F2}"/>
              </a:ext>
            </a:extLst>
          </p:cNvPr>
          <p:cNvGrpSpPr/>
          <p:nvPr/>
        </p:nvGrpSpPr>
        <p:grpSpPr>
          <a:xfrm rot="16200000">
            <a:off x="2673753" y="4033234"/>
            <a:ext cx="870097" cy="2321440"/>
            <a:chOff x="2936357" y="2918636"/>
            <a:chExt cx="870097" cy="2321440"/>
          </a:xfrm>
        </p:grpSpPr>
        <p:sp>
          <p:nvSpPr>
            <p:cNvPr id="38" name="矩形 37">
              <a:extLst>
                <a:ext uri="{FF2B5EF4-FFF2-40B4-BE49-F238E27FC236}">
                  <a16:creationId xmlns:a16="http://schemas.microsoft.com/office/drawing/2014/main" id="{3BE3471C-C0B9-B892-FB89-2C4967EE83DD}"/>
                </a:ext>
              </a:extLst>
            </p:cNvPr>
            <p:cNvSpPr/>
            <p:nvPr/>
          </p:nvSpPr>
          <p:spPr>
            <a:xfrm>
              <a:off x="2936357" y="2918636"/>
              <a:ext cx="868325" cy="230372"/>
            </a:xfrm>
            <a:prstGeom prst="rect">
              <a:avLst/>
            </a:prstGeom>
            <a:solidFill>
              <a:schemeClr val="accent1">
                <a:lumMod val="40000"/>
                <a:lumOff val="6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9" name="矩形 38">
              <a:extLst>
                <a:ext uri="{FF2B5EF4-FFF2-40B4-BE49-F238E27FC236}">
                  <a16:creationId xmlns:a16="http://schemas.microsoft.com/office/drawing/2014/main" id="{7104E5F4-181C-97B9-CDE6-980F54CF610B}"/>
                </a:ext>
              </a:extLst>
            </p:cNvPr>
            <p:cNvSpPr/>
            <p:nvPr/>
          </p:nvSpPr>
          <p:spPr>
            <a:xfrm>
              <a:off x="2936357" y="3441403"/>
              <a:ext cx="868325" cy="230372"/>
            </a:xfrm>
            <a:prstGeom prst="rect">
              <a:avLst/>
            </a:prstGeom>
            <a:solidFill>
              <a:schemeClr val="accent1">
                <a:lumMod val="40000"/>
                <a:lumOff val="6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0" name="矩形 39">
              <a:extLst>
                <a:ext uri="{FF2B5EF4-FFF2-40B4-BE49-F238E27FC236}">
                  <a16:creationId xmlns:a16="http://schemas.microsoft.com/office/drawing/2014/main" id="{392D7578-A900-F721-BF23-ED81174B8127}"/>
                </a:ext>
              </a:extLst>
            </p:cNvPr>
            <p:cNvSpPr/>
            <p:nvPr/>
          </p:nvSpPr>
          <p:spPr>
            <a:xfrm>
              <a:off x="2936357" y="3964170"/>
              <a:ext cx="868325" cy="230372"/>
            </a:xfrm>
            <a:prstGeom prst="rect">
              <a:avLst/>
            </a:prstGeom>
            <a:solidFill>
              <a:schemeClr val="accent1">
                <a:lumMod val="40000"/>
                <a:lumOff val="6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1" name="矩形 40">
              <a:extLst>
                <a:ext uri="{FF2B5EF4-FFF2-40B4-BE49-F238E27FC236}">
                  <a16:creationId xmlns:a16="http://schemas.microsoft.com/office/drawing/2014/main" id="{8C319BBD-F052-6248-B60C-4DB5EC8086D0}"/>
                </a:ext>
              </a:extLst>
            </p:cNvPr>
            <p:cNvSpPr/>
            <p:nvPr/>
          </p:nvSpPr>
          <p:spPr>
            <a:xfrm>
              <a:off x="2936357" y="5009704"/>
              <a:ext cx="868325" cy="230372"/>
            </a:xfrm>
            <a:prstGeom prst="rect">
              <a:avLst/>
            </a:prstGeom>
            <a:solidFill>
              <a:schemeClr val="accent1">
                <a:lumMod val="40000"/>
                <a:lumOff val="6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2" name="矩形 41">
              <a:extLst>
                <a:ext uri="{FF2B5EF4-FFF2-40B4-BE49-F238E27FC236}">
                  <a16:creationId xmlns:a16="http://schemas.microsoft.com/office/drawing/2014/main" id="{20EC2CF4-3650-C335-09DE-01737DAD3FEF}"/>
                </a:ext>
              </a:extLst>
            </p:cNvPr>
            <p:cNvSpPr/>
            <p:nvPr/>
          </p:nvSpPr>
          <p:spPr>
            <a:xfrm>
              <a:off x="2938129" y="4486937"/>
              <a:ext cx="868325" cy="230372"/>
            </a:xfrm>
            <a:prstGeom prst="rect">
              <a:avLst/>
            </a:prstGeom>
            <a:solidFill>
              <a:schemeClr val="accent1">
                <a:lumMod val="40000"/>
                <a:lumOff val="6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50" name="群組 49">
            <a:extLst>
              <a:ext uri="{FF2B5EF4-FFF2-40B4-BE49-F238E27FC236}">
                <a16:creationId xmlns:a16="http://schemas.microsoft.com/office/drawing/2014/main" id="{874B4EC3-0EF8-3CB2-2CF1-90CA43976B7D}"/>
              </a:ext>
            </a:extLst>
          </p:cNvPr>
          <p:cNvGrpSpPr/>
          <p:nvPr/>
        </p:nvGrpSpPr>
        <p:grpSpPr>
          <a:xfrm rot="16200000">
            <a:off x="2673752" y="1658629"/>
            <a:ext cx="870097" cy="2321440"/>
            <a:chOff x="8509589" y="2945217"/>
            <a:chExt cx="870097" cy="2321440"/>
          </a:xfrm>
        </p:grpSpPr>
        <p:sp>
          <p:nvSpPr>
            <p:cNvPr id="45" name="矩形 44">
              <a:extLst>
                <a:ext uri="{FF2B5EF4-FFF2-40B4-BE49-F238E27FC236}">
                  <a16:creationId xmlns:a16="http://schemas.microsoft.com/office/drawing/2014/main" id="{E7B67F62-5E75-88EF-DC01-92C74E8E0C7A}"/>
                </a:ext>
              </a:extLst>
            </p:cNvPr>
            <p:cNvSpPr/>
            <p:nvPr/>
          </p:nvSpPr>
          <p:spPr>
            <a:xfrm>
              <a:off x="8509589" y="2945217"/>
              <a:ext cx="868325" cy="230372"/>
            </a:xfrm>
            <a:prstGeom prst="rect">
              <a:avLst/>
            </a:prstGeom>
            <a:solidFill>
              <a:schemeClr val="accent1">
                <a:lumMod val="75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6" name="矩形 45">
              <a:extLst>
                <a:ext uri="{FF2B5EF4-FFF2-40B4-BE49-F238E27FC236}">
                  <a16:creationId xmlns:a16="http://schemas.microsoft.com/office/drawing/2014/main" id="{CC49A0A9-B440-42E8-C712-410E904A73B7}"/>
                </a:ext>
              </a:extLst>
            </p:cNvPr>
            <p:cNvSpPr/>
            <p:nvPr/>
          </p:nvSpPr>
          <p:spPr>
            <a:xfrm>
              <a:off x="8509589" y="3467984"/>
              <a:ext cx="868325" cy="230372"/>
            </a:xfrm>
            <a:prstGeom prst="rect">
              <a:avLst/>
            </a:prstGeom>
            <a:solidFill>
              <a:schemeClr val="accent1">
                <a:lumMod val="75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7" name="矩形 46">
              <a:extLst>
                <a:ext uri="{FF2B5EF4-FFF2-40B4-BE49-F238E27FC236}">
                  <a16:creationId xmlns:a16="http://schemas.microsoft.com/office/drawing/2014/main" id="{E8015C31-5091-8069-A67B-D0D23D3F9A88}"/>
                </a:ext>
              </a:extLst>
            </p:cNvPr>
            <p:cNvSpPr/>
            <p:nvPr/>
          </p:nvSpPr>
          <p:spPr>
            <a:xfrm>
              <a:off x="8509589" y="3990751"/>
              <a:ext cx="868325" cy="230372"/>
            </a:xfrm>
            <a:prstGeom prst="rect">
              <a:avLst/>
            </a:prstGeom>
            <a:solidFill>
              <a:schemeClr val="accent1">
                <a:lumMod val="75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8" name="矩形 47">
              <a:extLst>
                <a:ext uri="{FF2B5EF4-FFF2-40B4-BE49-F238E27FC236}">
                  <a16:creationId xmlns:a16="http://schemas.microsoft.com/office/drawing/2014/main" id="{8C8F54F8-6CC9-2DEA-92C9-E1C4A620DD6E}"/>
                </a:ext>
              </a:extLst>
            </p:cNvPr>
            <p:cNvSpPr/>
            <p:nvPr/>
          </p:nvSpPr>
          <p:spPr>
            <a:xfrm>
              <a:off x="8509589" y="5036285"/>
              <a:ext cx="868325" cy="230372"/>
            </a:xfrm>
            <a:prstGeom prst="rect">
              <a:avLst/>
            </a:prstGeom>
            <a:solidFill>
              <a:schemeClr val="accent1">
                <a:lumMod val="75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9" name="矩形 48">
              <a:extLst>
                <a:ext uri="{FF2B5EF4-FFF2-40B4-BE49-F238E27FC236}">
                  <a16:creationId xmlns:a16="http://schemas.microsoft.com/office/drawing/2014/main" id="{D98F9549-3F01-5E5E-F81E-E545E0B374BC}"/>
                </a:ext>
              </a:extLst>
            </p:cNvPr>
            <p:cNvSpPr/>
            <p:nvPr/>
          </p:nvSpPr>
          <p:spPr>
            <a:xfrm>
              <a:off x="8511361" y="4513518"/>
              <a:ext cx="868325" cy="230372"/>
            </a:xfrm>
            <a:prstGeom prst="rect">
              <a:avLst/>
            </a:prstGeom>
            <a:solidFill>
              <a:schemeClr val="accent1">
                <a:lumMod val="75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57" name="群組 56">
            <a:extLst>
              <a:ext uri="{FF2B5EF4-FFF2-40B4-BE49-F238E27FC236}">
                <a16:creationId xmlns:a16="http://schemas.microsoft.com/office/drawing/2014/main" id="{65596003-FA8A-DD54-9641-F1187B09AE17}"/>
              </a:ext>
            </a:extLst>
          </p:cNvPr>
          <p:cNvGrpSpPr/>
          <p:nvPr/>
        </p:nvGrpSpPr>
        <p:grpSpPr>
          <a:xfrm rot="16200000">
            <a:off x="2673753" y="2996560"/>
            <a:ext cx="870097" cy="2321440"/>
            <a:chOff x="5399566" y="2945217"/>
            <a:chExt cx="870097" cy="2321440"/>
          </a:xfrm>
        </p:grpSpPr>
        <p:sp>
          <p:nvSpPr>
            <p:cNvPr id="52" name="矩形 51">
              <a:extLst>
                <a:ext uri="{FF2B5EF4-FFF2-40B4-BE49-F238E27FC236}">
                  <a16:creationId xmlns:a16="http://schemas.microsoft.com/office/drawing/2014/main" id="{715B8D8A-B4CF-3FBB-506C-CB1C2286788E}"/>
                </a:ext>
              </a:extLst>
            </p:cNvPr>
            <p:cNvSpPr/>
            <p:nvPr/>
          </p:nvSpPr>
          <p:spPr>
            <a:xfrm>
              <a:off x="5399566" y="2945217"/>
              <a:ext cx="868325" cy="230372"/>
            </a:xfrm>
            <a:prstGeom prst="rect">
              <a:avLst/>
            </a:prstGeom>
            <a:solidFill>
              <a:schemeClr val="accent1">
                <a:lumMod val="60000"/>
                <a:lumOff val="4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3" name="矩形 52">
              <a:extLst>
                <a:ext uri="{FF2B5EF4-FFF2-40B4-BE49-F238E27FC236}">
                  <a16:creationId xmlns:a16="http://schemas.microsoft.com/office/drawing/2014/main" id="{998187C6-54AC-E14F-42EF-BD22072CFE7C}"/>
                </a:ext>
              </a:extLst>
            </p:cNvPr>
            <p:cNvSpPr/>
            <p:nvPr/>
          </p:nvSpPr>
          <p:spPr>
            <a:xfrm>
              <a:off x="5399566" y="3467984"/>
              <a:ext cx="868325" cy="230372"/>
            </a:xfrm>
            <a:prstGeom prst="rect">
              <a:avLst/>
            </a:prstGeom>
            <a:solidFill>
              <a:schemeClr val="accent1">
                <a:lumMod val="60000"/>
                <a:lumOff val="4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4" name="矩形 53">
              <a:extLst>
                <a:ext uri="{FF2B5EF4-FFF2-40B4-BE49-F238E27FC236}">
                  <a16:creationId xmlns:a16="http://schemas.microsoft.com/office/drawing/2014/main" id="{D1320313-38F6-1CC5-A55F-754F1F057BAE}"/>
                </a:ext>
              </a:extLst>
            </p:cNvPr>
            <p:cNvSpPr/>
            <p:nvPr/>
          </p:nvSpPr>
          <p:spPr>
            <a:xfrm>
              <a:off x="5399566" y="3990751"/>
              <a:ext cx="868325" cy="230372"/>
            </a:xfrm>
            <a:prstGeom prst="rect">
              <a:avLst/>
            </a:prstGeom>
            <a:solidFill>
              <a:schemeClr val="accent1">
                <a:lumMod val="60000"/>
                <a:lumOff val="4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5" name="矩形 54">
              <a:extLst>
                <a:ext uri="{FF2B5EF4-FFF2-40B4-BE49-F238E27FC236}">
                  <a16:creationId xmlns:a16="http://schemas.microsoft.com/office/drawing/2014/main" id="{CE52D818-B074-BAFD-57C8-9ABE16305A01}"/>
                </a:ext>
              </a:extLst>
            </p:cNvPr>
            <p:cNvSpPr/>
            <p:nvPr/>
          </p:nvSpPr>
          <p:spPr>
            <a:xfrm>
              <a:off x="5399566" y="5036285"/>
              <a:ext cx="868325" cy="230372"/>
            </a:xfrm>
            <a:prstGeom prst="rect">
              <a:avLst/>
            </a:prstGeom>
            <a:solidFill>
              <a:schemeClr val="accent1">
                <a:lumMod val="60000"/>
                <a:lumOff val="4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6" name="矩形 55">
              <a:extLst>
                <a:ext uri="{FF2B5EF4-FFF2-40B4-BE49-F238E27FC236}">
                  <a16:creationId xmlns:a16="http://schemas.microsoft.com/office/drawing/2014/main" id="{701782C5-51C4-6308-08F9-302579D852F5}"/>
                </a:ext>
              </a:extLst>
            </p:cNvPr>
            <p:cNvSpPr/>
            <p:nvPr/>
          </p:nvSpPr>
          <p:spPr>
            <a:xfrm>
              <a:off x="5401338" y="4513518"/>
              <a:ext cx="868325" cy="230372"/>
            </a:xfrm>
            <a:prstGeom prst="rect">
              <a:avLst/>
            </a:prstGeom>
            <a:solidFill>
              <a:schemeClr val="accent1">
                <a:lumMod val="60000"/>
                <a:lumOff val="4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59" name="文字方塊 58">
            <a:extLst>
              <a:ext uri="{FF2B5EF4-FFF2-40B4-BE49-F238E27FC236}">
                <a16:creationId xmlns:a16="http://schemas.microsoft.com/office/drawing/2014/main" id="{CCB907C7-3670-E575-3026-1946D72F0D58}"/>
              </a:ext>
            </a:extLst>
          </p:cNvPr>
          <p:cNvSpPr txBox="1"/>
          <p:nvPr/>
        </p:nvSpPr>
        <p:spPr>
          <a:xfrm rot="5400000">
            <a:off x="2971687" y="3223612"/>
            <a:ext cx="466061" cy="52322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zh-TW" altLang="en-US" sz="2800" b="1">
                <a:ea typeface="新細明體"/>
              </a:rPr>
              <a:t>...</a:t>
            </a:r>
            <a:endParaRPr lang="zh-TW" sz="2800" b="1">
              <a:ea typeface="新細明體"/>
              <a:cs typeface="Calibri"/>
            </a:endParaRPr>
          </a:p>
        </p:txBody>
      </p:sp>
      <p:sp>
        <p:nvSpPr>
          <p:cNvPr id="62" name="文字方塊 4">
            <a:extLst>
              <a:ext uri="{FF2B5EF4-FFF2-40B4-BE49-F238E27FC236}">
                <a16:creationId xmlns:a16="http://schemas.microsoft.com/office/drawing/2014/main" id="{B79B95B0-0F9A-2667-BBA5-3B1013DB7AEB}"/>
              </a:ext>
            </a:extLst>
          </p:cNvPr>
          <p:cNvSpPr txBox="1"/>
          <p:nvPr/>
        </p:nvSpPr>
        <p:spPr>
          <a:xfrm>
            <a:off x="1815731" y="1778503"/>
            <a:ext cx="2580470"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TW" altLang="en-US" sz="2400" b="1">
                <a:solidFill>
                  <a:srgbClr val="FF0000"/>
                </a:solidFill>
                <a:ea typeface="新細明體"/>
                <a:cs typeface="Calibri"/>
              </a:rPr>
              <a:t>Before Fine-tuning</a:t>
            </a:r>
            <a:endParaRPr lang="zh-TW" altLang="en-US" sz="2400" b="1">
              <a:solidFill>
                <a:srgbClr val="FF0000"/>
              </a:solidFill>
              <a:ea typeface="新細明體" panose="02020500000000000000" pitchFamily="18" charset="-120"/>
              <a:cs typeface="Calibri"/>
            </a:endParaRPr>
          </a:p>
        </p:txBody>
      </p:sp>
      <p:grpSp>
        <p:nvGrpSpPr>
          <p:cNvPr id="69" name="群組 68">
            <a:extLst>
              <a:ext uri="{FF2B5EF4-FFF2-40B4-BE49-F238E27FC236}">
                <a16:creationId xmlns:a16="http://schemas.microsoft.com/office/drawing/2014/main" id="{CF0FD27F-3951-A501-D148-DAB189D3A1CD}"/>
              </a:ext>
            </a:extLst>
          </p:cNvPr>
          <p:cNvGrpSpPr/>
          <p:nvPr/>
        </p:nvGrpSpPr>
        <p:grpSpPr>
          <a:xfrm rot="16200000">
            <a:off x="8592544" y="4033235"/>
            <a:ext cx="870097" cy="2321440"/>
            <a:chOff x="2936357" y="2918636"/>
            <a:chExt cx="870097" cy="2321440"/>
          </a:xfrm>
        </p:grpSpPr>
        <p:sp>
          <p:nvSpPr>
            <p:cNvPr id="64" name="矩形 63">
              <a:extLst>
                <a:ext uri="{FF2B5EF4-FFF2-40B4-BE49-F238E27FC236}">
                  <a16:creationId xmlns:a16="http://schemas.microsoft.com/office/drawing/2014/main" id="{58F355AB-3E48-E6E5-B126-68B0E95E3316}"/>
                </a:ext>
              </a:extLst>
            </p:cNvPr>
            <p:cNvSpPr/>
            <p:nvPr/>
          </p:nvSpPr>
          <p:spPr>
            <a:xfrm>
              <a:off x="2936357" y="2918636"/>
              <a:ext cx="868325" cy="230372"/>
            </a:xfrm>
            <a:prstGeom prst="rect">
              <a:avLst/>
            </a:prstGeom>
            <a:solidFill>
              <a:schemeClr val="accent6">
                <a:lumMod val="20000"/>
                <a:lumOff val="8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5" name="矩形 64">
              <a:extLst>
                <a:ext uri="{FF2B5EF4-FFF2-40B4-BE49-F238E27FC236}">
                  <a16:creationId xmlns:a16="http://schemas.microsoft.com/office/drawing/2014/main" id="{500ED8A3-ABC3-F1DC-165B-93FE5B5BCF3A}"/>
                </a:ext>
              </a:extLst>
            </p:cNvPr>
            <p:cNvSpPr/>
            <p:nvPr/>
          </p:nvSpPr>
          <p:spPr>
            <a:xfrm>
              <a:off x="2936357" y="3441403"/>
              <a:ext cx="868325" cy="230372"/>
            </a:xfrm>
            <a:prstGeom prst="rect">
              <a:avLst/>
            </a:prstGeom>
            <a:solidFill>
              <a:schemeClr val="accent6">
                <a:lumMod val="20000"/>
                <a:lumOff val="8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6" name="矩形 65">
              <a:extLst>
                <a:ext uri="{FF2B5EF4-FFF2-40B4-BE49-F238E27FC236}">
                  <a16:creationId xmlns:a16="http://schemas.microsoft.com/office/drawing/2014/main" id="{07B2EDC2-7279-BDC2-1BCF-5AC6BE3AD534}"/>
                </a:ext>
              </a:extLst>
            </p:cNvPr>
            <p:cNvSpPr/>
            <p:nvPr/>
          </p:nvSpPr>
          <p:spPr>
            <a:xfrm>
              <a:off x="2936357" y="3964170"/>
              <a:ext cx="868325" cy="230372"/>
            </a:xfrm>
            <a:prstGeom prst="rect">
              <a:avLst/>
            </a:prstGeom>
            <a:solidFill>
              <a:schemeClr val="accent6">
                <a:lumMod val="20000"/>
                <a:lumOff val="8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7" name="矩形 66">
              <a:extLst>
                <a:ext uri="{FF2B5EF4-FFF2-40B4-BE49-F238E27FC236}">
                  <a16:creationId xmlns:a16="http://schemas.microsoft.com/office/drawing/2014/main" id="{6CF092D8-2A55-CA9B-214F-1042446DF9CA}"/>
                </a:ext>
              </a:extLst>
            </p:cNvPr>
            <p:cNvSpPr/>
            <p:nvPr/>
          </p:nvSpPr>
          <p:spPr>
            <a:xfrm>
              <a:off x="2936357" y="5009704"/>
              <a:ext cx="868325" cy="230372"/>
            </a:xfrm>
            <a:prstGeom prst="rect">
              <a:avLst/>
            </a:prstGeom>
            <a:solidFill>
              <a:schemeClr val="accent6">
                <a:lumMod val="20000"/>
                <a:lumOff val="8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8" name="矩形 67">
              <a:extLst>
                <a:ext uri="{FF2B5EF4-FFF2-40B4-BE49-F238E27FC236}">
                  <a16:creationId xmlns:a16="http://schemas.microsoft.com/office/drawing/2014/main" id="{CF1D90EC-D493-5772-3D7A-F2703A4DB1BE}"/>
                </a:ext>
              </a:extLst>
            </p:cNvPr>
            <p:cNvSpPr/>
            <p:nvPr/>
          </p:nvSpPr>
          <p:spPr>
            <a:xfrm>
              <a:off x="2938129" y="4486937"/>
              <a:ext cx="868325" cy="230372"/>
            </a:xfrm>
            <a:prstGeom prst="rect">
              <a:avLst/>
            </a:prstGeom>
            <a:solidFill>
              <a:schemeClr val="accent6">
                <a:lumMod val="20000"/>
                <a:lumOff val="8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76" name="群組 75">
            <a:extLst>
              <a:ext uri="{FF2B5EF4-FFF2-40B4-BE49-F238E27FC236}">
                <a16:creationId xmlns:a16="http://schemas.microsoft.com/office/drawing/2014/main" id="{363DA8B1-5F76-E95B-59CE-65509A757531}"/>
              </a:ext>
            </a:extLst>
          </p:cNvPr>
          <p:cNvGrpSpPr/>
          <p:nvPr/>
        </p:nvGrpSpPr>
        <p:grpSpPr>
          <a:xfrm rot="16200000">
            <a:off x="8592544" y="2996560"/>
            <a:ext cx="870097" cy="2321440"/>
            <a:chOff x="8509589" y="2945217"/>
            <a:chExt cx="870097" cy="2321440"/>
          </a:xfrm>
        </p:grpSpPr>
        <p:sp>
          <p:nvSpPr>
            <p:cNvPr id="71" name="矩形 70">
              <a:extLst>
                <a:ext uri="{FF2B5EF4-FFF2-40B4-BE49-F238E27FC236}">
                  <a16:creationId xmlns:a16="http://schemas.microsoft.com/office/drawing/2014/main" id="{C145075E-BD00-9F0D-C97E-41E7D3D6603B}"/>
                </a:ext>
              </a:extLst>
            </p:cNvPr>
            <p:cNvSpPr/>
            <p:nvPr/>
          </p:nvSpPr>
          <p:spPr>
            <a:xfrm>
              <a:off x="8509589" y="2945217"/>
              <a:ext cx="868325" cy="230372"/>
            </a:xfrm>
            <a:prstGeom prst="rect">
              <a:avLst/>
            </a:prstGeom>
            <a:solidFill>
              <a:schemeClr val="accent6">
                <a:lumMod val="60000"/>
                <a:lumOff val="4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2" name="矩形 71">
              <a:extLst>
                <a:ext uri="{FF2B5EF4-FFF2-40B4-BE49-F238E27FC236}">
                  <a16:creationId xmlns:a16="http://schemas.microsoft.com/office/drawing/2014/main" id="{0E88FB15-5C1B-2567-108D-EAE768F3AF5C}"/>
                </a:ext>
              </a:extLst>
            </p:cNvPr>
            <p:cNvSpPr/>
            <p:nvPr/>
          </p:nvSpPr>
          <p:spPr>
            <a:xfrm>
              <a:off x="8509589" y="3467984"/>
              <a:ext cx="868325" cy="230372"/>
            </a:xfrm>
            <a:prstGeom prst="rect">
              <a:avLst/>
            </a:prstGeom>
            <a:solidFill>
              <a:schemeClr val="accent6">
                <a:lumMod val="60000"/>
                <a:lumOff val="4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3" name="矩形 72">
              <a:extLst>
                <a:ext uri="{FF2B5EF4-FFF2-40B4-BE49-F238E27FC236}">
                  <a16:creationId xmlns:a16="http://schemas.microsoft.com/office/drawing/2014/main" id="{5886B339-8323-AAB4-1CC5-4FC55CBE8705}"/>
                </a:ext>
              </a:extLst>
            </p:cNvPr>
            <p:cNvSpPr/>
            <p:nvPr/>
          </p:nvSpPr>
          <p:spPr>
            <a:xfrm>
              <a:off x="8509589" y="3990751"/>
              <a:ext cx="868325" cy="230372"/>
            </a:xfrm>
            <a:prstGeom prst="rect">
              <a:avLst/>
            </a:prstGeom>
            <a:solidFill>
              <a:schemeClr val="accent6">
                <a:lumMod val="60000"/>
                <a:lumOff val="4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4" name="矩形 73">
              <a:extLst>
                <a:ext uri="{FF2B5EF4-FFF2-40B4-BE49-F238E27FC236}">
                  <a16:creationId xmlns:a16="http://schemas.microsoft.com/office/drawing/2014/main" id="{B2F40371-183A-E25E-088A-F2616BD34025}"/>
                </a:ext>
              </a:extLst>
            </p:cNvPr>
            <p:cNvSpPr/>
            <p:nvPr/>
          </p:nvSpPr>
          <p:spPr>
            <a:xfrm>
              <a:off x="8509589" y="5036285"/>
              <a:ext cx="868325" cy="230372"/>
            </a:xfrm>
            <a:prstGeom prst="rect">
              <a:avLst/>
            </a:prstGeom>
            <a:solidFill>
              <a:schemeClr val="accent6">
                <a:lumMod val="60000"/>
                <a:lumOff val="4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5" name="矩形 74">
              <a:extLst>
                <a:ext uri="{FF2B5EF4-FFF2-40B4-BE49-F238E27FC236}">
                  <a16:creationId xmlns:a16="http://schemas.microsoft.com/office/drawing/2014/main" id="{EFD1925D-C90D-A79D-B570-5ACC14779614}"/>
                </a:ext>
              </a:extLst>
            </p:cNvPr>
            <p:cNvSpPr/>
            <p:nvPr/>
          </p:nvSpPr>
          <p:spPr>
            <a:xfrm>
              <a:off x="8511361" y="4513518"/>
              <a:ext cx="868325" cy="230372"/>
            </a:xfrm>
            <a:prstGeom prst="rect">
              <a:avLst/>
            </a:prstGeom>
            <a:solidFill>
              <a:schemeClr val="accent6">
                <a:lumMod val="60000"/>
                <a:lumOff val="4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83" name="群組 82">
            <a:extLst>
              <a:ext uri="{FF2B5EF4-FFF2-40B4-BE49-F238E27FC236}">
                <a16:creationId xmlns:a16="http://schemas.microsoft.com/office/drawing/2014/main" id="{A944095E-5A58-BD9B-EC21-B1B314BF54FE}"/>
              </a:ext>
            </a:extLst>
          </p:cNvPr>
          <p:cNvGrpSpPr/>
          <p:nvPr/>
        </p:nvGrpSpPr>
        <p:grpSpPr>
          <a:xfrm rot="16200000">
            <a:off x="8592544" y="1658630"/>
            <a:ext cx="870097" cy="2321440"/>
            <a:chOff x="5399566" y="2945217"/>
            <a:chExt cx="870097" cy="2321440"/>
          </a:xfrm>
        </p:grpSpPr>
        <p:sp>
          <p:nvSpPr>
            <p:cNvPr id="78" name="矩形 77">
              <a:extLst>
                <a:ext uri="{FF2B5EF4-FFF2-40B4-BE49-F238E27FC236}">
                  <a16:creationId xmlns:a16="http://schemas.microsoft.com/office/drawing/2014/main" id="{286C1371-6856-7B49-B744-16584711F4C5}"/>
                </a:ext>
              </a:extLst>
            </p:cNvPr>
            <p:cNvSpPr/>
            <p:nvPr/>
          </p:nvSpPr>
          <p:spPr>
            <a:xfrm>
              <a:off x="5399566" y="2945217"/>
              <a:ext cx="868325" cy="230372"/>
            </a:xfrm>
            <a:prstGeom prst="rect">
              <a:avLst/>
            </a:prstGeom>
            <a:solidFill>
              <a:schemeClr val="accent6">
                <a:lumMod val="40000"/>
                <a:lumOff val="6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9" name="矩形 78">
              <a:extLst>
                <a:ext uri="{FF2B5EF4-FFF2-40B4-BE49-F238E27FC236}">
                  <a16:creationId xmlns:a16="http://schemas.microsoft.com/office/drawing/2014/main" id="{1BC3908F-C0C6-6D09-A8A3-60101CCC6E39}"/>
                </a:ext>
              </a:extLst>
            </p:cNvPr>
            <p:cNvSpPr/>
            <p:nvPr/>
          </p:nvSpPr>
          <p:spPr>
            <a:xfrm>
              <a:off x="5399566" y="3467984"/>
              <a:ext cx="868325" cy="230372"/>
            </a:xfrm>
            <a:prstGeom prst="rect">
              <a:avLst/>
            </a:prstGeom>
            <a:solidFill>
              <a:schemeClr val="accent6">
                <a:lumMod val="40000"/>
                <a:lumOff val="6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0" name="矩形 79">
              <a:extLst>
                <a:ext uri="{FF2B5EF4-FFF2-40B4-BE49-F238E27FC236}">
                  <a16:creationId xmlns:a16="http://schemas.microsoft.com/office/drawing/2014/main" id="{74D5AA54-74F8-AD5A-C639-068A135B999D}"/>
                </a:ext>
              </a:extLst>
            </p:cNvPr>
            <p:cNvSpPr/>
            <p:nvPr/>
          </p:nvSpPr>
          <p:spPr>
            <a:xfrm>
              <a:off x="5399566" y="3990751"/>
              <a:ext cx="868325" cy="230372"/>
            </a:xfrm>
            <a:prstGeom prst="rect">
              <a:avLst/>
            </a:prstGeom>
            <a:solidFill>
              <a:schemeClr val="accent6">
                <a:lumMod val="40000"/>
                <a:lumOff val="6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1" name="矩形 80">
              <a:extLst>
                <a:ext uri="{FF2B5EF4-FFF2-40B4-BE49-F238E27FC236}">
                  <a16:creationId xmlns:a16="http://schemas.microsoft.com/office/drawing/2014/main" id="{E2FB3087-1470-88E1-4FAF-2355A3FC90D7}"/>
                </a:ext>
              </a:extLst>
            </p:cNvPr>
            <p:cNvSpPr/>
            <p:nvPr/>
          </p:nvSpPr>
          <p:spPr>
            <a:xfrm>
              <a:off x="5399566" y="5036285"/>
              <a:ext cx="868325" cy="230372"/>
            </a:xfrm>
            <a:prstGeom prst="rect">
              <a:avLst/>
            </a:prstGeom>
            <a:solidFill>
              <a:schemeClr val="accent6">
                <a:lumMod val="40000"/>
                <a:lumOff val="6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2" name="矩形 81">
              <a:extLst>
                <a:ext uri="{FF2B5EF4-FFF2-40B4-BE49-F238E27FC236}">
                  <a16:creationId xmlns:a16="http://schemas.microsoft.com/office/drawing/2014/main" id="{95C81045-0673-AC48-F298-966BA784E48E}"/>
                </a:ext>
              </a:extLst>
            </p:cNvPr>
            <p:cNvSpPr/>
            <p:nvPr/>
          </p:nvSpPr>
          <p:spPr>
            <a:xfrm>
              <a:off x="5401338" y="4513518"/>
              <a:ext cx="868325" cy="230372"/>
            </a:xfrm>
            <a:prstGeom prst="rect">
              <a:avLst/>
            </a:prstGeom>
            <a:solidFill>
              <a:schemeClr val="accent6">
                <a:lumMod val="40000"/>
                <a:lumOff val="6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106" name="文字方塊 105">
            <a:extLst>
              <a:ext uri="{FF2B5EF4-FFF2-40B4-BE49-F238E27FC236}">
                <a16:creationId xmlns:a16="http://schemas.microsoft.com/office/drawing/2014/main" id="{86429D81-CDFF-835F-E69A-3DA394C1540C}"/>
              </a:ext>
            </a:extLst>
          </p:cNvPr>
          <p:cNvSpPr txBox="1"/>
          <p:nvPr/>
        </p:nvSpPr>
        <p:spPr>
          <a:xfrm rot="5400000">
            <a:off x="8918832" y="3251965"/>
            <a:ext cx="466061" cy="52322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zh-TW" altLang="en-US" sz="2800" b="1">
                <a:ea typeface="新細明體"/>
              </a:rPr>
              <a:t>...</a:t>
            </a:r>
            <a:endParaRPr lang="zh-TW" sz="2800" b="1">
              <a:ea typeface="新細明體"/>
              <a:cs typeface="Calibri"/>
            </a:endParaRPr>
          </a:p>
        </p:txBody>
      </p:sp>
      <p:sp>
        <p:nvSpPr>
          <p:cNvPr id="110" name="文字方塊 4">
            <a:extLst>
              <a:ext uri="{FF2B5EF4-FFF2-40B4-BE49-F238E27FC236}">
                <a16:creationId xmlns:a16="http://schemas.microsoft.com/office/drawing/2014/main" id="{88300EAF-2958-1769-0928-8F3B9DFCB04E}"/>
              </a:ext>
            </a:extLst>
          </p:cNvPr>
          <p:cNvSpPr txBox="1"/>
          <p:nvPr/>
        </p:nvSpPr>
        <p:spPr>
          <a:xfrm>
            <a:off x="7867429" y="1778503"/>
            <a:ext cx="2580470"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TW" altLang="en-US" sz="2400" b="1">
                <a:solidFill>
                  <a:srgbClr val="FF0000"/>
                </a:solidFill>
                <a:ea typeface="新細明體"/>
                <a:cs typeface="Calibri"/>
              </a:rPr>
              <a:t>After Fine-tuning</a:t>
            </a:r>
            <a:endParaRPr lang="zh-TW" altLang="en-US" sz="2400" b="1">
              <a:solidFill>
                <a:srgbClr val="FF0000"/>
              </a:solidFill>
              <a:ea typeface="新細明體" panose="02020500000000000000" pitchFamily="18" charset="-120"/>
              <a:cs typeface="Calibri"/>
            </a:endParaRPr>
          </a:p>
        </p:txBody>
      </p:sp>
      <p:sp>
        <p:nvSpPr>
          <p:cNvPr id="113" name="箭號: 向右 112">
            <a:extLst>
              <a:ext uri="{FF2B5EF4-FFF2-40B4-BE49-F238E27FC236}">
                <a16:creationId xmlns:a16="http://schemas.microsoft.com/office/drawing/2014/main" id="{30083C3B-BAFD-9B48-8B33-78133A7DF6C7}"/>
              </a:ext>
            </a:extLst>
          </p:cNvPr>
          <p:cNvSpPr/>
          <p:nvPr/>
        </p:nvSpPr>
        <p:spPr>
          <a:xfrm>
            <a:off x="4789368" y="3775341"/>
            <a:ext cx="2888942" cy="455341"/>
          </a:xfrm>
          <a:prstGeom prst="rightArrow">
            <a:avLst/>
          </a:prstGeom>
          <a:solidFill>
            <a:srgbClr val="7D4B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mc:AlternateContent xmlns:mc="http://schemas.openxmlformats.org/markup-compatibility/2006" xmlns:a14="http://schemas.microsoft.com/office/drawing/2010/main">
        <mc:Choice Requires="a14">
          <p:sp>
            <p:nvSpPr>
              <p:cNvPr id="51" name="文字方塊 68">
                <a:extLst>
                  <a:ext uri="{FF2B5EF4-FFF2-40B4-BE49-F238E27FC236}">
                    <a16:creationId xmlns:a16="http://schemas.microsoft.com/office/drawing/2014/main" id="{AEC147E2-7141-404D-8E2B-B460C8A2E830}"/>
                  </a:ext>
                </a:extLst>
              </p:cNvPr>
              <p:cNvSpPr txBox="1"/>
              <p:nvPr/>
            </p:nvSpPr>
            <p:spPr>
              <a:xfrm>
                <a:off x="2586033" y="5740667"/>
                <a:ext cx="1095154"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14:m>
                  <m:oMathPara xmlns:m="http://schemas.openxmlformats.org/officeDocument/2006/math">
                    <m:oMathParaPr>
                      <m:jc m:val="centerGroup"/>
                    </m:oMathParaPr>
                    <m:oMath xmlns:m="http://schemas.openxmlformats.org/officeDocument/2006/math">
                      <m:r>
                        <a:rPr lang="en-US" altLang="zh-TW" sz="2400" b="1" i="1" dirty="0" smtClean="0">
                          <a:latin typeface="Cambria Math" panose="02040503050406030204" pitchFamily="18" charset="0"/>
                          <a:ea typeface="新細明體"/>
                          <a:cs typeface="Calibri"/>
                        </a:rPr>
                        <m:t>𝒉</m:t>
                      </m:r>
                    </m:oMath>
                  </m:oMathPara>
                </a14:m>
                <a:endParaRPr lang="zh-TW" altLang="en-US" sz="2400" b="1">
                  <a:ea typeface="新細明體"/>
                  <a:cs typeface="Calibri"/>
                </a:endParaRPr>
              </a:p>
            </p:txBody>
          </p:sp>
        </mc:Choice>
        <mc:Fallback xmlns="">
          <p:sp>
            <p:nvSpPr>
              <p:cNvPr id="51" name="文字方塊 68">
                <a:extLst>
                  <a:ext uri="{FF2B5EF4-FFF2-40B4-BE49-F238E27FC236}">
                    <a16:creationId xmlns:a16="http://schemas.microsoft.com/office/drawing/2014/main" id="{AEC147E2-7141-404D-8E2B-B460C8A2E830}"/>
                  </a:ext>
                </a:extLst>
              </p:cNvPr>
              <p:cNvSpPr txBox="1">
                <a:spLocks noRot="1" noChangeAspect="1" noMove="1" noResize="1" noEditPoints="1" noAdjustHandles="1" noChangeArrowheads="1" noChangeShapeType="1" noTextEdit="1"/>
              </p:cNvSpPr>
              <p:nvPr/>
            </p:nvSpPr>
            <p:spPr>
              <a:xfrm>
                <a:off x="2586033" y="5740667"/>
                <a:ext cx="1095154" cy="461665"/>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8" name="文字方塊 68">
                <a:extLst>
                  <a:ext uri="{FF2B5EF4-FFF2-40B4-BE49-F238E27FC236}">
                    <a16:creationId xmlns:a16="http://schemas.microsoft.com/office/drawing/2014/main" id="{EF4E2CA9-69B5-984B-99BC-C593AA267266}"/>
                  </a:ext>
                </a:extLst>
              </p:cNvPr>
              <p:cNvSpPr txBox="1"/>
              <p:nvPr/>
            </p:nvSpPr>
            <p:spPr>
              <a:xfrm>
                <a:off x="8024978" y="5732120"/>
                <a:ext cx="208084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14:m>
                  <m:oMathPara xmlns:m="http://schemas.openxmlformats.org/officeDocument/2006/math">
                    <m:oMathParaPr>
                      <m:jc m:val="centerGroup"/>
                    </m:oMathParaPr>
                    <m:oMath xmlns:m="http://schemas.openxmlformats.org/officeDocument/2006/math">
                      <m:sSup>
                        <m:sSupPr>
                          <m:ctrlPr>
                            <a:rPr lang="en-US" altLang="zh-TW" sz="2400" b="1" i="1" dirty="0" smtClean="0">
                              <a:latin typeface="Cambria Math" panose="02040503050406030204" pitchFamily="18" charset="0"/>
                              <a:ea typeface="新細明體"/>
                              <a:cs typeface="Calibri"/>
                            </a:rPr>
                          </m:ctrlPr>
                        </m:sSupPr>
                        <m:e>
                          <m:r>
                            <a:rPr lang="en-US" altLang="zh-TW" sz="2400" b="1" i="1" dirty="0" smtClean="0">
                              <a:latin typeface="Cambria Math" panose="02040503050406030204" pitchFamily="18" charset="0"/>
                              <a:ea typeface="新細明體"/>
                              <a:cs typeface="Calibri"/>
                            </a:rPr>
                            <m:t>𝒉</m:t>
                          </m:r>
                        </m:e>
                        <m:sup>
                          <m:r>
                            <a:rPr lang="en-US" altLang="zh-TW" sz="2400" b="1" i="1" dirty="0" smtClean="0">
                              <a:latin typeface="Cambria Math" panose="02040503050406030204" pitchFamily="18" charset="0"/>
                              <a:ea typeface="新細明體"/>
                              <a:cs typeface="Calibri"/>
                            </a:rPr>
                            <m:t>′</m:t>
                          </m:r>
                        </m:sup>
                      </m:sSup>
                      <m:r>
                        <a:rPr lang="en-US" altLang="zh-TW" sz="2400" b="0" i="1" dirty="0" smtClean="0">
                          <a:latin typeface="Cambria Math" panose="02040503050406030204" pitchFamily="18" charset="0"/>
                          <a:ea typeface="新細明體"/>
                          <a:cs typeface="Calibri"/>
                        </a:rPr>
                        <m:t>=</m:t>
                      </m:r>
                      <m:r>
                        <a:rPr lang="en-US" altLang="zh-TW" sz="2400" b="1" i="1" dirty="0" smtClean="0">
                          <a:latin typeface="Cambria Math" panose="02040503050406030204" pitchFamily="18" charset="0"/>
                          <a:ea typeface="新細明體"/>
                          <a:cs typeface="Calibri"/>
                        </a:rPr>
                        <m:t>𝒉</m:t>
                      </m:r>
                      <m:r>
                        <a:rPr lang="en-US" altLang="zh-TW" sz="2400" b="1" i="1" dirty="0" smtClean="0">
                          <a:latin typeface="Cambria Math" panose="02040503050406030204" pitchFamily="18" charset="0"/>
                          <a:ea typeface="新細明體"/>
                          <a:cs typeface="Calibri"/>
                        </a:rPr>
                        <m:t>+</m:t>
                      </m:r>
                      <m:r>
                        <a:rPr lang="en-US" altLang="zh-TW" sz="2400" b="1" i="0" dirty="0" smtClean="0">
                          <a:latin typeface="Cambria Math" panose="02040503050406030204" pitchFamily="18" charset="0"/>
                          <a:ea typeface="新細明體"/>
                          <a:cs typeface="Calibri"/>
                        </a:rPr>
                        <m:t>𝚫</m:t>
                      </m:r>
                      <m:r>
                        <a:rPr lang="en-US" altLang="zh-TW" sz="2400" b="1" i="1" dirty="0" smtClean="0">
                          <a:latin typeface="Cambria Math" panose="02040503050406030204" pitchFamily="18" charset="0"/>
                          <a:ea typeface="新細明體"/>
                          <a:cs typeface="Calibri"/>
                        </a:rPr>
                        <m:t>𝒉</m:t>
                      </m:r>
                    </m:oMath>
                  </m:oMathPara>
                </a14:m>
                <a:endParaRPr lang="zh-TW" altLang="en-US" sz="2400" b="1" i="1">
                  <a:ea typeface="新細明體"/>
                  <a:cs typeface="Calibri"/>
                </a:endParaRPr>
              </a:p>
            </p:txBody>
          </p:sp>
        </mc:Choice>
        <mc:Fallback xmlns="">
          <p:sp>
            <p:nvSpPr>
              <p:cNvPr id="58" name="文字方塊 68">
                <a:extLst>
                  <a:ext uri="{FF2B5EF4-FFF2-40B4-BE49-F238E27FC236}">
                    <a16:creationId xmlns:a16="http://schemas.microsoft.com/office/drawing/2014/main" id="{EF4E2CA9-69B5-984B-99BC-C593AA267266}"/>
                  </a:ext>
                </a:extLst>
              </p:cNvPr>
              <p:cNvSpPr txBox="1">
                <a:spLocks noRot="1" noChangeAspect="1" noMove="1" noResize="1" noEditPoints="1" noAdjustHandles="1" noChangeArrowheads="1" noChangeShapeType="1" noTextEdit="1"/>
              </p:cNvSpPr>
              <p:nvPr/>
            </p:nvSpPr>
            <p:spPr>
              <a:xfrm>
                <a:off x="8024978" y="5732120"/>
                <a:ext cx="2080840" cy="461665"/>
              </a:xfrm>
              <a:prstGeom prst="rect">
                <a:avLst/>
              </a:prstGeom>
              <a:blipFill>
                <a:blip r:embed="rId3"/>
                <a:stretch>
                  <a:fillRect/>
                </a:stretch>
              </a:blipFill>
            </p:spPr>
            <p:txBody>
              <a:bodyPr/>
              <a:lstStyle/>
              <a:p>
                <a:r>
                  <a:rPr lang="en-US">
                    <a:noFill/>
                  </a:rPr>
                  <a:t> </a:t>
                </a:r>
              </a:p>
            </p:txBody>
          </p:sp>
        </mc:Fallback>
      </mc:AlternateContent>
      <p:sp>
        <p:nvSpPr>
          <p:cNvPr id="60" name="文字方塊 4">
            <a:extLst>
              <a:ext uri="{FF2B5EF4-FFF2-40B4-BE49-F238E27FC236}">
                <a16:creationId xmlns:a16="http://schemas.microsoft.com/office/drawing/2014/main" id="{8AD01E89-5414-4F41-8863-358CDD3A86B6}"/>
              </a:ext>
            </a:extLst>
          </p:cNvPr>
          <p:cNvSpPr txBox="1"/>
          <p:nvPr/>
        </p:nvSpPr>
        <p:spPr>
          <a:xfrm>
            <a:off x="5097164" y="3010752"/>
            <a:ext cx="2185823"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3600" err="1">
                <a:ea typeface="新細明體"/>
                <a:cs typeface="Calibri"/>
              </a:rPr>
              <a:t>LoRA</a:t>
            </a:r>
            <a:endParaRPr lang="zh-TW" sz="3600">
              <a:ea typeface="新細明體"/>
              <a:cs typeface="Calibri"/>
            </a:endParaRPr>
          </a:p>
        </p:txBody>
      </p:sp>
      <p:sp>
        <p:nvSpPr>
          <p:cNvPr id="4" name="日期版面配置區 3">
            <a:extLst>
              <a:ext uri="{FF2B5EF4-FFF2-40B4-BE49-F238E27FC236}">
                <a16:creationId xmlns:a16="http://schemas.microsoft.com/office/drawing/2014/main" id="{C7E38956-2DBA-4D99-CF82-E089B92F989B}"/>
              </a:ext>
            </a:extLst>
          </p:cNvPr>
          <p:cNvSpPr>
            <a:spLocks noGrp="1"/>
          </p:cNvSpPr>
          <p:nvPr>
            <p:ph type="dt" sz="half" idx="10"/>
          </p:nvPr>
        </p:nvSpPr>
        <p:spPr/>
        <p:txBody>
          <a:bodyPr/>
          <a:lstStyle/>
          <a:p>
            <a:r>
              <a:rPr lang="en" altLang="zh-TW" b="0" i="0">
                <a:effectLst/>
                <a:latin typeface="+mn-lt"/>
              </a:rPr>
              <a:t>He, </a:t>
            </a:r>
            <a:r>
              <a:rPr lang="en" altLang="zh-TW" b="0" i="0" err="1">
                <a:effectLst/>
                <a:latin typeface="+mn-lt"/>
              </a:rPr>
              <a:t>Junxian</a:t>
            </a:r>
            <a:r>
              <a:rPr lang="en" altLang="zh-TW" b="0" i="0">
                <a:effectLst/>
                <a:latin typeface="+mn-lt"/>
              </a:rPr>
              <a:t>, et al. "Towards a Unified View of Parameter-Efficient Transfer Learning." </a:t>
            </a:r>
            <a:r>
              <a:rPr lang="en" altLang="zh-TW" b="0" i="1">
                <a:effectLst/>
                <a:latin typeface="+mn-lt"/>
              </a:rPr>
              <a:t>International Conference on Learning Representations</a:t>
            </a:r>
            <a:r>
              <a:rPr lang="en" altLang="zh-TW" b="0" i="0">
                <a:effectLst/>
                <a:latin typeface="+mn-lt"/>
              </a:rPr>
              <a:t>. 2022.</a:t>
            </a:r>
            <a:endParaRPr lang="en-TW" altLang="zh-TW">
              <a:latin typeface="+mn-lt"/>
            </a:endParaRPr>
          </a:p>
        </p:txBody>
      </p:sp>
    </p:spTree>
    <p:extLst>
      <p:ext uri="{BB962C8B-B14F-4D97-AF65-F5344CB8AC3E}">
        <p14:creationId xmlns:p14="http://schemas.microsoft.com/office/powerpoint/2010/main" val="2368378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F86C4B5-93A7-B97D-DE42-92C16A5B0CFA}"/>
              </a:ext>
            </a:extLst>
          </p:cNvPr>
          <p:cNvSpPr>
            <a:spLocks noGrp="1"/>
          </p:cNvSpPr>
          <p:nvPr>
            <p:ph type="title"/>
          </p:nvPr>
        </p:nvSpPr>
        <p:spPr/>
        <p:txBody>
          <a:bodyPr>
            <a:normAutofit/>
          </a:bodyPr>
          <a:lstStyle/>
          <a:p>
            <a:r>
              <a:rPr lang="af-ZA" altLang="zh-TW">
                <a:ea typeface="+mj-lt"/>
                <a:cs typeface="+mj-lt"/>
              </a:rPr>
              <a:t>Parameter-</a:t>
            </a:r>
            <a:r>
              <a:rPr lang="af-ZA" altLang="zh-TW" err="1">
                <a:ea typeface="+mj-lt"/>
                <a:cs typeface="+mj-lt"/>
              </a:rPr>
              <a:t>Efficient</a:t>
            </a:r>
            <a:r>
              <a:rPr lang="af-ZA" altLang="zh-TW">
                <a:ea typeface="+mj-lt"/>
                <a:cs typeface="+mj-lt"/>
              </a:rPr>
              <a:t> </a:t>
            </a:r>
            <a:r>
              <a:rPr lang="af-ZA" altLang="zh-TW" err="1">
                <a:ea typeface="+mj-lt"/>
                <a:cs typeface="+mj-lt"/>
              </a:rPr>
              <a:t>Fine-tuning</a:t>
            </a:r>
            <a:r>
              <a:rPr lang="en-US" altLang="zh-TW">
                <a:ea typeface="+mj-lt"/>
                <a:cs typeface="+mj-lt"/>
              </a:rPr>
              <a:t>:</a:t>
            </a:r>
            <a:r>
              <a:rPr lang="zh-TW" altLang="en-US">
                <a:ea typeface="+mj-lt"/>
                <a:cs typeface="+mj-lt"/>
              </a:rPr>
              <a:t> </a:t>
            </a:r>
            <a:r>
              <a:rPr lang="en-US" altLang="zh-TW" err="1">
                <a:ea typeface="+mj-lt"/>
                <a:cs typeface="+mj-lt"/>
              </a:rPr>
              <a:t>LoRA</a:t>
            </a:r>
            <a:endParaRPr lang="zh-TW">
              <a:ea typeface="+mj-lt"/>
              <a:cs typeface="+mj-lt"/>
            </a:endParaRPr>
          </a:p>
        </p:txBody>
      </p:sp>
      <p:sp>
        <p:nvSpPr>
          <p:cNvPr id="3" name="內容版面配置區 2">
            <a:extLst>
              <a:ext uri="{FF2B5EF4-FFF2-40B4-BE49-F238E27FC236}">
                <a16:creationId xmlns:a16="http://schemas.microsoft.com/office/drawing/2014/main" id="{731EFA09-AA72-3D39-0159-0A40C982248C}"/>
              </a:ext>
            </a:extLst>
          </p:cNvPr>
          <p:cNvSpPr>
            <a:spLocks noGrp="1"/>
          </p:cNvSpPr>
          <p:nvPr>
            <p:ph idx="1"/>
          </p:nvPr>
        </p:nvSpPr>
        <p:spPr>
          <a:xfrm>
            <a:off x="838200" y="1049033"/>
            <a:ext cx="9524993" cy="766763"/>
          </a:xfrm>
        </p:spPr>
        <p:txBody>
          <a:bodyPr vert="horz" lIns="91440" tIns="45720" rIns="91440" bIns="45720" rtlCol="0" anchor="t">
            <a:normAutofit/>
          </a:bodyPr>
          <a:lstStyle/>
          <a:p>
            <a:r>
              <a:rPr lang="zh-TW" altLang="en-US">
                <a:ea typeface="新細明體"/>
                <a:cs typeface="Calibri"/>
              </a:rPr>
              <a:t>LoRA</a:t>
            </a:r>
            <a:r>
              <a:rPr lang="en-US" altLang="zh-TW">
                <a:ea typeface="新細明體"/>
                <a:cs typeface="Calibri"/>
              </a:rPr>
              <a:t>:</a:t>
            </a:r>
            <a:r>
              <a:rPr lang="zh-TW" altLang="en-US">
                <a:ea typeface="新細明體"/>
                <a:cs typeface="Calibri"/>
              </a:rPr>
              <a:t> </a:t>
            </a:r>
            <a:r>
              <a:rPr lang="en-US"/>
              <a:t>Low-Rank Adaptation of Large Language Models</a:t>
            </a:r>
          </a:p>
          <a:p>
            <a:endParaRPr lang="zh-TW">
              <a:ea typeface="新細明體"/>
              <a:cs typeface="Calibri"/>
            </a:endParaRPr>
          </a:p>
        </p:txBody>
      </p:sp>
      <p:sp>
        <p:nvSpPr>
          <p:cNvPr id="10" name="箭號: 有線條的向右箭號 9">
            <a:extLst>
              <a:ext uri="{FF2B5EF4-FFF2-40B4-BE49-F238E27FC236}">
                <a16:creationId xmlns:a16="http://schemas.microsoft.com/office/drawing/2014/main" id="{7470E4D1-736C-034D-FD85-932811D945F4}"/>
              </a:ext>
            </a:extLst>
          </p:cNvPr>
          <p:cNvSpPr/>
          <p:nvPr/>
        </p:nvSpPr>
        <p:spPr>
          <a:xfrm>
            <a:off x="5190352" y="3851219"/>
            <a:ext cx="646814" cy="487325"/>
          </a:xfrm>
          <a:prstGeom prst="striped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38" name="群組 37">
            <a:extLst>
              <a:ext uri="{FF2B5EF4-FFF2-40B4-BE49-F238E27FC236}">
                <a16:creationId xmlns:a16="http://schemas.microsoft.com/office/drawing/2014/main" id="{87A4BC09-5DB9-6CA9-86BF-52D056766A5A}"/>
              </a:ext>
            </a:extLst>
          </p:cNvPr>
          <p:cNvGrpSpPr/>
          <p:nvPr/>
        </p:nvGrpSpPr>
        <p:grpSpPr>
          <a:xfrm>
            <a:off x="6020163" y="1548316"/>
            <a:ext cx="4158749" cy="5261341"/>
            <a:chOff x="6631535" y="1548316"/>
            <a:chExt cx="4158749" cy="5261341"/>
          </a:xfrm>
        </p:grpSpPr>
        <p:cxnSp>
          <p:nvCxnSpPr>
            <p:cNvPr id="107" name="直線單箭頭接點 106">
              <a:extLst>
                <a:ext uri="{FF2B5EF4-FFF2-40B4-BE49-F238E27FC236}">
                  <a16:creationId xmlns:a16="http://schemas.microsoft.com/office/drawing/2014/main" id="{72C4FD16-A082-2658-2E7C-CC38AA7E60DC}"/>
                </a:ext>
              </a:extLst>
            </p:cNvPr>
            <p:cNvCxnSpPr>
              <a:cxnSpLocks/>
            </p:cNvCxnSpPr>
            <p:nvPr/>
          </p:nvCxnSpPr>
          <p:spPr>
            <a:xfrm flipV="1">
              <a:off x="9048672" y="1548316"/>
              <a:ext cx="1773" cy="171715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37" name="群組 36">
              <a:extLst>
                <a:ext uri="{FF2B5EF4-FFF2-40B4-BE49-F238E27FC236}">
                  <a16:creationId xmlns:a16="http://schemas.microsoft.com/office/drawing/2014/main" id="{117EC7E9-3034-DCCB-E2CD-FA412EEAE82F}"/>
                </a:ext>
              </a:extLst>
            </p:cNvPr>
            <p:cNvGrpSpPr/>
            <p:nvPr/>
          </p:nvGrpSpPr>
          <p:grpSpPr>
            <a:xfrm>
              <a:off x="6631535" y="1749054"/>
              <a:ext cx="4158749" cy="5060603"/>
              <a:chOff x="6631535" y="1749054"/>
              <a:chExt cx="4158749" cy="5060603"/>
            </a:xfrm>
          </p:grpSpPr>
          <p:cxnSp>
            <p:nvCxnSpPr>
              <p:cNvPr id="108" name="直線單箭頭接點 107">
                <a:extLst>
                  <a:ext uri="{FF2B5EF4-FFF2-40B4-BE49-F238E27FC236}">
                    <a16:creationId xmlns:a16="http://schemas.microsoft.com/office/drawing/2014/main" id="{F88EF71D-61CE-4CEC-BB13-C40F81AB664C}"/>
                  </a:ext>
                </a:extLst>
              </p:cNvPr>
              <p:cNvCxnSpPr>
                <a:cxnSpLocks/>
              </p:cNvCxnSpPr>
              <p:nvPr/>
            </p:nvCxnSpPr>
            <p:spPr>
              <a:xfrm flipV="1">
                <a:off x="9048672" y="4339363"/>
                <a:ext cx="1773" cy="247029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9" name="矩形 108">
                <a:extLst>
                  <a:ext uri="{FF2B5EF4-FFF2-40B4-BE49-F238E27FC236}">
                    <a16:creationId xmlns:a16="http://schemas.microsoft.com/office/drawing/2014/main" id="{CE56300A-55DE-AB6A-9492-DE6BFD2B8813}"/>
                  </a:ext>
                </a:extLst>
              </p:cNvPr>
              <p:cNvSpPr/>
              <p:nvPr/>
            </p:nvSpPr>
            <p:spPr>
              <a:xfrm>
                <a:off x="7595556" y="5262448"/>
                <a:ext cx="2897371" cy="1040995"/>
              </a:xfrm>
              <a:prstGeom prst="rect">
                <a:avLst/>
              </a:prstGeom>
              <a:solidFill>
                <a:srgbClr val="FBBDD3"/>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TW" altLang="en-US" sz="2400">
                    <a:solidFill>
                      <a:schemeClr val="tx1"/>
                    </a:solidFill>
                    <a:latin typeface="Calibri"/>
                    <a:ea typeface="新細明體"/>
                    <a:cs typeface="Calibri"/>
                  </a:rPr>
                  <a:t>Multi-head </a:t>
                </a:r>
                <a:endParaRPr lang="zh-TW">
                  <a:solidFill>
                    <a:srgbClr val="FFFFFF"/>
                  </a:solidFill>
                  <a:latin typeface="Calibri"/>
                  <a:ea typeface="新細明體" panose="02020500000000000000" pitchFamily="18" charset="-120"/>
                  <a:cs typeface="Calibri"/>
                </a:endParaRPr>
              </a:p>
              <a:p>
                <a:pPr algn="ctr"/>
                <a:r>
                  <a:rPr lang="zh-TW" altLang="en-US" sz="2400">
                    <a:solidFill>
                      <a:schemeClr val="tx1"/>
                    </a:solidFill>
                    <a:ea typeface="新細明體"/>
                    <a:cs typeface="Calibri"/>
                  </a:rPr>
                  <a:t>attention</a:t>
                </a:r>
              </a:p>
            </p:txBody>
          </p:sp>
          <p:sp>
            <p:nvSpPr>
              <p:cNvPr id="110" name="矩形 109">
                <a:extLst>
                  <a:ext uri="{FF2B5EF4-FFF2-40B4-BE49-F238E27FC236}">
                    <a16:creationId xmlns:a16="http://schemas.microsoft.com/office/drawing/2014/main" id="{19333E6F-36FD-89B4-CD5C-4E33A797B99C}"/>
                  </a:ext>
                </a:extLst>
              </p:cNvPr>
              <p:cNvSpPr/>
              <p:nvPr/>
            </p:nvSpPr>
            <p:spPr>
              <a:xfrm>
                <a:off x="7595556" y="2717117"/>
                <a:ext cx="2906231" cy="987832"/>
              </a:xfrm>
              <a:prstGeom prst="rect">
                <a:avLst/>
              </a:prstGeom>
              <a:solidFill>
                <a:srgbClr val="FBBDD3"/>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TW" altLang="en-US" sz="2400">
                    <a:solidFill>
                      <a:schemeClr val="tx1"/>
                    </a:solidFill>
                    <a:latin typeface="Calibri"/>
                    <a:ea typeface="新細明體"/>
                    <a:cs typeface="Calibri"/>
                  </a:rPr>
                  <a:t>Feed-forward</a:t>
                </a:r>
                <a:endParaRPr lang="zh-TW">
                  <a:solidFill>
                    <a:schemeClr val="tx1"/>
                  </a:solidFill>
                  <a:latin typeface="Calibri"/>
                  <a:ea typeface="新細明體" panose="02020500000000000000" pitchFamily="18" charset="-120"/>
                  <a:cs typeface="Calibri"/>
                </a:endParaRPr>
              </a:p>
            </p:txBody>
          </p:sp>
          <p:sp>
            <p:nvSpPr>
              <p:cNvPr id="111" name="矩形: 圓角 110">
                <a:extLst>
                  <a:ext uri="{FF2B5EF4-FFF2-40B4-BE49-F238E27FC236}">
                    <a16:creationId xmlns:a16="http://schemas.microsoft.com/office/drawing/2014/main" id="{D6A7EEB6-5028-DAAD-70A0-9AE860526A9B}"/>
                  </a:ext>
                </a:extLst>
              </p:cNvPr>
              <p:cNvSpPr/>
              <p:nvPr/>
            </p:nvSpPr>
            <p:spPr>
              <a:xfrm>
                <a:off x="7599986" y="1749054"/>
                <a:ext cx="2897370" cy="381000"/>
              </a:xfrm>
              <a:prstGeom prst="roundRect">
                <a:avLst/>
              </a:prstGeom>
              <a:solidFill>
                <a:srgbClr val="FBBD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TW" sz="2400">
                    <a:solidFill>
                      <a:schemeClr val="tx1"/>
                    </a:solidFill>
                    <a:ea typeface="+mn-lt"/>
                    <a:cs typeface="+mn-lt"/>
                  </a:rPr>
                  <a:t>Layer Norm</a:t>
                </a:r>
              </a:p>
            </p:txBody>
          </p:sp>
          <p:sp>
            <p:nvSpPr>
              <p:cNvPr id="112" name="矩形: 圓角 111">
                <a:extLst>
                  <a:ext uri="{FF2B5EF4-FFF2-40B4-BE49-F238E27FC236}">
                    <a16:creationId xmlns:a16="http://schemas.microsoft.com/office/drawing/2014/main" id="{7590AC44-D523-631A-17A9-9D19D97EA0D2}"/>
                  </a:ext>
                </a:extLst>
              </p:cNvPr>
              <p:cNvSpPr/>
              <p:nvPr/>
            </p:nvSpPr>
            <p:spPr>
              <a:xfrm>
                <a:off x="7608847" y="4008471"/>
                <a:ext cx="2879650" cy="310118"/>
              </a:xfrm>
              <a:prstGeom prst="roundRect">
                <a:avLst/>
              </a:prstGeom>
              <a:solidFill>
                <a:srgbClr val="FBBD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TW" sz="2400">
                    <a:solidFill>
                      <a:schemeClr val="tx1"/>
                    </a:solidFill>
                    <a:ea typeface="+mn-lt"/>
                    <a:cs typeface="+mn-lt"/>
                  </a:rPr>
                  <a:t>Layer Norm</a:t>
                </a:r>
              </a:p>
            </p:txBody>
          </p:sp>
          <p:grpSp>
            <p:nvGrpSpPr>
              <p:cNvPr id="113" name="群組 112">
                <a:extLst>
                  <a:ext uri="{FF2B5EF4-FFF2-40B4-BE49-F238E27FC236}">
                    <a16:creationId xmlns:a16="http://schemas.microsoft.com/office/drawing/2014/main" id="{5B21BBB1-AE92-4CA9-4B39-A1F1B1D3220F}"/>
                  </a:ext>
                </a:extLst>
              </p:cNvPr>
              <p:cNvGrpSpPr/>
              <p:nvPr/>
            </p:nvGrpSpPr>
            <p:grpSpPr>
              <a:xfrm>
                <a:off x="8858172" y="4479631"/>
                <a:ext cx="465398" cy="461665"/>
                <a:chOff x="5854474" y="4266979"/>
                <a:chExt cx="465398" cy="461665"/>
              </a:xfrm>
            </p:grpSpPr>
            <p:sp>
              <p:nvSpPr>
                <p:cNvPr id="127" name="橢圓 126">
                  <a:extLst>
                    <a:ext uri="{FF2B5EF4-FFF2-40B4-BE49-F238E27FC236}">
                      <a16:creationId xmlns:a16="http://schemas.microsoft.com/office/drawing/2014/main" id="{5A3BA67A-CA68-F536-0A1D-90B31F3632B3}"/>
                    </a:ext>
                  </a:extLst>
                </p:cNvPr>
                <p:cNvSpPr/>
                <p:nvPr/>
              </p:nvSpPr>
              <p:spPr>
                <a:xfrm>
                  <a:off x="5854474" y="4320805"/>
                  <a:ext cx="372140" cy="372139"/>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sz="2400">
                    <a:solidFill>
                      <a:schemeClr val="tx1"/>
                    </a:solidFill>
                    <a:ea typeface="新細明體"/>
                    <a:cs typeface="Calibri"/>
                  </a:endParaRPr>
                </a:p>
              </p:txBody>
            </p:sp>
            <p:sp>
              <p:nvSpPr>
                <p:cNvPr id="128" name="文字方塊 23">
                  <a:extLst>
                    <a:ext uri="{FF2B5EF4-FFF2-40B4-BE49-F238E27FC236}">
                      <a16:creationId xmlns:a16="http://schemas.microsoft.com/office/drawing/2014/main" id="{00E7F4EA-1E7D-A3E5-0FE6-89E86859D278}"/>
                    </a:ext>
                  </a:extLst>
                </p:cNvPr>
                <p:cNvSpPr txBox="1"/>
                <p:nvPr/>
              </p:nvSpPr>
              <p:spPr>
                <a:xfrm>
                  <a:off x="5880392" y="4266979"/>
                  <a:ext cx="439480"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zh-TW" altLang="en-US" sz="2400" b="1">
                      <a:ea typeface="新細明體"/>
                    </a:rPr>
                    <a:t>+</a:t>
                  </a:r>
                  <a:endParaRPr lang="zh-TW" sz="2400" b="1">
                    <a:ea typeface="新細明體"/>
                    <a:cs typeface="Calibri"/>
                  </a:endParaRPr>
                </a:p>
              </p:txBody>
            </p:sp>
          </p:grpSp>
          <p:grpSp>
            <p:nvGrpSpPr>
              <p:cNvPr id="114" name="群組 113">
                <a:extLst>
                  <a:ext uri="{FF2B5EF4-FFF2-40B4-BE49-F238E27FC236}">
                    <a16:creationId xmlns:a16="http://schemas.microsoft.com/office/drawing/2014/main" id="{6C2BA8EF-5DED-572F-2BD2-1EE0ACE4F210}"/>
                  </a:ext>
                </a:extLst>
              </p:cNvPr>
              <p:cNvGrpSpPr/>
              <p:nvPr/>
            </p:nvGrpSpPr>
            <p:grpSpPr>
              <a:xfrm>
                <a:off x="9030589" y="4664149"/>
                <a:ext cx="1745512" cy="1860697"/>
                <a:chOff x="4752751" y="4451497"/>
                <a:chExt cx="1745512" cy="2661953"/>
              </a:xfrm>
            </p:grpSpPr>
            <p:cxnSp>
              <p:nvCxnSpPr>
                <p:cNvPr id="124" name="直線單箭頭接點 123">
                  <a:extLst>
                    <a:ext uri="{FF2B5EF4-FFF2-40B4-BE49-F238E27FC236}">
                      <a16:creationId xmlns:a16="http://schemas.microsoft.com/office/drawing/2014/main" id="{06BE37D4-D4C4-2D94-EFAC-859CD5482B84}"/>
                    </a:ext>
                  </a:extLst>
                </p:cNvPr>
                <p:cNvCxnSpPr/>
                <p:nvPr/>
              </p:nvCxnSpPr>
              <p:spPr>
                <a:xfrm>
                  <a:off x="6498263" y="4451497"/>
                  <a:ext cx="0" cy="2649278"/>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5" name="直線單箭頭接點 124">
                  <a:extLst>
                    <a:ext uri="{FF2B5EF4-FFF2-40B4-BE49-F238E27FC236}">
                      <a16:creationId xmlns:a16="http://schemas.microsoft.com/office/drawing/2014/main" id="{5844688C-9532-4CA3-41FC-B04E3B68EF1E}"/>
                    </a:ext>
                  </a:extLst>
                </p:cNvPr>
                <p:cNvCxnSpPr>
                  <a:cxnSpLocks/>
                </p:cNvCxnSpPr>
                <p:nvPr/>
              </p:nvCxnSpPr>
              <p:spPr>
                <a:xfrm flipH="1">
                  <a:off x="4948023" y="4473200"/>
                  <a:ext cx="1545581" cy="1605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6" name="直線單箭頭接點 125">
                  <a:extLst>
                    <a:ext uri="{FF2B5EF4-FFF2-40B4-BE49-F238E27FC236}">
                      <a16:creationId xmlns:a16="http://schemas.microsoft.com/office/drawing/2014/main" id="{F72D5BC9-ADDD-AFD1-2FD7-32214D0C0B6D}"/>
                    </a:ext>
                  </a:extLst>
                </p:cNvPr>
                <p:cNvCxnSpPr>
                  <a:cxnSpLocks/>
                </p:cNvCxnSpPr>
                <p:nvPr/>
              </p:nvCxnSpPr>
              <p:spPr>
                <a:xfrm>
                  <a:off x="4752751" y="7100776"/>
                  <a:ext cx="1745512" cy="12674"/>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15" name="直線單箭頭接點 114">
                <a:extLst>
                  <a:ext uri="{FF2B5EF4-FFF2-40B4-BE49-F238E27FC236}">
                    <a16:creationId xmlns:a16="http://schemas.microsoft.com/office/drawing/2014/main" id="{74FBD36E-2A5D-9B38-4B40-E4D881A938DA}"/>
                  </a:ext>
                </a:extLst>
              </p:cNvPr>
              <p:cNvCxnSpPr>
                <a:cxnSpLocks/>
              </p:cNvCxnSpPr>
              <p:nvPr/>
            </p:nvCxnSpPr>
            <p:spPr>
              <a:xfrm flipV="1">
                <a:off x="9048672" y="3701409"/>
                <a:ext cx="1773" cy="28175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16" name="群組 115">
                <a:extLst>
                  <a:ext uri="{FF2B5EF4-FFF2-40B4-BE49-F238E27FC236}">
                    <a16:creationId xmlns:a16="http://schemas.microsoft.com/office/drawing/2014/main" id="{A87549C9-3BBA-DFAD-C986-40C830F118CA}"/>
                  </a:ext>
                </a:extLst>
              </p:cNvPr>
              <p:cNvGrpSpPr/>
              <p:nvPr/>
            </p:nvGrpSpPr>
            <p:grpSpPr>
              <a:xfrm>
                <a:off x="8858172" y="2158189"/>
                <a:ext cx="465398" cy="461665"/>
                <a:chOff x="5854474" y="1945537"/>
                <a:chExt cx="465398" cy="461665"/>
              </a:xfrm>
            </p:grpSpPr>
            <p:sp>
              <p:nvSpPr>
                <p:cNvPr id="122" name="橢圓 121">
                  <a:extLst>
                    <a:ext uri="{FF2B5EF4-FFF2-40B4-BE49-F238E27FC236}">
                      <a16:creationId xmlns:a16="http://schemas.microsoft.com/office/drawing/2014/main" id="{E2D464AA-8A64-49CD-A83C-42E6D53B7F51}"/>
                    </a:ext>
                  </a:extLst>
                </p:cNvPr>
                <p:cNvSpPr/>
                <p:nvPr/>
              </p:nvSpPr>
              <p:spPr>
                <a:xfrm>
                  <a:off x="5854474" y="1999363"/>
                  <a:ext cx="372140" cy="372139"/>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sz="2400">
                    <a:solidFill>
                      <a:schemeClr val="tx1"/>
                    </a:solidFill>
                    <a:ea typeface="新細明體"/>
                    <a:cs typeface="Calibri"/>
                  </a:endParaRPr>
                </a:p>
              </p:txBody>
            </p:sp>
            <p:sp>
              <p:nvSpPr>
                <p:cNvPr id="123" name="文字方塊 18">
                  <a:extLst>
                    <a:ext uri="{FF2B5EF4-FFF2-40B4-BE49-F238E27FC236}">
                      <a16:creationId xmlns:a16="http://schemas.microsoft.com/office/drawing/2014/main" id="{F29091F7-85CE-9E6B-6C74-7DABC2E6EB55}"/>
                    </a:ext>
                  </a:extLst>
                </p:cNvPr>
                <p:cNvSpPr txBox="1"/>
                <p:nvPr/>
              </p:nvSpPr>
              <p:spPr>
                <a:xfrm>
                  <a:off x="5880392" y="1945537"/>
                  <a:ext cx="439480"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zh-TW" altLang="en-US" sz="2400" b="1">
                      <a:ea typeface="新細明體"/>
                    </a:rPr>
                    <a:t>+</a:t>
                  </a:r>
                  <a:endParaRPr lang="zh-TW" sz="2400" b="1">
                    <a:ea typeface="新細明體"/>
                    <a:cs typeface="Calibri"/>
                  </a:endParaRPr>
                </a:p>
              </p:txBody>
            </p:sp>
          </p:grpSp>
          <p:cxnSp>
            <p:nvCxnSpPr>
              <p:cNvPr id="117" name="直線單箭頭接點 116">
                <a:extLst>
                  <a:ext uri="{FF2B5EF4-FFF2-40B4-BE49-F238E27FC236}">
                    <a16:creationId xmlns:a16="http://schemas.microsoft.com/office/drawing/2014/main" id="{17FB24B7-ACE2-0AE4-289A-8A46B828D66A}"/>
                  </a:ext>
                </a:extLst>
              </p:cNvPr>
              <p:cNvCxnSpPr>
                <a:cxnSpLocks/>
              </p:cNvCxnSpPr>
              <p:nvPr/>
            </p:nvCxnSpPr>
            <p:spPr>
              <a:xfrm flipV="1">
                <a:off x="9048672" y="6279803"/>
                <a:ext cx="1773" cy="28175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9" name="直線單箭頭接點 118">
                <a:extLst>
                  <a:ext uri="{FF2B5EF4-FFF2-40B4-BE49-F238E27FC236}">
                    <a16:creationId xmlns:a16="http://schemas.microsoft.com/office/drawing/2014/main" id="{72E4B635-CA6A-899B-450E-117A983F9ED2}"/>
                  </a:ext>
                </a:extLst>
              </p:cNvPr>
              <p:cNvCxnSpPr>
                <a:cxnSpLocks/>
              </p:cNvCxnSpPr>
              <p:nvPr/>
            </p:nvCxnSpPr>
            <p:spPr>
              <a:xfrm>
                <a:off x="10790284" y="2351568"/>
                <a:ext cx="0" cy="1523999"/>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0" name="直線單箭頭接點 119">
                <a:extLst>
                  <a:ext uri="{FF2B5EF4-FFF2-40B4-BE49-F238E27FC236}">
                    <a16:creationId xmlns:a16="http://schemas.microsoft.com/office/drawing/2014/main" id="{C0FB6198-C38F-E4D5-60C9-D345B11B7880}"/>
                  </a:ext>
                </a:extLst>
              </p:cNvPr>
              <p:cNvCxnSpPr>
                <a:cxnSpLocks/>
              </p:cNvCxnSpPr>
              <p:nvPr/>
            </p:nvCxnSpPr>
            <p:spPr>
              <a:xfrm flipH="1">
                <a:off x="9209935" y="2364053"/>
                <a:ext cx="1564465" cy="1809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1" name="直線單箭頭接點 120">
                <a:extLst>
                  <a:ext uri="{FF2B5EF4-FFF2-40B4-BE49-F238E27FC236}">
                    <a16:creationId xmlns:a16="http://schemas.microsoft.com/office/drawing/2014/main" id="{4F96C59D-5880-B8DA-6F74-DB654C6F25EF}"/>
                  </a:ext>
                </a:extLst>
              </p:cNvPr>
              <p:cNvCxnSpPr>
                <a:cxnSpLocks/>
              </p:cNvCxnSpPr>
              <p:nvPr/>
            </p:nvCxnSpPr>
            <p:spPr>
              <a:xfrm flipV="1">
                <a:off x="9000470" y="3848987"/>
                <a:ext cx="1780954" cy="17721"/>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矩形 12">
                <a:extLst>
                  <a:ext uri="{FF2B5EF4-FFF2-40B4-BE49-F238E27FC236}">
                    <a16:creationId xmlns:a16="http://schemas.microsoft.com/office/drawing/2014/main" id="{D1B4FEB6-5B1F-2D54-C86F-04B0D7EDAD2C}"/>
                  </a:ext>
                </a:extLst>
              </p:cNvPr>
              <p:cNvSpPr/>
              <p:nvPr/>
            </p:nvSpPr>
            <p:spPr>
              <a:xfrm>
                <a:off x="6631535" y="2718888"/>
                <a:ext cx="974651" cy="987832"/>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zh-TW" altLang="en-US" sz="2400">
                    <a:solidFill>
                      <a:schemeClr val="tx1"/>
                    </a:solidFill>
                    <a:latin typeface="Calibri"/>
                    <a:ea typeface="新細明體"/>
                    <a:cs typeface="Calibri"/>
                  </a:rPr>
                  <a:t>LoRA</a:t>
                </a:r>
                <a:endParaRPr lang="zh-TW"/>
              </a:p>
            </p:txBody>
          </p:sp>
        </p:grpSp>
      </p:grpSp>
      <p:grpSp>
        <p:nvGrpSpPr>
          <p:cNvPr id="8" name="群組 7">
            <a:extLst>
              <a:ext uri="{FF2B5EF4-FFF2-40B4-BE49-F238E27FC236}">
                <a16:creationId xmlns:a16="http://schemas.microsoft.com/office/drawing/2014/main" id="{4FDD4A1F-A40C-F278-E994-47DE3B06E17B}"/>
              </a:ext>
            </a:extLst>
          </p:cNvPr>
          <p:cNvGrpSpPr/>
          <p:nvPr/>
        </p:nvGrpSpPr>
        <p:grpSpPr>
          <a:xfrm>
            <a:off x="-87314" y="1548316"/>
            <a:ext cx="5034997" cy="5261341"/>
            <a:chOff x="-87314" y="1548316"/>
            <a:chExt cx="5034997" cy="5261341"/>
          </a:xfrm>
        </p:grpSpPr>
        <p:grpSp>
          <p:nvGrpSpPr>
            <p:cNvPr id="36" name="群組 35">
              <a:extLst>
                <a:ext uri="{FF2B5EF4-FFF2-40B4-BE49-F238E27FC236}">
                  <a16:creationId xmlns:a16="http://schemas.microsoft.com/office/drawing/2014/main" id="{4D07B700-1CBD-6727-4EA7-673621F46519}"/>
                </a:ext>
              </a:extLst>
            </p:cNvPr>
            <p:cNvGrpSpPr/>
            <p:nvPr/>
          </p:nvGrpSpPr>
          <p:grpSpPr>
            <a:xfrm>
              <a:off x="1667905" y="1548316"/>
              <a:ext cx="3279778" cy="5261341"/>
              <a:chOff x="5858905" y="1424269"/>
              <a:chExt cx="3279778" cy="5261341"/>
            </a:xfrm>
          </p:grpSpPr>
          <p:cxnSp>
            <p:nvCxnSpPr>
              <p:cNvPr id="30" name="直線單箭頭接點 29">
                <a:extLst>
                  <a:ext uri="{FF2B5EF4-FFF2-40B4-BE49-F238E27FC236}">
                    <a16:creationId xmlns:a16="http://schemas.microsoft.com/office/drawing/2014/main" id="{4B04840F-84B6-E8A2-0484-1679AAC4E5C1}"/>
                  </a:ext>
                </a:extLst>
              </p:cNvPr>
              <p:cNvCxnSpPr>
                <a:cxnSpLocks/>
              </p:cNvCxnSpPr>
              <p:nvPr/>
            </p:nvCxnSpPr>
            <p:spPr>
              <a:xfrm flipV="1">
                <a:off x="7312021" y="1424269"/>
                <a:ext cx="1773" cy="171715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直線單箭頭接點 18">
                <a:extLst>
                  <a:ext uri="{FF2B5EF4-FFF2-40B4-BE49-F238E27FC236}">
                    <a16:creationId xmlns:a16="http://schemas.microsoft.com/office/drawing/2014/main" id="{CD1CABF5-60B1-EFF7-812B-A7883950F46A}"/>
                  </a:ext>
                </a:extLst>
              </p:cNvPr>
              <p:cNvCxnSpPr>
                <a:cxnSpLocks/>
              </p:cNvCxnSpPr>
              <p:nvPr/>
            </p:nvCxnSpPr>
            <p:spPr>
              <a:xfrm flipV="1">
                <a:off x="7312021" y="4215316"/>
                <a:ext cx="1773" cy="247029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 name="矩形 8">
                <a:extLst>
                  <a:ext uri="{FF2B5EF4-FFF2-40B4-BE49-F238E27FC236}">
                    <a16:creationId xmlns:a16="http://schemas.microsoft.com/office/drawing/2014/main" id="{E50354B1-8D4C-D7E8-2053-30329CECEA38}"/>
                  </a:ext>
                </a:extLst>
              </p:cNvPr>
              <p:cNvSpPr/>
              <p:nvPr/>
            </p:nvSpPr>
            <p:spPr>
              <a:xfrm>
                <a:off x="5858905" y="5094099"/>
                <a:ext cx="2897371" cy="1085297"/>
              </a:xfrm>
              <a:prstGeom prst="rect">
                <a:avLst/>
              </a:prstGeom>
              <a:solidFill>
                <a:srgbClr val="FBBDD3"/>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zh-TW" altLang="en-US" sz="2400">
                    <a:solidFill>
                      <a:schemeClr val="tx1"/>
                    </a:solidFill>
                    <a:latin typeface="Calibri"/>
                    <a:ea typeface="新細明體"/>
                    <a:cs typeface="Calibri"/>
                  </a:rPr>
                  <a:t>Multi-head </a:t>
                </a:r>
                <a:endParaRPr lang="zh-TW">
                  <a:solidFill>
                    <a:srgbClr val="FFFFFF"/>
                  </a:solidFill>
                  <a:latin typeface="Calibri"/>
                  <a:ea typeface="新細明體" panose="02020500000000000000" pitchFamily="18" charset="-120"/>
                  <a:cs typeface="Calibri"/>
                </a:endParaRPr>
              </a:p>
              <a:p>
                <a:pPr algn="ctr"/>
                <a:r>
                  <a:rPr lang="zh-TW" altLang="en-US" sz="2400">
                    <a:solidFill>
                      <a:schemeClr val="tx1"/>
                    </a:solidFill>
                    <a:ea typeface="新細明體"/>
                    <a:cs typeface="Calibri"/>
                  </a:rPr>
                  <a:t>attention</a:t>
                </a:r>
              </a:p>
            </p:txBody>
          </p:sp>
          <p:sp>
            <p:nvSpPr>
              <p:cNvPr id="12" name="矩形 11">
                <a:extLst>
                  <a:ext uri="{FF2B5EF4-FFF2-40B4-BE49-F238E27FC236}">
                    <a16:creationId xmlns:a16="http://schemas.microsoft.com/office/drawing/2014/main" id="{DF38913E-A71C-40F5-1A2E-20724386388A}"/>
                  </a:ext>
                </a:extLst>
              </p:cNvPr>
              <p:cNvSpPr/>
              <p:nvPr/>
            </p:nvSpPr>
            <p:spPr>
              <a:xfrm>
                <a:off x="5858905" y="2575349"/>
                <a:ext cx="2906231" cy="1023273"/>
              </a:xfrm>
              <a:prstGeom prst="rect">
                <a:avLst/>
              </a:prstGeom>
              <a:solidFill>
                <a:srgbClr val="FBBDD3"/>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zh-TW" altLang="en-US" sz="2400">
                    <a:solidFill>
                      <a:schemeClr val="tx1"/>
                    </a:solidFill>
                    <a:latin typeface="Calibri"/>
                    <a:ea typeface="新細明體"/>
                    <a:cs typeface="Calibri"/>
                  </a:rPr>
                  <a:t>Feed-forward</a:t>
                </a:r>
                <a:endParaRPr lang="zh-TW">
                  <a:solidFill>
                    <a:schemeClr val="tx1"/>
                  </a:solidFill>
                  <a:latin typeface="Calibri"/>
                  <a:ea typeface="新細明體" panose="02020500000000000000" pitchFamily="18" charset="-120"/>
                  <a:cs typeface="Calibri"/>
                </a:endParaRPr>
              </a:p>
            </p:txBody>
          </p:sp>
          <p:sp>
            <p:nvSpPr>
              <p:cNvPr id="6" name="矩形: 圓角 5">
                <a:extLst>
                  <a:ext uri="{FF2B5EF4-FFF2-40B4-BE49-F238E27FC236}">
                    <a16:creationId xmlns:a16="http://schemas.microsoft.com/office/drawing/2014/main" id="{B4AFF52C-CD9D-0970-95CB-B1D4D38041E6}"/>
                  </a:ext>
                </a:extLst>
              </p:cNvPr>
              <p:cNvSpPr/>
              <p:nvPr/>
            </p:nvSpPr>
            <p:spPr>
              <a:xfrm>
                <a:off x="5863335" y="1625007"/>
                <a:ext cx="2897370" cy="381000"/>
              </a:xfrm>
              <a:prstGeom prst="roundRect">
                <a:avLst/>
              </a:prstGeom>
              <a:solidFill>
                <a:srgbClr val="FBBD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sz="2400">
                    <a:solidFill>
                      <a:schemeClr val="tx1"/>
                    </a:solidFill>
                    <a:ea typeface="+mn-lt"/>
                    <a:cs typeface="+mn-lt"/>
                  </a:rPr>
                  <a:t>Layer Norm</a:t>
                </a:r>
              </a:p>
            </p:txBody>
          </p:sp>
          <p:sp>
            <p:nvSpPr>
              <p:cNvPr id="14" name="矩形: 圓角 13">
                <a:extLst>
                  <a:ext uri="{FF2B5EF4-FFF2-40B4-BE49-F238E27FC236}">
                    <a16:creationId xmlns:a16="http://schemas.microsoft.com/office/drawing/2014/main" id="{9D611406-5C7A-3F45-4988-4273FBB07B93}"/>
                  </a:ext>
                </a:extLst>
              </p:cNvPr>
              <p:cNvSpPr/>
              <p:nvPr/>
            </p:nvSpPr>
            <p:spPr>
              <a:xfrm>
                <a:off x="5872196" y="3884424"/>
                <a:ext cx="2879650" cy="310118"/>
              </a:xfrm>
              <a:prstGeom prst="roundRect">
                <a:avLst/>
              </a:prstGeom>
              <a:solidFill>
                <a:srgbClr val="FBBD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sz="2400">
                    <a:solidFill>
                      <a:schemeClr val="tx1"/>
                    </a:solidFill>
                    <a:ea typeface="+mn-lt"/>
                    <a:cs typeface="+mn-lt"/>
                  </a:rPr>
                  <a:t>Layer Norm</a:t>
                </a:r>
              </a:p>
            </p:txBody>
          </p:sp>
          <p:grpSp>
            <p:nvGrpSpPr>
              <p:cNvPr id="17" name="群組 16">
                <a:extLst>
                  <a:ext uri="{FF2B5EF4-FFF2-40B4-BE49-F238E27FC236}">
                    <a16:creationId xmlns:a16="http://schemas.microsoft.com/office/drawing/2014/main" id="{C4EECDCD-5BF8-FA22-F00F-865129E36027}"/>
                  </a:ext>
                </a:extLst>
              </p:cNvPr>
              <p:cNvGrpSpPr/>
              <p:nvPr/>
            </p:nvGrpSpPr>
            <p:grpSpPr>
              <a:xfrm>
                <a:off x="7121521" y="4355584"/>
                <a:ext cx="465398" cy="461665"/>
                <a:chOff x="10682619" y="3921421"/>
                <a:chExt cx="465398" cy="461665"/>
              </a:xfrm>
            </p:grpSpPr>
            <p:sp>
              <p:nvSpPr>
                <p:cNvPr id="15" name="橢圓 14">
                  <a:extLst>
                    <a:ext uri="{FF2B5EF4-FFF2-40B4-BE49-F238E27FC236}">
                      <a16:creationId xmlns:a16="http://schemas.microsoft.com/office/drawing/2014/main" id="{9A761EFA-710F-1FE8-72D1-EA93006566CA}"/>
                    </a:ext>
                  </a:extLst>
                </p:cNvPr>
                <p:cNvSpPr/>
                <p:nvPr/>
              </p:nvSpPr>
              <p:spPr>
                <a:xfrm>
                  <a:off x="10682619" y="3975247"/>
                  <a:ext cx="372140" cy="372139"/>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solidFill>
                      <a:schemeClr val="tx1"/>
                    </a:solidFill>
                    <a:ea typeface="新細明體"/>
                    <a:cs typeface="Calibri"/>
                  </a:endParaRPr>
                </a:p>
              </p:txBody>
            </p:sp>
            <p:sp>
              <p:nvSpPr>
                <p:cNvPr id="16" name="文字方塊 15">
                  <a:extLst>
                    <a:ext uri="{FF2B5EF4-FFF2-40B4-BE49-F238E27FC236}">
                      <a16:creationId xmlns:a16="http://schemas.microsoft.com/office/drawing/2014/main" id="{022E4FED-97B5-16ED-64D1-5A98EB2070D1}"/>
                    </a:ext>
                  </a:extLst>
                </p:cNvPr>
                <p:cNvSpPr txBox="1"/>
                <p:nvPr/>
              </p:nvSpPr>
              <p:spPr>
                <a:xfrm>
                  <a:off x="10708537" y="3921421"/>
                  <a:ext cx="43948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zh-TW" altLang="en-US" sz="2400" b="1">
                      <a:ea typeface="新細明體"/>
                    </a:rPr>
                    <a:t>+</a:t>
                  </a:r>
                  <a:endParaRPr lang="zh-TW" sz="2400" b="1">
                    <a:ea typeface="新細明體"/>
                    <a:cs typeface="Calibri"/>
                  </a:endParaRPr>
                </a:p>
              </p:txBody>
            </p:sp>
          </p:grpSp>
          <p:grpSp>
            <p:nvGrpSpPr>
              <p:cNvPr id="23" name="群組 22">
                <a:extLst>
                  <a:ext uri="{FF2B5EF4-FFF2-40B4-BE49-F238E27FC236}">
                    <a16:creationId xmlns:a16="http://schemas.microsoft.com/office/drawing/2014/main" id="{60BEAC48-072F-22B1-D6CB-CCAD72536528}"/>
                  </a:ext>
                </a:extLst>
              </p:cNvPr>
              <p:cNvGrpSpPr/>
              <p:nvPr/>
            </p:nvGrpSpPr>
            <p:grpSpPr>
              <a:xfrm>
                <a:off x="7313427" y="4540102"/>
                <a:ext cx="1825256" cy="1851838"/>
                <a:chOff x="7260264" y="3778103"/>
                <a:chExt cx="2312581" cy="2649279"/>
              </a:xfrm>
            </p:grpSpPr>
            <p:cxnSp>
              <p:nvCxnSpPr>
                <p:cNvPr id="20" name="直線單箭頭接點 19">
                  <a:extLst>
                    <a:ext uri="{FF2B5EF4-FFF2-40B4-BE49-F238E27FC236}">
                      <a16:creationId xmlns:a16="http://schemas.microsoft.com/office/drawing/2014/main" id="{7B12499F-D39C-803D-840E-84B5D7D1B180}"/>
                    </a:ext>
                  </a:extLst>
                </p:cNvPr>
                <p:cNvCxnSpPr/>
                <p:nvPr/>
              </p:nvCxnSpPr>
              <p:spPr>
                <a:xfrm>
                  <a:off x="9572845" y="3778103"/>
                  <a:ext cx="0" cy="2649277"/>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直線單箭頭接點 20">
                  <a:extLst>
                    <a:ext uri="{FF2B5EF4-FFF2-40B4-BE49-F238E27FC236}">
                      <a16:creationId xmlns:a16="http://schemas.microsoft.com/office/drawing/2014/main" id="{75B2748D-7D3C-4A34-C356-44479AB6A29B}"/>
                    </a:ext>
                  </a:extLst>
                </p:cNvPr>
                <p:cNvCxnSpPr>
                  <a:cxnSpLocks/>
                </p:cNvCxnSpPr>
                <p:nvPr/>
              </p:nvCxnSpPr>
              <p:spPr>
                <a:xfrm flipH="1">
                  <a:off x="7517559" y="3799806"/>
                  <a:ext cx="2050627" cy="1605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直線單箭頭接點 21">
                  <a:extLst>
                    <a:ext uri="{FF2B5EF4-FFF2-40B4-BE49-F238E27FC236}">
                      <a16:creationId xmlns:a16="http://schemas.microsoft.com/office/drawing/2014/main" id="{5A8128A9-9517-D686-C24F-4A95F1D32349}"/>
                    </a:ext>
                  </a:extLst>
                </p:cNvPr>
                <p:cNvCxnSpPr>
                  <a:cxnSpLocks/>
                </p:cNvCxnSpPr>
                <p:nvPr/>
              </p:nvCxnSpPr>
              <p:spPr>
                <a:xfrm flipV="1">
                  <a:off x="7260264" y="6427381"/>
                  <a:ext cx="2312581" cy="1"/>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26" name="直線單箭頭接點 25">
                <a:extLst>
                  <a:ext uri="{FF2B5EF4-FFF2-40B4-BE49-F238E27FC236}">
                    <a16:creationId xmlns:a16="http://schemas.microsoft.com/office/drawing/2014/main" id="{51733374-664C-57CF-7B5B-6031113EFD3A}"/>
                  </a:ext>
                </a:extLst>
              </p:cNvPr>
              <p:cNvCxnSpPr>
                <a:cxnSpLocks/>
              </p:cNvCxnSpPr>
              <p:nvPr/>
            </p:nvCxnSpPr>
            <p:spPr>
              <a:xfrm flipV="1">
                <a:off x="7312021" y="3577362"/>
                <a:ext cx="1773" cy="28175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27" name="群組 26">
                <a:extLst>
                  <a:ext uri="{FF2B5EF4-FFF2-40B4-BE49-F238E27FC236}">
                    <a16:creationId xmlns:a16="http://schemas.microsoft.com/office/drawing/2014/main" id="{7ED2AFA4-29D0-A96C-0243-D3C70F79B691}"/>
                  </a:ext>
                </a:extLst>
              </p:cNvPr>
              <p:cNvGrpSpPr/>
              <p:nvPr/>
            </p:nvGrpSpPr>
            <p:grpSpPr>
              <a:xfrm>
                <a:off x="7121521" y="2034142"/>
                <a:ext cx="465398" cy="461665"/>
                <a:chOff x="10682619" y="3921421"/>
                <a:chExt cx="465398" cy="461665"/>
              </a:xfrm>
            </p:grpSpPr>
            <p:sp>
              <p:nvSpPr>
                <p:cNvPr id="28" name="橢圓 27">
                  <a:extLst>
                    <a:ext uri="{FF2B5EF4-FFF2-40B4-BE49-F238E27FC236}">
                      <a16:creationId xmlns:a16="http://schemas.microsoft.com/office/drawing/2014/main" id="{CE9B3C4D-B44C-6BC8-2607-170F7C814374}"/>
                    </a:ext>
                  </a:extLst>
                </p:cNvPr>
                <p:cNvSpPr/>
                <p:nvPr/>
              </p:nvSpPr>
              <p:spPr>
                <a:xfrm>
                  <a:off x="10682619" y="3975247"/>
                  <a:ext cx="372140" cy="372139"/>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solidFill>
                      <a:schemeClr val="tx1"/>
                    </a:solidFill>
                    <a:ea typeface="新細明體"/>
                    <a:cs typeface="Calibri"/>
                  </a:endParaRPr>
                </a:p>
              </p:txBody>
            </p:sp>
            <p:sp>
              <p:nvSpPr>
                <p:cNvPr id="29" name="文字方塊 28">
                  <a:extLst>
                    <a:ext uri="{FF2B5EF4-FFF2-40B4-BE49-F238E27FC236}">
                      <a16:creationId xmlns:a16="http://schemas.microsoft.com/office/drawing/2014/main" id="{D981005F-77D2-3BDB-CE97-896E5E9C329B}"/>
                    </a:ext>
                  </a:extLst>
                </p:cNvPr>
                <p:cNvSpPr txBox="1"/>
                <p:nvPr/>
              </p:nvSpPr>
              <p:spPr>
                <a:xfrm>
                  <a:off x="10708537" y="3921421"/>
                  <a:ext cx="43948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zh-TW" altLang="en-US" sz="2400" b="1">
                      <a:ea typeface="新細明體"/>
                    </a:rPr>
                    <a:t>+</a:t>
                  </a:r>
                  <a:endParaRPr lang="zh-TW" sz="2400" b="1">
                    <a:ea typeface="新細明體"/>
                    <a:cs typeface="Calibri"/>
                  </a:endParaRPr>
                </a:p>
              </p:txBody>
            </p:sp>
          </p:grpSp>
          <p:cxnSp>
            <p:nvCxnSpPr>
              <p:cNvPr id="31" name="直線單箭頭接點 30">
                <a:extLst>
                  <a:ext uri="{FF2B5EF4-FFF2-40B4-BE49-F238E27FC236}">
                    <a16:creationId xmlns:a16="http://schemas.microsoft.com/office/drawing/2014/main" id="{F2315D84-5097-DD5F-8357-2D2950CBC32A}"/>
                  </a:ext>
                </a:extLst>
              </p:cNvPr>
              <p:cNvCxnSpPr>
                <a:cxnSpLocks/>
              </p:cNvCxnSpPr>
              <p:nvPr/>
            </p:nvCxnSpPr>
            <p:spPr>
              <a:xfrm flipV="1">
                <a:off x="7312021" y="6155756"/>
                <a:ext cx="1773" cy="28175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32" name="群組 31">
                <a:extLst>
                  <a:ext uri="{FF2B5EF4-FFF2-40B4-BE49-F238E27FC236}">
                    <a16:creationId xmlns:a16="http://schemas.microsoft.com/office/drawing/2014/main" id="{81943FE3-F01E-36F6-48CC-B7000A89861D}"/>
                  </a:ext>
                </a:extLst>
              </p:cNvPr>
              <p:cNvGrpSpPr/>
              <p:nvPr/>
            </p:nvGrpSpPr>
            <p:grpSpPr>
              <a:xfrm>
                <a:off x="7310505" y="2227521"/>
                <a:ext cx="1825256" cy="1524000"/>
                <a:chOff x="7260264" y="3778103"/>
                <a:chExt cx="2312581" cy="2649279"/>
              </a:xfrm>
            </p:grpSpPr>
            <p:cxnSp>
              <p:nvCxnSpPr>
                <p:cNvPr id="33" name="直線單箭頭接點 32">
                  <a:extLst>
                    <a:ext uri="{FF2B5EF4-FFF2-40B4-BE49-F238E27FC236}">
                      <a16:creationId xmlns:a16="http://schemas.microsoft.com/office/drawing/2014/main" id="{3E69318D-2A66-DBB5-397D-6A6C8DBCA99A}"/>
                    </a:ext>
                  </a:extLst>
                </p:cNvPr>
                <p:cNvCxnSpPr>
                  <a:cxnSpLocks/>
                </p:cNvCxnSpPr>
                <p:nvPr/>
              </p:nvCxnSpPr>
              <p:spPr>
                <a:xfrm>
                  <a:off x="9572845" y="3778103"/>
                  <a:ext cx="0" cy="2649277"/>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直線單箭頭接點 33">
                  <a:extLst>
                    <a:ext uri="{FF2B5EF4-FFF2-40B4-BE49-F238E27FC236}">
                      <a16:creationId xmlns:a16="http://schemas.microsoft.com/office/drawing/2014/main" id="{D2A3F26A-28E4-019E-6A41-573904EE691F}"/>
                    </a:ext>
                  </a:extLst>
                </p:cNvPr>
                <p:cNvCxnSpPr>
                  <a:cxnSpLocks/>
                </p:cNvCxnSpPr>
                <p:nvPr/>
              </p:nvCxnSpPr>
              <p:spPr>
                <a:xfrm flipH="1">
                  <a:off x="7505171" y="3799807"/>
                  <a:ext cx="2051790" cy="1605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直線單箭頭接點 34">
                  <a:extLst>
                    <a:ext uri="{FF2B5EF4-FFF2-40B4-BE49-F238E27FC236}">
                      <a16:creationId xmlns:a16="http://schemas.microsoft.com/office/drawing/2014/main" id="{06C91AF1-8BFF-6266-6A70-F63567B53F0B}"/>
                    </a:ext>
                  </a:extLst>
                </p:cNvPr>
                <p:cNvCxnSpPr>
                  <a:cxnSpLocks/>
                </p:cNvCxnSpPr>
                <p:nvPr/>
              </p:nvCxnSpPr>
              <p:spPr>
                <a:xfrm flipV="1">
                  <a:off x="7260264" y="6427381"/>
                  <a:ext cx="2312581" cy="1"/>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7" name="文字方塊 4">
              <a:extLst>
                <a:ext uri="{FF2B5EF4-FFF2-40B4-BE49-F238E27FC236}">
                  <a16:creationId xmlns:a16="http://schemas.microsoft.com/office/drawing/2014/main" id="{323B7B65-086D-3AB8-1EB7-FA2F66A92BBA}"/>
                </a:ext>
              </a:extLst>
            </p:cNvPr>
            <p:cNvSpPr txBox="1"/>
            <p:nvPr/>
          </p:nvSpPr>
          <p:spPr>
            <a:xfrm>
              <a:off x="-87314" y="3512765"/>
              <a:ext cx="1755218" cy="707886"/>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2000">
                  <a:ea typeface="新細明體"/>
                  <a:cs typeface="Calibri"/>
                </a:rPr>
                <a:t>Transformer</a:t>
              </a:r>
              <a:br>
                <a:rPr lang="en-US" altLang="zh-TW" sz="2000">
                  <a:ea typeface="新細明體"/>
                  <a:cs typeface="Calibri"/>
                </a:rPr>
              </a:br>
              <a:r>
                <a:rPr lang="en-US" altLang="zh-TW" sz="2000">
                  <a:ea typeface="新細明體"/>
                  <a:cs typeface="Calibri"/>
                </a:rPr>
                <a:t>layer</a:t>
              </a:r>
              <a:endParaRPr lang="zh-TW" sz="2000"/>
            </a:p>
          </p:txBody>
        </p:sp>
      </p:grpSp>
      <p:sp>
        <p:nvSpPr>
          <p:cNvPr id="4" name="日期版面配置區 3">
            <a:extLst>
              <a:ext uri="{FF2B5EF4-FFF2-40B4-BE49-F238E27FC236}">
                <a16:creationId xmlns:a16="http://schemas.microsoft.com/office/drawing/2014/main" id="{649E334C-4A40-560B-0B45-773329778FCF}"/>
              </a:ext>
            </a:extLst>
          </p:cNvPr>
          <p:cNvSpPr>
            <a:spLocks noGrp="1"/>
          </p:cNvSpPr>
          <p:nvPr>
            <p:ph type="dt" sz="half" idx="10"/>
          </p:nvPr>
        </p:nvSpPr>
        <p:spPr/>
        <p:txBody>
          <a:bodyPr/>
          <a:lstStyle/>
          <a:p>
            <a:r>
              <a:rPr lang="en" altLang="zh-TW" b="0" i="0" dirty="0">
                <a:effectLst/>
                <a:latin typeface="+mn-lt"/>
              </a:rPr>
              <a:t>Hu, Edward J., et al. "</a:t>
            </a:r>
            <a:r>
              <a:rPr lang="en" altLang="zh-TW" b="0" i="0" dirty="0" err="1">
                <a:effectLst/>
                <a:latin typeface="+mn-lt"/>
              </a:rPr>
              <a:t>LoRA</a:t>
            </a:r>
            <a:r>
              <a:rPr lang="en" altLang="zh-TW" b="0" i="0" dirty="0">
                <a:effectLst/>
                <a:latin typeface="+mn-lt"/>
              </a:rPr>
              <a:t>: Low-Rank Adaptation of Large Language Models." </a:t>
            </a:r>
            <a:r>
              <a:rPr lang="en" altLang="zh-TW" b="0" i="1" dirty="0">
                <a:effectLst/>
                <a:latin typeface="+mn-lt"/>
              </a:rPr>
              <a:t>International Conference on Learning Representations</a:t>
            </a:r>
            <a:r>
              <a:rPr lang="en" altLang="zh-TW" b="0" i="0" dirty="0">
                <a:effectLst/>
                <a:latin typeface="+mn-lt"/>
              </a:rPr>
              <a:t>. 2021.</a:t>
            </a:r>
            <a:endParaRPr lang="en-TW">
              <a:latin typeface="+mn-lt"/>
            </a:endParaRPr>
          </a:p>
        </p:txBody>
      </p:sp>
    </p:spTree>
    <p:extLst>
      <p:ext uri="{BB962C8B-B14F-4D97-AF65-F5344CB8AC3E}">
        <p14:creationId xmlns:p14="http://schemas.microsoft.com/office/powerpoint/2010/main" val="2771830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Pre-training for NLP</a:t>
            </a:r>
            <a:endParaRPr lang="zh-TW" altLang="en-US" dirty="0"/>
          </a:p>
        </p:txBody>
      </p:sp>
      <p:sp>
        <p:nvSpPr>
          <p:cNvPr id="3" name="內容版面配置區 2"/>
          <p:cNvSpPr>
            <a:spLocks noGrp="1"/>
          </p:cNvSpPr>
          <p:nvPr>
            <p:ph idx="1"/>
          </p:nvPr>
        </p:nvSpPr>
        <p:spPr>
          <a:xfrm>
            <a:off x="4348477" y="2386750"/>
            <a:ext cx="7447384" cy="4351338"/>
          </a:xfrm>
        </p:spPr>
        <p:txBody>
          <a:bodyPr>
            <a:normAutofit lnSpcReduction="10000"/>
          </a:bodyPr>
          <a:lstStyle/>
          <a:p>
            <a:r>
              <a:rPr lang="en-US" altLang="zh-TW" dirty="0">
                <a:solidFill>
                  <a:srgbClr val="FF0000"/>
                </a:solidFill>
              </a:rPr>
              <a:t>Corpus of Linguistic Acceptability (</a:t>
            </a:r>
            <a:r>
              <a:rPr lang="en-US" altLang="zh-TW" dirty="0" err="1">
                <a:solidFill>
                  <a:srgbClr val="FF0000"/>
                </a:solidFill>
              </a:rPr>
              <a:t>CoLA</a:t>
            </a:r>
            <a:r>
              <a:rPr lang="en-US" altLang="zh-TW" dirty="0">
                <a:solidFill>
                  <a:srgbClr val="FF0000"/>
                </a:solidFill>
              </a:rPr>
              <a:t>)</a:t>
            </a:r>
          </a:p>
          <a:p>
            <a:r>
              <a:rPr lang="en-US" altLang="zh-TW" dirty="0">
                <a:solidFill>
                  <a:srgbClr val="FF0000"/>
                </a:solidFill>
              </a:rPr>
              <a:t>Stanford Sentiment Treebank (SST-2)</a:t>
            </a:r>
          </a:p>
          <a:p>
            <a:r>
              <a:rPr lang="en-US" altLang="zh-TW" dirty="0">
                <a:solidFill>
                  <a:srgbClr val="00B050"/>
                </a:solidFill>
              </a:rPr>
              <a:t>Microsoft Research Paraphrase Corpus (MRPC)</a:t>
            </a:r>
          </a:p>
          <a:p>
            <a:r>
              <a:rPr lang="en-US" altLang="zh-TW" dirty="0" err="1">
                <a:solidFill>
                  <a:srgbClr val="00B050"/>
                </a:solidFill>
              </a:rPr>
              <a:t>Quora</a:t>
            </a:r>
            <a:r>
              <a:rPr lang="en-US" altLang="zh-TW" dirty="0">
                <a:solidFill>
                  <a:srgbClr val="00B050"/>
                </a:solidFill>
              </a:rPr>
              <a:t> Question Pairs (QQP)</a:t>
            </a:r>
          </a:p>
          <a:p>
            <a:r>
              <a:rPr lang="en-US" altLang="zh-TW" dirty="0">
                <a:solidFill>
                  <a:srgbClr val="00B050"/>
                </a:solidFill>
              </a:rPr>
              <a:t>Semantic Textual Similarity Benchmark (STS-B)</a:t>
            </a:r>
          </a:p>
          <a:p>
            <a:r>
              <a:rPr lang="en-US" altLang="zh-TW" dirty="0">
                <a:solidFill>
                  <a:srgbClr val="0000FF"/>
                </a:solidFill>
              </a:rPr>
              <a:t>Multi-Genre Natural Language Inference (MNLI)</a:t>
            </a:r>
          </a:p>
          <a:p>
            <a:r>
              <a:rPr lang="en-US" altLang="zh-TW" dirty="0">
                <a:solidFill>
                  <a:srgbClr val="0000FF"/>
                </a:solidFill>
              </a:rPr>
              <a:t>Question-answering NLI (QNLI)</a:t>
            </a:r>
          </a:p>
          <a:p>
            <a:r>
              <a:rPr lang="en-US" altLang="zh-TW" dirty="0">
                <a:solidFill>
                  <a:srgbClr val="0000FF"/>
                </a:solidFill>
              </a:rPr>
              <a:t>Recognizing Textual Entailment (RTE) </a:t>
            </a:r>
          </a:p>
          <a:p>
            <a:r>
              <a:rPr lang="en-US" altLang="zh-TW" dirty="0" err="1">
                <a:solidFill>
                  <a:srgbClr val="0000FF"/>
                </a:solidFill>
              </a:rPr>
              <a:t>Winograd</a:t>
            </a:r>
            <a:r>
              <a:rPr lang="en-US" altLang="zh-TW" dirty="0">
                <a:solidFill>
                  <a:srgbClr val="0000FF"/>
                </a:solidFill>
              </a:rPr>
              <a:t> NLI (WNLI) </a:t>
            </a:r>
          </a:p>
          <a:p>
            <a:endParaRPr lang="zh-TW" altLang="en-US" dirty="0"/>
          </a:p>
        </p:txBody>
      </p:sp>
      <p:sp>
        <p:nvSpPr>
          <p:cNvPr id="4" name="矩形 3"/>
          <p:cNvSpPr/>
          <p:nvPr/>
        </p:nvSpPr>
        <p:spPr>
          <a:xfrm>
            <a:off x="838200" y="1649527"/>
            <a:ext cx="5883965" cy="954107"/>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TW" sz="2800" b="0" i="0" u="none" strike="noStrike" kern="1200" cap="none" spc="0" normalizeH="0" baseline="0" noProof="0" dirty="0">
                <a:ln>
                  <a:noFill/>
                </a:ln>
                <a:solidFill>
                  <a:srgbClr val="222222"/>
                </a:solidFill>
                <a:effectLst/>
                <a:uLnTx/>
                <a:uFillTx/>
                <a:latin typeface="Arial" panose="020B0604020202020204" pitchFamily="34" charset="0"/>
                <a:ea typeface="新細明體" panose="02020500000000000000" pitchFamily="18" charset="-120"/>
                <a:cs typeface="+mn-cs"/>
              </a:rPr>
              <a:t>General Language Understanding Evaluation (GLUE)</a:t>
            </a:r>
            <a:endParaRPr kumimoji="0" lang="zh-TW" altLang="en-US" sz="2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5" name="矩形 4"/>
          <p:cNvSpPr/>
          <p:nvPr/>
        </p:nvSpPr>
        <p:spPr>
          <a:xfrm>
            <a:off x="870026" y="2790424"/>
            <a:ext cx="2910156" cy="3693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https://gluebenchmark.com/</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pic>
        <p:nvPicPr>
          <p:cNvPr id="6" name="Picture 2" descr="GLUE Benchmark">
            <a:extLst>
              <a:ext uri="{FF2B5EF4-FFF2-40B4-BE49-F238E27FC236}">
                <a16:creationId xmlns:a16="http://schemas.microsoft.com/office/drawing/2014/main" id="{EAA0A6BF-27D8-DFEB-9E38-77E71BBF16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9290" y="4935074"/>
            <a:ext cx="3220892" cy="134559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1157959"/>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1" name="直線單箭頭接點 60">
            <a:extLst>
              <a:ext uri="{FF2B5EF4-FFF2-40B4-BE49-F238E27FC236}">
                <a16:creationId xmlns:a16="http://schemas.microsoft.com/office/drawing/2014/main" id="{9DDF5679-1F55-947B-E001-BE9FD4E72E7D}"/>
              </a:ext>
            </a:extLst>
          </p:cNvPr>
          <p:cNvCxnSpPr>
            <a:cxnSpLocks/>
          </p:cNvCxnSpPr>
          <p:nvPr/>
        </p:nvCxnSpPr>
        <p:spPr>
          <a:xfrm>
            <a:off x="11056098" y="4221140"/>
            <a:ext cx="8860" cy="1523308"/>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直線單箭頭接點 59">
            <a:extLst>
              <a:ext uri="{FF2B5EF4-FFF2-40B4-BE49-F238E27FC236}">
                <a16:creationId xmlns:a16="http://schemas.microsoft.com/office/drawing/2014/main" id="{952976F3-60D9-9CB1-A889-98E38F09E69C}"/>
              </a:ext>
            </a:extLst>
          </p:cNvPr>
          <p:cNvCxnSpPr>
            <a:cxnSpLocks/>
          </p:cNvCxnSpPr>
          <p:nvPr/>
        </p:nvCxnSpPr>
        <p:spPr>
          <a:xfrm>
            <a:off x="11064958" y="2023745"/>
            <a:ext cx="0" cy="1354959"/>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 name="標題 1">
            <a:extLst>
              <a:ext uri="{FF2B5EF4-FFF2-40B4-BE49-F238E27FC236}">
                <a16:creationId xmlns:a16="http://schemas.microsoft.com/office/drawing/2014/main" id="{C19B509B-7C09-8C6F-B6AB-ACADE9EF2A15}"/>
              </a:ext>
            </a:extLst>
          </p:cNvPr>
          <p:cNvSpPr>
            <a:spLocks noGrp="1"/>
          </p:cNvSpPr>
          <p:nvPr>
            <p:ph type="title"/>
          </p:nvPr>
        </p:nvSpPr>
        <p:spPr/>
        <p:txBody>
          <a:bodyPr>
            <a:normAutofit/>
          </a:bodyPr>
          <a:lstStyle/>
          <a:p>
            <a:r>
              <a:rPr lang="af-ZA" altLang="zh-TW">
                <a:ea typeface="+mj-lt"/>
                <a:cs typeface="+mj-lt"/>
              </a:rPr>
              <a:t>Parameter-</a:t>
            </a:r>
            <a:r>
              <a:rPr lang="af-ZA" altLang="zh-TW" err="1">
                <a:ea typeface="+mj-lt"/>
                <a:cs typeface="+mj-lt"/>
              </a:rPr>
              <a:t>Efficient</a:t>
            </a:r>
            <a:r>
              <a:rPr lang="af-ZA" altLang="zh-TW">
                <a:ea typeface="+mj-lt"/>
                <a:cs typeface="+mj-lt"/>
              </a:rPr>
              <a:t> </a:t>
            </a:r>
            <a:r>
              <a:rPr lang="af-ZA" altLang="zh-TW" err="1">
                <a:ea typeface="+mj-lt"/>
                <a:cs typeface="+mj-lt"/>
              </a:rPr>
              <a:t>Fine-tuning</a:t>
            </a:r>
            <a:r>
              <a:rPr lang="en-US" altLang="zh-TW">
                <a:ea typeface="+mj-lt"/>
                <a:cs typeface="+mj-lt"/>
              </a:rPr>
              <a:t>:</a:t>
            </a:r>
            <a:r>
              <a:rPr lang="zh-TW" altLang="en-US">
                <a:ea typeface="+mj-lt"/>
                <a:cs typeface="+mj-lt"/>
              </a:rPr>
              <a:t> </a:t>
            </a:r>
            <a:r>
              <a:rPr lang="en-US" altLang="zh-TW" err="1">
                <a:ea typeface="+mj-lt"/>
                <a:cs typeface="+mj-lt"/>
              </a:rPr>
              <a:t>LoRA</a:t>
            </a:r>
            <a:endParaRPr lang="zh-TW">
              <a:ea typeface="+mj-lt"/>
              <a:cs typeface="+mj-lt"/>
            </a:endParaRPr>
          </a:p>
        </p:txBody>
      </p:sp>
      <p:sp>
        <p:nvSpPr>
          <p:cNvPr id="3" name="內容版面配置區 2">
            <a:extLst>
              <a:ext uri="{FF2B5EF4-FFF2-40B4-BE49-F238E27FC236}">
                <a16:creationId xmlns:a16="http://schemas.microsoft.com/office/drawing/2014/main" id="{9AD551C9-01F6-3CB6-6CDD-B3271BF64962}"/>
              </a:ext>
            </a:extLst>
          </p:cNvPr>
          <p:cNvSpPr>
            <a:spLocks noGrp="1"/>
          </p:cNvSpPr>
          <p:nvPr>
            <p:ph idx="1"/>
          </p:nvPr>
        </p:nvSpPr>
        <p:spPr>
          <a:xfrm>
            <a:off x="838200" y="1219200"/>
            <a:ext cx="10515600" cy="500950"/>
          </a:xfrm>
        </p:spPr>
        <p:txBody>
          <a:bodyPr vert="horz" lIns="91440" tIns="45720" rIns="91440" bIns="45720" rtlCol="0" anchor="t">
            <a:normAutofit/>
          </a:bodyPr>
          <a:lstStyle/>
          <a:p>
            <a:r>
              <a:rPr lang="zh-TW" altLang="en-US">
                <a:ea typeface="新細明體"/>
                <a:cs typeface="Calibri"/>
              </a:rPr>
              <a:t>LoRA</a:t>
            </a:r>
            <a:endParaRPr lang="zh-TW" altLang="en-US"/>
          </a:p>
        </p:txBody>
      </p:sp>
      <p:sp>
        <p:nvSpPr>
          <p:cNvPr id="9" name="矩形 8">
            <a:extLst>
              <a:ext uri="{FF2B5EF4-FFF2-40B4-BE49-F238E27FC236}">
                <a16:creationId xmlns:a16="http://schemas.microsoft.com/office/drawing/2014/main" id="{6871337C-F5A9-9050-3D58-56C832F1BA31}"/>
              </a:ext>
            </a:extLst>
          </p:cNvPr>
          <p:cNvSpPr/>
          <p:nvPr/>
        </p:nvSpPr>
        <p:spPr>
          <a:xfrm>
            <a:off x="276812" y="3089256"/>
            <a:ext cx="2037906" cy="1023273"/>
          </a:xfrm>
          <a:prstGeom prst="rect">
            <a:avLst/>
          </a:prstGeom>
          <a:solidFill>
            <a:srgbClr val="FBBDD3"/>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zh-TW" altLang="en-US" sz="2400">
                <a:solidFill>
                  <a:schemeClr val="tx1"/>
                </a:solidFill>
                <a:latin typeface="Calibri"/>
                <a:ea typeface="新細明體"/>
                <a:cs typeface="Calibri"/>
              </a:rPr>
              <a:t>Feed-forward</a:t>
            </a:r>
            <a:endParaRPr lang="zh-TW">
              <a:solidFill>
                <a:schemeClr val="tx1"/>
              </a:solidFill>
              <a:latin typeface="Calibri"/>
              <a:ea typeface="新細明體" panose="02020500000000000000" pitchFamily="18" charset="-120"/>
              <a:cs typeface="Calibri"/>
            </a:endParaRPr>
          </a:p>
        </p:txBody>
      </p:sp>
      <p:grpSp>
        <p:nvGrpSpPr>
          <p:cNvPr id="6" name="Group 5">
            <a:extLst>
              <a:ext uri="{FF2B5EF4-FFF2-40B4-BE49-F238E27FC236}">
                <a16:creationId xmlns:a16="http://schemas.microsoft.com/office/drawing/2014/main" id="{67FD4A05-E3DA-4F44-842C-3087ABF54E6D}"/>
              </a:ext>
            </a:extLst>
          </p:cNvPr>
          <p:cNvGrpSpPr/>
          <p:nvPr/>
        </p:nvGrpSpPr>
        <p:grpSpPr>
          <a:xfrm>
            <a:off x="2352432" y="2078664"/>
            <a:ext cx="4049474" cy="3115479"/>
            <a:chOff x="2352432" y="2078664"/>
            <a:chExt cx="4049474" cy="3115479"/>
          </a:xfrm>
        </p:grpSpPr>
        <p:sp>
          <p:nvSpPr>
            <p:cNvPr id="7" name="等於 6">
              <a:extLst>
                <a:ext uri="{FF2B5EF4-FFF2-40B4-BE49-F238E27FC236}">
                  <a16:creationId xmlns:a16="http://schemas.microsoft.com/office/drawing/2014/main" id="{70C638DF-7B3E-302E-9E33-1D5531DDC8CF}"/>
                </a:ext>
              </a:extLst>
            </p:cNvPr>
            <p:cNvSpPr/>
            <p:nvPr/>
          </p:nvSpPr>
          <p:spPr>
            <a:xfrm>
              <a:off x="2352432" y="3139933"/>
              <a:ext cx="830938" cy="910682"/>
            </a:xfrm>
            <a:prstGeom prst="mathEqual">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grpSp>
          <p:nvGrpSpPr>
            <p:cNvPr id="28" name="群組 27">
              <a:extLst>
                <a:ext uri="{FF2B5EF4-FFF2-40B4-BE49-F238E27FC236}">
                  <a16:creationId xmlns:a16="http://schemas.microsoft.com/office/drawing/2014/main" id="{78082B54-DB7F-5B44-CE94-B3B76C0586E1}"/>
                </a:ext>
              </a:extLst>
            </p:cNvPr>
            <p:cNvGrpSpPr/>
            <p:nvPr/>
          </p:nvGrpSpPr>
          <p:grpSpPr>
            <a:xfrm>
              <a:off x="3327326" y="2078664"/>
              <a:ext cx="3074580" cy="3115479"/>
              <a:chOff x="4682977" y="2397641"/>
              <a:chExt cx="3074580" cy="3115479"/>
            </a:xfrm>
          </p:grpSpPr>
          <p:cxnSp>
            <p:nvCxnSpPr>
              <p:cNvPr id="11" name="直線單箭頭接點 10">
                <a:extLst>
                  <a:ext uri="{FF2B5EF4-FFF2-40B4-BE49-F238E27FC236}">
                    <a16:creationId xmlns:a16="http://schemas.microsoft.com/office/drawing/2014/main" id="{E42E6108-6C0F-DC69-1AF2-FF669E316CFC}"/>
                  </a:ext>
                </a:extLst>
              </p:cNvPr>
              <p:cNvCxnSpPr/>
              <p:nvPr/>
            </p:nvCxnSpPr>
            <p:spPr>
              <a:xfrm flipV="1">
                <a:off x="6272320" y="2397641"/>
                <a:ext cx="10633" cy="255890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流程圖: 人工作業 11">
                <a:extLst>
                  <a:ext uri="{FF2B5EF4-FFF2-40B4-BE49-F238E27FC236}">
                    <a16:creationId xmlns:a16="http://schemas.microsoft.com/office/drawing/2014/main" id="{290401C4-BF20-5FB5-2ED3-78BA0A25CF4A}"/>
                  </a:ext>
                </a:extLst>
              </p:cNvPr>
              <p:cNvSpPr/>
              <p:nvPr/>
            </p:nvSpPr>
            <p:spPr>
              <a:xfrm rot="10800000">
                <a:off x="4810343" y="2739765"/>
                <a:ext cx="2844208" cy="892563"/>
              </a:xfrm>
              <a:prstGeom prst="flowChartManualOperation">
                <a:avLst/>
              </a:prstGeom>
              <a:solidFill>
                <a:srgbClr val="FBBD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ea typeface="新細明體"/>
                  <a:cs typeface="Calibri"/>
                </a:endParaRPr>
              </a:p>
            </p:txBody>
          </p:sp>
          <p:sp>
            <p:nvSpPr>
              <p:cNvPr id="13" name="文字方塊 12">
                <a:extLst>
                  <a:ext uri="{FF2B5EF4-FFF2-40B4-BE49-F238E27FC236}">
                    <a16:creationId xmlns:a16="http://schemas.microsoft.com/office/drawing/2014/main" id="{C4813A2B-782F-BCBF-AC87-90387ED78789}"/>
                  </a:ext>
                </a:extLst>
              </p:cNvPr>
              <p:cNvSpPr txBox="1"/>
              <p:nvPr/>
            </p:nvSpPr>
            <p:spPr>
              <a:xfrm>
                <a:off x="4854645" y="2746443"/>
                <a:ext cx="2840665" cy="62113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zh-TW" altLang="en-US" sz="2400">
                    <a:ea typeface="新細明體"/>
                  </a:rPr>
                  <a:t>Feed-forward</a:t>
                </a:r>
                <a:endParaRPr lang="zh-TW" sz="2400">
                  <a:ea typeface="新細明體"/>
                  <a:cs typeface="Calibri"/>
                </a:endParaRPr>
              </a:p>
              <a:p>
                <a:pPr algn="ctr"/>
                <a:r>
                  <a:rPr lang="zh-TW" altLang="en-US" sz="2400">
                    <a:ea typeface="新細明體"/>
                    <a:cs typeface="Calibri"/>
                  </a:rPr>
                  <a:t>down-project</a:t>
                </a:r>
              </a:p>
            </p:txBody>
          </p:sp>
          <p:sp>
            <p:nvSpPr>
              <p:cNvPr id="14" name="流程圖: 人工作業 13">
                <a:extLst>
                  <a:ext uri="{FF2B5EF4-FFF2-40B4-BE49-F238E27FC236}">
                    <a16:creationId xmlns:a16="http://schemas.microsoft.com/office/drawing/2014/main" id="{B1352E35-02B4-B145-08E8-98334B57F49E}"/>
                  </a:ext>
                </a:extLst>
              </p:cNvPr>
              <p:cNvSpPr/>
              <p:nvPr/>
            </p:nvSpPr>
            <p:spPr>
              <a:xfrm>
                <a:off x="4810343" y="4388739"/>
                <a:ext cx="2844208" cy="857121"/>
              </a:xfrm>
              <a:prstGeom prst="flowChartManualOperation">
                <a:avLst/>
              </a:prstGeom>
              <a:solidFill>
                <a:srgbClr val="FBBDD3"/>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TW" altLang="en-US" sz="2400">
                  <a:solidFill>
                    <a:schemeClr val="tx1"/>
                  </a:solidFill>
                  <a:ea typeface="新細明體"/>
                  <a:cs typeface="Calibri"/>
                </a:endParaRPr>
              </a:p>
            </p:txBody>
          </p:sp>
          <p:sp>
            <p:nvSpPr>
              <p:cNvPr id="15" name="文字方塊 14">
                <a:extLst>
                  <a:ext uri="{FF2B5EF4-FFF2-40B4-BE49-F238E27FC236}">
                    <a16:creationId xmlns:a16="http://schemas.microsoft.com/office/drawing/2014/main" id="{D36C5C73-F259-F2C0-BF5D-698EBFB45C95}"/>
                  </a:ext>
                </a:extLst>
              </p:cNvPr>
              <p:cNvSpPr txBox="1"/>
              <p:nvPr/>
            </p:nvSpPr>
            <p:spPr>
              <a:xfrm>
                <a:off x="4863506" y="4386557"/>
                <a:ext cx="2840665" cy="62113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zh-TW" altLang="en-US" sz="2400">
                    <a:ea typeface="新細明體"/>
                  </a:rPr>
                  <a:t>Feed-forward</a:t>
                </a:r>
                <a:endParaRPr lang="zh-TW" sz="2400">
                  <a:ea typeface="新細明體"/>
                  <a:cs typeface="Calibri"/>
                </a:endParaRPr>
              </a:p>
              <a:p>
                <a:pPr algn="ctr"/>
                <a:r>
                  <a:rPr lang="zh-TW" altLang="en-US" sz="2400">
                    <a:ea typeface="新細明體"/>
                    <a:cs typeface="Calibri"/>
                  </a:rPr>
                  <a:t>up-project</a:t>
                </a:r>
              </a:p>
            </p:txBody>
          </p:sp>
          <p:sp>
            <p:nvSpPr>
              <p:cNvPr id="16" name="矩形: 圓角 15">
                <a:extLst>
                  <a:ext uri="{FF2B5EF4-FFF2-40B4-BE49-F238E27FC236}">
                    <a16:creationId xmlns:a16="http://schemas.microsoft.com/office/drawing/2014/main" id="{CF6A54DE-D800-17A1-14F1-9845F6880B88}"/>
                  </a:ext>
                </a:extLst>
              </p:cNvPr>
              <p:cNvSpPr/>
              <p:nvPr/>
            </p:nvSpPr>
            <p:spPr>
              <a:xfrm>
                <a:off x="5372983" y="3782154"/>
                <a:ext cx="1780953" cy="451074"/>
              </a:xfrm>
              <a:prstGeom prst="roundRect">
                <a:avLst/>
              </a:prstGeom>
              <a:solidFill>
                <a:srgbClr val="FBBDD3"/>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TW" sz="2400">
                    <a:solidFill>
                      <a:schemeClr val="tx1"/>
                    </a:solidFill>
                    <a:ea typeface="+mn-lt"/>
                    <a:cs typeface="+mn-lt"/>
                  </a:rPr>
                  <a:t>No</a:t>
                </a:r>
                <a:r>
                  <a:rPr lang="en-US" altLang="zh-TW" sz="2400" err="1">
                    <a:solidFill>
                      <a:schemeClr val="tx1"/>
                    </a:solidFill>
                    <a:ea typeface="+mn-lt"/>
                    <a:cs typeface="+mn-lt"/>
                  </a:rPr>
                  <a:t>nlinearity</a:t>
                </a:r>
                <a:endParaRPr lang="zh-TW"/>
              </a:p>
            </p:txBody>
          </p:sp>
          <p:cxnSp>
            <p:nvCxnSpPr>
              <p:cNvPr id="18" name="直線單箭頭接點 17">
                <a:extLst>
                  <a:ext uri="{FF2B5EF4-FFF2-40B4-BE49-F238E27FC236}">
                    <a16:creationId xmlns:a16="http://schemas.microsoft.com/office/drawing/2014/main" id="{C0002BD7-E2BF-2109-E2EB-DF599401AB81}"/>
                  </a:ext>
                </a:extLst>
              </p:cNvPr>
              <p:cNvCxnSpPr>
                <a:cxnSpLocks/>
              </p:cNvCxnSpPr>
              <p:nvPr/>
            </p:nvCxnSpPr>
            <p:spPr>
              <a:xfrm flipV="1">
                <a:off x="6276751" y="5213913"/>
                <a:ext cx="1773" cy="29920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2" name="矩形: 圓角 21">
                <a:extLst>
                  <a:ext uri="{FF2B5EF4-FFF2-40B4-BE49-F238E27FC236}">
                    <a16:creationId xmlns:a16="http://schemas.microsoft.com/office/drawing/2014/main" id="{2DBBEC2E-9363-2B38-870F-C48B1FCF4858}"/>
                  </a:ext>
                </a:extLst>
              </p:cNvPr>
              <p:cNvSpPr/>
              <p:nvPr/>
            </p:nvSpPr>
            <p:spPr>
              <a:xfrm>
                <a:off x="4682977" y="2575687"/>
                <a:ext cx="3074580" cy="2791504"/>
              </a:xfrm>
              <a:prstGeom prst="roundRect">
                <a:avLst/>
              </a:prstGeom>
              <a:noFill/>
              <a:ln w="57150">
                <a:solidFill>
                  <a:srgbClr val="FBBDD3"/>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sp>
        <p:nvSpPr>
          <p:cNvPr id="30" name="箭號: 有線條的向右箭號 29">
            <a:extLst>
              <a:ext uri="{FF2B5EF4-FFF2-40B4-BE49-F238E27FC236}">
                <a16:creationId xmlns:a16="http://schemas.microsoft.com/office/drawing/2014/main" id="{A4C4BD6D-F085-D613-D6D6-D83A097A1D64}"/>
              </a:ext>
            </a:extLst>
          </p:cNvPr>
          <p:cNvSpPr/>
          <p:nvPr/>
        </p:nvSpPr>
        <p:spPr>
          <a:xfrm>
            <a:off x="6501702" y="3425916"/>
            <a:ext cx="646814" cy="487325"/>
          </a:xfrm>
          <a:prstGeom prst="striped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32" name="直線單箭頭接點 31">
            <a:extLst>
              <a:ext uri="{FF2B5EF4-FFF2-40B4-BE49-F238E27FC236}">
                <a16:creationId xmlns:a16="http://schemas.microsoft.com/office/drawing/2014/main" id="{C668F1BD-F5B6-378E-CED0-8DAE74C24F4A}"/>
              </a:ext>
            </a:extLst>
          </p:cNvPr>
          <p:cNvCxnSpPr>
            <a:cxnSpLocks/>
          </p:cNvCxnSpPr>
          <p:nvPr/>
        </p:nvCxnSpPr>
        <p:spPr>
          <a:xfrm flipV="1">
            <a:off x="8806413" y="1662222"/>
            <a:ext cx="1773" cy="293990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3" name="流程圖: 人工作業 32">
            <a:extLst>
              <a:ext uri="{FF2B5EF4-FFF2-40B4-BE49-F238E27FC236}">
                <a16:creationId xmlns:a16="http://schemas.microsoft.com/office/drawing/2014/main" id="{31E54C21-F049-BE91-0804-ED465C21918F}"/>
              </a:ext>
            </a:extLst>
          </p:cNvPr>
          <p:cNvSpPr/>
          <p:nvPr/>
        </p:nvSpPr>
        <p:spPr>
          <a:xfrm rot="10800000">
            <a:off x="7379878" y="2385346"/>
            <a:ext cx="2844208" cy="892563"/>
          </a:xfrm>
          <a:prstGeom prst="flowChartManualOperation">
            <a:avLst/>
          </a:prstGeom>
          <a:solidFill>
            <a:srgbClr val="FBBD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ea typeface="新細明體"/>
              <a:cs typeface="Calibri"/>
            </a:endParaRPr>
          </a:p>
        </p:txBody>
      </p:sp>
      <p:sp>
        <p:nvSpPr>
          <p:cNvPr id="34" name="文字方塊 33">
            <a:extLst>
              <a:ext uri="{FF2B5EF4-FFF2-40B4-BE49-F238E27FC236}">
                <a16:creationId xmlns:a16="http://schemas.microsoft.com/office/drawing/2014/main" id="{03F70074-062D-90E9-8F96-B94BF672B8CB}"/>
              </a:ext>
            </a:extLst>
          </p:cNvPr>
          <p:cNvSpPr txBox="1"/>
          <p:nvPr/>
        </p:nvSpPr>
        <p:spPr>
          <a:xfrm>
            <a:off x="7384308" y="2392024"/>
            <a:ext cx="2840665" cy="62113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zh-TW" altLang="en-US" sz="2400">
                <a:ea typeface="新細明體"/>
              </a:rPr>
              <a:t>Feed-forward</a:t>
            </a:r>
            <a:endParaRPr lang="zh-TW" sz="2400">
              <a:ea typeface="新細明體"/>
              <a:cs typeface="Calibri"/>
            </a:endParaRPr>
          </a:p>
          <a:p>
            <a:pPr algn="ctr"/>
            <a:r>
              <a:rPr lang="zh-TW" altLang="en-US" sz="2400">
                <a:ea typeface="新細明體"/>
                <a:cs typeface="Calibri"/>
              </a:rPr>
              <a:t>down-project</a:t>
            </a:r>
          </a:p>
        </p:txBody>
      </p:sp>
      <p:sp>
        <p:nvSpPr>
          <p:cNvPr id="35" name="流程圖: 人工作業 34">
            <a:extLst>
              <a:ext uri="{FF2B5EF4-FFF2-40B4-BE49-F238E27FC236}">
                <a16:creationId xmlns:a16="http://schemas.microsoft.com/office/drawing/2014/main" id="{F6DF6451-FB39-000E-32D0-48358011E5D1}"/>
              </a:ext>
            </a:extLst>
          </p:cNvPr>
          <p:cNvSpPr/>
          <p:nvPr/>
        </p:nvSpPr>
        <p:spPr>
          <a:xfrm>
            <a:off x="7379878" y="4557088"/>
            <a:ext cx="2844208" cy="857121"/>
          </a:xfrm>
          <a:prstGeom prst="flowChartManualOperation">
            <a:avLst/>
          </a:prstGeom>
          <a:solidFill>
            <a:srgbClr val="FBBDD3"/>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TW" altLang="en-US" sz="2400">
              <a:solidFill>
                <a:schemeClr val="tx1"/>
              </a:solidFill>
              <a:ea typeface="新細明體"/>
              <a:cs typeface="Calibri"/>
            </a:endParaRPr>
          </a:p>
        </p:txBody>
      </p:sp>
      <p:sp>
        <p:nvSpPr>
          <p:cNvPr id="36" name="文字方塊 35">
            <a:extLst>
              <a:ext uri="{FF2B5EF4-FFF2-40B4-BE49-F238E27FC236}">
                <a16:creationId xmlns:a16="http://schemas.microsoft.com/office/drawing/2014/main" id="{21720EDC-AF86-4F86-AAE8-A49D4CA58D87}"/>
              </a:ext>
            </a:extLst>
          </p:cNvPr>
          <p:cNvSpPr txBox="1"/>
          <p:nvPr/>
        </p:nvSpPr>
        <p:spPr>
          <a:xfrm>
            <a:off x="7384308" y="4590347"/>
            <a:ext cx="2840665" cy="62113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zh-TW" altLang="en-US" sz="2400">
                <a:ea typeface="新細明體"/>
              </a:rPr>
              <a:t>Feed-forward</a:t>
            </a:r>
            <a:endParaRPr lang="zh-TW" sz="2400">
              <a:ea typeface="新細明體"/>
              <a:cs typeface="Calibri"/>
            </a:endParaRPr>
          </a:p>
          <a:p>
            <a:pPr algn="ctr"/>
            <a:r>
              <a:rPr lang="zh-TW" altLang="en-US" sz="2400">
                <a:ea typeface="新細明體"/>
                <a:cs typeface="Calibri"/>
              </a:rPr>
              <a:t>up-project</a:t>
            </a:r>
          </a:p>
        </p:txBody>
      </p:sp>
      <p:sp>
        <p:nvSpPr>
          <p:cNvPr id="37" name="矩形: 圓角 36">
            <a:extLst>
              <a:ext uri="{FF2B5EF4-FFF2-40B4-BE49-F238E27FC236}">
                <a16:creationId xmlns:a16="http://schemas.microsoft.com/office/drawing/2014/main" id="{F8B5AA35-B9D9-AA37-CEF4-48E7F24C1286}"/>
              </a:ext>
            </a:extLst>
          </p:cNvPr>
          <p:cNvSpPr/>
          <p:nvPr/>
        </p:nvSpPr>
        <p:spPr>
          <a:xfrm>
            <a:off x="7911506" y="3454316"/>
            <a:ext cx="1780953" cy="451074"/>
          </a:xfrm>
          <a:prstGeom prst="roundRect">
            <a:avLst/>
          </a:prstGeom>
          <a:solidFill>
            <a:srgbClr val="FBBDD3"/>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TW" sz="2400">
                <a:solidFill>
                  <a:schemeClr val="tx1"/>
                </a:solidFill>
                <a:ea typeface="+mn-lt"/>
                <a:cs typeface="+mn-lt"/>
              </a:rPr>
              <a:t>No</a:t>
            </a:r>
            <a:r>
              <a:rPr lang="en-US" altLang="zh-TW" sz="2400" err="1">
                <a:solidFill>
                  <a:schemeClr val="tx1"/>
                </a:solidFill>
                <a:ea typeface="+mn-lt"/>
                <a:cs typeface="+mn-lt"/>
              </a:rPr>
              <a:t>nlinearity</a:t>
            </a:r>
            <a:endParaRPr lang="zh-TW" err="1"/>
          </a:p>
        </p:txBody>
      </p:sp>
      <p:cxnSp>
        <p:nvCxnSpPr>
          <p:cNvPr id="38" name="直線單箭頭接點 37">
            <a:extLst>
              <a:ext uri="{FF2B5EF4-FFF2-40B4-BE49-F238E27FC236}">
                <a16:creationId xmlns:a16="http://schemas.microsoft.com/office/drawing/2014/main" id="{E8295302-277D-9E45-A469-7FECA1504F47}"/>
              </a:ext>
            </a:extLst>
          </p:cNvPr>
          <p:cNvCxnSpPr>
            <a:cxnSpLocks/>
          </p:cNvCxnSpPr>
          <p:nvPr/>
        </p:nvCxnSpPr>
        <p:spPr>
          <a:xfrm flipH="1" flipV="1">
            <a:off x="8801983" y="5373400"/>
            <a:ext cx="7087" cy="62704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44" name="群組 43">
            <a:extLst>
              <a:ext uri="{FF2B5EF4-FFF2-40B4-BE49-F238E27FC236}">
                <a16:creationId xmlns:a16="http://schemas.microsoft.com/office/drawing/2014/main" id="{17953020-83CA-CA1D-1149-B4E99D15C5EC}"/>
              </a:ext>
            </a:extLst>
          </p:cNvPr>
          <p:cNvGrpSpPr/>
          <p:nvPr/>
        </p:nvGrpSpPr>
        <p:grpSpPr>
          <a:xfrm>
            <a:off x="10216116" y="4414394"/>
            <a:ext cx="1692348" cy="1060912"/>
            <a:chOff x="10401296" y="4201742"/>
            <a:chExt cx="1692348" cy="1060912"/>
          </a:xfrm>
        </p:grpSpPr>
        <p:sp>
          <p:nvSpPr>
            <p:cNvPr id="41" name="流程圖: 人工作業 40">
              <a:extLst>
                <a:ext uri="{FF2B5EF4-FFF2-40B4-BE49-F238E27FC236}">
                  <a16:creationId xmlns:a16="http://schemas.microsoft.com/office/drawing/2014/main" id="{4EAF31EF-6D8F-938A-C263-05B2426257B1}"/>
                </a:ext>
              </a:extLst>
            </p:cNvPr>
            <p:cNvSpPr/>
            <p:nvPr/>
          </p:nvSpPr>
          <p:spPr>
            <a:xfrm rot="10800000">
              <a:off x="10401297" y="4857417"/>
              <a:ext cx="1692347" cy="405237"/>
            </a:xfrm>
            <a:prstGeom prst="flowChartManualOperation">
              <a:avLst/>
            </a:prstGeom>
            <a:solidFill>
              <a:srgbClr val="FFFE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ea typeface="新細明體"/>
                <a:cs typeface="Calibri"/>
              </a:endParaRPr>
            </a:p>
          </p:txBody>
        </p:sp>
        <p:sp>
          <p:nvSpPr>
            <p:cNvPr id="43" name="流程圖: 人工作業 42">
              <a:extLst>
                <a:ext uri="{FF2B5EF4-FFF2-40B4-BE49-F238E27FC236}">
                  <a16:creationId xmlns:a16="http://schemas.microsoft.com/office/drawing/2014/main" id="{393A985C-AE42-BB81-750C-5C61BAB3BD5B}"/>
                </a:ext>
              </a:extLst>
            </p:cNvPr>
            <p:cNvSpPr/>
            <p:nvPr/>
          </p:nvSpPr>
          <p:spPr>
            <a:xfrm>
              <a:off x="10401296" y="4201742"/>
              <a:ext cx="1692347" cy="405237"/>
            </a:xfrm>
            <a:prstGeom prst="flowChartManualOperation">
              <a:avLst/>
            </a:prstGeom>
            <a:solidFill>
              <a:srgbClr val="FFFE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ea typeface="新細明體"/>
                <a:cs typeface="Calibri"/>
              </a:endParaRPr>
            </a:p>
          </p:txBody>
        </p:sp>
      </p:grpSp>
      <p:grpSp>
        <p:nvGrpSpPr>
          <p:cNvPr id="45" name="群組 44">
            <a:extLst>
              <a:ext uri="{FF2B5EF4-FFF2-40B4-BE49-F238E27FC236}">
                <a16:creationId xmlns:a16="http://schemas.microsoft.com/office/drawing/2014/main" id="{BC2AF21A-2CC6-A2F6-3040-B3ED6EDCBE5E}"/>
              </a:ext>
            </a:extLst>
          </p:cNvPr>
          <p:cNvGrpSpPr/>
          <p:nvPr/>
        </p:nvGrpSpPr>
        <p:grpSpPr>
          <a:xfrm>
            <a:off x="10216116" y="2208138"/>
            <a:ext cx="1692348" cy="1060912"/>
            <a:chOff x="10401296" y="4201742"/>
            <a:chExt cx="1692348" cy="1060912"/>
          </a:xfrm>
        </p:grpSpPr>
        <p:sp>
          <p:nvSpPr>
            <p:cNvPr id="46" name="流程圖: 人工作業 45">
              <a:extLst>
                <a:ext uri="{FF2B5EF4-FFF2-40B4-BE49-F238E27FC236}">
                  <a16:creationId xmlns:a16="http://schemas.microsoft.com/office/drawing/2014/main" id="{BF600E4C-835A-9356-2C22-79F4519C9239}"/>
                </a:ext>
              </a:extLst>
            </p:cNvPr>
            <p:cNvSpPr/>
            <p:nvPr/>
          </p:nvSpPr>
          <p:spPr>
            <a:xfrm rot="10800000">
              <a:off x="10401297" y="4857417"/>
              <a:ext cx="1692347" cy="405237"/>
            </a:xfrm>
            <a:prstGeom prst="flowChartManualOperation">
              <a:avLst/>
            </a:prstGeom>
            <a:solidFill>
              <a:srgbClr val="FFFE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ea typeface="新細明體"/>
                <a:cs typeface="Calibri"/>
              </a:endParaRPr>
            </a:p>
          </p:txBody>
        </p:sp>
        <p:sp>
          <p:nvSpPr>
            <p:cNvPr id="47" name="流程圖: 人工作業 46">
              <a:extLst>
                <a:ext uri="{FF2B5EF4-FFF2-40B4-BE49-F238E27FC236}">
                  <a16:creationId xmlns:a16="http://schemas.microsoft.com/office/drawing/2014/main" id="{9B52C933-B806-7DA4-1107-405D74E3AAE0}"/>
                </a:ext>
              </a:extLst>
            </p:cNvPr>
            <p:cNvSpPr/>
            <p:nvPr/>
          </p:nvSpPr>
          <p:spPr>
            <a:xfrm>
              <a:off x="10401296" y="4201742"/>
              <a:ext cx="1692347" cy="405237"/>
            </a:xfrm>
            <a:prstGeom prst="flowChartManualOperation">
              <a:avLst/>
            </a:prstGeom>
            <a:solidFill>
              <a:srgbClr val="FFFE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ea typeface="新細明體"/>
                <a:cs typeface="Calibri"/>
              </a:endParaRPr>
            </a:p>
          </p:txBody>
        </p:sp>
      </p:grpSp>
      <p:cxnSp>
        <p:nvCxnSpPr>
          <p:cNvPr id="48" name="直線單箭頭接點 47">
            <a:extLst>
              <a:ext uri="{FF2B5EF4-FFF2-40B4-BE49-F238E27FC236}">
                <a16:creationId xmlns:a16="http://schemas.microsoft.com/office/drawing/2014/main" id="{6D0F656D-0422-7499-2D7F-9DDF565C05AC}"/>
              </a:ext>
            </a:extLst>
          </p:cNvPr>
          <p:cNvCxnSpPr>
            <a:cxnSpLocks/>
          </p:cNvCxnSpPr>
          <p:nvPr/>
        </p:nvCxnSpPr>
        <p:spPr>
          <a:xfrm flipH="1">
            <a:off x="9023495" y="4219489"/>
            <a:ext cx="2036132" cy="204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52" name="群組 51">
            <a:extLst>
              <a:ext uri="{FF2B5EF4-FFF2-40B4-BE49-F238E27FC236}">
                <a16:creationId xmlns:a16="http://schemas.microsoft.com/office/drawing/2014/main" id="{4991C74F-EE3C-605A-3251-11BF12939684}"/>
              </a:ext>
            </a:extLst>
          </p:cNvPr>
          <p:cNvGrpSpPr/>
          <p:nvPr/>
        </p:nvGrpSpPr>
        <p:grpSpPr>
          <a:xfrm>
            <a:off x="8633633" y="1789496"/>
            <a:ext cx="642608" cy="461665"/>
            <a:chOff x="5854474" y="1921828"/>
            <a:chExt cx="642608" cy="617647"/>
          </a:xfrm>
        </p:grpSpPr>
        <p:sp>
          <p:nvSpPr>
            <p:cNvPr id="50" name="橢圓 49">
              <a:extLst>
                <a:ext uri="{FF2B5EF4-FFF2-40B4-BE49-F238E27FC236}">
                  <a16:creationId xmlns:a16="http://schemas.microsoft.com/office/drawing/2014/main" id="{844232B2-70EF-C879-8AF9-BFE0481858D9}"/>
                </a:ext>
              </a:extLst>
            </p:cNvPr>
            <p:cNvSpPr/>
            <p:nvPr/>
          </p:nvSpPr>
          <p:spPr>
            <a:xfrm>
              <a:off x="5854474" y="1999363"/>
              <a:ext cx="372140" cy="502534"/>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sz="2400">
                <a:solidFill>
                  <a:schemeClr val="tx1"/>
                </a:solidFill>
                <a:ea typeface="新細明體"/>
                <a:cs typeface="Calibri"/>
              </a:endParaRPr>
            </a:p>
          </p:txBody>
        </p:sp>
        <p:sp>
          <p:nvSpPr>
            <p:cNvPr id="51" name="文字方塊 18">
              <a:extLst>
                <a:ext uri="{FF2B5EF4-FFF2-40B4-BE49-F238E27FC236}">
                  <a16:creationId xmlns:a16="http://schemas.microsoft.com/office/drawing/2014/main" id="{B07B8C24-1EDD-94D3-FE37-8BE1F2AECA0F}"/>
                </a:ext>
              </a:extLst>
            </p:cNvPr>
            <p:cNvSpPr txBox="1"/>
            <p:nvPr/>
          </p:nvSpPr>
          <p:spPr>
            <a:xfrm>
              <a:off x="5862672" y="1921828"/>
              <a:ext cx="634410" cy="61764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zh-TW" altLang="en-US" sz="2400" b="1">
                  <a:ea typeface="新細明體"/>
                </a:rPr>
                <a:t>+</a:t>
              </a:r>
              <a:endParaRPr lang="zh-TW" sz="2400" b="1">
                <a:ea typeface="新細明體"/>
                <a:cs typeface="Calibri"/>
              </a:endParaRPr>
            </a:p>
          </p:txBody>
        </p:sp>
      </p:grpSp>
      <p:grpSp>
        <p:nvGrpSpPr>
          <p:cNvPr id="53" name="群組 52">
            <a:extLst>
              <a:ext uri="{FF2B5EF4-FFF2-40B4-BE49-F238E27FC236}">
                <a16:creationId xmlns:a16="http://schemas.microsoft.com/office/drawing/2014/main" id="{1DA9E164-DF88-6BDF-B472-A772DECE2B21}"/>
              </a:ext>
            </a:extLst>
          </p:cNvPr>
          <p:cNvGrpSpPr/>
          <p:nvPr/>
        </p:nvGrpSpPr>
        <p:grpSpPr>
          <a:xfrm>
            <a:off x="8633633" y="3986890"/>
            <a:ext cx="642608" cy="461665"/>
            <a:chOff x="5854474" y="1921827"/>
            <a:chExt cx="642608" cy="617647"/>
          </a:xfrm>
        </p:grpSpPr>
        <p:sp>
          <p:nvSpPr>
            <p:cNvPr id="54" name="橢圓 53">
              <a:extLst>
                <a:ext uri="{FF2B5EF4-FFF2-40B4-BE49-F238E27FC236}">
                  <a16:creationId xmlns:a16="http://schemas.microsoft.com/office/drawing/2014/main" id="{27948A21-EF70-54F1-8DB1-257FE1D836A7}"/>
                </a:ext>
              </a:extLst>
            </p:cNvPr>
            <p:cNvSpPr/>
            <p:nvPr/>
          </p:nvSpPr>
          <p:spPr>
            <a:xfrm>
              <a:off x="5854474" y="1999363"/>
              <a:ext cx="372140" cy="502534"/>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sz="2400">
                <a:solidFill>
                  <a:schemeClr val="tx1"/>
                </a:solidFill>
                <a:ea typeface="新細明體"/>
                <a:cs typeface="Calibri"/>
              </a:endParaRPr>
            </a:p>
          </p:txBody>
        </p:sp>
        <p:sp>
          <p:nvSpPr>
            <p:cNvPr id="55" name="文字方塊 18">
              <a:extLst>
                <a:ext uri="{FF2B5EF4-FFF2-40B4-BE49-F238E27FC236}">
                  <a16:creationId xmlns:a16="http://schemas.microsoft.com/office/drawing/2014/main" id="{61A3002A-AEDD-C4B7-C53A-501C672FC709}"/>
                </a:ext>
              </a:extLst>
            </p:cNvPr>
            <p:cNvSpPr txBox="1"/>
            <p:nvPr/>
          </p:nvSpPr>
          <p:spPr>
            <a:xfrm>
              <a:off x="5862672" y="1921827"/>
              <a:ext cx="634410" cy="61764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zh-TW" altLang="en-US" sz="2400" b="1">
                  <a:ea typeface="新細明體"/>
                </a:rPr>
                <a:t>+</a:t>
              </a:r>
              <a:endParaRPr lang="zh-TW" sz="2400" b="1">
                <a:ea typeface="新細明體"/>
                <a:cs typeface="Calibri"/>
              </a:endParaRPr>
            </a:p>
          </p:txBody>
        </p:sp>
      </p:grpSp>
      <p:cxnSp>
        <p:nvCxnSpPr>
          <p:cNvPr id="56" name="直線單箭頭接點 55">
            <a:extLst>
              <a:ext uri="{FF2B5EF4-FFF2-40B4-BE49-F238E27FC236}">
                <a16:creationId xmlns:a16="http://schemas.microsoft.com/office/drawing/2014/main" id="{47C2B89E-C564-BEAF-756B-E4AF8204DF5C}"/>
              </a:ext>
            </a:extLst>
          </p:cNvPr>
          <p:cNvCxnSpPr>
            <a:cxnSpLocks/>
          </p:cNvCxnSpPr>
          <p:nvPr/>
        </p:nvCxnSpPr>
        <p:spPr>
          <a:xfrm flipH="1">
            <a:off x="9023495" y="2030954"/>
            <a:ext cx="2036132" cy="204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8" name="直線單箭頭接點 57">
            <a:extLst>
              <a:ext uri="{FF2B5EF4-FFF2-40B4-BE49-F238E27FC236}">
                <a16:creationId xmlns:a16="http://schemas.microsoft.com/office/drawing/2014/main" id="{A8DB43BF-9AB4-0F18-5737-EF12CEDCDEBE}"/>
              </a:ext>
            </a:extLst>
          </p:cNvPr>
          <p:cNvCxnSpPr>
            <a:cxnSpLocks/>
          </p:cNvCxnSpPr>
          <p:nvPr/>
        </p:nvCxnSpPr>
        <p:spPr>
          <a:xfrm>
            <a:off x="8805540" y="5745140"/>
            <a:ext cx="2259418" cy="8169"/>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直線單箭頭接點 58">
            <a:extLst>
              <a:ext uri="{FF2B5EF4-FFF2-40B4-BE49-F238E27FC236}">
                <a16:creationId xmlns:a16="http://schemas.microsoft.com/office/drawing/2014/main" id="{FC2C5D73-A7B0-C70E-F21A-25CC2DC6C272}"/>
              </a:ext>
            </a:extLst>
          </p:cNvPr>
          <p:cNvCxnSpPr>
            <a:cxnSpLocks/>
          </p:cNvCxnSpPr>
          <p:nvPr/>
        </p:nvCxnSpPr>
        <p:spPr>
          <a:xfrm>
            <a:off x="8805540" y="3379396"/>
            <a:ext cx="2259418" cy="8169"/>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9" name="矩形 91">
            <a:extLst>
              <a:ext uri="{FF2B5EF4-FFF2-40B4-BE49-F238E27FC236}">
                <a16:creationId xmlns:a16="http://schemas.microsoft.com/office/drawing/2014/main" id="{ACF60D8A-9EA0-AF43-B227-90111D118018}"/>
              </a:ext>
            </a:extLst>
          </p:cNvPr>
          <p:cNvSpPr/>
          <p:nvPr/>
        </p:nvSpPr>
        <p:spPr>
          <a:xfrm>
            <a:off x="7179645" y="3984408"/>
            <a:ext cx="4735543" cy="201603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日期版面配置區 3">
            <a:extLst>
              <a:ext uri="{FF2B5EF4-FFF2-40B4-BE49-F238E27FC236}">
                <a16:creationId xmlns:a16="http://schemas.microsoft.com/office/drawing/2014/main" id="{3E3F4757-5D67-31E4-6EEB-9BA33D7A2B4D}"/>
              </a:ext>
            </a:extLst>
          </p:cNvPr>
          <p:cNvSpPr>
            <a:spLocks noGrp="1"/>
          </p:cNvSpPr>
          <p:nvPr>
            <p:ph type="dt" sz="half" idx="10"/>
          </p:nvPr>
        </p:nvSpPr>
        <p:spPr/>
        <p:txBody>
          <a:bodyPr/>
          <a:lstStyle/>
          <a:p>
            <a:r>
              <a:rPr lang="en" altLang="zh-TW" b="0" i="0">
                <a:effectLst/>
                <a:latin typeface="+mn-lt"/>
              </a:rPr>
              <a:t>Hu, Edward J., et al. "</a:t>
            </a:r>
            <a:r>
              <a:rPr lang="en" altLang="zh-TW" b="0" i="0" err="1">
                <a:effectLst/>
                <a:latin typeface="+mn-lt"/>
              </a:rPr>
              <a:t>LoRA</a:t>
            </a:r>
            <a:r>
              <a:rPr lang="en" altLang="zh-TW" b="0" i="0">
                <a:effectLst/>
                <a:latin typeface="+mn-lt"/>
              </a:rPr>
              <a:t>: Low-Rank Adaptation of Large Language Models." </a:t>
            </a:r>
            <a:r>
              <a:rPr lang="en" altLang="zh-TW" b="0" i="1">
                <a:effectLst/>
                <a:latin typeface="+mn-lt"/>
              </a:rPr>
              <a:t>International Conference on Learning Representations</a:t>
            </a:r>
            <a:r>
              <a:rPr lang="en" altLang="zh-TW" b="0" i="0">
                <a:effectLst/>
                <a:latin typeface="+mn-lt"/>
              </a:rPr>
              <a:t>. 2021.</a:t>
            </a:r>
            <a:endParaRPr lang="en-TW" altLang="zh-TW">
              <a:latin typeface="+mn-lt"/>
            </a:endParaRPr>
          </a:p>
        </p:txBody>
      </p:sp>
    </p:spTree>
    <p:extLst>
      <p:ext uri="{BB962C8B-B14F-4D97-AF65-F5344CB8AC3E}">
        <p14:creationId xmlns:p14="http://schemas.microsoft.com/office/powerpoint/2010/main" val="3658758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4"/>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5"/>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8"/>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52"/>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53"/>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56"/>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58"/>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59"/>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0"/>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30" grpId="0" animBg="1"/>
      <p:bldP spid="33" grpId="0" animBg="1"/>
      <p:bldP spid="34" grpId="0"/>
      <p:bldP spid="35" grpId="0" animBg="1"/>
      <p:bldP spid="36" grpId="0"/>
      <p:bldP spid="37" grpId="0" animBg="1"/>
      <p:bldP spid="49" grpId="0" animBg="1"/>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19B509B-7C09-8C6F-B6AB-ACADE9EF2A15}"/>
              </a:ext>
            </a:extLst>
          </p:cNvPr>
          <p:cNvSpPr>
            <a:spLocks noGrp="1"/>
          </p:cNvSpPr>
          <p:nvPr>
            <p:ph type="title"/>
          </p:nvPr>
        </p:nvSpPr>
        <p:spPr/>
        <p:txBody>
          <a:bodyPr>
            <a:normAutofit/>
          </a:bodyPr>
          <a:lstStyle/>
          <a:p>
            <a:r>
              <a:rPr lang="af-ZA" altLang="zh-TW">
                <a:ea typeface="+mj-lt"/>
                <a:cs typeface="+mj-lt"/>
              </a:rPr>
              <a:t>Parameter-</a:t>
            </a:r>
            <a:r>
              <a:rPr lang="af-ZA" altLang="zh-TW" err="1">
                <a:ea typeface="+mj-lt"/>
                <a:cs typeface="+mj-lt"/>
              </a:rPr>
              <a:t>Efficient</a:t>
            </a:r>
            <a:r>
              <a:rPr lang="af-ZA" altLang="zh-TW">
                <a:ea typeface="+mj-lt"/>
                <a:cs typeface="+mj-lt"/>
              </a:rPr>
              <a:t> </a:t>
            </a:r>
            <a:r>
              <a:rPr lang="af-ZA" altLang="zh-TW" err="1">
                <a:ea typeface="+mj-lt"/>
                <a:cs typeface="+mj-lt"/>
              </a:rPr>
              <a:t>Fine-tuning</a:t>
            </a:r>
            <a:r>
              <a:rPr lang="en-US" altLang="zh-TW">
                <a:ea typeface="+mj-lt"/>
                <a:cs typeface="+mj-lt"/>
              </a:rPr>
              <a:t>:</a:t>
            </a:r>
            <a:r>
              <a:rPr lang="zh-TW" altLang="en-US">
                <a:ea typeface="+mj-lt"/>
                <a:cs typeface="+mj-lt"/>
              </a:rPr>
              <a:t> </a:t>
            </a:r>
            <a:r>
              <a:rPr lang="en-US" altLang="zh-TW" err="1">
                <a:ea typeface="+mj-lt"/>
                <a:cs typeface="+mj-lt"/>
              </a:rPr>
              <a:t>LoRA</a:t>
            </a:r>
            <a:endParaRPr lang="zh-TW">
              <a:ea typeface="+mj-lt"/>
              <a:cs typeface="+mj-lt"/>
            </a:endParaRPr>
          </a:p>
        </p:txBody>
      </p:sp>
      <p:sp>
        <p:nvSpPr>
          <p:cNvPr id="3" name="內容版面配置區 2">
            <a:extLst>
              <a:ext uri="{FF2B5EF4-FFF2-40B4-BE49-F238E27FC236}">
                <a16:creationId xmlns:a16="http://schemas.microsoft.com/office/drawing/2014/main" id="{9AD551C9-01F6-3CB6-6CDD-B3271BF64962}"/>
              </a:ext>
            </a:extLst>
          </p:cNvPr>
          <p:cNvSpPr>
            <a:spLocks noGrp="1"/>
          </p:cNvSpPr>
          <p:nvPr>
            <p:ph idx="1"/>
          </p:nvPr>
        </p:nvSpPr>
        <p:spPr>
          <a:xfrm>
            <a:off x="838200" y="1219200"/>
            <a:ext cx="10515600" cy="500950"/>
          </a:xfrm>
        </p:spPr>
        <p:txBody>
          <a:bodyPr vert="horz" lIns="91440" tIns="45720" rIns="91440" bIns="45720" rtlCol="0" anchor="t">
            <a:normAutofit/>
          </a:bodyPr>
          <a:lstStyle/>
          <a:p>
            <a:r>
              <a:rPr lang="zh-TW" altLang="en-US">
                <a:ea typeface="新細明體"/>
                <a:cs typeface="Calibri"/>
              </a:rPr>
              <a:t>LoRA</a:t>
            </a:r>
            <a:endParaRPr lang="zh-TW" altLang="en-US"/>
          </a:p>
        </p:txBody>
      </p:sp>
      <p:grpSp>
        <p:nvGrpSpPr>
          <p:cNvPr id="19" name="Group 18">
            <a:extLst>
              <a:ext uri="{FF2B5EF4-FFF2-40B4-BE49-F238E27FC236}">
                <a16:creationId xmlns:a16="http://schemas.microsoft.com/office/drawing/2014/main" id="{2433E1FA-CC15-8244-8DF3-7C38B84CB6FF}"/>
              </a:ext>
            </a:extLst>
          </p:cNvPr>
          <p:cNvGrpSpPr/>
          <p:nvPr/>
        </p:nvGrpSpPr>
        <p:grpSpPr>
          <a:xfrm>
            <a:off x="4690161" y="2356054"/>
            <a:ext cx="6512426" cy="3908424"/>
            <a:chOff x="4690161" y="2356054"/>
            <a:chExt cx="6512426" cy="3908424"/>
          </a:xfrm>
        </p:grpSpPr>
        <p:cxnSp>
          <p:nvCxnSpPr>
            <p:cNvPr id="61" name="直線單箭頭接點 60">
              <a:extLst>
                <a:ext uri="{FF2B5EF4-FFF2-40B4-BE49-F238E27FC236}">
                  <a16:creationId xmlns:a16="http://schemas.microsoft.com/office/drawing/2014/main" id="{9DDF5679-1F55-947B-E001-BE9FD4E72E7D}"/>
                </a:ext>
              </a:extLst>
            </p:cNvPr>
            <p:cNvCxnSpPr>
              <a:cxnSpLocks/>
            </p:cNvCxnSpPr>
            <p:nvPr/>
          </p:nvCxnSpPr>
          <p:spPr>
            <a:xfrm>
              <a:off x="8996347" y="2357704"/>
              <a:ext cx="0" cy="3906773"/>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7" name="Trapezoid 36">
              <a:extLst>
                <a:ext uri="{FF2B5EF4-FFF2-40B4-BE49-F238E27FC236}">
                  <a16:creationId xmlns:a16="http://schemas.microsoft.com/office/drawing/2014/main" id="{402C88B1-7CED-1040-A534-0D418FE73428}"/>
                </a:ext>
              </a:extLst>
            </p:cNvPr>
            <p:cNvSpPr/>
            <p:nvPr/>
          </p:nvSpPr>
          <p:spPr>
            <a:xfrm rot="10800000">
              <a:off x="6932730" y="3103766"/>
              <a:ext cx="4269718" cy="1012610"/>
            </a:xfrm>
            <a:prstGeom prst="trapezoid">
              <a:avLst>
                <a:gd name="adj" fmla="val 162698"/>
              </a:avLst>
            </a:prstGeom>
            <a:solidFill>
              <a:srgbClr val="FFFE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8" name="Trapezoid 7">
              <a:extLst>
                <a:ext uri="{FF2B5EF4-FFF2-40B4-BE49-F238E27FC236}">
                  <a16:creationId xmlns:a16="http://schemas.microsoft.com/office/drawing/2014/main" id="{EC9195BF-5943-4143-8925-D98EBCFF8010}"/>
                </a:ext>
              </a:extLst>
            </p:cNvPr>
            <p:cNvSpPr/>
            <p:nvPr/>
          </p:nvSpPr>
          <p:spPr>
            <a:xfrm>
              <a:off x="7698917" y="4831169"/>
              <a:ext cx="2551812" cy="1012610"/>
            </a:xfrm>
            <a:prstGeom prst="trapezoid">
              <a:avLst>
                <a:gd name="adj" fmla="val 78964"/>
              </a:avLst>
            </a:prstGeom>
            <a:solidFill>
              <a:srgbClr val="FFFE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cxnSp>
          <p:nvCxnSpPr>
            <p:cNvPr id="48" name="直線單箭頭接點 47">
              <a:extLst>
                <a:ext uri="{FF2B5EF4-FFF2-40B4-BE49-F238E27FC236}">
                  <a16:creationId xmlns:a16="http://schemas.microsoft.com/office/drawing/2014/main" id="{6D0F656D-0422-7499-2D7F-9DDF565C05AC}"/>
                </a:ext>
              </a:extLst>
            </p:cNvPr>
            <p:cNvCxnSpPr>
              <a:cxnSpLocks/>
            </p:cNvCxnSpPr>
            <p:nvPr/>
          </p:nvCxnSpPr>
          <p:spPr>
            <a:xfrm flipH="1">
              <a:off x="4925837" y="2356054"/>
              <a:ext cx="4065178" cy="1090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8" name="直線單箭頭接點 57">
              <a:extLst>
                <a:ext uri="{FF2B5EF4-FFF2-40B4-BE49-F238E27FC236}">
                  <a16:creationId xmlns:a16="http://schemas.microsoft.com/office/drawing/2014/main" id="{A8DB43BF-9AB4-0F18-5737-EF12CEDCDEBE}"/>
                </a:ext>
              </a:extLst>
            </p:cNvPr>
            <p:cNvCxnSpPr>
              <a:cxnSpLocks/>
            </p:cNvCxnSpPr>
            <p:nvPr/>
          </p:nvCxnSpPr>
          <p:spPr>
            <a:xfrm>
              <a:off x="4690161" y="6229729"/>
              <a:ext cx="4306185" cy="34749"/>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70" name="左中括弧 69">
              <a:extLst>
                <a:ext uri="{FF2B5EF4-FFF2-40B4-BE49-F238E27FC236}">
                  <a16:creationId xmlns:a16="http://schemas.microsoft.com/office/drawing/2014/main" id="{6F38F101-B3A1-4B16-0184-A13E92D37D7C}"/>
                </a:ext>
              </a:extLst>
            </p:cNvPr>
            <p:cNvSpPr/>
            <p:nvPr/>
          </p:nvSpPr>
          <p:spPr>
            <a:xfrm rot="16200000">
              <a:off x="8996333" y="1100914"/>
              <a:ext cx="168348" cy="4244161"/>
            </a:xfrm>
            <a:prstGeom prst="leftBracket">
              <a:avLst/>
            </a:prstGeom>
            <a:noFill/>
            <a:ln w="28575">
              <a:solidFill>
                <a:schemeClr val="accent4">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p:sp>
          <p:nvSpPr>
            <p:cNvPr id="72" name="左中括弧 71">
              <a:extLst>
                <a:ext uri="{FF2B5EF4-FFF2-40B4-BE49-F238E27FC236}">
                  <a16:creationId xmlns:a16="http://schemas.microsoft.com/office/drawing/2014/main" id="{1BBE175C-9B05-DBF3-A788-5A2DDEF570C5}"/>
                </a:ext>
              </a:extLst>
            </p:cNvPr>
            <p:cNvSpPr/>
            <p:nvPr/>
          </p:nvSpPr>
          <p:spPr>
            <a:xfrm rot="5400000">
              <a:off x="8841916" y="4453188"/>
              <a:ext cx="221511" cy="2507511"/>
            </a:xfrm>
            <a:prstGeom prst="leftBracket">
              <a:avLst/>
            </a:prstGeom>
            <a:noFill/>
            <a:ln w="28575">
              <a:solidFill>
                <a:schemeClr val="accent4">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mc:AlternateContent xmlns:mc="http://schemas.openxmlformats.org/markup-compatibility/2006" xmlns:a14="http://schemas.microsoft.com/office/drawing/2010/main">
          <mc:Choice Requires="a14">
            <p:sp>
              <p:nvSpPr>
                <p:cNvPr id="73" name="文字方塊 72">
                  <a:extLst>
                    <a:ext uri="{FF2B5EF4-FFF2-40B4-BE49-F238E27FC236}">
                      <a16:creationId xmlns:a16="http://schemas.microsoft.com/office/drawing/2014/main" id="{2C0B462F-7204-CB01-7668-23EBE31D7E60}"/>
                    </a:ext>
                  </a:extLst>
                </p:cNvPr>
                <p:cNvSpPr txBox="1"/>
                <p:nvPr/>
              </p:nvSpPr>
              <p:spPr>
                <a:xfrm>
                  <a:off x="8612677" y="5190120"/>
                  <a:ext cx="749596"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14:m>
                    <m:oMathPara xmlns:m="http://schemas.openxmlformats.org/officeDocument/2006/math">
                      <m:oMathParaPr>
                        <m:jc m:val="centerGroup"/>
                      </m:oMathParaPr>
                      <m:oMath xmlns:m="http://schemas.openxmlformats.org/officeDocument/2006/math">
                        <m:sSub>
                          <m:sSubPr>
                            <m:ctrlPr>
                              <a:rPr lang="en-US" altLang="zh-TW" sz="2400" b="0" i="1" dirty="0" smtClean="0">
                                <a:latin typeface="Cambria Math" panose="02040503050406030204" pitchFamily="18" charset="0"/>
                                <a:ea typeface="新細明體"/>
                                <a:cs typeface="Calibri"/>
                              </a:rPr>
                            </m:ctrlPr>
                          </m:sSubPr>
                          <m:e>
                            <m:r>
                              <a:rPr lang="zh-TW" altLang="en-US" sz="2400" i="1" dirty="0" smtClean="0">
                                <a:latin typeface="Cambria Math" panose="02040503050406030204" pitchFamily="18" charset="0"/>
                                <a:ea typeface="新細明體"/>
                                <a:cs typeface="Calibri"/>
                              </a:rPr>
                              <m:t>𝑑</m:t>
                            </m:r>
                          </m:e>
                          <m:sub>
                            <m:r>
                              <a:rPr lang="en-US" altLang="zh-TW" sz="2400" b="0" i="1" dirty="0" smtClean="0">
                                <a:latin typeface="Cambria Math" panose="02040503050406030204" pitchFamily="18" charset="0"/>
                                <a:ea typeface="新細明體"/>
                                <a:cs typeface="Calibri"/>
                              </a:rPr>
                              <m:t>𝑚𝑜𝑑𝑒𝑙</m:t>
                            </m:r>
                          </m:sub>
                        </m:sSub>
                      </m:oMath>
                    </m:oMathPara>
                  </a14:m>
                  <a:endParaRPr lang="en-US" altLang="zh-TW" sz="2400" b="0">
                    <a:ea typeface="新細明體"/>
                    <a:cs typeface="Calibri"/>
                  </a:endParaRPr>
                </a:p>
                <a:p>
                  <a:pPr algn="ctr"/>
                  <a:endParaRPr lang="zh-TW" altLang="en-US" sz="2400">
                    <a:ea typeface="新細明體"/>
                    <a:cs typeface="Calibri"/>
                  </a:endParaRPr>
                </a:p>
              </p:txBody>
            </p:sp>
          </mc:Choice>
          <mc:Fallback xmlns="">
            <p:sp>
              <p:nvSpPr>
                <p:cNvPr id="73" name="文字方塊 72">
                  <a:extLst>
                    <a:ext uri="{FF2B5EF4-FFF2-40B4-BE49-F238E27FC236}">
                      <a16:creationId xmlns:a16="http://schemas.microsoft.com/office/drawing/2014/main" id="{2C0B462F-7204-CB01-7668-23EBE31D7E60}"/>
                    </a:ext>
                  </a:extLst>
                </p:cNvPr>
                <p:cNvSpPr txBox="1">
                  <a:spLocks noRot="1" noChangeAspect="1" noMove="1" noResize="1" noEditPoints="1" noAdjustHandles="1" noChangeArrowheads="1" noChangeShapeType="1" noTextEdit="1"/>
                </p:cNvSpPr>
                <p:nvPr/>
              </p:nvSpPr>
              <p:spPr>
                <a:xfrm>
                  <a:off x="8612677" y="5190120"/>
                  <a:ext cx="749596" cy="830997"/>
                </a:xfrm>
                <a:prstGeom prst="rect">
                  <a:avLst/>
                </a:prstGeom>
                <a:blipFill>
                  <a:blip r:embed="rId3"/>
                  <a:stretch>
                    <a:fillRect l="-2439" r="-38211"/>
                  </a:stretch>
                </a:blipFill>
              </p:spPr>
              <p:txBody>
                <a:bodyPr/>
                <a:lstStyle/>
                <a:p>
                  <a:r>
                    <a:rPr lang="en-US">
                      <a:noFill/>
                    </a:rPr>
                    <a:t> </a:t>
                  </a:r>
                </a:p>
              </p:txBody>
            </p:sp>
          </mc:Fallback>
        </mc:AlternateContent>
        <p:sp>
          <p:nvSpPr>
            <p:cNvPr id="74" name="左中括弧 73">
              <a:extLst>
                <a:ext uri="{FF2B5EF4-FFF2-40B4-BE49-F238E27FC236}">
                  <a16:creationId xmlns:a16="http://schemas.microsoft.com/office/drawing/2014/main" id="{4EC6A609-905E-65BB-BD6F-462C8ED413A1}"/>
                </a:ext>
              </a:extLst>
            </p:cNvPr>
            <p:cNvSpPr/>
            <p:nvPr/>
          </p:nvSpPr>
          <p:spPr>
            <a:xfrm rot="16200000">
              <a:off x="8925886" y="4467623"/>
              <a:ext cx="112537" cy="903277"/>
            </a:xfrm>
            <a:prstGeom prst="leftBracket">
              <a:avLst/>
            </a:prstGeom>
            <a:noFill/>
            <a:ln w="28575">
              <a:solidFill>
                <a:schemeClr val="accent4">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mc:AlternateContent xmlns:mc="http://schemas.openxmlformats.org/markup-compatibility/2006" xmlns:a14="http://schemas.microsoft.com/office/drawing/2010/main">
          <mc:Choice Requires="a14">
            <p:sp>
              <p:nvSpPr>
                <p:cNvPr id="75" name="文字方塊 74">
                  <a:extLst>
                    <a:ext uri="{FF2B5EF4-FFF2-40B4-BE49-F238E27FC236}">
                      <a16:creationId xmlns:a16="http://schemas.microsoft.com/office/drawing/2014/main" id="{A5003867-1585-7470-36C1-3011D336F4CD}"/>
                    </a:ext>
                  </a:extLst>
                </p:cNvPr>
                <p:cNvSpPr txBox="1"/>
                <p:nvPr/>
              </p:nvSpPr>
              <p:spPr>
                <a:xfrm>
                  <a:off x="9226589" y="4769422"/>
                  <a:ext cx="749596"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14:m>
                    <m:oMathPara xmlns:m="http://schemas.openxmlformats.org/officeDocument/2006/math">
                      <m:oMathParaPr>
                        <m:jc m:val="centerGroup"/>
                      </m:oMathParaPr>
                      <m:oMath xmlns:m="http://schemas.openxmlformats.org/officeDocument/2006/math">
                        <m:r>
                          <a:rPr lang="zh-TW" altLang="en-US" sz="2400" i="1" dirty="0" smtClean="0">
                            <a:latin typeface="Cambria Math" panose="02040503050406030204" pitchFamily="18" charset="0"/>
                            <a:ea typeface="新細明體"/>
                            <a:cs typeface="Calibri"/>
                          </a:rPr>
                          <m:t>𝑟</m:t>
                        </m:r>
                      </m:oMath>
                    </m:oMathPara>
                  </a14:m>
                  <a:endParaRPr lang="zh-TW" altLang="en-US" sz="2400">
                    <a:ea typeface="新細明體"/>
                    <a:cs typeface="Calibri"/>
                  </a:endParaRPr>
                </a:p>
              </p:txBody>
            </p:sp>
          </mc:Choice>
          <mc:Fallback xmlns="">
            <p:sp>
              <p:nvSpPr>
                <p:cNvPr id="75" name="文字方塊 74">
                  <a:extLst>
                    <a:ext uri="{FF2B5EF4-FFF2-40B4-BE49-F238E27FC236}">
                      <a16:creationId xmlns:a16="http://schemas.microsoft.com/office/drawing/2014/main" id="{A5003867-1585-7470-36C1-3011D336F4CD}"/>
                    </a:ext>
                  </a:extLst>
                </p:cNvPr>
                <p:cNvSpPr txBox="1">
                  <a:spLocks noRot="1" noChangeAspect="1" noMove="1" noResize="1" noEditPoints="1" noAdjustHandles="1" noChangeArrowheads="1" noChangeShapeType="1" noTextEdit="1"/>
                </p:cNvSpPr>
                <p:nvPr/>
              </p:nvSpPr>
              <p:spPr>
                <a:xfrm>
                  <a:off x="9226589" y="4769422"/>
                  <a:ext cx="749596" cy="461665"/>
                </a:xfrm>
                <a:prstGeom prst="rect">
                  <a:avLst/>
                </a:prstGeom>
                <a:blipFill>
                  <a:blip r:embed="rId4"/>
                  <a:stretch>
                    <a:fillRect/>
                  </a:stretch>
                </a:blipFill>
              </p:spPr>
              <p:txBody>
                <a:bodyPr/>
                <a:lstStyle/>
                <a:p>
                  <a:r>
                    <a:rPr lang="en-US">
                      <a:noFill/>
                    </a:rPr>
                    <a:t> </a:t>
                  </a:r>
                </a:p>
              </p:txBody>
            </p:sp>
          </mc:Fallback>
        </mc:AlternateContent>
        <p:sp>
          <p:nvSpPr>
            <p:cNvPr id="76" name="左中括弧 75">
              <a:extLst>
                <a:ext uri="{FF2B5EF4-FFF2-40B4-BE49-F238E27FC236}">
                  <a16:creationId xmlns:a16="http://schemas.microsoft.com/office/drawing/2014/main" id="{4BD0EBA0-EC0A-5005-8EFD-0684726AEFA4}"/>
                </a:ext>
              </a:extLst>
            </p:cNvPr>
            <p:cNvSpPr/>
            <p:nvPr/>
          </p:nvSpPr>
          <p:spPr>
            <a:xfrm rot="5400000">
              <a:off x="8875929" y="3548817"/>
              <a:ext cx="221511" cy="894215"/>
            </a:xfrm>
            <a:prstGeom prst="leftBracket">
              <a:avLst/>
            </a:prstGeom>
            <a:noFill/>
            <a:ln w="28575">
              <a:solidFill>
                <a:schemeClr val="accent4">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mc:AlternateContent xmlns:mc="http://schemas.openxmlformats.org/markup-compatibility/2006" xmlns:a14="http://schemas.microsoft.com/office/drawing/2010/main">
          <mc:Choice Requires="a14">
            <p:sp>
              <p:nvSpPr>
                <p:cNvPr id="77" name="文字方塊 76">
                  <a:extLst>
                    <a:ext uri="{FF2B5EF4-FFF2-40B4-BE49-F238E27FC236}">
                      <a16:creationId xmlns:a16="http://schemas.microsoft.com/office/drawing/2014/main" id="{9B24A7B9-B3EB-32B7-B7CB-C639770A7CA6}"/>
                    </a:ext>
                  </a:extLst>
                </p:cNvPr>
                <p:cNvSpPr txBox="1"/>
                <p:nvPr/>
              </p:nvSpPr>
              <p:spPr>
                <a:xfrm>
                  <a:off x="8684196" y="3512480"/>
                  <a:ext cx="749596"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14:m>
                    <m:oMathPara xmlns:m="http://schemas.openxmlformats.org/officeDocument/2006/math">
                      <m:oMathParaPr>
                        <m:jc m:val="centerGroup"/>
                      </m:oMathParaPr>
                      <m:oMath xmlns:m="http://schemas.openxmlformats.org/officeDocument/2006/math">
                        <m:r>
                          <a:rPr lang="zh-TW" altLang="en-US" sz="2400" i="1" dirty="0" smtClean="0">
                            <a:latin typeface="Cambria Math" panose="02040503050406030204" pitchFamily="18" charset="0"/>
                            <a:ea typeface="新細明體"/>
                            <a:cs typeface="Calibri"/>
                          </a:rPr>
                          <m:t>𝑟</m:t>
                        </m:r>
                      </m:oMath>
                    </m:oMathPara>
                  </a14:m>
                  <a:endParaRPr lang="zh-TW" altLang="en-US" sz="2400">
                    <a:ea typeface="新細明體"/>
                    <a:cs typeface="Calibri"/>
                  </a:endParaRPr>
                </a:p>
              </p:txBody>
            </p:sp>
          </mc:Choice>
          <mc:Fallback xmlns="">
            <p:sp>
              <p:nvSpPr>
                <p:cNvPr id="77" name="文字方塊 76">
                  <a:extLst>
                    <a:ext uri="{FF2B5EF4-FFF2-40B4-BE49-F238E27FC236}">
                      <a16:creationId xmlns:a16="http://schemas.microsoft.com/office/drawing/2014/main" id="{9B24A7B9-B3EB-32B7-B7CB-C639770A7CA6}"/>
                    </a:ext>
                  </a:extLst>
                </p:cNvPr>
                <p:cNvSpPr txBox="1">
                  <a:spLocks noRot="1" noChangeAspect="1" noMove="1" noResize="1" noEditPoints="1" noAdjustHandles="1" noChangeArrowheads="1" noChangeShapeType="1" noTextEdit="1"/>
                </p:cNvSpPr>
                <p:nvPr/>
              </p:nvSpPr>
              <p:spPr>
                <a:xfrm>
                  <a:off x="8684196" y="3512480"/>
                  <a:ext cx="749596" cy="461665"/>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1" name="文字方塊 70">
                  <a:extLst>
                    <a:ext uri="{FF2B5EF4-FFF2-40B4-BE49-F238E27FC236}">
                      <a16:creationId xmlns:a16="http://schemas.microsoft.com/office/drawing/2014/main" id="{DBDEBC2F-BFA4-B686-92AA-455049A8E71A}"/>
                    </a:ext>
                  </a:extLst>
                </p:cNvPr>
                <p:cNvSpPr txBox="1"/>
                <p:nvPr/>
              </p:nvSpPr>
              <p:spPr>
                <a:xfrm>
                  <a:off x="8443438" y="2887498"/>
                  <a:ext cx="1095154"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14:m>
                    <m:oMathPara xmlns:m="http://schemas.openxmlformats.org/officeDocument/2006/math">
                      <m:oMathParaPr>
                        <m:jc m:val="centerGroup"/>
                      </m:oMathParaPr>
                      <m:oMath xmlns:m="http://schemas.openxmlformats.org/officeDocument/2006/math">
                        <m:sSub>
                          <m:sSubPr>
                            <m:ctrlPr>
                              <a:rPr lang="zh-TW" altLang="en-US" sz="2400" i="1" dirty="0" smtClean="0">
                                <a:latin typeface="Cambria Math" panose="02040503050406030204" pitchFamily="18" charset="0"/>
                                <a:ea typeface="新細明體"/>
                                <a:cs typeface="Calibri"/>
                              </a:rPr>
                            </m:ctrlPr>
                          </m:sSubPr>
                          <m:e>
                            <m:r>
                              <a:rPr lang="zh-TW" altLang="en-US" sz="2400" i="1" dirty="0" smtClean="0">
                                <a:latin typeface="Cambria Math" panose="02040503050406030204" pitchFamily="18" charset="0"/>
                                <a:ea typeface="新細明體"/>
                                <a:cs typeface="Calibri"/>
                              </a:rPr>
                              <m:t>𝑑</m:t>
                            </m:r>
                          </m:e>
                          <m:sub>
                            <m:r>
                              <a:rPr lang="en-US" altLang="zh-TW" sz="2400" i="1" dirty="0" smtClean="0">
                                <a:latin typeface="Cambria Math" panose="02040503050406030204" pitchFamily="18" charset="0"/>
                                <a:ea typeface="新細明體"/>
                                <a:cs typeface="Calibri"/>
                              </a:rPr>
                              <m:t>𝐹𝐹𝑊</m:t>
                            </m:r>
                          </m:sub>
                        </m:sSub>
                      </m:oMath>
                    </m:oMathPara>
                  </a14:m>
                  <a:endParaRPr lang="zh-TW" altLang="en-US" sz="2400">
                    <a:ea typeface="新細明體"/>
                    <a:cs typeface="Calibri"/>
                  </a:endParaRPr>
                </a:p>
              </p:txBody>
            </p:sp>
          </mc:Choice>
          <mc:Fallback xmlns="">
            <p:sp>
              <p:nvSpPr>
                <p:cNvPr id="71" name="文字方塊 70">
                  <a:extLst>
                    <a:ext uri="{FF2B5EF4-FFF2-40B4-BE49-F238E27FC236}">
                      <a16:creationId xmlns:a16="http://schemas.microsoft.com/office/drawing/2014/main" id="{DBDEBC2F-BFA4-B686-92AA-455049A8E71A}"/>
                    </a:ext>
                  </a:extLst>
                </p:cNvPr>
                <p:cNvSpPr txBox="1">
                  <a:spLocks noRot="1" noChangeAspect="1" noMove="1" noResize="1" noEditPoints="1" noAdjustHandles="1" noChangeArrowheads="1" noChangeShapeType="1" noTextEdit="1"/>
                </p:cNvSpPr>
                <p:nvPr/>
              </p:nvSpPr>
              <p:spPr>
                <a:xfrm>
                  <a:off x="8443438" y="2887498"/>
                  <a:ext cx="1095154" cy="461665"/>
                </a:xfrm>
                <a:prstGeom prst="rect">
                  <a:avLst/>
                </a:prstGeom>
                <a:blipFill>
                  <a:blip r:embed="rId5"/>
                  <a:stretch>
                    <a:fillRect b="-1333"/>
                  </a:stretch>
                </a:blipFill>
              </p:spPr>
              <p:txBody>
                <a:bodyPr/>
                <a:lstStyle/>
                <a:p>
                  <a:r>
                    <a:rPr lang="en-US">
                      <a:noFill/>
                    </a:rPr>
                    <a:t> </a:t>
                  </a:r>
                </a:p>
              </p:txBody>
            </p:sp>
          </mc:Fallback>
        </mc:AlternateContent>
      </p:grpSp>
      <p:grpSp>
        <p:nvGrpSpPr>
          <p:cNvPr id="15" name="Group 14">
            <a:extLst>
              <a:ext uri="{FF2B5EF4-FFF2-40B4-BE49-F238E27FC236}">
                <a16:creationId xmlns:a16="http://schemas.microsoft.com/office/drawing/2014/main" id="{5DE2BF2A-DB4C-A742-89EE-A45BB0FE1E88}"/>
              </a:ext>
            </a:extLst>
          </p:cNvPr>
          <p:cNvGrpSpPr/>
          <p:nvPr/>
        </p:nvGrpSpPr>
        <p:grpSpPr>
          <a:xfrm>
            <a:off x="2564521" y="2589833"/>
            <a:ext cx="4253021" cy="3766517"/>
            <a:chOff x="2564521" y="2589833"/>
            <a:chExt cx="4253021" cy="3766517"/>
          </a:xfrm>
        </p:grpSpPr>
        <p:cxnSp>
          <p:nvCxnSpPr>
            <p:cNvPr id="32" name="直線單箭頭接點 31">
              <a:extLst>
                <a:ext uri="{FF2B5EF4-FFF2-40B4-BE49-F238E27FC236}">
                  <a16:creationId xmlns:a16="http://schemas.microsoft.com/office/drawing/2014/main" id="{C668F1BD-F5B6-378E-CED0-8DAE74C24F4A}"/>
                </a:ext>
              </a:extLst>
            </p:cNvPr>
            <p:cNvCxnSpPr>
              <a:cxnSpLocks/>
            </p:cNvCxnSpPr>
            <p:nvPr/>
          </p:nvCxnSpPr>
          <p:spPr>
            <a:xfrm flipV="1">
              <a:off x="4686604" y="2589833"/>
              <a:ext cx="6203" cy="376651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3" name="矩形 62">
              <a:extLst>
                <a:ext uri="{FF2B5EF4-FFF2-40B4-BE49-F238E27FC236}">
                  <a16:creationId xmlns:a16="http://schemas.microsoft.com/office/drawing/2014/main" id="{12543596-A614-73B2-85B8-FAC3E1441D64}"/>
                </a:ext>
              </a:extLst>
            </p:cNvPr>
            <p:cNvSpPr/>
            <p:nvPr/>
          </p:nvSpPr>
          <p:spPr>
            <a:xfrm>
              <a:off x="2564521" y="3005385"/>
              <a:ext cx="4253021" cy="265813"/>
            </a:xfrm>
            <a:prstGeom prst="rect">
              <a:avLst/>
            </a:prstGeom>
            <a:solidFill>
              <a:schemeClr val="accent1">
                <a:lumMod val="40000"/>
                <a:lumOff val="6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p>
          </p:txBody>
        </p:sp>
      </p:grpSp>
      <mc:AlternateContent xmlns:mc="http://schemas.openxmlformats.org/markup-compatibility/2006" xmlns:a14="http://schemas.microsoft.com/office/drawing/2010/main">
        <mc:Choice Requires="a14">
          <p:sp>
            <p:nvSpPr>
              <p:cNvPr id="39" name="文字方塊 68">
                <a:extLst>
                  <a:ext uri="{FF2B5EF4-FFF2-40B4-BE49-F238E27FC236}">
                    <a16:creationId xmlns:a16="http://schemas.microsoft.com/office/drawing/2014/main" id="{5381072B-60BA-1443-A9B6-D061C3C0F349}"/>
                  </a:ext>
                </a:extLst>
              </p:cNvPr>
              <p:cNvSpPr txBox="1"/>
              <p:nvPr/>
            </p:nvSpPr>
            <p:spPr>
              <a:xfrm>
                <a:off x="1682568" y="2904522"/>
                <a:ext cx="1095154"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14:m>
                  <m:oMathPara xmlns:m="http://schemas.openxmlformats.org/officeDocument/2006/math">
                    <m:oMathParaPr>
                      <m:jc m:val="centerGroup"/>
                    </m:oMathParaPr>
                    <m:oMath xmlns:m="http://schemas.openxmlformats.org/officeDocument/2006/math">
                      <m:r>
                        <a:rPr lang="en-US" altLang="zh-TW" sz="2400" b="1" i="1" dirty="0" smtClean="0">
                          <a:latin typeface="Cambria Math" panose="02040503050406030204" pitchFamily="18" charset="0"/>
                          <a:ea typeface="新細明體"/>
                          <a:cs typeface="Calibri"/>
                        </a:rPr>
                        <m:t>𝒉</m:t>
                      </m:r>
                    </m:oMath>
                  </m:oMathPara>
                </a14:m>
                <a:endParaRPr lang="zh-TW" altLang="en-US" sz="2400" b="1">
                  <a:ea typeface="新細明體"/>
                  <a:cs typeface="Calibri"/>
                </a:endParaRPr>
              </a:p>
            </p:txBody>
          </p:sp>
        </mc:Choice>
        <mc:Fallback xmlns="">
          <p:sp>
            <p:nvSpPr>
              <p:cNvPr id="39" name="文字方塊 68">
                <a:extLst>
                  <a:ext uri="{FF2B5EF4-FFF2-40B4-BE49-F238E27FC236}">
                    <a16:creationId xmlns:a16="http://schemas.microsoft.com/office/drawing/2014/main" id="{5381072B-60BA-1443-A9B6-D061C3C0F349}"/>
                  </a:ext>
                </a:extLst>
              </p:cNvPr>
              <p:cNvSpPr txBox="1">
                <a:spLocks noRot="1" noChangeAspect="1" noMove="1" noResize="1" noEditPoints="1" noAdjustHandles="1" noChangeArrowheads="1" noChangeShapeType="1" noTextEdit="1"/>
              </p:cNvSpPr>
              <p:nvPr/>
            </p:nvSpPr>
            <p:spPr>
              <a:xfrm>
                <a:off x="1682568" y="2904522"/>
                <a:ext cx="1095154" cy="461665"/>
              </a:xfrm>
              <a:prstGeom prst="rect">
                <a:avLst/>
              </a:prstGeom>
              <a:blipFill>
                <a:blip r:embed="rId6"/>
                <a:stretch>
                  <a:fillRect/>
                </a:stretch>
              </a:blipFill>
            </p:spPr>
            <p:txBody>
              <a:bodyPr/>
              <a:lstStyle/>
              <a:p>
                <a:r>
                  <a:rPr lang="en-US">
                    <a:noFill/>
                  </a:rPr>
                  <a:t> </a:t>
                </a:r>
              </a:p>
            </p:txBody>
          </p:sp>
        </mc:Fallback>
      </mc:AlternateContent>
      <p:grpSp>
        <p:nvGrpSpPr>
          <p:cNvPr id="7" name="群組 6">
            <a:extLst>
              <a:ext uri="{FF2B5EF4-FFF2-40B4-BE49-F238E27FC236}">
                <a16:creationId xmlns:a16="http://schemas.microsoft.com/office/drawing/2014/main" id="{9C585D9E-3281-B6FF-B9B9-32B6C48EE9C6}"/>
              </a:ext>
            </a:extLst>
          </p:cNvPr>
          <p:cNvGrpSpPr/>
          <p:nvPr/>
        </p:nvGrpSpPr>
        <p:grpSpPr>
          <a:xfrm>
            <a:off x="4527114" y="1720150"/>
            <a:ext cx="642608" cy="873831"/>
            <a:chOff x="4527114" y="1720150"/>
            <a:chExt cx="642608" cy="873831"/>
          </a:xfrm>
        </p:grpSpPr>
        <p:cxnSp>
          <p:nvCxnSpPr>
            <p:cNvPr id="38" name="直線單箭頭接點 37">
              <a:extLst>
                <a:ext uri="{FF2B5EF4-FFF2-40B4-BE49-F238E27FC236}">
                  <a16:creationId xmlns:a16="http://schemas.microsoft.com/office/drawing/2014/main" id="{E8295302-277D-9E45-A469-7FECA1504F47}"/>
                </a:ext>
              </a:extLst>
            </p:cNvPr>
            <p:cNvCxnSpPr>
              <a:cxnSpLocks/>
            </p:cNvCxnSpPr>
            <p:nvPr/>
          </p:nvCxnSpPr>
          <p:spPr>
            <a:xfrm flipH="1" flipV="1">
              <a:off x="4686604" y="1720150"/>
              <a:ext cx="7087" cy="44097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53" name="群組 52">
              <a:extLst>
                <a:ext uri="{FF2B5EF4-FFF2-40B4-BE49-F238E27FC236}">
                  <a16:creationId xmlns:a16="http://schemas.microsoft.com/office/drawing/2014/main" id="{1DA9E164-DF88-6BDF-B472-A772DECE2B21}"/>
                </a:ext>
              </a:extLst>
            </p:cNvPr>
            <p:cNvGrpSpPr/>
            <p:nvPr/>
          </p:nvGrpSpPr>
          <p:grpSpPr>
            <a:xfrm>
              <a:off x="4527114" y="2132316"/>
              <a:ext cx="642608" cy="461665"/>
              <a:chOff x="5854474" y="1921829"/>
              <a:chExt cx="642608" cy="617647"/>
            </a:xfrm>
          </p:grpSpPr>
          <p:sp>
            <p:nvSpPr>
              <p:cNvPr id="54" name="橢圓 53">
                <a:extLst>
                  <a:ext uri="{FF2B5EF4-FFF2-40B4-BE49-F238E27FC236}">
                    <a16:creationId xmlns:a16="http://schemas.microsoft.com/office/drawing/2014/main" id="{27948A21-EF70-54F1-8DB1-257FE1D836A7}"/>
                  </a:ext>
                </a:extLst>
              </p:cNvPr>
              <p:cNvSpPr/>
              <p:nvPr/>
            </p:nvSpPr>
            <p:spPr>
              <a:xfrm>
                <a:off x="5854474" y="1999363"/>
                <a:ext cx="372140" cy="502534"/>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sz="2400">
                  <a:solidFill>
                    <a:schemeClr val="tx1"/>
                  </a:solidFill>
                  <a:ea typeface="新細明體"/>
                  <a:cs typeface="Calibri"/>
                </a:endParaRPr>
              </a:p>
            </p:txBody>
          </p:sp>
          <p:sp>
            <p:nvSpPr>
              <p:cNvPr id="55" name="文字方塊 18">
                <a:extLst>
                  <a:ext uri="{FF2B5EF4-FFF2-40B4-BE49-F238E27FC236}">
                    <a16:creationId xmlns:a16="http://schemas.microsoft.com/office/drawing/2014/main" id="{61A3002A-AEDD-C4B7-C53A-501C672FC709}"/>
                  </a:ext>
                </a:extLst>
              </p:cNvPr>
              <p:cNvSpPr txBox="1"/>
              <p:nvPr/>
            </p:nvSpPr>
            <p:spPr>
              <a:xfrm>
                <a:off x="5862672" y="1921829"/>
                <a:ext cx="634410" cy="61764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zh-TW" altLang="en-US" sz="2400" b="1">
                    <a:ea typeface="新細明體"/>
                  </a:rPr>
                  <a:t>+</a:t>
                </a:r>
                <a:endParaRPr lang="zh-TW" sz="2400" b="1">
                  <a:ea typeface="新細明體"/>
                  <a:cs typeface="Calibri"/>
                </a:endParaRPr>
              </a:p>
            </p:txBody>
          </p:sp>
        </p:grpSp>
      </p:grpSp>
      <mc:AlternateContent xmlns:mc="http://schemas.openxmlformats.org/markup-compatibility/2006" xmlns:a14="http://schemas.microsoft.com/office/drawing/2010/main">
        <mc:Choice Requires="a14">
          <p:sp>
            <p:nvSpPr>
              <p:cNvPr id="41" name="文字方塊 68">
                <a:extLst>
                  <a:ext uri="{FF2B5EF4-FFF2-40B4-BE49-F238E27FC236}">
                    <a16:creationId xmlns:a16="http://schemas.microsoft.com/office/drawing/2014/main" id="{2EEC73AB-B073-A148-9B59-401DF1A72994}"/>
                  </a:ext>
                </a:extLst>
              </p:cNvPr>
              <p:cNvSpPr txBox="1"/>
              <p:nvPr/>
            </p:nvSpPr>
            <p:spPr>
              <a:xfrm>
                <a:off x="3672764" y="1313098"/>
                <a:ext cx="208084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14:m>
                  <m:oMathPara xmlns:m="http://schemas.openxmlformats.org/officeDocument/2006/math">
                    <m:oMathParaPr>
                      <m:jc m:val="centerGroup"/>
                    </m:oMathParaPr>
                    <m:oMath xmlns:m="http://schemas.openxmlformats.org/officeDocument/2006/math">
                      <m:sSup>
                        <m:sSupPr>
                          <m:ctrlPr>
                            <a:rPr lang="en-US" altLang="zh-TW" sz="2400" b="1" i="1" dirty="0" smtClean="0">
                              <a:latin typeface="Cambria Math" panose="02040503050406030204" pitchFamily="18" charset="0"/>
                              <a:ea typeface="新細明體"/>
                              <a:cs typeface="Calibri"/>
                            </a:rPr>
                          </m:ctrlPr>
                        </m:sSupPr>
                        <m:e>
                          <m:r>
                            <a:rPr lang="en-US" altLang="zh-TW" sz="2400" b="1" i="1" dirty="0" smtClean="0">
                              <a:latin typeface="Cambria Math" panose="02040503050406030204" pitchFamily="18" charset="0"/>
                              <a:ea typeface="新細明體"/>
                              <a:cs typeface="Calibri"/>
                            </a:rPr>
                            <m:t>𝒉</m:t>
                          </m:r>
                        </m:e>
                        <m:sup>
                          <m:r>
                            <a:rPr lang="en-US" altLang="zh-TW" sz="2400" b="1" i="1" dirty="0" smtClean="0">
                              <a:latin typeface="Cambria Math" panose="02040503050406030204" pitchFamily="18" charset="0"/>
                              <a:ea typeface="新細明體"/>
                              <a:cs typeface="Calibri"/>
                            </a:rPr>
                            <m:t>′</m:t>
                          </m:r>
                        </m:sup>
                      </m:sSup>
                      <m:r>
                        <a:rPr lang="en-US" altLang="zh-TW" sz="2400" b="0" i="1" dirty="0" smtClean="0">
                          <a:latin typeface="Cambria Math" panose="02040503050406030204" pitchFamily="18" charset="0"/>
                          <a:ea typeface="新細明體"/>
                          <a:cs typeface="Calibri"/>
                        </a:rPr>
                        <m:t>=</m:t>
                      </m:r>
                      <m:r>
                        <a:rPr lang="en-US" altLang="zh-TW" sz="2400" b="1" i="1" dirty="0" smtClean="0">
                          <a:latin typeface="Cambria Math" panose="02040503050406030204" pitchFamily="18" charset="0"/>
                          <a:ea typeface="新細明體"/>
                          <a:cs typeface="Calibri"/>
                        </a:rPr>
                        <m:t>𝒉</m:t>
                      </m:r>
                      <m:r>
                        <a:rPr lang="en-US" altLang="zh-TW" sz="2400" b="1" i="1" dirty="0" smtClean="0">
                          <a:latin typeface="Cambria Math" panose="02040503050406030204" pitchFamily="18" charset="0"/>
                          <a:ea typeface="新細明體"/>
                          <a:cs typeface="Calibri"/>
                        </a:rPr>
                        <m:t>+</m:t>
                      </m:r>
                      <m:r>
                        <a:rPr lang="en-US" altLang="zh-TW" sz="2400" b="1" i="0" dirty="0" smtClean="0">
                          <a:latin typeface="Cambria Math" panose="02040503050406030204" pitchFamily="18" charset="0"/>
                          <a:ea typeface="新細明體"/>
                          <a:cs typeface="Calibri"/>
                        </a:rPr>
                        <m:t>𝚫</m:t>
                      </m:r>
                      <m:r>
                        <a:rPr lang="en-US" altLang="zh-TW" sz="2400" b="1" i="1" dirty="0" smtClean="0">
                          <a:latin typeface="Cambria Math" panose="02040503050406030204" pitchFamily="18" charset="0"/>
                          <a:ea typeface="新細明體"/>
                          <a:cs typeface="Calibri"/>
                        </a:rPr>
                        <m:t>𝒉</m:t>
                      </m:r>
                    </m:oMath>
                  </m:oMathPara>
                </a14:m>
                <a:endParaRPr lang="zh-TW" altLang="en-US" sz="2400" b="1" i="1">
                  <a:ea typeface="新細明體"/>
                  <a:cs typeface="Calibri"/>
                </a:endParaRPr>
              </a:p>
            </p:txBody>
          </p:sp>
        </mc:Choice>
        <mc:Fallback xmlns="">
          <p:sp>
            <p:nvSpPr>
              <p:cNvPr id="41" name="文字方塊 68">
                <a:extLst>
                  <a:ext uri="{FF2B5EF4-FFF2-40B4-BE49-F238E27FC236}">
                    <a16:creationId xmlns:a16="http://schemas.microsoft.com/office/drawing/2014/main" id="{2EEC73AB-B073-A148-9B59-401DF1A72994}"/>
                  </a:ext>
                </a:extLst>
              </p:cNvPr>
              <p:cNvSpPr txBox="1">
                <a:spLocks noRot="1" noChangeAspect="1" noMove="1" noResize="1" noEditPoints="1" noAdjustHandles="1" noChangeArrowheads="1" noChangeShapeType="1" noTextEdit="1"/>
              </p:cNvSpPr>
              <p:nvPr/>
            </p:nvSpPr>
            <p:spPr>
              <a:xfrm>
                <a:off x="3672764" y="1313098"/>
                <a:ext cx="2080840" cy="461665"/>
              </a:xfrm>
              <a:prstGeom prst="rect">
                <a:avLst/>
              </a:prstGeom>
              <a:blipFill>
                <a:blip r:embed="rId7"/>
                <a:stretch>
                  <a:fillRect/>
                </a:stretch>
              </a:blipFill>
            </p:spPr>
            <p:txBody>
              <a:bodyPr/>
              <a:lstStyle/>
              <a:p>
                <a:r>
                  <a:rPr lang="en-US">
                    <a:noFill/>
                  </a:rPr>
                  <a:t> </a:t>
                </a:r>
              </a:p>
            </p:txBody>
          </p:sp>
        </mc:Fallback>
      </mc:AlternateContent>
      <p:sp>
        <p:nvSpPr>
          <p:cNvPr id="62" name="矩形 61">
            <a:extLst>
              <a:ext uri="{FF2B5EF4-FFF2-40B4-BE49-F238E27FC236}">
                <a16:creationId xmlns:a16="http://schemas.microsoft.com/office/drawing/2014/main" id="{90FA3E1A-3D6F-45F0-F72B-1D03B5612B8A}"/>
              </a:ext>
            </a:extLst>
          </p:cNvPr>
          <p:cNvSpPr/>
          <p:nvPr/>
        </p:nvSpPr>
        <p:spPr>
          <a:xfrm>
            <a:off x="3423987" y="5858455"/>
            <a:ext cx="2551812" cy="256953"/>
          </a:xfrm>
          <a:prstGeom prst="rect">
            <a:avLst/>
          </a:prstGeom>
          <a:solidFill>
            <a:schemeClr val="accent1">
              <a:lumMod val="40000"/>
              <a:lumOff val="6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p>
        </p:txBody>
      </p:sp>
      <p:grpSp>
        <p:nvGrpSpPr>
          <p:cNvPr id="17" name="Group 16">
            <a:extLst>
              <a:ext uri="{FF2B5EF4-FFF2-40B4-BE49-F238E27FC236}">
                <a16:creationId xmlns:a16="http://schemas.microsoft.com/office/drawing/2014/main" id="{00380708-23FC-8549-A03F-070160813F12}"/>
              </a:ext>
            </a:extLst>
          </p:cNvPr>
          <p:cNvGrpSpPr/>
          <p:nvPr/>
        </p:nvGrpSpPr>
        <p:grpSpPr>
          <a:xfrm>
            <a:off x="2559846" y="3425375"/>
            <a:ext cx="4258586" cy="2340515"/>
            <a:chOff x="2559846" y="3425375"/>
            <a:chExt cx="4258586" cy="2340515"/>
          </a:xfrm>
          <a:solidFill>
            <a:srgbClr val="FBBDD3"/>
          </a:solidFill>
        </p:grpSpPr>
        <p:sp>
          <p:nvSpPr>
            <p:cNvPr id="35" name="流程圖: 人工作業 34">
              <a:extLst>
                <a:ext uri="{FF2B5EF4-FFF2-40B4-BE49-F238E27FC236}">
                  <a16:creationId xmlns:a16="http://schemas.microsoft.com/office/drawing/2014/main" id="{F6DF6451-FB39-000E-32D0-48358011E5D1}"/>
                </a:ext>
              </a:extLst>
            </p:cNvPr>
            <p:cNvSpPr/>
            <p:nvPr/>
          </p:nvSpPr>
          <p:spPr>
            <a:xfrm>
              <a:off x="2565411" y="3446792"/>
              <a:ext cx="4253021" cy="2319098"/>
            </a:xfrm>
            <a:prstGeom prst="flowChartManualOperati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TW" altLang="en-US" sz="2400">
                <a:solidFill>
                  <a:schemeClr val="tx1"/>
                </a:solidFill>
                <a:ea typeface="新細明體"/>
                <a:cs typeface="Calibri"/>
              </a:endParaRPr>
            </a:p>
          </p:txBody>
        </p:sp>
        <p:sp>
          <p:nvSpPr>
            <p:cNvPr id="36" name="文字方塊 35">
              <a:extLst>
                <a:ext uri="{FF2B5EF4-FFF2-40B4-BE49-F238E27FC236}">
                  <a16:creationId xmlns:a16="http://schemas.microsoft.com/office/drawing/2014/main" id="{21720EDC-AF86-4F86-AAE8-A49D4CA58D87}"/>
                </a:ext>
              </a:extLst>
            </p:cNvPr>
            <p:cNvSpPr txBox="1"/>
            <p:nvPr/>
          </p:nvSpPr>
          <p:spPr>
            <a:xfrm>
              <a:off x="3314120" y="4180028"/>
              <a:ext cx="2840665" cy="621136"/>
            </a:xfrm>
            <a:prstGeom prst="rect">
              <a:avLst/>
            </a:prstGeom>
            <a:grp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zh-TW" altLang="en-US" sz="2400">
                  <a:ea typeface="新細明體"/>
                </a:rPr>
                <a:t>Feed-forward</a:t>
              </a:r>
              <a:endParaRPr lang="zh-TW" sz="2400">
                <a:ea typeface="新細明體"/>
                <a:cs typeface="Calibri"/>
              </a:endParaRPr>
            </a:p>
            <a:p>
              <a:pPr algn="ctr"/>
              <a:r>
                <a:rPr lang="zh-TW" altLang="en-US" sz="2400">
                  <a:ea typeface="新細明體"/>
                  <a:cs typeface="Calibri"/>
                </a:rPr>
                <a:t>up-project</a:t>
              </a:r>
            </a:p>
          </p:txBody>
        </p:sp>
        <p:sp>
          <p:nvSpPr>
            <p:cNvPr id="6" name="左中括弧 5">
              <a:extLst>
                <a:ext uri="{FF2B5EF4-FFF2-40B4-BE49-F238E27FC236}">
                  <a16:creationId xmlns:a16="http://schemas.microsoft.com/office/drawing/2014/main" id="{CF65842F-19D6-7BC9-D721-9F852D739D60}"/>
                </a:ext>
              </a:extLst>
            </p:cNvPr>
            <p:cNvSpPr/>
            <p:nvPr/>
          </p:nvSpPr>
          <p:spPr>
            <a:xfrm rot="5400000">
              <a:off x="4615475" y="4400026"/>
              <a:ext cx="221511" cy="2507511"/>
            </a:xfrm>
            <a:prstGeom prst="leftBracket">
              <a:avLst/>
            </a:prstGeom>
            <a:grpFill/>
            <a:ln w="28575">
              <a:solidFill>
                <a:schemeClr val="accent4">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mc:AlternateContent xmlns:mc="http://schemas.openxmlformats.org/markup-compatibility/2006" xmlns:a14="http://schemas.microsoft.com/office/drawing/2010/main">
          <mc:Choice Requires="a14">
            <p:sp>
              <p:nvSpPr>
                <p:cNvPr id="67" name="文字方塊 66">
                  <a:extLst>
                    <a:ext uri="{FF2B5EF4-FFF2-40B4-BE49-F238E27FC236}">
                      <a16:creationId xmlns:a16="http://schemas.microsoft.com/office/drawing/2014/main" id="{A973046B-160C-C1CC-CB40-003A1A6D90AB}"/>
                    </a:ext>
                  </a:extLst>
                </p:cNvPr>
                <p:cNvSpPr txBox="1"/>
                <p:nvPr/>
              </p:nvSpPr>
              <p:spPr>
                <a:xfrm>
                  <a:off x="4359654" y="5110376"/>
                  <a:ext cx="749596" cy="461665"/>
                </a:xfrm>
                <a:prstGeom prst="rect">
                  <a:avLst/>
                </a:prstGeom>
                <a:grp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14:m>
                    <m:oMathPara xmlns:m="http://schemas.openxmlformats.org/officeDocument/2006/math">
                      <m:oMathParaPr>
                        <m:jc m:val="centerGroup"/>
                      </m:oMathParaPr>
                      <m:oMath xmlns:m="http://schemas.openxmlformats.org/officeDocument/2006/math">
                        <m:sSub>
                          <m:sSubPr>
                            <m:ctrlPr>
                              <a:rPr lang="en-US" altLang="zh-TW" sz="2400" b="0" i="1" dirty="0" smtClean="0">
                                <a:latin typeface="Cambria Math" panose="02040503050406030204" pitchFamily="18" charset="0"/>
                                <a:ea typeface="新細明體"/>
                                <a:cs typeface="Calibri"/>
                              </a:rPr>
                            </m:ctrlPr>
                          </m:sSubPr>
                          <m:e>
                            <m:r>
                              <a:rPr lang="zh-TW" altLang="en-US" sz="2400" i="1" dirty="0" smtClean="0">
                                <a:latin typeface="Cambria Math" panose="02040503050406030204" pitchFamily="18" charset="0"/>
                                <a:ea typeface="新細明體"/>
                                <a:cs typeface="Calibri"/>
                              </a:rPr>
                              <m:t>𝑑</m:t>
                            </m:r>
                          </m:e>
                          <m:sub>
                            <m:r>
                              <a:rPr lang="en-US" altLang="zh-TW" sz="2400" b="0" i="1" dirty="0" smtClean="0">
                                <a:latin typeface="Cambria Math" panose="02040503050406030204" pitchFamily="18" charset="0"/>
                                <a:ea typeface="新細明體"/>
                                <a:cs typeface="Calibri"/>
                              </a:rPr>
                              <m:t>𝑚𝑜𝑑𝑒𝑙</m:t>
                            </m:r>
                          </m:sub>
                        </m:sSub>
                      </m:oMath>
                    </m:oMathPara>
                  </a14:m>
                  <a:endParaRPr lang="zh-TW" altLang="en-US" sz="2400">
                    <a:ea typeface="新細明體"/>
                    <a:cs typeface="Calibri"/>
                  </a:endParaRPr>
                </a:p>
              </p:txBody>
            </p:sp>
          </mc:Choice>
          <mc:Fallback xmlns="">
            <p:sp>
              <p:nvSpPr>
                <p:cNvPr id="67" name="文字方塊 66">
                  <a:extLst>
                    <a:ext uri="{FF2B5EF4-FFF2-40B4-BE49-F238E27FC236}">
                      <a16:creationId xmlns:a16="http://schemas.microsoft.com/office/drawing/2014/main" id="{A973046B-160C-C1CC-CB40-003A1A6D90AB}"/>
                    </a:ext>
                  </a:extLst>
                </p:cNvPr>
                <p:cNvSpPr txBox="1">
                  <a:spLocks noRot="1" noChangeAspect="1" noMove="1" noResize="1" noEditPoints="1" noAdjustHandles="1" noChangeArrowheads="1" noChangeShapeType="1" noTextEdit="1"/>
                </p:cNvSpPr>
                <p:nvPr/>
              </p:nvSpPr>
              <p:spPr>
                <a:xfrm>
                  <a:off x="4359654" y="5110376"/>
                  <a:ext cx="749596" cy="461665"/>
                </a:xfrm>
                <a:prstGeom prst="rect">
                  <a:avLst/>
                </a:prstGeom>
                <a:blipFill>
                  <a:blip r:embed="rId8"/>
                  <a:stretch>
                    <a:fillRect l="-27642" r="-13008" b="-2632"/>
                  </a:stretch>
                </a:blipFill>
              </p:spPr>
              <p:txBody>
                <a:bodyPr/>
                <a:lstStyle/>
                <a:p>
                  <a:r>
                    <a:rPr lang="en-US">
                      <a:noFill/>
                    </a:rPr>
                    <a:t> </a:t>
                  </a:r>
                </a:p>
              </p:txBody>
            </p:sp>
          </mc:Fallback>
        </mc:AlternateContent>
        <p:sp>
          <p:nvSpPr>
            <p:cNvPr id="68" name="左中括弧 67">
              <a:extLst>
                <a:ext uri="{FF2B5EF4-FFF2-40B4-BE49-F238E27FC236}">
                  <a16:creationId xmlns:a16="http://schemas.microsoft.com/office/drawing/2014/main" id="{5998346B-88B4-D6AF-503B-1B2ABF3F4A5D}"/>
                </a:ext>
              </a:extLst>
            </p:cNvPr>
            <p:cNvSpPr/>
            <p:nvPr/>
          </p:nvSpPr>
          <p:spPr>
            <a:xfrm rot="16200000">
              <a:off x="4597753" y="1387468"/>
              <a:ext cx="168348" cy="4244161"/>
            </a:xfrm>
            <a:prstGeom prst="leftBracket">
              <a:avLst/>
            </a:prstGeom>
            <a:grpFill/>
            <a:ln w="28575">
              <a:solidFill>
                <a:schemeClr val="accent4">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mc:AlternateContent xmlns:mc="http://schemas.openxmlformats.org/markup-compatibility/2006" xmlns:a14="http://schemas.microsoft.com/office/drawing/2010/main">
          <mc:Choice Requires="a14">
            <p:sp>
              <p:nvSpPr>
                <p:cNvPr id="69" name="文字方塊 68">
                  <a:extLst>
                    <a:ext uri="{FF2B5EF4-FFF2-40B4-BE49-F238E27FC236}">
                      <a16:creationId xmlns:a16="http://schemas.microsoft.com/office/drawing/2014/main" id="{237649FC-CE7F-08E0-F0ED-7B0DC0558823}"/>
                    </a:ext>
                  </a:extLst>
                </p:cNvPr>
                <p:cNvSpPr txBox="1"/>
                <p:nvPr/>
              </p:nvSpPr>
              <p:spPr>
                <a:xfrm>
                  <a:off x="4182445" y="3621817"/>
                  <a:ext cx="1095154" cy="461665"/>
                </a:xfrm>
                <a:prstGeom prst="rect">
                  <a:avLst/>
                </a:prstGeom>
                <a:grp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14:m>
                    <m:oMathPara xmlns:m="http://schemas.openxmlformats.org/officeDocument/2006/math">
                      <m:oMathParaPr>
                        <m:jc m:val="centerGroup"/>
                      </m:oMathParaPr>
                      <m:oMath xmlns:m="http://schemas.openxmlformats.org/officeDocument/2006/math">
                        <m:sSub>
                          <m:sSubPr>
                            <m:ctrlPr>
                              <a:rPr lang="zh-TW" altLang="en-US" sz="2400" i="1" dirty="0" smtClean="0">
                                <a:latin typeface="Cambria Math" panose="02040503050406030204" pitchFamily="18" charset="0"/>
                                <a:ea typeface="新細明體"/>
                                <a:cs typeface="Calibri"/>
                              </a:rPr>
                            </m:ctrlPr>
                          </m:sSubPr>
                          <m:e>
                            <m:r>
                              <a:rPr lang="zh-TW" altLang="en-US" sz="2400" i="1" dirty="0" smtClean="0">
                                <a:latin typeface="Cambria Math" panose="02040503050406030204" pitchFamily="18" charset="0"/>
                                <a:ea typeface="新細明體"/>
                                <a:cs typeface="Calibri"/>
                              </a:rPr>
                              <m:t>𝑑</m:t>
                            </m:r>
                          </m:e>
                          <m:sub>
                            <m:r>
                              <a:rPr lang="en-US" altLang="zh-TW" sz="2400" b="0" i="1" dirty="0" smtClean="0">
                                <a:latin typeface="Cambria Math" panose="02040503050406030204" pitchFamily="18" charset="0"/>
                                <a:ea typeface="新細明體"/>
                                <a:cs typeface="Calibri"/>
                              </a:rPr>
                              <m:t>𝐹𝐹𝑊</m:t>
                            </m:r>
                          </m:sub>
                        </m:sSub>
                      </m:oMath>
                    </m:oMathPara>
                  </a14:m>
                  <a:endParaRPr lang="zh-TW" altLang="en-US" sz="2400">
                    <a:ea typeface="新細明體"/>
                    <a:cs typeface="Calibri"/>
                  </a:endParaRPr>
                </a:p>
              </p:txBody>
            </p:sp>
          </mc:Choice>
          <mc:Fallback xmlns="">
            <p:sp>
              <p:nvSpPr>
                <p:cNvPr id="69" name="文字方塊 68">
                  <a:extLst>
                    <a:ext uri="{FF2B5EF4-FFF2-40B4-BE49-F238E27FC236}">
                      <a16:creationId xmlns:a16="http://schemas.microsoft.com/office/drawing/2014/main" id="{237649FC-CE7F-08E0-F0ED-7B0DC0558823}"/>
                    </a:ext>
                  </a:extLst>
                </p:cNvPr>
                <p:cNvSpPr txBox="1">
                  <a:spLocks noRot="1" noChangeAspect="1" noMove="1" noResize="1" noEditPoints="1" noAdjustHandles="1" noChangeArrowheads="1" noChangeShapeType="1" noTextEdit="1"/>
                </p:cNvSpPr>
                <p:nvPr/>
              </p:nvSpPr>
              <p:spPr>
                <a:xfrm>
                  <a:off x="4182445" y="3621817"/>
                  <a:ext cx="1095154" cy="461665"/>
                </a:xfrm>
                <a:prstGeom prst="rect">
                  <a:avLst/>
                </a:prstGeom>
                <a:blipFill>
                  <a:blip r:embed="rId9"/>
                  <a:stretch>
                    <a:fillRect b="-1316"/>
                  </a:stretch>
                </a:blipFill>
              </p:spPr>
              <p:txBody>
                <a:bodyPr/>
                <a:lstStyle/>
                <a:p>
                  <a:r>
                    <a:rPr lang="en-US">
                      <a:noFill/>
                    </a:rPr>
                    <a:t> </a:t>
                  </a:r>
                </a:p>
              </p:txBody>
            </p:sp>
          </mc:Fallback>
        </mc:AlternateContent>
      </p:grpSp>
      <p:sp>
        <p:nvSpPr>
          <p:cNvPr id="64" name="矩形 63">
            <a:extLst>
              <a:ext uri="{FF2B5EF4-FFF2-40B4-BE49-F238E27FC236}">
                <a16:creationId xmlns:a16="http://schemas.microsoft.com/office/drawing/2014/main" id="{706B21CB-35F7-6D9B-419F-4A1793E70239}"/>
              </a:ext>
            </a:extLst>
          </p:cNvPr>
          <p:cNvSpPr/>
          <p:nvPr/>
        </p:nvSpPr>
        <p:spPr>
          <a:xfrm>
            <a:off x="8538960" y="4311090"/>
            <a:ext cx="894833" cy="256953"/>
          </a:xfrm>
          <a:prstGeom prst="rect">
            <a:avLst/>
          </a:prstGeom>
          <a:solidFill>
            <a:schemeClr val="accent1">
              <a:lumMod val="40000"/>
              <a:lumOff val="6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p>
        </p:txBody>
      </p:sp>
      <mc:AlternateContent xmlns:mc="http://schemas.openxmlformats.org/markup-compatibility/2006" xmlns:a14="http://schemas.microsoft.com/office/drawing/2010/main">
        <mc:Choice Requires="a14">
          <p:sp>
            <p:nvSpPr>
              <p:cNvPr id="40" name="文字方塊 68">
                <a:extLst>
                  <a:ext uri="{FF2B5EF4-FFF2-40B4-BE49-F238E27FC236}">
                    <a16:creationId xmlns:a16="http://schemas.microsoft.com/office/drawing/2014/main" id="{69259AF1-7707-4343-83C1-4DDF3BCC2CCC}"/>
                  </a:ext>
                </a:extLst>
              </p:cNvPr>
              <p:cNvSpPr txBox="1"/>
              <p:nvPr/>
            </p:nvSpPr>
            <p:spPr>
              <a:xfrm>
                <a:off x="10997280" y="2446237"/>
                <a:ext cx="1095154"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14:m>
                  <m:oMathPara xmlns:m="http://schemas.openxmlformats.org/officeDocument/2006/math">
                    <m:oMathParaPr>
                      <m:jc m:val="centerGroup"/>
                    </m:oMathParaPr>
                    <m:oMath xmlns:m="http://schemas.openxmlformats.org/officeDocument/2006/math">
                      <m:r>
                        <a:rPr lang="en-US" altLang="zh-TW" sz="2400" b="1" i="0" dirty="0" smtClean="0">
                          <a:latin typeface="Cambria Math" panose="02040503050406030204" pitchFamily="18" charset="0"/>
                          <a:ea typeface="新細明體"/>
                          <a:cs typeface="Calibri"/>
                        </a:rPr>
                        <m:t>𝚫</m:t>
                      </m:r>
                      <m:r>
                        <a:rPr lang="en-US" altLang="zh-TW" sz="2400" b="1" i="1" dirty="0" smtClean="0">
                          <a:latin typeface="Cambria Math" panose="02040503050406030204" pitchFamily="18" charset="0"/>
                          <a:ea typeface="新細明體"/>
                          <a:cs typeface="Calibri"/>
                        </a:rPr>
                        <m:t>𝒉</m:t>
                      </m:r>
                    </m:oMath>
                  </m:oMathPara>
                </a14:m>
                <a:endParaRPr lang="zh-TW" altLang="en-US" sz="2400" b="1">
                  <a:ea typeface="新細明體"/>
                  <a:cs typeface="Calibri"/>
                </a:endParaRPr>
              </a:p>
            </p:txBody>
          </p:sp>
        </mc:Choice>
        <mc:Fallback xmlns="">
          <p:sp>
            <p:nvSpPr>
              <p:cNvPr id="40" name="文字方塊 68">
                <a:extLst>
                  <a:ext uri="{FF2B5EF4-FFF2-40B4-BE49-F238E27FC236}">
                    <a16:creationId xmlns:a16="http://schemas.microsoft.com/office/drawing/2014/main" id="{69259AF1-7707-4343-83C1-4DDF3BCC2CCC}"/>
                  </a:ext>
                </a:extLst>
              </p:cNvPr>
              <p:cNvSpPr txBox="1">
                <a:spLocks noRot="1" noChangeAspect="1" noMove="1" noResize="1" noEditPoints="1" noAdjustHandles="1" noChangeArrowheads="1" noChangeShapeType="1" noTextEdit="1"/>
              </p:cNvSpPr>
              <p:nvPr/>
            </p:nvSpPr>
            <p:spPr>
              <a:xfrm>
                <a:off x="10997280" y="2446237"/>
                <a:ext cx="1095154" cy="461665"/>
              </a:xfrm>
              <a:prstGeom prst="rect">
                <a:avLst/>
              </a:prstGeom>
              <a:blipFill>
                <a:blip r:embed="rId10"/>
                <a:stretch>
                  <a:fillRect/>
                </a:stretch>
              </a:blipFill>
            </p:spPr>
            <p:txBody>
              <a:bodyPr/>
              <a:lstStyle/>
              <a:p>
                <a:r>
                  <a:rPr lang="en-US">
                    <a:noFill/>
                  </a:rPr>
                  <a:t> </a:t>
                </a:r>
              </a:p>
            </p:txBody>
          </p:sp>
        </mc:Fallback>
      </mc:AlternateContent>
      <p:sp>
        <p:nvSpPr>
          <p:cNvPr id="66" name="矩形 65">
            <a:extLst>
              <a:ext uri="{FF2B5EF4-FFF2-40B4-BE49-F238E27FC236}">
                <a16:creationId xmlns:a16="http://schemas.microsoft.com/office/drawing/2014/main" id="{776E4B0E-CFE3-3D9C-3CA2-31435649D103}"/>
              </a:ext>
            </a:extLst>
          </p:cNvPr>
          <p:cNvSpPr/>
          <p:nvPr/>
        </p:nvSpPr>
        <p:spPr>
          <a:xfrm>
            <a:off x="6932730" y="2535780"/>
            <a:ext cx="4253021" cy="265813"/>
          </a:xfrm>
          <a:prstGeom prst="rect">
            <a:avLst/>
          </a:prstGeom>
          <a:solidFill>
            <a:schemeClr val="accent1">
              <a:lumMod val="40000"/>
              <a:lumOff val="6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p>
        </p:txBody>
      </p:sp>
      <p:sp>
        <p:nvSpPr>
          <p:cNvPr id="4" name="日期版面配置區 3">
            <a:extLst>
              <a:ext uri="{FF2B5EF4-FFF2-40B4-BE49-F238E27FC236}">
                <a16:creationId xmlns:a16="http://schemas.microsoft.com/office/drawing/2014/main" id="{73D9ACD8-F1C0-FAAF-D3F5-821FAFEDBC22}"/>
              </a:ext>
            </a:extLst>
          </p:cNvPr>
          <p:cNvSpPr>
            <a:spLocks noGrp="1"/>
          </p:cNvSpPr>
          <p:nvPr>
            <p:ph type="dt" sz="half" idx="10"/>
          </p:nvPr>
        </p:nvSpPr>
        <p:spPr/>
        <p:txBody>
          <a:bodyPr/>
          <a:lstStyle/>
          <a:p>
            <a:r>
              <a:rPr lang="en" altLang="zh-TW" b="0" i="0">
                <a:effectLst/>
                <a:latin typeface="+mn-lt"/>
              </a:rPr>
              <a:t>Hu, Edward J., et al. "</a:t>
            </a:r>
            <a:r>
              <a:rPr lang="en" altLang="zh-TW" b="0" i="0" err="1">
                <a:effectLst/>
                <a:latin typeface="+mn-lt"/>
              </a:rPr>
              <a:t>LoRA</a:t>
            </a:r>
            <a:r>
              <a:rPr lang="en" altLang="zh-TW" b="0" i="0">
                <a:effectLst/>
                <a:latin typeface="+mn-lt"/>
              </a:rPr>
              <a:t>: Low-Rank Adaptation of Large Language Models." </a:t>
            </a:r>
            <a:r>
              <a:rPr lang="en" altLang="zh-TW" b="0" i="1">
                <a:effectLst/>
                <a:latin typeface="+mn-lt"/>
              </a:rPr>
              <a:t>International Conference on Learning Representations</a:t>
            </a:r>
            <a:r>
              <a:rPr lang="en" altLang="zh-TW" b="0" i="0">
                <a:effectLst/>
                <a:latin typeface="+mn-lt"/>
              </a:rPr>
              <a:t>. 2021.</a:t>
            </a:r>
            <a:endParaRPr lang="en-TW" altLang="zh-TW">
              <a:latin typeface="+mn-lt"/>
            </a:endParaRPr>
          </a:p>
        </p:txBody>
      </p:sp>
    </p:spTree>
    <p:extLst>
      <p:ext uri="{BB962C8B-B14F-4D97-AF65-F5344CB8AC3E}">
        <p14:creationId xmlns:p14="http://schemas.microsoft.com/office/powerpoint/2010/main" val="4050116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1" grpId="0"/>
      <p:bldP spid="62" grpId="0" animBg="1"/>
      <p:bldP spid="64" grpId="0" animBg="1"/>
      <p:bldP spid="40" grpId="0"/>
      <p:bldP spid="66" grpId="0" animBg="1"/>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19B509B-7C09-8C6F-B6AB-ACADE9EF2A15}"/>
              </a:ext>
            </a:extLst>
          </p:cNvPr>
          <p:cNvSpPr>
            <a:spLocks noGrp="1"/>
          </p:cNvSpPr>
          <p:nvPr>
            <p:ph type="title"/>
          </p:nvPr>
        </p:nvSpPr>
        <p:spPr/>
        <p:txBody>
          <a:bodyPr>
            <a:normAutofit/>
          </a:bodyPr>
          <a:lstStyle/>
          <a:p>
            <a:r>
              <a:rPr lang="af-ZA" altLang="zh-TW">
                <a:ea typeface="+mj-lt"/>
                <a:cs typeface="+mj-lt"/>
              </a:rPr>
              <a:t>Parameter-</a:t>
            </a:r>
            <a:r>
              <a:rPr lang="af-ZA" altLang="zh-TW" err="1">
                <a:ea typeface="+mj-lt"/>
                <a:cs typeface="+mj-lt"/>
              </a:rPr>
              <a:t>Efficient</a:t>
            </a:r>
            <a:r>
              <a:rPr lang="af-ZA" altLang="zh-TW">
                <a:ea typeface="+mj-lt"/>
                <a:cs typeface="+mj-lt"/>
              </a:rPr>
              <a:t> </a:t>
            </a:r>
            <a:r>
              <a:rPr lang="af-ZA" altLang="zh-TW" err="1">
                <a:ea typeface="+mj-lt"/>
                <a:cs typeface="+mj-lt"/>
              </a:rPr>
              <a:t>Fine-tuning</a:t>
            </a:r>
            <a:r>
              <a:rPr lang="en-US" altLang="zh-TW">
                <a:ea typeface="+mj-lt"/>
                <a:cs typeface="+mj-lt"/>
              </a:rPr>
              <a:t>:</a:t>
            </a:r>
            <a:r>
              <a:rPr lang="zh-TW" altLang="en-US">
                <a:ea typeface="+mj-lt"/>
                <a:cs typeface="+mj-lt"/>
              </a:rPr>
              <a:t> </a:t>
            </a:r>
            <a:r>
              <a:rPr lang="en-US" altLang="zh-TW" b="1" err="1">
                <a:highlight>
                  <a:srgbClr val="FFFFB4"/>
                </a:highlight>
                <a:ea typeface="+mj-lt"/>
                <a:cs typeface="+mj-lt"/>
              </a:rPr>
              <a:t>LoRA</a:t>
            </a:r>
            <a:endParaRPr lang="zh-TW" b="1">
              <a:highlight>
                <a:srgbClr val="FFFFB4"/>
              </a:highlight>
              <a:ea typeface="+mj-lt"/>
              <a:cs typeface="+mj-lt"/>
            </a:endParaRPr>
          </a:p>
        </p:txBody>
      </p:sp>
      <mc:AlternateContent xmlns:mc="http://schemas.openxmlformats.org/markup-compatibility/2006" xmlns:a14="http://schemas.microsoft.com/office/drawing/2010/main">
        <mc:Choice Requires="a14">
          <p:sp>
            <p:nvSpPr>
              <p:cNvPr id="3" name="內容版面配置區 2">
                <a:extLst>
                  <a:ext uri="{FF2B5EF4-FFF2-40B4-BE49-F238E27FC236}">
                    <a16:creationId xmlns:a16="http://schemas.microsoft.com/office/drawing/2014/main" id="{9AD551C9-01F6-3CB6-6CDD-B3271BF64962}"/>
                  </a:ext>
                </a:extLst>
              </p:cNvPr>
              <p:cNvSpPr>
                <a:spLocks noGrp="1"/>
              </p:cNvSpPr>
              <p:nvPr>
                <p:ph idx="1"/>
              </p:nvPr>
            </p:nvSpPr>
            <p:spPr>
              <a:xfrm>
                <a:off x="838200" y="1219199"/>
                <a:ext cx="10515600" cy="1887247"/>
              </a:xfrm>
            </p:spPr>
            <p:txBody>
              <a:bodyPr vert="horz" lIns="91440" tIns="45720" rIns="91440" bIns="45720" rtlCol="0" anchor="t">
                <a:normAutofit fontScale="92500" lnSpcReduction="10000"/>
              </a:bodyPr>
              <a:lstStyle/>
              <a:p>
                <a:r>
                  <a:rPr lang="en-US" altLang="zh-TW" sz="2000" b="1">
                    <a:highlight>
                      <a:srgbClr val="FFFFB4"/>
                    </a:highlight>
                  </a:rPr>
                  <a:t>Lo</a:t>
                </a:r>
                <a:r>
                  <a:rPr lang="en-US" altLang="zh-TW" sz="2000">
                    <a:highlight>
                      <a:srgbClr val="FFFFB4"/>
                    </a:highlight>
                  </a:rPr>
                  <a:t>w-</a:t>
                </a:r>
                <a:r>
                  <a:rPr lang="en-US" altLang="zh-TW" sz="2000" b="1">
                    <a:highlight>
                      <a:srgbClr val="FFFFB4"/>
                    </a:highlight>
                  </a:rPr>
                  <a:t>R</a:t>
                </a:r>
                <a:r>
                  <a:rPr lang="en-US" altLang="zh-TW" sz="2000">
                    <a:highlight>
                      <a:srgbClr val="FFFFB4"/>
                    </a:highlight>
                  </a:rPr>
                  <a:t>ank </a:t>
                </a:r>
                <a:r>
                  <a:rPr lang="en-US" altLang="zh-TW" sz="2000" b="1">
                    <a:highlight>
                      <a:srgbClr val="FFFFB4"/>
                    </a:highlight>
                  </a:rPr>
                  <a:t>A</a:t>
                </a:r>
                <a:r>
                  <a:rPr lang="en-US" altLang="zh-TW" sz="2000">
                    <a:highlight>
                      <a:srgbClr val="FFFFB4"/>
                    </a:highlight>
                  </a:rPr>
                  <a:t>daptation </a:t>
                </a:r>
                <a:r>
                  <a:rPr lang="en-US" altLang="zh-TW" sz="2000"/>
                  <a:t>of Large Language Models</a:t>
                </a:r>
              </a:p>
              <a:p>
                <a:r>
                  <a:rPr lang="en-US" altLang="zh-TW" sz="2000">
                    <a:ea typeface="新細明體"/>
                    <a:cs typeface="Calibri"/>
                  </a:rPr>
                  <a:t>Motivation: Downstream fine-tunings have low intrinsic dimension</a:t>
                </a:r>
              </a:p>
              <a:p>
                <a:r>
                  <a:rPr lang="en-US" altLang="zh-TW" sz="2000">
                    <a:ea typeface="新細明體"/>
                  </a:rPr>
                  <a:t>Weight after fine-tuning </a:t>
                </a:r>
                <a14:m>
                  <m:oMath xmlns:m="http://schemas.openxmlformats.org/officeDocument/2006/math">
                    <m:r>
                      <a:rPr lang="en-US" altLang="zh-TW" sz="2000">
                        <a:latin typeface="Cambria Math" panose="02040503050406030204" pitchFamily="18" charset="0"/>
                        <a:ea typeface="新細明體"/>
                      </a:rPr>
                      <m:t>=</m:t>
                    </m:r>
                    <m:sSub>
                      <m:sSubPr>
                        <m:ctrlPr>
                          <a:rPr lang="en-US" altLang="zh-TW" sz="2000" i="1">
                            <a:latin typeface="Cambria Math" panose="02040503050406030204" pitchFamily="18" charset="0"/>
                            <a:ea typeface="新細明體"/>
                          </a:rPr>
                        </m:ctrlPr>
                      </m:sSubPr>
                      <m:e>
                        <m:r>
                          <a:rPr lang="en-US" altLang="zh-TW" sz="2000" i="1">
                            <a:latin typeface="Cambria Math" panose="02040503050406030204" pitchFamily="18" charset="0"/>
                            <a:ea typeface="新細明體"/>
                          </a:rPr>
                          <m:t>𝑊</m:t>
                        </m:r>
                      </m:e>
                      <m:sub>
                        <m:r>
                          <a:rPr lang="en-US" altLang="zh-TW" sz="2000" i="1">
                            <a:latin typeface="Cambria Math" panose="02040503050406030204" pitchFamily="18" charset="0"/>
                            <a:ea typeface="新細明體"/>
                          </a:rPr>
                          <m:t>0</m:t>
                        </m:r>
                      </m:sub>
                    </m:sSub>
                  </m:oMath>
                </a14:m>
                <a:r>
                  <a:rPr lang="en-US" altLang="zh-TW" sz="2000">
                    <a:ea typeface="新細明體"/>
                    <a:cs typeface="Calibri"/>
                  </a:rPr>
                  <a:t> (pre-trained weight) </a:t>
                </a:r>
                <a14:m>
                  <m:oMath xmlns:m="http://schemas.openxmlformats.org/officeDocument/2006/math">
                    <m:r>
                      <a:rPr lang="en-US" altLang="zh-TW" sz="2000">
                        <a:latin typeface="Cambria Math" panose="02040503050406030204" pitchFamily="18" charset="0"/>
                        <a:ea typeface="新細明體"/>
                      </a:rPr>
                      <m:t>+</m:t>
                    </m:r>
                    <m:r>
                      <m:rPr>
                        <m:sty m:val="p"/>
                      </m:rPr>
                      <a:rPr lang="en-US" altLang="zh-TW" sz="2000">
                        <a:latin typeface="Cambria Math" panose="02040503050406030204" pitchFamily="18" charset="0"/>
                        <a:ea typeface="新細明體"/>
                      </a:rPr>
                      <m:t>Δ</m:t>
                    </m:r>
                    <m:r>
                      <a:rPr lang="en-US" altLang="zh-TW" sz="2000" i="1">
                        <a:latin typeface="Cambria Math" panose="02040503050406030204" pitchFamily="18" charset="0"/>
                        <a:ea typeface="新細明體"/>
                      </a:rPr>
                      <m:t>𝑊</m:t>
                    </m:r>
                  </m:oMath>
                </a14:m>
                <a:r>
                  <a:rPr lang="en-US" altLang="zh-TW" sz="2000">
                    <a:ea typeface="新細明體"/>
                    <a:cs typeface="Calibri"/>
                  </a:rPr>
                  <a:t> (updates to the weight)</a:t>
                </a:r>
              </a:p>
              <a:p>
                <a:r>
                  <a:rPr lang="en-US" altLang="zh-TW" sz="2000">
                    <a:ea typeface="新細明體"/>
                    <a:cs typeface="Calibri"/>
                  </a:rPr>
                  <a:t>Hypothesis: The updates to the weight (</a:t>
                </a:r>
                <a14:m>
                  <m:oMath xmlns:m="http://schemas.openxmlformats.org/officeDocument/2006/math">
                    <m:r>
                      <m:rPr>
                        <m:sty m:val="p"/>
                      </m:rPr>
                      <a:rPr lang="en-US" altLang="zh-TW" sz="2000" b="0" i="0" smtClean="0">
                        <a:latin typeface="Cambria Math" panose="02040503050406030204" pitchFamily="18" charset="0"/>
                        <a:ea typeface="新細明體"/>
                        <a:cs typeface="Calibri"/>
                      </a:rPr>
                      <m:t>Δ</m:t>
                    </m:r>
                    <m:r>
                      <a:rPr lang="en-US" altLang="zh-TW" sz="2000" b="0" i="1" smtClean="0">
                        <a:latin typeface="Cambria Math" panose="02040503050406030204" pitchFamily="18" charset="0"/>
                        <a:ea typeface="新細明體"/>
                        <a:cs typeface="Calibri"/>
                      </a:rPr>
                      <m:t>𝑊</m:t>
                    </m:r>
                  </m:oMath>
                </a14:m>
                <a:r>
                  <a:rPr lang="en-US" altLang="zh-TW" sz="2000">
                    <a:ea typeface="新細明體"/>
                    <a:cs typeface="Calibri"/>
                  </a:rPr>
                  <a:t>) also gave a low intrinsic rank</a:t>
                </a:r>
              </a:p>
              <a:p>
                <a:r>
                  <a:rPr lang="en-US" altLang="zh-TW" sz="2000" b="0">
                    <a:ea typeface="新細明體"/>
                  </a:rPr>
                  <a:t>Fine-tuned weight </a:t>
                </a:r>
                <a14:m>
                  <m:oMath xmlns:m="http://schemas.openxmlformats.org/officeDocument/2006/math">
                    <m:r>
                      <a:rPr lang="en-US" altLang="zh-TW" sz="2000" b="0" i="0" smtClean="0">
                        <a:latin typeface="Cambria Math" panose="02040503050406030204" pitchFamily="18" charset="0"/>
                        <a:ea typeface="新細明體"/>
                      </a:rPr>
                      <m:t>=</m:t>
                    </m:r>
                    <m:sSub>
                      <m:sSubPr>
                        <m:ctrlPr>
                          <a:rPr lang="en-US" altLang="zh-TW" sz="2000" b="0" i="1" smtClean="0">
                            <a:latin typeface="Cambria Math" panose="02040503050406030204" pitchFamily="18" charset="0"/>
                            <a:ea typeface="新細明體"/>
                          </a:rPr>
                        </m:ctrlPr>
                      </m:sSubPr>
                      <m:e>
                        <m:r>
                          <a:rPr lang="en-US" altLang="zh-TW" sz="2000" b="0" i="1" smtClean="0">
                            <a:latin typeface="Cambria Math" panose="02040503050406030204" pitchFamily="18" charset="0"/>
                            <a:ea typeface="新細明體"/>
                          </a:rPr>
                          <m:t>𝑊</m:t>
                        </m:r>
                      </m:e>
                      <m:sub>
                        <m:r>
                          <a:rPr lang="en-US" altLang="zh-TW" sz="2000" b="0" i="1" smtClean="0">
                            <a:latin typeface="Cambria Math" panose="02040503050406030204" pitchFamily="18" charset="0"/>
                            <a:ea typeface="新細明體"/>
                          </a:rPr>
                          <m:t>0</m:t>
                        </m:r>
                      </m:sub>
                    </m:sSub>
                    <m:r>
                      <a:rPr lang="en-US" altLang="zh-TW" sz="2000" b="0" i="0" smtClean="0">
                        <a:latin typeface="Cambria Math" panose="02040503050406030204" pitchFamily="18" charset="0"/>
                        <a:ea typeface="新細明體"/>
                      </a:rPr>
                      <m:t>+</m:t>
                    </m:r>
                    <m:r>
                      <m:rPr>
                        <m:sty m:val="p"/>
                      </m:rPr>
                      <a:rPr lang="en-US" altLang="zh-TW" sz="2000" b="0" i="0" smtClean="0">
                        <a:latin typeface="Cambria Math" panose="02040503050406030204" pitchFamily="18" charset="0"/>
                        <a:ea typeface="新細明體"/>
                      </a:rPr>
                      <m:t>Δ</m:t>
                    </m:r>
                    <m:r>
                      <a:rPr lang="en-US" altLang="zh-TW" sz="2000" b="0" i="1" smtClean="0">
                        <a:latin typeface="Cambria Math" panose="02040503050406030204" pitchFamily="18" charset="0"/>
                        <a:ea typeface="新細明體"/>
                      </a:rPr>
                      <m:t>𝑊</m:t>
                    </m:r>
                    <m:r>
                      <a:rPr lang="en-US" altLang="zh-TW" sz="2000" b="0" i="0" smtClean="0">
                        <a:latin typeface="Cambria Math" panose="02040503050406030204" pitchFamily="18" charset="0"/>
                        <a:ea typeface="新細明體"/>
                      </a:rPr>
                      <m:t>=</m:t>
                    </m:r>
                    <m:sSub>
                      <m:sSubPr>
                        <m:ctrlPr>
                          <a:rPr lang="en-US" altLang="zh-TW" sz="2000" b="0" i="1" smtClean="0">
                            <a:latin typeface="Cambria Math" panose="02040503050406030204" pitchFamily="18" charset="0"/>
                            <a:ea typeface="新細明體"/>
                          </a:rPr>
                        </m:ctrlPr>
                      </m:sSubPr>
                      <m:e>
                        <m:r>
                          <a:rPr lang="en-US" altLang="zh-TW" sz="2000" b="0" i="1" smtClean="0">
                            <a:latin typeface="Cambria Math" panose="02040503050406030204" pitchFamily="18" charset="0"/>
                            <a:ea typeface="新細明體"/>
                          </a:rPr>
                          <m:t>𝑊</m:t>
                        </m:r>
                      </m:e>
                      <m:sub>
                        <m:r>
                          <a:rPr lang="en-US" altLang="zh-TW" sz="2000" b="0" i="0" smtClean="0">
                            <a:latin typeface="Cambria Math" panose="02040503050406030204" pitchFamily="18" charset="0"/>
                            <a:ea typeface="新細明體"/>
                          </a:rPr>
                          <m:t>0</m:t>
                        </m:r>
                      </m:sub>
                    </m:sSub>
                    <m:r>
                      <a:rPr lang="en-US" altLang="zh-TW" sz="2000" b="0" i="0" smtClean="0">
                        <a:latin typeface="Cambria Math" panose="02040503050406030204" pitchFamily="18" charset="0"/>
                        <a:ea typeface="新細明體"/>
                      </a:rPr>
                      <m:t>+</m:t>
                    </m:r>
                    <m:r>
                      <a:rPr lang="en-US" altLang="zh-TW" sz="2000" b="0" i="1" smtClean="0">
                        <a:latin typeface="Cambria Math" panose="02040503050406030204" pitchFamily="18" charset="0"/>
                        <a:ea typeface="新細明體"/>
                      </a:rPr>
                      <m:t>𝐵𝐴</m:t>
                    </m:r>
                  </m:oMath>
                </a14:m>
                <a:r>
                  <a:rPr lang="en-US" altLang="zh-TW" sz="2000">
                    <a:ea typeface="新細明體"/>
                    <a:cs typeface="Calibri"/>
                  </a:rPr>
                  <a:t>, rank </a:t>
                </a:r>
                <a14:m>
                  <m:oMath xmlns:m="http://schemas.openxmlformats.org/officeDocument/2006/math">
                    <m:r>
                      <a:rPr lang="en-US" altLang="zh-TW" sz="2000" b="0" i="1" smtClean="0">
                        <a:latin typeface="Cambria Math" panose="02040503050406030204" pitchFamily="18" charset="0"/>
                        <a:ea typeface="新細明體"/>
                        <a:cs typeface="Calibri"/>
                      </a:rPr>
                      <m:t>𝑟</m:t>
                    </m:r>
                    <m:r>
                      <a:rPr lang="en-US" altLang="zh-TW" sz="2000" b="0" i="1" smtClean="0">
                        <a:latin typeface="Cambria Math" panose="02040503050406030204" pitchFamily="18" charset="0"/>
                        <a:ea typeface="新細明體"/>
                        <a:cs typeface="Calibri"/>
                      </a:rPr>
                      <m:t>≪</m:t>
                    </m:r>
                    <m:func>
                      <m:funcPr>
                        <m:ctrlPr>
                          <a:rPr lang="en-US" altLang="zh-TW" sz="2000" b="0" i="1" smtClean="0">
                            <a:latin typeface="Cambria Math" panose="02040503050406030204" pitchFamily="18" charset="0"/>
                            <a:ea typeface="新細明體"/>
                            <a:cs typeface="Calibri"/>
                          </a:rPr>
                        </m:ctrlPr>
                      </m:funcPr>
                      <m:fName>
                        <m:r>
                          <m:rPr>
                            <m:sty m:val="p"/>
                          </m:rPr>
                          <a:rPr lang="en-US" altLang="zh-TW" sz="2000" b="0" i="0" smtClean="0">
                            <a:latin typeface="Cambria Math" panose="02040503050406030204" pitchFamily="18" charset="0"/>
                            <a:ea typeface="新細明體"/>
                            <a:cs typeface="Calibri"/>
                          </a:rPr>
                          <m:t>min</m:t>
                        </m:r>
                      </m:fName>
                      <m:e>
                        <m:r>
                          <a:rPr lang="en-US" altLang="zh-TW" sz="2000" b="0" i="1" smtClean="0">
                            <a:latin typeface="Cambria Math" panose="02040503050406030204" pitchFamily="18" charset="0"/>
                            <a:ea typeface="新細明體"/>
                            <a:cs typeface="Calibri"/>
                          </a:rPr>
                          <m:t>(</m:t>
                        </m:r>
                        <m:sSub>
                          <m:sSubPr>
                            <m:ctrlPr>
                              <a:rPr lang="zh-TW" altLang="en-US" sz="2000" i="1" dirty="0">
                                <a:latin typeface="Cambria Math" panose="02040503050406030204" pitchFamily="18" charset="0"/>
                                <a:ea typeface="新細明體"/>
                                <a:cs typeface="Calibri"/>
                              </a:rPr>
                            </m:ctrlPr>
                          </m:sSubPr>
                          <m:e>
                            <m:r>
                              <a:rPr lang="zh-TW" altLang="en-US" sz="2000" i="1" dirty="0">
                                <a:latin typeface="Cambria Math" panose="02040503050406030204" pitchFamily="18" charset="0"/>
                                <a:ea typeface="新細明體"/>
                                <a:cs typeface="Calibri"/>
                              </a:rPr>
                              <m:t>𝑑</m:t>
                            </m:r>
                          </m:e>
                          <m:sub>
                            <m:r>
                              <a:rPr lang="en-US" altLang="zh-TW" sz="2000" i="1" dirty="0">
                                <a:latin typeface="Cambria Math" panose="02040503050406030204" pitchFamily="18" charset="0"/>
                                <a:ea typeface="新細明體"/>
                                <a:cs typeface="Calibri"/>
                              </a:rPr>
                              <m:t>𝐹𝐹𝑊</m:t>
                            </m:r>
                          </m:sub>
                        </m:sSub>
                        <m:r>
                          <a:rPr lang="en-US" altLang="zh-TW" sz="2000" b="0" i="1" dirty="0" smtClean="0">
                            <a:latin typeface="Cambria Math" panose="02040503050406030204" pitchFamily="18" charset="0"/>
                            <a:ea typeface="新細明體"/>
                            <a:cs typeface="Calibri"/>
                          </a:rPr>
                          <m:t>,</m:t>
                        </m:r>
                        <m:sSub>
                          <m:sSubPr>
                            <m:ctrlPr>
                              <a:rPr lang="en-US" altLang="zh-TW" sz="2000" i="1" dirty="0">
                                <a:latin typeface="Cambria Math" panose="02040503050406030204" pitchFamily="18" charset="0"/>
                                <a:ea typeface="新細明體"/>
                                <a:cs typeface="Calibri"/>
                              </a:rPr>
                            </m:ctrlPr>
                          </m:sSubPr>
                          <m:e>
                            <m:r>
                              <a:rPr lang="zh-TW" altLang="en-US" sz="2000" i="1" dirty="0">
                                <a:latin typeface="Cambria Math" panose="02040503050406030204" pitchFamily="18" charset="0"/>
                                <a:ea typeface="新細明體"/>
                                <a:cs typeface="Calibri"/>
                              </a:rPr>
                              <m:t>𝑑</m:t>
                            </m:r>
                          </m:e>
                          <m:sub>
                            <m:r>
                              <a:rPr lang="en-US" altLang="zh-TW" sz="2000" i="1" dirty="0">
                                <a:latin typeface="Cambria Math" panose="02040503050406030204" pitchFamily="18" charset="0"/>
                                <a:ea typeface="新細明體"/>
                                <a:cs typeface="Calibri"/>
                              </a:rPr>
                              <m:t>𝑚𝑜𝑑𝑒𝑙</m:t>
                            </m:r>
                          </m:sub>
                        </m:sSub>
                        <m:r>
                          <a:rPr lang="en-US" altLang="zh-TW" sz="2000" b="0" i="1" smtClean="0">
                            <a:latin typeface="Cambria Math" panose="02040503050406030204" pitchFamily="18" charset="0"/>
                            <a:ea typeface="新細明體"/>
                            <a:cs typeface="Calibri"/>
                          </a:rPr>
                          <m:t>)</m:t>
                        </m:r>
                      </m:e>
                    </m:func>
                  </m:oMath>
                </a14:m>
                <a:endParaRPr lang="en-US" altLang="zh-TW" sz="2000">
                  <a:ea typeface="新細明體"/>
                  <a:cs typeface="Calibri"/>
                </a:endParaRPr>
              </a:p>
            </p:txBody>
          </p:sp>
        </mc:Choice>
        <mc:Fallback xmlns="">
          <p:sp>
            <p:nvSpPr>
              <p:cNvPr id="3" name="內容版面配置區 2">
                <a:extLst>
                  <a:ext uri="{FF2B5EF4-FFF2-40B4-BE49-F238E27FC236}">
                    <a16:creationId xmlns:a16="http://schemas.microsoft.com/office/drawing/2014/main" id="{9AD551C9-01F6-3CB6-6CDD-B3271BF64962}"/>
                  </a:ext>
                </a:extLst>
              </p:cNvPr>
              <p:cNvSpPr>
                <a:spLocks noGrp="1" noRot="1" noChangeAspect="1" noMove="1" noResize="1" noEditPoints="1" noAdjustHandles="1" noChangeArrowheads="1" noChangeShapeType="1" noTextEdit="1"/>
              </p:cNvSpPr>
              <p:nvPr>
                <p:ph idx="1"/>
              </p:nvPr>
            </p:nvSpPr>
            <p:spPr>
              <a:xfrm>
                <a:off x="838200" y="1219199"/>
                <a:ext cx="10515600" cy="1887247"/>
              </a:xfrm>
              <a:blipFill>
                <a:blip r:embed="rId3"/>
                <a:stretch>
                  <a:fillRect l="-464" t="-4194"/>
                </a:stretch>
              </a:blipFill>
            </p:spPr>
            <p:txBody>
              <a:bodyPr/>
              <a:lstStyle/>
              <a:p>
                <a:r>
                  <a:rPr lang="en-US">
                    <a:noFill/>
                  </a:rPr>
                  <a:t> </a:t>
                </a:r>
              </a:p>
            </p:txBody>
          </p:sp>
        </mc:Fallback>
      </mc:AlternateContent>
      <p:grpSp>
        <p:nvGrpSpPr>
          <p:cNvPr id="21" name="Group 20">
            <a:extLst>
              <a:ext uri="{FF2B5EF4-FFF2-40B4-BE49-F238E27FC236}">
                <a16:creationId xmlns:a16="http://schemas.microsoft.com/office/drawing/2014/main" id="{0731712F-06CB-DE45-99CC-EFAC5FC2EB7E}"/>
              </a:ext>
            </a:extLst>
          </p:cNvPr>
          <p:cNvGrpSpPr/>
          <p:nvPr/>
        </p:nvGrpSpPr>
        <p:grpSpPr>
          <a:xfrm>
            <a:off x="4501871" y="3004456"/>
            <a:ext cx="642608" cy="620229"/>
            <a:chOff x="4527114" y="1973752"/>
            <a:chExt cx="642608" cy="620229"/>
          </a:xfrm>
        </p:grpSpPr>
        <p:cxnSp>
          <p:nvCxnSpPr>
            <p:cNvPr id="38" name="直線單箭頭接點 37">
              <a:extLst>
                <a:ext uri="{FF2B5EF4-FFF2-40B4-BE49-F238E27FC236}">
                  <a16:creationId xmlns:a16="http://schemas.microsoft.com/office/drawing/2014/main" id="{E8295302-277D-9E45-A469-7FECA1504F47}"/>
                </a:ext>
              </a:extLst>
            </p:cNvPr>
            <p:cNvCxnSpPr>
              <a:cxnSpLocks/>
            </p:cNvCxnSpPr>
            <p:nvPr/>
          </p:nvCxnSpPr>
          <p:spPr>
            <a:xfrm flipH="1" flipV="1">
              <a:off x="4713625" y="1973752"/>
              <a:ext cx="4558" cy="18737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53" name="群組 52">
              <a:extLst>
                <a:ext uri="{FF2B5EF4-FFF2-40B4-BE49-F238E27FC236}">
                  <a16:creationId xmlns:a16="http://schemas.microsoft.com/office/drawing/2014/main" id="{1DA9E164-DF88-6BDF-B472-A772DECE2B21}"/>
                </a:ext>
              </a:extLst>
            </p:cNvPr>
            <p:cNvGrpSpPr/>
            <p:nvPr/>
          </p:nvGrpSpPr>
          <p:grpSpPr>
            <a:xfrm>
              <a:off x="4527114" y="2132316"/>
              <a:ext cx="642608" cy="461665"/>
              <a:chOff x="5854474" y="1921829"/>
              <a:chExt cx="642608" cy="617647"/>
            </a:xfrm>
          </p:grpSpPr>
          <p:sp>
            <p:nvSpPr>
              <p:cNvPr id="54" name="橢圓 53">
                <a:extLst>
                  <a:ext uri="{FF2B5EF4-FFF2-40B4-BE49-F238E27FC236}">
                    <a16:creationId xmlns:a16="http://schemas.microsoft.com/office/drawing/2014/main" id="{27948A21-EF70-54F1-8DB1-257FE1D836A7}"/>
                  </a:ext>
                </a:extLst>
              </p:cNvPr>
              <p:cNvSpPr/>
              <p:nvPr/>
            </p:nvSpPr>
            <p:spPr>
              <a:xfrm>
                <a:off x="5854474" y="1999363"/>
                <a:ext cx="372140" cy="502534"/>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sz="2400">
                  <a:solidFill>
                    <a:schemeClr val="tx1"/>
                  </a:solidFill>
                  <a:ea typeface="新細明體"/>
                  <a:cs typeface="Calibri"/>
                </a:endParaRPr>
              </a:p>
            </p:txBody>
          </p:sp>
          <p:sp>
            <p:nvSpPr>
              <p:cNvPr id="55" name="文字方塊 18">
                <a:extLst>
                  <a:ext uri="{FF2B5EF4-FFF2-40B4-BE49-F238E27FC236}">
                    <a16:creationId xmlns:a16="http://schemas.microsoft.com/office/drawing/2014/main" id="{61A3002A-AEDD-C4B7-C53A-501C672FC709}"/>
                  </a:ext>
                </a:extLst>
              </p:cNvPr>
              <p:cNvSpPr txBox="1"/>
              <p:nvPr/>
            </p:nvSpPr>
            <p:spPr>
              <a:xfrm>
                <a:off x="5862672" y="1921829"/>
                <a:ext cx="634410" cy="61764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zh-TW" altLang="en-US" sz="2400" b="1">
                    <a:ea typeface="新細明體"/>
                  </a:rPr>
                  <a:t>+</a:t>
                </a:r>
                <a:endParaRPr lang="zh-TW" sz="2400" b="1">
                  <a:ea typeface="新細明體"/>
                  <a:cs typeface="Calibri"/>
                </a:endParaRPr>
              </a:p>
            </p:txBody>
          </p:sp>
        </p:grpSp>
      </p:grpSp>
      <p:grpSp>
        <p:nvGrpSpPr>
          <p:cNvPr id="7" name="群組 6">
            <a:extLst>
              <a:ext uri="{FF2B5EF4-FFF2-40B4-BE49-F238E27FC236}">
                <a16:creationId xmlns:a16="http://schemas.microsoft.com/office/drawing/2014/main" id="{E7810D8B-0C1D-AA01-A20A-6D995EF3C6B1}"/>
              </a:ext>
            </a:extLst>
          </p:cNvPr>
          <p:cNvGrpSpPr/>
          <p:nvPr/>
        </p:nvGrpSpPr>
        <p:grpSpPr>
          <a:xfrm>
            <a:off x="2559846" y="3600449"/>
            <a:ext cx="4258586" cy="2824843"/>
            <a:chOff x="2559846" y="3600449"/>
            <a:chExt cx="4258586" cy="2824843"/>
          </a:xfrm>
        </p:grpSpPr>
        <p:cxnSp>
          <p:nvCxnSpPr>
            <p:cNvPr id="32" name="直線單箭頭接點 31">
              <a:extLst>
                <a:ext uri="{FF2B5EF4-FFF2-40B4-BE49-F238E27FC236}">
                  <a16:creationId xmlns:a16="http://schemas.microsoft.com/office/drawing/2014/main" id="{C668F1BD-F5B6-378E-CED0-8DAE74C24F4A}"/>
                </a:ext>
              </a:extLst>
            </p:cNvPr>
            <p:cNvCxnSpPr>
              <a:cxnSpLocks/>
            </p:cNvCxnSpPr>
            <p:nvPr/>
          </p:nvCxnSpPr>
          <p:spPr>
            <a:xfrm flipV="1">
              <a:off x="4681927" y="3600449"/>
              <a:ext cx="8234" cy="282484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00380708-23FC-8549-A03F-070160813F12}"/>
                </a:ext>
              </a:extLst>
            </p:cNvPr>
            <p:cNvGrpSpPr/>
            <p:nvPr/>
          </p:nvGrpSpPr>
          <p:grpSpPr>
            <a:xfrm>
              <a:off x="2559846" y="3711124"/>
              <a:ext cx="4258586" cy="2340515"/>
              <a:chOff x="2559846" y="3425375"/>
              <a:chExt cx="4258586" cy="2340515"/>
            </a:xfrm>
            <a:solidFill>
              <a:srgbClr val="FBBDD3"/>
            </a:solidFill>
          </p:grpSpPr>
          <p:sp>
            <p:nvSpPr>
              <p:cNvPr id="35" name="流程圖: 人工作業 34">
                <a:extLst>
                  <a:ext uri="{FF2B5EF4-FFF2-40B4-BE49-F238E27FC236}">
                    <a16:creationId xmlns:a16="http://schemas.microsoft.com/office/drawing/2014/main" id="{F6DF6451-FB39-000E-32D0-48358011E5D1}"/>
                  </a:ext>
                </a:extLst>
              </p:cNvPr>
              <p:cNvSpPr/>
              <p:nvPr/>
            </p:nvSpPr>
            <p:spPr>
              <a:xfrm>
                <a:off x="2565411" y="3446792"/>
                <a:ext cx="4253021" cy="2319098"/>
              </a:xfrm>
              <a:prstGeom prst="flowChartManualOperati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TW" altLang="en-US" sz="2400">
                  <a:solidFill>
                    <a:schemeClr val="tx1"/>
                  </a:solidFill>
                  <a:ea typeface="新細明體"/>
                  <a:cs typeface="Calibri"/>
                </a:endParaRPr>
              </a:p>
            </p:txBody>
          </p:sp>
          <mc:AlternateContent xmlns:mc="http://schemas.openxmlformats.org/markup-compatibility/2006" xmlns:a14="http://schemas.microsoft.com/office/drawing/2010/main">
            <mc:Choice Requires="a14">
              <p:sp>
                <p:nvSpPr>
                  <p:cNvPr id="36" name="文字方塊 35">
                    <a:extLst>
                      <a:ext uri="{FF2B5EF4-FFF2-40B4-BE49-F238E27FC236}">
                        <a16:creationId xmlns:a16="http://schemas.microsoft.com/office/drawing/2014/main" id="{21720EDC-AF86-4F86-AAE8-A49D4CA58D87}"/>
                      </a:ext>
                    </a:extLst>
                  </p:cNvPr>
                  <p:cNvSpPr txBox="1"/>
                  <p:nvPr/>
                </p:nvSpPr>
                <p:spPr>
                  <a:xfrm>
                    <a:off x="3314120" y="4180028"/>
                    <a:ext cx="2840665" cy="830997"/>
                  </a:xfrm>
                  <a:prstGeom prst="rect">
                    <a:avLst/>
                  </a:prstGeom>
                  <a:grp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tLang="zh-TW" sz="2400" b="1">
                        <a:ea typeface="新細明體"/>
                      </a:rPr>
                      <a:t>Pre-trained weight</a:t>
                    </a:r>
                    <a:br>
                      <a:rPr lang="en-US" altLang="zh-TW" sz="2400" b="1">
                        <a:ea typeface="新細明體"/>
                      </a:rPr>
                    </a:br>
                    <a14:m>
                      <m:oMathPara xmlns:m="http://schemas.openxmlformats.org/officeDocument/2006/math">
                        <m:oMathParaPr>
                          <m:jc m:val="centerGroup"/>
                        </m:oMathParaPr>
                        <m:oMath xmlns:m="http://schemas.openxmlformats.org/officeDocument/2006/math">
                          <m:sSub>
                            <m:sSubPr>
                              <m:ctrlPr>
                                <a:rPr lang="en-US" altLang="zh-TW" sz="2400" i="1" smtClean="0">
                                  <a:latin typeface="Cambria Math" panose="02040503050406030204" pitchFamily="18" charset="0"/>
                                  <a:ea typeface="新細明體"/>
                                </a:rPr>
                              </m:ctrlPr>
                            </m:sSubPr>
                            <m:e>
                              <m:r>
                                <a:rPr lang="en-US" altLang="zh-TW" sz="2400" b="0" i="1" smtClean="0">
                                  <a:latin typeface="Cambria Math" panose="02040503050406030204" pitchFamily="18" charset="0"/>
                                  <a:ea typeface="新細明體"/>
                                </a:rPr>
                                <m:t>𝑊</m:t>
                              </m:r>
                            </m:e>
                            <m:sub>
                              <m:r>
                                <a:rPr lang="en-US" altLang="zh-TW" sz="2400" b="0" i="1" smtClean="0">
                                  <a:latin typeface="Cambria Math" panose="02040503050406030204" pitchFamily="18" charset="0"/>
                                  <a:ea typeface="新細明體"/>
                                </a:rPr>
                                <m:t>0</m:t>
                              </m:r>
                            </m:sub>
                          </m:sSub>
                        </m:oMath>
                      </m:oMathPara>
                    </a14:m>
                    <a:endParaRPr lang="zh-TW" altLang="en-US" sz="2400">
                      <a:ea typeface="新細明體"/>
                      <a:cs typeface="Calibri"/>
                    </a:endParaRPr>
                  </a:p>
                </p:txBody>
              </p:sp>
            </mc:Choice>
            <mc:Fallback xmlns="">
              <p:sp>
                <p:nvSpPr>
                  <p:cNvPr id="36" name="文字方塊 35">
                    <a:extLst>
                      <a:ext uri="{FF2B5EF4-FFF2-40B4-BE49-F238E27FC236}">
                        <a16:creationId xmlns:a16="http://schemas.microsoft.com/office/drawing/2014/main" id="{21720EDC-AF86-4F86-AAE8-A49D4CA58D87}"/>
                      </a:ext>
                    </a:extLst>
                  </p:cNvPr>
                  <p:cNvSpPr txBox="1">
                    <a:spLocks noRot="1" noChangeAspect="1" noMove="1" noResize="1" noEditPoints="1" noAdjustHandles="1" noChangeArrowheads="1" noChangeShapeType="1" noTextEdit="1"/>
                  </p:cNvSpPr>
                  <p:nvPr/>
                </p:nvSpPr>
                <p:spPr>
                  <a:xfrm>
                    <a:off x="3314120" y="4180028"/>
                    <a:ext cx="2840665" cy="830997"/>
                  </a:xfrm>
                  <a:prstGeom prst="rect">
                    <a:avLst/>
                  </a:prstGeom>
                  <a:blipFill>
                    <a:blip r:embed="rId4"/>
                    <a:stretch>
                      <a:fillRect t="-5882"/>
                    </a:stretch>
                  </a:blipFill>
                </p:spPr>
                <p:txBody>
                  <a:bodyPr/>
                  <a:lstStyle/>
                  <a:p>
                    <a:r>
                      <a:rPr lang="en-US">
                        <a:noFill/>
                      </a:rPr>
                      <a:t> </a:t>
                    </a:r>
                  </a:p>
                </p:txBody>
              </p:sp>
            </mc:Fallback>
          </mc:AlternateContent>
          <p:sp>
            <p:nvSpPr>
              <p:cNvPr id="6" name="左中括弧 5">
                <a:extLst>
                  <a:ext uri="{FF2B5EF4-FFF2-40B4-BE49-F238E27FC236}">
                    <a16:creationId xmlns:a16="http://schemas.microsoft.com/office/drawing/2014/main" id="{CF65842F-19D6-7BC9-D721-9F852D739D60}"/>
                  </a:ext>
                </a:extLst>
              </p:cNvPr>
              <p:cNvSpPr/>
              <p:nvPr/>
            </p:nvSpPr>
            <p:spPr>
              <a:xfrm rot="5400000">
                <a:off x="4615475" y="4400026"/>
                <a:ext cx="221511" cy="2507511"/>
              </a:xfrm>
              <a:prstGeom prst="leftBracket">
                <a:avLst/>
              </a:prstGeom>
              <a:grpFill/>
              <a:ln w="28575">
                <a:solidFill>
                  <a:schemeClr val="accent4">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mc:AlternateContent xmlns:mc="http://schemas.openxmlformats.org/markup-compatibility/2006" xmlns:a14="http://schemas.microsoft.com/office/drawing/2010/main">
            <mc:Choice Requires="a14">
              <p:sp>
                <p:nvSpPr>
                  <p:cNvPr id="67" name="文字方塊 66">
                    <a:extLst>
                      <a:ext uri="{FF2B5EF4-FFF2-40B4-BE49-F238E27FC236}">
                        <a16:creationId xmlns:a16="http://schemas.microsoft.com/office/drawing/2014/main" id="{A973046B-160C-C1CC-CB40-003A1A6D90AB}"/>
                      </a:ext>
                    </a:extLst>
                  </p:cNvPr>
                  <p:cNvSpPr txBox="1"/>
                  <p:nvPr/>
                </p:nvSpPr>
                <p:spPr>
                  <a:xfrm>
                    <a:off x="4359654" y="5110376"/>
                    <a:ext cx="749596" cy="461665"/>
                  </a:xfrm>
                  <a:prstGeom prst="rect">
                    <a:avLst/>
                  </a:prstGeom>
                  <a:grp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14:m>
                      <m:oMathPara xmlns:m="http://schemas.openxmlformats.org/officeDocument/2006/math">
                        <m:oMathParaPr>
                          <m:jc m:val="centerGroup"/>
                        </m:oMathParaPr>
                        <m:oMath xmlns:m="http://schemas.openxmlformats.org/officeDocument/2006/math">
                          <m:sSub>
                            <m:sSubPr>
                              <m:ctrlPr>
                                <a:rPr lang="en-US" altLang="zh-TW" sz="2400" b="0" i="1" dirty="0" smtClean="0">
                                  <a:latin typeface="Cambria Math" panose="02040503050406030204" pitchFamily="18" charset="0"/>
                                  <a:ea typeface="新細明體"/>
                                  <a:cs typeface="Calibri"/>
                                </a:rPr>
                              </m:ctrlPr>
                            </m:sSubPr>
                            <m:e>
                              <m:r>
                                <a:rPr lang="zh-TW" altLang="en-US" sz="2400" i="1" dirty="0" smtClean="0">
                                  <a:latin typeface="Cambria Math" panose="02040503050406030204" pitchFamily="18" charset="0"/>
                                  <a:ea typeface="新細明體"/>
                                  <a:cs typeface="Calibri"/>
                                </a:rPr>
                                <m:t>𝑑</m:t>
                              </m:r>
                            </m:e>
                            <m:sub>
                              <m:r>
                                <a:rPr lang="en-US" altLang="zh-TW" sz="2400" b="0" i="1" dirty="0" smtClean="0">
                                  <a:latin typeface="Cambria Math" panose="02040503050406030204" pitchFamily="18" charset="0"/>
                                  <a:ea typeface="新細明體"/>
                                  <a:cs typeface="Calibri"/>
                                </a:rPr>
                                <m:t>𝑚𝑜𝑑𝑒𝑙</m:t>
                              </m:r>
                            </m:sub>
                          </m:sSub>
                        </m:oMath>
                      </m:oMathPara>
                    </a14:m>
                    <a:endParaRPr lang="zh-TW" altLang="en-US" sz="2400">
                      <a:ea typeface="新細明體"/>
                      <a:cs typeface="Calibri"/>
                    </a:endParaRPr>
                  </a:p>
                </p:txBody>
              </p:sp>
            </mc:Choice>
            <mc:Fallback xmlns="">
              <p:sp>
                <p:nvSpPr>
                  <p:cNvPr id="67" name="文字方塊 66">
                    <a:extLst>
                      <a:ext uri="{FF2B5EF4-FFF2-40B4-BE49-F238E27FC236}">
                        <a16:creationId xmlns:a16="http://schemas.microsoft.com/office/drawing/2014/main" id="{A973046B-160C-C1CC-CB40-003A1A6D90AB}"/>
                      </a:ext>
                    </a:extLst>
                  </p:cNvPr>
                  <p:cNvSpPr txBox="1">
                    <a:spLocks noRot="1" noChangeAspect="1" noMove="1" noResize="1" noEditPoints="1" noAdjustHandles="1" noChangeArrowheads="1" noChangeShapeType="1" noTextEdit="1"/>
                  </p:cNvSpPr>
                  <p:nvPr/>
                </p:nvSpPr>
                <p:spPr>
                  <a:xfrm>
                    <a:off x="4359654" y="5110376"/>
                    <a:ext cx="749596" cy="461665"/>
                  </a:xfrm>
                  <a:prstGeom prst="rect">
                    <a:avLst/>
                  </a:prstGeom>
                  <a:blipFill>
                    <a:blip r:embed="rId5"/>
                    <a:stretch>
                      <a:fillRect l="-27642" r="-13008" b="-2632"/>
                    </a:stretch>
                  </a:blipFill>
                </p:spPr>
                <p:txBody>
                  <a:bodyPr/>
                  <a:lstStyle/>
                  <a:p>
                    <a:r>
                      <a:rPr lang="en-US">
                        <a:noFill/>
                      </a:rPr>
                      <a:t> </a:t>
                    </a:r>
                  </a:p>
                </p:txBody>
              </p:sp>
            </mc:Fallback>
          </mc:AlternateContent>
          <p:sp>
            <p:nvSpPr>
              <p:cNvPr id="68" name="左中括弧 67">
                <a:extLst>
                  <a:ext uri="{FF2B5EF4-FFF2-40B4-BE49-F238E27FC236}">
                    <a16:creationId xmlns:a16="http://schemas.microsoft.com/office/drawing/2014/main" id="{5998346B-88B4-D6AF-503B-1B2ABF3F4A5D}"/>
                  </a:ext>
                </a:extLst>
              </p:cNvPr>
              <p:cNvSpPr/>
              <p:nvPr/>
            </p:nvSpPr>
            <p:spPr>
              <a:xfrm rot="16200000">
                <a:off x="4597753" y="1387468"/>
                <a:ext cx="168348" cy="4244161"/>
              </a:xfrm>
              <a:prstGeom prst="leftBracket">
                <a:avLst/>
              </a:prstGeom>
              <a:grpFill/>
              <a:ln w="28575">
                <a:solidFill>
                  <a:schemeClr val="accent4">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mc:AlternateContent xmlns:mc="http://schemas.openxmlformats.org/markup-compatibility/2006" xmlns:a14="http://schemas.microsoft.com/office/drawing/2010/main">
            <mc:Choice Requires="a14">
              <p:sp>
                <p:nvSpPr>
                  <p:cNvPr id="69" name="文字方塊 68">
                    <a:extLst>
                      <a:ext uri="{FF2B5EF4-FFF2-40B4-BE49-F238E27FC236}">
                        <a16:creationId xmlns:a16="http://schemas.microsoft.com/office/drawing/2014/main" id="{237649FC-CE7F-08E0-F0ED-7B0DC0558823}"/>
                      </a:ext>
                    </a:extLst>
                  </p:cNvPr>
                  <p:cNvSpPr txBox="1"/>
                  <p:nvPr/>
                </p:nvSpPr>
                <p:spPr>
                  <a:xfrm>
                    <a:off x="4182445" y="3621817"/>
                    <a:ext cx="1095154" cy="461665"/>
                  </a:xfrm>
                  <a:prstGeom prst="rect">
                    <a:avLst/>
                  </a:prstGeom>
                  <a:grp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14:m>
                      <m:oMathPara xmlns:m="http://schemas.openxmlformats.org/officeDocument/2006/math">
                        <m:oMathParaPr>
                          <m:jc m:val="centerGroup"/>
                        </m:oMathParaPr>
                        <m:oMath xmlns:m="http://schemas.openxmlformats.org/officeDocument/2006/math">
                          <m:sSub>
                            <m:sSubPr>
                              <m:ctrlPr>
                                <a:rPr lang="zh-TW" altLang="en-US" sz="2400" i="1" dirty="0" smtClean="0">
                                  <a:latin typeface="Cambria Math" panose="02040503050406030204" pitchFamily="18" charset="0"/>
                                  <a:ea typeface="新細明體"/>
                                  <a:cs typeface="Calibri"/>
                                </a:rPr>
                              </m:ctrlPr>
                            </m:sSubPr>
                            <m:e>
                              <m:r>
                                <a:rPr lang="zh-TW" altLang="en-US" sz="2400" i="1" dirty="0" smtClean="0">
                                  <a:latin typeface="Cambria Math" panose="02040503050406030204" pitchFamily="18" charset="0"/>
                                  <a:ea typeface="新細明體"/>
                                  <a:cs typeface="Calibri"/>
                                </a:rPr>
                                <m:t>𝑑</m:t>
                              </m:r>
                            </m:e>
                            <m:sub>
                              <m:r>
                                <a:rPr lang="en-US" altLang="zh-TW" sz="2400" b="0" i="1" dirty="0" smtClean="0">
                                  <a:latin typeface="Cambria Math" panose="02040503050406030204" pitchFamily="18" charset="0"/>
                                  <a:ea typeface="新細明體"/>
                                  <a:cs typeface="Calibri"/>
                                </a:rPr>
                                <m:t>𝐹𝐹𝑊</m:t>
                              </m:r>
                            </m:sub>
                          </m:sSub>
                        </m:oMath>
                      </m:oMathPara>
                    </a14:m>
                    <a:endParaRPr lang="zh-TW" altLang="en-US" sz="2400">
                      <a:ea typeface="新細明體"/>
                      <a:cs typeface="Calibri"/>
                    </a:endParaRPr>
                  </a:p>
                </p:txBody>
              </p:sp>
            </mc:Choice>
            <mc:Fallback xmlns="">
              <p:sp>
                <p:nvSpPr>
                  <p:cNvPr id="69" name="文字方塊 68">
                    <a:extLst>
                      <a:ext uri="{FF2B5EF4-FFF2-40B4-BE49-F238E27FC236}">
                        <a16:creationId xmlns:a16="http://schemas.microsoft.com/office/drawing/2014/main" id="{237649FC-CE7F-08E0-F0ED-7B0DC0558823}"/>
                      </a:ext>
                    </a:extLst>
                  </p:cNvPr>
                  <p:cNvSpPr txBox="1">
                    <a:spLocks noRot="1" noChangeAspect="1" noMove="1" noResize="1" noEditPoints="1" noAdjustHandles="1" noChangeArrowheads="1" noChangeShapeType="1" noTextEdit="1"/>
                  </p:cNvSpPr>
                  <p:nvPr/>
                </p:nvSpPr>
                <p:spPr>
                  <a:xfrm>
                    <a:off x="4182445" y="3621817"/>
                    <a:ext cx="1095154" cy="461665"/>
                  </a:xfrm>
                  <a:prstGeom prst="rect">
                    <a:avLst/>
                  </a:prstGeom>
                  <a:blipFill>
                    <a:blip r:embed="rId6"/>
                    <a:stretch>
                      <a:fillRect b="-1316"/>
                    </a:stretch>
                  </a:blipFill>
                </p:spPr>
                <p:txBody>
                  <a:bodyPr/>
                  <a:lstStyle/>
                  <a:p>
                    <a:r>
                      <a:rPr lang="en-US">
                        <a:noFill/>
                      </a:rPr>
                      <a:t> </a:t>
                    </a:r>
                  </a:p>
                </p:txBody>
              </p:sp>
            </mc:Fallback>
          </mc:AlternateContent>
        </p:grpSp>
      </p:grpSp>
      <p:grpSp>
        <p:nvGrpSpPr>
          <p:cNvPr id="9" name="群組 8">
            <a:extLst>
              <a:ext uri="{FF2B5EF4-FFF2-40B4-BE49-F238E27FC236}">
                <a16:creationId xmlns:a16="http://schemas.microsoft.com/office/drawing/2014/main" id="{FC10A27E-EC87-F1A3-4FE2-B025E88756B0}"/>
              </a:ext>
            </a:extLst>
          </p:cNvPr>
          <p:cNvGrpSpPr/>
          <p:nvPr/>
        </p:nvGrpSpPr>
        <p:grpSpPr>
          <a:xfrm>
            <a:off x="4690161" y="3484922"/>
            <a:ext cx="6512426" cy="3197193"/>
            <a:chOff x="4690161" y="3484922"/>
            <a:chExt cx="6512426" cy="3197193"/>
          </a:xfrm>
        </p:grpSpPr>
        <p:grpSp>
          <p:nvGrpSpPr>
            <p:cNvPr id="19" name="Group 18">
              <a:extLst>
                <a:ext uri="{FF2B5EF4-FFF2-40B4-BE49-F238E27FC236}">
                  <a16:creationId xmlns:a16="http://schemas.microsoft.com/office/drawing/2014/main" id="{2433E1FA-CC15-8244-8DF3-7C38B84CB6FF}"/>
                </a:ext>
              </a:extLst>
            </p:cNvPr>
            <p:cNvGrpSpPr/>
            <p:nvPr/>
          </p:nvGrpSpPr>
          <p:grpSpPr>
            <a:xfrm>
              <a:off x="4690161" y="3484922"/>
              <a:ext cx="6512426" cy="3197193"/>
              <a:chOff x="4690161" y="3199173"/>
              <a:chExt cx="6512426" cy="3197193"/>
            </a:xfrm>
          </p:grpSpPr>
          <p:cxnSp>
            <p:nvCxnSpPr>
              <p:cNvPr id="61" name="直線單箭頭接點 60">
                <a:extLst>
                  <a:ext uri="{FF2B5EF4-FFF2-40B4-BE49-F238E27FC236}">
                    <a16:creationId xmlns:a16="http://schemas.microsoft.com/office/drawing/2014/main" id="{9DDF5679-1F55-947B-E001-BE9FD4E72E7D}"/>
                  </a:ext>
                </a:extLst>
              </p:cNvPr>
              <p:cNvCxnSpPr>
                <a:cxnSpLocks/>
                <a:stCxn id="71" idx="0"/>
              </p:cNvCxnSpPr>
              <p:nvPr/>
            </p:nvCxnSpPr>
            <p:spPr>
              <a:xfrm flipH="1">
                <a:off x="8988350" y="3214068"/>
                <a:ext cx="2665" cy="2850632"/>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7" name="Trapezoid 36">
                <a:extLst>
                  <a:ext uri="{FF2B5EF4-FFF2-40B4-BE49-F238E27FC236}">
                    <a16:creationId xmlns:a16="http://schemas.microsoft.com/office/drawing/2014/main" id="{402C88B1-7CED-1040-A534-0D418FE73428}"/>
                  </a:ext>
                </a:extLst>
              </p:cNvPr>
              <p:cNvSpPr/>
              <p:nvPr/>
            </p:nvSpPr>
            <p:spPr>
              <a:xfrm rot="10800000">
                <a:off x="6932730" y="3430336"/>
                <a:ext cx="4269718" cy="1012610"/>
              </a:xfrm>
              <a:prstGeom prst="trapezoid">
                <a:avLst>
                  <a:gd name="adj" fmla="val 162698"/>
                </a:avLst>
              </a:prstGeom>
              <a:solidFill>
                <a:srgbClr val="FFFE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8" name="Trapezoid 7">
                <a:extLst>
                  <a:ext uri="{FF2B5EF4-FFF2-40B4-BE49-F238E27FC236}">
                    <a16:creationId xmlns:a16="http://schemas.microsoft.com/office/drawing/2014/main" id="{EC9195BF-5943-4143-8925-D98EBCFF8010}"/>
                  </a:ext>
                </a:extLst>
              </p:cNvPr>
              <p:cNvSpPr/>
              <p:nvPr/>
            </p:nvSpPr>
            <p:spPr>
              <a:xfrm>
                <a:off x="7698917" y="4831169"/>
                <a:ext cx="2551812" cy="1012610"/>
              </a:xfrm>
              <a:prstGeom prst="trapezoid">
                <a:avLst>
                  <a:gd name="adj" fmla="val 78964"/>
                </a:avLst>
              </a:prstGeom>
              <a:solidFill>
                <a:srgbClr val="FFFE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cxnSp>
            <p:nvCxnSpPr>
              <p:cNvPr id="48" name="直線單箭頭接點 47">
                <a:extLst>
                  <a:ext uri="{FF2B5EF4-FFF2-40B4-BE49-F238E27FC236}">
                    <a16:creationId xmlns:a16="http://schemas.microsoft.com/office/drawing/2014/main" id="{6D0F656D-0422-7499-2D7F-9DDF565C05AC}"/>
                  </a:ext>
                </a:extLst>
              </p:cNvPr>
              <p:cNvCxnSpPr>
                <a:cxnSpLocks/>
                <a:stCxn id="71" idx="0"/>
              </p:cNvCxnSpPr>
              <p:nvPr/>
            </p:nvCxnSpPr>
            <p:spPr>
              <a:xfrm flipH="1" flipV="1">
                <a:off x="4880094" y="3199173"/>
                <a:ext cx="4110921" cy="1489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8" name="直線單箭頭接點 57">
                <a:extLst>
                  <a:ext uri="{FF2B5EF4-FFF2-40B4-BE49-F238E27FC236}">
                    <a16:creationId xmlns:a16="http://schemas.microsoft.com/office/drawing/2014/main" id="{A8DB43BF-9AB4-0F18-5737-EF12CEDCDEBE}"/>
                  </a:ext>
                </a:extLst>
              </p:cNvPr>
              <p:cNvCxnSpPr>
                <a:cxnSpLocks/>
              </p:cNvCxnSpPr>
              <p:nvPr/>
            </p:nvCxnSpPr>
            <p:spPr>
              <a:xfrm>
                <a:off x="4690161" y="6001130"/>
                <a:ext cx="4306185" cy="34749"/>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70" name="左中括弧 69">
                <a:extLst>
                  <a:ext uri="{FF2B5EF4-FFF2-40B4-BE49-F238E27FC236}">
                    <a16:creationId xmlns:a16="http://schemas.microsoft.com/office/drawing/2014/main" id="{6F38F101-B3A1-4B16-0184-A13E92D37D7C}"/>
                  </a:ext>
                </a:extLst>
              </p:cNvPr>
              <p:cNvSpPr/>
              <p:nvPr/>
            </p:nvSpPr>
            <p:spPr>
              <a:xfrm rot="16200000">
                <a:off x="8996333" y="1427484"/>
                <a:ext cx="168348" cy="4244161"/>
              </a:xfrm>
              <a:prstGeom prst="leftBracket">
                <a:avLst/>
              </a:prstGeom>
              <a:noFill/>
              <a:ln w="28575">
                <a:solidFill>
                  <a:schemeClr val="accent4">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p:sp>
            <p:nvSpPr>
              <p:cNvPr id="72" name="左中括弧 71">
                <a:extLst>
                  <a:ext uri="{FF2B5EF4-FFF2-40B4-BE49-F238E27FC236}">
                    <a16:creationId xmlns:a16="http://schemas.microsoft.com/office/drawing/2014/main" id="{1BBE175C-9B05-DBF3-A788-5A2DDEF570C5}"/>
                  </a:ext>
                </a:extLst>
              </p:cNvPr>
              <p:cNvSpPr/>
              <p:nvPr/>
            </p:nvSpPr>
            <p:spPr>
              <a:xfrm rot="5400000">
                <a:off x="8841916" y="4453188"/>
                <a:ext cx="221511" cy="2507511"/>
              </a:xfrm>
              <a:prstGeom prst="leftBracket">
                <a:avLst/>
              </a:prstGeom>
              <a:noFill/>
              <a:ln w="28575">
                <a:solidFill>
                  <a:schemeClr val="accent4">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mc:AlternateContent xmlns:mc="http://schemas.openxmlformats.org/markup-compatibility/2006" xmlns:a14="http://schemas.microsoft.com/office/drawing/2010/main">
            <mc:Choice Requires="a14">
              <p:sp>
                <p:nvSpPr>
                  <p:cNvPr id="73" name="文字方塊 72">
                    <a:extLst>
                      <a:ext uri="{FF2B5EF4-FFF2-40B4-BE49-F238E27FC236}">
                        <a16:creationId xmlns:a16="http://schemas.microsoft.com/office/drawing/2014/main" id="{2C0B462F-7204-CB01-7668-23EBE31D7E60}"/>
                      </a:ext>
                    </a:extLst>
                  </p:cNvPr>
                  <p:cNvSpPr txBox="1"/>
                  <p:nvPr/>
                </p:nvSpPr>
                <p:spPr>
                  <a:xfrm>
                    <a:off x="9056062" y="5565369"/>
                    <a:ext cx="749596"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14:m>
                      <m:oMathPara xmlns:m="http://schemas.openxmlformats.org/officeDocument/2006/math">
                        <m:oMathParaPr>
                          <m:jc m:val="centerGroup"/>
                        </m:oMathParaPr>
                        <m:oMath xmlns:m="http://schemas.openxmlformats.org/officeDocument/2006/math">
                          <m:sSub>
                            <m:sSubPr>
                              <m:ctrlPr>
                                <a:rPr lang="en-US" altLang="zh-TW" sz="2400" b="0" i="1" dirty="0" smtClean="0">
                                  <a:latin typeface="Cambria Math" panose="02040503050406030204" pitchFamily="18" charset="0"/>
                                  <a:ea typeface="新細明體"/>
                                  <a:cs typeface="Calibri"/>
                                </a:rPr>
                              </m:ctrlPr>
                            </m:sSubPr>
                            <m:e>
                              <m:r>
                                <a:rPr lang="zh-TW" altLang="en-US" sz="2400" i="1" dirty="0" smtClean="0">
                                  <a:latin typeface="Cambria Math" panose="02040503050406030204" pitchFamily="18" charset="0"/>
                                  <a:ea typeface="新細明體"/>
                                  <a:cs typeface="Calibri"/>
                                </a:rPr>
                                <m:t>𝑑</m:t>
                              </m:r>
                            </m:e>
                            <m:sub>
                              <m:r>
                                <a:rPr lang="en-US" altLang="zh-TW" sz="2400" b="0" i="1" dirty="0" smtClean="0">
                                  <a:latin typeface="Cambria Math" panose="02040503050406030204" pitchFamily="18" charset="0"/>
                                  <a:ea typeface="新細明體"/>
                                  <a:cs typeface="Calibri"/>
                                </a:rPr>
                                <m:t>𝑚𝑜𝑑𝑒𝑙</m:t>
                              </m:r>
                            </m:sub>
                          </m:sSub>
                        </m:oMath>
                      </m:oMathPara>
                    </a14:m>
                    <a:endParaRPr lang="en-US" altLang="zh-TW" sz="2400" b="0">
                      <a:ea typeface="新細明體"/>
                      <a:cs typeface="Calibri"/>
                    </a:endParaRPr>
                  </a:p>
                  <a:p>
                    <a:pPr algn="ctr"/>
                    <a:endParaRPr lang="zh-TW" altLang="en-US" sz="2400">
                      <a:ea typeface="新細明體"/>
                      <a:cs typeface="Calibri"/>
                    </a:endParaRPr>
                  </a:p>
                </p:txBody>
              </p:sp>
            </mc:Choice>
            <mc:Fallback xmlns="">
              <p:sp>
                <p:nvSpPr>
                  <p:cNvPr id="73" name="文字方塊 72">
                    <a:extLst>
                      <a:ext uri="{FF2B5EF4-FFF2-40B4-BE49-F238E27FC236}">
                        <a16:creationId xmlns:a16="http://schemas.microsoft.com/office/drawing/2014/main" id="{2C0B462F-7204-CB01-7668-23EBE31D7E60}"/>
                      </a:ext>
                    </a:extLst>
                  </p:cNvPr>
                  <p:cNvSpPr txBox="1">
                    <a:spLocks noRot="1" noChangeAspect="1" noMove="1" noResize="1" noEditPoints="1" noAdjustHandles="1" noChangeArrowheads="1" noChangeShapeType="1" noTextEdit="1"/>
                  </p:cNvSpPr>
                  <p:nvPr/>
                </p:nvSpPr>
                <p:spPr>
                  <a:xfrm>
                    <a:off x="9056062" y="5565369"/>
                    <a:ext cx="749596" cy="830997"/>
                  </a:xfrm>
                  <a:prstGeom prst="rect">
                    <a:avLst/>
                  </a:prstGeom>
                  <a:blipFill>
                    <a:blip r:embed="rId7"/>
                    <a:stretch>
                      <a:fillRect l="-2439" r="-38211"/>
                    </a:stretch>
                  </a:blipFill>
                </p:spPr>
                <p:txBody>
                  <a:bodyPr/>
                  <a:lstStyle/>
                  <a:p>
                    <a:r>
                      <a:rPr lang="en-US">
                        <a:noFill/>
                      </a:rPr>
                      <a:t> </a:t>
                    </a:r>
                  </a:p>
                </p:txBody>
              </p:sp>
            </mc:Fallback>
          </mc:AlternateContent>
          <p:sp>
            <p:nvSpPr>
              <p:cNvPr id="74" name="左中括弧 73">
                <a:extLst>
                  <a:ext uri="{FF2B5EF4-FFF2-40B4-BE49-F238E27FC236}">
                    <a16:creationId xmlns:a16="http://schemas.microsoft.com/office/drawing/2014/main" id="{4EC6A609-905E-65BB-BD6F-462C8ED413A1}"/>
                  </a:ext>
                </a:extLst>
              </p:cNvPr>
              <p:cNvSpPr/>
              <p:nvPr/>
            </p:nvSpPr>
            <p:spPr>
              <a:xfrm rot="16200000">
                <a:off x="8925886" y="4467623"/>
                <a:ext cx="112537" cy="903277"/>
              </a:xfrm>
              <a:prstGeom prst="leftBracket">
                <a:avLst/>
              </a:prstGeom>
              <a:noFill/>
              <a:ln w="28575">
                <a:solidFill>
                  <a:schemeClr val="accent4">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mc:AlternateContent xmlns:mc="http://schemas.openxmlformats.org/markup-compatibility/2006" xmlns:a14="http://schemas.microsoft.com/office/drawing/2010/main">
            <mc:Choice Requires="a14">
              <p:sp>
                <p:nvSpPr>
                  <p:cNvPr id="75" name="文字方塊 74">
                    <a:extLst>
                      <a:ext uri="{FF2B5EF4-FFF2-40B4-BE49-F238E27FC236}">
                        <a16:creationId xmlns:a16="http://schemas.microsoft.com/office/drawing/2014/main" id="{A5003867-1585-7470-36C1-3011D336F4CD}"/>
                      </a:ext>
                    </a:extLst>
                  </p:cNvPr>
                  <p:cNvSpPr txBox="1"/>
                  <p:nvPr/>
                </p:nvSpPr>
                <p:spPr>
                  <a:xfrm>
                    <a:off x="9226589" y="4769422"/>
                    <a:ext cx="749596"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14:m>
                      <m:oMathPara xmlns:m="http://schemas.openxmlformats.org/officeDocument/2006/math">
                        <m:oMathParaPr>
                          <m:jc m:val="centerGroup"/>
                        </m:oMathParaPr>
                        <m:oMath xmlns:m="http://schemas.openxmlformats.org/officeDocument/2006/math">
                          <m:r>
                            <a:rPr lang="zh-TW" altLang="en-US" sz="2400" i="1" dirty="0" smtClean="0">
                              <a:latin typeface="Cambria Math" panose="02040503050406030204" pitchFamily="18" charset="0"/>
                              <a:ea typeface="新細明體"/>
                              <a:cs typeface="Calibri"/>
                            </a:rPr>
                            <m:t>𝑟</m:t>
                          </m:r>
                        </m:oMath>
                      </m:oMathPara>
                    </a14:m>
                    <a:endParaRPr lang="zh-TW" altLang="en-US" sz="2400">
                      <a:ea typeface="新細明體"/>
                      <a:cs typeface="Calibri"/>
                    </a:endParaRPr>
                  </a:p>
                </p:txBody>
              </p:sp>
            </mc:Choice>
            <mc:Fallback xmlns="">
              <p:sp>
                <p:nvSpPr>
                  <p:cNvPr id="75" name="文字方塊 74">
                    <a:extLst>
                      <a:ext uri="{FF2B5EF4-FFF2-40B4-BE49-F238E27FC236}">
                        <a16:creationId xmlns:a16="http://schemas.microsoft.com/office/drawing/2014/main" id="{A5003867-1585-7470-36C1-3011D336F4CD}"/>
                      </a:ext>
                    </a:extLst>
                  </p:cNvPr>
                  <p:cNvSpPr txBox="1">
                    <a:spLocks noRot="1" noChangeAspect="1" noMove="1" noResize="1" noEditPoints="1" noAdjustHandles="1" noChangeArrowheads="1" noChangeShapeType="1" noTextEdit="1"/>
                  </p:cNvSpPr>
                  <p:nvPr/>
                </p:nvSpPr>
                <p:spPr>
                  <a:xfrm>
                    <a:off x="9226589" y="4769422"/>
                    <a:ext cx="749596" cy="461665"/>
                  </a:xfrm>
                  <a:prstGeom prst="rect">
                    <a:avLst/>
                  </a:prstGeom>
                  <a:blipFill>
                    <a:blip r:embed="rId8"/>
                    <a:stretch>
                      <a:fillRect/>
                    </a:stretch>
                  </a:blipFill>
                </p:spPr>
                <p:txBody>
                  <a:bodyPr/>
                  <a:lstStyle/>
                  <a:p>
                    <a:r>
                      <a:rPr lang="en-US">
                        <a:noFill/>
                      </a:rPr>
                      <a:t> </a:t>
                    </a:r>
                  </a:p>
                </p:txBody>
              </p:sp>
            </mc:Fallback>
          </mc:AlternateContent>
          <p:sp>
            <p:nvSpPr>
              <p:cNvPr id="76" name="左中括弧 75">
                <a:extLst>
                  <a:ext uri="{FF2B5EF4-FFF2-40B4-BE49-F238E27FC236}">
                    <a16:creationId xmlns:a16="http://schemas.microsoft.com/office/drawing/2014/main" id="{4BD0EBA0-EC0A-5005-8EFD-0684726AEFA4}"/>
                  </a:ext>
                </a:extLst>
              </p:cNvPr>
              <p:cNvSpPr/>
              <p:nvPr/>
            </p:nvSpPr>
            <p:spPr>
              <a:xfrm rot="5400000">
                <a:off x="8875929" y="3875387"/>
                <a:ext cx="221511" cy="894215"/>
              </a:xfrm>
              <a:prstGeom prst="leftBracket">
                <a:avLst/>
              </a:prstGeom>
              <a:noFill/>
              <a:ln w="28575">
                <a:solidFill>
                  <a:schemeClr val="accent4">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mc:AlternateContent xmlns:mc="http://schemas.openxmlformats.org/markup-compatibility/2006" xmlns:a14="http://schemas.microsoft.com/office/drawing/2010/main">
            <mc:Choice Requires="a14">
              <p:sp>
                <p:nvSpPr>
                  <p:cNvPr id="77" name="文字方塊 76">
                    <a:extLst>
                      <a:ext uri="{FF2B5EF4-FFF2-40B4-BE49-F238E27FC236}">
                        <a16:creationId xmlns:a16="http://schemas.microsoft.com/office/drawing/2014/main" id="{9B24A7B9-B3EB-32B7-B7CB-C639770A7CA6}"/>
                      </a:ext>
                    </a:extLst>
                  </p:cNvPr>
                  <p:cNvSpPr txBox="1"/>
                  <p:nvPr/>
                </p:nvSpPr>
                <p:spPr>
                  <a:xfrm>
                    <a:off x="8684196" y="4075825"/>
                    <a:ext cx="749596"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14:m>
                      <m:oMathPara xmlns:m="http://schemas.openxmlformats.org/officeDocument/2006/math">
                        <m:oMathParaPr>
                          <m:jc m:val="centerGroup"/>
                        </m:oMathParaPr>
                        <m:oMath xmlns:m="http://schemas.openxmlformats.org/officeDocument/2006/math">
                          <m:r>
                            <a:rPr lang="zh-TW" altLang="en-US" sz="2400" i="1" dirty="0" smtClean="0">
                              <a:latin typeface="Cambria Math" panose="02040503050406030204" pitchFamily="18" charset="0"/>
                              <a:ea typeface="新細明體"/>
                              <a:cs typeface="Calibri"/>
                            </a:rPr>
                            <m:t>𝑟</m:t>
                          </m:r>
                        </m:oMath>
                      </m:oMathPara>
                    </a14:m>
                    <a:endParaRPr lang="zh-TW" altLang="en-US" sz="2400">
                      <a:ea typeface="新細明體"/>
                      <a:cs typeface="Calibri"/>
                    </a:endParaRPr>
                  </a:p>
                </p:txBody>
              </p:sp>
            </mc:Choice>
            <mc:Fallback xmlns="">
              <p:sp>
                <p:nvSpPr>
                  <p:cNvPr id="77" name="文字方塊 76">
                    <a:extLst>
                      <a:ext uri="{FF2B5EF4-FFF2-40B4-BE49-F238E27FC236}">
                        <a16:creationId xmlns:a16="http://schemas.microsoft.com/office/drawing/2014/main" id="{9B24A7B9-B3EB-32B7-B7CB-C639770A7CA6}"/>
                      </a:ext>
                    </a:extLst>
                  </p:cNvPr>
                  <p:cNvSpPr txBox="1">
                    <a:spLocks noRot="1" noChangeAspect="1" noMove="1" noResize="1" noEditPoints="1" noAdjustHandles="1" noChangeArrowheads="1" noChangeShapeType="1" noTextEdit="1"/>
                  </p:cNvSpPr>
                  <p:nvPr/>
                </p:nvSpPr>
                <p:spPr>
                  <a:xfrm>
                    <a:off x="8684196" y="4075825"/>
                    <a:ext cx="749596" cy="461665"/>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1" name="文字方塊 70">
                    <a:extLst>
                      <a:ext uri="{FF2B5EF4-FFF2-40B4-BE49-F238E27FC236}">
                        <a16:creationId xmlns:a16="http://schemas.microsoft.com/office/drawing/2014/main" id="{DBDEBC2F-BFA4-B686-92AA-455049A8E71A}"/>
                      </a:ext>
                    </a:extLst>
                  </p:cNvPr>
                  <p:cNvSpPr txBox="1"/>
                  <p:nvPr/>
                </p:nvSpPr>
                <p:spPr>
                  <a:xfrm>
                    <a:off x="8443438" y="3214068"/>
                    <a:ext cx="1095154"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14:m>
                      <m:oMathPara xmlns:m="http://schemas.openxmlformats.org/officeDocument/2006/math">
                        <m:oMathParaPr>
                          <m:jc m:val="centerGroup"/>
                        </m:oMathParaPr>
                        <m:oMath xmlns:m="http://schemas.openxmlformats.org/officeDocument/2006/math">
                          <m:sSub>
                            <m:sSubPr>
                              <m:ctrlPr>
                                <a:rPr lang="zh-TW" altLang="en-US" sz="2400" i="1" dirty="0" smtClean="0">
                                  <a:latin typeface="Cambria Math" panose="02040503050406030204" pitchFamily="18" charset="0"/>
                                  <a:ea typeface="新細明體"/>
                                  <a:cs typeface="Calibri"/>
                                </a:rPr>
                              </m:ctrlPr>
                            </m:sSubPr>
                            <m:e>
                              <m:r>
                                <a:rPr lang="zh-TW" altLang="en-US" sz="2400" i="1" dirty="0" smtClean="0">
                                  <a:latin typeface="Cambria Math" panose="02040503050406030204" pitchFamily="18" charset="0"/>
                                  <a:ea typeface="新細明體"/>
                                  <a:cs typeface="Calibri"/>
                                </a:rPr>
                                <m:t>𝑑</m:t>
                              </m:r>
                            </m:e>
                            <m:sub>
                              <m:r>
                                <a:rPr lang="en-US" altLang="zh-TW" sz="2400" i="1" dirty="0" smtClean="0">
                                  <a:latin typeface="Cambria Math" panose="02040503050406030204" pitchFamily="18" charset="0"/>
                                  <a:ea typeface="新細明體"/>
                                  <a:cs typeface="Calibri"/>
                                </a:rPr>
                                <m:t>𝐹𝐹𝑊</m:t>
                              </m:r>
                            </m:sub>
                          </m:sSub>
                        </m:oMath>
                      </m:oMathPara>
                    </a14:m>
                    <a:endParaRPr lang="zh-TW" altLang="en-US" sz="2400">
                      <a:ea typeface="新細明體"/>
                      <a:cs typeface="Calibri"/>
                    </a:endParaRPr>
                  </a:p>
                </p:txBody>
              </p:sp>
            </mc:Choice>
            <mc:Fallback xmlns="">
              <p:sp>
                <p:nvSpPr>
                  <p:cNvPr id="71" name="文字方塊 70">
                    <a:extLst>
                      <a:ext uri="{FF2B5EF4-FFF2-40B4-BE49-F238E27FC236}">
                        <a16:creationId xmlns:a16="http://schemas.microsoft.com/office/drawing/2014/main" id="{DBDEBC2F-BFA4-B686-92AA-455049A8E71A}"/>
                      </a:ext>
                    </a:extLst>
                  </p:cNvPr>
                  <p:cNvSpPr txBox="1">
                    <a:spLocks noRot="1" noChangeAspect="1" noMove="1" noResize="1" noEditPoints="1" noAdjustHandles="1" noChangeArrowheads="1" noChangeShapeType="1" noTextEdit="1"/>
                  </p:cNvSpPr>
                  <p:nvPr/>
                </p:nvSpPr>
                <p:spPr>
                  <a:xfrm>
                    <a:off x="8443438" y="3214068"/>
                    <a:ext cx="1095154" cy="461665"/>
                  </a:xfrm>
                  <a:prstGeom prst="rect">
                    <a:avLst/>
                  </a:prstGeom>
                  <a:blipFill>
                    <a:blip r:embed="rId9"/>
                    <a:stretch>
                      <a:fillRect b="-1316"/>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16" name="文字方塊 15">
                  <a:extLst>
                    <a:ext uri="{FF2B5EF4-FFF2-40B4-BE49-F238E27FC236}">
                      <a16:creationId xmlns:a16="http://schemas.microsoft.com/office/drawing/2014/main" id="{D6E6DF8B-8F47-B9FB-1E20-423B3DF382D5}"/>
                    </a:ext>
                  </a:extLst>
                </p:cNvPr>
                <p:cNvSpPr txBox="1"/>
                <p:nvPr/>
              </p:nvSpPr>
              <p:spPr>
                <a:xfrm>
                  <a:off x="8692977" y="3997883"/>
                  <a:ext cx="643455"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14:m>
                    <m:oMathPara xmlns:m="http://schemas.openxmlformats.org/officeDocument/2006/math">
                      <m:oMathParaPr>
                        <m:jc m:val="centerGroup"/>
                      </m:oMathParaPr>
                      <m:oMath xmlns:m="http://schemas.openxmlformats.org/officeDocument/2006/math">
                        <m:r>
                          <a:rPr lang="en-US" altLang="zh-TW" sz="2400" i="1" smtClean="0">
                            <a:latin typeface="Cambria Math" panose="02040503050406030204" pitchFamily="18" charset="0"/>
                            <a:ea typeface="新細明體"/>
                          </a:rPr>
                          <m:t>𝐵</m:t>
                        </m:r>
                      </m:oMath>
                    </m:oMathPara>
                  </a14:m>
                  <a:endParaRPr lang="zh-TW" altLang="en-US" sz="2400">
                    <a:ea typeface="新細明體"/>
                    <a:cs typeface="Calibri"/>
                  </a:endParaRPr>
                </a:p>
              </p:txBody>
            </p:sp>
          </mc:Choice>
          <mc:Fallback xmlns="">
            <p:sp>
              <p:nvSpPr>
                <p:cNvPr id="16" name="文字方塊 15">
                  <a:extLst>
                    <a:ext uri="{FF2B5EF4-FFF2-40B4-BE49-F238E27FC236}">
                      <a16:creationId xmlns:a16="http://schemas.microsoft.com/office/drawing/2014/main" id="{D6E6DF8B-8F47-B9FB-1E20-423B3DF382D5}"/>
                    </a:ext>
                  </a:extLst>
                </p:cNvPr>
                <p:cNvSpPr txBox="1">
                  <a:spLocks noRot="1" noChangeAspect="1" noMove="1" noResize="1" noEditPoints="1" noAdjustHandles="1" noChangeArrowheads="1" noChangeShapeType="1" noTextEdit="1"/>
                </p:cNvSpPr>
                <p:nvPr/>
              </p:nvSpPr>
              <p:spPr>
                <a:xfrm>
                  <a:off x="8692977" y="3997883"/>
                  <a:ext cx="643455" cy="461665"/>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文字方塊 17">
                  <a:extLst>
                    <a:ext uri="{FF2B5EF4-FFF2-40B4-BE49-F238E27FC236}">
                      <a16:creationId xmlns:a16="http://schemas.microsoft.com/office/drawing/2014/main" id="{7D76BB94-A7C0-A7C4-6DFC-DEB30868D2B5}"/>
                    </a:ext>
                  </a:extLst>
                </p:cNvPr>
                <p:cNvSpPr txBox="1"/>
                <p:nvPr/>
              </p:nvSpPr>
              <p:spPr>
                <a:xfrm>
                  <a:off x="8692977" y="5366949"/>
                  <a:ext cx="643455"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14:m>
                    <m:oMathPara xmlns:m="http://schemas.openxmlformats.org/officeDocument/2006/math">
                      <m:oMathParaPr>
                        <m:jc m:val="centerGroup"/>
                      </m:oMathParaPr>
                      <m:oMath xmlns:m="http://schemas.openxmlformats.org/officeDocument/2006/math">
                        <m:r>
                          <a:rPr lang="en-US" altLang="zh-TW" sz="2400" b="0" i="1" smtClean="0">
                            <a:latin typeface="Cambria Math" panose="02040503050406030204" pitchFamily="18" charset="0"/>
                            <a:ea typeface="新細明體"/>
                          </a:rPr>
                          <m:t>𝐴</m:t>
                        </m:r>
                      </m:oMath>
                    </m:oMathPara>
                  </a14:m>
                  <a:endParaRPr lang="zh-TW" altLang="en-US" sz="2400">
                    <a:ea typeface="新細明體"/>
                    <a:cs typeface="Calibri"/>
                  </a:endParaRPr>
                </a:p>
              </p:txBody>
            </p:sp>
          </mc:Choice>
          <mc:Fallback xmlns="">
            <p:sp>
              <p:nvSpPr>
                <p:cNvPr id="18" name="文字方塊 17">
                  <a:extLst>
                    <a:ext uri="{FF2B5EF4-FFF2-40B4-BE49-F238E27FC236}">
                      <a16:creationId xmlns:a16="http://schemas.microsoft.com/office/drawing/2014/main" id="{7D76BB94-A7C0-A7C4-6DFC-DEB30868D2B5}"/>
                    </a:ext>
                  </a:extLst>
                </p:cNvPr>
                <p:cNvSpPr txBox="1">
                  <a:spLocks noRot="1" noChangeAspect="1" noMove="1" noResize="1" noEditPoints="1" noAdjustHandles="1" noChangeArrowheads="1" noChangeShapeType="1" noTextEdit="1"/>
                </p:cNvSpPr>
                <p:nvPr/>
              </p:nvSpPr>
              <p:spPr>
                <a:xfrm>
                  <a:off x="8692977" y="5366949"/>
                  <a:ext cx="643455" cy="461665"/>
                </a:xfrm>
                <a:prstGeom prst="rect">
                  <a:avLst/>
                </a:prstGeom>
                <a:blipFill>
                  <a:blip r:embed="rId11"/>
                  <a:stretch>
                    <a:fillRect/>
                  </a:stretch>
                </a:blipFill>
              </p:spPr>
              <p:txBody>
                <a:bodyPr/>
                <a:lstStyle/>
                <a:p>
                  <a:r>
                    <a:rPr lang="en-US">
                      <a:noFill/>
                    </a:rPr>
                    <a:t> </a:t>
                  </a:r>
                </a:p>
              </p:txBody>
            </p:sp>
          </mc:Fallback>
        </mc:AlternateContent>
      </p:grpSp>
      <p:sp>
        <p:nvSpPr>
          <p:cNvPr id="4" name="日期版面配置區 3">
            <a:extLst>
              <a:ext uri="{FF2B5EF4-FFF2-40B4-BE49-F238E27FC236}">
                <a16:creationId xmlns:a16="http://schemas.microsoft.com/office/drawing/2014/main" id="{D18E8283-405B-A662-45FB-E74AFA00DD5B}"/>
              </a:ext>
            </a:extLst>
          </p:cNvPr>
          <p:cNvSpPr>
            <a:spLocks noGrp="1"/>
          </p:cNvSpPr>
          <p:nvPr>
            <p:ph type="dt" sz="half" idx="10"/>
          </p:nvPr>
        </p:nvSpPr>
        <p:spPr/>
        <p:txBody>
          <a:bodyPr/>
          <a:lstStyle/>
          <a:p>
            <a:r>
              <a:rPr lang="en" altLang="zh-TW" b="0" i="0">
                <a:effectLst/>
                <a:latin typeface="+mn-lt"/>
              </a:rPr>
              <a:t>Hu, Edward J., et al. "</a:t>
            </a:r>
            <a:r>
              <a:rPr lang="en" altLang="zh-TW" b="0" i="0" err="1">
                <a:effectLst/>
                <a:latin typeface="+mn-lt"/>
              </a:rPr>
              <a:t>LoRA</a:t>
            </a:r>
            <a:r>
              <a:rPr lang="en" altLang="zh-TW" b="0" i="0">
                <a:effectLst/>
                <a:latin typeface="+mn-lt"/>
              </a:rPr>
              <a:t>: Low-Rank Adaptation of Large Language Models." </a:t>
            </a:r>
            <a:r>
              <a:rPr lang="en" altLang="zh-TW" b="0" i="1">
                <a:effectLst/>
                <a:latin typeface="+mn-lt"/>
              </a:rPr>
              <a:t>International Conference on Learning Representations</a:t>
            </a:r>
            <a:r>
              <a:rPr lang="en" altLang="zh-TW" b="0" i="0">
                <a:effectLst/>
                <a:latin typeface="+mn-lt"/>
              </a:rPr>
              <a:t>. 2021.</a:t>
            </a:r>
            <a:endParaRPr lang="en-TW" altLang="zh-TW">
              <a:latin typeface="+mn-lt"/>
            </a:endParaRPr>
          </a:p>
        </p:txBody>
      </p:sp>
    </p:spTree>
    <p:extLst>
      <p:ext uri="{BB962C8B-B14F-4D97-AF65-F5344CB8AC3E}">
        <p14:creationId xmlns:p14="http://schemas.microsoft.com/office/powerpoint/2010/main" val="2967441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2244FF3-D9EA-F696-AF1A-99F2880E50F3}"/>
              </a:ext>
            </a:extLst>
          </p:cNvPr>
          <p:cNvSpPr>
            <a:spLocks noGrp="1"/>
          </p:cNvSpPr>
          <p:nvPr>
            <p:ph type="title"/>
          </p:nvPr>
        </p:nvSpPr>
        <p:spPr/>
        <p:txBody>
          <a:bodyPr>
            <a:normAutofit/>
          </a:bodyPr>
          <a:lstStyle/>
          <a:p>
            <a:r>
              <a:rPr lang="af-ZA" altLang="zh-TW">
                <a:ea typeface="+mj-lt"/>
                <a:cs typeface="+mj-lt"/>
              </a:rPr>
              <a:t>Parameter-</a:t>
            </a:r>
            <a:r>
              <a:rPr lang="af-ZA" altLang="zh-TW" err="1">
                <a:ea typeface="+mj-lt"/>
                <a:cs typeface="+mj-lt"/>
              </a:rPr>
              <a:t>Efficient</a:t>
            </a:r>
            <a:r>
              <a:rPr lang="af-ZA" altLang="zh-TW">
                <a:ea typeface="+mj-lt"/>
                <a:cs typeface="+mj-lt"/>
              </a:rPr>
              <a:t> </a:t>
            </a:r>
            <a:r>
              <a:rPr lang="af-ZA" altLang="zh-TW" err="1">
                <a:ea typeface="+mj-lt"/>
                <a:cs typeface="+mj-lt"/>
              </a:rPr>
              <a:t>Fine-tuning</a:t>
            </a:r>
            <a:r>
              <a:rPr lang="en-US" altLang="zh-TW">
                <a:ea typeface="+mj-lt"/>
                <a:cs typeface="+mj-lt"/>
              </a:rPr>
              <a:t>:</a:t>
            </a:r>
            <a:r>
              <a:rPr lang="zh-TW" altLang="en-US">
                <a:ea typeface="+mj-lt"/>
                <a:cs typeface="+mj-lt"/>
              </a:rPr>
              <a:t> </a:t>
            </a:r>
            <a:r>
              <a:rPr lang="en-US" altLang="zh-TW" err="1">
                <a:ea typeface="+mj-lt"/>
                <a:cs typeface="+mj-lt"/>
              </a:rPr>
              <a:t>LoRA</a:t>
            </a:r>
            <a:endParaRPr lang="zh-TW">
              <a:ea typeface="+mj-lt"/>
              <a:cs typeface="+mj-lt"/>
            </a:endParaRPr>
          </a:p>
        </p:txBody>
      </p:sp>
      <p:sp>
        <p:nvSpPr>
          <p:cNvPr id="3" name="內容版面配置區 2">
            <a:extLst>
              <a:ext uri="{FF2B5EF4-FFF2-40B4-BE49-F238E27FC236}">
                <a16:creationId xmlns:a16="http://schemas.microsoft.com/office/drawing/2014/main" id="{0E8669E8-C80D-4A29-F0C4-8AF504355A2C}"/>
              </a:ext>
            </a:extLst>
          </p:cNvPr>
          <p:cNvSpPr>
            <a:spLocks noGrp="1"/>
          </p:cNvSpPr>
          <p:nvPr>
            <p:ph idx="1"/>
          </p:nvPr>
        </p:nvSpPr>
        <p:spPr/>
        <p:txBody>
          <a:bodyPr vert="horz" lIns="91440" tIns="45720" rIns="91440" bIns="45720" rtlCol="0" anchor="t">
            <a:normAutofit/>
          </a:bodyPr>
          <a:lstStyle/>
          <a:p>
            <a:r>
              <a:rPr lang="zh-TW" altLang="en-US">
                <a:ea typeface="新細明體"/>
                <a:cs typeface="Calibri"/>
              </a:rPr>
              <a:t>LoRA: All downstream tasks share the PLM; the LoRA in each layer and the classifier heads are the task-specific modules</a:t>
            </a:r>
          </a:p>
        </p:txBody>
      </p:sp>
      <p:grpSp>
        <p:nvGrpSpPr>
          <p:cNvPr id="53" name="群組 52">
            <a:extLst>
              <a:ext uri="{FF2B5EF4-FFF2-40B4-BE49-F238E27FC236}">
                <a16:creationId xmlns:a16="http://schemas.microsoft.com/office/drawing/2014/main" id="{E60145F2-105C-4441-2250-E714AB5E78DE}"/>
              </a:ext>
            </a:extLst>
          </p:cNvPr>
          <p:cNvGrpSpPr/>
          <p:nvPr/>
        </p:nvGrpSpPr>
        <p:grpSpPr>
          <a:xfrm>
            <a:off x="1122663" y="2373717"/>
            <a:ext cx="4773195" cy="3904655"/>
            <a:chOff x="511291" y="2444601"/>
            <a:chExt cx="4773195" cy="3904655"/>
          </a:xfrm>
        </p:grpSpPr>
        <p:grpSp>
          <p:nvGrpSpPr>
            <p:cNvPr id="14" name="群組 13">
              <a:extLst>
                <a:ext uri="{FF2B5EF4-FFF2-40B4-BE49-F238E27FC236}">
                  <a16:creationId xmlns:a16="http://schemas.microsoft.com/office/drawing/2014/main" id="{5E3D05D5-CB5C-E2EA-A44E-B2FC9C60DA70}"/>
                </a:ext>
              </a:extLst>
            </p:cNvPr>
            <p:cNvGrpSpPr/>
            <p:nvPr/>
          </p:nvGrpSpPr>
          <p:grpSpPr>
            <a:xfrm>
              <a:off x="511291" y="3299097"/>
              <a:ext cx="4773195" cy="3050159"/>
              <a:chOff x="1264862" y="2561085"/>
              <a:chExt cx="2903638" cy="3050159"/>
            </a:xfrm>
          </p:grpSpPr>
          <p:sp>
            <p:nvSpPr>
              <p:cNvPr id="9" name="矩形 8">
                <a:extLst>
                  <a:ext uri="{FF2B5EF4-FFF2-40B4-BE49-F238E27FC236}">
                    <a16:creationId xmlns:a16="http://schemas.microsoft.com/office/drawing/2014/main" id="{A8433D82-31EF-A1BF-6C02-CA300D2D9943}"/>
                  </a:ext>
                </a:extLst>
              </p:cNvPr>
              <p:cNvSpPr/>
              <p:nvPr/>
            </p:nvSpPr>
            <p:spPr>
              <a:xfrm>
                <a:off x="1277828" y="4075792"/>
                <a:ext cx="2888511" cy="469604"/>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zh-TW" altLang="en-US" sz="2400">
                    <a:solidFill>
                      <a:schemeClr val="tx1"/>
                    </a:solidFill>
                    <a:latin typeface="Calibri"/>
                    <a:ea typeface="新細明體"/>
                    <a:cs typeface="Calibri"/>
                  </a:rPr>
                  <a:t>Transformer Layer 1 w/ LoRA</a:t>
                </a:r>
                <a:endParaRPr lang="zh-TW">
                  <a:solidFill>
                    <a:schemeClr val="tx1"/>
                  </a:solidFill>
                </a:endParaRPr>
              </a:p>
            </p:txBody>
          </p:sp>
          <p:sp>
            <p:nvSpPr>
              <p:cNvPr id="10" name="文字方塊 9">
                <a:extLst>
                  <a:ext uri="{FF2B5EF4-FFF2-40B4-BE49-F238E27FC236}">
                    <a16:creationId xmlns:a16="http://schemas.microsoft.com/office/drawing/2014/main" id="{7E6C0E49-D769-F969-642A-807E560A3138}"/>
                  </a:ext>
                </a:extLst>
              </p:cNvPr>
              <p:cNvSpPr txBox="1"/>
              <p:nvPr/>
            </p:nvSpPr>
            <p:spPr>
              <a:xfrm rot="5400000">
                <a:off x="2554196" y="3016670"/>
                <a:ext cx="466061" cy="52322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zh-TW" altLang="en-US" sz="2800" b="1">
                    <a:ea typeface="新細明體"/>
                  </a:rPr>
                  <a:t>...</a:t>
                </a:r>
                <a:endParaRPr lang="zh-TW" sz="2800" b="1">
                  <a:ea typeface="新細明體"/>
                  <a:cs typeface="Calibri"/>
                </a:endParaRPr>
              </a:p>
            </p:txBody>
          </p:sp>
          <p:sp>
            <p:nvSpPr>
              <p:cNvPr id="11" name="矩形 10">
                <a:extLst>
                  <a:ext uri="{FF2B5EF4-FFF2-40B4-BE49-F238E27FC236}">
                    <a16:creationId xmlns:a16="http://schemas.microsoft.com/office/drawing/2014/main" id="{9E108977-6789-290D-77F5-F482C48D5557}"/>
                  </a:ext>
                </a:extLst>
              </p:cNvPr>
              <p:cNvSpPr/>
              <p:nvPr/>
            </p:nvSpPr>
            <p:spPr>
              <a:xfrm>
                <a:off x="1279125" y="4645454"/>
                <a:ext cx="2888511" cy="96579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zh-TW" altLang="en-US" sz="2400">
                    <a:solidFill>
                      <a:schemeClr val="tx1"/>
                    </a:solidFill>
                    <a:latin typeface="Calibri"/>
                    <a:ea typeface="新細明體"/>
                    <a:cs typeface="Calibri"/>
                  </a:rPr>
                  <a:t>Embedding Layer</a:t>
                </a:r>
                <a:endParaRPr lang="zh-TW">
                  <a:solidFill>
                    <a:schemeClr val="tx1"/>
                  </a:solidFill>
                </a:endParaRPr>
              </a:p>
            </p:txBody>
          </p:sp>
          <p:sp>
            <p:nvSpPr>
              <p:cNvPr id="12" name="矩形 11">
                <a:extLst>
                  <a:ext uri="{FF2B5EF4-FFF2-40B4-BE49-F238E27FC236}">
                    <a16:creationId xmlns:a16="http://schemas.microsoft.com/office/drawing/2014/main" id="{7A89D4E8-F3F4-DE88-9851-A14A56784348}"/>
                  </a:ext>
                </a:extLst>
              </p:cNvPr>
              <p:cNvSpPr/>
              <p:nvPr/>
            </p:nvSpPr>
            <p:spPr>
              <a:xfrm>
                <a:off x="1264862" y="3508939"/>
                <a:ext cx="2888511" cy="469604"/>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zh-TW" altLang="en-US" sz="2400">
                    <a:solidFill>
                      <a:schemeClr val="tx1"/>
                    </a:solidFill>
                    <a:latin typeface="Calibri"/>
                    <a:ea typeface="新細明體"/>
                    <a:cs typeface="Calibri"/>
                  </a:rPr>
                  <a:t>Transformer Layer 2 w/ LoRA</a:t>
                </a:r>
                <a:endParaRPr lang="zh-TW">
                  <a:solidFill>
                    <a:schemeClr val="tx1"/>
                  </a:solidFill>
                </a:endParaRPr>
              </a:p>
            </p:txBody>
          </p:sp>
          <p:sp>
            <p:nvSpPr>
              <p:cNvPr id="13" name="矩形 12">
                <a:extLst>
                  <a:ext uri="{FF2B5EF4-FFF2-40B4-BE49-F238E27FC236}">
                    <a16:creationId xmlns:a16="http://schemas.microsoft.com/office/drawing/2014/main" id="{85576D57-967B-BD16-B79B-5F680F8D40E0}"/>
                  </a:ext>
                </a:extLst>
              </p:cNvPr>
              <p:cNvSpPr/>
              <p:nvPr/>
            </p:nvSpPr>
            <p:spPr>
              <a:xfrm>
                <a:off x="1279989" y="2561085"/>
                <a:ext cx="2888511" cy="469604"/>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zh-TW" altLang="en-US" sz="2400">
                    <a:solidFill>
                      <a:schemeClr val="tx1"/>
                    </a:solidFill>
                    <a:latin typeface="Calibri"/>
                    <a:ea typeface="新細明體"/>
                    <a:cs typeface="Calibri"/>
                  </a:rPr>
                  <a:t>Transformer Layer 12 w/ LoRA</a:t>
                </a:r>
                <a:endParaRPr lang="zh-TW">
                  <a:solidFill>
                    <a:schemeClr val="tx1"/>
                  </a:solidFill>
                </a:endParaRPr>
              </a:p>
            </p:txBody>
          </p:sp>
        </p:grpSp>
        <p:sp>
          <p:nvSpPr>
            <p:cNvPr id="51" name="矩形 50">
              <a:extLst>
                <a:ext uri="{FF2B5EF4-FFF2-40B4-BE49-F238E27FC236}">
                  <a16:creationId xmlns:a16="http://schemas.microsoft.com/office/drawing/2014/main" id="{2C4471D0-B3B5-9750-B15D-E679E52B9F8D}"/>
                </a:ext>
              </a:extLst>
            </p:cNvPr>
            <p:cNvSpPr/>
            <p:nvPr/>
          </p:nvSpPr>
          <p:spPr>
            <a:xfrm>
              <a:off x="513017" y="2444601"/>
              <a:ext cx="1337931" cy="788581"/>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zh-TW" altLang="en-US" sz="2400">
                  <a:solidFill>
                    <a:schemeClr val="tx1"/>
                  </a:solidFill>
                  <a:ea typeface="新細明體"/>
                  <a:cs typeface="Calibri"/>
                </a:rPr>
                <a:t>Classifier Head</a:t>
              </a:r>
            </a:p>
          </p:txBody>
        </p:sp>
      </p:grpSp>
      <p:grpSp>
        <p:nvGrpSpPr>
          <p:cNvPr id="114" name="群組 113">
            <a:extLst>
              <a:ext uri="{FF2B5EF4-FFF2-40B4-BE49-F238E27FC236}">
                <a16:creationId xmlns:a16="http://schemas.microsoft.com/office/drawing/2014/main" id="{137811C1-45C0-E18B-E4AA-37711BFDEDBF}"/>
              </a:ext>
            </a:extLst>
          </p:cNvPr>
          <p:cNvGrpSpPr/>
          <p:nvPr/>
        </p:nvGrpSpPr>
        <p:grpSpPr>
          <a:xfrm>
            <a:off x="6635599" y="2397641"/>
            <a:ext cx="4528586" cy="4338222"/>
            <a:chOff x="7379878" y="1662222"/>
            <a:chExt cx="4528586" cy="4338222"/>
          </a:xfrm>
        </p:grpSpPr>
        <p:cxnSp>
          <p:nvCxnSpPr>
            <p:cNvPr id="73" name="直線單箭頭接點 72">
              <a:extLst>
                <a:ext uri="{FF2B5EF4-FFF2-40B4-BE49-F238E27FC236}">
                  <a16:creationId xmlns:a16="http://schemas.microsoft.com/office/drawing/2014/main" id="{550EA6F9-29DE-A50D-3809-174E819DE769}"/>
                </a:ext>
              </a:extLst>
            </p:cNvPr>
            <p:cNvCxnSpPr>
              <a:cxnSpLocks/>
            </p:cNvCxnSpPr>
            <p:nvPr/>
          </p:nvCxnSpPr>
          <p:spPr>
            <a:xfrm>
              <a:off x="11056098" y="4221140"/>
              <a:ext cx="8860" cy="1523308"/>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直線單箭頭接點 74">
              <a:extLst>
                <a:ext uri="{FF2B5EF4-FFF2-40B4-BE49-F238E27FC236}">
                  <a16:creationId xmlns:a16="http://schemas.microsoft.com/office/drawing/2014/main" id="{20CB44DA-E907-883B-92D4-C6679325E5C5}"/>
                </a:ext>
              </a:extLst>
            </p:cNvPr>
            <p:cNvCxnSpPr>
              <a:cxnSpLocks/>
            </p:cNvCxnSpPr>
            <p:nvPr/>
          </p:nvCxnSpPr>
          <p:spPr>
            <a:xfrm>
              <a:off x="11064958" y="2023745"/>
              <a:ext cx="0" cy="1354959"/>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直線單箭頭接點 76">
              <a:extLst>
                <a:ext uri="{FF2B5EF4-FFF2-40B4-BE49-F238E27FC236}">
                  <a16:creationId xmlns:a16="http://schemas.microsoft.com/office/drawing/2014/main" id="{AB338201-8A48-D942-A6C6-5ACEB6FB13D6}"/>
                </a:ext>
              </a:extLst>
            </p:cNvPr>
            <p:cNvCxnSpPr>
              <a:cxnSpLocks/>
            </p:cNvCxnSpPr>
            <p:nvPr/>
          </p:nvCxnSpPr>
          <p:spPr>
            <a:xfrm flipV="1">
              <a:off x="8806413" y="1662222"/>
              <a:ext cx="1773" cy="293990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9" name="流程圖: 人工作業 78">
              <a:extLst>
                <a:ext uri="{FF2B5EF4-FFF2-40B4-BE49-F238E27FC236}">
                  <a16:creationId xmlns:a16="http://schemas.microsoft.com/office/drawing/2014/main" id="{161545A8-B916-0BBB-8F77-981EF7926358}"/>
                </a:ext>
              </a:extLst>
            </p:cNvPr>
            <p:cNvSpPr/>
            <p:nvPr/>
          </p:nvSpPr>
          <p:spPr>
            <a:xfrm rot="10800000">
              <a:off x="7379878" y="2385346"/>
              <a:ext cx="2844208" cy="892563"/>
            </a:xfrm>
            <a:prstGeom prst="flowChartManualOperation">
              <a:avLst/>
            </a:prstGeom>
            <a:solidFill>
              <a:srgbClr val="FBBD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ea typeface="新細明體"/>
                <a:cs typeface="Calibri"/>
              </a:endParaRPr>
            </a:p>
          </p:txBody>
        </p:sp>
        <p:sp>
          <p:nvSpPr>
            <p:cNvPr id="81" name="文字方塊 80">
              <a:extLst>
                <a:ext uri="{FF2B5EF4-FFF2-40B4-BE49-F238E27FC236}">
                  <a16:creationId xmlns:a16="http://schemas.microsoft.com/office/drawing/2014/main" id="{54DE6617-A34E-537B-FC52-29CC91660477}"/>
                </a:ext>
              </a:extLst>
            </p:cNvPr>
            <p:cNvSpPr txBox="1"/>
            <p:nvPr/>
          </p:nvSpPr>
          <p:spPr>
            <a:xfrm>
              <a:off x="7384308" y="2392024"/>
              <a:ext cx="2840665" cy="62113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zh-TW" altLang="en-US" sz="2400">
                  <a:ea typeface="新細明體"/>
                </a:rPr>
                <a:t>Feed-forward</a:t>
              </a:r>
              <a:endParaRPr lang="zh-TW" sz="2400">
                <a:ea typeface="新細明體"/>
                <a:cs typeface="Calibri"/>
              </a:endParaRPr>
            </a:p>
            <a:p>
              <a:pPr algn="ctr"/>
              <a:r>
                <a:rPr lang="zh-TW" altLang="en-US" sz="2400">
                  <a:ea typeface="新細明體"/>
                  <a:cs typeface="Calibri"/>
                </a:rPr>
                <a:t>down-project</a:t>
              </a:r>
            </a:p>
          </p:txBody>
        </p:sp>
        <p:sp>
          <p:nvSpPr>
            <p:cNvPr id="83" name="流程圖: 人工作業 82">
              <a:extLst>
                <a:ext uri="{FF2B5EF4-FFF2-40B4-BE49-F238E27FC236}">
                  <a16:creationId xmlns:a16="http://schemas.microsoft.com/office/drawing/2014/main" id="{47E19CAD-D192-25E0-3639-F6877A8842D8}"/>
                </a:ext>
              </a:extLst>
            </p:cNvPr>
            <p:cNvSpPr/>
            <p:nvPr/>
          </p:nvSpPr>
          <p:spPr>
            <a:xfrm>
              <a:off x="7379878" y="4557088"/>
              <a:ext cx="2844208" cy="857121"/>
            </a:xfrm>
            <a:prstGeom prst="flowChartManualOperation">
              <a:avLst/>
            </a:prstGeom>
            <a:solidFill>
              <a:srgbClr val="FBBDD3"/>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TW" altLang="en-US" sz="2400">
                <a:solidFill>
                  <a:schemeClr val="tx1"/>
                </a:solidFill>
                <a:ea typeface="新細明體"/>
                <a:cs typeface="Calibri"/>
              </a:endParaRPr>
            </a:p>
          </p:txBody>
        </p:sp>
        <p:sp>
          <p:nvSpPr>
            <p:cNvPr id="85" name="文字方塊 84">
              <a:extLst>
                <a:ext uri="{FF2B5EF4-FFF2-40B4-BE49-F238E27FC236}">
                  <a16:creationId xmlns:a16="http://schemas.microsoft.com/office/drawing/2014/main" id="{73E6336A-0355-E52B-E74C-051E99B858B5}"/>
                </a:ext>
              </a:extLst>
            </p:cNvPr>
            <p:cNvSpPr txBox="1"/>
            <p:nvPr/>
          </p:nvSpPr>
          <p:spPr>
            <a:xfrm>
              <a:off x="7384308" y="4590347"/>
              <a:ext cx="2840665" cy="62113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zh-TW" altLang="en-US" sz="2400">
                  <a:ea typeface="新細明體"/>
                </a:rPr>
                <a:t>Feed-forward</a:t>
              </a:r>
              <a:endParaRPr lang="zh-TW" sz="2400">
                <a:ea typeface="新細明體"/>
                <a:cs typeface="Calibri"/>
              </a:endParaRPr>
            </a:p>
            <a:p>
              <a:pPr algn="ctr"/>
              <a:r>
                <a:rPr lang="zh-TW" altLang="en-US" sz="2400">
                  <a:ea typeface="新細明體"/>
                  <a:cs typeface="Calibri"/>
                </a:rPr>
                <a:t>up-project</a:t>
              </a:r>
            </a:p>
          </p:txBody>
        </p:sp>
        <p:sp>
          <p:nvSpPr>
            <p:cNvPr id="87" name="矩形: 圓角 86">
              <a:extLst>
                <a:ext uri="{FF2B5EF4-FFF2-40B4-BE49-F238E27FC236}">
                  <a16:creationId xmlns:a16="http://schemas.microsoft.com/office/drawing/2014/main" id="{03F8BAAB-317E-4E07-05AD-866DD284C723}"/>
                </a:ext>
              </a:extLst>
            </p:cNvPr>
            <p:cNvSpPr/>
            <p:nvPr/>
          </p:nvSpPr>
          <p:spPr>
            <a:xfrm>
              <a:off x="7911506" y="3454316"/>
              <a:ext cx="1780953" cy="451074"/>
            </a:xfrm>
            <a:prstGeom prst="roundRect">
              <a:avLst/>
            </a:prstGeom>
            <a:solidFill>
              <a:srgbClr val="FBBDD3"/>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TW" sz="2400">
                  <a:solidFill>
                    <a:schemeClr val="tx1"/>
                  </a:solidFill>
                  <a:ea typeface="+mn-lt"/>
                  <a:cs typeface="+mn-lt"/>
                </a:rPr>
                <a:t>No</a:t>
              </a:r>
              <a:r>
                <a:rPr lang="en-US" altLang="zh-TW" sz="2400" err="1">
                  <a:solidFill>
                    <a:schemeClr val="tx1"/>
                  </a:solidFill>
                  <a:ea typeface="+mn-lt"/>
                  <a:cs typeface="+mn-lt"/>
                </a:rPr>
                <a:t>nlinearity</a:t>
              </a:r>
              <a:endParaRPr lang="zh-TW" err="1"/>
            </a:p>
          </p:txBody>
        </p:sp>
        <p:cxnSp>
          <p:nvCxnSpPr>
            <p:cNvPr id="89" name="直線單箭頭接點 88">
              <a:extLst>
                <a:ext uri="{FF2B5EF4-FFF2-40B4-BE49-F238E27FC236}">
                  <a16:creationId xmlns:a16="http://schemas.microsoft.com/office/drawing/2014/main" id="{60B00816-A481-90A3-2CF6-5DA805B8ECA1}"/>
                </a:ext>
              </a:extLst>
            </p:cNvPr>
            <p:cNvCxnSpPr>
              <a:cxnSpLocks/>
            </p:cNvCxnSpPr>
            <p:nvPr/>
          </p:nvCxnSpPr>
          <p:spPr>
            <a:xfrm flipH="1" flipV="1">
              <a:off x="8801983" y="5373400"/>
              <a:ext cx="7087" cy="62704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93" name="群組 92">
              <a:extLst>
                <a:ext uri="{FF2B5EF4-FFF2-40B4-BE49-F238E27FC236}">
                  <a16:creationId xmlns:a16="http://schemas.microsoft.com/office/drawing/2014/main" id="{A1264E9B-89DA-869E-7A85-C4AA5255F8B6}"/>
                </a:ext>
              </a:extLst>
            </p:cNvPr>
            <p:cNvGrpSpPr/>
            <p:nvPr/>
          </p:nvGrpSpPr>
          <p:grpSpPr>
            <a:xfrm>
              <a:off x="10216116" y="4414394"/>
              <a:ext cx="1692348" cy="1060912"/>
              <a:chOff x="10401296" y="4201742"/>
              <a:chExt cx="1692348" cy="1060912"/>
            </a:xfrm>
          </p:grpSpPr>
          <p:sp>
            <p:nvSpPr>
              <p:cNvPr id="91" name="流程圖: 人工作業 90">
                <a:extLst>
                  <a:ext uri="{FF2B5EF4-FFF2-40B4-BE49-F238E27FC236}">
                    <a16:creationId xmlns:a16="http://schemas.microsoft.com/office/drawing/2014/main" id="{8B07D7EE-FC57-4470-3A24-52D0C4A30E4B}"/>
                  </a:ext>
                </a:extLst>
              </p:cNvPr>
              <p:cNvSpPr/>
              <p:nvPr/>
            </p:nvSpPr>
            <p:spPr>
              <a:xfrm rot="10800000">
                <a:off x="10401297" y="4857417"/>
                <a:ext cx="1692347" cy="405237"/>
              </a:xfrm>
              <a:prstGeom prst="flowChartManualOperation">
                <a:avLst/>
              </a:prstGeom>
              <a:solidFill>
                <a:srgbClr val="FFFE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ea typeface="新細明體"/>
                  <a:cs typeface="Calibri"/>
                </a:endParaRPr>
              </a:p>
            </p:txBody>
          </p:sp>
          <p:sp>
            <p:nvSpPr>
              <p:cNvPr id="92" name="流程圖: 人工作業 91">
                <a:extLst>
                  <a:ext uri="{FF2B5EF4-FFF2-40B4-BE49-F238E27FC236}">
                    <a16:creationId xmlns:a16="http://schemas.microsoft.com/office/drawing/2014/main" id="{989A6678-C707-4CA0-9409-AF585DEE45CB}"/>
                  </a:ext>
                </a:extLst>
              </p:cNvPr>
              <p:cNvSpPr/>
              <p:nvPr/>
            </p:nvSpPr>
            <p:spPr>
              <a:xfrm>
                <a:off x="10401296" y="4201742"/>
                <a:ext cx="1692347" cy="405237"/>
              </a:xfrm>
              <a:prstGeom prst="flowChartManualOperation">
                <a:avLst/>
              </a:prstGeom>
              <a:solidFill>
                <a:srgbClr val="FFFE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ea typeface="新細明體"/>
                  <a:cs typeface="Calibri"/>
                </a:endParaRPr>
              </a:p>
            </p:txBody>
          </p:sp>
        </p:grpSp>
        <p:grpSp>
          <p:nvGrpSpPr>
            <p:cNvPr id="97" name="群組 96">
              <a:extLst>
                <a:ext uri="{FF2B5EF4-FFF2-40B4-BE49-F238E27FC236}">
                  <a16:creationId xmlns:a16="http://schemas.microsoft.com/office/drawing/2014/main" id="{88279B7C-44B5-3E4F-3892-5AA4F299E4DE}"/>
                </a:ext>
              </a:extLst>
            </p:cNvPr>
            <p:cNvGrpSpPr/>
            <p:nvPr/>
          </p:nvGrpSpPr>
          <p:grpSpPr>
            <a:xfrm>
              <a:off x="10216116" y="2208138"/>
              <a:ext cx="1692348" cy="1060912"/>
              <a:chOff x="10401296" y="4201742"/>
              <a:chExt cx="1692348" cy="1060912"/>
            </a:xfrm>
          </p:grpSpPr>
          <p:sp>
            <p:nvSpPr>
              <p:cNvPr id="95" name="流程圖: 人工作業 94">
                <a:extLst>
                  <a:ext uri="{FF2B5EF4-FFF2-40B4-BE49-F238E27FC236}">
                    <a16:creationId xmlns:a16="http://schemas.microsoft.com/office/drawing/2014/main" id="{A3A7F90B-5996-6FA4-BD73-C1D69DE943C8}"/>
                  </a:ext>
                </a:extLst>
              </p:cNvPr>
              <p:cNvSpPr/>
              <p:nvPr/>
            </p:nvSpPr>
            <p:spPr>
              <a:xfrm rot="10800000">
                <a:off x="10401297" y="4857417"/>
                <a:ext cx="1692347" cy="405237"/>
              </a:xfrm>
              <a:prstGeom prst="flowChartManualOperation">
                <a:avLst/>
              </a:prstGeom>
              <a:solidFill>
                <a:srgbClr val="FFFE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ea typeface="新細明體"/>
                  <a:cs typeface="Calibri"/>
                </a:endParaRPr>
              </a:p>
            </p:txBody>
          </p:sp>
          <p:sp>
            <p:nvSpPr>
              <p:cNvPr id="96" name="流程圖: 人工作業 95">
                <a:extLst>
                  <a:ext uri="{FF2B5EF4-FFF2-40B4-BE49-F238E27FC236}">
                    <a16:creationId xmlns:a16="http://schemas.microsoft.com/office/drawing/2014/main" id="{97B4FF2D-0022-2E0A-98E8-8A9E79947361}"/>
                  </a:ext>
                </a:extLst>
              </p:cNvPr>
              <p:cNvSpPr/>
              <p:nvPr/>
            </p:nvSpPr>
            <p:spPr>
              <a:xfrm>
                <a:off x="10401296" y="4201742"/>
                <a:ext cx="1692347" cy="405237"/>
              </a:xfrm>
              <a:prstGeom prst="flowChartManualOperation">
                <a:avLst/>
              </a:prstGeom>
              <a:solidFill>
                <a:srgbClr val="FFFE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ea typeface="新細明體"/>
                  <a:cs typeface="Calibri"/>
                </a:endParaRPr>
              </a:p>
            </p:txBody>
          </p:sp>
        </p:grpSp>
        <p:cxnSp>
          <p:nvCxnSpPr>
            <p:cNvPr id="99" name="直線單箭頭接點 98">
              <a:extLst>
                <a:ext uri="{FF2B5EF4-FFF2-40B4-BE49-F238E27FC236}">
                  <a16:creationId xmlns:a16="http://schemas.microsoft.com/office/drawing/2014/main" id="{2C44C4F7-694A-8F3F-5ABC-88B5120A7C95}"/>
                </a:ext>
              </a:extLst>
            </p:cNvPr>
            <p:cNvCxnSpPr>
              <a:cxnSpLocks/>
            </p:cNvCxnSpPr>
            <p:nvPr/>
          </p:nvCxnSpPr>
          <p:spPr>
            <a:xfrm flipH="1">
              <a:off x="9023495" y="4219489"/>
              <a:ext cx="2036132" cy="204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03" name="群組 102">
              <a:extLst>
                <a:ext uri="{FF2B5EF4-FFF2-40B4-BE49-F238E27FC236}">
                  <a16:creationId xmlns:a16="http://schemas.microsoft.com/office/drawing/2014/main" id="{8E6F29C8-2B91-6AD8-BA1A-22B326768A6A}"/>
                </a:ext>
              </a:extLst>
            </p:cNvPr>
            <p:cNvGrpSpPr/>
            <p:nvPr/>
          </p:nvGrpSpPr>
          <p:grpSpPr>
            <a:xfrm>
              <a:off x="8633633" y="1789496"/>
              <a:ext cx="642608" cy="461665"/>
              <a:chOff x="5854474" y="1921828"/>
              <a:chExt cx="642608" cy="617647"/>
            </a:xfrm>
          </p:grpSpPr>
          <p:sp>
            <p:nvSpPr>
              <p:cNvPr id="101" name="橢圓 100">
                <a:extLst>
                  <a:ext uri="{FF2B5EF4-FFF2-40B4-BE49-F238E27FC236}">
                    <a16:creationId xmlns:a16="http://schemas.microsoft.com/office/drawing/2014/main" id="{DE08ED4E-43DE-2B25-2631-6584F2EF2A42}"/>
                  </a:ext>
                </a:extLst>
              </p:cNvPr>
              <p:cNvSpPr/>
              <p:nvPr/>
            </p:nvSpPr>
            <p:spPr>
              <a:xfrm>
                <a:off x="5854474" y="1999363"/>
                <a:ext cx="372140" cy="502534"/>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sz="2400">
                  <a:solidFill>
                    <a:schemeClr val="tx1"/>
                  </a:solidFill>
                  <a:ea typeface="新細明體"/>
                  <a:cs typeface="Calibri"/>
                </a:endParaRPr>
              </a:p>
            </p:txBody>
          </p:sp>
          <p:sp>
            <p:nvSpPr>
              <p:cNvPr id="102" name="文字方塊 18">
                <a:extLst>
                  <a:ext uri="{FF2B5EF4-FFF2-40B4-BE49-F238E27FC236}">
                    <a16:creationId xmlns:a16="http://schemas.microsoft.com/office/drawing/2014/main" id="{B55CA522-A66F-0E1B-4230-80EDB040E83A}"/>
                  </a:ext>
                </a:extLst>
              </p:cNvPr>
              <p:cNvSpPr txBox="1"/>
              <p:nvPr/>
            </p:nvSpPr>
            <p:spPr>
              <a:xfrm>
                <a:off x="5862672" y="1921828"/>
                <a:ext cx="634410" cy="61764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zh-TW" altLang="en-US" sz="2400" b="1">
                    <a:ea typeface="新細明體"/>
                  </a:rPr>
                  <a:t>+</a:t>
                </a:r>
                <a:endParaRPr lang="zh-TW" sz="2400" b="1">
                  <a:ea typeface="新細明體"/>
                  <a:cs typeface="Calibri"/>
                </a:endParaRPr>
              </a:p>
            </p:txBody>
          </p:sp>
        </p:grpSp>
        <p:grpSp>
          <p:nvGrpSpPr>
            <p:cNvPr id="107" name="群組 106">
              <a:extLst>
                <a:ext uri="{FF2B5EF4-FFF2-40B4-BE49-F238E27FC236}">
                  <a16:creationId xmlns:a16="http://schemas.microsoft.com/office/drawing/2014/main" id="{4C3ED971-D26E-41A2-D03B-E8254E02F24D}"/>
                </a:ext>
              </a:extLst>
            </p:cNvPr>
            <p:cNvGrpSpPr/>
            <p:nvPr/>
          </p:nvGrpSpPr>
          <p:grpSpPr>
            <a:xfrm>
              <a:off x="8633633" y="3986890"/>
              <a:ext cx="642608" cy="461665"/>
              <a:chOff x="5854474" y="1921827"/>
              <a:chExt cx="642608" cy="617647"/>
            </a:xfrm>
          </p:grpSpPr>
          <p:sp>
            <p:nvSpPr>
              <p:cNvPr id="105" name="橢圓 104">
                <a:extLst>
                  <a:ext uri="{FF2B5EF4-FFF2-40B4-BE49-F238E27FC236}">
                    <a16:creationId xmlns:a16="http://schemas.microsoft.com/office/drawing/2014/main" id="{2EFD9746-CD16-7530-BADB-FF0F63CD06FD}"/>
                  </a:ext>
                </a:extLst>
              </p:cNvPr>
              <p:cNvSpPr/>
              <p:nvPr/>
            </p:nvSpPr>
            <p:spPr>
              <a:xfrm>
                <a:off x="5854474" y="1999363"/>
                <a:ext cx="372140" cy="502534"/>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sz="2400">
                  <a:solidFill>
                    <a:schemeClr val="tx1"/>
                  </a:solidFill>
                  <a:ea typeface="新細明體"/>
                  <a:cs typeface="Calibri"/>
                </a:endParaRPr>
              </a:p>
            </p:txBody>
          </p:sp>
          <p:sp>
            <p:nvSpPr>
              <p:cNvPr id="106" name="文字方塊 18">
                <a:extLst>
                  <a:ext uri="{FF2B5EF4-FFF2-40B4-BE49-F238E27FC236}">
                    <a16:creationId xmlns:a16="http://schemas.microsoft.com/office/drawing/2014/main" id="{1EC11774-839B-9E30-0A30-D7FD1A2FF399}"/>
                  </a:ext>
                </a:extLst>
              </p:cNvPr>
              <p:cNvSpPr txBox="1"/>
              <p:nvPr/>
            </p:nvSpPr>
            <p:spPr>
              <a:xfrm>
                <a:off x="5862672" y="1921827"/>
                <a:ext cx="634410" cy="61764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zh-TW" altLang="en-US" sz="2400" b="1">
                    <a:ea typeface="新細明體"/>
                  </a:rPr>
                  <a:t>+</a:t>
                </a:r>
                <a:endParaRPr lang="zh-TW" sz="2400" b="1">
                  <a:ea typeface="新細明體"/>
                  <a:cs typeface="Calibri"/>
                </a:endParaRPr>
              </a:p>
            </p:txBody>
          </p:sp>
        </p:grpSp>
        <p:cxnSp>
          <p:nvCxnSpPr>
            <p:cNvPr id="109" name="直線單箭頭接點 108">
              <a:extLst>
                <a:ext uri="{FF2B5EF4-FFF2-40B4-BE49-F238E27FC236}">
                  <a16:creationId xmlns:a16="http://schemas.microsoft.com/office/drawing/2014/main" id="{5DD74890-8460-B259-BD5A-5C0E840E0CD9}"/>
                </a:ext>
              </a:extLst>
            </p:cNvPr>
            <p:cNvCxnSpPr>
              <a:cxnSpLocks/>
            </p:cNvCxnSpPr>
            <p:nvPr/>
          </p:nvCxnSpPr>
          <p:spPr>
            <a:xfrm flipH="1">
              <a:off x="9023495" y="2030954"/>
              <a:ext cx="2036132" cy="204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1" name="直線單箭頭接點 110">
              <a:extLst>
                <a:ext uri="{FF2B5EF4-FFF2-40B4-BE49-F238E27FC236}">
                  <a16:creationId xmlns:a16="http://schemas.microsoft.com/office/drawing/2014/main" id="{236215CA-0824-4536-094B-5427EFBCC55D}"/>
                </a:ext>
              </a:extLst>
            </p:cNvPr>
            <p:cNvCxnSpPr>
              <a:cxnSpLocks/>
            </p:cNvCxnSpPr>
            <p:nvPr/>
          </p:nvCxnSpPr>
          <p:spPr>
            <a:xfrm>
              <a:off x="8805540" y="5745140"/>
              <a:ext cx="2259418" cy="8169"/>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 name="直線單箭頭接點 112">
              <a:extLst>
                <a:ext uri="{FF2B5EF4-FFF2-40B4-BE49-F238E27FC236}">
                  <a16:creationId xmlns:a16="http://schemas.microsoft.com/office/drawing/2014/main" id="{F6804A83-A5CA-DABC-0743-CE3E0AEBC2B3}"/>
                </a:ext>
              </a:extLst>
            </p:cNvPr>
            <p:cNvCxnSpPr>
              <a:cxnSpLocks/>
            </p:cNvCxnSpPr>
            <p:nvPr/>
          </p:nvCxnSpPr>
          <p:spPr>
            <a:xfrm>
              <a:off x="8805540" y="3379396"/>
              <a:ext cx="2259418" cy="8169"/>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 name="日期版面配置區 3">
            <a:extLst>
              <a:ext uri="{FF2B5EF4-FFF2-40B4-BE49-F238E27FC236}">
                <a16:creationId xmlns:a16="http://schemas.microsoft.com/office/drawing/2014/main" id="{0ADFAC1D-5F4E-3B4F-EA7C-608102BEC1BF}"/>
              </a:ext>
            </a:extLst>
          </p:cNvPr>
          <p:cNvSpPr>
            <a:spLocks noGrp="1"/>
          </p:cNvSpPr>
          <p:nvPr>
            <p:ph type="dt" sz="half" idx="10"/>
          </p:nvPr>
        </p:nvSpPr>
        <p:spPr/>
        <p:txBody>
          <a:bodyPr/>
          <a:lstStyle/>
          <a:p>
            <a:r>
              <a:rPr lang="en" altLang="zh-TW" b="0" i="0">
                <a:effectLst/>
                <a:latin typeface="+mn-lt"/>
              </a:rPr>
              <a:t>Hu, Edward J., et al. "</a:t>
            </a:r>
            <a:r>
              <a:rPr lang="en" altLang="zh-TW" b="0" i="0" err="1">
                <a:effectLst/>
                <a:latin typeface="+mn-lt"/>
              </a:rPr>
              <a:t>LoRA</a:t>
            </a:r>
            <a:r>
              <a:rPr lang="en" altLang="zh-TW" b="0" i="0">
                <a:effectLst/>
                <a:latin typeface="+mn-lt"/>
              </a:rPr>
              <a:t>: Low-Rank Adaptation of Large Language Models." </a:t>
            </a:r>
            <a:r>
              <a:rPr lang="en" altLang="zh-TW" b="0" i="1">
                <a:effectLst/>
                <a:latin typeface="+mn-lt"/>
              </a:rPr>
              <a:t>International Conference on Learning Representations</a:t>
            </a:r>
            <a:r>
              <a:rPr lang="en" altLang="zh-TW" b="0" i="0">
                <a:effectLst/>
                <a:latin typeface="+mn-lt"/>
              </a:rPr>
              <a:t>. 2021.</a:t>
            </a:r>
            <a:endParaRPr lang="en-TW" altLang="zh-TW">
              <a:latin typeface="+mn-lt"/>
            </a:endParaRPr>
          </a:p>
        </p:txBody>
      </p:sp>
    </p:spTree>
    <p:extLst>
      <p:ext uri="{BB962C8B-B14F-4D97-AF65-F5344CB8AC3E}">
        <p14:creationId xmlns:p14="http://schemas.microsoft.com/office/powerpoint/2010/main" val="2580702816"/>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 name="內容版面配置區 2">
            <a:extLst>
              <a:ext uri="{FF2B5EF4-FFF2-40B4-BE49-F238E27FC236}">
                <a16:creationId xmlns:a16="http://schemas.microsoft.com/office/drawing/2014/main" id="{54A3D107-F405-C0D8-C3C7-056569756A07}"/>
              </a:ext>
            </a:extLst>
          </p:cNvPr>
          <p:cNvSpPr>
            <a:spLocks noGrp="1"/>
          </p:cNvSpPr>
          <p:nvPr>
            <p:ph idx="1"/>
          </p:nvPr>
        </p:nvSpPr>
        <p:spPr/>
        <p:txBody>
          <a:bodyPr>
            <a:normAutofit/>
          </a:bodyPr>
          <a:lstStyle/>
          <a:p>
            <a:pPr marL="0" indent="0" algn="l">
              <a:buNone/>
            </a:pPr>
            <a:r>
              <a:rPr lang="en-US" altLang="zh-TW" sz="4000" b="1">
                <a:solidFill>
                  <a:schemeClr val="bg1"/>
                </a:solidFill>
              </a:rPr>
              <a:t>Part 4:</a:t>
            </a:r>
          </a:p>
          <a:p>
            <a:pPr marL="0" indent="0" algn="l">
              <a:buNone/>
            </a:pPr>
            <a:r>
              <a:rPr lang="en-US" altLang="zh-TW" sz="4000" b="1">
                <a:solidFill>
                  <a:schemeClr val="bg1"/>
                </a:solidFill>
              </a:rPr>
              <a:t>How do PLMs work: </a:t>
            </a:r>
          </a:p>
          <a:p>
            <a:pPr marL="0" indent="0" algn="l">
              <a:buNone/>
            </a:pPr>
            <a:r>
              <a:rPr lang="en-US" altLang="zh-TW" sz="4000" b="1">
                <a:solidFill>
                  <a:schemeClr val="bg1"/>
                </a:solidFill>
              </a:rPr>
              <a:t>Parameter-efficient fine-tuning</a:t>
            </a:r>
          </a:p>
          <a:p>
            <a:pPr marL="0" indent="0" algn="l">
              <a:buNone/>
            </a:pPr>
            <a:r>
              <a:rPr lang="en-US" altLang="zh-TW" sz="4000" b="1">
                <a:solidFill>
                  <a:schemeClr val="bg1"/>
                </a:solidFill>
              </a:rPr>
              <a:t>	4-3 Prefix tuning</a:t>
            </a:r>
          </a:p>
        </p:txBody>
      </p:sp>
      <p:sp>
        <p:nvSpPr>
          <p:cNvPr id="2" name="日期版面配置區 1">
            <a:extLst>
              <a:ext uri="{FF2B5EF4-FFF2-40B4-BE49-F238E27FC236}">
                <a16:creationId xmlns:a16="http://schemas.microsoft.com/office/drawing/2014/main" id="{CD1E0CD9-ED2E-7E99-86ED-26714C5CC97A}"/>
              </a:ext>
            </a:extLst>
          </p:cNvPr>
          <p:cNvSpPr>
            <a:spLocks noGrp="1"/>
          </p:cNvSpPr>
          <p:nvPr>
            <p:ph type="dt" sz="half" idx="10"/>
          </p:nvPr>
        </p:nvSpPr>
        <p:spPr/>
        <p:txBody>
          <a:bodyPr/>
          <a:lstStyle/>
          <a:p>
            <a:endParaRPr lang="en-TW"/>
          </a:p>
        </p:txBody>
      </p:sp>
      <p:grpSp>
        <p:nvGrpSpPr>
          <p:cNvPr id="4" name="群組 3">
            <a:extLst>
              <a:ext uri="{FF2B5EF4-FFF2-40B4-BE49-F238E27FC236}">
                <a16:creationId xmlns:a16="http://schemas.microsoft.com/office/drawing/2014/main" id="{4F7B2258-8B39-B1AE-F367-61534710061E}"/>
              </a:ext>
            </a:extLst>
          </p:cNvPr>
          <p:cNvGrpSpPr/>
          <p:nvPr/>
        </p:nvGrpSpPr>
        <p:grpSpPr>
          <a:xfrm>
            <a:off x="173482" y="217484"/>
            <a:ext cx="4667766" cy="660340"/>
            <a:chOff x="173482" y="217484"/>
            <a:chExt cx="4667766" cy="660340"/>
          </a:xfrm>
        </p:grpSpPr>
        <p:grpSp>
          <p:nvGrpSpPr>
            <p:cNvPr id="5" name="群組 4">
              <a:extLst>
                <a:ext uri="{FF2B5EF4-FFF2-40B4-BE49-F238E27FC236}">
                  <a16:creationId xmlns:a16="http://schemas.microsoft.com/office/drawing/2014/main" id="{0FCDA173-3125-DB85-6BE1-3764B90CF360}"/>
                </a:ext>
              </a:extLst>
            </p:cNvPr>
            <p:cNvGrpSpPr>
              <a:grpSpLocks noChangeAspect="1"/>
            </p:cNvGrpSpPr>
            <p:nvPr/>
          </p:nvGrpSpPr>
          <p:grpSpPr>
            <a:xfrm>
              <a:off x="173482" y="218108"/>
              <a:ext cx="978897" cy="659716"/>
              <a:chOff x="2946400" y="1352853"/>
              <a:chExt cx="1219729" cy="822022"/>
            </a:xfrm>
          </p:grpSpPr>
          <p:sp>
            <p:nvSpPr>
              <p:cNvPr id="7" name="矩形 6">
                <a:extLst>
                  <a:ext uri="{FF2B5EF4-FFF2-40B4-BE49-F238E27FC236}">
                    <a16:creationId xmlns:a16="http://schemas.microsoft.com/office/drawing/2014/main" id="{1EA13413-DED2-428C-ED94-B81281C6740D}"/>
                  </a:ext>
                </a:extLst>
              </p:cNvPr>
              <p:cNvSpPr/>
              <p:nvPr/>
            </p:nvSpPr>
            <p:spPr>
              <a:xfrm>
                <a:off x="2946400" y="1402935"/>
                <a:ext cx="1025525" cy="771940"/>
              </a:xfrm>
              <a:prstGeom prst="rect">
                <a:avLst/>
              </a:prstGeom>
              <a:solidFill>
                <a:srgbClr val="DD22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8" name="矩形 7">
                <a:extLst>
                  <a:ext uri="{FF2B5EF4-FFF2-40B4-BE49-F238E27FC236}">
                    <a16:creationId xmlns:a16="http://schemas.microsoft.com/office/drawing/2014/main" id="{B54A4B50-F238-3CA0-8DF2-20B4EDD59DC8}"/>
                  </a:ext>
                </a:extLst>
              </p:cNvPr>
              <p:cNvSpPr/>
              <p:nvPr/>
            </p:nvSpPr>
            <p:spPr>
              <a:xfrm>
                <a:off x="3219269" y="1677172"/>
                <a:ext cx="482781" cy="227828"/>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9" name="矩形 8">
                <a:extLst>
                  <a:ext uri="{FF2B5EF4-FFF2-40B4-BE49-F238E27FC236}">
                    <a16:creationId xmlns:a16="http://schemas.microsoft.com/office/drawing/2014/main" id="{207C4E90-4356-7C08-EF30-D782DF8B3E6E}"/>
                  </a:ext>
                </a:extLst>
              </p:cNvPr>
              <p:cNvSpPr/>
              <p:nvPr/>
            </p:nvSpPr>
            <p:spPr>
              <a:xfrm>
                <a:off x="3702050" y="1352853"/>
                <a:ext cx="269875" cy="113997"/>
              </a:xfrm>
              <a:prstGeom prst="rect">
                <a:avLst/>
              </a:prstGeom>
              <a:solidFill>
                <a:srgbClr val="DD22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TW"/>
                  <a:t>     </a:t>
                </a:r>
                <a:endParaRPr kumimoji="1" lang="zh-TW" altLang="en-US"/>
              </a:p>
            </p:txBody>
          </p:sp>
          <p:sp>
            <p:nvSpPr>
              <p:cNvPr id="10" name="矩形 9">
                <a:extLst>
                  <a:ext uri="{FF2B5EF4-FFF2-40B4-BE49-F238E27FC236}">
                    <a16:creationId xmlns:a16="http://schemas.microsoft.com/office/drawing/2014/main" id="{E2055FC3-8AA5-C9D2-B0F4-912DCE83F4C3}"/>
                  </a:ext>
                </a:extLst>
              </p:cNvPr>
              <p:cNvSpPr/>
              <p:nvPr/>
            </p:nvSpPr>
            <p:spPr>
              <a:xfrm>
                <a:off x="3896254" y="1905000"/>
                <a:ext cx="269875" cy="269875"/>
              </a:xfrm>
              <a:prstGeom prst="rect">
                <a:avLst/>
              </a:prstGeom>
              <a:solidFill>
                <a:srgbClr val="DD22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TW"/>
                  <a:t>    </a:t>
                </a:r>
                <a:endParaRPr kumimoji="1" lang="zh-TW" altLang="en-US"/>
              </a:p>
            </p:txBody>
          </p:sp>
        </p:grpSp>
        <p:sp>
          <p:nvSpPr>
            <p:cNvPr id="6" name="文字方塊 5">
              <a:extLst>
                <a:ext uri="{FF2B5EF4-FFF2-40B4-BE49-F238E27FC236}">
                  <a16:creationId xmlns:a16="http://schemas.microsoft.com/office/drawing/2014/main" id="{900C86CC-D545-D4A8-5647-016745904149}"/>
                </a:ext>
              </a:extLst>
            </p:cNvPr>
            <p:cNvSpPr txBox="1"/>
            <p:nvPr/>
          </p:nvSpPr>
          <p:spPr>
            <a:xfrm>
              <a:off x="1215512" y="217484"/>
              <a:ext cx="3625736" cy="646331"/>
            </a:xfrm>
            <a:prstGeom prst="rect">
              <a:avLst/>
            </a:prstGeom>
            <a:noFill/>
          </p:spPr>
          <p:txBody>
            <a:bodyPr wrap="none" rtlCol="0">
              <a:spAutoFit/>
            </a:bodyPr>
            <a:lstStyle/>
            <a:p>
              <a:r>
                <a:rPr lang="en" altLang="zh-TW" sz="3600" b="1" i="0">
                  <a:solidFill>
                    <a:schemeClr val="bg1"/>
                  </a:solidFill>
                  <a:effectLst/>
                  <a:latin typeface="Space Grotesk"/>
                </a:rPr>
                <a:t>2022 AACL-IJCNLP</a:t>
              </a:r>
            </a:p>
          </p:txBody>
        </p:sp>
      </p:grpSp>
    </p:spTree>
    <p:extLst>
      <p:ext uri="{BB962C8B-B14F-4D97-AF65-F5344CB8AC3E}">
        <p14:creationId xmlns:p14="http://schemas.microsoft.com/office/powerpoint/2010/main" val="4060237323"/>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F86C4B5-93A7-B97D-DE42-92C16A5B0CFA}"/>
              </a:ext>
            </a:extLst>
          </p:cNvPr>
          <p:cNvSpPr>
            <a:spLocks noGrp="1"/>
          </p:cNvSpPr>
          <p:nvPr>
            <p:ph type="title"/>
          </p:nvPr>
        </p:nvSpPr>
        <p:spPr/>
        <p:txBody>
          <a:bodyPr>
            <a:normAutofit/>
          </a:bodyPr>
          <a:lstStyle/>
          <a:p>
            <a:r>
              <a:rPr lang="af-ZA" altLang="zh-TW">
                <a:ea typeface="+mj-lt"/>
                <a:cs typeface="+mj-lt"/>
              </a:rPr>
              <a:t>Parameter-</a:t>
            </a:r>
            <a:r>
              <a:rPr lang="af-ZA" altLang="zh-TW" err="1">
                <a:ea typeface="+mj-lt"/>
                <a:cs typeface="+mj-lt"/>
              </a:rPr>
              <a:t>Efficient</a:t>
            </a:r>
            <a:r>
              <a:rPr lang="af-ZA" altLang="zh-TW">
                <a:ea typeface="+mj-lt"/>
                <a:cs typeface="+mj-lt"/>
              </a:rPr>
              <a:t> </a:t>
            </a:r>
            <a:r>
              <a:rPr lang="af-ZA" altLang="zh-TW" err="1">
                <a:ea typeface="+mj-lt"/>
                <a:cs typeface="+mj-lt"/>
              </a:rPr>
              <a:t>Fine-tuning</a:t>
            </a:r>
            <a:r>
              <a:rPr lang="en-US" altLang="zh-TW">
                <a:ea typeface="+mj-lt"/>
                <a:cs typeface="+mj-lt"/>
              </a:rPr>
              <a:t>:</a:t>
            </a:r>
            <a:r>
              <a:rPr lang="zh-TW" altLang="en-US">
                <a:ea typeface="+mj-lt"/>
                <a:cs typeface="+mj-lt"/>
              </a:rPr>
              <a:t> </a:t>
            </a:r>
            <a:r>
              <a:rPr lang="en-US" altLang="zh-TW">
                <a:ea typeface="+mj-lt"/>
                <a:cs typeface="+mj-lt"/>
              </a:rPr>
              <a:t>Prefix</a:t>
            </a:r>
            <a:r>
              <a:rPr lang="zh-TW" altLang="en-US">
                <a:ea typeface="+mj-lt"/>
                <a:cs typeface="+mj-lt"/>
              </a:rPr>
              <a:t> </a:t>
            </a:r>
            <a:r>
              <a:rPr lang="en-US" altLang="zh-TW">
                <a:ea typeface="+mj-lt"/>
                <a:cs typeface="+mj-lt"/>
              </a:rPr>
              <a:t>Tuning</a:t>
            </a:r>
            <a:endParaRPr lang="zh-TW">
              <a:ea typeface="+mj-lt"/>
              <a:cs typeface="+mj-lt"/>
            </a:endParaRPr>
          </a:p>
        </p:txBody>
      </p:sp>
      <p:sp>
        <p:nvSpPr>
          <p:cNvPr id="3" name="內容版面配置區 2">
            <a:extLst>
              <a:ext uri="{FF2B5EF4-FFF2-40B4-BE49-F238E27FC236}">
                <a16:creationId xmlns:a16="http://schemas.microsoft.com/office/drawing/2014/main" id="{731EFA09-AA72-3D39-0159-0A40C982248C}"/>
              </a:ext>
            </a:extLst>
          </p:cNvPr>
          <p:cNvSpPr>
            <a:spLocks noGrp="1"/>
          </p:cNvSpPr>
          <p:nvPr>
            <p:ph idx="1"/>
          </p:nvPr>
        </p:nvSpPr>
        <p:spPr>
          <a:xfrm>
            <a:off x="838200" y="1219200"/>
            <a:ext cx="10510414" cy="4957763"/>
          </a:xfrm>
        </p:spPr>
        <p:txBody>
          <a:bodyPr vert="horz" lIns="91440" tIns="45720" rIns="91440" bIns="45720" rtlCol="0" anchor="t">
            <a:normAutofit/>
          </a:bodyPr>
          <a:lstStyle/>
          <a:p>
            <a:r>
              <a:rPr lang="zh-TW" altLang="en-US">
                <a:ea typeface="新細明體"/>
                <a:cs typeface="Calibri"/>
              </a:rPr>
              <a:t>Use special submodules to modify hidden representations!</a:t>
            </a:r>
          </a:p>
        </p:txBody>
      </p:sp>
      <p:grpSp>
        <p:nvGrpSpPr>
          <p:cNvPr id="43" name="群組 42">
            <a:extLst>
              <a:ext uri="{FF2B5EF4-FFF2-40B4-BE49-F238E27FC236}">
                <a16:creationId xmlns:a16="http://schemas.microsoft.com/office/drawing/2014/main" id="{7217FE87-4CDA-4B24-2255-E840717C05F2}"/>
              </a:ext>
            </a:extLst>
          </p:cNvPr>
          <p:cNvGrpSpPr/>
          <p:nvPr/>
        </p:nvGrpSpPr>
        <p:grpSpPr>
          <a:xfrm rot="16200000">
            <a:off x="2673753" y="4033234"/>
            <a:ext cx="870097" cy="2321440"/>
            <a:chOff x="2936357" y="2918636"/>
            <a:chExt cx="870097" cy="2321440"/>
          </a:xfrm>
        </p:grpSpPr>
        <p:sp>
          <p:nvSpPr>
            <p:cNvPr id="38" name="矩形 37">
              <a:extLst>
                <a:ext uri="{FF2B5EF4-FFF2-40B4-BE49-F238E27FC236}">
                  <a16:creationId xmlns:a16="http://schemas.microsoft.com/office/drawing/2014/main" id="{3BE3471C-C0B9-B892-FB89-2C4967EE83DD}"/>
                </a:ext>
              </a:extLst>
            </p:cNvPr>
            <p:cNvSpPr/>
            <p:nvPr/>
          </p:nvSpPr>
          <p:spPr>
            <a:xfrm>
              <a:off x="2936357" y="2918636"/>
              <a:ext cx="868325" cy="230372"/>
            </a:xfrm>
            <a:prstGeom prst="rect">
              <a:avLst/>
            </a:prstGeom>
            <a:solidFill>
              <a:schemeClr val="accent1">
                <a:lumMod val="40000"/>
                <a:lumOff val="6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9" name="矩形 38">
              <a:extLst>
                <a:ext uri="{FF2B5EF4-FFF2-40B4-BE49-F238E27FC236}">
                  <a16:creationId xmlns:a16="http://schemas.microsoft.com/office/drawing/2014/main" id="{7104E5F4-181C-97B9-CDE6-980F54CF610B}"/>
                </a:ext>
              </a:extLst>
            </p:cNvPr>
            <p:cNvSpPr/>
            <p:nvPr/>
          </p:nvSpPr>
          <p:spPr>
            <a:xfrm>
              <a:off x="2936357" y="3441403"/>
              <a:ext cx="868325" cy="230372"/>
            </a:xfrm>
            <a:prstGeom prst="rect">
              <a:avLst/>
            </a:prstGeom>
            <a:solidFill>
              <a:schemeClr val="accent1">
                <a:lumMod val="40000"/>
                <a:lumOff val="6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0" name="矩形 39">
              <a:extLst>
                <a:ext uri="{FF2B5EF4-FFF2-40B4-BE49-F238E27FC236}">
                  <a16:creationId xmlns:a16="http://schemas.microsoft.com/office/drawing/2014/main" id="{392D7578-A900-F721-BF23-ED81174B8127}"/>
                </a:ext>
              </a:extLst>
            </p:cNvPr>
            <p:cNvSpPr/>
            <p:nvPr/>
          </p:nvSpPr>
          <p:spPr>
            <a:xfrm>
              <a:off x="2936357" y="3964170"/>
              <a:ext cx="868325" cy="230372"/>
            </a:xfrm>
            <a:prstGeom prst="rect">
              <a:avLst/>
            </a:prstGeom>
            <a:solidFill>
              <a:schemeClr val="accent1">
                <a:lumMod val="40000"/>
                <a:lumOff val="6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1" name="矩形 40">
              <a:extLst>
                <a:ext uri="{FF2B5EF4-FFF2-40B4-BE49-F238E27FC236}">
                  <a16:creationId xmlns:a16="http://schemas.microsoft.com/office/drawing/2014/main" id="{8C319BBD-F052-6248-B60C-4DB5EC8086D0}"/>
                </a:ext>
              </a:extLst>
            </p:cNvPr>
            <p:cNvSpPr/>
            <p:nvPr/>
          </p:nvSpPr>
          <p:spPr>
            <a:xfrm>
              <a:off x="2936357" y="5009704"/>
              <a:ext cx="868325" cy="230372"/>
            </a:xfrm>
            <a:prstGeom prst="rect">
              <a:avLst/>
            </a:prstGeom>
            <a:solidFill>
              <a:schemeClr val="accent1">
                <a:lumMod val="40000"/>
                <a:lumOff val="6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2" name="矩形 41">
              <a:extLst>
                <a:ext uri="{FF2B5EF4-FFF2-40B4-BE49-F238E27FC236}">
                  <a16:creationId xmlns:a16="http://schemas.microsoft.com/office/drawing/2014/main" id="{20EC2CF4-3650-C335-09DE-01737DAD3FEF}"/>
                </a:ext>
              </a:extLst>
            </p:cNvPr>
            <p:cNvSpPr/>
            <p:nvPr/>
          </p:nvSpPr>
          <p:spPr>
            <a:xfrm>
              <a:off x="2938129" y="4486937"/>
              <a:ext cx="868325" cy="230372"/>
            </a:xfrm>
            <a:prstGeom prst="rect">
              <a:avLst/>
            </a:prstGeom>
            <a:solidFill>
              <a:schemeClr val="accent1">
                <a:lumMod val="40000"/>
                <a:lumOff val="6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50" name="群組 49">
            <a:extLst>
              <a:ext uri="{FF2B5EF4-FFF2-40B4-BE49-F238E27FC236}">
                <a16:creationId xmlns:a16="http://schemas.microsoft.com/office/drawing/2014/main" id="{874B4EC3-0EF8-3CB2-2CF1-90CA43976B7D}"/>
              </a:ext>
            </a:extLst>
          </p:cNvPr>
          <p:cNvGrpSpPr/>
          <p:nvPr/>
        </p:nvGrpSpPr>
        <p:grpSpPr>
          <a:xfrm rot="16200000">
            <a:off x="2673752" y="1658629"/>
            <a:ext cx="870097" cy="2321440"/>
            <a:chOff x="8509589" y="2945217"/>
            <a:chExt cx="870097" cy="2321440"/>
          </a:xfrm>
        </p:grpSpPr>
        <p:sp>
          <p:nvSpPr>
            <p:cNvPr id="45" name="矩形 44">
              <a:extLst>
                <a:ext uri="{FF2B5EF4-FFF2-40B4-BE49-F238E27FC236}">
                  <a16:creationId xmlns:a16="http://schemas.microsoft.com/office/drawing/2014/main" id="{E7B67F62-5E75-88EF-DC01-92C74E8E0C7A}"/>
                </a:ext>
              </a:extLst>
            </p:cNvPr>
            <p:cNvSpPr/>
            <p:nvPr/>
          </p:nvSpPr>
          <p:spPr>
            <a:xfrm>
              <a:off x="8509589" y="2945217"/>
              <a:ext cx="868325" cy="230372"/>
            </a:xfrm>
            <a:prstGeom prst="rect">
              <a:avLst/>
            </a:prstGeom>
            <a:solidFill>
              <a:schemeClr val="accent1">
                <a:lumMod val="75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6" name="矩形 45">
              <a:extLst>
                <a:ext uri="{FF2B5EF4-FFF2-40B4-BE49-F238E27FC236}">
                  <a16:creationId xmlns:a16="http://schemas.microsoft.com/office/drawing/2014/main" id="{CC49A0A9-B440-42E8-C712-410E904A73B7}"/>
                </a:ext>
              </a:extLst>
            </p:cNvPr>
            <p:cNvSpPr/>
            <p:nvPr/>
          </p:nvSpPr>
          <p:spPr>
            <a:xfrm>
              <a:off x="8509589" y="3467984"/>
              <a:ext cx="868325" cy="230372"/>
            </a:xfrm>
            <a:prstGeom prst="rect">
              <a:avLst/>
            </a:prstGeom>
            <a:solidFill>
              <a:schemeClr val="accent1">
                <a:lumMod val="75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7" name="矩形 46">
              <a:extLst>
                <a:ext uri="{FF2B5EF4-FFF2-40B4-BE49-F238E27FC236}">
                  <a16:creationId xmlns:a16="http://schemas.microsoft.com/office/drawing/2014/main" id="{E8015C31-5091-8069-A67B-D0D23D3F9A88}"/>
                </a:ext>
              </a:extLst>
            </p:cNvPr>
            <p:cNvSpPr/>
            <p:nvPr/>
          </p:nvSpPr>
          <p:spPr>
            <a:xfrm>
              <a:off x="8509589" y="3990751"/>
              <a:ext cx="868325" cy="230372"/>
            </a:xfrm>
            <a:prstGeom prst="rect">
              <a:avLst/>
            </a:prstGeom>
            <a:solidFill>
              <a:schemeClr val="accent1">
                <a:lumMod val="75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8" name="矩形 47">
              <a:extLst>
                <a:ext uri="{FF2B5EF4-FFF2-40B4-BE49-F238E27FC236}">
                  <a16:creationId xmlns:a16="http://schemas.microsoft.com/office/drawing/2014/main" id="{8C8F54F8-6CC9-2DEA-92C9-E1C4A620DD6E}"/>
                </a:ext>
              </a:extLst>
            </p:cNvPr>
            <p:cNvSpPr/>
            <p:nvPr/>
          </p:nvSpPr>
          <p:spPr>
            <a:xfrm>
              <a:off x="8509589" y="5036285"/>
              <a:ext cx="868325" cy="230372"/>
            </a:xfrm>
            <a:prstGeom prst="rect">
              <a:avLst/>
            </a:prstGeom>
            <a:solidFill>
              <a:schemeClr val="accent1">
                <a:lumMod val="75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9" name="矩形 48">
              <a:extLst>
                <a:ext uri="{FF2B5EF4-FFF2-40B4-BE49-F238E27FC236}">
                  <a16:creationId xmlns:a16="http://schemas.microsoft.com/office/drawing/2014/main" id="{D98F9549-3F01-5E5E-F81E-E545E0B374BC}"/>
                </a:ext>
              </a:extLst>
            </p:cNvPr>
            <p:cNvSpPr/>
            <p:nvPr/>
          </p:nvSpPr>
          <p:spPr>
            <a:xfrm>
              <a:off x="8511361" y="4513518"/>
              <a:ext cx="868325" cy="230372"/>
            </a:xfrm>
            <a:prstGeom prst="rect">
              <a:avLst/>
            </a:prstGeom>
            <a:solidFill>
              <a:schemeClr val="accent1">
                <a:lumMod val="75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57" name="群組 56">
            <a:extLst>
              <a:ext uri="{FF2B5EF4-FFF2-40B4-BE49-F238E27FC236}">
                <a16:creationId xmlns:a16="http://schemas.microsoft.com/office/drawing/2014/main" id="{65596003-FA8A-DD54-9641-F1187B09AE17}"/>
              </a:ext>
            </a:extLst>
          </p:cNvPr>
          <p:cNvGrpSpPr/>
          <p:nvPr/>
        </p:nvGrpSpPr>
        <p:grpSpPr>
          <a:xfrm rot="16200000">
            <a:off x="2673753" y="2996560"/>
            <a:ext cx="870097" cy="2321440"/>
            <a:chOff x="5399566" y="2945217"/>
            <a:chExt cx="870097" cy="2321440"/>
          </a:xfrm>
        </p:grpSpPr>
        <p:sp>
          <p:nvSpPr>
            <p:cNvPr id="52" name="矩形 51">
              <a:extLst>
                <a:ext uri="{FF2B5EF4-FFF2-40B4-BE49-F238E27FC236}">
                  <a16:creationId xmlns:a16="http://schemas.microsoft.com/office/drawing/2014/main" id="{715B8D8A-B4CF-3FBB-506C-CB1C2286788E}"/>
                </a:ext>
              </a:extLst>
            </p:cNvPr>
            <p:cNvSpPr/>
            <p:nvPr/>
          </p:nvSpPr>
          <p:spPr>
            <a:xfrm>
              <a:off x="5399566" y="2945217"/>
              <a:ext cx="868325" cy="230372"/>
            </a:xfrm>
            <a:prstGeom prst="rect">
              <a:avLst/>
            </a:prstGeom>
            <a:solidFill>
              <a:schemeClr val="accent1">
                <a:lumMod val="60000"/>
                <a:lumOff val="4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3" name="矩形 52">
              <a:extLst>
                <a:ext uri="{FF2B5EF4-FFF2-40B4-BE49-F238E27FC236}">
                  <a16:creationId xmlns:a16="http://schemas.microsoft.com/office/drawing/2014/main" id="{998187C6-54AC-E14F-42EF-BD22072CFE7C}"/>
                </a:ext>
              </a:extLst>
            </p:cNvPr>
            <p:cNvSpPr/>
            <p:nvPr/>
          </p:nvSpPr>
          <p:spPr>
            <a:xfrm>
              <a:off x="5399566" y="3467984"/>
              <a:ext cx="868325" cy="230372"/>
            </a:xfrm>
            <a:prstGeom prst="rect">
              <a:avLst/>
            </a:prstGeom>
            <a:solidFill>
              <a:schemeClr val="accent1">
                <a:lumMod val="60000"/>
                <a:lumOff val="4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4" name="矩形 53">
              <a:extLst>
                <a:ext uri="{FF2B5EF4-FFF2-40B4-BE49-F238E27FC236}">
                  <a16:creationId xmlns:a16="http://schemas.microsoft.com/office/drawing/2014/main" id="{D1320313-38F6-1CC5-A55F-754F1F057BAE}"/>
                </a:ext>
              </a:extLst>
            </p:cNvPr>
            <p:cNvSpPr/>
            <p:nvPr/>
          </p:nvSpPr>
          <p:spPr>
            <a:xfrm>
              <a:off x="5399566" y="3990751"/>
              <a:ext cx="868325" cy="230372"/>
            </a:xfrm>
            <a:prstGeom prst="rect">
              <a:avLst/>
            </a:prstGeom>
            <a:solidFill>
              <a:schemeClr val="accent1">
                <a:lumMod val="60000"/>
                <a:lumOff val="4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5" name="矩形 54">
              <a:extLst>
                <a:ext uri="{FF2B5EF4-FFF2-40B4-BE49-F238E27FC236}">
                  <a16:creationId xmlns:a16="http://schemas.microsoft.com/office/drawing/2014/main" id="{CE52D818-B074-BAFD-57C8-9ABE16305A01}"/>
                </a:ext>
              </a:extLst>
            </p:cNvPr>
            <p:cNvSpPr/>
            <p:nvPr/>
          </p:nvSpPr>
          <p:spPr>
            <a:xfrm>
              <a:off x="5399566" y="5036285"/>
              <a:ext cx="868325" cy="230372"/>
            </a:xfrm>
            <a:prstGeom prst="rect">
              <a:avLst/>
            </a:prstGeom>
            <a:solidFill>
              <a:schemeClr val="accent1">
                <a:lumMod val="60000"/>
                <a:lumOff val="4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6" name="矩形 55">
              <a:extLst>
                <a:ext uri="{FF2B5EF4-FFF2-40B4-BE49-F238E27FC236}">
                  <a16:creationId xmlns:a16="http://schemas.microsoft.com/office/drawing/2014/main" id="{701782C5-51C4-6308-08F9-302579D852F5}"/>
                </a:ext>
              </a:extLst>
            </p:cNvPr>
            <p:cNvSpPr/>
            <p:nvPr/>
          </p:nvSpPr>
          <p:spPr>
            <a:xfrm>
              <a:off x="5401338" y="4513518"/>
              <a:ext cx="868325" cy="230372"/>
            </a:xfrm>
            <a:prstGeom prst="rect">
              <a:avLst/>
            </a:prstGeom>
            <a:solidFill>
              <a:schemeClr val="accent1">
                <a:lumMod val="60000"/>
                <a:lumOff val="4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59" name="文字方塊 58">
            <a:extLst>
              <a:ext uri="{FF2B5EF4-FFF2-40B4-BE49-F238E27FC236}">
                <a16:creationId xmlns:a16="http://schemas.microsoft.com/office/drawing/2014/main" id="{CCB907C7-3670-E575-3026-1946D72F0D58}"/>
              </a:ext>
            </a:extLst>
          </p:cNvPr>
          <p:cNvSpPr txBox="1"/>
          <p:nvPr/>
        </p:nvSpPr>
        <p:spPr>
          <a:xfrm rot="5400000">
            <a:off x="2971687" y="3223612"/>
            <a:ext cx="466061" cy="52322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zh-TW" altLang="en-US" sz="2800" b="1">
                <a:ea typeface="新細明體"/>
              </a:rPr>
              <a:t>...</a:t>
            </a:r>
            <a:endParaRPr lang="zh-TW" sz="2800" b="1">
              <a:ea typeface="新細明體"/>
              <a:cs typeface="Calibri"/>
            </a:endParaRPr>
          </a:p>
        </p:txBody>
      </p:sp>
      <p:sp>
        <p:nvSpPr>
          <p:cNvPr id="62" name="文字方塊 4">
            <a:extLst>
              <a:ext uri="{FF2B5EF4-FFF2-40B4-BE49-F238E27FC236}">
                <a16:creationId xmlns:a16="http://schemas.microsoft.com/office/drawing/2014/main" id="{B79B95B0-0F9A-2667-BBA5-3B1013DB7AEB}"/>
              </a:ext>
            </a:extLst>
          </p:cNvPr>
          <p:cNvSpPr txBox="1"/>
          <p:nvPr/>
        </p:nvSpPr>
        <p:spPr>
          <a:xfrm>
            <a:off x="1815731" y="1778503"/>
            <a:ext cx="2580470"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TW" altLang="en-US" sz="2400" b="1">
                <a:solidFill>
                  <a:srgbClr val="FF0000"/>
                </a:solidFill>
                <a:ea typeface="新細明體"/>
                <a:cs typeface="Calibri"/>
              </a:rPr>
              <a:t>Before Fine-tuning</a:t>
            </a:r>
            <a:endParaRPr lang="zh-TW" altLang="en-US" sz="2400" b="1">
              <a:solidFill>
                <a:srgbClr val="FF0000"/>
              </a:solidFill>
              <a:ea typeface="新細明體" panose="02020500000000000000" pitchFamily="18" charset="-120"/>
              <a:cs typeface="Calibri"/>
            </a:endParaRPr>
          </a:p>
        </p:txBody>
      </p:sp>
      <p:grpSp>
        <p:nvGrpSpPr>
          <p:cNvPr id="69" name="群組 68">
            <a:extLst>
              <a:ext uri="{FF2B5EF4-FFF2-40B4-BE49-F238E27FC236}">
                <a16:creationId xmlns:a16="http://schemas.microsoft.com/office/drawing/2014/main" id="{CF0FD27F-3951-A501-D148-DAB189D3A1CD}"/>
              </a:ext>
            </a:extLst>
          </p:cNvPr>
          <p:cNvGrpSpPr/>
          <p:nvPr/>
        </p:nvGrpSpPr>
        <p:grpSpPr>
          <a:xfrm rot="16200000">
            <a:off x="8592544" y="4033235"/>
            <a:ext cx="870097" cy="2321440"/>
            <a:chOff x="2936357" y="2918636"/>
            <a:chExt cx="870097" cy="2321440"/>
          </a:xfrm>
        </p:grpSpPr>
        <p:sp>
          <p:nvSpPr>
            <p:cNvPr id="64" name="矩形 63">
              <a:extLst>
                <a:ext uri="{FF2B5EF4-FFF2-40B4-BE49-F238E27FC236}">
                  <a16:creationId xmlns:a16="http://schemas.microsoft.com/office/drawing/2014/main" id="{58F355AB-3E48-E6E5-B126-68B0E95E3316}"/>
                </a:ext>
              </a:extLst>
            </p:cNvPr>
            <p:cNvSpPr/>
            <p:nvPr/>
          </p:nvSpPr>
          <p:spPr>
            <a:xfrm>
              <a:off x="2936357" y="2918636"/>
              <a:ext cx="868325" cy="230372"/>
            </a:xfrm>
            <a:prstGeom prst="rect">
              <a:avLst/>
            </a:prstGeom>
            <a:solidFill>
              <a:schemeClr val="accent6">
                <a:lumMod val="20000"/>
                <a:lumOff val="8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5" name="矩形 64">
              <a:extLst>
                <a:ext uri="{FF2B5EF4-FFF2-40B4-BE49-F238E27FC236}">
                  <a16:creationId xmlns:a16="http://schemas.microsoft.com/office/drawing/2014/main" id="{500ED8A3-ABC3-F1DC-165B-93FE5B5BCF3A}"/>
                </a:ext>
              </a:extLst>
            </p:cNvPr>
            <p:cNvSpPr/>
            <p:nvPr/>
          </p:nvSpPr>
          <p:spPr>
            <a:xfrm>
              <a:off x="2936357" y="3441403"/>
              <a:ext cx="868325" cy="230372"/>
            </a:xfrm>
            <a:prstGeom prst="rect">
              <a:avLst/>
            </a:prstGeom>
            <a:solidFill>
              <a:schemeClr val="accent6">
                <a:lumMod val="20000"/>
                <a:lumOff val="8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6" name="矩形 65">
              <a:extLst>
                <a:ext uri="{FF2B5EF4-FFF2-40B4-BE49-F238E27FC236}">
                  <a16:creationId xmlns:a16="http://schemas.microsoft.com/office/drawing/2014/main" id="{07B2EDC2-7279-BDC2-1BCF-5AC6BE3AD534}"/>
                </a:ext>
              </a:extLst>
            </p:cNvPr>
            <p:cNvSpPr/>
            <p:nvPr/>
          </p:nvSpPr>
          <p:spPr>
            <a:xfrm>
              <a:off x="2936357" y="3964170"/>
              <a:ext cx="868325" cy="230372"/>
            </a:xfrm>
            <a:prstGeom prst="rect">
              <a:avLst/>
            </a:prstGeom>
            <a:solidFill>
              <a:schemeClr val="accent6">
                <a:lumMod val="20000"/>
                <a:lumOff val="8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7" name="矩形 66">
              <a:extLst>
                <a:ext uri="{FF2B5EF4-FFF2-40B4-BE49-F238E27FC236}">
                  <a16:creationId xmlns:a16="http://schemas.microsoft.com/office/drawing/2014/main" id="{6CF092D8-2A55-CA9B-214F-1042446DF9CA}"/>
                </a:ext>
              </a:extLst>
            </p:cNvPr>
            <p:cNvSpPr/>
            <p:nvPr/>
          </p:nvSpPr>
          <p:spPr>
            <a:xfrm>
              <a:off x="2936357" y="5009704"/>
              <a:ext cx="868325" cy="230372"/>
            </a:xfrm>
            <a:prstGeom prst="rect">
              <a:avLst/>
            </a:prstGeom>
            <a:solidFill>
              <a:schemeClr val="accent6">
                <a:lumMod val="20000"/>
                <a:lumOff val="8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8" name="矩形 67">
              <a:extLst>
                <a:ext uri="{FF2B5EF4-FFF2-40B4-BE49-F238E27FC236}">
                  <a16:creationId xmlns:a16="http://schemas.microsoft.com/office/drawing/2014/main" id="{CF1D90EC-D493-5772-3D7A-F2703A4DB1BE}"/>
                </a:ext>
              </a:extLst>
            </p:cNvPr>
            <p:cNvSpPr/>
            <p:nvPr/>
          </p:nvSpPr>
          <p:spPr>
            <a:xfrm>
              <a:off x="2938129" y="4486937"/>
              <a:ext cx="868325" cy="230372"/>
            </a:xfrm>
            <a:prstGeom prst="rect">
              <a:avLst/>
            </a:prstGeom>
            <a:solidFill>
              <a:schemeClr val="accent6">
                <a:lumMod val="20000"/>
                <a:lumOff val="8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76" name="群組 75">
            <a:extLst>
              <a:ext uri="{FF2B5EF4-FFF2-40B4-BE49-F238E27FC236}">
                <a16:creationId xmlns:a16="http://schemas.microsoft.com/office/drawing/2014/main" id="{363DA8B1-5F76-E95B-59CE-65509A757531}"/>
              </a:ext>
            </a:extLst>
          </p:cNvPr>
          <p:cNvGrpSpPr/>
          <p:nvPr/>
        </p:nvGrpSpPr>
        <p:grpSpPr>
          <a:xfrm rot="16200000">
            <a:off x="8592544" y="2996560"/>
            <a:ext cx="870097" cy="2321440"/>
            <a:chOff x="8509589" y="2945217"/>
            <a:chExt cx="870097" cy="2321440"/>
          </a:xfrm>
        </p:grpSpPr>
        <p:sp>
          <p:nvSpPr>
            <p:cNvPr id="71" name="矩形 70">
              <a:extLst>
                <a:ext uri="{FF2B5EF4-FFF2-40B4-BE49-F238E27FC236}">
                  <a16:creationId xmlns:a16="http://schemas.microsoft.com/office/drawing/2014/main" id="{C145075E-BD00-9F0D-C97E-41E7D3D6603B}"/>
                </a:ext>
              </a:extLst>
            </p:cNvPr>
            <p:cNvSpPr/>
            <p:nvPr/>
          </p:nvSpPr>
          <p:spPr>
            <a:xfrm>
              <a:off x="8509589" y="2945217"/>
              <a:ext cx="868325" cy="230372"/>
            </a:xfrm>
            <a:prstGeom prst="rect">
              <a:avLst/>
            </a:prstGeom>
            <a:solidFill>
              <a:schemeClr val="accent6">
                <a:lumMod val="60000"/>
                <a:lumOff val="4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2" name="矩形 71">
              <a:extLst>
                <a:ext uri="{FF2B5EF4-FFF2-40B4-BE49-F238E27FC236}">
                  <a16:creationId xmlns:a16="http://schemas.microsoft.com/office/drawing/2014/main" id="{0E88FB15-5C1B-2567-108D-EAE768F3AF5C}"/>
                </a:ext>
              </a:extLst>
            </p:cNvPr>
            <p:cNvSpPr/>
            <p:nvPr/>
          </p:nvSpPr>
          <p:spPr>
            <a:xfrm>
              <a:off x="8509589" y="3467984"/>
              <a:ext cx="868325" cy="230372"/>
            </a:xfrm>
            <a:prstGeom prst="rect">
              <a:avLst/>
            </a:prstGeom>
            <a:solidFill>
              <a:schemeClr val="accent6">
                <a:lumMod val="60000"/>
                <a:lumOff val="4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3" name="矩形 72">
              <a:extLst>
                <a:ext uri="{FF2B5EF4-FFF2-40B4-BE49-F238E27FC236}">
                  <a16:creationId xmlns:a16="http://schemas.microsoft.com/office/drawing/2014/main" id="{5886B339-8323-AAB4-1CC5-4FC55CBE8705}"/>
                </a:ext>
              </a:extLst>
            </p:cNvPr>
            <p:cNvSpPr/>
            <p:nvPr/>
          </p:nvSpPr>
          <p:spPr>
            <a:xfrm>
              <a:off x="8509589" y="3990751"/>
              <a:ext cx="868325" cy="230372"/>
            </a:xfrm>
            <a:prstGeom prst="rect">
              <a:avLst/>
            </a:prstGeom>
            <a:solidFill>
              <a:schemeClr val="accent6">
                <a:lumMod val="60000"/>
                <a:lumOff val="4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4" name="矩形 73">
              <a:extLst>
                <a:ext uri="{FF2B5EF4-FFF2-40B4-BE49-F238E27FC236}">
                  <a16:creationId xmlns:a16="http://schemas.microsoft.com/office/drawing/2014/main" id="{B2F40371-183A-E25E-088A-F2616BD34025}"/>
                </a:ext>
              </a:extLst>
            </p:cNvPr>
            <p:cNvSpPr/>
            <p:nvPr/>
          </p:nvSpPr>
          <p:spPr>
            <a:xfrm>
              <a:off x="8509589" y="5036285"/>
              <a:ext cx="868325" cy="230372"/>
            </a:xfrm>
            <a:prstGeom prst="rect">
              <a:avLst/>
            </a:prstGeom>
            <a:solidFill>
              <a:schemeClr val="accent6">
                <a:lumMod val="60000"/>
                <a:lumOff val="4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5" name="矩形 74">
              <a:extLst>
                <a:ext uri="{FF2B5EF4-FFF2-40B4-BE49-F238E27FC236}">
                  <a16:creationId xmlns:a16="http://schemas.microsoft.com/office/drawing/2014/main" id="{EFD1925D-C90D-A79D-B570-5ACC14779614}"/>
                </a:ext>
              </a:extLst>
            </p:cNvPr>
            <p:cNvSpPr/>
            <p:nvPr/>
          </p:nvSpPr>
          <p:spPr>
            <a:xfrm>
              <a:off x="8511361" y="4513518"/>
              <a:ext cx="868325" cy="230372"/>
            </a:xfrm>
            <a:prstGeom prst="rect">
              <a:avLst/>
            </a:prstGeom>
            <a:solidFill>
              <a:schemeClr val="accent6">
                <a:lumMod val="60000"/>
                <a:lumOff val="4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83" name="群組 82">
            <a:extLst>
              <a:ext uri="{FF2B5EF4-FFF2-40B4-BE49-F238E27FC236}">
                <a16:creationId xmlns:a16="http://schemas.microsoft.com/office/drawing/2014/main" id="{A944095E-5A58-BD9B-EC21-B1B314BF54FE}"/>
              </a:ext>
            </a:extLst>
          </p:cNvPr>
          <p:cNvGrpSpPr/>
          <p:nvPr/>
        </p:nvGrpSpPr>
        <p:grpSpPr>
          <a:xfrm rot="16200000">
            <a:off x="8592544" y="1658630"/>
            <a:ext cx="870097" cy="2321440"/>
            <a:chOff x="5399566" y="2945217"/>
            <a:chExt cx="870097" cy="2321440"/>
          </a:xfrm>
        </p:grpSpPr>
        <p:sp>
          <p:nvSpPr>
            <p:cNvPr id="78" name="矩形 77">
              <a:extLst>
                <a:ext uri="{FF2B5EF4-FFF2-40B4-BE49-F238E27FC236}">
                  <a16:creationId xmlns:a16="http://schemas.microsoft.com/office/drawing/2014/main" id="{286C1371-6856-7B49-B744-16584711F4C5}"/>
                </a:ext>
              </a:extLst>
            </p:cNvPr>
            <p:cNvSpPr/>
            <p:nvPr/>
          </p:nvSpPr>
          <p:spPr>
            <a:xfrm>
              <a:off x="5399566" y="2945217"/>
              <a:ext cx="868325" cy="230372"/>
            </a:xfrm>
            <a:prstGeom prst="rect">
              <a:avLst/>
            </a:prstGeom>
            <a:solidFill>
              <a:schemeClr val="accent6">
                <a:lumMod val="40000"/>
                <a:lumOff val="6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9" name="矩形 78">
              <a:extLst>
                <a:ext uri="{FF2B5EF4-FFF2-40B4-BE49-F238E27FC236}">
                  <a16:creationId xmlns:a16="http://schemas.microsoft.com/office/drawing/2014/main" id="{1BC3908F-C0C6-6D09-A8A3-60101CCC6E39}"/>
                </a:ext>
              </a:extLst>
            </p:cNvPr>
            <p:cNvSpPr/>
            <p:nvPr/>
          </p:nvSpPr>
          <p:spPr>
            <a:xfrm>
              <a:off x="5399566" y="3467984"/>
              <a:ext cx="868325" cy="230372"/>
            </a:xfrm>
            <a:prstGeom prst="rect">
              <a:avLst/>
            </a:prstGeom>
            <a:solidFill>
              <a:schemeClr val="accent6">
                <a:lumMod val="40000"/>
                <a:lumOff val="6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0" name="矩形 79">
              <a:extLst>
                <a:ext uri="{FF2B5EF4-FFF2-40B4-BE49-F238E27FC236}">
                  <a16:creationId xmlns:a16="http://schemas.microsoft.com/office/drawing/2014/main" id="{74D5AA54-74F8-AD5A-C639-068A135B999D}"/>
                </a:ext>
              </a:extLst>
            </p:cNvPr>
            <p:cNvSpPr/>
            <p:nvPr/>
          </p:nvSpPr>
          <p:spPr>
            <a:xfrm>
              <a:off x="5399566" y="3990751"/>
              <a:ext cx="868325" cy="230372"/>
            </a:xfrm>
            <a:prstGeom prst="rect">
              <a:avLst/>
            </a:prstGeom>
            <a:solidFill>
              <a:schemeClr val="accent6">
                <a:lumMod val="40000"/>
                <a:lumOff val="6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1" name="矩形 80">
              <a:extLst>
                <a:ext uri="{FF2B5EF4-FFF2-40B4-BE49-F238E27FC236}">
                  <a16:creationId xmlns:a16="http://schemas.microsoft.com/office/drawing/2014/main" id="{E2FB3087-1470-88E1-4FAF-2355A3FC90D7}"/>
                </a:ext>
              </a:extLst>
            </p:cNvPr>
            <p:cNvSpPr/>
            <p:nvPr/>
          </p:nvSpPr>
          <p:spPr>
            <a:xfrm>
              <a:off x="5399566" y="5036285"/>
              <a:ext cx="868325" cy="230372"/>
            </a:xfrm>
            <a:prstGeom prst="rect">
              <a:avLst/>
            </a:prstGeom>
            <a:solidFill>
              <a:schemeClr val="accent6">
                <a:lumMod val="40000"/>
                <a:lumOff val="6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2" name="矩形 81">
              <a:extLst>
                <a:ext uri="{FF2B5EF4-FFF2-40B4-BE49-F238E27FC236}">
                  <a16:creationId xmlns:a16="http://schemas.microsoft.com/office/drawing/2014/main" id="{95C81045-0673-AC48-F298-966BA784E48E}"/>
                </a:ext>
              </a:extLst>
            </p:cNvPr>
            <p:cNvSpPr/>
            <p:nvPr/>
          </p:nvSpPr>
          <p:spPr>
            <a:xfrm>
              <a:off x="5401338" y="4513518"/>
              <a:ext cx="868325" cy="230372"/>
            </a:xfrm>
            <a:prstGeom prst="rect">
              <a:avLst/>
            </a:prstGeom>
            <a:solidFill>
              <a:schemeClr val="accent6">
                <a:lumMod val="40000"/>
                <a:lumOff val="6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106" name="文字方塊 105">
            <a:extLst>
              <a:ext uri="{FF2B5EF4-FFF2-40B4-BE49-F238E27FC236}">
                <a16:creationId xmlns:a16="http://schemas.microsoft.com/office/drawing/2014/main" id="{86429D81-CDFF-835F-E69A-3DA394C1540C}"/>
              </a:ext>
            </a:extLst>
          </p:cNvPr>
          <p:cNvSpPr txBox="1"/>
          <p:nvPr/>
        </p:nvSpPr>
        <p:spPr>
          <a:xfrm rot="5400000">
            <a:off x="8918832" y="3251965"/>
            <a:ext cx="466061" cy="52322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zh-TW" altLang="en-US" sz="2800" b="1">
                <a:ea typeface="新細明體"/>
              </a:rPr>
              <a:t>...</a:t>
            </a:r>
            <a:endParaRPr lang="zh-TW" sz="2800" b="1">
              <a:ea typeface="新細明體"/>
              <a:cs typeface="Calibri"/>
            </a:endParaRPr>
          </a:p>
        </p:txBody>
      </p:sp>
      <p:sp>
        <p:nvSpPr>
          <p:cNvPr id="110" name="文字方塊 4">
            <a:extLst>
              <a:ext uri="{FF2B5EF4-FFF2-40B4-BE49-F238E27FC236}">
                <a16:creationId xmlns:a16="http://schemas.microsoft.com/office/drawing/2014/main" id="{88300EAF-2958-1769-0928-8F3B9DFCB04E}"/>
              </a:ext>
            </a:extLst>
          </p:cNvPr>
          <p:cNvSpPr txBox="1"/>
          <p:nvPr/>
        </p:nvSpPr>
        <p:spPr>
          <a:xfrm>
            <a:off x="7867429" y="1778503"/>
            <a:ext cx="2580470"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TW" altLang="en-US" sz="2400" b="1">
                <a:solidFill>
                  <a:srgbClr val="FF0000"/>
                </a:solidFill>
                <a:ea typeface="新細明體"/>
                <a:cs typeface="Calibri"/>
              </a:rPr>
              <a:t>After Fine-tuning</a:t>
            </a:r>
            <a:endParaRPr lang="zh-TW" altLang="en-US" sz="2400" b="1">
              <a:solidFill>
                <a:srgbClr val="FF0000"/>
              </a:solidFill>
              <a:ea typeface="新細明體" panose="02020500000000000000" pitchFamily="18" charset="-120"/>
              <a:cs typeface="Calibri"/>
            </a:endParaRPr>
          </a:p>
        </p:txBody>
      </p:sp>
      <p:sp>
        <p:nvSpPr>
          <p:cNvPr id="113" name="箭號: 向右 112">
            <a:extLst>
              <a:ext uri="{FF2B5EF4-FFF2-40B4-BE49-F238E27FC236}">
                <a16:creationId xmlns:a16="http://schemas.microsoft.com/office/drawing/2014/main" id="{30083C3B-BAFD-9B48-8B33-78133A7DF6C7}"/>
              </a:ext>
            </a:extLst>
          </p:cNvPr>
          <p:cNvSpPr/>
          <p:nvPr/>
        </p:nvSpPr>
        <p:spPr>
          <a:xfrm>
            <a:off x="4789368" y="3775341"/>
            <a:ext cx="2888942" cy="455341"/>
          </a:xfrm>
          <a:prstGeom prst="rightArrow">
            <a:avLst/>
          </a:prstGeom>
          <a:solidFill>
            <a:srgbClr val="7D4B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mc:AlternateContent xmlns:mc="http://schemas.openxmlformats.org/markup-compatibility/2006" xmlns:a14="http://schemas.microsoft.com/office/drawing/2010/main">
        <mc:Choice Requires="a14">
          <p:sp>
            <p:nvSpPr>
              <p:cNvPr id="51" name="文字方塊 68">
                <a:extLst>
                  <a:ext uri="{FF2B5EF4-FFF2-40B4-BE49-F238E27FC236}">
                    <a16:creationId xmlns:a16="http://schemas.microsoft.com/office/drawing/2014/main" id="{AEC147E2-7141-404D-8E2B-B460C8A2E830}"/>
                  </a:ext>
                </a:extLst>
              </p:cNvPr>
              <p:cNvSpPr txBox="1"/>
              <p:nvPr/>
            </p:nvSpPr>
            <p:spPr>
              <a:xfrm>
                <a:off x="2586033" y="5740667"/>
                <a:ext cx="1095154"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14:m>
                  <m:oMathPara xmlns:m="http://schemas.openxmlformats.org/officeDocument/2006/math">
                    <m:oMathParaPr>
                      <m:jc m:val="centerGroup"/>
                    </m:oMathParaPr>
                    <m:oMath xmlns:m="http://schemas.openxmlformats.org/officeDocument/2006/math">
                      <m:r>
                        <a:rPr lang="en-US" altLang="zh-TW" sz="2400" b="1" i="1" dirty="0" smtClean="0">
                          <a:latin typeface="Cambria Math" panose="02040503050406030204" pitchFamily="18" charset="0"/>
                          <a:ea typeface="新細明體"/>
                          <a:cs typeface="Calibri"/>
                        </a:rPr>
                        <m:t>𝒉</m:t>
                      </m:r>
                    </m:oMath>
                  </m:oMathPara>
                </a14:m>
                <a:endParaRPr lang="zh-TW" altLang="en-US" sz="2400" b="1">
                  <a:ea typeface="新細明體"/>
                  <a:cs typeface="Calibri"/>
                </a:endParaRPr>
              </a:p>
            </p:txBody>
          </p:sp>
        </mc:Choice>
        <mc:Fallback xmlns="">
          <p:sp>
            <p:nvSpPr>
              <p:cNvPr id="51" name="文字方塊 68">
                <a:extLst>
                  <a:ext uri="{FF2B5EF4-FFF2-40B4-BE49-F238E27FC236}">
                    <a16:creationId xmlns:a16="http://schemas.microsoft.com/office/drawing/2014/main" id="{AEC147E2-7141-404D-8E2B-B460C8A2E830}"/>
                  </a:ext>
                </a:extLst>
              </p:cNvPr>
              <p:cNvSpPr txBox="1">
                <a:spLocks noRot="1" noChangeAspect="1" noMove="1" noResize="1" noEditPoints="1" noAdjustHandles="1" noChangeArrowheads="1" noChangeShapeType="1" noTextEdit="1"/>
              </p:cNvSpPr>
              <p:nvPr/>
            </p:nvSpPr>
            <p:spPr>
              <a:xfrm>
                <a:off x="2586033" y="5740667"/>
                <a:ext cx="1095154" cy="461665"/>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8" name="文字方塊 68">
                <a:extLst>
                  <a:ext uri="{FF2B5EF4-FFF2-40B4-BE49-F238E27FC236}">
                    <a16:creationId xmlns:a16="http://schemas.microsoft.com/office/drawing/2014/main" id="{EF4E2CA9-69B5-984B-99BC-C593AA267266}"/>
                  </a:ext>
                </a:extLst>
              </p:cNvPr>
              <p:cNvSpPr txBox="1"/>
              <p:nvPr/>
            </p:nvSpPr>
            <p:spPr>
              <a:xfrm>
                <a:off x="8024978" y="5732120"/>
                <a:ext cx="208084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14:m>
                  <m:oMathPara xmlns:m="http://schemas.openxmlformats.org/officeDocument/2006/math">
                    <m:oMathParaPr>
                      <m:jc m:val="centerGroup"/>
                    </m:oMathParaPr>
                    <m:oMath xmlns:m="http://schemas.openxmlformats.org/officeDocument/2006/math">
                      <m:sSup>
                        <m:sSupPr>
                          <m:ctrlPr>
                            <a:rPr lang="en-US" altLang="zh-TW" sz="2400" b="1" i="1" dirty="0" smtClean="0">
                              <a:latin typeface="Cambria Math" panose="02040503050406030204" pitchFamily="18" charset="0"/>
                              <a:ea typeface="新細明體"/>
                              <a:cs typeface="Calibri"/>
                            </a:rPr>
                          </m:ctrlPr>
                        </m:sSupPr>
                        <m:e>
                          <m:r>
                            <a:rPr lang="en-US" altLang="zh-TW" sz="2400" b="1" i="1" dirty="0" smtClean="0">
                              <a:latin typeface="Cambria Math" panose="02040503050406030204" pitchFamily="18" charset="0"/>
                              <a:ea typeface="新細明體"/>
                              <a:cs typeface="Calibri"/>
                            </a:rPr>
                            <m:t>𝒉</m:t>
                          </m:r>
                        </m:e>
                        <m:sup>
                          <m:r>
                            <a:rPr lang="en-US" altLang="zh-TW" sz="2400" b="1" i="1" dirty="0" smtClean="0">
                              <a:latin typeface="Cambria Math" panose="02040503050406030204" pitchFamily="18" charset="0"/>
                              <a:ea typeface="新細明體"/>
                              <a:cs typeface="Calibri"/>
                            </a:rPr>
                            <m:t>′</m:t>
                          </m:r>
                        </m:sup>
                      </m:sSup>
                      <m:r>
                        <a:rPr lang="en-US" altLang="zh-TW" sz="2400" b="0" i="1" dirty="0" smtClean="0">
                          <a:latin typeface="Cambria Math" panose="02040503050406030204" pitchFamily="18" charset="0"/>
                          <a:ea typeface="新細明體"/>
                          <a:cs typeface="Calibri"/>
                        </a:rPr>
                        <m:t>=</m:t>
                      </m:r>
                      <m:r>
                        <a:rPr lang="en-US" altLang="zh-TW" sz="2400" b="1" i="1" dirty="0" smtClean="0">
                          <a:latin typeface="Cambria Math" panose="02040503050406030204" pitchFamily="18" charset="0"/>
                          <a:ea typeface="新細明體"/>
                          <a:cs typeface="Calibri"/>
                        </a:rPr>
                        <m:t>𝒉</m:t>
                      </m:r>
                      <m:r>
                        <a:rPr lang="en-US" altLang="zh-TW" sz="2400" b="1" i="1" dirty="0" smtClean="0">
                          <a:latin typeface="Cambria Math" panose="02040503050406030204" pitchFamily="18" charset="0"/>
                          <a:ea typeface="新細明體"/>
                          <a:cs typeface="Calibri"/>
                        </a:rPr>
                        <m:t>+</m:t>
                      </m:r>
                      <m:r>
                        <a:rPr lang="en-US" altLang="zh-TW" sz="2400" b="1" i="0" dirty="0" smtClean="0">
                          <a:latin typeface="Cambria Math" panose="02040503050406030204" pitchFamily="18" charset="0"/>
                          <a:ea typeface="新細明體"/>
                          <a:cs typeface="Calibri"/>
                        </a:rPr>
                        <m:t>𝚫</m:t>
                      </m:r>
                      <m:r>
                        <a:rPr lang="en-US" altLang="zh-TW" sz="2400" b="1" i="1" dirty="0" smtClean="0">
                          <a:latin typeface="Cambria Math" panose="02040503050406030204" pitchFamily="18" charset="0"/>
                          <a:ea typeface="新細明體"/>
                          <a:cs typeface="Calibri"/>
                        </a:rPr>
                        <m:t>𝒉</m:t>
                      </m:r>
                    </m:oMath>
                  </m:oMathPara>
                </a14:m>
                <a:endParaRPr lang="zh-TW" altLang="en-US" sz="2400" b="1" i="1">
                  <a:ea typeface="新細明體"/>
                  <a:cs typeface="Calibri"/>
                </a:endParaRPr>
              </a:p>
            </p:txBody>
          </p:sp>
        </mc:Choice>
        <mc:Fallback xmlns="">
          <p:sp>
            <p:nvSpPr>
              <p:cNvPr id="58" name="文字方塊 68">
                <a:extLst>
                  <a:ext uri="{FF2B5EF4-FFF2-40B4-BE49-F238E27FC236}">
                    <a16:creationId xmlns:a16="http://schemas.microsoft.com/office/drawing/2014/main" id="{EF4E2CA9-69B5-984B-99BC-C593AA267266}"/>
                  </a:ext>
                </a:extLst>
              </p:cNvPr>
              <p:cNvSpPr txBox="1">
                <a:spLocks noRot="1" noChangeAspect="1" noMove="1" noResize="1" noEditPoints="1" noAdjustHandles="1" noChangeArrowheads="1" noChangeShapeType="1" noTextEdit="1"/>
              </p:cNvSpPr>
              <p:nvPr/>
            </p:nvSpPr>
            <p:spPr>
              <a:xfrm>
                <a:off x="8024978" y="5732120"/>
                <a:ext cx="2080840" cy="461665"/>
              </a:xfrm>
              <a:prstGeom prst="rect">
                <a:avLst/>
              </a:prstGeom>
              <a:blipFill>
                <a:blip r:embed="rId3"/>
                <a:stretch>
                  <a:fillRect/>
                </a:stretch>
              </a:blipFill>
            </p:spPr>
            <p:txBody>
              <a:bodyPr/>
              <a:lstStyle/>
              <a:p>
                <a:r>
                  <a:rPr lang="en-US">
                    <a:noFill/>
                  </a:rPr>
                  <a:t> </a:t>
                </a:r>
              </a:p>
            </p:txBody>
          </p:sp>
        </mc:Fallback>
      </mc:AlternateContent>
      <p:sp>
        <p:nvSpPr>
          <p:cNvPr id="60" name="文字方塊 4">
            <a:extLst>
              <a:ext uri="{FF2B5EF4-FFF2-40B4-BE49-F238E27FC236}">
                <a16:creationId xmlns:a16="http://schemas.microsoft.com/office/drawing/2014/main" id="{8AD01E89-5414-4F41-8863-358CDD3A86B6}"/>
              </a:ext>
            </a:extLst>
          </p:cNvPr>
          <p:cNvSpPr txBox="1"/>
          <p:nvPr/>
        </p:nvSpPr>
        <p:spPr>
          <a:xfrm>
            <a:off x="5096455" y="3236638"/>
            <a:ext cx="2185823"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3600">
                <a:ea typeface="新細明體"/>
                <a:cs typeface="Calibri"/>
              </a:rPr>
              <a:t>Prefix</a:t>
            </a:r>
            <a:endParaRPr lang="zh-TW" sz="3600">
              <a:ea typeface="新細明體"/>
              <a:cs typeface="Calibri"/>
            </a:endParaRPr>
          </a:p>
        </p:txBody>
      </p:sp>
      <p:sp>
        <p:nvSpPr>
          <p:cNvPr id="4" name="日期版面配置區 3">
            <a:extLst>
              <a:ext uri="{FF2B5EF4-FFF2-40B4-BE49-F238E27FC236}">
                <a16:creationId xmlns:a16="http://schemas.microsoft.com/office/drawing/2014/main" id="{AB6D327F-94E2-CD44-AC8D-98A9C5E49382}"/>
              </a:ext>
            </a:extLst>
          </p:cNvPr>
          <p:cNvSpPr>
            <a:spLocks noGrp="1"/>
          </p:cNvSpPr>
          <p:nvPr>
            <p:ph type="dt" sz="half" idx="10"/>
          </p:nvPr>
        </p:nvSpPr>
        <p:spPr/>
        <p:txBody>
          <a:bodyPr/>
          <a:lstStyle/>
          <a:p>
            <a:r>
              <a:rPr lang="en" altLang="zh-TW" b="0" i="0">
                <a:effectLst/>
                <a:latin typeface="+mn-lt"/>
              </a:rPr>
              <a:t>He, </a:t>
            </a:r>
            <a:r>
              <a:rPr lang="en" altLang="zh-TW" b="0" i="0" err="1">
                <a:effectLst/>
                <a:latin typeface="+mn-lt"/>
              </a:rPr>
              <a:t>Junxian</a:t>
            </a:r>
            <a:r>
              <a:rPr lang="en" altLang="zh-TW" b="0" i="0">
                <a:effectLst/>
                <a:latin typeface="+mn-lt"/>
              </a:rPr>
              <a:t>, et al. "Towards a Unified View of Parameter-Efficient Transfer Learning." </a:t>
            </a:r>
            <a:r>
              <a:rPr lang="en" altLang="zh-TW" b="0" i="1">
                <a:effectLst/>
                <a:latin typeface="+mn-lt"/>
              </a:rPr>
              <a:t>International Conference on Learning Representations</a:t>
            </a:r>
            <a:r>
              <a:rPr lang="en" altLang="zh-TW" b="0" i="0">
                <a:effectLst/>
                <a:latin typeface="+mn-lt"/>
              </a:rPr>
              <a:t>. 2022.</a:t>
            </a:r>
            <a:endParaRPr lang="en-TW" altLang="zh-TW">
              <a:latin typeface="+mn-lt"/>
            </a:endParaRPr>
          </a:p>
        </p:txBody>
      </p:sp>
    </p:spTree>
    <p:extLst>
      <p:ext uri="{BB962C8B-B14F-4D97-AF65-F5344CB8AC3E}">
        <p14:creationId xmlns:p14="http://schemas.microsoft.com/office/powerpoint/2010/main" val="3139674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45C788-795A-EA4B-A671-306E730E0D08}"/>
              </a:ext>
            </a:extLst>
          </p:cNvPr>
          <p:cNvSpPr>
            <a:spLocks noGrp="1"/>
          </p:cNvSpPr>
          <p:nvPr>
            <p:ph type="title"/>
          </p:nvPr>
        </p:nvSpPr>
        <p:spPr/>
        <p:txBody>
          <a:bodyPr>
            <a:normAutofit/>
          </a:bodyPr>
          <a:lstStyle/>
          <a:p>
            <a:r>
              <a:rPr lang="af-ZA" altLang="zh-TW">
                <a:ea typeface="+mj-lt"/>
                <a:cs typeface="+mj-lt"/>
              </a:rPr>
              <a:t>Parameter-</a:t>
            </a:r>
            <a:r>
              <a:rPr lang="af-ZA" altLang="zh-TW" err="1">
                <a:ea typeface="+mj-lt"/>
                <a:cs typeface="+mj-lt"/>
              </a:rPr>
              <a:t>Efficient</a:t>
            </a:r>
            <a:r>
              <a:rPr lang="af-ZA" altLang="zh-TW">
                <a:ea typeface="+mj-lt"/>
                <a:cs typeface="+mj-lt"/>
              </a:rPr>
              <a:t> </a:t>
            </a:r>
            <a:r>
              <a:rPr lang="af-ZA" altLang="zh-TW" err="1">
                <a:ea typeface="+mj-lt"/>
                <a:cs typeface="+mj-lt"/>
              </a:rPr>
              <a:t>Fine-tuning</a:t>
            </a:r>
            <a:r>
              <a:rPr lang="en-US" altLang="zh-TW">
                <a:ea typeface="+mj-lt"/>
                <a:cs typeface="+mj-lt"/>
              </a:rPr>
              <a:t>:</a:t>
            </a:r>
            <a:r>
              <a:rPr lang="zh-TW" altLang="en-US">
                <a:ea typeface="+mj-lt"/>
                <a:cs typeface="+mj-lt"/>
              </a:rPr>
              <a:t> </a:t>
            </a:r>
            <a:r>
              <a:rPr lang="en-US" altLang="zh-TW">
                <a:ea typeface="+mj-lt"/>
                <a:cs typeface="+mj-lt"/>
              </a:rPr>
              <a:t>Prefix</a:t>
            </a:r>
            <a:r>
              <a:rPr lang="zh-TW" altLang="en-US">
                <a:ea typeface="+mj-lt"/>
                <a:cs typeface="+mj-lt"/>
              </a:rPr>
              <a:t> </a:t>
            </a:r>
            <a:r>
              <a:rPr lang="en-US" altLang="zh-TW">
                <a:ea typeface="+mj-lt"/>
                <a:cs typeface="+mj-lt"/>
              </a:rPr>
              <a:t>Tuning</a:t>
            </a:r>
            <a:endParaRPr lang="en-TW"/>
          </a:p>
        </p:txBody>
      </p:sp>
      <p:sp>
        <p:nvSpPr>
          <p:cNvPr id="3" name="Content Placeholder 2">
            <a:extLst>
              <a:ext uri="{FF2B5EF4-FFF2-40B4-BE49-F238E27FC236}">
                <a16:creationId xmlns:a16="http://schemas.microsoft.com/office/drawing/2014/main" id="{B6430E05-C92F-2142-9E13-2F43B2ACE46E}"/>
              </a:ext>
            </a:extLst>
          </p:cNvPr>
          <p:cNvSpPr>
            <a:spLocks noGrp="1"/>
          </p:cNvSpPr>
          <p:nvPr>
            <p:ph idx="1"/>
          </p:nvPr>
        </p:nvSpPr>
        <p:spPr/>
        <p:txBody>
          <a:bodyPr>
            <a:normAutofit/>
          </a:bodyPr>
          <a:lstStyle/>
          <a:p>
            <a:r>
              <a:rPr lang="en-US" altLang="zh-TW"/>
              <a:t>What</a:t>
            </a:r>
            <a:r>
              <a:rPr lang="zh-TW" altLang="en-US"/>
              <a:t> </a:t>
            </a:r>
            <a:r>
              <a:rPr lang="en-US" altLang="zh-TW"/>
              <a:t>is</a:t>
            </a:r>
            <a:r>
              <a:rPr lang="zh-TW" altLang="en-US"/>
              <a:t> </a:t>
            </a:r>
            <a:r>
              <a:rPr lang="en-US" altLang="zh-TW"/>
              <a:t>“</a:t>
            </a:r>
            <a:r>
              <a:rPr lang="en-US" altLang="zh-TW" i="1"/>
              <a:t>prefix”</a:t>
            </a:r>
          </a:p>
          <a:p>
            <a:endParaRPr lang="en-US" altLang="zh-TW" i="1"/>
          </a:p>
          <a:p>
            <a:endParaRPr lang="en-US" altLang="zh-TW" i="1"/>
          </a:p>
          <a:p>
            <a:endParaRPr lang="en-US" altLang="zh-TW" i="1"/>
          </a:p>
          <a:p>
            <a:endParaRPr lang="en-US" altLang="zh-TW" i="1"/>
          </a:p>
          <a:p>
            <a:endParaRPr lang="en-US" altLang="zh-TW" i="1"/>
          </a:p>
          <a:p>
            <a:endParaRPr lang="en-US" altLang="zh-TW" i="1"/>
          </a:p>
          <a:p>
            <a:endParaRPr lang="en-US" altLang="zh-TW" i="1"/>
          </a:p>
          <a:p>
            <a:r>
              <a:rPr lang="en-US" altLang="zh-TW"/>
              <a:t>Something that is put in front of another something </a:t>
            </a:r>
          </a:p>
          <a:p>
            <a:endParaRPr lang="en-US" altLang="zh-TW" i="1"/>
          </a:p>
          <a:p>
            <a:endParaRPr lang="en-US" altLang="zh-TW" i="1"/>
          </a:p>
          <a:p>
            <a:endParaRPr lang="en-US" altLang="zh-TW" i="1"/>
          </a:p>
          <a:p>
            <a:endParaRPr lang="en-US" altLang="zh-TW" i="1"/>
          </a:p>
          <a:p>
            <a:endParaRPr lang="en-US" altLang="zh-TW" i="1"/>
          </a:p>
          <a:p>
            <a:endParaRPr lang="en-US" altLang="zh-TW" i="1"/>
          </a:p>
          <a:p>
            <a:endParaRPr lang="en-US" altLang="zh-TW" i="1"/>
          </a:p>
          <a:p>
            <a:pPr marL="0" indent="0">
              <a:buNone/>
            </a:pPr>
            <a:endParaRPr lang="en-US" altLang="zh-TW"/>
          </a:p>
          <a:p>
            <a:endParaRPr lang="en-TW"/>
          </a:p>
        </p:txBody>
      </p:sp>
      <p:pic>
        <p:nvPicPr>
          <p:cNvPr id="7" name="圖片 6">
            <a:extLst>
              <a:ext uri="{FF2B5EF4-FFF2-40B4-BE49-F238E27FC236}">
                <a16:creationId xmlns:a16="http://schemas.microsoft.com/office/drawing/2014/main" id="{F0ED24B6-FC6F-F4C0-D918-CE22260AC80C}"/>
              </a:ext>
            </a:extLst>
          </p:cNvPr>
          <p:cNvPicPr>
            <a:picLocks noChangeAspect="1"/>
          </p:cNvPicPr>
          <p:nvPr/>
        </p:nvPicPr>
        <p:blipFill>
          <a:blip r:embed="rId2"/>
          <a:stretch>
            <a:fillRect/>
          </a:stretch>
        </p:blipFill>
        <p:spPr>
          <a:xfrm>
            <a:off x="3510642" y="1601107"/>
            <a:ext cx="5562600" cy="3492500"/>
          </a:xfrm>
          <a:prstGeom prst="rect">
            <a:avLst/>
          </a:prstGeom>
        </p:spPr>
      </p:pic>
      <p:sp>
        <p:nvSpPr>
          <p:cNvPr id="8" name="矩形 7">
            <a:extLst>
              <a:ext uri="{FF2B5EF4-FFF2-40B4-BE49-F238E27FC236}">
                <a16:creationId xmlns:a16="http://schemas.microsoft.com/office/drawing/2014/main" id="{052E9388-A106-A9A1-B311-DF0D5126B5EA}"/>
              </a:ext>
            </a:extLst>
          </p:cNvPr>
          <p:cNvSpPr/>
          <p:nvPr/>
        </p:nvSpPr>
        <p:spPr>
          <a:xfrm>
            <a:off x="3673929" y="1690007"/>
            <a:ext cx="702128" cy="61999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4" name="日期版面配置區 3">
            <a:extLst>
              <a:ext uri="{FF2B5EF4-FFF2-40B4-BE49-F238E27FC236}">
                <a16:creationId xmlns:a16="http://schemas.microsoft.com/office/drawing/2014/main" id="{1AAC2ADB-C724-354B-7B19-7D30809262C8}"/>
              </a:ext>
            </a:extLst>
          </p:cNvPr>
          <p:cNvSpPr>
            <a:spLocks noGrp="1"/>
          </p:cNvSpPr>
          <p:nvPr>
            <p:ph type="dt" sz="half" idx="10"/>
          </p:nvPr>
        </p:nvSpPr>
        <p:spPr/>
        <p:txBody>
          <a:bodyPr/>
          <a:lstStyle/>
          <a:p>
            <a:r>
              <a:rPr lang="en-TW">
                <a:hlinkClick r:id="rId3"/>
              </a:rPr>
              <a:t>https://dictionary.cambridge.org/zht/%E8%A9%9E%E5%85%B8/%E8%8B%B1%E8%AA%9E/prefix</a:t>
            </a:r>
            <a:endParaRPr lang="en-US"/>
          </a:p>
        </p:txBody>
      </p:sp>
    </p:spTree>
    <p:extLst>
      <p:ext uri="{BB962C8B-B14F-4D97-AF65-F5344CB8AC3E}">
        <p14:creationId xmlns:p14="http://schemas.microsoft.com/office/powerpoint/2010/main" val="2683379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41B656A-D723-E455-A8FE-CD293BA36A70}"/>
              </a:ext>
            </a:extLst>
          </p:cNvPr>
          <p:cNvSpPr>
            <a:spLocks noGrp="1"/>
          </p:cNvSpPr>
          <p:nvPr>
            <p:ph type="title"/>
          </p:nvPr>
        </p:nvSpPr>
        <p:spPr/>
        <p:txBody>
          <a:bodyPr>
            <a:normAutofit/>
          </a:bodyPr>
          <a:lstStyle/>
          <a:p>
            <a:r>
              <a:rPr lang="af-ZA">
                <a:latin typeface="Calibri Light"/>
              </a:rPr>
              <a:t>Parameter-</a:t>
            </a:r>
            <a:r>
              <a:rPr lang="af-ZA" err="1">
                <a:latin typeface="Calibri Light"/>
              </a:rPr>
              <a:t>Efficient</a:t>
            </a:r>
            <a:r>
              <a:rPr lang="af-ZA">
                <a:latin typeface="Calibri Light"/>
              </a:rPr>
              <a:t> </a:t>
            </a:r>
            <a:r>
              <a:rPr lang="af-ZA" err="1">
                <a:latin typeface="Calibri Light"/>
              </a:rPr>
              <a:t>Fine-tuning</a:t>
            </a:r>
            <a:r>
              <a:rPr lang="en-US" altLang="zh-TW">
                <a:latin typeface="Calibri Light"/>
              </a:rPr>
              <a:t>:</a:t>
            </a:r>
            <a:r>
              <a:rPr lang="zh-TW" altLang="en-US">
                <a:latin typeface="Calibri Light"/>
              </a:rPr>
              <a:t> </a:t>
            </a:r>
            <a:r>
              <a:rPr lang="en-US" altLang="zh-TW">
                <a:latin typeface="Calibri Light"/>
              </a:rPr>
              <a:t>Prefix</a:t>
            </a:r>
            <a:r>
              <a:rPr lang="zh-TW" altLang="en-US">
                <a:latin typeface="Calibri Light"/>
              </a:rPr>
              <a:t> </a:t>
            </a:r>
            <a:r>
              <a:rPr lang="en-US" altLang="zh-TW">
                <a:latin typeface="Calibri Light"/>
              </a:rPr>
              <a:t>Tuning</a:t>
            </a:r>
            <a:r>
              <a:rPr lang="af-ZA">
                <a:latin typeface="Calibri Light"/>
                <a:ea typeface="Calibri Light"/>
                <a:cs typeface="Calibri Light"/>
              </a:rPr>
              <a:t>​</a:t>
            </a:r>
            <a:endParaRPr lang="zh-TW" altLang="en-US"/>
          </a:p>
        </p:txBody>
      </p:sp>
      <p:sp>
        <p:nvSpPr>
          <p:cNvPr id="3" name="內容版面配置區 2">
            <a:extLst>
              <a:ext uri="{FF2B5EF4-FFF2-40B4-BE49-F238E27FC236}">
                <a16:creationId xmlns:a16="http://schemas.microsoft.com/office/drawing/2014/main" id="{C3B5ED81-AA90-B0A1-2682-1FD05AF60436}"/>
              </a:ext>
            </a:extLst>
          </p:cNvPr>
          <p:cNvSpPr>
            <a:spLocks noGrp="1"/>
          </p:cNvSpPr>
          <p:nvPr>
            <p:ph idx="1"/>
          </p:nvPr>
        </p:nvSpPr>
        <p:spPr/>
        <p:txBody>
          <a:bodyPr vert="horz" lIns="91440" tIns="45720" rIns="91440" bIns="45720" rtlCol="0" anchor="t">
            <a:normAutofit/>
          </a:bodyPr>
          <a:lstStyle/>
          <a:p>
            <a:r>
              <a:rPr lang="zh-TW" altLang="en-US">
                <a:ea typeface="Microsoft JhengHei" panose="020B0604030504040204" pitchFamily="34" charset="-120"/>
                <a:cs typeface="Calibri"/>
              </a:rPr>
              <a:t>Prefix Tuning</a:t>
            </a:r>
            <a:r>
              <a:rPr lang="en-US" altLang="zh-TW">
                <a:ea typeface="Microsoft JhengHei" panose="020B0604030504040204" pitchFamily="34" charset="-120"/>
                <a:cs typeface="Calibri"/>
              </a:rPr>
              <a:t>:</a:t>
            </a:r>
            <a:r>
              <a:rPr lang="zh-TW" altLang="en-US">
                <a:ea typeface="Microsoft JhengHei" panose="020B0604030504040204" pitchFamily="34" charset="-120"/>
                <a:cs typeface="Calibri"/>
              </a:rPr>
              <a:t> </a:t>
            </a:r>
            <a:r>
              <a:rPr lang="en-US" altLang="zh-TW">
                <a:ea typeface="Microsoft JhengHei" panose="020B0604030504040204" pitchFamily="34" charset="-120"/>
                <a:cs typeface="Calibri"/>
              </a:rPr>
              <a:t>Insert</a:t>
            </a:r>
            <a:r>
              <a:rPr lang="zh-TW" altLang="en-US">
                <a:ea typeface="Microsoft JhengHei" panose="020B0604030504040204" pitchFamily="34" charset="-120"/>
                <a:cs typeface="Calibri"/>
              </a:rPr>
              <a:t> </a:t>
            </a:r>
            <a:r>
              <a:rPr lang="en-US" altLang="zh-TW">
                <a:ea typeface="Microsoft JhengHei" panose="020B0604030504040204" pitchFamily="34" charset="-120"/>
                <a:cs typeface="Calibri"/>
              </a:rPr>
              <a:t>trainable</a:t>
            </a:r>
            <a:r>
              <a:rPr lang="zh-TW" altLang="en-US">
                <a:ea typeface="Microsoft JhengHei" panose="020B0604030504040204" pitchFamily="34" charset="-120"/>
                <a:cs typeface="Calibri"/>
              </a:rPr>
              <a:t> </a:t>
            </a:r>
            <a:r>
              <a:rPr lang="en-US" altLang="zh-TW">
                <a:ea typeface="Microsoft JhengHei" panose="020B0604030504040204" pitchFamily="34" charset="-120"/>
                <a:cs typeface="Calibri"/>
              </a:rPr>
              <a:t>prefix</a:t>
            </a:r>
            <a:r>
              <a:rPr lang="zh-TW" altLang="en-US">
                <a:ea typeface="Microsoft JhengHei" panose="020B0604030504040204" pitchFamily="34" charset="-120"/>
                <a:cs typeface="Calibri"/>
              </a:rPr>
              <a:t> </a:t>
            </a:r>
            <a:r>
              <a:rPr lang="en-US" altLang="zh-TW">
                <a:ea typeface="Microsoft JhengHei" panose="020B0604030504040204" pitchFamily="34" charset="-120"/>
                <a:cs typeface="Calibri"/>
              </a:rPr>
              <a:t>in</a:t>
            </a:r>
            <a:r>
              <a:rPr lang="zh-TW" altLang="en-US">
                <a:ea typeface="Microsoft JhengHei" panose="020B0604030504040204" pitchFamily="34" charset="-120"/>
                <a:cs typeface="Calibri"/>
              </a:rPr>
              <a:t> </a:t>
            </a:r>
            <a:r>
              <a:rPr lang="en-US" altLang="zh-TW">
                <a:ea typeface="Microsoft JhengHei" panose="020B0604030504040204" pitchFamily="34" charset="-120"/>
                <a:cs typeface="Calibri"/>
              </a:rPr>
              <a:t>each</a:t>
            </a:r>
            <a:r>
              <a:rPr lang="zh-TW" altLang="en-US">
                <a:ea typeface="Microsoft JhengHei" panose="020B0604030504040204" pitchFamily="34" charset="-120"/>
                <a:cs typeface="Calibri"/>
              </a:rPr>
              <a:t> </a:t>
            </a:r>
            <a:r>
              <a:rPr lang="en-US" altLang="zh-TW">
                <a:ea typeface="Microsoft JhengHei" panose="020B0604030504040204" pitchFamily="34" charset="-120"/>
                <a:cs typeface="Calibri"/>
              </a:rPr>
              <a:t>layer</a:t>
            </a:r>
            <a:r>
              <a:rPr lang="zh-TW" altLang="en-US">
                <a:ea typeface="Microsoft JhengHei" panose="020B0604030504040204" pitchFamily="34" charset="-120"/>
                <a:cs typeface="Calibri"/>
              </a:rPr>
              <a:t> </a:t>
            </a:r>
            <a:endParaRPr lang="zh-TW" altLang="en-US">
              <a:ea typeface="Microsoft JhengHei" panose="020B0604030504040204" pitchFamily="34" charset="-120"/>
            </a:endParaRPr>
          </a:p>
        </p:txBody>
      </p:sp>
      <p:sp>
        <p:nvSpPr>
          <p:cNvPr id="88" name="文字方塊 4">
            <a:extLst>
              <a:ext uri="{FF2B5EF4-FFF2-40B4-BE49-F238E27FC236}">
                <a16:creationId xmlns:a16="http://schemas.microsoft.com/office/drawing/2014/main" id="{CEB89D02-8A86-84BC-8C68-5976D47B34BC}"/>
              </a:ext>
            </a:extLst>
          </p:cNvPr>
          <p:cNvSpPr txBox="1"/>
          <p:nvPr/>
        </p:nvSpPr>
        <p:spPr>
          <a:xfrm rot="5400000">
            <a:off x="382309" y="4626476"/>
            <a:ext cx="2856616"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TW" altLang="en-US" sz="2400">
                <a:ea typeface="新細明體"/>
                <a:cs typeface="Calibri"/>
              </a:rPr>
              <a:t>This movie is crap ...</a:t>
            </a:r>
            <a:endParaRPr lang="zh-TW">
              <a:cs typeface="Calibri" panose="020F0502020204030204"/>
            </a:endParaRPr>
          </a:p>
        </p:txBody>
      </p:sp>
      <p:sp>
        <p:nvSpPr>
          <p:cNvPr id="90" name="矩形 89">
            <a:extLst>
              <a:ext uri="{FF2B5EF4-FFF2-40B4-BE49-F238E27FC236}">
                <a16:creationId xmlns:a16="http://schemas.microsoft.com/office/drawing/2014/main" id="{130A83B7-89BB-B5BE-3BFA-17E23D1F73EB}"/>
              </a:ext>
            </a:extLst>
          </p:cNvPr>
          <p:cNvSpPr/>
          <p:nvPr/>
        </p:nvSpPr>
        <p:spPr>
          <a:xfrm rot="5400000">
            <a:off x="4429345" y="4211424"/>
            <a:ext cx="2888511" cy="469604"/>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zh-TW" altLang="en-US" sz="2400">
                <a:solidFill>
                  <a:schemeClr val="tx1"/>
                </a:solidFill>
                <a:latin typeface="Calibri"/>
                <a:ea typeface="新細明體"/>
                <a:cs typeface="Calibri"/>
              </a:rPr>
              <a:t>Transformer Layer 1</a:t>
            </a:r>
            <a:endParaRPr lang="zh-TW">
              <a:solidFill>
                <a:schemeClr val="tx1"/>
              </a:solidFill>
            </a:endParaRPr>
          </a:p>
        </p:txBody>
      </p:sp>
      <p:sp>
        <p:nvSpPr>
          <p:cNvPr id="92" name="文字方塊 91">
            <a:extLst>
              <a:ext uri="{FF2B5EF4-FFF2-40B4-BE49-F238E27FC236}">
                <a16:creationId xmlns:a16="http://schemas.microsoft.com/office/drawing/2014/main" id="{43747F07-F4B2-B9F2-C349-341D89E5ACB4}"/>
              </a:ext>
            </a:extLst>
          </p:cNvPr>
          <p:cNvSpPr txBox="1"/>
          <p:nvPr/>
        </p:nvSpPr>
        <p:spPr>
          <a:xfrm rot="10800000">
            <a:off x="8196152" y="4230253"/>
            <a:ext cx="466061" cy="52322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zh-TW" altLang="en-US" sz="2800" b="1">
                <a:ea typeface="新細明體"/>
              </a:rPr>
              <a:t>...</a:t>
            </a:r>
            <a:endParaRPr lang="zh-TW" sz="2800" b="1">
              <a:ea typeface="新細明體"/>
              <a:cs typeface="Calibri"/>
            </a:endParaRPr>
          </a:p>
        </p:txBody>
      </p:sp>
      <p:sp>
        <p:nvSpPr>
          <p:cNvPr id="94" name="矩形 93">
            <a:extLst>
              <a:ext uri="{FF2B5EF4-FFF2-40B4-BE49-F238E27FC236}">
                <a16:creationId xmlns:a16="http://schemas.microsoft.com/office/drawing/2014/main" id="{49D570F6-7C1F-5227-DD25-C887037742E8}"/>
              </a:ext>
            </a:extLst>
          </p:cNvPr>
          <p:cNvSpPr/>
          <p:nvPr/>
        </p:nvSpPr>
        <p:spPr>
          <a:xfrm rot="5400000">
            <a:off x="1735763" y="3963330"/>
            <a:ext cx="2888511" cy="96579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zh-TW" altLang="en-US" sz="2400">
                <a:solidFill>
                  <a:schemeClr val="tx1"/>
                </a:solidFill>
                <a:latin typeface="Calibri"/>
                <a:ea typeface="新細明體"/>
                <a:cs typeface="Calibri"/>
              </a:rPr>
              <a:t>Embedding Layer</a:t>
            </a:r>
            <a:endParaRPr lang="zh-TW">
              <a:solidFill>
                <a:schemeClr val="tx1"/>
              </a:solidFill>
            </a:endParaRPr>
          </a:p>
        </p:txBody>
      </p:sp>
      <p:sp>
        <p:nvSpPr>
          <p:cNvPr id="96" name="文字方塊 95">
            <a:extLst>
              <a:ext uri="{FF2B5EF4-FFF2-40B4-BE49-F238E27FC236}">
                <a16:creationId xmlns:a16="http://schemas.microsoft.com/office/drawing/2014/main" id="{0B335CB4-0528-8C17-0F74-68EA70EDFC75}"/>
              </a:ext>
            </a:extLst>
          </p:cNvPr>
          <p:cNvSpPr txBox="1"/>
          <p:nvPr/>
        </p:nvSpPr>
        <p:spPr>
          <a:xfrm>
            <a:off x="1300050" y="2930422"/>
            <a:ext cx="962243" cy="461665"/>
          </a:xfrm>
          <a:prstGeom prst="rect">
            <a:avLst/>
          </a:prstGeom>
          <a:solidFill>
            <a:schemeClr val="accent5">
              <a:lumMod val="20000"/>
              <a:lumOff val="80000"/>
            </a:schemeClr>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TW" altLang="en-US" sz="2400">
                <a:ea typeface="新細明體"/>
                <a:cs typeface="Calibri"/>
              </a:rPr>
              <a:t>[</a:t>
            </a:r>
            <a:r>
              <a:rPr lang="en-US" altLang="zh-TW" sz="2400">
                <a:ea typeface="新細明體"/>
                <a:cs typeface="Calibri"/>
              </a:rPr>
              <a:t>BOS</a:t>
            </a:r>
            <a:r>
              <a:rPr lang="zh-TW" altLang="en-US" sz="2400">
                <a:ea typeface="新細明體"/>
                <a:cs typeface="Calibri"/>
              </a:rPr>
              <a:t>]</a:t>
            </a:r>
          </a:p>
        </p:txBody>
      </p:sp>
      <p:grpSp>
        <p:nvGrpSpPr>
          <p:cNvPr id="103" name="群組 102">
            <a:extLst>
              <a:ext uri="{FF2B5EF4-FFF2-40B4-BE49-F238E27FC236}">
                <a16:creationId xmlns:a16="http://schemas.microsoft.com/office/drawing/2014/main" id="{A15D0A2F-23C5-86CF-106A-082E9CA5DD14}"/>
              </a:ext>
            </a:extLst>
          </p:cNvPr>
          <p:cNvGrpSpPr/>
          <p:nvPr/>
        </p:nvGrpSpPr>
        <p:grpSpPr>
          <a:xfrm>
            <a:off x="4052776" y="3072853"/>
            <a:ext cx="870097" cy="2321440"/>
            <a:chOff x="2936357" y="2918636"/>
            <a:chExt cx="870097" cy="2321440"/>
          </a:xfrm>
        </p:grpSpPr>
        <p:sp>
          <p:nvSpPr>
            <p:cNvPr id="98" name="矩形 97">
              <a:extLst>
                <a:ext uri="{FF2B5EF4-FFF2-40B4-BE49-F238E27FC236}">
                  <a16:creationId xmlns:a16="http://schemas.microsoft.com/office/drawing/2014/main" id="{A6BA6DCB-F3E2-E193-3257-83493601626F}"/>
                </a:ext>
              </a:extLst>
            </p:cNvPr>
            <p:cNvSpPr/>
            <p:nvPr/>
          </p:nvSpPr>
          <p:spPr>
            <a:xfrm>
              <a:off x="2936357" y="2918636"/>
              <a:ext cx="868325" cy="230372"/>
            </a:xfrm>
            <a:prstGeom prst="rect">
              <a:avLst/>
            </a:prstGeom>
            <a:solidFill>
              <a:schemeClr val="accent1">
                <a:lumMod val="40000"/>
                <a:lumOff val="6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9" name="矩形 98">
              <a:extLst>
                <a:ext uri="{FF2B5EF4-FFF2-40B4-BE49-F238E27FC236}">
                  <a16:creationId xmlns:a16="http://schemas.microsoft.com/office/drawing/2014/main" id="{8A0D535F-ECBD-801B-A4D6-130DFFACDA4C}"/>
                </a:ext>
              </a:extLst>
            </p:cNvPr>
            <p:cNvSpPr/>
            <p:nvPr/>
          </p:nvSpPr>
          <p:spPr>
            <a:xfrm>
              <a:off x="2936357" y="3441403"/>
              <a:ext cx="868325" cy="230372"/>
            </a:xfrm>
            <a:prstGeom prst="rect">
              <a:avLst/>
            </a:prstGeom>
            <a:solidFill>
              <a:schemeClr val="accent1">
                <a:lumMod val="40000"/>
                <a:lumOff val="6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0" name="矩形 99">
              <a:extLst>
                <a:ext uri="{FF2B5EF4-FFF2-40B4-BE49-F238E27FC236}">
                  <a16:creationId xmlns:a16="http://schemas.microsoft.com/office/drawing/2014/main" id="{BF44DD1E-2746-D158-A806-A4E8F7CD2629}"/>
                </a:ext>
              </a:extLst>
            </p:cNvPr>
            <p:cNvSpPr/>
            <p:nvPr/>
          </p:nvSpPr>
          <p:spPr>
            <a:xfrm>
              <a:off x="2936357" y="3964170"/>
              <a:ext cx="868325" cy="230372"/>
            </a:xfrm>
            <a:prstGeom prst="rect">
              <a:avLst/>
            </a:prstGeom>
            <a:solidFill>
              <a:schemeClr val="accent1">
                <a:lumMod val="40000"/>
                <a:lumOff val="6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1" name="矩形 100">
              <a:extLst>
                <a:ext uri="{FF2B5EF4-FFF2-40B4-BE49-F238E27FC236}">
                  <a16:creationId xmlns:a16="http://schemas.microsoft.com/office/drawing/2014/main" id="{DA2D2D0C-5B4E-1DA8-2B9E-D1A6C73D1A41}"/>
                </a:ext>
              </a:extLst>
            </p:cNvPr>
            <p:cNvSpPr/>
            <p:nvPr/>
          </p:nvSpPr>
          <p:spPr>
            <a:xfrm>
              <a:off x="2936357" y="5009704"/>
              <a:ext cx="868325" cy="230372"/>
            </a:xfrm>
            <a:prstGeom prst="rect">
              <a:avLst/>
            </a:prstGeom>
            <a:solidFill>
              <a:schemeClr val="accent1">
                <a:lumMod val="40000"/>
                <a:lumOff val="6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2" name="矩形 101">
              <a:extLst>
                <a:ext uri="{FF2B5EF4-FFF2-40B4-BE49-F238E27FC236}">
                  <a16:creationId xmlns:a16="http://schemas.microsoft.com/office/drawing/2014/main" id="{376785E3-8E1F-E80B-0653-3D69FBFA7CA0}"/>
                </a:ext>
              </a:extLst>
            </p:cNvPr>
            <p:cNvSpPr/>
            <p:nvPr/>
          </p:nvSpPr>
          <p:spPr>
            <a:xfrm>
              <a:off x="2938129" y="4486937"/>
              <a:ext cx="868325" cy="230372"/>
            </a:xfrm>
            <a:prstGeom prst="rect">
              <a:avLst/>
            </a:prstGeom>
            <a:solidFill>
              <a:schemeClr val="accent1">
                <a:lumMod val="40000"/>
                <a:lumOff val="6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10" name="群組 109">
            <a:extLst>
              <a:ext uri="{FF2B5EF4-FFF2-40B4-BE49-F238E27FC236}">
                <a16:creationId xmlns:a16="http://schemas.microsoft.com/office/drawing/2014/main" id="{E12DD858-8851-A580-6000-4AEEAF380E7D}"/>
              </a:ext>
            </a:extLst>
          </p:cNvPr>
          <p:cNvGrpSpPr/>
          <p:nvPr/>
        </p:nvGrpSpPr>
        <p:grpSpPr>
          <a:xfrm>
            <a:off x="9626008" y="3099434"/>
            <a:ext cx="870097" cy="2321440"/>
            <a:chOff x="8509589" y="2945217"/>
            <a:chExt cx="870097" cy="2321440"/>
          </a:xfrm>
        </p:grpSpPr>
        <p:sp>
          <p:nvSpPr>
            <p:cNvPr id="105" name="矩形 104">
              <a:extLst>
                <a:ext uri="{FF2B5EF4-FFF2-40B4-BE49-F238E27FC236}">
                  <a16:creationId xmlns:a16="http://schemas.microsoft.com/office/drawing/2014/main" id="{47C612BD-2CB9-265E-7A75-9A3A22FA1D0B}"/>
                </a:ext>
              </a:extLst>
            </p:cNvPr>
            <p:cNvSpPr/>
            <p:nvPr/>
          </p:nvSpPr>
          <p:spPr>
            <a:xfrm>
              <a:off x="8509589" y="2945217"/>
              <a:ext cx="868325" cy="230372"/>
            </a:xfrm>
            <a:prstGeom prst="rect">
              <a:avLst/>
            </a:prstGeom>
            <a:solidFill>
              <a:schemeClr val="accent1">
                <a:lumMod val="75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6" name="矩形 105">
              <a:extLst>
                <a:ext uri="{FF2B5EF4-FFF2-40B4-BE49-F238E27FC236}">
                  <a16:creationId xmlns:a16="http://schemas.microsoft.com/office/drawing/2014/main" id="{BFB6F25B-F998-DBD2-AE5D-C32682D25CA8}"/>
                </a:ext>
              </a:extLst>
            </p:cNvPr>
            <p:cNvSpPr/>
            <p:nvPr/>
          </p:nvSpPr>
          <p:spPr>
            <a:xfrm>
              <a:off x="8509589" y="3467984"/>
              <a:ext cx="868325" cy="230372"/>
            </a:xfrm>
            <a:prstGeom prst="rect">
              <a:avLst/>
            </a:prstGeom>
            <a:solidFill>
              <a:schemeClr val="accent1">
                <a:lumMod val="75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7" name="矩形 106">
              <a:extLst>
                <a:ext uri="{FF2B5EF4-FFF2-40B4-BE49-F238E27FC236}">
                  <a16:creationId xmlns:a16="http://schemas.microsoft.com/office/drawing/2014/main" id="{561C1916-64AC-F2B6-4782-C179F2992C48}"/>
                </a:ext>
              </a:extLst>
            </p:cNvPr>
            <p:cNvSpPr/>
            <p:nvPr/>
          </p:nvSpPr>
          <p:spPr>
            <a:xfrm>
              <a:off x="8509589" y="3990751"/>
              <a:ext cx="868325" cy="230372"/>
            </a:xfrm>
            <a:prstGeom prst="rect">
              <a:avLst/>
            </a:prstGeom>
            <a:solidFill>
              <a:schemeClr val="accent1">
                <a:lumMod val="75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8" name="矩形 107">
              <a:extLst>
                <a:ext uri="{FF2B5EF4-FFF2-40B4-BE49-F238E27FC236}">
                  <a16:creationId xmlns:a16="http://schemas.microsoft.com/office/drawing/2014/main" id="{A50CC302-3E12-5CE2-357B-B532D327CCE0}"/>
                </a:ext>
              </a:extLst>
            </p:cNvPr>
            <p:cNvSpPr/>
            <p:nvPr/>
          </p:nvSpPr>
          <p:spPr>
            <a:xfrm>
              <a:off x="8509589" y="5036285"/>
              <a:ext cx="868325" cy="230372"/>
            </a:xfrm>
            <a:prstGeom prst="rect">
              <a:avLst/>
            </a:prstGeom>
            <a:solidFill>
              <a:schemeClr val="accent1">
                <a:lumMod val="75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9" name="矩形 108">
              <a:extLst>
                <a:ext uri="{FF2B5EF4-FFF2-40B4-BE49-F238E27FC236}">
                  <a16:creationId xmlns:a16="http://schemas.microsoft.com/office/drawing/2014/main" id="{699587AE-3733-E38D-D6A8-7FEAAACE2E1B}"/>
                </a:ext>
              </a:extLst>
            </p:cNvPr>
            <p:cNvSpPr/>
            <p:nvPr/>
          </p:nvSpPr>
          <p:spPr>
            <a:xfrm>
              <a:off x="8511361" y="4513518"/>
              <a:ext cx="868325" cy="230372"/>
            </a:xfrm>
            <a:prstGeom prst="rect">
              <a:avLst/>
            </a:prstGeom>
            <a:solidFill>
              <a:schemeClr val="accent1">
                <a:lumMod val="75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17" name="群組 116">
            <a:extLst>
              <a:ext uri="{FF2B5EF4-FFF2-40B4-BE49-F238E27FC236}">
                <a16:creationId xmlns:a16="http://schemas.microsoft.com/office/drawing/2014/main" id="{BB61C1CF-6C94-FDF0-88B5-D6A6257916E8}"/>
              </a:ext>
            </a:extLst>
          </p:cNvPr>
          <p:cNvGrpSpPr/>
          <p:nvPr/>
        </p:nvGrpSpPr>
        <p:grpSpPr>
          <a:xfrm>
            <a:off x="2259861" y="3190829"/>
            <a:ext cx="274674" cy="2092840"/>
            <a:chOff x="1143442" y="3036612"/>
            <a:chExt cx="274674" cy="2092840"/>
          </a:xfrm>
        </p:grpSpPr>
        <p:cxnSp>
          <p:nvCxnSpPr>
            <p:cNvPr id="112" name="直線單箭頭接點 111">
              <a:extLst>
                <a:ext uri="{FF2B5EF4-FFF2-40B4-BE49-F238E27FC236}">
                  <a16:creationId xmlns:a16="http://schemas.microsoft.com/office/drawing/2014/main" id="{C46C07EE-8092-CF79-E78A-18F7A1131A58}"/>
                </a:ext>
              </a:extLst>
            </p:cNvPr>
            <p:cNvCxnSpPr>
              <a:cxnSpLocks/>
            </p:cNvCxnSpPr>
            <p:nvPr/>
          </p:nvCxnSpPr>
          <p:spPr>
            <a:xfrm>
              <a:off x="1150530" y="3036612"/>
              <a:ext cx="267586" cy="1063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3" name="直線單箭頭接點 112">
              <a:extLst>
                <a:ext uri="{FF2B5EF4-FFF2-40B4-BE49-F238E27FC236}">
                  <a16:creationId xmlns:a16="http://schemas.microsoft.com/office/drawing/2014/main" id="{BA502A0A-9954-63B2-8ABF-CA8D12C793BE}"/>
                </a:ext>
              </a:extLst>
            </p:cNvPr>
            <p:cNvCxnSpPr>
              <a:cxnSpLocks/>
            </p:cNvCxnSpPr>
            <p:nvPr/>
          </p:nvCxnSpPr>
          <p:spPr>
            <a:xfrm>
              <a:off x="1150530" y="3512886"/>
              <a:ext cx="267586" cy="1063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4" name="直線單箭頭接點 113">
              <a:extLst>
                <a:ext uri="{FF2B5EF4-FFF2-40B4-BE49-F238E27FC236}">
                  <a16:creationId xmlns:a16="http://schemas.microsoft.com/office/drawing/2014/main" id="{C136D077-9F19-4533-87F1-316094A69421}"/>
                </a:ext>
              </a:extLst>
            </p:cNvPr>
            <p:cNvCxnSpPr>
              <a:cxnSpLocks/>
            </p:cNvCxnSpPr>
            <p:nvPr/>
          </p:nvCxnSpPr>
          <p:spPr>
            <a:xfrm>
              <a:off x="1150530" y="4033438"/>
              <a:ext cx="267586" cy="1063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5" name="直線單箭頭接點 114">
              <a:extLst>
                <a:ext uri="{FF2B5EF4-FFF2-40B4-BE49-F238E27FC236}">
                  <a16:creationId xmlns:a16="http://schemas.microsoft.com/office/drawing/2014/main" id="{60B9745B-A565-4EC7-FFEC-DE4E635C8ADC}"/>
                </a:ext>
              </a:extLst>
            </p:cNvPr>
            <p:cNvCxnSpPr>
              <a:cxnSpLocks/>
            </p:cNvCxnSpPr>
            <p:nvPr/>
          </p:nvCxnSpPr>
          <p:spPr>
            <a:xfrm>
              <a:off x="1150530" y="5118820"/>
              <a:ext cx="267586" cy="1063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6" name="直線單箭頭接點 115">
              <a:extLst>
                <a:ext uri="{FF2B5EF4-FFF2-40B4-BE49-F238E27FC236}">
                  <a16:creationId xmlns:a16="http://schemas.microsoft.com/office/drawing/2014/main" id="{3D1DB76B-98A9-7EDA-EEF3-0F4B705BCC91}"/>
                </a:ext>
              </a:extLst>
            </p:cNvPr>
            <p:cNvCxnSpPr>
              <a:cxnSpLocks/>
            </p:cNvCxnSpPr>
            <p:nvPr/>
          </p:nvCxnSpPr>
          <p:spPr>
            <a:xfrm>
              <a:off x="1143442" y="4553990"/>
              <a:ext cx="267586" cy="1063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24" name="群組 123">
            <a:extLst>
              <a:ext uri="{FF2B5EF4-FFF2-40B4-BE49-F238E27FC236}">
                <a16:creationId xmlns:a16="http://schemas.microsoft.com/office/drawing/2014/main" id="{CC12D79B-2BCF-A59C-3CFB-B55499F7F78E}"/>
              </a:ext>
            </a:extLst>
          </p:cNvPr>
          <p:cNvGrpSpPr/>
          <p:nvPr/>
        </p:nvGrpSpPr>
        <p:grpSpPr>
          <a:xfrm>
            <a:off x="3730698" y="3190829"/>
            <a:ext cx="274674" cy="2092840"/>
            <a:chOff x="1143442" y="3036612"/>
            <a:chExt cx="274674" cy="2092840"/>
          </a:xfrm>
        </p:grpSpPr>
        <p:cxnSp>
          <p:nvCxnSpPr>
            <p:cNvPr id="119" name="直線單箭頭接點 118">
              <a:extLst>
                <a:ext uri="{FF2B5EF4-FFF2-40B4-BE49-F238E27FC236}">
                  <a16:creationId xmlns:a16="http://schemas.microsoft.com/office/drawing/2014/main" id="{36AA86DA-0DC8-1F7F-7A10-CD9730409C08}"/>
                </a:ext>
              </a:extLst>
            </p:cNvPr>
            <p:cNvCxnSpPr>
              <a:cxnSpLocks/>
            </p:cNvCxnSpPr>
            <p:nvPr/>
          </p:nvCxnSpPr>
          <p:spPr>
            <a:xfrm>
              <a:off x="1150530" y="3036612"/>
              <a:ext cx="267586" cy="1063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0" name="直線單箭頭接點 119">
              <a:extLst>
                <a:ext uri="{FF2B5EF4-FFF2-40B4-BE49-F238E27FC236}">
                  <a16:creationId xmlns:a16="http://schemas.microsoft.com/office/drawing/2014/main" id="{3A01200B-941F-DA2D-D256-5EBBEA0AEAC9}"/>
                </a:ext>
              </a:extLst>
            </p:cNvPr>
            <p:cNvCxnSpPr>
              <a:cxnSpLocks/>
            </p:cNvCxnSpPr>
            <p:nvPr/>
          </p:nvCxnSpPr>
          <p:spPr>
            <a:xfrm>
              <a:off x="1150530" y="3512886"/>
              <a:ext cx="267586" cy="1063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1" name="直線單箭頭接點 120">
              <a:extLst>
                <a:ext uri="{FF2B5EF4-FFF2-40B4-BE49-F238E27FC236}">
                  <a16:creationId xmlns:a16="http://schemas.microsoft.com/office/drawing/2014/main" id="{65660BEB-D67D-7E2F-15B5-A6D6746C4972}"/>
                </a:ext>
              </a:extLst>
            </p:cNvPr>
            <p:cNvCxnSpPr>
              <a:cxnSpLocks/>
            </p:cNvCxnSpPr>
            <p:nvPr/>
          </p:nvCxnSpPr>
          <p:spPr>
            <a:xfrm>
              <a:off x="1150530" y="4033438"/>
              <a:ext cx="267586" cy="1063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2" name="直線單箭頭接點 121">
              <a:extLst>
                <a:ext uri="{FF2B5EF4-FFF2-40B4-BE49-F238E27FC236}">
                  <a16:creationId xmlns:a16="http://schemas.microsoft.com/office/drawing/2014/main" id="{750FE695-7A0C-986F-2E26-952B037489D5}"/>
                </a:ext>
              </a:extLst>
            </p:cNvPr>
            <p:cNvCxnSpPr>
              <a:cxnSpLocks/>
            </p:cNvCxnSpPr>
            <p:nvPr/>
          </p:nvCxnSpPr>
          <p:spPr>
            <a:xfrm>
              <a:off x="1150530" y="5118820"/>
              <a:ext cx="267586" cy="1063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3" name="直線單箭頭接點 122">
              <a:extLst>
                <a:ext uri="{FF2B5EF4-FFF2-40B4-BE49-F238E27FC236}">
                  <a16:creationId xmlns:a16="http://schemas.microsoft.com/office/drawing/2014/main" id="{C7C5D457-06D7-D7DD-3DBE-D42376355154}"/>
                </a:ext>
              </a:extLst>
            </p:cNvPr>
            <p:cNvCxnSpPr>
              <a:cxnSpLocks/>
            </p:cNvCxnSpPr>
            <p:nvPr/>
          </p:nvCxnSpPr>
          <p:spPr>
            <a:xfrm>
              <a:off x="1143442" y="4553990"/>
              <a:ext cx="267586" cy="1063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31" name="群組 130">
            <a:extLst>
              <a:ext uri="{FF2B5EF4-FFF2-40B4-BE49-F238E27FC236}">
                <a16:creationId xmlns:a16="http://schemas.microsoft.com/office/drawing/2014/main" id="{7613D557-8241-370A-8CF5-8BAEA8AD9E59}"/>
              </a:ext>
            </a:extLst>
          </p:cNvPr>
          <p:cNvGrpSpPr/>
          <p:nvPr/>
        </p:nvGrpSpPr>
        <p:grpSpPr>
          <a:xfrm>
            <a:off x="5148372" y="3164247"/>
            <a:ext cx="274674" cy="2092840"/>
            <a:chOff x="1143442" y="3036612"/>
            <a:chExt cx="274674" cy="2092840"/>
          </a:xfrm>
        </p:grpSpPr>
        <p:cxnSp>
          <p:nvCxnSpPr>
            <p:cNvPr id="126" name="直線單箭頭接點 125">
              <a:extLst>
                <a:ext uri="{FF2B5EF4-FFF2-40B4-BE49-F238E27FC236}">
                  <a16:creationId xmlns:a16="http://schemas.microsoft.com/office/drawing/2014/main" id="{EB3C4E60-AB60-6EB7-28E2-7D751A1CD557}"/>
                </a:ext>
              </a:extLst>
            </p:cNvPr>
            <p:cNvCxnSpPr>
              <a:cxnSpLocks/>
            </p:cNvCxnSpPr>
            <p:nvPr/>
          </p:nvCxnSpPr>
          <p:spPr>
            <a:xfrm>
              <a:off x="1150530" y="3036612"/>
              <a:ext cx="267586" cy="1063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7" name="直線單箭頭接點 126">
              <a:extLst>
                <a:ext uri="{FF2B5EF4-FFF2-40B4-BE49-F238E27FC236}">
                  <a16:creationId xmlns:a16="http://schemas.microsoft.com/office/drawing/2014/main" id="{CE23956C-3A10-44B6-05C9-FA39F2E013E3}"/>
                </a:ext>
              </a:extLst>
            </p:cNvPr>
            <p:cNvCxnSpPr>
              <a:cxnSpLocks/>
            </p:cNvCxnSpPr>
            <p:nvPr/>
          </p:nvCxnSpPr>
          <p:spPr>
            <a:xfrm>
              <a:off x="1150530" y="3512886"/>
              <a:ext cx="267586" cy="1063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8" name="直線單箭頭接點 127">
              <a:extLst>
                <a:ext uri="{FF2B5EF4-FFF2-40B4-BE49-F238E27FC236}">
                  <a16:creationId xmlns:a16="http://schemas.microsoft.com/office/drawing/2014/main" id="{4151A0F4-EF4C-7FC4-A7DA-86DAE9C50A45}"/>
                </a:ext>
              </a:extLst>
            </p:cNvPr>
            <p:cNvCxnSpPr>
              <a:cxnSpLocks/>
            </p:cNvCxnSpPr>
            <p:nvPr/>
          </p:nvCxnSpPr>
          <p:spPr>
            <a:xfrm>
              <a:off x="1150530" y="4033438"/>
              <a:ext cx="267586" cy="1063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9" name="直線單箭頭接點 128">
              <a:extLst>
                <a:ext uri="{FF2B5EF4-FFF2-40B4-BE49-F238E27FC236}">
                  <a16:creationId xmlns:a16="http://schemas.microsoft.com/office/drawing/2014/main" id="{81068788-98F3-1BC6-5C3A-7669650F301B}"/>
                </a:ext>
              </a:extLst>
            </p:cNvPr>
            <p:cNvCxnSpPr>
              <a:cxnSpLocks/>
            </p:cNvCxnSpPr>
            <p:nvPr/>
          </p:nvCxnSpPr>
          <p:spPr>
            <a:xfrm>
              <a:off x="1150530" y="5118820"/>
              <a:ext cx="267586" cy="1063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0" name="直線單箭頭接點 129">
              <a:extLst>
                <a:ext uri="{FF2B5EF4-FFF2-40B4-BE49-F238E27FC236}">
                  <a16:creationId xmlns:a16="http://schemas.microsoft.com/office/drawing/2014/main" id="{6430742F-FDCB-FAAA-F4B4-22A4CDBBC7FA}"/>
                </a:ext>
              </a:extLst>
            </p:cNvPr>
            <p:cNvCxnSpPr>
              <a:cxnSpLocks/>
            </p:cNvCxnSpPr>
            <p:nvPr/>
          </p:nvCxnSpPr>
          <p:spPr>
            <a:xfrm>
              <a:off x="1143442" y="4553990"/>
              <a:ext cx="267586" cy="1063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38" name="群組 137">
            <a:extLst>
              <a:ext uri="{FF2B5EF4-FFF2-40B4-BE49-F238E27FC236}">
                <a16:creationId xmlns:a16="http://schemas.microsoft.com/office/drawing/2014/main" id="{71039F43-BE27-49B4-9C44-A8DFE09CB0A7}"/>
              </a:ext>
            </a:extLst>
          </p:cNvPr>
          <p:cNvGrpSpPr/>
          <p:nvPr/>
        </p:nvGrpSpPr>
        <p:grpSpPr>
          <a:xfrm>
            <a:off x="6176185" y="3164247"/>
            <a:ext cx="274674" cy="2092840"/>
            <a:chOff x="1143442" y="3036612"/>
            <a:chExt cx="274674" cy="2092840"/>
          </a:xfrm>
        </p:grpSpPr>
        <p:cxnSp>
          <p:nvCxnSpPr>
            <p:cNvPr id="133" name="直線單箭頭接點 132">
              <a:extLst>
                <a:ext uri="{FF2B5EF4-FFF2-40B4-BE49-F238E27FC236}">
                  <a16:creationId xmlns:a16="http://schemas.microsoft.com/office/drawing/2014/main" id="{7CC22DE4-93BB-5108-8A06-5671F45B433D}"/>
                </a:ext>
              </a:extLst>
            </p:cNvPr>
            <p:cNvCxnSpPr>
              <a:cxnSpLocks/>
            </p:cNvCxnSpPr>
            <p:nvPr/>
          </p:nvCxnSpPr>
          <p:spPr>
            <a:xfrm>
              <a:off x="1150530" y="3036612"/>
              <a:ext cx="267586" cy="1063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4" name="直線單箭頭接點 133">
              <a:extLst>
                <a:ext uri="{FF2B5EF4-FFF2-40B4-BE49-F238E27FC236}">
                  <a16:creationId xmlns:a16="http://schemas.microsoft.com/office/drawing/2014/main" id="{A4776A38-5B61-69B6-27F7-C538E28374DB}"/>
                </a:ext>
              </a:extLst>
            </p:cNvPr>
            <p:cNvCxnSpPr>
              <a:cxnSpLocks/>
            </p:cNvCxnSpPr>
            <p:nvPr/>
          </p:nvCxnSpPr>
          <p:spPr>
            <a:xfrm>
              <a:off x="1150530" y="3512886"/>
              <a:ext cx="267586" cy="1063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5" name="直線單箭頭接點 134">
              <a:extLst>
                <a:ext uri="{FF2B5EF4-FFF2-40B4-BE49-F238E27FC236}">
                  <a16:creationId xmlns:a16="http://schemas.microsoft.com/office/drawing/2014/main" id="{F9643062-CEB0-8151-045C-0FC15E5520A5}"/>
                </a:ext>
              </a:extLst>
            </p:cNvPr>
            <p:cNvCxnSpPr>
              <a:cxnSpLocks/>
            </p:cNvCxnSpPr>
            <p:nvPr/>
          </p:nvCxnSpPr>
          <p:spPr>
            <a:xfrm>
              <a:off x="1150530" y="4033438"/>
              <a:ext cx="267586" cy="1063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6" name="直線單箭頭接點 135">
              <a:extLst>
                <a:ext uri="{FF2B5EF4-FFF2-40B4-BE49-F238E27FC236}">
                  <a16:creationId xmlns:a16="http://schemas.microsoft.com/office/drawing/2014/main" id="{E398E98E-BD70-06E7-9542-E56D290FDFF1}"/>
                </a:ext>
              </a:extLst>
            </p:cNvPr>
            <p:cNvCxnSpPr>
              <a:cxnSpLocks/>
            </p:cNvCxnSpPr>
            <p:nvPr/>
          </p:nvCxnSpPr>
          <p:spPr>
            <a:xfrm>
              <a:off x="1150530" y="5118820"/>
              <a:ext cx="267586" cy="1063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7" name="直線單箭頭接點 136">
              <a:extLst>
                <a:ext uri="{FF2B5EF4-FFF2-40B4-BE49-F238E27FC236}">
                  <a16:creationId xmlns:a16="http://schemas.microsoft.com/office/drawing/2014/main" id="{6ED6B5A0-41B3-7BA8-F9FC-1DCE57F8EE84}"/>
                </a:ext>
              </a:extLst>
            </p:cNvPr>
            <p:cNvCxnSpPr>
              <a:cxnSpLocks/>
            </p:cNvCxnSpPr>
            <p:nvPr/>
          </p:nvCxnSpPr>
          <p:spPr>
            <a:xfrm>
              <a:off x="1143442" y="4553990"/>
              <a:ext cx="267586" cy="1063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45" name="群組 144">
            <a:extLst>
              <a:ext uri="{FF2B5EF4-FFF2-40B4-BE49-F238E27FC236}">
                <a16:creationId xmlns:a16="http://schemas.microsoft.com/office/drawing/2014/main" id="{A65D2BBF-45EE-58A5-507D-3F4C58D0D0CF}"/>
              </a:ext>
            </a:extLst>
          </p:cNvPr>
          <p:cNvGrpSpPr/>
          <p:nvPr/>
        </p:nvGrpSpPr>
        <p:grpSpPr>
          <a:xfrm>
            <a:off x="7478673" y="3217409"/>
            <a:ext cx="274674" cy="2092840"/>
            <a:chOff x="1143442" y="3036612"/>
            <a:chExt cx="274674" cy="2092840"/>
          </a:xfrm>
        </p:grpSpPr>
        <p:cxnSp>
          <p:nvCxnSpPr>
            <p:cNvPr id="140" name="直線單箭頭接點 139">
              <a:extLst>
                <a:ext uri="{FF2B5EF4-FFF2-40B4-BE49-F238E27FC236}">
                  <a16:creationId xmlns:a16="http://schemas.microsoft.com/office/drawing/2014/main" id="{9E0BF509-663B-77CE-3B52-E2AB59ECEF06}"/>
                </a:ext>
              </a:extLst>
            </p:cNvPr>
            <p:cNvCxnSpPr>
              <a:cxnSpLocks/>
            </p:cNvCxnSpPr>
            <p:nvPr/>
          </p:nvCxnSpPr>
          <p:spPr>
            <a:xfrm>
              <a:off x="1150530" y="3036612"/>
              <a:ext cx="267586" cy="1063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1" name="直線單箭頭接點 140">
              <a:extLst>
                <a:ext uri="{FF2B5EF4-FFF2-40B4-BE49-F238E27FC236}">
                  <a16:creationId xmlns:a16="http://schemas.microsoft.com/office/drawing/2014/main" id="{2A0073C3-ECEB-D889-104D-7DDA1DA54F3D}"/>
                </a:ext>
              </a:extLst>
            </p:cNvPr>
            <p:cNvCxnSpPr>
              <a:cxnSpLocks/>
            </p:cNvCxnSpPr>
            <p:nvPr/>
          </p:nvCxnSpPr>
          <p:spPr>
            <a:xfrm>
              <a:off x="1150530" y="3512886"/>
              <a:ext cx="267586" cy="1063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2" name="直線單箭頭接點 141">
              <a:extLst>
                <a:ext uri="{FF2B5EF4-FFF2-40B4-BE49-F238E27FC236}">
                  <a16:creationId xmlns:a16="http://schemas.microsoft.com/office/drawing/2014/main" id="{2918AE75-7213-AE79-0509-028CA93BD575}"/>
                </a:ext>
              </a:extLst>
            </p:cNvPr>
            <p:cNvCxnSpPr>
              <a:cxnSpLocks/>
            </p:cNvCxnSpPr>
            <p:nvPr/>
          </p:nvCxnSpPr>
          <p:spPr>
            <a:xfrm>
              <a:off x="1150530" y="4033438"/>
              <a:ext cx="267586" cy="1063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3" name="直線單箭頭接點 142">
              <a:extLst>
                <a:ext uri="{FF2B5EF4-FFF2-40B4-BE49-F238E27FC236}">
                  <a16:creationId xmlns:a16="http://schemas.microsoft.com/office/drawing/2014/main" id="{838CE7C2-59A8-7885-5028-59CC4C18E14F}"/>
                </a:ext>
              </a:extLst>
            </p:cNvPr>
            <p:cNvCxnSpPr>
              <a:cxnSpLocks/>
            </p:cNvCxnSpPr>
            <p:nvPr/>
          </p:nvCxnSpPr>
          <p:spPr>
            <a:xfrm>
              <a:off x="1150530" y="5118820"/>
              <a:ext cx="267586" cy="1063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4" name="直線單箭頭接點 143">
              <a:extLst>
                <a:ext uri="{FF2B5EF4-FFF2-40B4-BE49-F238E27FC236}">
                  <a16:creationId xmlns:a16="http://schemas.microsoft.com/office/drawing/2014/main" id="{49BA466B-10CF-4F0C-31A3-022EAE9E788E}"/>
                </a:ext>
              </a:extLst>
            </p:cNvPr>
            <p:cNvCxnSpPr>
              <a:cxnSpLocks/>
            </p:cNvCxnSpPr>
            <p:nvPr/>
          </p:nvCxnSpPr>
          <p:spPr>
            <a:xfrm>
              <a:off x="1143442" y="4553990"/>
              <a:ext cx="267586" cy="1063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52" name="群組 151">
            <a:extLst>
              <a:ext uri="{FF2B5EF4-FFF2-40B4-BE49-F238E27FC236}">
                <a16:creationId xmlns:a16="http://schemas.microsoft.com/office/drawing/2014/main" id="{B943303B-7F4A-0061-CC0A-5BAC9F6F553F}"/>
              </a:ext>
            </a:extLst>
          </p:cNvPr>
          <p:cNvGrpSpPr/>
          <p:nvPr/>
        </p:nvGrpSpPr>
        <p:grpSpPr>
          <a:xfrm>
            <a:off x="9197603" y="3217409"/>
            <a:ext cx="274674" cy="2092840"/>
            <a:chOff x="1143442" y="3036612"/>
            <a:chExt cx="274674" cy="2092840"/>
          </a:xfrm>
        </p:grpSpPr>
        <p:cxnSp>
          <p:nvCxnSpPr>
            <p:cNvPr id="147" name="直線單箭頭接點 146">
              <a:extLst>
                <a:ext uri="{FF2B5EF4-FFF2-40B4-BE49-F238E27FC236}">
                  <a16:creationId xmlns:a16="http://schemas.microsoft.com/office/drawing/2014/main" id="{9D853756-BDC7-59BB-E36E-B15F60E6D477}"/>
                </a:ext>
              </a:extLst>
            </p:cNvPr>
            <p:cNvCxnSpPr>
              <a:cxnSpLocks/>
            </p:cNvCxnSpPr>
            <p:nvPr/>
          </p:nvCxnSpPr>
          <p:spPr>
            <a:xfrm>
              <a:off x="1150530" y="3036612"/>
              <a:ext cx="267586" cy="1063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8" name="直線單箭頭接點 147">
              <a:extLst>
                <a:ext uri="{FF2B5EF4-FFF2-40B4-BE49-F238E27FC236}">
                  <a16:creationId xmlns:a16="http://schemas.microsoft.com/office/drawing/2014/main" id="{87EECD66-9881-95BC-5C18-8C64C8B90BEB}"/>
                </a:ext>
              </a:extLst>
            </p:cNvPr>
            <p:cNvCxnSpPr>
              <a:cxnSpLocks/>
            </p:cNvCxnSpPr>
            <p:nvPr/>
          </p:nvCxnSpPr>
          <p:spPr>
            <a:xfrm>
              <a:off x="1150530" y="3512886"/>
              <a:ext cx="267586" cy="1063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9" name="直線單箭頭接點 148">
              <a:extLst>
                <a:ext uri="{FF2B5EF4-FFF2-40B4-BE49-F238E27FC236}">
                  <a16:creationId xmlns:a16="http://schemas.microsoft.com/office/drawing/2014/main" id="{56721D08-354D-45AE-03F9-CA78C893ACA4}"/>
                </a:ext>
              </a:extLst>
            </p:cNvPr>
            <p:cNvCxnSpPr>
              <a:cxnSpLocks/>
            </p:cNvCxnSpPr>
            <p:nvPr/>
          </p:nvCxnSpPr>
          <p:spPr>
            <a:xfrm>
              <a:off x="1150530" y="4033438"/>
              <a:ext cx="267586" cy="1063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0" name="直線單箭頭接點 149">
              <a:extLst>
                <a:ext uri="{FF2B5EF4-FFF2-40B4-BE49-F238E27FC236}">
                  <a16:creationId xmlns:a16="http://schemas.microsoft.com/office/drawing/2014/main" id="{BC483539-1194-F1EB-2347-B92970BB3680}"/>
                </a:ext>
              </a:extLst>
            </p:cNvPr>
            <p:cNvCxnSpPr>
              <a:cxnSpLocks/>
            </p:cNvCxnSpPr>
            <p:nvPr/>
          </p:nvCxnSpPr>
          <p:spPr>
            <a:xfrm>
              <a:off x="1150530" y="5118820"/>
              <a:ext cx="267586" cy="1063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1" name="直線單箭頭接點 150">
              <a:extLst>
                <a:ext uri="{FF2B5EF4-FFF2-40B4-BE49-F238E27FC236}">
                  <a16:creationId xmlns:a16="http://schemas.microsoft.com/office/drawing/2014/main" id="{FCC42E32-0EE3-2767-8C79-95A61BE25B4E}"/>
                </a:ext>
              </a:extLst>
            </p:cNvPr>
            <p:cNvCxnSpPr>
              <a:cxnSpLocks/>
            </p:cNvCxnSpPr>
            <p:nvPr/>
          </p:nvCxnSpPr>
          <p:spPr>
            <a:xfrm>
              <a:off x="1143442" y="4553990"/>
              <a:ext cx="267586" cy="1063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59" name="群組 158">
            <a:extLst>
              <a:ext uri="{FF2B5EF4-FFF2-40B4-BE49-F238E27FC236}">
                <a16:creationId xmlns:a16="http://schemas.microsoft.com/office/drawing/2014/main" id="{634F3256-1F38-74BA-4939-5606F03FA2C9}"/>
              </a:ext>
            </a:extLst>
          </p:cNvPr>
          <p:cNvGrpSpPr/>
          <p:nvPr/>
        </p:nvGrpSpPr>
        <p:grpSpPr>
          <a:xfrm>
            <a:off x="6515985" y="3099434"/>
            <a:ext cx="870097" cy="2321440"/>
            <a:chOff x="5399566" y="2945217"/>
            <a:chExt cx="870097" cy="2321440"/>
          </a:xfrm>
        </p:grpSpPr>
        <p:sp>
          <p:nvSpPr>
            <p:cNvPr id="154" name="矩形 153">
              <a:extLst>
                <a:ext uri="{FF2B5EF4-FFF2-40B4-BE49-F238E27FC236}">
                  <a16:creationId xmlns:a16="http://schemas.microsoft.com/office/drawing/2014/main" id="{574AF405-DB27-3834-D986-DBBD6574D0D0}"/>
                </a:ext>
              </a:extLst>
            </p:cNvPr>
            <p:cNvSpPr/>
            <p:nvPr/>
          </p:nvSpPr>
          <p:spPr>
            <a:xfrm>
              <a:off x="5399566" y="2945217"/>
              <a:ext cx="868325" cy="230372"/>
            </a:xfrm>
            <a:prstGeom prst="rect">
              <a:avLst/>
            </a:prstGeom>
            <a:solidFill>
              <a:schemeClr val="accent1">
                <a:lumMod val="60000"/>
                <a:lumOff val="4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5" name="矩形 154">
              <a:extLst>
                <a:ext uri="{FF2B5EF4-FFF2-40B4-BE49-F238E27FC236}">
                  <a16:creationId xmlns:a16="http://schemas.microsoft.com/office/drawing/2014/main" id="{014507A0-6207-5418-747B-3D922F7BA47F}"/>
                </a:ext>
              </a:extLst>
            </p:cNvPr>
            <p:cNvSpPr/>
            <p:nvPr/>
          </p:nvSpPr>
          <p:spPr>
            <a:xfrm>
              <a:off x="5399566" y="3467984"/>
              <a:ext cx="868325" cy="230372"/>
            </a:xfrm>
            <a:prstGeom prst="rect">
              <a:avLst/>
            </a:prstGeom>
            <a:solidFill>
              <a:schemeClr val="accent1">
                <a:lumMod val="60000"/>
                <a:lumOff val="4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6" name="矩形 155">
              <a:extLst>
                <a:ext uri="{FF2B5EF4-FFF2-40B4-BE49-F238E27FC236}">
                  <a16:creationId xmlns:a16="http://schemas.microsoft.com/office/drawing/2014/main" id="{5B84E046-9B38-3C4F-13F1-47E280A9EEDB}"/>
                </a:ext>
              </a:extLst>
            </p:cNvPr>
            <p:cNvSpPr/>
            <p:nvPr/>
          </p:nvSpPr>
          <p:spPr>
            <a:xfrm>
              <a:off x="5399566" y="3990751"/>
              <a:ext cx="868325" cy="230372"/>
            </a:xfrm>
            <a:prstGeom prst="rect">
              <a:avLst/>
            </a:prstGeom>
            <a:solidFill>
              <a:schemeClr val="accent1">
                <a:lumMod val="60000"/>
                <a:lumOff val="4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7" name="矩形 156">
              <a:extLst>
                <a:ext uri="{FF2B5EF4-FFF2-40B4-BE49-F238E27FC236}">
                  <a16:creationId xmlns:a16="http://schemas.microsoft.com/office/drawing/2014/main" id="{B86F14CF-05EF-B83D-A9A6-9ECF3690FE0B}"/>
                </a:ext>
              </a:extLst>
            </p:cNvPr>
            <p:cNvSpPr/>
            <p:nvPr/>
          </p:nvSpPr>
          <p:spPr>
            <a:xfrm>
              <a:off x="5399566" y="5036285"/>
              <a:ext cx="868325" cy="230372"/>
            </a:xfrm>
            <a:prstGeom prst="rect">
              <a:avLst/>
            </a:prstGeom>
            <a:solidFill>
              <a:schemeClr val="accent1">
                <a:lumMod val="60000"/>
                <a:lumOff val="4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8" name="矩形 157">
              <a:extLst>
                <a:ext uri="{FF2B5EF4-FFF2-40B4-BE49-F238E27FC236}">
                  <a16:creationId xmlns:a16="http://schemas.microsoft.com/office/drawing/2014/main" id="{16B53F1F-FB92-C5F4-D31A-9F26F8BC85D4}"/>
                </a:ext>
              </a:extLst>
            </p:cNvPr>
            <p:cNvSpPr/>
            <p:nvPr/>
          </p:nvSpPr>
          <p:spPr>
            <a:xfrm>
              <a:off x="5401338" y="4513518"/>
              <a:ext cx="868325" cy="230372"/>
            </a:xfrm>
            <a:prstGeom prst="rect">
              <a:avLst/>
            </a:prstGeom>
            <a:solidFill>
              <a:schemeClr val="accent1">
                <a:lumMod val="60000"/>
                <a:lumOff val="4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161" name="矩形 160">
            <a:extLst>
              <a:ext uri="{FF2B5EF4-FFF2-40B4-BE49-F238E27FC236}">
                <a16:creationId xmlns:a16="http://schemas.microsoft.com/office/drawing/2014/main" id="{782A8E2C-2E72-911C-4900-A793B7B1C8E8}"/>
              </a:ext>
            </a:extLst>
          </p:cNvPr>
          <p:cNvSpPr/>
          <p:nvPr/>
        </p:nvSpPr>
        <p:spPr>
          <a:xfrm rot="5400000">
            <a:off x="6600159" y="4211424"/>
            <a:ext cx="2888511" cy="469604"/>
          </a:xfrm>
          <a:prstGeom prst="rect">
            <a:avLst/>
          </a:prstGeom>
          <a:solidFill>
            <a:srgbClr val="71097D">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zh-TW" altLang="en-US" sz="2400">
                <a:solidFill>
                  <a:schemeClr val="tx1"/>
                </a:solidFill>
                <a:latin typeface="Calibri"/>
                <a:ea typeface="新細明體"/>
                <a:cs typeface="Calibri"/>
              </a:rPr>
              <a:t>Transformer Layer 2</a:t>
            </a:r>
            <a:endParaRPr lang="zh-TW">
              <a:solidFill>
                <a:schemeClr val="tx1"/>
              </a:solidFill>
            </a:endParaRPr>
          </a:p>
        </p:txBody>
      </p:sp>
      <p:sp>
        <p:nvSpPr>
          <p:cNvPr id="163" name="矩形 162">
            <a:extLst>
              <a:ext uri="{FF2B5EF4-FFF2-40B4-BE49-F238E27FC236}">
                <a16:creationId xmlns:a16="http://schemas.microsoft.com/office/drawing/2014/main" id="{A9F03C69-BA95-99B5-6584-E06987F3D672}"/>
              </a:ext>
            </a:extLst>
          </p:cNvPr>
          <p:cNvSpPr/>
          <p:nvPr/>
        </p:nvSpPr>
        <p:spPr>
          <a:xfrm rot="5400000">
            <a:off x="7433042" y="4211424"/>
            <a:ext cx="2888511" cy="469604"/>
          </a:xfrm>
          <a:prstGeom prst="rect">
            <a:avLst/>
          </a:prstGeom>
          <a:solidFill>
            <a:srgbClr val="7D0931">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zh-TW" altLang="en-US" sz="2400">
                <a:solidFill>
                  <a:schemeClr val="tx1"/>
                </a:solidFill>
                <a:latin typeface="Calibri"/>
                <a:ea typeface="新細明體"/>
                <a:cs typeface="Calibri"/>
              </a:rPr>
              <a:t>Transformer Layer N</a:t>
            </a:r>
            <a:endParaRPr lang="zh-TW">
              <a:solidFill>
                <a:schemeClr val="tx1"/>
              </a:solidFill>
            </a:endParaRPr>
          </a:p>
        </p:txBody>
      </p:sp>
      <p:grpSp>
        <p:nvGrpSpPr>
          <p:cNvPr id="6" name="Group 5">
            <a:extLst>
              <a:ext uri="{FF2B5EF4-FFF2-40B4-BE49-F238E27FC236}">
                <a16:creationId xmlns:a16="http://schemas.microsoft.com/office/drawing/2014/main" id="{0EB90731-DD89-1B4F-8300-BE3D66942E0A}"/>
              </a:ext>
            </a:extLst>
          </p:cNvPr>
          <p:cNvGrpSpPr/>
          <p:nvPr/>
        </p:nvGrpSpPr>
        <p:grpSpPr>
          <a:xfrm>
            <a:off x="5626395" y="1905597"/>
            <a:ext cx="3485708" cy="974652"/>
            <a:chOff x="5626395" y="1510173"/>
            <a:chExt cx="3485708" cy="974652"/>
          </a:xfrm>
        </p:grpSpPr>
        <p:sp>
          <p:nvSpPr>
            <p:cNvPr id="67" name="矩形 12">
              <a:extLst>
                <a:ext uri="{FF2B5EF4-FFF2-40B4-BE49-F238E27FC236}">
                  <a16:creationId xmlns:a16="http://schemas.microsoft.com/office/drawing/2014/main" id="{4817E0AA-C4F9-EA44-96D2-066B1689FC3D}"/>
                </a:ext>
              </a:extLst>
            </p:cNvPr>
            <p:cNvSpPr/>
            <p:nvPr/>
          </p:nvSpPr>
          <p:spPr>
            <a:xfrm rot="5400000">
              <a:off x="5373872" y="1762697"/>
              <a:ext cx="974651" cy="469605"/>
            </a:xfrm>
            <a:prstGeom prst="rect">
              <a:avLst/>
            </a:prstGeom>
            <a:solidFill>
              <a:srgbClr val="FFFF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tLang="zh-TW" sz="2400">
                  <a:solidFill>
                    <a:schemeClr val="tx1"/>
                  </a:solidFill>
                  <a:latin typeface="Calibri"/>
                  <a:ea typeface="新細明體"/>
                  <a:cs typeface="Calibri"/>
                </a:rPr>
                <a:t>Prefix</a:t>
              </a:r>
              <a:endParaRPr lang="zh-TW"/>
            </a:p>
          </p:txBody>
        </p:sp>
        <p:sp>
          <p:nvSpPr>
            <p:cNvPr id="68" name="矩形 12">
              <a:extLst>
                <a:ext uri="{FF2B5EF4-FFF2-40B4-BE49-F238E27FC236}">
                  <a16:creationId xmlns:a16="http://schemas.microsoft.com/office/drawing/2014/main" id="{CA465D1C-33AF-A742-97D1-2F4F9B08C677}"/>
                </a:ext>
              </a:extLst>
            </p:cNvPr>
            <p:cNvSpPr/>
            <p:nvPr/>
          </p:nvSpPr>
          <p:spPr>
            <a:xfrm rot="5400000">
              <a:off x="7556829" y="1762696"/>
              <a:ext cx="974651" cy="469606"/>
            </a:xfrm>
            <a:prstGeom prst="rect">
              <a:avLst/>
            </a:prstGeom>
            <a:solidFill>
              <a:srgbClr val="FFFF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tLang="zh-TW" sz="2400">
                  <a:solidFill>
                    <a:schemeClr val="tx1"/>
                  </a:solidFill>
                  <a:latin typeface="Calibri"/>
                  <a:ea typeface="新細明體"/>
                  <a:cs typeface="Calibri"/>
                </a:rPr>
                <a:t>Prefix</a:t>
              </a:r>
              <a:endParaRPr lang="zh-TW"/>
            </a:p>
          </p:txBody>
        </p:sp>
        <p:sp>
          <p:nvSpPr>
            <p:cNvPr id="70" name="矩形 12">
              <a:extLst>
                <a:ext uri="{FF2B5EF4-FFF2-40B4-BE49-F238E27FC236}">
                  <a16:creationId xmlns:a16="http://schemas.microsoft.com/office/drawing/2014/main" id="{3C8305EF-12DA-0042-BD1C-43A27BF859D3}"/>
                </a:ext>
              </a:extLst>
            </p:cNvPr>
            <p:cNvSpPr/>
            <p:nvPr/>
          </p:nvSpPr>
          <p:spPr>
            <a:xfrm rot="5400000">
              <a:off x="8389973" y="1762695"/>
              <a:ext cx="974651" cy="469608"/>
            </a:xfrm>
            <a:prstGeom prst="rect">
              <a:avLst/>
            </a:prstGeom>
            <a:solidFill>
              <a:srgbClr val="FFFF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tLang="zh-TW" sz="2400">
                  <a:solidFill>
                    <a:schemeClr val="tx1"/>
                  </a:solidFill>
                  <a:latin typeface="Calibri"/>
                  <a:ea typeface="新細明體"/>
                  <a:cs typeface="Calibri"/>
                </a:rPr>
                <a:t>Prefix</a:t>
              </a:r>
              <a:endParaRPr lang="zh-TW"/>
            </a:p>
          </p:txBody>
        </p:sp>
      </p:grpSp>
      <p:sp>
        <p:nvSpPr>
          <p:cNvPr id="4" name="日期版面配置區 3">
            <a:extLst>
              <a:ext uri="{FF2B5EF4-FFF2-40B4-BE49-F238E27FC236}">
                <a16:creationId xmlns:a16="http://schemas.microsoft.com/office/drawing/2014/main" id="{36D576BE-7554-9AFA-ADE2-1FE683848FEB}"/>
              </a:ext>
            </a:extLst>
          </p:cNvPr>
          <p:cNvSpPr>
            <a:spLocks noGrp="1"/>
          </p:cNvSpPr>
          <p:nvPr>
            <p:ph type="dt" sz="half" idx="10"/>
          </p:nvPr>
        </p:nvSpPr>
        <p:spPr/>
        <p:txBody>
          <a:bodyPr/>
          <a:lstStyle/>
          <a:p>
            <a:r>
              <a:rPr lang="en-US" altLang="zh-TW"/>
              <a:t>Li, Xiang Lisa, and Percy Liang. "Prefix-Tuning: Optimizing Continuous Prompts for Generation." </a:t>
            </a:r>
            <a:r>
              <a:rPr lang="en-US" altLang="zh-TW" i="1"/>
              <a:t>Proceedings of the 59th Annual Meeting of the Association for Computational Linguistics and the 11th International Joint Conference on Natural Language Processing (Volume 1: Long Papers)</a:t>
            </a:r>
            <a:r>
              <a:rPr lang="en-US" altLang="zh-TW"/>
              <a:t>. 2021.</a:t>
            </a:r>
            <a:endParaRPr lang="en-TW" altLang="zh-TW"/>
          </a:p>
        </p:txBody>
      </p:sp>
    </p:spTree>
    <p:extLst>
      <p:ext uri="{BB962C8B-B14F-4D97-AF65-F5344CB8AC3E}">
        <p14:creationId xmlns:p14="http://schemas.microsoft.com/office/powerpoint/2010/main" val="769796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5" name="Group 244">
            <a:extLst>
              <a:ext uri="{FF2B5EF4-FFF2-40B4-BE49-F238E27FC236}">
                <a16:creationId xmlns:a16="http://schemas.microsoft.com/office/drawing/2014/main" id="{C536039B-5AFC-1147-89F8-44C2D819E5BC}"/>
              </a:ext>
            </a:extLst>
          </p:cNvPr>
          <p:cNvGrpSpPr/>
          <p:nvPr/>
        </p:nvGrpSpPr>
        <p:grpSpPr>
          <a:xfrm>
            <a:off x="3701307" y="5663374"/>
            <a:ext cx="7411251" cy="1215201"/>
            <a:chOff x="3701307" y="5663374"/>
            <a:chExt cx="7411251" cy="1215201"/>
          </a:xfrm>
        </p:grpSpPr>
        <p:sp>
          <p:nvSpPr>
            <p:cNvPr id="7" name="矩形 97">
              <a:extLst>
                <a:ext uri="{FF2B5EF4-FFF2-40B4-BE49-F238E27FC236}">
                  <a16:creationId xmlns:a16="http://schemas.microsoft.com/office/drawing/2014/main" id="{A70CB6B6-CB73-8B47-842C-A978B23B312A}"/>
                </a:ext>
              </a:extLst>
            </p:cNvPr>
            <p:cNvSpPr/>
            <p:nvPr/>
          </p:nvSpPr>
          <p:spPr>
            <a:xfrm rot="16200000">
              <a:off x="3530879" y="5984123"/>
              <a:ext cx="868325" cy="230372"/>
            </a:xfrm>
            <a:prstGeom prst="rect">
              <a:avLst/>
            </a:prstGeom>
            <a:solidFill>
              <a:schemeClr val="accent1">
                <a:lumMod val="40000"/>
                <a:lumOff val="6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矩形 98">
              <a:extLst>
                <a:ext uri="{FF2B5EF4-FFF2-40B4-BE49-F238E27FC236}">
                  <a16:creationId xmlns:a16="http://schemas.microsoft.com/office/drawing/2014/main" id="{DAB69630-08A7-9E44-9152-F1D04564C8EE}"/>
                </a:ext>
              </a:extLst>
            </p:cNvPr>
            <p:cNvSpPr/>
            <p:nvPr/>
          </p:nvSpPr>
          <p:spPr>
            <a:xfrm rot="16200000">
              <a:off x="5251826" y="5984123"/>
              <a:ext cx="868325" cy="230372"/>
            </a:xfrm>
            <a:prstGeom prst="rect">
              <a:avLst/>
            </a:prstGeom>
            <a:solidFill>
              <a:schemeClr val="accent1">
                <a:lumMod val="40000"/>
                <a:lumOff val="6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矩形 99">
              <a:extLst>
                <a:ext uri="{FF2B5EF4-FFF2-40B4-BE49-F238E27FC236}">
                  <a16:creationId xmlns:a16="http://schemas.microsoft.com/office/drawing/2014/main" id="{9B251FB8-B1BE-C544-8F41-51F7AE516803}"/>
                </a:ext>
              </a:extLst>
            </p:cNvPr>
            <p:cNvSpPr/>
            <p:nvPr/>
          </p:nvSpPr>
          <p:spPr>
            <a:xfrm rot="16200000">
              <a:off x="6972773" y="5984123"/>
              <a:ext cx="868325" cy="230372"/>
            </a:xfrm>
            <a:prstGeom prst="rect">
              <a:avLst/>
            </a:prstGeom>
            <a:solidFill>
              <a:schemeClr val="accent1">
                <a:lumMod val="40000"/>
                <a:lumOff val="6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矩形 100">
              <a:extLst>
                <a:ext uri="{FF2B5EF4-FFF2-40B4-BE49-F238E27FC236}">
                  <a16:creationId xmlns:a16="http://schemas.microsoft.com/office/drawing/2014/main" id="{9CE0B803-80ED-154B-839E-3DD2964D5025}"/>
                </a:ext>
              </a:extLst>
            </p:cNvPr>
            <p:cNvSpPr/>
            <p:nvPr/>
          </p:nvSpPr>
          <p:spPr>
            <a:xfrm rot="16200000">
              <a:off x="10414665" y="5982351"/>
              <a:ext cx="868325" cy="230372"/>
            </a:xfrm>
            <a:prstGeom prst="rect">
              <a:avLst/>
            </a:prstGeom>
            <a:solidFill>
              <a:schemeClr val="accent1">
                <a:lumMod val="40000"/>
                <a:lumOff val="6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矩形 101">
              <a:extLst>
                <a:ext uri="{FF2B5EF4-FFF2-40B4-BE49-F238E27FC236}">
                  <a16:creationId xmlns:a16="http://schemas.microsoft.com/office/drawing/2014/main" id="{D9593393-A4E0-914E-BD76-D83E7D3E88A4}"/>
                </a:ext>
              </a:extLst>
            </p:cNvPr>
            <p:cNvSpPr/>
            <p:nvPr/>
          </p:nvSpPr>
          <p:spPr>
            <a:xfrm rot="16200000">
              <a:off x="8693720" y="5982351"/>
              <a:ext cx="868325" cy="230372"/>
            </a:xfrm>
            <a:prstGeom prst="rect">
              <a:avLst/>
            </a:prstGeom>
            <a:solidFill>
              <a:schemeClr val="accent1">
                <a:lumMod val="40000"/>
                <a:lumOff val="6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60" name="Group 59">
              <a:extLst>
                <a:ext uri="{FF2B5EF4-FFF2-40B4-BE49-F238E27FC236}">
                  <a16:creationId xmlns:a16="http://schemas.microsoft.com/office/drawing/2014/main" id="{B76D336C-285D-5949-B272-D701264F0500}"/>
                </a:ext>
              </a:extLst>
            </p:cNvPr>
            <p:cNvGrpSpPr/>
            <p:nvPr/>
          </p:nvGrpSpPr>
          <p:grpSpPr>
            <a:xfrm>
              <a:off x="3701307" y="6416910"/>
              <a:ext cx="7411251" cy="461665"/>
              <a:chOff x="2505558" y="6020904"/>
              <a:chExt cx="7411251" cy="461665"/>
            </a:xfrm>
          </p:grpSpPr>
          <mc:AlternateContent xmlns:mc="http://schemas.openxmlformats.org/markup-compatibility/2006" xmlns:a14="http://schemas.microsoft.com/office/drawing/2010/main">
            <mc:Choice Requires="a14">
              <p:sp>
                <p:nvSpPr>
                  <p:cNvPr id="30" name="文字方塊 72">
                    <a:extLst>
                      <a:ext uri="{FF2B5EF4-FFF2-40B4-BE49-F238E27FC236}">
                        <a16:creationId xmlns:a16="http://schemas.microsoft.com/office/drawing/2014/main" id="{2BE4FE4A-F005-BA47-AE4E-C64E6C236678}"/>
                      </a:ext>
                    </a:extLst>
                  </p:cNvPr>
                  <p:cNvSpPr txBox="1"/>
                  <p:nvPr/>
                </p:nvSpPr>
                <p:spPr>
                  <a:xfrm>
                    <a:off x="2505558" y="6020904"/>
                    <a:ext cx="527465"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14:m>
                      <m:oMathPara xmlns:m="http://schemas.openxmlformats.org/officeDocument/2006/math">
                        <m:oMathParaPr>
                          <m:jc m:val="centerGroup"/>
                        </m:oMathParaPr>
                        <m:oMath xmlns:m="http://schemas.openxmlformats.org/officeDocument/2006/math">
                          <m:sSub>
                            <m:sSubPr>
                              <m:ctrlPr>
                                <a:rPr lang="en-US" altLang="zh-TW" sz="2400" b="0" i="1" dirty="0" smtClean="0">
                                  <a:latin typeface="Cambria Math" panose="02040503050406030204" pitchFamily="18" charset="0"/>
                                  <a:ea typeface="新細明體"/>
                                  <a:cs typeface="Calibri"/>
                                </a:rPr>
                              </m:ctrlPr>
                            </m:sSubPr>
                            <m:e>
                              <m:r>
                                <a:rPr lang="en-US" altLang="zh-TW" sz="2400" b="1" i="1" dirty="0" smtClean="0">
                                  <a:latin typeface="Cambria Math" panose="02040503050406030204" pitchFamily="18" charset="0"/>
                                  <a:ea typeface="新細明體"/>
                                  <a:cs typeface="Calibri"/>
                                </a:rPr>
                                <m:t>𝒙</m:t>
                              </m:r>
                            </m:e>
                            <m:sub>
                              <m:r>
                                <a:rPr lang="en-US" altLang="zh-TW" sz="2400" b="0" i="1" dirty="0" smtClean="0">
                                  <a:latin typeface="Cambria Math" panose="02040503050406030204" pitchFamily="18" charset="0"/>
                                  <a:ea typeface="新細明體"/>
                                  <a:cs typeface="Calibri"/>
                                </a:rPr>
                                <m:t>1</m:t>
                              </m:r>
                            </m:sub>
                          </m:sSub>
                        </m:oMath>
                      </m:oMathPara>
                    </a14:m>
                    <a:endParaRPr lang="zh-TW" altLang="en-US" sz="2400">
                      <a:ea typeface="新細明體"/>
                      <a:cs typeface="Calibri"/>
                    </a:endParaRPr>
                  </a:p>
                </p:txBody>
              </p:sp>
            </mc:Choice>
            <mc:Fallback xmlns="">
              <p:sp>
                <p:nvSpPr>
                  <p:cNvPr id="30" name="文字方塊 72">
                    <a:extLst>
                      <a:ext uri="{FF2B5EF4-FFF2-40B4-BE49-F238E27FC236}">
                        <a16:creationId xmlns:a16="http://schemas.microsoft.com/office/drawing/2014/main" id="{2BE4FE4A-F005-BA47-AE4E-C64E6C236678}"/>
                      </a:ext>
                    </a:extLst>
                  </p:cNvPr>
                  <p:cNvSpPr txBox="1">
                    <a:spLocks noRot="1" noChangeAspect="1" noMove="1" noResize="1" noEditPoints="1" noAdjustHandles="1" noChangeArrowheads="1" noChangeShapeType="1" noTextEdit="1"/>
                  </p:cNvSpPr>
                  <p:nvPr/>
                </p:nvSpPr>
                <p:spPr>
                  <a:xfrm>
                    <a:off x="2505558" y="6020904"/>
                    <a:ext cx="527465" cy="461665"/>
                  </a:xfrm>
                  <a:prstGeom prst="rect">
                    <a:avLst/>
                  </a:prstGeom>
                  <a:blipFill>
                    <a:blip r:embed="rId2"/>
                    <a:stretch>
                      <a:fillRect b="-1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文字方塊 72">
                    <a:extLst>
                      <a:ext uri="{FF2B5EF4-FFF2-40B4-BE49-F238E27FC236}">
                        <a16:creationId xmlns:a16="http://schemas.microsoft.com/office/drawing/2014/main" id="{2DBD01A3-4F9A-3148-B80D-B6A7AE75AA52}"/>
                      </a:ext>
                    </a:extLst>
                  </p:cNvPr>
                  <p:cNvSpPr txBox="1"/>
                  <p:nvPr/>
                </p:nvSpPr>
                <p:spPr>
                  <a:xfrm>
                    <a:off x="4307523" y="6020904"/>
                    <a:ext cx="527465"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14:m>
                      <m:oMathPara xmlns:m="http://schemas.openxmlformats.org/officeDocument/2006/math">
                        <m:oMathParaPr>
                          <m:jc m:val="centerGroup"/>
                        </m:oMathParaPr>
                        <m:oMath xmlns:m="http://schemas.openxmlformats.org/officeDocument/2006/math">
                          <m:sSub>
                            <m:sSubPr>
                              <m:ctrlPr>
                                <a:rPr lang="en-US" altLang="zh-TW" sz="2400" b="0" i="1" dirty="0" smtClean="0">
                                  <a:latin typeface="Cambria Math" panose="02040503050406030204" pitchFamily="18" charset="0"/>
                                  <a:ea typeface="新細明體"/>
                                  <a:cs typeface="Calibri"/>
                                </a:rPr>
                              </m:ctrlPr>
                            </m:sSubPr>
                            <m:e>
                              <m:r>
                                <a:rPr lang="en-US" altLang="zh-TW" sz="2400" b="1" i="1" dirty="0" smtClean="0">
                                  <a:latin typeface="Cambria Math" panose="02040503050406030204" pitchFamily="18" charset="0"/>
                                  <a:ea typeface="新細明體"/>
                                  <a:cs typeface="Calibri"/>
                                </a:rPr>
                                <m:t>𝒙</m:t>
                              </m:r>
                            </m:e>
                            <m:sub>
                              <m:r>
                                <a:rPr lang="en-US" altLang="zh-TW" sz="2400" b="0" i="1" dirty="0" smtClean="0">
                                  <a:latin typeface="Cambria Math" panose="02040503050406030204" pitchFamily="18" charset="0"/>
                                  <a:ea typeface="新細明體"/>
                                  <a:cs typeface="Calibri"/>
                                </a:rPr>
                                <m:t>2</m:t>
                              </m:r>
                            </m:sub>
                          </m:sSub>
                        </m:oMath>
                      </m:oMathPara>
                    </a14:m>
                    <a:endParaRPr lang="zh-TW" altLang="en-US" sz="2400">
                      <a:ea typeface="新細明體"/>
                      <a:cs typeface="Calibri"/>
                    </a:endParaRPr>
                  </a:p>
                </p:txBody>
              </p:sp>
            </mc:Choice>
            <mc:Fallback xmlns="">
              <p:sp>
                <p:nvSpPr>
                  <p:cNvPr id="31" name="文字方塊 72">
                    <a:extLst>
                      <a:ext uri="{FF2B5EF4-FFF2-40B4-BE49-F238E27FC236}">
                        <a16:creationId xmlns:a16="http://schemas.microsoft.com/office/drawing/2014/main" id="{2DBD01A3-4F9A-3148-B80D-B6A7AE75AA52}"/>
                      </a:ext>
                    </a:extLst>
                  </p:cNvPr>
                  <p:cNvSpPr txBox="1">
                    <a:spLocks noRot="1" noChangeAspect="1" noMove="1" noResize="1" noEditPoints="1" noAdjustHandles="1" noChangeArrowheads="1" noChangeShapeType="1" noTextEdit="1"/>
                  </p:cNvSpPr>
                  <p:nvPr/>
                </p:nvSpPr>
                <p:spPr>
                  <a:xfrm>
                    <a:off x="4307523" y="6020904"/>
                    <a:ext cx="527465" cy="461665"/>
                  </a:xfrm>
                  <a:prstGeom prst="rect">
                    <a:avLst/>
                  </a:prstGeom>
                  <a:blipFill>
                    <a:blip r:embed="rId3"/>
                    <a:stretch>
                      <a:fillRect l="-2326" b="-1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文字方塊 72">
                    <a:extLst>
                      <a:ext uri="{FF2B5EF4-FFF2-40B4-BE49-F238E27FC236}">
                        <a16:creationId xmlns:a16="http://schemas.microsoft.com/office/drawing/2014/main" id="{8D7C351E-DBE5-444F-B704-F5C3BCA5197F}"/>
                      </a:ext>
                    </a:extLst>
                  </p:cNvPr>
                  <p:cNvSpPr txBox="1"/>
                  <p:nvPr/>
                </p:nvSpPr>
                <p:spPr>
                  <a:xfrm>
                    <a:off x="5947452" y="6020904"/>
                    <a:ext cx="527465"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14:m>
                      <m:oMathPara xmlns:m="http://schemas.openxmlformats.org/officeDocument/2006/math">
                        <m:oMathParaPr>
                          <m:jc m:val="centerGroup"/>
                        </m:oMathParaPr>
                        <m:oMath xmlns:m="http://schemas.openxmlformats.org/officeDocument/2006/math">
                          <m:sSub>
                            <m:sSubPr>
                              <m:ctrlPr>
                                <a:rPr lang="en-US" altLang="zh-TW" sz="2400" b="0" i="1" dirty="0" smtClean="0">
                                  <a:latin typeface="Cambria Math" panose="02040503050406030204" pitchFamily="18" charset="0"/>
                                  <a:ea typeface="新細明體"/>
                                  <a:cs typeface="Calibri"/>
                                </a:rPr>
                              </m:ctrlPr>
                            </m:sSubPr>
                            <m:e>
                              <m:r>
                                <a:rPr lang="en-US" altLang="zh-TW" sz="2400" b="1" i="1" dirty="0" smtClean="0">
                                  <a:latin typeface="Cambria Math" panose="02040503050406030204" pitchFamily="18" charset="0"/>
                                  <a:ea typeface="新細明體"/>
                                  <a:cs typeface="Calibri"/>
                                </a:rPr>
                                <m:t>𝒙</m:t>
                              </m:r>
                            </m:e>
                            <m:sub>
                              <m:r>
                                <a:rPr lang="en-US" altLang="zh-TW" sz="2400" b="0" i="1" dirty="0" smtClean="0">
                                  <a:latin typeface="Cambria Math" panose="02040503050406030204" pitchFamily="18" charset="0"/>
                                  <a:ea typeface="新細明體"/>
                                  <a:cs typeface="Calibri"/>
                                </a:rPr>
                                <m:t>3</m:t>
                              </m:r>
                            </m:sub>
                          </m:sSub>
                        </m:oMath>
                      </m:oMathPara>
                    </a14:m>
                    <a:endParaRPr lang="zh-TW" altLang="en-US" sz="2400">
                      <a:ea typeface="新細明體"/>
                      <a:cs typeface="Calibri"/>
                    </a:endParaRPr>
                  </a:p>
                </p:txBody>
              </p:sp>
            </mc:Choice>
            <mc:Fallback xmlns="">
              <p:sp>
                <p:nvSpPr>
                  <p:cNvPr id="32" name="文字方塊 72">
                    <a:extLst>
                      <a:ext uri="{FF2B5EF4-FFF2-40B4-BE49-F238E27FC236}">
                        <a16:creationId xmlns:a16="http://schemas.microsoft.com/office/drawing/2014/main" id="{8D7C351E-DBE5-444F-B704-F5C3BCA5197F}"/>
                      </a:ext>
                    </a:extLst>
                  </p:cNvPr>
                  <p:cNvSpPr txBox="1">
                    <a:spLocks noRot="1" noChangeAspect="1" noMove="1" noResize="1" noEditPoints="1" noAdjustHandles="1" noChangeArrowheads="1" noChangeShapeType="1" noTextEdit="1"/>
                  </p:cNvSpPr>
                  <p:nvPr/>
                </p:nvSpPr>
                <p:spPr>
                  <a:xfrm>
                    <a:off x="5947452" y="6020904"/>
                    <a:ext cx="527465" cy="461665"/>
                  </a:xfrm>
                  <a:prstGeom prst="rect">
                    <a:avLst/>
                  </a:prstGeom>
                  <a:blipFill>
                    <a:blip r:embed="rId4"/>
                    <a:stretch>
                      <a:fillRect l="-2326" b="-1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文字方塊 72">
                    <a:extLst>
                      <a:ext uri="{FF2B5EF4-FFF2-40B4-BE49-F238E27FC236}">
                        <a16:creationId xmlns:a16="http://schemas.microsoft.com/office/drawing/2014/main" id="{FF0A4E10-67DD-6E4C-9E4E-1785B7EB61DC}"/>
                      </a:ext>
                    </a:extLst>
                  </p:cNvPr>
                  <p:cNvSpPr txBox="1"/>
                  <p:nvPr/>
                </p:nvSpPr>
                <p:spPr>
                  <a:xfrm>
                    <a:off x="7668399" y="6020904"/>
                    <a:ext cx="527465"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14:m>
                      <m:oMathPara xmlns:m="http://schemas.openxmlformats.org/officeDocument/2006/math">
                        <m:oMathParaPr>
                          <m:jc m:val="centerGroup"/>
                        </m:oMathParaPr>
                        <m:oMath xmlns:m="http://schemas.openxmlformats.org/officeDocument/2006/math">
                          <m:sSub>
                            <m:sSubPr>
                              <m:ctrlPr>
                                <a:rPr lang="en-US" altLang="zh-TW" sz="2400" b="0" i="1" dirty="0" smtClean="0">
                                  <a:latin typeface="Cambria Math" panose="02040503050406030204" pitchFamily="18" charset="0"/>
                                  <a:ea typeface="新細明體"/>
                                  <a:cs typeface="Calibri"/>
                                </a:rPr>
                              </m:ctrlPr>
                            </m:sSubPr>
                            <m:e>
                              <m:r>
                                <a:rPr lang="en-US" altLang="zh-TW" sz="2400" b="1" i="1" dirty="0" smtClean="0">
                                  <a:latin typeface="Cambria Math" panose="02040503050406030204" pitchFamily="18" charset="0"/>
                                  <a:ea typeface="新細明體"/>
                                  <a:cs typeface="Calibri"/>
                                </a:rPr>
                                <m:t>𝒙</m:t>
                              </m:r>
                            </m:e>
                            <m:sub>
                              <m:r>
                                <a:rPr lang="en-US" altLang="zh-TW" sz="2400" b="0" i="1" dirty="0" smtClean="0">
                                  <a:latin typeface="Cambria Math" panose="02040503050406030204" pitchFamily="18" charset="0"/>
                                  <a:ea typeface="新細明體"/>
                                  <a:cs typeface="Calibri"/>
                                </a:rPr>
                                <m:t>4</m:t>
                              </m:r>
                            </m:sub>
                          </m:sSub>
                        </m:oMath>
                      </m:oMathPara>
                    </a14:m>
                    <a:endParaRPr lang="zh-TW" altLang="en-US" sz="2400">
                      <a:ea typeface="新細明體"/>
                      <a:cs typeface="Calibri"/>
                    </a:endParaRPr>
                  </a:p>
                </p:txBody>
              </p:sp>
            </mc:Choice>
            <mc:Fallback xmlns="">
              <p:sp>
                <p:nvSpPr>
                  <p:cNvPr id="33" name="文字方塊 72">
                    <a:extLst>
                      <a:ext uri="{FF2B5EF4-FFF2-40B4-BE49-F238E27FC236}">
                        <a16:creationId xmlns:a16="http://schemas.microsoft.com/office/drawing/2014/main" id="{FF0A4E10-67DD-6E4C-9E4E-1785B7EB61DC}"/>
                      </a:ext>
                    </a:extLst>
                  </p:cNvPr>
                  <p:cNvSpPr txBox="1">
                    <a:spLocks noRot="1" noChangeAspect="1" noMove="1" noResize="1" noEditPoints="1" noAdjustHandles="1" noChangeArrowheads="1" noChangeShapeType="1" noTextEdit="1"/>
                  </p:cNvSpPr>
                  <p:nvPr/>
                </p:nvSpPr>
                <p:spPr>
                  <a:xfrm>
                    <a:off x="7668399" y="6020904"/>
                    <a:ext cx="527465" cy="461665"/>
                  </a:xfrm>
                  <a:prstGeom prst="rect">
                    <a:avLst/>
                  </a:prstGeom>
                  <a:blipFill>
                    <a:blip r:embed="rId5"/>
                    <a:stretch>
                      <a:fillRect l="-1149" b="-1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文字方塊 72">
                    <a:extLst>
                      <a:ext uri="{FF2B5EF4-FFF2-40B4-BE49-F238E27FC236}">
                        <a16:creationId xmlns:a16="http://schemas.microsoft.com/office/drawing/2014/main" id="{19472D7A-76DB-BA46-93AC-AB18D2F70B7B}"/>
                      </a:ext>
                    </a:extLst>
                  </p:cNvPr>
                  <p:cNvSpPr txBox="1"/>
                  <p:nvPr/>
                </p:nvSpPr>
                <p:spPr>
                  <a:xfrm>
                    <a:off x="9389344" y="6020904"/>
                    <a:ext cx="527465"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14:m>
                      <m:oMathPara xmlns:m="http://schemas.openxmlformats.org/officeDocument/2006/math">
                        <m:oMathParaPr>
                          <m:jc m:val="centerGroup"/>
                        </m:oMathParaPr>
                        <m:oMath xmlns:m="http://schemas.openxmlformats.org/officeDocument/2006/math">
                          <m:sSub>
                            <m:sSubPr>
                              <m:ctrlPr>
                                <a:rPr lang="en-US" altLang="zh-TW" sz="2400" b="0" i="1" dirty="0" smtClean="0">
                                  <a:latin typeface="Cambria Math" panose="02040503050406030204" pitchFamily="18" charset="0"/>
                                  <a:ea typeface="新細明體"/>
                                  <a:cs typeface="Calibri"/>
                                </a:rPr>
                              </m:ctrlPr>
                            </m:sSubPr>
                            <m:e>
                              <m:r>
                                <a:rPr lang="en-US" altLang="zh-TW" sz="2400" b="1" i="1" dirty="0" smtClean="0">
                                  <a:latin typeface="Cambria Math" panose="02040503050406030204" pitchFamily="18" charset="0"/>
                                  <a:ea typeface="新細明體"/>
                                  <a:cs typeface="Calibri"/>
                                </a:rPr>
                                <m:t>𝒙</m:t>
                              </m:r>
                            </m:e>
                            <m:sub>
                              <m:r>
                                <a:rPr lang="en-US" altLang="zh-TW" sz="2400" b="0" i="1" dirty="0" smtClean="0">
                                  <a:latin typeface="Cambria Math" panose="02040503050406030204" pitchFamily="18" charset="0"/>
                                  <a:ea typeface="新細明體"/>
                                  <a:cs typeface="Calibri"/>
                                </a:rPr>
                                <m:t>5</m:t>
                              </m:r>
                            </m:sub>
                          </m:sSub>
                        </m:oMath>
                      </m:oMathPara>
                    </a14:m>
                    <a:endParaRPr lang="zh-TW" altLang="en-US" sz="2400">
                      <a:ea typeface="新細明體"/>
                      <a:cs typeface="Calibri"/>
                    </a:endParaRPr>
                  </a:p>
                </p:txBody>
              </p:sp>
            </mc:Choice>
            <mc:Fallback xmlns="">
              <p:sp>
                <p:nvSpPr>
                  <p:cNvPr id="34" name="文字方塊 72">
                    <a:extLst>
                      <a:ext uri="{FF2B5EF4-FFF2-40B4-BE49-F238E27FC236}">
                        <a16:creationId xmlns:a16="http://schemas.microsoft.com/office/drawing/2014/main" id="{19472D7A-76DB-BA46-93AC-AB18D2F70B7B}"/>
                      </a:ext>
                    </a:extLst>
                  </p:cNvPr>
                  <p:cNvSpPr txBox="1">
                    <a:spLocks noRot="1" noChangeAspect="1" noMove="1" noResize="1" noEditPoints="1" noAdjustHandles="1" noChangeArrowheads="1" noChangeShapeType="1" noTextEdit="1"/>
                  </p:cNvSpPr>
                  <p:nvPr/>
                </p:nvSpPr>
                <p:spPr>
                  <a:xfrm>
                    <a:off x="9389344" y="6020904"/>
                    <a:ext cx="527465" cy="461665"/>
                  </a:xfrm>
                  <a:prstGeom prst="rect">
                    <a:avLst/>
                  </a:prstGeom>
                  <a:blipFill>
                    <a:blip r:embed="rId6"/>
                    <a:stretch>
                      <a:fillRect l="-1149" b="-2667"/>
                    </a:stretch>
                  </a:blipFill>
                </p:spPr>
                <p:txBody>
                  <a:bodyPr/>
                  <a:lstStyle/>
                  <a:p>
                    <a:r>
                      <a:rPr lang="en-US">
                        <a:noFill/>
                      </a:rPr>
                      <a:t> </a:t>
                    </a:r>
                  </a:p>
                </p:txBody>
              </p:sp>
            </mc:Fallback>
          </mc:AlternateContent>
        </p:grpSp>
      </p:grpSp>
      <p:grpSp>
        <p:nvGrpSpPr>
          <p:cNvPr id="246" name="Group 245">
            <a:extLst>
              <a:ext uri="{FF2B5EF4-FFF2-40B4-BE49-F238E27FC236}">
                <a16:creationId xmlns:a16="http://schemas.microsoft.com/office/drawing/2014/main" id="{DF4274B2-7F8D-D342-9AF7-62BA8223B29F}"/>
              </a:ext>
            </a:extLst>
          </p:cNvPr>
          <p:cNvGrpSpPr/>
          <p:nvPr/>
        </p:nvGrpSpPr>
        <p:grpSpPr>
          <a:xfrm>
            <a:off x="3145049" y="3756780"/>
            <a:ext cx="1747446" cy="1877142"/>
            <a:chOff x="3145049" y="3756780"/>
            <a:chExt cx="1747446" cy="1877142"/>
          </a:xfrm>
        </p:grpSpPr>
        <p:sp>
          <p:nvSpPr>
            <p:cNvPr id="12" name="矩形 97">
              <a:extLst>
                <a:ext uri="{FF2B5EF4-FFF2-40B4-BE49-F238E27FC236}">
                  <a16:creationId xmlns:a16="http://schemas.microsoft.com/office/drawing/2014/main" id="{DF992869-FDB5-DE46-A319-95ADC51ACBA6}"/>
                </a:ext>
              </a:extLst>
            </p:cNvPr>
            <p:cNvSpPr/>
            <p:nvPr/>
          </p:nvSpPr>
          <p:spPr>
            <a:xfrm rot="16200000">
              <a:off x="2947555" y="4581166"/>
              <a:ext cx="868325" cy="230372"/>
            </a:xfrm>
            <a:prstGeom prst="rect">
              <a:avLst/>
            </a:prstGeom>
            <a:solidFill>
              <a:schemeClr val="accent2">
                <a:lumMod val="60000"/>
                <a:lumOff val="4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9" name="矩形 97">
              <a:extLst>
                <a:ext uri="{FF2B5EF4-FFF2-40B4-BE49-F238E27FC236}">
                  <a16:creationId xmlns:a16="http://schemas.microsoft.com/office/drawing/2014/main" id="{77FEAD58-0F1A-0040-A880-D830E640B7BF}"/>
                </a:ext>
              </a:extLst>
            </p:cNvPr>
            <p:cNvSpPr/>
            <p:nvPr/>
          </p:nvSpPr>
          <p:spPr>
            <a:xfrm rot="16200000">
              <a:off x="3530878" y="4579395"/>
              <a:ext cx="868325" cy="230372"/>
            </a:xfrm>
            <a:prstGeom prst="rect">
              <a:avLst/>
            </a:prstGeom>
            <a:solidFill>
              <a:schemeClr val="accent6">
                <a:lumMod val="60000"/>
                <a:lumOff val="4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5" name="矩形 97">
              <a:extLst>
                <a:ext uri="{FF2B5EF4-FFF2-40B4-BE49-F238E27FC236}">
                  <a16:creationId xmlns:a16="http://schemas.microsoft.com/office/drawing/2014/main" id="{4EBA4447-5709-5B40-97E9-42C83E71D607}"/>
                </a:ext>
              </a:extLst>
            </p:cNvPr>
            <p:cNvSpPr/>
            <p:nvPr/>
          </p:nvSpPr>
          <p:spPr>
            <a:xfrm rot="16200000">
              <a:off x="4114200" y="4577624"/>
              <a:ext cx="868325" cy="230372"/>
            </a:xfrm>
            <a:prstGeom prst="rect">
              <a:avLst/>
            </a:prstGeom>
            <a:solidFill>
              <a:srgbClr val="749C14"/>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56" name="Group 55">
              <a:extLst>
                <a:ext uri="{FF2B5EF4-FFF2-40B4-BE49-F238E27FC236}">
                  <a16:creationId xmlns:a16="http://schemas.microsoft.com/office/drawing/2014/main" id="{15754DB2-D1F5-DC4D-A64D-A2B0EE627D0E}"/>
                </a:ext>
              </a:extLst>
            </p:cNvPr>
            <p:cNvGrpSpPr/>
            <p:nvPr/>
          </p:nvGrpSpPr>
          <p:grpSpPr>
            <a:xfrm>
              <a:off x="3381716" y="5190195"/>
              <a:ext cx="1166643" cy="443727"/>
              <a:chOff x="3906916" y="4518186"/>
              <a:chExt cx="1166643" cy="539946"/>
            </a:xfrm>
          </p:grpSpPr>
          <p:cxnSp>
            <p:nvCxnSpPr>
              <p:cNvPr id="57" name="直線單箭頭接點 47">
                <a:extLst>
                  <a:ext uri="{FF2B5EF4-FFF2-40B4-BE49-F238E27FC236}">
                    <a16:creationId xmlns:a16="http://schemas.microsoft.com/office/drawing/2014/main" id="{246B8DB4-2DE2-A34A-ABDF-33AF41DB8EAB}"/>
                  </a:ext>
                </a:extLst>
              </p:cNvPr>
              <p:cNvCxnSpPr>
                <a:cxnSpLocks/>
              </p:cNvCxnSpPr>
              <p:nvPr/>
            </p:nvCxnSpPr>
            <p:spPr>
              <a:xfrm flipH="1" flipV="1">
                <a:off x="3906916" y="4523500"/>
                <a:ext cx="583324" cy="53463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8" name="直線單箭頭接點 47">
                <a:extLst>
                  <a:ext uri="{FF2B5EF4-FFF2-40B4-BE49-F238E27FC236}">
                    <a16:creationId xmlns:a16="http://schemas.microsoft.com/office/drawing/2014/main" id="{77D7614F-D700-2C44-9129-615FACE39504}"/>
                  </a:ext>
                </a:extLst>
              </p:cNvPr>
              <p:cNvCxnSpPr>
                <a:cxnSpLocks/>
              </p:cNvCxnSpPr>
              <p:nvPr/>
            </p:nvCxnSpPr>
            <p:spPr>
              <a:xfrm flipH="1" flipV="1">
                <a:off x="4490239" y="4521729"/>
                <a:ext cx="1" cy="53640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9" name="直線單箭頭接點 47">
                <a:extLst>
                  <a:ext uri="{FF2B5EF4-FFF2-40B4-BE49-F238E27FC236}">
                    <a16:creationId xmlns:a16="http://schemas.microsoft.com/office/drawing/2014/main" id="{9DF79D52-E361-864C-AC62-34E74A9C4F28}"/>
                  </a:ext>
                </a:extLst>
              </p:cNvPr>
              <p:cNvCxnSpPr>
                <a:cxnSpLocks/>
              </p:cNvCxnSpPr>
              <p:nvPr/>
            </p:nvCxnSpPr>
            <p:spPr>
              <a:xfrm flipV="1">
                <a:off x="4490240" y="4518186"/>
                <a:ext cx="583319" cy="53994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62" name="文字方塊 72">
                  <a:extLst>
                    <a:ext uri="{FF2B5EF4-FFF2-40B4-BE49-F238E27FC236}">
                      <a16:creationId xmlns:a16="http://schemas.microsoft.com/office/drawing/2014/main" id="{9EF9385D-6F16-4D47-801F-CE1B1E11BE7E}"/>
                    </a:ext>
                  </a:extLst>
                </p:cNvPr>
                <p:cNvSpPr txBox="1"/>
                <p:nvPr/>
              </p:nvSpPr>
              <p:spPr>
                <a:xfrm>
                  <a:off x="3145049" y="3756780"/>
                  <a:ext cx="527465"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14:m>
                    <m:oMathPara xmlns:m="http://schemas.openxmlformats.org/officeDocument/2006/math">
                      <m:oMathParaPr>
                        <m:jc m:val="centerGroup"/>
                      </m:oMathParaPr>
                      <m:oMath xmlns:m="http://schemas.openxmlformats.org/officeDocument/2006/math">
                        <m:sSub>
                          <m:sSubPr>
                            <m:ctrlPr>
                              <a:rPr lang="en-US" altLang="zh-TW" sz="2400" b="0" i="1" dirty="0" smtClean="0">
                                <a:latin typeface="Cambria Math" panose="02040503050406030204" pitchFamily="18" charset="0"/>
                                <a:ea typeface="新細明體"/>
                                <a:cs typeface="Calibri"/>
                              </a:rPr>
                            </m:ctrlPr>
                          </m:sSubPr>
                          <m:e>
                            <m:r>
                              <a:rPr lang="en-US" altLang="zh-TW" sz="2400" b="1" i="1" dirty="0" smtClean="0">
                                <a:latin typeface="Cambria Math" panose="02040503050406030204" pitchFamily="18" charset="0"/>
                                <a:ea typeface="新細明體"/>
                                <a:cs typeface="Calibri"/>
                              </a:rPr>
                              <m:t>𝒒</m:t>
                            </m:r>
                          </m:e>
                          <m:sub>
                            <m:r>
                              <a:rPr lang="en-US" altLang="zh-TW" sz="2400" b="0" i="1" dirty="0" smtClean="0">
                                <a:latin typeface="Cambria Math" panose="02040503050406030204" pitchFamily="18" charset="0"/>
                                <a:ea typeface="新細明體"/>
                                <a:cs typeface="Calibri"/>
                              </a:rPr>
                              <m:t>1</m:t>
                            </m:r>
                          </m:sub>
                        </m:sSub>
                      </m:oMath>
                    </m:oMathPara>
                  </a14:m>
                  <a:endParaRPr lang="zh-TW" altLang="en-US" sz="2400">
                    <a:ea typeface="新細明體"/>
                    <a:cs typeface="Calibri"/>
                  </a:endParaRPr>
                </a:p>
              </p:txBody>
            </p:sp>
          </mc:Choice>
          <mc:Fallback xmlns="">
            <p:sp>
              <p:nvSpPr>
                <p:cNvPr id="62" name="文字方塊 72">
                  <a:extLst>
                    <a:ext uri="{FF2B5EF4-FFF2-40B4-BE49-F238E27FC236}">
                      <a16:creationId xmlns:a16="http://schemas.microsoft.com/office/drawing/2014/main" id="{9EF9385D-6F16-4D47-801F-CE1B1E11BE7E}"/>
                    </a:ext>
                  </a:extLst>
                </p:cNvPr>
                <p:cNvSpPr txBox="1">
                  <a:spLocks noRot="1" noChangeAspect="1" noMove="1" noResize="1" noEditPoints="1" noAdjustHandles="1" noChangeArrowheads="1" noChangeShapeType="1" noTextEdit="1"/>
                </p:cNvSpPr>
                <p:nvPr/>
              </p:nvSpPr>
              <p:spPr>
                <a:xfrm>
                  <a:off x="3145049" y="3756780"/>
                  <a:ext cx="527465" cy="461665"/>
                </a:xfrm>
                <a:prstGeom prst="rect">
                  <a:avLst/>
                </a:prstGeom>
                <a:blipFill>
                  <a:blip r:embed="rId7"/>
                  <a:stretch>
                    <a:fillRect l="-8140" b="-1052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8" name="文字方塊 72">
                  <a:extLst>
                    <a:ext uri="{FF2B5EF4-FFF2-40B4-BE49-F238E27FC236}">
                      <a16:creationId xmlns:a16="http://schemas.microsoft.com/office/drawing/2014/main" id="{61CA744C-3C54-C940-A85D-7308DF0EF8D7}"/>
                    </a:ext>
                  </a:extLst>
                </p:cNvPr>
                <p:cNvSpPr txBox="1"/>
                <p:nvPr/>
              </p:nvSpPr>
              <p:spPr>
                <a:xfrm>
                  <a:off x="3766698" y="3756780"/>
                  <a:ext cx="527465"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14:m>
                    <m:oMathPara xmlns:m="http://schemas.openxmlformats.org/officeDocument/2006/math">
                      <m:oMathParaPr>
                        <m:jc m:val="centerGroup"/>
                      </m:oMathParaPr>
                      <m:oMath xmlns:m="http://schemas.openxmlformats.org/officeDocument/2006/math">
                        <m:sSub>
                          <m:sSubPr>
                            <m:ctrlPr>
                              <a:rPr lang="en-US" altLang="zh-TW" sz="2400" b="0" i="1" dirty="0" smtClean="0">
                                <a:latin typeface="Cambria Math" panose="02040503050406030204" pitchFamily="18" charset="0"/>
                                <a:ea typeface="新細明體"/>
                                <a:cs typeface="Calibri"/>
                              </a:rPr>
                            </m:ctrlPr>
                          </m:sSubPr>
                          <m:e>
                            <m:r>
                              <a:rPr lang="en-US" altLang="zh-TW" sz="2400" b="1" i="1" dirty="0" smtClean="0">
                                <a:latin typeface="Cambria Math" panose="02040503050406030204" pitchFamily="18" charset="0"/>
                                <a:ea typeface="新細明體"/>
                                <a:cs typeface="Calibri"/>
                              </a:rPr>
                              <m:t>𝒌</m:t>
                            </m:r>
                          </m:e>
                          <m:sub>
                            <m:r>
                              <a:rPr lang="en-US" altLang="zh-TW" sz="2400" b="0" i="1" dirty="0" smtClean="0">
                                <a:latin typeface="Cambria Math" panose="02040503050406030204" pitchFamily="18" charset="0"/>
                                <a:ea typeface="新細明體"/>
                                <a:cs typeface="Calibri"/>
                              </a:rPr>
                              <m:t>1</m:t>
                            </m:r>
                          </m:sub>
                        </m:sSub>
                      </m:oMath>
                    </m:oMathPara>
                  </a14:m>
                  <a:endParaRPr lang="zh-TW" altLang="en-US" sz="2400">
                    <a:ea typeface="新細明體"/>
                    <a:cs typeface="Calibri"/>
                  </a:endParaRPr>
                </a:p>
              </p:txBody>
            </p:sp>
          </mc:Choice>
          <mc:Fallback xmlns="">
            <p:sp>
              <p:nvSpPr>
                <p:cNvPr id="68" name="文字方塊 72">
                  <a:extLst>
                    <a:ext uri="{FF2B5EF4-FFF2-40B4-BE49-F238E27FC236}">
                      <a16:creationId xmlns:a16="http://schemas.microsoft.com/office/drawing/2014/main" id="{61CA744C-3C54-C940-A85D-7308DF0EF8D7}"/>
                    </a:ext>
                  </a:extLst>
                </p:cNvPr>
                <p:cNvSpPr txBox="1">
                  <a:spLocks noRot="1" noChangeAspect="1" noMove="1" noResize="1" noEditPoints="1" noAdjustHandles="1" noChangeArrowheads="1" noChangeShapeType="1" noTextEdit="1"/>
                </p:cNvSpPr>
                <p:nvPr/>
              </p:nvSpPr>
              <p:spPr>
                <a:xfrm>
                  <a:off x="3766698" y="3756780"/>
                  <a:ext cx="527465" cy="461665"/>
                </a:xfrm>
                <a:prstGeom prst="rect">
                  <a:avLst/>
                </a:prstGeom>
                <a:blipFill>
                  <a:blip r:embed="rId8"/>
                  <a:stretch>
                    <a:fillRect l="-8140" b="-131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4" name="文字方塊 72">
                  <a:extLst>
                    <a:ext uri="{FF2B5EF4-FFF2-40B4-BE49-F238E27FC236}">
                      <a16:creationId xmlns:a16="http://schemas.microsoft.com/office/drawing/2014/main" id="{C46FCB56-58AC-134E-9BA1-F9A6B25A822B}"/>
                    </a:ext>
                  </a:extLst>
                </p:cNvPr>
                <p:cNvSpPr txBox="1"/>
                <p:nvPr/>
              </p:nvSpPr>
              <p:spPr>
                <a:xfrm>
                  <a:off x="4365030" y="3756780"/>
                  <a:ext cx="527465"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14:m>
                    <m:oMathPara xmlns:m="http://schemas.openxmlformats.org/officeDocument/2006/math">
                      <m:oMathParaPr>
                        <m:jc m:val="centerGroup"/>
                      </m:oMathParaPr>
                      <m:oMath xmlns:m="http://schemas.openxmlformats.org/officeDocument/2006/math">
                        <m:sSub>
                          <m:sSubPr>
                            <m:ctrlPr>
                              <a:rPr lang="en-US" altLang="zh-TW" sz="2400" b="0" i="1" dirty="0" smtClean="0">
                                <a:latin typeface="Cambria Math" panose="02040503050406030204" pitchFamily="18" charset="0"/>
                                <a:ea typeface="新細明體"/>
                                <a:cs typeface="Calibri"/>
                              </a:rPr>
                            </m:ctrlPr>
                          </m:sSubPr>
                          <m:e>
                            <m:r>
                              <a:rPr lang="en-US" altLang="zh-TW" sz="2400" b="1" i="1" dirty="0" smtClean="0">
                                <a:latin typeface="Cambria Math" panose="02040503050406030204" pitchFamily="18" charset="0"/>
                                <a:ea typeface="新細明體"/>
                                <a:cs typeface="Calibri"/>
                              </a:rPr>
                              <m:t>𝒗</m:t>
                            </m:r>
                          </m:e>
                          <m:sub>
                            <m:r>
                              <a:rPr lang="en-US" altLang="zh-TW" sz="2400" b="0" i="1" dirty="0" smtClean="0">
                                <a:latin typeface="Cambria Math" panose="02040503050406030204" pitchFamily="18" charset="0"/>
                                <a:ea typeface="新細明體"/>
                                <a:cs typeface="Calibri"/>
                              </a:rPr>
                              <m:t>1</m:t>
                            </m:r>
                          </m:sub>
                        </m:sSub>
                      </m:oMath>
                    </m:oMathPara>
                  </a14:m>
                  <a:endParaRPr lang="zh-TW" altLang="en-US" sz="2400">
                    <a:ea typeface="新細明體"/>
                    <a:cs typeface="Calibri"/>
                  </a:endParaRPr>
                </a:p>
              </p:txBody>
            </p:sp>
          </mc:Choice>
          <mc:Fallback xmlns="">
            <p:sp>
              <p:nvSpPr>
                <p:cNvPr id="74" name="文字方塊 72">
                  <a:extLst>
                    <a:ext uri="{FF2B5EF4-FFF2-40B4-BE49-F238E27FC236}">
                      <a16:creationId xmlns:a16="http://schemas.microsoft.com/office/drawing/2014/main" id="{C46FCB56-58AC-134E-9BA1-F9A6B25A822B}"/>
                    </a:ext>
                  </a:extLst>
                </p:cNvPr>
                <p:cNvSpPr txBox="1">
                  <a:spLocks noRot="1" noChangeAspect="1" noMove="1" noResize="1" noEditPoints="1" noAdjustHandles="1" noChangeArrowheads="1" noChangeShapeType="1" noTextEdit="1"/>
                </p:cNvSpPr>
                <p:nvPr/>
              </p:nvSpPr>
              <p:spPr>
                <a:xfrm>
                  <a:off x="4365030" y="3756780"/>
                  <a:ext cx="527465" cy="461665"/>
                </a:xfrm>
                <a:prstGeom prst="rect">
                  <a:avLst/>
                </a:prstGeom>
                <a:blipFill>
                  <a:blip r:embed="rId9"/>
                  <a:stretch>
                    <a:fillRect l="-2299" b="-1316"/>
                  </a:stretch>
                </a:blipFill>
              </p:spPr>
              <p:txBody>
                <a:bodyPr/>
                <a:lstStyle/>
                <a:p>
                  <a:r>
                    <a:rPr lang="en-US">
                      <a:noFill/>
                    </a:rPr>
                    <a:t> </a:t>
                  </a:r>
                </a:p>
              </p:txBody>
            </p:sp>
          </mc:Fallback>
        </mc:AlternateContent>
      </p:grpSp>
      <p:grpSp>
        <p:nvGrpSpPr>
          <p:cNvPr id="247" name="Group 246">
            <a:extLst>
              <a:ext uri="{FF2B5EF4-FFF2-40B4-BE49-F238E27FC236}">
                <a16:creationId xmlns:a16="http://schemas.microsoft.com/office/drawing/2014/main" id="{590A9729-8DC9-CF4B-935F-B113C71B5F97}"/>
              </a:ext>
            </a:extLst>
          </p:cNvPr>
          <p:cNvGrpSpPr/>
          <p:nvPr/>
        </p:nvGrpSpPr>
        <p:grpSpPr>
          <a:xfrm>
            <a:off x="4947014" y="3756780"/>
            <a:ext cx="6829267" cy="1891323"/>
            <a:chOff x="4947014" y="3756780"/>
            <a:chExt cx="6829267" cy="1891323"/>
          </a:xfrm>
        </p:grpSpPr>
        <p:sp>
          <p:nvSpPr>
            <p:cNvPr id="13" name="矩形 98">
              <a:extLst>
                <a:ext uri="{FF2B5EF4-FFF2-40B4-BE49-F238E27FC236}">
                  <a16:creationId xmlns:a16="http://schemas.microsoft.com/office/drawing/2014/main" id="{1D1C7CF4-3FDA-8B47-AE11-CBA2B3107401}"/>
                </a:ext>
              </a:extLst>
            </p:cNvPr>
            <p:cNvSpPr/>
            <p:nvPr/>
          </p:nvSpPr>
          <p:spPr>
            <a:xfrm rot="16200000">
              <a:off x="4668502" y="4581166"/>
              <a:ext cx="868325" cy="230372"/>
            </a:xfrm>
            <a:prstGeom prst="rect">
              <a:avLst/>
            </a:prstGeom>
            <a:solidFill>
              <a:schemeClr val="accent2">
                <a:lumMod val="60000"/>
                <a:lumOff val="4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矩形 99">
              <a:extLst>
                <a:ext uri="{FF2B5EF4-FFF2-40B4-BE49-F238E27FC236}">
                  <a16:creationId xmlns:a16="http://schemas.microsoft.com/office/drawing/2014/main" id="{036540D3-E322-FD4E-A66A-06E997D25DD8}"/>
                </a:ext>
              </a:extLst>
            </p:cNvPr>
            <p:cNvSpPr/>
            <p:nvPr/>
          </p:nvSpPr>
          <p:spPr>
            <a:xfrm rot="16200000">
              <a:off x="6389449" y="4581166"/>
              <a:ext cx="868325" cy="230372"/>
            </a:xfrm>
            <a:prstGeom prst="rect">
              <a:avLst/>
            </a:prstGeom>
            <a:solidFill>
              <a:schemeClr val="accent2">
                <a:lumMod val="60000"/>
                <a:lumOff val="4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 name="矩形 100">
              <a:extLst>
                <a:ext uri="{FF2B5EF4-FFF2-40B4-BE49-F238E27FC236}">
                  <a16:creationId xmlns:a16="http://schemas.microsoft.com/office/drawing/2014/main" id="{AA153CA9-07CA-3943-A21F-AA64ED6C30AA}"/>
                </a:ext>
              </a:extLst>
            </p:cNvPr>
            <p:cNvSpPr/>
            <p:nvPr/>
          </p:nvSpPr>
          <p:spPr>
            <a:xfrm rot="16200000">
              <a:off x="9831341" y="4579394"/>
              <a:ext cx="868325" cy="230372"/>
            </a:xfrm>
            <a:prstGeom prst="rect">
              <a:avLst/>
            </a:prstGeom>
            <a:solidFill>
              <a:schemeClr val="accent2">
                <a:lumMod val="60000"/>
                <a:lumOff val="4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 name="矩形 101">
              <a:extLst>
                <a:ext uri="{FF2B5EF4-FFF2-40B4-BE49-F238E27FC236}">
                  <a16:creationId xmlns:a16="http://schemas.microsoft.com/office/drawing/2014/main" id="{C540562A-665A-434E-9CA8-5E4A86906BE4}"/>
                </a:ext>
              </a:extLst>
            </p:cNvPr>
            <p:cNvSpPr/>
            <p:nvPr/>
          </p:nvSpPr>
          <p:spPr>
            <a:xfrm rot="16200000">
              <a:off x="8110396" y="4579394"/>
              <a:ext cx="868325" cy="230372"/>
            </a:xfrm>
            <a:prstGeom prst="rect">
              <a:avLst/>
            </a:prstGeom>
            <a:solidFill>
              <a:schemeClr val="accent2">
                <a:lumMod val="60000"/>
                <a:lumOff val="4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0" name="矩形 98">
              <a:extLst>
                <a:ext uri="{FF2B5EF4-FFF2-40B4-BE49-F238E27FC236}">
                  <a16:creationId xmlns:a16="http://schemas.microsoft.com/office/drawing/2014/main" id="{6AC76EFD-5A2F-8843-8176-0F53BD1B4A2D}"/>
                </a:ext>
              </a:extLst>
            </p:cNvPr>
            <p:cNvSpPr/>
            <p:nvPr/>
          </p:nvSpPr>
          <p:spPr>
            <a:xfrm rot="16200000">
              <a:off x="5251825" y="4579395"/>
              <a:ext cx="868325" cy="230372"/>
            </a:xfrm>
            <a:prstGeom prst="rect">
              <a:avLst/>
            </a:prstGeom>
            <a:solidFill>
              <a:schemeClr val="accent6">
                <a:lumMod val="60000"/>
                <a:lumOff val="4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1" name="矩形 99">
              <a:extLst>
                <a:ext uri="{FF2B5EF4-FFF2-40B4-BE49-F238E27FC236}">
                  <a16:creationId xmlns:a16="http://schemas.microsoft.com/office/drawing/2014/main" id="{DFBA539B-3F71-A64A-B7DC-0F1073031704}"/>
                </a:ext>
              </a:extLst>
            </p:cNvPr>
            <p:cNvSpPr/>
            <p:nvPr/>
          </p:nvSpPr>
          <p:spPr>
            <a:xfrm rot="16200000">
              <a:off x="6972772" y="4579395"/>
              <a:ext cx="868325" cy="230372"/>
            </a:xfrm>
            <a:prstGeom prst="rect">
              <a:avLst/>
            </a:prstGeom>
            <a:solidFill>
              <a:schemeClr val="accent6">
                <a:lumMod val="60000"/>
                <a:lumOff val="4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2" name="矩形 100">
              <a:extLst>
                <a:ext uri="{FF2B5EF4-FFF2-40B4-BE49-F238E27FC236}">
                  <a16:creationId xmlns:a16="http://schemas.microsoft.com/office/drawing/2014/main" id="{18873DC1-DC5D-5F4B-B2C1-7D33A2E747AC}"/>
                </a:ext>
              </a:extLst>
            </p:cNvPr>
            <p:cNvSpPr/>
            <p:nvPr/>
          </p:nvSpPr>
          <p:spPr>
            <a:xfrm rot="16200000">
              <a:off x="10414664" y="4577623"/>
              <a:ext cx="868325" cy="230372"/>
            </a:xfrm>
            <a:prstGeom prst="rect">
              <a:avLst/>
            </a:prstGeom>
            <a:solidFill>
              <a:schemeClr val="accent6">
                <a:lumMod val="60000"/>
                <a:lumOff val="4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3" name="矩形 101">
              <a:extLst>
                <a:ext uri="{FF2B5EF4-FFF2-40B4-BE49-F238E27FC236}">
                  <a16:creationId xmlns:a16="http://schemas.microsoft.com/office/drawing/2014/main" id="{16A175C8-BE12-CD4E-B436-F3E3796B67F2}"/>
                </a:ext>
              </a:extLst>
            </p:cNvPr>
            <p:cNvSpPr/>
            <p:nvPr/>
          </p:nvSpPr>
          <p:spPr>
            <a:xfrm rot="16200000">
              <a:off x="8693719" y="4577623"/>
              <a:ext cx="868325" cy="230372"/>
            </a:xfrm>
            <a:prstGeom prst="rect">
              <a:avLst/>
            </a:prstGeom>
            <a:solidFill>
              <a:schemeClr val="accent6">
                <a:lumMod val="60000"/>
                <a:lumOff val="4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6" name="矩形 98">
              <a:extLst>
                <a:ext uri="{FF2B5EF4-FFF2-40B4-BE49-F238E27FC236}">
                  <a16:creationId xmlns:a16="http://schemas.microsoft.com/office/drawing/2014/main" id="{5C907855-E2F4-8E43-BE26-8A4E4A2412F8}"/>
                </a:ext>
              </a:extLst>
            </p:cNvPr>
            <p:cNvSpPr/>
            <p:nvPr/>
          </p:nvSpPr>
          <p:spPr>
            <a:xfrm rot="16200000">
              <a:off x="5835147" y="4577624"/>
              <a:ext cx="868325" cy="230372"/>
            </a:xfrm>
            <a:prstGeom prst="rect">
              <a:avLst/>
            </a:prstGeom>
            <a:solidFill>
              <a:srgbClr val="749C14"/>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7" name="矩形 99">
              <a:extLst>
                <a:ext uri="{FF2B5EF4-FFF2-40B4-BE49-F238E27FC236}">
                  <a16:creationId xmlns:a16="http://schemas.microsoft.com/office/drawing/2014/main" id="{E24A4B79-C871-364A-902C-40450C7B09EB}"/>
                </a:ext>
              </a:extLst>
            </p:cNvPr>
            <p:cNvSpPr/>
            <p:nvPr/>
          </p:nvSpPr>
          <p:spPr>
            <a:xfrm rot="16200000">
              <a:off x="7556094" y="4577624"/>
              <a:ext cx="868325" cy="230372"/>
            </a:xfrm>
            <a:prstGeom prst="rect">
              <a:avLst/>
            </a:prstGeom>
            <a:solidFill>
              <a:srgbClr val="749C14"/>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8" name="矩形 100">
              <a:extLst>
                <a:ext uri="{FF2B5EF4-FFF2-40B4-BE49-F238E27FC236}">
                  <a16:creationId xmlns:a16="http://schemas.microsoft.com/office/drawing/2014/main" id="{6EE4A95D-9720-6244-AD09-AEF973D07808}"/>
                </a:ext>
              </a:extLst>
            </p:cNvPr>
            <p:cNvSpPr/>
            <p:nvPr/>
          </p:nvSpPr>
          <p:spPr>
            <a:xfrm rot="16200000">
              <a:off x="10997986" y="4575852"/>
              <a:ext cx="868325" cy="230372"/>
            </a:xfrm>
            <a:prstGeom prst="rect">
              <a:avLst/>
            </a:prstGeom>
            <a:solidFill>
              <a:srgbClr val="749C14"/>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9" name="矩形 101">
              <a:extLst>
                <a:ext uri="{FF2B5EF4-FFF2-40B4-BE49-F238E27FC236}">
                  <a16:creationId xmlns:a16="http://schemas.microsoft.com/office/drawing/2014/main" id="{E5C4349C-4921-6C4A-8887-744AF3E7D407}"/>
                </a:ext>
              </a:extLst>
            </p:cNvPr>
            <p:cNvSpPr/>
            <p:nvPr/>
          </p:nvSpPr>
          <p:spPr>
            <a:xfrm rot="16200000">
              <a:off x="9277041" y="4575852"/>
              <a:ext cx="868325" cy="230372"/>
            </a:xfrm>
            <a:prstGeom prst="rect">
              <a:avLst/>
            </a:prstGeom>
            <a:solidFill>
              <a:srgbClr val="749C14"/>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44" name="Group 43">
              <a:extLst>
                <a:ext uri="{FF2B5EF4-FFF2-40B4-BE49-F238E27FC236}">
                  <a16:creationId xmlns:a16="http://schemas.microsoft.com/office/drawing/2014/main" id="{C4581482-2BD5-C349-983B-A72035338D85}"/>
                </a:ext>
              </a:extLst>
            </p:cNvPr>
            <p:cNvGrpSpPr/>
            <p:nvPr/>
          </p:nvGrpSpPr>
          <p:grpSpPr>
            <a:xfrm>
              <a:off x="6823611" y="5204376"/>
              <a:ext cx="1166643" cy="443727"/>
              <a:chOff x="3906916" y="4518186"/>
              <a:chExt cx="1166643" cy="539946"/>
            </a:xfrm>
          </p:grpSpPr>
          <p:cxnSp>
            <p:nvCxnSpPr>
              <p:cNvPr id="45" name="直線單箭頭接點 47">
                <a:extLst>
                  <a:ext uri="{FF2B5EF4-FFF2-40B4-BE49-F238E27FC236}">
                    <a16:creationId xmlns:a16="http://schemas.microsoft.com/office/drawing/2014/main" id="{E5E3BE6C-A642-F14C-BA6A-715B79C80E15}"/>
                  </a:ext>
                </a:extLst>
              </p:cNvPr>
              <p:cNvCxnSpPr>
                <a:cxnSpLocks/>
              </p:cNvCxnSpPr>
              <p:nvPr/>
            </p:nvCxnSpPr>
            <p:spPr>
              <a:xfrm flipH="1" flipV="1">
                <a:off x="3906916" y="4523500"/>
                <a:ext cx="583324" cy="53463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6" name="直線單箭頭接點 47">
                <a:extLst>
                  <a:ext uri="{FF2B5EF4-FFF2-40B4-BE49-F238E27FC236}">
                    <a16:creationId xmlns:a16="http://schemas.microsoft.com/office/drawing/2014/main" id="{3B51018E-0852-AC47-ACB5-1BADE65F259C}"/>
                  </a:ext>
                </a:extLst>
              </p:cNvPr>
              <p:cNvCxnSpPr>
                <a:cxnSpLocks/>
              </p:cNvCxnSpPr>
              <p:nvPr/>
            </p:nvCxnSpPr>
            <p:spPr>
              <a:xfrm flipH="1" flipV="1">
                <a:off x="4490239" y="4521729"/>
                <a:ext cx="1" cy="53640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7" name="直線單箭頭接點 47">
                <a:extLst>
                  <a:ext uri="{FF2B5EF4-FFF2-40B4-BE49-F238E27FC236}">
                    <a16:creationId xmlns:a16="http://schemas.microsoft.com/office/drawing/2014/main" id="{5A9581CD-873E-FD4C-9A55-BF4C4FAEE741}"/>
                  </a:ext>
                </a:extLst>
              </p:cNvPr>
              <p:cNvCxnSpPr>
                <a:cxnSpLocks/>
              </p:cNvCxnSpPr>
              <p:nvPr/>
            </p:nvCxnSpPr>
            <p:spPr>
              <a:xfrm flipV="1">
                <a:off x="4490240" y="4518186"/>
                <a:ext cx="583319" cy="53994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8" name="Group 47">
              <a:extLst>
                <a:ext uri="{FF2B5EF4-FFF2-40B4-BE49-F238E27FC236}">
                  <a16:creationId xmlns:a16="http://schemas.microsoft.com/office/drawing/2014/main" id="{500FDE8D-90AD-D64B-9FD2-A4D6215FD066}"/>
                </a:ext>
              </a:extLst>
            </p:cNvPr>
            <p:cNvGrpSpPr/>
            <p:nvPr/>
          </p:nvGrpSpPr>
          <p:grpSpPr>
            <a:xfrm>
              <a:off x="8544557" y="5202604"/>
              <a:ext cx="1166643" cy="443727"/>
              <a:chOff x="3906916" y="4518186"/>
              <a:chExt cx="1166643" cy="539946"/>
            </a:xfrm>
          </p:grpSpPr>
          <p:cxnSp>
            <p:nvCxnSpPr>
              <p:cNvPr id="49" name="直線單箭頭接點 47">
                <a:extLst>
                  <a:ext uri="{FF2B5EF4-FFF2-40B4-BE49-F238E27FC236}">
                    <a16:creationId xmlns:a16="http://schemas.microsoft.com/office/drawing/2014/main" id="{8BF3A2E9-D47C-0949-9285-C082EAC6981C}"/>
                  </a:ext>
                </a:extLst>
              </p:cNvPr>
              <p:cNvCxnSpPr>
                <a:cxnSpLocks/>
              </p:cNvCxnSpPr>
              <p:nvPr/>
            </p:nvCxnSpPr>
            <p:spPr>
              <a:xfrm flipH="1" flipV="1">
                <a:off x="3906916" y="4523500"/>
                <a:ext cx="583324" cy="53463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0" name="直線單箭頭接點 47">
                <a:extLst>
                  <a:ext uri="{FF2B5EF4-FFF2-40B4-BE49-F238E27FC236}">
                    <a16:creationId xmlns:a16="http://schemas.microsoft.com/office/drawing/2014/main" id="{12CB55E6-EBE1-C542-B18E-DCD79E44AA6F}"/>
                  </a:ext>
                </a:extLst>
              </p:cNvPr>
              <p:cNvCxnSpPr>
                <a:cxnSpLocks/>
              </p:cNvCxnSpPr>
              <p:nvPr/>
            </p:nvCxnSpPr>
            <p:spPr>
              <a:xfrm flipH="1" flipV="1">
                <a:off x="4490239" y="4521729"/>
                <a:ext cx="1" cy="53640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1" name="直線單箭頭接點 47">
                <a:extLst>
                  <a:ext uri="{FF2B5EF4-FFF2-40B4-BE49-F238E27FC236}">
                    <a16:creationId xmlns:a16="http://schemas.microsoft.com/office/drawing/2014/main" id="{D6EB7046-E111-1348-8A1F-E801A2BFF48F}"/>
                  </a:ext>
                </a:extLst>
              </p:cNvPr>
              <p:cNvCxnSpPr>
                <a:cxnSpLocks/>
              </p:cNvCxnSpPr>
              <p:nvPr/>
            </p:nvCxnSpPr>
            <p:spPr>
              <a:xfrm flipV="1">
                <a:off x="4490240" y="4518186"/>
                <a:ext cx="583319" cy="53994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2" name="Group 51">
              <a:extLst>
                <a:ext uri="{FF2B5EF4-FFF2-40B4-BE49-F238E27FC236}">
                  <a16:creationId xmlns:a16="http://schemas.microsoft.com/office/drawing/2014/main" id="{7B8AA0F7-6DC4-F740-B444-BE066659E968}"/>
                </a:ext>
              </a:extLst>
            </p:cNvPr>
            <p:cNvGrpSpPr/>
            <p:nvPr/>
          </p:nvGrpSpPr>
          <p:grpSpPr>
            <a:xfrm>
              <a:off x="10264638" y="5201917"/>
              <a:ext cx="1166643" cy="443727"/>
              <a:chOff x="3906916" y="4518186"/>
              <a:chExt cx="1166643" cy="539946"/>
            </a:xfrm>
          </p:grpSpPr>
          <p:cxnSp>
            <p:nvCxnSpPr>
              <p:cNvPr id="53" name="直線單箭頭接點 47">
                <a:extLst>
                  <a:ext uri="{FF2B5EF4-FFF2-40B4-BE49-F238E27FC236}">
                    <a16:creationId xmlns:a16="http://schemas.microsoft.com/office/drawing/2014/main" id="{ABE15A27-3546-0643-8CEE-76BF080C2E70}"/>
                  </a:ext>
                </a:extLst>
              </p:cNvPr>
              <p:cNvCxnSpPr>
                <a:cxnSpLocks/>
              </p:cNvCxnSpPr>
              <p:nvPr/>
            </p:nvCxnSpPr>
            <p:spPr>
              <a:xfrm flipH="1" flipV="1">
                <a:off x="3906916" y="4523500"/>
                <a:ext cx="583324" cy="53463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4" name="直線單箭頭接點 47">
                <a:extLst>
                  <a:ext uri="{FF2B5EF4-FFF2-40B4-BE49-F238E27FC236}">
                    <a16:creationId xmlns:a16="http://schemas.microsoft.com/office/drawing/2014/main" id="{71898244-C7BE-814C-903C-AA02DCA745DF}"/>
                  </a:ext>
                </a:extLst>
              </p:cNvPr>
              <p:cNvCxnSpPr>
                <a:cxnSpLocks/>
              </p:cNvCxnSpPr>
              <p:nvPr/>
            </p:nvCxnSpPr>
            <p:spPr>
              <a:xfrm flipH="1" flipV="1">
                <a:off x="4490239" y="4521729"/>
                <a:ext cx="1" cy="53640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5" name="直線單箭頭接點 47">
                <a:extLst>
                  <a:ext uri="{FF2B5EF4-FFF2-40B4-BE49-F238E27FC236}">
                    <a16:creationId xmlns:a16="http://schemas.microsoft.com/office/drawing/2014/main" id="{9124AF70-7E02-3E4C-BDE9-CEDB748A2704}"/>
                  </a:ext>
                </a:extLst>
              </p:cNvPr>
              <p:cNvCxnSpPr>
                <a:cxnSpLocks/>
              </p:cNvCxnSpPr>
              <p:nvPr/>
            </p:nvCxnSpPr>
            <p:spPr>
              <a:xfrm flipV="1">
                <a:off x="4490240" y="4518186"/>
                <a:ext cx="583319" cy="53994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63" name="文字方塊 72">
                  <a:extLst>
                    <a:ext uri="{FF2B5EF4-FFF2-40B4-BE49-F238E27FC236}">
                      <a16:creationId xmlns:a16="http://schemas.microsoft.com/office/drawing/2014/main" id="{F067F30C-8708-4144-8827-75241B076BE8}"/>
                    </a:ext>
                  </a:extLst>
                </p:cNvPr>
                <p:cNvSpPr txBox="1"/>
                <p:nvPr/>
              </p:nvSpPr>
              <p:spPr>
                <a:xfrm>
                  <a:off x="4947014" y="3756780"/>
                  <a:ext cx="527465"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14:m>
                    <m:oMathPara xmlns:m="http://schemas.openxmlformats.org/officeDocument/2006/math">
                      <m:oMathParaPr>
                        <m:jc m:val="centerGroup"/>
                      </m:oMathParaPr>
                      <m:oMath xmlns:m="http://schemas.openxmlformats.org/officeDocument/2006/math">
                        <m:sSub>
                          <m:sSubPr>
                            <m:ctrlPr>
                              <a:rPr lang="en-US" altLang="zh-TW" sz="2400" b="0" i="1" dirty="0" smtClean="0">
                                <a:latin typeface="Cambria Math" panose="02040503050406030204" pitchFamily="18" charset="0"/>
                                <a:ea typeface="新細明體"/>
                                <a:cs typeface="Calibri"/>
                              </a:rPr>
                            </m:ctrlPr>
                          </m:sSubPr>
                          <m:e>
                            <m:r>
                              <a:rPr lang="en-US" altLang="zh-TW" sz="2400" b="1" i="1" dirty="0" smtClean="0">
                                <a:latin typeface="Cambria Math" panose="02040503050406030204" pitchFamily="18" charset="0"/>
                                <a:ea typeface="新細明體"/>
                                <a:cs typeface="Calibri"/>
                              </a:rPr>
                              <m:t>𝒒</m:t>
                            </m:r>
                          </m:e>
                          <m:sub>
                            <m:r>
                              <a:rPr lang="en-US" altLang="zh-TW" sz="2400" b="0" i="1" dirty="0" smtClean="0">
                                <a:latin typeface="Cambria Math" panose="02040503050406030204" pitchFamily="18" charset="0"/>
                                <a:ea typeface="新細明體"/>
                                <a:cs typeface="Calibri"/>
                              </a:rPr>
                              <m:t>2</m:t>
                            </m:r>
                          </m:sub>
                        </m:sSub>
                      </m:oMath>
                    </m:oMathPara>
                  </a14:m>
                  <a:endParaRPr lang="zh-TW" altLang="en-US" sz="2400">
                    <a:ea typeface="新細明體"/>
                    <a:cs typeface="Calibri"/>
                  </a:endParaRPr>
                </a:p>
              </p:txBody>
            </p:sp>
          </mc:Choice>
          <mc:Fallback xmlns="">
            <p:sp>
              <p:nvSpPr>
                <p:cNvPr id="63" name="文字方塊 72">
                  <a:extLst>
                    <a:ext uri="{FF2B5EF4-FFF2-40B4-BE49-F238E27FC236}">
                      <a16:creationId xmlns:a16="http://schemas.microsoft.com/office/drawing/2014/main" id="{F067F30C-8708-4144-8827-75241B076BE8}"/>
                    </a:ext>
                  </a:extLst>
                </p:cNvPr>
                <p:cNvSpPr txBox="1">
                  <a:spLocks noRot="1" noChangeAspect="1" noMove="1" noResize="1" noEditPoints="1" noAdjustHandles="1" noChangeArrowheads="1" noChangeShapeType="1" noTextEdit="1"/>
                </p:cNvSpPr>
                <p:nvPr/>
              </p:nvSpPr>
              <p:spPr>
                <a:xfrm>
                  <a:off x="4947014" y="3756780"/>
                  <a:ext cx="527465" cy="461665"/>
                </a:xfrm>
                <a:prstGeom prst="rect">
                  <a:avLst/>
                </a:prstGeom>
                <a:blipFill>
                  <a:blip r:embed="rId10"/>
                  <a:stretch>
                    <a:fillRect l="-9302" b="-1052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4" name="文字方塊 72">
                  <a:extLst>
                    <a:ext uri="{FF2B5EF4-FFF2-40B4-BE49-F238E27FC236}">
                      <a16:creationId xmlns:a16="http://schemas.microsoft.com/office/drawing/2014/main" id="{E736DC00-C030-264D-93FA-E8CDEF7395FE}"/>
                    </a:ext>
                  </a:extLst>
                </p:cNvPr>
                <p:cNvSpPr txBox="1"/>
                <p:nvPr/>
              </p:nvSpPr>
              <p:spPr>
                <a:xfrm>
                  <a:off x="6586943" y="3756780"/>
                  <a:ext cx="527465"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14:m>
                    <m:oMathPara xmlns:m="http://schemas.openxmlformats.org/officeDocument/2006/math">
                      <m:oMathParaPr>
                        <m:jc m:val="centerGroup"/>
                      </m:oMathParaPr>
                      <m:oMath xmlns:m="http://schemas.openxmlformats.org/officeDocument/2006/math">
                        <m:sSub>
                          <m:sSubPr>
                            <m:ctrlPr>
                              <a:rPr lang="en-US" altLang="zh-TW" sz="2400" b="0" i="1" dirty="0" smtClean="0">
                                <a:latin typeface="Cambria Math" panose="02040503050406030204" pitchFamily="18" charset="0"/>
                                <a:ea typeface="新細明體"/>
                                <a:cs typeface="Calibri"/>
                              </a:rPr>
                            </m:ctrlPr>
                          </m:sSubPr>
                          <m:e>
                            <m:r>
                              <a:rPr lang="en-US" altLang="zh-TW" sz="2400" b="1" i="1" dirty="0" smtClean="0">
                                <a:latin typeface="Cambria Math" panose="02040503050406030204" pitchFamily="18" charset="0"/>
                                <a:ea typeface="新細明體"/>
                                <a:cs typeface="Calibri"/>
                              </a:rPr>
                              <m:t>𝒒</m:t>
                            </m:r>
                          </m:e>
                          <m:sub>
                            <m:r>
                              <a:rPr lang="en-US" altLang="zh-TW" sz="2400" b="0" i="1" dirty="0" smtClean="0">
                                <a:latin typeface="Cambria Math" panose="02040503050406030204" pitchFamily="18" charset="0"/>
                                <a:ea typeface="新細明體"/>
                                <a:cs typeface="Calibri"/>
                              </a:rPr>
                              <m:t>3</m:t>
                            </m:r>
                          </m:sub>
                        </m:sSub>
                      </m:oMath>
                    </m:oMathPara>
                  </a14:m>
                  <a:endParaRPr lang="zh-TW" altLang="en-US" sz="2400">
                    <a:ea typeface="新細明體"/>
                    <a:cs typeface="Calibri"/>
                  </a:endParaRPr>
                </a:p>
              </p:txBody>
            </p:sp>
          </mc:Choice>
          <mc:Fallback xmlns="">
            <p:sp>
              <p:nvSpPr>
                <p:cNvPr id="64" name="文字方塊 72">
                  <a:extLst>
                    <a:ext uri="{FF2B5EF4-FFF2-40B4-BE49-F238E27FC236}">
                      <a16:creationId xmlns:a16="http://schemas.microsoft.com/office/drawing/2014/main" id="{E736DC00-C030-264D-93FA-E8CDEF7395FE}"/>
                    </a:ext>
                  </a:extLst>
                </p:cNvPr>
                <p:cNvSpPr txBox="1">
                  <a:spLocks noRot="1" noChangeAspect="1" noMove="1" noResize="1" noEditPoints="1" noAdjustHandles="1" noChangeArrowheads="1" noChangeShapeType="1" noTextEdit="1"/>
                </p:cNvSpPr>
                <p:nvPr/>
              </p:nvSpPr>
              <p:spPr>
                <a:xfrm>
                  <a:off x="6586943" y="3756780"/>
                  <a:ext cx="527465" cy="461665"/>
                </a:xfrm>
                <a:prstGeom prst="rect">
                  <a:avLst/>
                </a:prstGeom>
                <a:blipFill>
                  <a:blip r:embed="rId11"/>
                  <a:stretch>
                    <a:fillRect l="-9302" b="-1052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5" name="文字方塊 72">
                  <a:extLst>
                    <a:ext uri="{FF2B5EF4-FFF2-40B4-BE49-F238E27FC236}">
                      <a16:creationId xmlns:a16="http://schemas.microsoft.com/office/drawing/2014/main" id="{2598B4B1-3211-674E-990B-19A325DCBF5D}"/>
                    </a:ext>
                  </a:extLst>
                </p:cNvPr>
                <p:cNvSpPr txBox="1"/>
                <p:nvPr/>
              </p:nvSpPr>
              <p:spPr>
                <a:xfrm>
                  <a:off x="8307890" y="3756780"/>
                  <a:ext cx="527465"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14:m>
                    <m:oMathPara xmlns:m="http://schemas.openxmlformats.org/officeDocument/2006/math">
                      <m:oMathParaPr>
                        <m:jc m:val="centerGroup"/>
                      </m:oMathParaPr>
                      <m:oMath xmlns:m="http://schemas.openxmlformats.org/officeDocument/2006/math">
                        <m:sSub>
                          <m:sSubPr>
                            <m:ctrlPr>
                              <a:rPr lang="en-US" altLang="zh-TW" sz="2400" b="0" i="1" dirty="0" smtClean="0">
                                <a:latin typeface="Cambria Math" panose="02040503050406030204" pitchFamily="18" charset="0"/>
                                <a:ea typeface="新細明體"/>
                                <a:cs typeface="Calibri"/>
                              </a:rPr>
                            </m:ctrlPr>
                          </m:sSubPr>
                          <m:e>
                            <m:r>
                              <a:rPr lang="en-US" altLang="zh-TW" sz="2400" b="1" i="1" dirty="0" smtClean="0">
                                <a:latin typeface="Cambria Math" panose="02040503050406030204" pitchFamily="18" charset="0"/>
                                <a:ea typeface="新細明體"/>
                                <a:cs typeface="Calibri"/>
                              </a:rPr>
                              <m:t>𝒒</m:t>
                            </m:r>
                          </m:e>
                          <m:sub>
                            <m:r>
                              <a:rPr lang="en-US" altLang="zh-TW" sz="2400" b="0" i="1" dirty="0" smtClean="0">
                                <a:latin typeface="Cambria Math" panose="02040503050406030204" pitchFamily="18" charset="0"/>
                                <a:ea typeface="新細明體"/>
                                <a:cs typeface="Calibri"/>
                              </a:rPr>
                              <m:t>4</m:t>
                            </m:r>
                          </m:sub>
                        </m:sSub>
                      </m:oMath>
                    </m:oMathPara>
                  </a14:m>
                  <a:endParaRPr lang="zh-TW" altLang="en-US" sz="2400">
                    <a:ea typeface="新細明體"/>
                    <a:cs typeface="Calibri"/>
                  </a:endParaRPr>
                </a:p>
              </p:txBody>
            </p:sp>
          </mc:Choice>
          <mc:Fallback xmlns="">
            <p:sp>
              <p:nvSpPr>
                <p:cNvPr id="65" name="文字方塊 72">
                  <a:extLst>
                    <a:ext uri="{FF2B5EF4-FFF2-40B4-BE49-F238E27FC236}">
                      <a16:creationId xmlns:a16="http://schemas.microsoft.com/office/drawing/2014/main" id="{2598B4B1-3211-674E-990B-19A325DCBF5D}"/>
                    </a:ext>
                  </a:extLst>
                </p:cNvPr>
                <p:cNvSpPr txBox="1">
                  <a:spLocks noRot="1" noChangeAspect="1" noMove="1" noResize="1" noEditPoints="1" noAdjustHandles="1" noChangeArrowheads="1" noChangeShapeType="1" noTextEdit="1"/>
                </p:cNvSpPr>
                <p:nvPr/>
              </p:nvSpPr>
              <p:spPr>
                <a:xfrm>
                  <a:off x="8307890" y="3756780"/>
                  <a:ext cx="527465" cy="461665"/>
                </a:xfrm>
                <a:prstGeom prst="rect">
                  <a:avLst/>
                </a:prstGeom>
                <a:blipFill>
                  <a:blip r:embed="rId12"/>
                  <a:stretch>
                    <a:fillRect l="-8140" b="-1052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6" name="文字方塊 72">
                  <a:extLst>
                    <a:ext uri="{FF2B5EF4-FFF2-40B4-BE49-F238E27FC236}">
                      <a16:creationId xmlns:a16="http://schemas.microsoft.com/office/drawing/2014/main" id="{B9D8D29F-4972-8641-A25E-460BBD0E5054}"/>
                    </a:ext>
                  </a:extLst>
                </p:cNvPr>
                <p:cNvSpPr txBox="1"/>
                <p:nvPr/>
              </p:nvSpPr>
              <p:spPr>
                <a:xfrm>
                  <a:off x="10028835" y="3756780"/>
                  <a:ext cx="527465"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14:m>
                    <m:oMathPara xmlns:m="http://schemas.openxmlformats.org/officeDocument/2006/math">
                      <m:oMathParaPr>
                        <m:jc m:val="centerGroup"/>
                      </m:oMathParaPr>
                      <m:oMath xmlns:m="http://schemas.openxmlformats.org/officeDocument/2006/math">
                        <m:sSub>
                          <m:sSubPr>
                            <m:ctrlPr>
                              <a:rPr lang="en-US" altLang="zh-TW" sz="2400" b="0" i="1" dirty="0" smtClean="0">
                                <a:latin typeface="Cambria Math" panose="02040503050406030204" pitchFamily="18" charset="0"/>
                                <a:ea typeface="新細明體"/>
                                <a:cs typeface="Calibri"/>
                              </a:rPr>
                            </m:ctrlPr>
                          </m:sSubPr>
                          <m:e>
                            <m:r>
                              <a:rPr lang="en-US" altLang="zh-TW" sz="2400" b="1" i="1" dirty="0" smtClean="0">
                                <a:latin typeface="Cambria Math" panose="02040503050406030204" pitchFamily="18" charset="0"/>
                                <a:ea typeface="新細明體"/>
                                <a:cs typeface="Calibri"/>
                              </a:rPr>
                              <m:t>𝒒</m:t>
                            </m:r>
                          </m:e>
                          <m:sub>
                            <m:r>
                              <a:rPr lang="en-US" altLang="zh-TW" sz="2400" b="0" i="1" dirty="0" smtClean="0">
                                <a:latin typeface="Cambria Math" panose="02040503050406030204" pitchFamily="18" charset="0"/>
                                <a:ea typeface="新細明體"/>
                                <a:cs typeface="Calibri"/>
                              </a:rPr>
                              <m:t>5</m:t>
                            </m:r>
                          </m:sub>
                        </m:sSub>
                      </m:oMath>
                    </m:oMathPara>
                  </a14:m>
                  <a:endParaRPr lang="zh-TW" altLang="en-US" sz="2400">
                    <a:ea typeface="新細明體"/>
                    <a:cs typeface="Calibri"/>
                  </a:endParaRPr>
                </a:p>
              </p:txBody>
            </p:sp>
          </mc:Choice>
          <mc:Fallback xmlns="">
            <p:sp>
              <p:nvSpPr>
                <p:cNvPr id="66" name="文字方塊 72">
                  <a:extLst>
                    <a:ext uri="{FF2B5EF4-FFF2-40B4-BE49-F238E27FC236}">
                      <a16:creationId xmlns:a16="http://schemas.microsoft.com/office/drawing/2014/main" id="{B9D8D29F-4972-8641-A25E-460BBD0E5054}"/>
                    </a:ext>
                  </a:extLst>
                </p:cNvPr>
                <p:cNvSpPr txBox="1">
                  <a:spLocks noRot="1" noChangeAspect="1" noMove="1" noResize="1" noEditPoints="1" noAdjustHandles="1" noChangeArrowheads="1" noChangeShapeType="1" noTextEdit="1"/>
                </p:cNvSpPr>
                <p:nvPr/>
              </p:nvSpPr>
              <p:spPr>
                <a:xfrm>
                  <a:off x="10028835" y="3756780"/>
                  <a:ext cx="527465" cy="461665"/>
                </a:xfrm>
                <a:prstGeom prst="rect">
                  <a:avLst/>
                </a:prstGeom>
                <a:blipFill>
                  <a:blip r:embed="rId13"/>
                  <a:stretch>
                    <a:fillRect l="-8046" b="-1052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9" name="文字方塊 72">
                  <a:extLst>
                    <a:ext uri="{FF2B5EF4-FFF2-40B4-BE49-F238E27FC236}">
                      <a16:creationId xmlns:a16="http://schemas.microsoft.com/office/drawing/2014/main" id="{9A57ABE9-BAA5-934D-94A5-3DE04E2C954B}"/>
                    </a:ext>
                  </a:extLst>
                </p:cNvPr>
                <p:cNvSpPr txBox="1"/>
                <p:nvPr/>
              </p:nvSpPr>
              <p:spPr>
                <a:xfrm>
                  <a:off x="5476662" y="3777186"/>
                  <a:ext cx="527465"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14:m>
                    <m:oMathPara xmlns:m="http://schemas.openxmlformats.org/officeDocument/2006/math">
                      <m:oMathParaPr>
                        <m:jc m:val="centerGroup"/>
                      </m:oMathParaPr>
                      <m:oMath xmlns:m="http://schemas.openxmlformats.org/officeDocument/2006/math">
                        <m:sSub>
                          <m:sSubPr>
                            <m:ctrlPr>
                              <a:rPr lang="en-US" altLang="zh-TW" sz="2400" b="0" i="1" dirty="0" smtClean="0">
                                <a:latin typeface="Cambria Math" panose="02040503050406030204" pitchFamily="18" charset="0"/>
                                <a:ea typeface="新細明體"/>
                                <a:cs typeface="Calibri"/>
                              </a:rPr>
                            </m:ctrlPr>
                          </m:sSubPr>
                          <m:e>
                            <m:r>
                              <a:rPr lang="en-US" altLang="zh-TW" sz="2400" b="1" i="1" dirty="0" smtClean="0">
                                <a:latin typeface="Cambria Math" panose="02040503050406030204" pitchFamily="18" charset="0"/>
                                <a:ea typeface="新細明體"/>
                                <a:cs typeface="Calibri"/>
                              </a:rPr>
                              <m:t>𝒌</m:t>
                            </m:r>
                          </m:e>
                          <m:sub>
                            <m:r>
                              <a:rPr lang="en-US" altLang="zh-TW" sz="2400" b="0" i="1" dirty="0" smtClean="0">
                                <a:latin typeface="Cambria Math" panose="02040503050406030204" pitchFamily="18" charset="0"/>
                                <a:ea typeface="新細明體"/>
                                <a:cs typeface="Calibri"/>
                              </a:rPr>
                              <m:t>2</m:t>
                            </m:r>
                          </m:sub>
                        </m:sSub>
                      </m:oMath>
                    </m:oMathPara>
                  </a14:m>
                  <a:endParaRPr lang="zh-TW" altLang="en-US" sz="2400">
                    <a:ea typeface="新細明體"/>
                    <a:cs typeface="Calibri"/>
                  </a:endParaRPr>
                </a:p>
              </p:txBody>
            </p:sp>
          </mc:Choice>
          <mc:Fallback xmlns="">
            <p:sp>
              <p:nvSpPr>
                <p:cNvPr id="69" name="文字方塊 72">
                  <a:extLst>
                    <a:ext uri="{FF2B5EF4-FFF2-40B4-BE49-F238E27FC236}">
                      <a16:creationId xmlns:a16="http://schemas.microsoft.com/office/drawing/2014/main" id="{9A57ABE9-BAA5-934D-94A5-3DE04E2C954B}"/>
                    </a:ext>
                  </a:extLst>
                </p:cNvPr>
                <p:cNvSpPr txBox="1">
                  <a:spLocks noRot="1" noChangeAspect="1" noMove="1" noResize="1" noEditPoints="1" noAdjustHandles="1" noChangeArrowheads="1" noChangeShapeType="1" noTextEdit="1"/>
                </p:cNvSpPr>
                <p:nvPr/>
              </p:nvSpPr>
              <p:spPr>
                <a:xfrm>
                  <a:off x="5476662" y="3777186"/>
                  <a:ext cx="527465" cy="461665"/>
                </a:xfrm>
                <a:prstGeom prst="rect">
                  <a:avLst/>
                </a:prstGeom>
                <a:blipFill>
                  <a:blip r:embed="rId14"/>
                  <a:stretch>
                    <a:fillRect l="-9195" b="-1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0" name="文字方塊 72">
                  <a:extLst>
                    <a:ext uri="{FF2B5EF4-FFF2-40B4-BE49-F238E27FC236}">
                      <a16:creationId xmlns:a16="http://schemas.microsoft.com/office/drawing/2014/main" id="{BFE85C29-1755-7648-A6A7-3FAA2A39F872}"/>
                    </a:ext>
                  </a:extLst>
                </p:cNvPr>
                <p:cNvSpPr txBox="1"/>
                <p:nvPr/>
              </p:nvSpPr>
              <p:spPr>
                <a:xfrm>
                  <a:off x="7208592" y="3756780"/>
                  <a:ext cx="527465"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14:m>
                    <m:oMathPara xmlns:m="http://schemas.openxmlformats.org/officeDocument/2006/math">
                      <m:oMathParaPr>
                        <m:jc m:val="centerGroup"/>
                      </m:oMathParaPr>
                      <m:oMath xmlns:m="http://schemas.openxmlformats.org/officeDocument/2006/math">
                        <m:sSub>
                          <m:sSubPr>
                            <m:ctrlPr>
                              <a:rPr lang="en-US" altLang="zh-TW" sz="2400" b="0" i="1" dirty="0" smtClean="0">
                                <a:latin typeface="Cambria Math" panose="02040503050406030204" pitchFamily="18" charset="0"/>
                                <a:ea typeface="新細明體"/>
                                <a:cs typeface="Calibri"/>
                              </a:rPr>
                            </m:ctrlPr>
                          </m:sSubPr>
                          <m:e>
                            <m:r>
                              <a:rPr lang="en-US" altLang="zh-TW" sz="2400" b="1" i="1" dirty="0" smtClean="0">
                                <a:latin typeface="Cambria Math" panose="02040503050406030204" pitchFamily="18" charset="0"/>
                                <a:ea typeface="新細明體"/>
                                <a:cs typeface="Calibri"/>
                              </a:rPr>
                              <m:t>𝒌</m:t>
                            </m:r>
                          </m:e>
                          <m:sub>
                            <m:r>
                              <a:rPr lang="en-US" altLang="zh-TW" sz="2400" b="0" i="1" dirty="0" smtClean="0">
                                <a:latin typeface="Cambria Math" panose="02040503050406030204" pitchFamily="18" charset="0"/>
                                <a:ea typeface="新細明體"/>
                                <a:cs typeface="Calibri"/>
                              </a:rPr>
                              <m:t>3</m:t>
                            </m:r>
                          </m:sub>
                        </m:sSub>
                      </m:oMath>
                    </m:oMathPara>
                  </a14:m>
                  <a:endParaRPr lang="zh-TW" altLang="en-US" sz="2400">
                    <a:ea typeface="新細明體"/>
                    <a:cs typeface="Calibri"/>
                  </a:endParaRPr>
                </a:p>
              </p:txBody>
            </p:sp>
          </mc:Choice>
          <mc:Fallback xmlns="">
            <p:sp>
              <p:nvSpPr>
                <p:cNvPr id="70" name="文字方塊 72">
                  <a:extLst>
                    <a:ext uri="{FF2B5EF4-FFF2-40B4-BE49-F238E27FC236}">
                      <a16:creationId xmlns:a16="http://schemas.microsoft.com/office/drawing/2014/main" id="{BFE85C29-1755-7648-A6A7-3FAA2A39F872}"/>
                    </a:ext>
                  </a:extLst>
                </p:cNvPr>
                <p:cNvSpPr txBox="1">
                  <a:spLocks noRot="1" noChangeAspect="1" noMove="1" noResize="1" noEditPoints="1" noAdjustHandles="1" noChangeArrowheads="1" noChangeShapeType="1" noTextEdit="1"/>
                </p:cNvSpPr>
                <p:nvPr/>
              </p:nvSpPr>
              <p:spPr>
                <a:xfrm>
                  <a:off x="7208592" y="3756780"/>
                  <a:ext cx="527465" cy="461665"/>
                </a:xfrm>
                <a:prstGeom prst="rect">
                  <a:avLst/>
                </a:prstGeom>
                <a:blipFill>
                  <a:blip r:embed="rId15"/>
                  <a:stretch>
                    <a:fillRect l="-10465" b="-131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1" name="文字方塊 72">
                  <a:extLst>
                    <a:ext uri="{FF2B5EF4-FFF2-40B4-BE49-F238E27FC236}">
                      <a16:creationId xmlns:a16="http://schemas.microsoft.com/office/drawing/2014/main" id="{0D6ECD1C-98D7-5F4D-9849-7B5BC7303622}"/>
                    </a:ext>
                  </a:extLst>
                </p:cNvPr>
                <p:cNvSpPr txBox="1"/>
                <p:nvPr/>
              </p:nvSpPr>
              <p:spPr>
                <a:xfrm>
                  <a:off x="8929539" y="3756780"/>
                  <a:ext cx="527465"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14:m>
                    <m:oMathPara xmlns:m="http://schemas.openxmlformats.org/officeDocument/2006/math">
                      <m:oMathParaPr>
                        <m:jc m:val="centerGroup"/>
                      </m:oMathParaPr>
                      <m:oMath xmlns:m="http://schemas.openxmlformats.org/officeDocument/2006/math">
                        <m:sSub>
                          <m:sSubPr>
                            <m:ctrlPr>
                              <a:rPr lang="en-US" altLang="zh-TW" sz="2400" b="0" i="1" dirty="0" smtClean="0">
                                <a:latin typeface="Cambria Math" panose="02040503050406030204" pitchFamily="18" charset="0"/>
                                <a:ea typeface="新細明體"/>
                                <a:cs typeface="Calibri"/>
                              </a:rPr>
                            </m:ctrlPr>
                          </m:sSubPr>
                          <m:e>
                            <m:r>
                              <a:rPr lang="en-US" altLang="zh-TW" sz="2400" b="1" i="1" dirty="0" smtClean="0">
                                <a:latin typeface="Cambria Math" panose="02040503050406030204" pitchFamily="18" charset="0"/>
                                <a:ea typeface="新細明體"/>
                                <a:cs typeface="Calibri"/>
                              </a:rPr>
                              <m:t>𝒌</m:t>
                            </m:r>
                          </m:e>
                          <m:sub>
                            <m:r>
                              <a:rPr lang="en-US" altLang="zh-TW" sz="2400" b="0" i="1" dirty="0" smtClean="0">
                                <a:latin typeface="Cambria Math" panose="02040503050406030204" pitchFamily="18" charset="0"/>
                                <a:ea typeface="新細明體"/>
                                <a:cs typeface="Calibri"/>
                              </a:rPr>
                              <m:t>4</m:t>
                            </m:r>
                          </m:sub>
                        </m:sSub>
                      </m:oMath>
                    </m:oMathPara>
                  </a14:m>
                  <a:endParaRPr lang="zh-TW" altLang="en-US" sz="2400">
                    <a:ea typeface="新細明體"/>
                    <a:cs typeface="Calibri"/>
                  </a:endParaRPr>
                </a:p>
              </p:txBody>
            </p:sp>
          </mc:Choice>
          <mc:Fallback xmlns="">
            <p:sp>
              <p:nvSpPr>
                <p:cNvPr id="71" name="文字方塊 72">
                  <a:extLst>
                    <a:ext uri="{FF2B5EF4-FFF2-40B4-BE49-F238E27FC236}">
                      <a16:creationId xmlns:a16="http://schemas.microsoft.com/office/drawing/2014/main" id="{0D6ECD1C-98D7-5F4D-9849-7B5BC7303622}"/>
                    </a:ext>
                  </a:extLst>
                </p:cNvPr>
                <p:cNvSpPr txBox="1">
                  <a:spLocks noRot="1" noChangeAspect="1" noMove="1" noResize="1" noEditPoints="1" noAdjustHandles="1" noChangeArrowheads="1" noChangeShapeType="1" noTextEdit="1"/>
                </p:cNvSpPr>
                <p:nvPr/>
              </p:nvSpPr>
              <p:spPr>
                <a:xfrm>
                  <a:off x="8929539" y="3756780"/>
                  <a:ext cx="527465" cy="461665"/>
                </a:xfrm>
                <a:prstGeom prst="rect">
                  <a:avLst/>
                </a:prstGeom>
                <a:blipFill>
                  <a:blip r:embed="rId16"/>
                  <a:stretch>
                    <a:fillRect l="-9302" b="-131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2" name="文字方塊 72">
                  <a:extLst>
                    <a:ext uri="{FF2B5EF4-FFF2-40B4-BE49-F238E27FC236}">
                      <a16:creationId xmlns:a16="http://schemas.microsoft.com/office/drawing/2014/main" id="{51111679-61C2-AC46-85C3-06019D25ECC7}"/>
                    </a:ext>
                  </a:extLst>
                </p:cNvPr>
                <p:cNvSpPr txBox="1"/>
                <p:nvPr/>
              </p:nvSpPr>
              <p:spPr>
                <a:xfrm>
                  <a:off x="10650484" y="3756780"/>
                  <a:ext cx="527465"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14:m>
                    <m:oMathPara xmlns:m="http://schemas.openxmlformats.org/officeDocument/2006/math">
                      <m:oMathParaPr>
                        <m:jc m:val="centerGroup"/>
                      </m:oMathParaPr>
                      <m:oMath xmlns:m="http://schemas.openxmlformats.org/officeDocument/2006/math">
                        <m:sSub>
                          <m:sSubPr>
                            <m:ctrlPr>
                              <a:rPr lang="en-US" altLang="zh-TW" sz="2400" b="0" i="1" dirty="0" smtClean="0">
                                <a:latin typeface="Cambria Math" panose="02040503050406030204" pitchFamily="18" charset="0"/>
                                <a:ea typeface="新細明體"/>
                                <a:cs typeface="Calibri"/>
                              </a:rPr>
                            </m:ctrlPr>
                          </m:sSubPr>
                          <m:e>
                            <m:r>
                              <a:rPr lang="en-US" altLang="zh-TW" sz="2400" b="1" i="1" dirty="0" smtClean="0">
                                <a:latin typeface="Cambria Math" panose="02040503050406030204" pitchFamily="18" charset="0"/>
                                <a:ea typeface="新細明體"/>
                                <a:cs typeface="Calibri"/>
                              </a:rPr>
                              <m:t>𝒌</m:t>
                            </m:r>
                          </m:e>
                          <m:sub>
                            <m:r>
                              <a:rPr lang="en-US" altLang="zh-TW" sz="2400" b="0" i="1" dirty="0" smtClean="0">
                                <a:latin typeface="Cambria Math" panose="02040503050406030204" pitchFamily="18" charset="0"/>
                                <a:ea typeface="新細明體"/>
                                <a:cs typeface="Calibri"/>
                              </a:rPr>
                              <m:t>5</m:t>
                            </m:r>
                          </m:sub>
                        </m:sSub>
                      </m:oMath>
                    </m:oMathPara>
                  </a14:m>
                  <a:endParaRPr lang="zh-TW" altLang="en-US" sz="2400">
                    <a:ea typeface="新細明體"/>
                    <a:cs typeface="Calibri"/>
                  </a:endParaRPr>
                </a:p>
              </p:txBody>
            </p:sp>
          </mc:Choice>
          <mc:Fallback xmlns="">
            <p:sp>
              <p:nvSpPr>
                <p:cNvPr id="72" name="文字方塊 72">
                  <a:extLst>
                    <a:ext uri="{FF2B5EF4-FFF2-40B4-BE49-F238E27FC236}">
                      <a16:creationId xmlns:a16="http://schemas.microsoft.com/office/drawing/2014/main" id="{51111679-61C2-AC46-85C3-06019D25ECC7}"/>
                    </a:ext>
                  </a:extLst>
                </p:cNvPr>
                <p:cNvSpPr txBox="1">
                  <a:spLocks noRot="1" noChangeAspect="1" noMove="1" noResize="1" noEditPoints="1" noAdjustHandles="1" noChangeArrowheads="1" noChangeShapeType="1" noTextEdit="1"/>
                </p:cNvSpPr>
                <p:nvPr/>
              </p:nvSpPr>
              <p:spPr>
                <a:xfrm>
                  <a:off x="10650484" y="3756780"/>
                  <a:ext cx="527465" cy="461665"/>
                </a:xfrm>
                <a:prstGeom prst="rect">
                  <a:avLst/>
                </a:prstGeom>
                <a:blipFill>
                  <a:blip r:embed="rId17"/>
                  <a:stretch>
                    <a:fillRect l="-9195" b="-131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5" name="文字方塊 72">
                  <a:extLst>
                    <a:ext uri="{FF2B5EF4-FFF2-40B4-BE49-F238E27FC236}">
                      <a16:creationId xmlns:a16="http://schemas.microsoft.com/office/drawing/2014/main" id="{FEA0096C-3169-C443-B81D-8EF5EFAB71E3}"/>
                    </a:ext>
                  </a:extLst>
                </p:cNvPr>
                <p:cNvSpPr txBox="1"/>
                <p:nvPr/>
              </p:nvSpPr>
              <p:spPr>
                <a:xfrm>
                  <a:off x="6086769" y="3777123"/>
                  <a:ext cx="527465"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14:m>
                    <m:oMathPara xmlns:m="http://schemas.openxmlformats.org/officeDocument/2006/math">
                      <m:oMathParaPr>
                        <m:jc m:val="centerGroup"/>
                      </m:oMathParaPr>
                      <m:oMath xmlns:m="http://schemas.openxmlformats.org/officeDocument/2006/math">
                        <m:sSub>
                          <m:sSubPr>
                            <m:ctrlPr>
                              <a:rPr lang="en-US" altLang="zh-TW" sz="2400" b="0" i="1" dirty="0" smtClean="0">
                                <a:latin typeface="Cambria Math" panose="02040503050406030204" pitchFamily="18" charset="0"/>
                                <a:ea typeface="新細明體"/>
                                <a:cs typeface="Calibri"/>
                              </a:rPr>
                            </m:ctrlPr>
                          </m:sSubPr>
                          <m:e>
                            <m:r>
                              <a:rPr lang="en-US" altLang="zh-TW" sz="2400" b="1" i="1" dirty="0" smtClean="0">
                                <a:latin typeface="Cambria Math" panose="02040503050406030204" pitchFamily="18" charset="0"/>
                                <a:ea typeface="新細明體"/>
                                <a:cs typeface="Calibri"/>
                              </a:rPr>
                              <m:t>𝒗</m:t>
                            </m:r>
                          </m:e>
                          <m:sub>
                            <m:r>
                              <a:rPr lang="en-US" altLang="zh-TW" sz="2400" b="0" i="1" dirty="0" smtClean="0">
                                <a:latin typeface="Cambria Math" panose="02040503050406030204" pitchFamily="18" charset="0"/>
                                <a:ea typeface="新細明體"/>
                                <a:cs typeface="Calibri"/>
                              </a:rPr>
                              <m:t>2</m:t>
                            </m:r>
                          </m:sub>
                        </m:sSub>
                      </m:oMath>
                    </m:oMathPara>
                  </a14:m>
                  <a:endParaRPr lang="zh-TW" altLang="en-US" sz="2400">
                    <a:ea typeface="新細明體"/>
                    <a:cs typeface="Calibri"/>
                  </a:endParaRPr>
                </a:p>
              </p:txBody>
            </p:sp>
          </mc:Choice>
          <mc:Fallback xmlns="">
            <p:sp>
              <p:nvSpPr>
                <p:cNvPr id="75" name="文字方塊 72">
                  <a:extLst>
                    <a:ext uri="{FF2B5EF4-FFF2-40B4-BE49-F238E27FC236}">
                      <a16:creationId xmlns:a16="http://schemas.microsoft.com/office/drawing/2014/main" id="{FEA0096C-3169-C443-B81D-8EF5EFAB71E3}"/>
                    </a:ext>
                  </a:extLst>
                </p:cNvPr>
                <p:cNvSpPr txBox="1">
                  <a:spLocks noRot="1" noChangeAspect="1" noMove="1" noResize="1" noEditPoints="1" noAdjustHandles="1" noChangeArrowheads="1" noChangeShapeType="1" noTextEdit="1"/>
                </p:cNvSpPr>
                <p:nvPr/>
              </p:nvSpPr>
              <p:spPr>
                <a:xfrm>
                  <a:off x="6086769" y="3777123"/>
                  <a:ext cx="527465" cy="461665"/>
                </a:xfrm>
                <a:prstGeom prst="rect">
                  <a:avLst/>
                </a:prstGeom>
                <a:blipFill>
                  <a:blip r:embed="rId18"/>
                  <a:stretch>
                    <a:fillRect l="-2299" b="-1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6" name="文字方塊 72">
                  <a:extLst>
                    <a:ext uri="{FF2B5EF4-FFF2-40B4-BE49-F238E27FC236}">
                      <a16:creationId xmlns:a16="http://schemas.microsoft.com/office/drawing/2014/main" id="{A26EDE88-D52B-2C4E-9F8D-B5F0BC8FBB7C}"/>
                    </a:ext>
                  </a:extLst>
                </p:cNvPr>
                <p:cNvSpPr txBox="1"/>
                <p:nvPr/>
              </p:nvSpPr>
              <p:spPr>
                <a:xfrm>
                  <a:off x="7806924" y="3756780"/>
                  <a:ext cx="527465"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14:m>
                    <m:oMathPara xmlns:m="http://schemas.openxmlformats.org/officeDocument/2006/math">
                      <m:oMathParaPr>
                        <m:jc m:val="centerGroup"/>
                      </m:oMathParaPr>
                      <m:oMath xmlns:m="http://schemas.openxmlformats.org/officeDocument/2006/math">
                        <m:sSub>
                          <m:sSubPr>
                            <m:ctrlPr>
                              <a:rPr lang="en-US" altLang="zh-TW" sz="2400" b="0" i="1" dirty="0" smtClean="0">
                                <a:latin typeface="Cambria Math" panose="02040503050406030204" pitchFamily="18" charset="0"/>
                                <a:ea typeface="新細明體"/>
                                <a:cs typeface="Calibri"/>
                              </a:rPr>
                            </m:ctrlPr>
                          </m:sSubPr>
                          <m:e>
                            <m:r>
                              <a:rPr lang="en-US" altLang="zh-TW" sz="2400" b="1" i="1" dirty="0" smtClean="0">
                                <a:latin typeface="Cambria Math" panose="02040503050406030204" pitchFamily="18" charset="0"/>
                                <a:ea typeface="新細明體"/>
                                <a:cs typeface="Calibri"/>
                              </a:rPr>
                              <m:t>𝒗</m:t>
                            </m:r>
                          </m:e>
                          <m:sub>
                            <m:r>
                              <a:rPr lang="en-US" altLang="zh-TW" sz="2400" b="0" i="1" dirty="0" smtClean="0">
                                <a:latin typeface="Cambria Math" panose="02040503050406030204" pitchFamily="18" charset="0"/>
                                <a:ea typeface="新細明體"/>
                                <a:cs typeface="Calibri"/>
                              </a:rPr>
                              <m:t>3</m:t>
                            </m:r>
                          </m:sub>
                        </m:sSub>
                      </m:oMath>
                    </m:oMathPara>
                  </a14:m>
                  <a:endParaRPr lang="zh-TW" altLang="en-US" sz="2400">
                    <a:ea typeface="新細明體"/>
                    <a:cs typeface="Calibri"/>
                  </a:endParaRPr>
                </a:p>
              </p:txBody>
            </p:sp>
          </mc:Choice>
          <mc:Fallback xmlns="">
            <p:sp>
              <p:nvSpPr>
                <p:cNvPr id="76" name="文字方塊 72">
                  <a:extLst>
                    <a:ext uri="{FF2B5EF4-FFF2-40B4-BE49-F238E27FC236}">
                      <a16:creationId xmlns:a16="http://schemas.microsoft.com/office/drawing/2014/main" id="{A26EDE88-D52B-2C4E-9F8D-B5F0BC8FBB7C}"/>
                    </a:ext>
                  </a:extLst>
                </p:cNvPr>
                <p:cNvSpPr txBox="1">
                  <a:spLocks noRot="1" noChangeAspect="1" noMove="1" noResize="1" noEditPoints="1" noAdjustHandles="1" noChangeArrowheads="1" noChangeShapeType="1" noTextEdit="1"/>
                </p:cNvSpPr>
                <p:nvPr/>
              </p:nvSpPr>
              <p:spPr>
                <a:xfrm>
                  <a:off x="7806924" y="3756780"/>
                  <a:ext cx="527465" cy="461665"/>
                </a:xfrm>
                <a:prstGeom prst="rect">
                  <a:avLst/>
                </a:prstGeom>
                <a:blipFill>
                  <a:blip r:embed="rId19"/>
                  <a:stretch>
                    <a:fillRect l="-2326" b="-131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7" name="文字方塊 72">
                  <a:extLst>
                    <a:ext uri="{FF2B5EF4-FFF2-40B4-BE49-F238E27FC236}">
                      <a16:creationId xmlns:a16="http://schemas.microsoft.com/office/drawing/2014/main" id="{0EAA57A5-77DC-1C45-BE2B-F5B52BF1318C}"/>
                    </a:ext>
                  </a:extLst>
                </p:cNvPr>
                <p:cNvSpPr txBox="1"/>
                <p:nvPr/>
              </p:nvSpPr>
              <p:spPr>
                <a:xfrm>
                  <a:off x="9527871" y="3756780"/>
                  <a:ext cx="527465"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14:m>
                    <m:oMathPara xmlns:m="http://schemas.openxmlformats.org/officeDocument/2006/math">
                      <m:oMathParaPr>
                        <m:jc m:val="centerGroup"/>
                      </m:oMathParaPr>
                      <m:oMath xmlns:m="http://schemas.openxmlformats.org/officeDocument/2006/math">
                        <m:sSub>
                          <m:sSubPr>
                            <m:ctrlPr>
                              <a:rPr lang="en-US" altLang="zh-TW" sz="2400" b="0" i="1" dirty="0" smtClean="0">
                                <a:latin typeface="Cambria Math" panose="02040503050406030204" pitchFamily="18" charset="0"/>
                                <a:ea typeface="新細明體"/>
                                <a:cs typeface="Calibri"/>
                              </a:rPr>
                            </m:ctrlPr>
                          </m:sSubPr>
                          <m:e>
                            <m:r>
                              <a:rPr lang="en-US" altLang="zh-TW" sz="2400" b="1" i="1" dirty="0" smtClean="0">
                                <a:latin typeface="Cambria Math" panose="02040503050406030204" pitchFamily="18" charset="0"/>
                                <a:ea typeface="新細明體"/>
                                <a:cs typeface="Calibri"/>
                              </a:rPr>
                              <m:t>𝒗</m:t>
                            </m:r>
                          </m:e>
                          <m:sub>
                            <m:r>
                              <a:rPr lang="en-US" altLang="zh-TW" sz="2400" b="0" i="1" dirty="0" smtClean="0">
                                <a:latin typeface="Cambria Math" panose="02040503050406030204" pitchFamily="18" charset="0"/>
                                <a:ea typeface="新細明體"/>
                                <a:cs typeface="Calibri"/>
                              </a:rPr>
                              <m:t>4</m:t>
                            </m:r>
                          </m:sub>
                        </m:sSub>
                      </m:oMath>
                    </m:oMathPara>
                  </a14:m>
                  <a:endParaRPr lang="zh-TW" altLang="en-US" sz="2400">
                    <a:ea typeface="新細明體"/>
                    <a:cs typeface="Calibri"/>
                  </a:endParaRPr>
                </a:p>
              </p:txBody>
            </p:sp>
          </mc:Choice>
          <mc:Fallback xmlns="">
            <p:sp>
              <p:nvSpPr>
                <p:cNvPr id="77" name="文字方塊 72">
                  <a:extLst>
                    <a:ext uri="{FF2B5EF4-FFF2-40B4-BE49-F238E27FC236}">
                      <a16:creationId xmlns:a16="http://schemas.microsoft.com/office/drawing/2014/main" id="{0EAA57A5-77DC-1C45-BE2B-F5B52BF1318C}"/>
                    </a:ext>
                  </a:extLst>
                </p:cNvPr>
                <p:cNvSpPr txBox="1">
                  <a:spLocks noRot="1" noChangeAspect="1" noMove="1" noResize="1" noEditPoints="1" noAdjustHandles="1" noChangeArrowheads="1" noChangeShapeType="1" noTextEdit="1"/>
                </p:cNvSpPr>
                <p:nvPr/>
              </p:nvSpPr>
              <p:spPr>
                <a:xfrm>
                  <a:off x="9527871" y="3756780"/>
                  <a:ext cx="527465" cy="461665"/>
                </a:xfrm>
                <a:prstGeom prst="rect">
                  <a:avLst/>
                </a:prstGeom>
                <a:blipFill>
                  <a:blip r:embed="rId20"/>
                  <a:stretch>
                    <a:fillRect l="-2326" b="-131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8" name="文字方塊 72">
                  <a:extLst>
                    <a:ext uri="{FF2B5EF4-FFF2-40B4-BE49-F238E27FC236}">
                      <a16:creationId xmlns:a16="http://schemas.microsoft.com/office/drawing/2014/main" id="{392FB547-6887-FC45-B2DE-D5D396B8E44A}"/>
                    </a:ext>
                  </a:extLst>
                </p:cNvPr>
                <p:cNvSpPr txBox="1"/>
                <p:nvPr/>
              </p:nvSpPr>
              <p:spPr>
                <a:xfrm>
                  <a:off x="11248816" y="3756780"/>
                  <a:ext cx="527465"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14:m>
                    <m:oMathPara xmlns:m="http://schemas.openxmlformats.org/officeDocument/2006/math">
                      <m:oMathParaPr>
                        <m:jc m:val="centerGroup"/>
                      </m:oMathParaPr>
                      <m:oMath xmlns:m="http://schemas.openxmlformats.org/officeDocument/2006/math">
                        <m:sSub>
                          <m:sSubPr>
                            <m:ctrlPr>
                              <a:rPr lang="en-US" altLang="zh-TW" sz="2400" b="0" i="1" dirty="0" smtClean="0">
                                <a:latin typeface="Cambria Math" panose="02040503050406030204" pitchFamily="18" charset="0"/>
                                <a:ea typeface="新細明體"/>
                                <a:cs typeface="Calibri"/>
                              </a:rPr>
                            </m:ctrlPr>
                          </m:sSubPr>
                          <m:e>
                            <m:r>
                              <a:rPr lang="en-US" altLang="zh-TW" sz="2400" b="1" i="1" dirty="0" smtClean="0">
                                <a:latin typeface="Cambria Math" panose="02040503050406030204" pitchFamily="18" charset="0"/>
                                <a:ea typeface="新細明體"/>
                                <a:cs typeface="Calibri"/>
                              </a:rPr>
                              <m:t>𝒗</m:t>
                            </m:r>
                          </m:e>
                          <m:sub>
                            <m:r>
                              <a:rPr lang="en-US" altLang="zh-TW" sz="2400" b="0" i="1" dirty="0" smtClean="0">
                                <a:latin typeface="Cambria Math" panose="02040503050406030204" pitchFamily="18" charset="0"/>
                                <a:ea typeface="新細明體"/>
                                <a:cs typeface="Calibri"/>
                              </a:rPr>
                              <m:t>5</m:t>
                            </m:r>
                          </m:sub>
                        </m:sSub>
                      </m:oMath>
                    </m:oMathPara>
                  </a14:m>
                  <a:endParaRPr lang="zh-TW" altLang="en-US" sz="2400">
                    <a:ea typeface="新細明體"/>
                    <a:cs typeface="Calibri"/>
                  </a:endParaRPr>
                </a:p>
              </p:txBody>
            </p:sp>
          </mc:Choice>
          <mc:Fallback xmlns="">
            <p:sp>
              <p:nvSpPr>
                <p:cNvPr id="78" name="文字方塊 72">
                  <a:extLst>
                    <a:ext uri="{FF2B5EF4-FFF2-40B4-BE49-F238E27FC236}">
                      <a16:creationId xmlns:a16="http://schemas.microsoft.com/office/drawing/2014/main" id="{392FB547-6887-FC45-B2DE-D5D396B8E44A}"/>
                    </a:ext>
                  </a:extLst>
                </p:cNvPr>
                <p:cNvSpPr txBox="1">
                  <a:spLocks noRot="1" noChangeAspect="1" noMove="1" noResize="1" noEditPoints="1" noAdjustHandles="1" noChangeArrowheads="1" noChangeShapeType="1" noTextEdit="1"/>
                </p:cNvSpPr>
                <p:nvPr/>
              </p:nvSpPr>
              <p:spPr>
                <a:xfrm>
                  <a:off x="11248816" y="3756780"/>
                  <a:ext cx="527465" cy="461665"/>
                </a:xfrm>
                <a:prstGeom prst="rect">
                  <a:avLst/>
                </a:prstGeom>
                <a:blipFill>
                  <a:blip r:embed="rId21"/>
                  <a:stretch>
                    <a:fillRect l="-2299" b="-1316"/>
                  </a:stretch>
                </a:blipFill>
              </p:spPr>
              <p:txBody>
                <a:bodyPr/>
                <a:lstStyle/>
                <a:p>
                  <a:r>
                    <a:rPr lang="en-US">
                      <a:noFill/>
                    </a:rPr>
                    <a:t> </a:t>
                  </a:r>
                </a:p>
              </p:txBody>
            </p:sp>
          </mc:Fallback>
        </mc:AlternateContent>
        <p:grpSp>
          <p:nvGrpSpPr>
            <p:cNvPr id="83" name="Group 82">
              <a:extLst>
                <a:ext uri="{FF2B5EF4-FFF2-40B4-BE49-F238E27FC236}">
                  <a16:creationId xmlns:a16="http://schemas.microsoft.com/office/drawing/2014/main" id="{1D176424-7AF3-1048-8159-7F036D5E1964}"/>
                </a:ext>
              </a:extLst>
            </p:cNvPr>
            <p:cNvGrpSpPr/>
            <p:nvPr/>
          </p:nvGrpSpPr>
          <p:grpSpPr>
            <a:xfrm>
              <a:off x="5101798" y="5198295"/>
              <a:ext cx="1166643" cy="443727"/>
              <a:chOff x="3906916" y="4518186"/>
              <a:chExt cx="1166643" cy="539946"/>
            </a:xfrm>
          </p:grpSpPr>
          <p:cxnSp>
            <p:nvCxnSpPr>
              <p:cNvPr id="84" name="直線單箭頭接點 47">
                <a:extLst>
                  <a:ext uri="{FF2B5EF4-FFF2-40B4-BE49-F238E27FC236}">
                    <a16:creationId xmlns:a16="http://schemas.microsoft.com/office/drawing/2014/main" id="{A424126C-5792-4441-88AB-ABD26EACEBF2}"/>
                  </a:ext>
                </a:extLst>
              </p:cNvPr>
              <p:cNvCxnSpPr>
                <a:cxnSpLocks/>
              </p:cNvCxnSpPr>
              <p:nvPr/>
            </p:nvCxnSpPr>
            <p:spPr>
              <a:xfrm flipH="1" flipV="1">
                <a:off x="3906916" y="4523500"/>
                <a:ext cx="583324" cy="53463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5" name="直線單箭頭接點 47">
                <a:extLst>
                  <a:ext uri="{FF2B5EF4-FFF2-40B4-BE49-F238E27FC236}">
                    <a16:creationId xmlns:a16="http://schemas.microsoft.com/office/drawing/2014/main" id="{A66C4861-82C1-0044-B5A8-B671E8D9DCEF}"/>
                  </a:ext>
                </a:extLst>
              </p:cNvPr>
              <p:cNvCxnSpPr>
                <a:cxnSpLocks/>
              </p:cNvCxnSpPr>
              <p:nvPr/>
            </p:nvCxnSpPr>
            <p:spPr>
              <a:xfrm flipH="1" flipV="1">
                <a:off x="4490239" y="4521729"/>
                <a:ext cx="1" cy="53640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6" name="直線單箭頭接點 47">
                <a:extLst>
                  <a:ext uri="{FF2B5EF4-FFF2-40B4-BE49-F238E27FC236}">
                    <a16:creationId xmlns:a16="http://schemas.microsoft.com/office/drawing/2014/main" id="{7206FC94-C5C7-354B-9C65-242DE6B09F3D}"/>
                  </a:ext>
                </a:extLst>
              </p:cNvPr>
              <p:cNvCxnSpPr>
                <a:cxnSpLocks/>
              </p:cNvCxnSpPr>
              <p:nvPr/>
            </p:nvCxnSpPr>
            <p:spPr>
              <a:xfrm flipV="1">
                <a:off x="4490240" y="4518186"/>
                <a:ext cx="583319" cy="53994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248" name="Group 247">
            <a:extLst>
              <a:ext uri="{FF2B5EF4-FFF2-40B4-BE49-F238E27FC236}">
                <a16:creationId xmlns:a16="http://schemas.microsoft.com/office/drawing/2014/main" id="{3584F3BC-F512-1844-B4D8-2A067526C7C8}"/>
              </a:ext>
            </a:extLst>
          </p:cNvPr>
          <p:cNvGrpSpPr/>
          <p:nvPr/>
        </p:nvGrpSpPr>
        <p:grpSpPr>
          <a:xfrm>
            <a:off x="3408782" y="2888917"/>
            <a:ext cx="621649" cy="867863"/>
            <a:chOff x="3408782" y="2888917"/>
            <a:chExt cx="621649" cy="867863"/>
          </a:xfrm>
        </p:grpSpPr>
        <mc:AlternateContent xmlns:mc="http://schemas.openxmlformats.org/markup-compatibility/2006" xmlns:a14="http://schemas.microsoft.com/office/drawing/2010/main">
          <mc:Choice Requires="a14">
            <p:sp>
              <p:nvSpPr>
                <p:cNvPr id="103" name="文字方塊 72">
                  <a:extLst>
                    <a:ext uri="{FF2B5EF4-FFF2-40B4-BE49-F238E27FC236}">
                      <a16:creationId xmlns:a16="http://schemas.microsoft.com/office/drawing/2014/main" id="{84A69527-73C5-6D42-8C32-823DB02D7DF0}"/>
                    </a:ext>
                  </a:extLst>
                </p:cNvPr>
                <p:cNvSpPr txBox="1"/>
                <p:nvPr/>
              </p:nvSpPr>
              <p:spPr>
                <a:xfrm>
                  <a:off x="3437574" y="2888917"/>
                  <a:ext cx="527465" cy="4778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14:m>
                    <m:oMathPara xmlns:m="http://schemas.openxmlformats.org/officeDocument/2006/math">
                      <m:oMathParaPr>
                        <m:jc m:val="centerGroup"/>
                      </m:oMathParaPr>
                      <m:oMath xmlns:m="http://schemas.openxmlformats.org/officeDocument/2006/math">
                        <m:sSub>
                          <m:sSubPr>
                            <m:ctrlPr>
                              <a:rPr lang="en-US" altLang="zh-TW" sz="2400" b="0" i="1" dirty="0" smtClean="0">
                                <a:latin typeface="Cambria Math" panose="02040503050406030204" pitchFamily="18" charset="0"/>
                                <a:ea typeface="新細明體"/>
                                <a:cs typeface="Calibri"/>
                              </a:rPr>
                            </m:ctrlPr>
                          </m:sSubPr>
                          <m:e>
                            <m:r>
                              <a:rPr lang="en-US" altLang="zh-TW" sz="2400" b="0" i="1" dirty="0" smtClean="0">
                                <a:latin typeface="Cambria Math" panose="02040503050406030204" pitchFamily="18" charset="0"/>
                                <a:ea typeface="新細明體"/>
                                <a:cs typeface="Calibri"/>
                              </a:rPr>
                              <m:t>𝛼</m:t>
                            </m:r>
                          </m:e>
                          <m:sub>
                            <m:r>
                              <a:rPr lang="en-US" altLang="zh-TW" sz="2400" b="0" i="1" dirty="0" smtClean="0">
                                <a:latin typeface="Cambria Math" panose="02040503050406030204" pitchFamily="18" charset="0"/>
                                <a:ea typeface="新細明體"/>
                                <a:cs typeface="Calibri"/>
                              </a:rPr>
                              <m:t>1,1</m:t>
                            </m:r>
                          </m:sub>
                        </m:sSub>
                      </m:oMath>
                    </m:oMathPara>
                  </a14:m>
                  <a:endParaRPr lang="zh-TW" altLang="en-US" sz="2400">
                    <a:ea typeface="新細明體"/>
                    <a:cs typeface="Calibri"/>
                  </a:endParaRPr>
                </a:p>
              </p:txBody>
            </p:sp>
          </mc:Choice>
          <mc:Fallback xmlns="">
            <p:sp>
              <p:nvSpPr>
                <p:cNvPr id="103" name="文字方塊 72">
                  <a:extLst>
                    <a:ext uri="{FF2B5EF4-FFF2-40B4-BE49-F238E27FC236}">
                      <a16:creationId xmlns:a16="http://schemas.microsoft.com/office/drawing/2014/main" id="{84A69527-73C5-6D42-8C32-823DB02D7DF0}"/>
                    </a:ext>
                  </a:extLst>
                </p:cNvPr>
                <p:cNvSpPr txBox="1">
                  <a:spLocks noRot="1" noChangeAspect="1" noMove="1" noResize="1" noEditPoints="1" noAdjustHandles="1" noChangeArrowheads="1" noChangeShapeType="1" noTextEdit="1"/>
                </p:cNvSpPr>
                <p:nvPr/>
              </p:nvSpPr>
              <p:spPr>
                <a:xfrm>
                  <a:off x="3437574" y="2888917"/>
                  <a:ext cx="527465" cy="477888"/>
                </a:xfrm>
                <a:prstGeom prst="rect">
                  <a:avLst/>
                </a:prstGeom>
                <a:blipFill>
                  <a:blip r:embed="rId22"/>
                  <a:stretch>
                    <a:fillRect l="-17442" r="-2326"/>
                  </a:stretch>
                </a:blipFill>
              </p:spPr>
              <p:txBody>
                <a:bodyPr/>
                <a:lstStyle/>
                <a:p>
                  <a:r>
                    <a:rPr lang="en-US">
                      <a:noFill/>
                    </a:rPr>
                    <a:t> </a:t>
                  </a:r>
                </a:p>
              </p:txBody>
            </p:sp>
          </mc:Fallback>
        </mc:AlternateContent>
        <p:cxnSp>
          <p:nvCxnSpPr>
            <p:cNvPr id="111" name="直線單箭頭接點 47">
              <a:extLst>
                <a:ext uri="{FF2B5EF4-FFF2-40B4-BE49-F238E27FC236}">
                  <a16:creationId xmlns:a16="http://schemas.microsoft.com/office/drawing/2014/main" id="{2E86AB8B-803E-9242-A236-F0A2BAA606EE}"/>
                </a:ext>
              </a:extLst>
            </p:cNvPr>
            <p:cNvCxnSpPr>
              <a:cxnSpLocks/>
              <a:stCxn id="62" idx="0"/>
              <a:endCxn id="103" idx="2"/>
            </p:cNvCxnSpPr>
            <p:nvPr/>
          </p:nvCxnSpPr>
          <p:spPr>
            <a:xfrm flipV="1">
              <a:off x="3408782" y="3366805"/>
              <a:ext cx="292525" cy="38997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4" name="直線單箭頭接點 47">
              <a:extLst>
                <a:ext uri="{FF2B5EF4-FFF2-40B4-BE49-F238E27FC236}">
                  <a16:creationId xmlns:a16="http://schemas.microsoft.com/office/drawing/2014/main" id="{721E13F7-3F50-E04C-81B9-C5C4B4A504B6}"/>
                </a:ext>
              </a:extLst>
            </p:cNvPr>
            <p:cNvCxnSpPr>
              <a:cxnSpLocks/>
              <a:stCxn id="68" idx="0"/>
              <a:endCxn id="103" idx="2"/>
            </p:cNvCxnSpPr>
            <p:nvPr/>
          </p:nvCxnSpPr>
          <p:spPr>
            <a:xfrm flipH="1" flipV="1">
              <a:off x="3701307" y="3366805"/>
              <a:ext cx="329124" cy="38997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49" name="Group 248">
            <a:extLst>
              <a:ext uri="{FF2B5EF4-FFF2-40B4-BE49-F238E27FC236}">
                <a16:creationId xmlns:a16="http://schemas.microsoft.com/office/drawing/2014/main" id="{87CAA600-FB61-FB48-8575-DAA6BFBE2C6A}"/>
              </a:ext>
            </a:extLst>
          </p:cNvPr>
          <p:cNvGrpSpPr/>
          <p:nvPr/>
        </p:nvGrpSpPr>
        <p:grpSpPr>
          <a:xfrm>
            <a:off x="3413923" y="2888917"/>
            <a:ext cx="2326472" cy="888269"/>
            <a:chOff x="3413923" y="2888917"/>
            <a:chExt cx="2326472" cy="888269"/>
          </a:xfrm>
        </p:grpSpPr>
        <mc:AlternateContent xmlns:mc="http://schemas.openxmlformats.org/markup-compatibility/2006" xmlns:a14="http://schemas.microsoft.com/office/drawing/2010/main">
          <mc:Choice Requires="a14">
            <p:sp>
              <p:nvSpPr>
                <p:cNvPr id="104" name="文字方塊 72">
                  <a:extLst>
                    <a:ext uri="{FF2B5EF4-FFF2-40B4-BE49-F238E27FC236}">
                      <a16:creationId xmlns:a16="http://schemas.microsoft.com/office/drawing/2014/main" id="{069582C1-B0BF-1848-97D7-EB7E53BA969D}"/>
                    </a:ext>
                  </a:extLst>
                </p:cNvPr>
                <p:cNvSpPr txBox="1"/>
                <p:nvPr/>
              </p:nvSpPr>
              <p:spPr>
                <a:xfrm>
                  <a:off x="5129727" y="2888917"/>
                  <a:ext cx="527465" cy="4778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14:m>
                    <m:oMathPara xmlns:m="http://schemas.openxmlformats.org/officeDocument/2006/math">
                      <m:oMathParaPr>
                        <m:jc m:val="centerGroup"/>
                      </m:oMathParaPr>
                      <m:oMath xmlns:m="http://schemas.openxmlformats.org/officeDocument/2006/math">
                        <m:sSub>
                          <m:sSubPr>
                            <m:ctrlPr>
                              <a:rPr lang="en-US" altLang="zh-TW" sz="2400" b="0" i="1" dirty="0" smtClean="0">
                                <a:latin typeface="Cambria Math" panose="02040503050406030204" pitchFamily="18" charset="0"/>
                                <a:ea typeface="新細明體"/>
                                <a:cs typeface="Calibri"/>
                              </a:rPr>
                            </m:ctrlPr>
                          </m:sSubPr>
                          <m:e>
                            <m:r>
                              <a:rPr lang="en-US" altLang="zh-TW" sz="2400" b="0" i="1" dirty="0" smtClean="0">
                                <a:latin typeface="Cambria Math" panose="02040503050406030204" pitchFamily="18" charset="0"/>
                                <a:ea typeface="新細明體"/>
                                <a:cs typeface="Calibri"/>
                              </a:rPr>
                              <m:t>𝛼</m:t>
                            </m:r>
                          </m:e>
                          <m:sub>
                            <m:r>
                              <a:rPr lang="en-US" altLang="zh-TW" sz="2400" b="0" i="1" dirty="0" smtClean="0">
                                <a:latin typeface="Cambria Math" panose="02040503050406030204" pitchFamily="18" charset="0"/>
                                <a:ea typeface="新細明體"/>
                                <a:cs typeface="Calibri"/>
                              </a:rPr>
                              <m:t>1,2</m:t>
                            </m:r>
                          </m:sub>
                        </m:sSub>
                      </m:oMath>
                    </m:oMathPara>
                  </a14:m>
                  <a:endParaRPr lang="zh-TW" altLang="en-US" sz="2400">
                    <a:ea typeface="新細明體"/>
                    <a:cs typeface="Calibri"/>
                  </a:endParaRPr>
                </a:p>
              </p:txBody>
            </p:sp>
          </mc:Choice>
          <mc:Fallback xmlns="">
            <p:sp>
              <p:nvSpPr>
                <p:cNvPr id="104" name="文字方塊 72">
                  <a:extLst>
                    <a:ext uri="{FF2B5EF4-FFF2-40B4-BE49-F238E27FC236}">
                      <a16:creationId xmlns:a16="http://schemas.microsoft.com/office/drawing/2014/main" id="{069582C1-B0BF-1848-97D7-EB7E53BA969D}"/>
                    </a:ext>
                  </a:extLst>
                </p:cNvPr>
                <p:cNvSpPr txBox="1">
                  <a:spLocks noRot="1" noChangeAspect="1" noMove="1" noResize="1" noEditPoints="1" noAdjustHandles="1" noChangeArrowheads="1" noChangeShapeType="1" noTextEdit="1"/>
                </p:cNvSpPr>
                <p:nvPr/>
              </p:nvSpPr>
              <p:spPr>
                <a:xfrm>
                  <a:off x="5129727" y="2888917"/>
                  <a:ext cx="527465" cy="477888"/>
                </a:xfrm>
                <a:prstGeom prst="rect">
                  <a:avLst/>
                </a:prstGeom>
                <a:blipFill>
                  <a:blip r:embed="rId23"/>
                  <a:stretch>
                    <a:fillRect l="-17241" r="-2299"/>
                  </a:stretch>
                </a:blipFill>
              </p:spPr>
              <p:txBody>
                <a:bodyPr/>
                <a:lstStyle/>
                <a:p>
                  <a:r>
                    <a:rPr lang="en-US">
                      <a:noFill/>
                    </a:rPr>
                    <a:t> </a:t>
                  </a:r>
                </a:p>
              </p:txBody>
            </p:sp>
          </mc:Fallback>
        </mc:AlternateContent>
        <p:cxnSp>
          <p:nvCxnSpPr>
            <p:cNvPr id="120" name="直線單箭頭接點 47">
              <a:extLst>
                <a:ext uri="{FF2B5EF4-FFF2-40B4-BE49-F238E27FC236}">
                  <a16:creationId xmlns:a16="http://schemas.microsoft.com/office/drawing/2014/main" id="{5145AAFE-2206-7947-B140-17BFF32472A9}"/>
                </a:ext>
              </a:extLst>
            </p:cNvPr>
            <p:cNvCxnSpPr>
              <a:cxnSpLocks/>
              <a:stCxn id="69" idx="0"/>
              <a:endCxn id="104" idx="2"/>
            </p:cNvCxnSpPr>
            <p:nvPr/>
          </p:nvCxnSpPr>
          <p:spPr>
            <a:xfrm flipH="1" flipV="1">
              <a:off x="5393460" y="3366805"/>
              <a:ext cx="346935" cy="41038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5" name="直線單箭頭接點 47">
              <a:extLst>
                <a:ext uri="{FF2B5EF4-FFF2-40B4-BE49-F238E27FC236}">
                  <a16:creationId xmlns:a16="http://schemas.microsoft.com/office/drawing/2014/main" id="{27F93F9A-37F8-9A4B-AF2F-CDAD55B3D253}"/>
                </a:ext>
              </a:extLst>
            </p:cNvPr>
            <p:cNvCxnSpPr>
              <a:cxnSpLocks/>
              <a:endCxn id="104" idx="2"/>
            </p:cNvCxnSpPr>
            <p:nvPr/>
          </p:nvCxnSpPr>
          <p:spPr>
            <a:xfrm flipV="1">
              <a:off x="3413923" y="3366805"/>
              <a:ext cx="1979537" cy="39333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50" name="Group 249">
            <a:extLst>
              <a:ext uri="{FF2B5EF4-FFF2-40B4-BE49-F238E27FC236}">
                <a16:creationId xmlns:a16="http://schemas.microsoft.com/office/drawing/2014/main" id="{6757EF17-A4F7-B443-A1DF-17F9D6D1A233}"/>
              </a:ext>
            </a:extLst>
          </p:cNvPr>
          <p:cNvGrpSpPr/>
          <p:nvPr/>
        </p:nvGrpSpPr>
        <p:grpSpPr>
          <a:xfrm>
            <a:off x="3413922" y="2888917"/>
            <a:ext cx="4058403" cy="867863"/>
            <a:chOff x="3413922" y="2888917"/>
            <a:chExt cx="4058403" cy="867863"/>
          </a:xfrm>
        </p:grpSpPr>
        <mc:AlternateContent xmlns:mc="http://schemas.openxmlformats.org/markup-compatibility/2006" xmlns:a14="http://schemas.microsoft.com/office/drawing/2010/main">
          <mc:Choice Requires="a14">
            <p:sp>
              <p:nvSpPr>
                <p:cNvPr id="105" name="文字方塊 72">
                  <a:extLst>
                    <a:ext uri="{FF2B5EF4-FFF2-40B4-BE49-F238E27FC236}">
                      <a16:creationId xmlns:a16="http://schemas.microsoft.com/office/drawing/2014/main" id="{FC1D7FDC-7C16-5448-AC5F-9B5D3210622F}"/>
                    </a:ext>
                  </a:extLst>
                </p:cNvPr>
                <p:cNvSpPr txBox="1"/>
                <p:nvPr/>
              </p:nvSpPr>
              <p:spPr>
                <a:xfrm>
                  <a:off x="6870771" y="2888917"/>
                  <a:ext cx="527465" cy="4778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14:m>
                    <m:oMathPara xmlns:m="http://schemas.openxmlformats.org/officeDocument/2006/math">
                      <m:oMathParaPr>
                        <m:jc m:val="centerGroup"/>
                      </m:oMathParaPr>
                      <m:oMath xmlns:m="http://schemas.openxmlformats.org/officeDocument/2006/math">
                        <m:sSub>
                          <m:sSubPr>
                            <m:ctrlPr>
                              <a:rPr lang="en-US" altLang="zh-TW" sz="2400" b="0" i="1" dirty="0" smtClean="0">
                                <a:latin typeface="Cambria Math" panose="02040503050406030204" pitchFamily="18" charset="0"/>
                                <a:ea typeface="新細明體"/>
                                <a:cs typeface="Calibri"/>
                              </a:rPr>
                            </m:ctrlPr>
                          </m:sSubPr>
                          <m:e>
                            <m:r>
                              <a:rPr lang="en-US" altLang="zh-TW" sz="2400" b="0" i="1" dirty="0" smtClean="0">
                                <a:latin typeface="Cambria Math" panose="02040503050406030204" pitchFamily="18" charset="0"/>
                                <a:ea typeface="新細明體"/>
                                <a:cs typeface="Calibri"/>
                              </a:rPr>
                              <m:t>𝛼</m:t>
                            </m:r>
                          </m:e>
                          <m:sub>
                            <m:r>
                              <a:rPr lang="en-US" altLang="zh-TW" sz="2400" b="0" i="1" dirty="0" smtClean="0">
                                <a:latin typeface="Cambria Math" panose="02040503050406030204" pitchFamily="18" charset="0"/>
                                <a:ea typeface="新細明體"/>
                                <a:cs typeface="Calibri"/>
                              </a:rPr>
                              <m:t>1,3</m:t>
                            </m:r>
                          </m:sub>
                        </m:sSub>
                      </m:oMath>
                    </m:oMathPara>
                  </a14:m>
                  <a:endParaRPr lang="zh-TW" altLang="en-US" sz="2400">
                    <a:ea typeface="新細明體"/>
                    <a:cs typeface="Calibri"/>
                  </a:endParaRPr>
                </a:p>
              </p:txBody>
            </p:sp>
          </mc:Choice>
          <mc:Fallback xmlns="">
            <p:sp>
              <p:nvSpPr>
                <p:cNvPr id="105" name="文字方塊 72">
                  <a:extLst>
                    <a:ext uri="{FF2B5EF4-FFF2-40B4-BE49-F238E27FC236}">
                      <a16:creationId xmlns:a16="http://schemas.microsoft.com/office/drawing/2014/main" id="{FC1D7FDC-7C16-5448-AC5F-9B5D3210622F}"/>
                    </a:ext>
                  </a:extLst>
                </p:cNvPr>
                <p:cNvSpPr txBox="1">
                  <a:spLocks noRot="1" noChangeAspect="1" noMove="1" noResize="1" noEditPoints="1" noAdjustHandles="1" noChangeArrowheads="1" noChangeShapeType="1" noTextEdit="1"/>
                </p:cNvSpPr>
                <p:nvPr/>
              </p:nvSpPr>
              <p:spPr>
                <a:xfrm>
                  <a:off x="6870771" y="2888917"/>
                  <a:ext cx="527465" cy="477888"/>
                </a:xfrm>
                <a:prstGeom prst="rect">
                  <a:avLst/>
                </a:prstGeom>
                <a:blipFill>
                  <a:blip r:embed="rId24"/>
                  <a:stretch>
                    <a:fillRect l="-17241" r="-1149"/>
                  </a:stretch>
                </a:blipFill>
              </p:spPr>
              <p:txBody>
                <a:bodyPr/>
                <a:lstStyle/>
                <a:p>
                  <a:r>
                    <a:rPr lang="en-US">
                      <a:noFill/>
                    </a:rPr>
                    <a:t> </a:t>
                  </a:r>
                </a:p>
              </p:txBody>
            </p:sp>
          </mc:Fallback>
        </mc:AlternateContent>
        <p:cxnSp>
          <p:nvCxnSpPr>
            <p:cNvPr id="124" name="直線單箭頭接點 47">
              <a:extLst>
                <a:ext uri="{FF2B5EF4-FFF2-40B4-BE49-F238E27FC236}">
                  <a16:creationId xmlns:a16="http://schemas.microsoft.com/office/drawing/2014/main" id="{D58A32C8-9453-6B4C-B2E5-1529BA060C21}"/>
                </a:ext>
              </a:extLst>
            </p:cNvPr>
            <p:cNvCxnSpPr>
              <a:cxnSpLocks/>
              <a:stCxn id="70" idx="0"/>
              <a:endCxn id="105" idx="2"/>
            </p:cNvCxnSpPr>
            <p:nvPr/>
          </p:nvCxnSpPr>
          <p:spPr>
            <a:xfrm flipH="1" flipV="1">
              <a:off x="7134504" y="3366805"/>
              <a:ext cx="337821" cy="38997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7" name="直線單箭頭接點 47">
              <a:extLst>
                <a:ext uri="{FF2B5EF4-FFF2-40B4-BE49-F238E27FC236}">
                  <a16:creationId xmlns:a16="http://schemas.microsoft.com/office/drawing/2014/main" id="{22BE0A38-63B5-F141-8402-BE422CDEC5F8}"/>
                </a:ext>
              </a:extLst>
            </p:cNvPr>
            <p:cNvCxnSpPr>
              <a:cxnSpLocks/>
              <a:endCxn id="105" idx="2"/>
            </p:cNvCxnSpPr>
            <p:nvPr/>
          </p:nvCxnSpPr>
          <p:spPr>
            <a:xfrm flipV="1">
              <a:off x="3413922" y="3366805"/>
              <a:ext cx="3720582" cy="38661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51" name="Group 250">
            <a:extLst>
              <a:ext uri="{FF2B5EF4-FFF2-40B4-BE49-F238E27FC236}">
                <a16:creationId xmlns:a16="http://schemas.microsoft.com/office/drawing/2014/main" id="{D923BB89-B8EB-DC4D-BA10-7B15F050EAEF}"/>
              </a:ext>
            </a:extLst>
          </p:cNvPr>
          <p:cNvGrpSpPr/>
          <p:nvPr/>
        </p:nvGrpSpPr>
        <p:grpSpPr>
          <a:xfrm>
            <a:off x="3413922" y="2891373"/>
            <a:ext cx="5724143" cy="879552"/>
            <a:chOff x="3413922" y="2891373"/>
            <a:chExt cx="5724143" cy="879552"/>
          </a:xfrm>
        </p:grpSpPr>
        <mc:AlternateContent xmlns:mc="http://schemas.openxmlformats.org/markup-compatibility/2006" xmlns:a14="http://schemas.microsoft.com/office/drawing/2010/main">
          <mc:Choice Requires="a14">
            <p:sp>
              <p:nvSpPr>
                <p:cNvPr id="106" name="文字方塊 72">
                  <a:extLst>
                    <a:ext uri="{FF2B5EF4-FFF2-40B4-BE49-F238E27FC236}">
                      <a16:creationId xmlns:a16="http://schemas.microsoft.com/office/drawing/2014/main" id="{A09A5821-88F7-6E4E-B5C7-D0973F07B281}"/>
                    </a:ext>
                  </a:extLst>
                </p:cNvPr>
                <p:cNvSpPr txBox="1"/>
                <p:nvPr/>
              </p:nvSpPr>
              <p:spPr>
                <a:xfrm>
                  <a:off x="8610600" y="2891373"/>
                  <a:ext cx="527465" cy="4778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14:m>
                    <m:oMathPara xmlns:m="http://schemas.openxmlformats.org/officeDocument/2006/math">
                      <m:oMathParaPr>
                        <m:jc m:val="centerGroup"/>
                      </m:oMathParaPr>
                      <m:oMath xmlns:m="http://schemas.openxmlformats.org/officeDocument/2006/math">
                        <m:sSub>
                          <m:sSubPr>
                            <m:ctrlPr>
                              <a:rPr lang="en-US" altLang="zh-TW" sz="2400" b="0" i="1" dirty="0" smtClean="0">
                                <a:latin typeface="Cambria Math" panose="02040503050406030204" pitchFamily="18" charset="0"/>
                                <a:ea typeface="新細明體"/>
                                <a:cs typeface="Calibri"/>
                              </a:rPr>
                            </m:ctrlPr>
                          </m:sSubPr>
                          <m:e>
                            <m:r>
                              <a:rPr lang="en-US" altLang="zh-TW" sz="2400" b="0" i="1" dirty="0" smtClean="0">
                                <a:latin typeface="Cambria Math" panose="02040503050406030204" pitchFamily="18" charset="0"/>
                                <a:ea typeface="新細明體"/>
                                <a:cs typeface="Calibri"/>
                              </a:rPr>
                              <m:t>𝛼</m:t>
                            </m:r>
                          </m:e>
                          <m:sub>
                            <m:r>
                              <a:rPr lang="en-US" altLang="zh-TW" sz="2400" b="0" i="1" dirty="0" smtClean="0">
                                <a:latin typeface="Cambria Math" panose="02040503050406030204" pitchFamily="18" charset="0"/>
                                <a:ea typeface="新細明體"/>
                                <a:cs typeface="Calibri"/>
                              </a:rPr>
                              <m:t>1,4</m:t>
                            </m:r>
                          </m:sub>
                        </m:sSub>
                      </m:oMath>
                    </m:oMathPara>
                  </a14:m>
                  <a:endParaRPr lang="zh-TW" altLang="en-US" sz="2400">
                    <a:ea typeface="新細明體"/>
                    <a:cs typeface="Calibri"/>
                  </a:endParaRPr>
                </a:p>
              </p:txBody>
            </p:sp>
          </mc:Choice>
          <mc:Fallback xmlns="">
            <p:sp>
              <p:nvSpPr>
                <p:cNvPr id="106" name="文字方塊 72">
                  <a:extLst>
                    <a:ext uri="{FF2B5EF4-FFF2-40B4-BE49-F238E27FC236}">
                      <a16:creationId xmlns:a16="http://schemas.microsoft.com/office/drawing/2014/main" id="{A09A5821-88F7-6E4E-B5C7-D0973F07B281}"/>
                    </a:ext>
                  </a:extLst>
                </p:cNvPr>
                <p:cNvSpPr txBox="1">
                  <a:spLocks noRot="1" noChangeAspect="1" noMove="1" noResize="1" noEditPoints="1" noAdjustHandles="1" noChangeArrowheads="1" noChangeShapeType="1" noTextEdit="1"/>
                </p:cNvSpPr>
                <p:nvPr/>
              </p:nvSpPr>
              <p:spPr>
                <a:xfrm>
                  <a:off x="8610600" y="2891373"/>
                  <a:ext cx="527465" cy="477888"/>
                </a:xfrm>
                <a:prstGeom prst="rect">
                  <a:avLst/>
                </a:prstGeom>
                <a:blipFill>
                  <a:blip r:embed="rId25"/>
                  <a:stretch>
                    <a:fillRect l="-18605" r="-2326"/>
                  </a:stretch>
                </a:blipFill>
              </p:spPr>
              <p:txBody>
                <a:bodyPr/>
                <a:lstStyle/>
                <a:p>
                  <a:r>
                    <a:rPr lang="en-US">
                      <a:noFill/>
                    </a:rPr>
                    <a:t> </a:t>
                  </a:r>
                </a:p>
              </p:txBody>
            </p:sp>
          </mc:Fallback>
        </mc:AlternateContent>
        <p:cxnSp>
          <p:nvCxnSpPr>
            <p:cNvPr id="127" name="直線單箭頭接點 47">
              <a:extLst>
                <a:ext uri="{FF2B5EF4-FFF2-40B4-BE49-F238E27FC236}">
                  <a16:creationId xmlns:a16="http://schemas.microsoft.com/office/drawing/2014/main" id="{5A7BB328-1A54-0E40-A0B7-CE6D7346876B}"/>
                </a:ext>
              </a:extLst>
            </p:cNvPr>
            <p:cNvCxnSpPr>
              <a:cxnSpLocks/>
            </p:cNvCxnSpPr>
            <p:nvPr/>
          </p:nvCxnSpPr>
          <p:spPr>
            <a:xfrm flipH="1" flipV="1">
              <a:off x="8786410" y="3380950"/>
              <a:ext cx="337821" cy="38997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9" name="直線單箭頭接點 47">
              <a:extLst>
                <a:ext uri="{FF2B5EF4-FFF2-40B4-BE49-F238E27FC236}">
                  <a16:creationId xmlns:a16="http://schemas.microsoft.com/office/drawing/2014/main" id="{8521AF99-D724-9345-A237-67C8D42A77A7}"/>
                </a:ext>
              </a:extLst>
            </p:cNvPr>
            <p:cNvCxnSpPr>
              <a:cxnSpLocks/>
            </p:cNvCxnSpPr>
            <p:nvPr/>
          </p:nvCxnSpPr>
          <p:spPr>
            <a:xfrm flipV="1">
              <a:off x="3413922" y="3398029"/>
              <a:ext cx="5354204" cy="36791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52" name="Group 251">
            <a:extLst>
              <a:ext uri="{FF2B5EF4-FFF2-40B4-BE49-F238E27FC236}">
                <a16:creationId xmlns:a16="http://schemas.microsoft.com/office/drawing/2014/main" id="{36CEF959-1D63-934B-A169-FCA7ECD03E9F}"/>
              </a:ext>
            </a:extLst>
          </p:cNvPr>
          <p:cNvGrpSpPr/>
          <p:nvPr/>
        </p:nvGrpSpPr>
        <p:grpSpPr>
          <a:xfrm>
            <a:off x="3413922" y="2896072"/>
            <a:ext cx="7412972" cy="874853"/>
            <a:chOff x="3413922" y="2896072"/>
            <a:chExt cx="7412972" cy="874853"/>
          </a:xfrm>
        </p:grpSpPr>
        <mc:AlternateContent xmlns:mc="http://schemas.openxmlformats.org/markup-compatibility/2006" xmlns:a14="http://schemas.microsoft.com/office/drawing/2010/main">
          <mc:Choice Requires="a14">
            <p:sp>
              <p:nvSpPr>
                <p:cNvPr id="107" name="文字方塊 72">
                  <a:extLst>
                    <a:ext uri="{FF2B5EF4-FFF2-40B4-BE49-F238E27FC236}">
                      <a16:creationId xmlns:a16="http://schemas.microsoft.com/office/drawing/2014/main" id="{3073F8D1-369B-1342-8D92-CD2841ECA776}"/>
                    </a:ext>
                  </a:extLst>
                </p:cNvPr>
                <p:cNvSpPr txBox="1"/>
                <p:nvPr/>
              </p:nvSpPr>
              <p:spPr>
                <a:xfrm>
                  <a:off x="10264638" y="2896072"/>
                  <a:ext cx="527465" cy="4778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14:m>
                    <m:oMathPara xmlns:m="http://schemas.openxmlformats.org/officeDocument/2006/math">
                      <m:oMathParaPr>
                        <m:jc m:val="centerGroup"/>
                      </m:oMathParaPr>
                      <m:oMath xmlns:m="http://schemas.openxmlformats.org/officeDocument/2006/math">
                        <m:sSub>
                          <m:sSubPr>
                            <m:ctrlPr>
                              <a:rPr lang="en-US" altLang="zh-TW" sz="2400" b="0" i="1" dirty="0" smtClean="0">
                                <a:latin typeface="Cambria Math" panose="02040503050406030204" pitchFamily="18" charset="0"/>
                                <a:ea typeface="新細明體"/>
                                <a:cs typeface="Calibri"/>
                              </a:rPr>
                            </m:ctrlPr>
                          </m:sSubPr>
                          <m:e>
                            <m:r>
                              <a:rPr lang="en-US" altLang="zh-TW" sz="2400" b="0" i="1" dirty="0" smtClean="0">
                                <a:latin typeface="Cambria Math" panose="02040503050406030204" pitchFamily="18" charset="0"/>
                                <a:ea typeface="新細明體"/>
                                <a:cs typeface="Calibri"/>
                              </a:rPr>
                              <m:t>𝛼</m:t>
                            </m:r>
                          </m:e>
                          <m:sub>
                            <m:r>
                              <a:rPr lang="en-US" altLang="zh-TW" sz="2400" b="0" i="1" dirty="0" smtClean="0">
                                <a:latin typeface="Cambria Math" panose="02040503050406030204" pitchFamily="18" charset="0"/>
                                <a:ea typeface="新細明體"/>
                                <a:cs typeface="Calibri"/>
                              </a:rPr>
                              <m:t>1,5</m:t>
                            </m:r>
                          </m:sub>
                        </m:sSub>
                      </m:oMath>
                    </m:oMathPara>
                  </a14:m>
                  <a:endParaRPr lang="zh-TW" altLang="en-US" sz="2400">
                    <a:ea typeface="新細明體"/>
                    <a:cs typeface="Calibri"/>
                  </a:endParaRPr>
                </a:p>
              </p:txBody>
            </p:sp>
          </mc:Choice>
          <mc:Fallback xmlns="">
            <p:sp>
              <p:nvSpPr>
                <p:cNvPr id="107" name="文字方塊 72">
                  <a:extLst>
                    <a:ext uri="{FF2B5EF4-FFF2-40B4-BE49-F238E27FC236}">
                      <a16:creationId xmlns:a16="http://schemas.microsoft.com/office/drawing/2014/main" id="{3073F8D1-369B-1342-8D92-CD2841ECA776}"/>
                    </a:ext>
                  </a:extLst>
                </p:cNvPr>
                <p:cNvSpPr txBox="1">
                  <a:spLocks noRot="1" noChangeAspect="1" noMove="1" noResize="1" noEditPoints="1" noAdjustHandles="1" noChangeArrowheads="1" noChangeShapeType="1" noTextEdit="1"/>
                </p:cNvSpPr>
                <p:nvPr/>
              </p:nvSpPr>
              <p:spPr>
                <a:xfrm>
                  <a:off x="10264638" y="2896072"/>
                  <a:ext cx="527465" cy="477888"/>
                </a:xfrm>
                <a:prstGeom prst="rect">
                  <a:avLst/>
                </a:prstGeom>
                <a:blipFill>
                  <a:blip r:embed="rId26"/>
                  <a:stretch>
                    <a:fillRect l="-17442" r="-3488"/>
                  </a:stretch>
                </a:blipFill>
              </p:spPr>
              <p:txBody>
                <a:bodyPr/>
                <a:lstStyle/>
                <a:p>
                  <a:r>
                    <a:rPr lang="en-US">
                      <a:noFill/>
                    </a:rPr>
                    <a:t> </a:t>
                  </a:r>
                </a:p>
              </p:txBody>
            </p:sp>
          </mc:Fallback>
        </mc:AlternateContent>
        <p:cxnSp>
          <p:nvCxnSpPr>
            <p:cNvPr id="128" name="直線單箭頭接點 47">
              <a:extLst>
                <a:ext uri="{FF2B5EF4-FFF2-40B4-BE49-F238E27FC236}">
                  <a16:creationId xmlns:a16="http://schemas.microsoft.com/office/drawing/2014/main" id="{E2BD41BB-8AAB-8944-B249-1019870A346E}"/>
                </a:ext>
              </a:extLst>
            </p:cNvPr>
            <p:cNvCxnSpPr>
              <a:cxnSpLocks/>
            </p:cNvCxnSpPr>
            <p:nvPr/>
          </p:nvCxnSpPr>
          <p:spPr>
            <a:xfrm flipH="1" flipV="1">
              <a:off x="10489073" y="3380950"/>
              <a:ext cx="337821" cy="38997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1" name="直線單箭頭接點 47">
              <a:extLst>
                <a:ext uri="{FF2B5EF4-FFF2-40B4-BE49-F238E27FC236}">
                  <a16:creationId xmlns:a16="http://schemas.microsoft.com/office/drawing/2014/main" id="{118755F8-3298-844D-A80A-9E8C2719F658}"/>
                </a:ext>
              </a:extLst>
            </p:cNvPr>
            <p:cNvCxnSpPr>
              <a:cxnSpLocks/>
              <a:endCxn id="107" idx="2"/>
            </p:cNvCxnSpPr>
            <p:nvPr/>
          </p:nvCxnSpPr>
          <p:spPr>
            <a:xfrm flipV="1">
              <a:off x="3413922" y="3373960"/>
              <a:ext cx="7114449" cy="38237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60" name="Group 259">
            <a:extLst>
              <a:ext uri="{FF2B5EF4-FFF2-40B4-BE49-F238E27FC236}">
                <a16:creationId xmlns:a16="http://schemas.microsoft.com/office/drawing/2014/main" id="{344F0C21-E1B0-CD45-8BAA-78BD4DFCE099}"/>
              </a:ext>
            </a:extLst>
          </p:cNvPr>
          <p:cNvGrpSpPr/>
          <p:nvPr/>
        </p:nvGrpSpPr>
        <p:grpSpPr>
          <a:xfrm>
            <a:off x="3145049" y="2116728"/>
            <a:ext cx="8571755" cy="896904"/>
            <a:chOff x="3145049" y="2116728"/>
            <a:chExt cx="8571755" cy="896904"/>
          </a:xfrm>
        </p:grpSpPr>
        <p:sp>
          <p:nvSpPr>
            <p:cNvPr id="151" name="矩形: 圓角 110">
              <a:extLst>
                <a:ext uri="{FF2B5EF4-FFF2-40B4-BE49-F238E27FC236}">
                  <a16:creationId xmlns:a16="http://schemas.microsoft.com/office/drawing/2014/main" id="{F50F05E3-4C31-484D-BA47-6556179EE353}"/>
                </a:ext>
              </a:extLst>
            </p:cNvPr>
            <p:cNvSpPr/>
            <p:nvPr/>
          </p:nvSpPr>
          <p:spPr>
            <a:xfrm>
              <a:off x="3145049" y="2632632"/>
              <a:ext cx="8571755" cy="381000"/>
            </a:xfrm>
            <a:prstGeom prst="roundRect">
              <a:avLst/>
            </a:prstGeom>
            <a:solidFill>
              <a:srgbClr val="FBBD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TW" sz="2400">
                  <a:solidFill>
                    <a:schemeClr val="tx1"/>
                  </a:solidFill>
                  <a:ea typeface="+mn-lt"/>
                  <a:cs typeface="+mn-lt"/>
                </a:rPr>
                <a:t>Softmax</a:t>
              </a:r>
              <a:endParaRPr lang="zh-TW" sz="2400">
                <a:solidFill>
                  <a:schemeClr val="tx1"/>
                </a:solidFill>
                <a:ea typeface="+mn-lt"/>
                <a:cs typeface="+mn-lt"/>
              </a:endParaRPr>
            </a:p>
          </p:txBody>
        </p:sp>
        <mc:AlternateContent xmlns:mc="http://schemas.openxmlformats.org/markup-compatibility/2006" xmlns:a14="http://schemas.microsoft.com/office/drawing/2010/main">
          <mc:Choice Requires="a14">
            <p:sp>
              <p:nvSpPr>
                <p:cNvPr id="152" name="文字方塊 72">
                  <a:extLst>
                    <a:ext uri="{FF2B5EF4-FFF2-40B4-BE49-F238E27FC236}">
                      <a16:creationId xmlns:a16="http://schemas.microsoft.com/office/drawing/2014/main" id="{781BBF74-3973-5D48-98D8-D1C3BD1135B8}"/>
                    </a:ext>
                  </a:extLst>
                </p:cNvPr>
                <p:cNvSpPr txBox="1"/>
                <p:nvPr/>
              </p:nvSpPr>
              <p:spPr>
                <a:xfrm>
                  <a:off x="3408781" y="2116728"/>
                  <a:ext cx="527465" cy="4778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14:m>
                    <m:oMathPara xmlns:m="http://schemas.openxmlformats.org/officeDocument/2006/math">
                      <m:oMathParaPr>
                        <m:jc m:val="centerGroup"/>
                      </m:oMathParaPr>
                      <m:oMath xmlns:m="http://schemas.openxmlformats.org/officeDocument/2006/math">
                        <m:sSub>
                          <m:sSubPr>
                            <m:ctrlPr>
                              <a:rPr lang="en-US" altLang="zh-TW" sz="2400" b="0" i="1" dirty="0" smtClean="0">
                                <a:latin typeface="Cambria Math" panose="02040503050406030204" pitchFamily="18" charset="0"/>
                                <a:ea typeface="新細明體"/>
                                <a:cs typeface="Calibri"/>
                              </a:rPr>
                            </m:ctrlPr>
                          </m:sSubPr>
                          <m:e>
                            <m:acc>
                              <m:accPr>
                                <m:chr m:val="̂"/>
                                <m:ctrlPr>
                                  <a:rPr lang="en-US" altLang="zh-TW" sz="2400" b="0" i="1" dirty="0" smtClean="0">
                                    <a:latin typeface="Cambria Math" panose="02040503050406030204" pitchFamily="18" charset="0"/>
                                    <a:ea typeface="新細明體"/>
                                    <a:cs typeface="Calibri"/>
                                  </a:rPr>
                                </m:ctrlPr>
                              </m:accPr>
                              <m:e>
                                <m:r>
                                  <a:rPr lang="en-US" altLang="zh-TW" sz="2400" b="0" i="1" dirty="0" smtClean="0">
                                    <a:latin typeface="Cambria Math" panose="02040503050406030204" pitchFamily="18" charset="0"/>
                                    <a:ea typeface="新細明體"/>
                                    <a:cs typeface="Calibri"/>
                                  </a:rPr>
                                  <m:t>𝛼</m:t>
                                </m:r>
                              </m:e>
                            </m:acc>
                          </m:e>
                          <m:sub>
                            <m:r>
                              <a:rPr lang="en-US" altLang="zh-TW" sz="2400" b="0" i="1" dirty="0" smtClean="0">
                                <a:latin typeface="Cambria Math" panose="02040503050406030204" pitchFamily="18" charset="0"/>
                                <a:ea typeface="新細明體"/>
                                <a:cs typeface="Calibri"/>
                              </a:rPr>
                              <m:t>1,1</m:t>
                            </m:r>
                          </m:sub>
                        </m:sSub>
                      </m:oMath>
                    </m:oMathPara>
                  </a14:m>
                  <a:endParaRPr lang="zh-TW" altLang="en-US" sz="2400">
                    <a:ea typeface="新細明體"/>
                    <a:cs typeface="Calibri"/>
                  </a:endParaRPr>
                </a:p>
              </p:txBody>
            </p:sp>
          </mc:Choice>
          <mc:Fallback xmlns="">
            <p:sp>
              <p:nvSpPr>
                <p:cNvPr id="152" name="文字方塊 72">
                  <a:extLst>
                    <a:ext uri="{FF2B5EF4-FFF2-40B4-BE49-F238E27FC236}">
                      <a16:creationId xmlns:a16="http://schemas.microsoft.com/office/drawing/2014/main" id="{781BBF74-3973-5D48-98D8-D1C3BD1135B8}"/>
                    </a:ext>
                  </a:extLst>
                </p:cNvPr>
                <p:cNvSpPr txBox="1">
                  <a:spLocks noRot="1" noChangeAspect="1" noMove="1" noResize="1" noEditPoints="1" noAdjustHandles="1" noChangeArrowheads="1" noChangeShapeType="1" noTextEdit="1"/>
                </p:cNvSpPr>
                <p:nvPr/>
              </p:nvSpPr>
              <p:spPr>
                <a:xfrm>
                  <a:off x="3408781" y="2116728"/>
                  <a:ext cx="527465" cy="477888"/>
                </a:xfrm>
                <a:prstGeom prst="rect">
                  <a:avLst/>
                </a:prstGeom>
                <a:blipFill>
                  <a:blip r:embed="rId27"/>
                  <a:stretch>
                    <a:fillRect l="-17241" t="-2532" r="-229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3" name="文字方塊 72">
                  <a:extLst>
                    <a:ext uri="{FF2B5EF4-FFF2-40B4-BE49-F238E27FC236}">
                      <a16:creationId xmlns:a16="http://schemas.microsoft.com/office/drawing/2014/main" id="{AD4877AD-9DE1-5341-8D8D-1FD509D12044}"/>
                    </a:ext>
                  </a:extLst>
                </p:cNvPr>
                <p:cNvSpPr txBox="1"/>
                <p:nvPr/>
              </p:nvSpPr>
              <p:spPr>
                <a:xfrm>
                  <a:off x="5100934" y="2116728"/>
                  <a:ext cx="527465" cy="4778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14:m>
                    <m:oMathPara xmlns:m="http://schemas.openxmlformats.org/officeDocument/2006/math">
                      <m:oMathParaPr>
                        <m:jc m:val="centerGroup"/>
                      </m:oMathParaPr>
                      <m:oMath xmlns:m="http://schemas.openxmlformats.org/officeDocument/2006/math">
                        <m:sSub>
                          <m:sSubPr>
                            <m:ctrlPr>
                              <a:rPr lang="en-US" altLang="zh-TW" sz="2400" b="0" i="1" dirty="0" smtClean="0">
                                <a:latin typeface="Cambria Math" panose="02040503050406030204" pitchFamily="18" charset="0"/>
                                <a:ea typeface="新細明體"/>
                                <a:cs typeface="Calibri"/>
                              </a:rPr>
                            </m:ctrlPr>
                          </m:sSubPr>
                          <m:e>
                            <m:acc>
                              <m:accPr>
                                <m:chr m:val="̂"/>
                                <m:ctrlPr>
                                  <a:rPr lang="en-US" altLang="zh-TW" sz="2400" b="0" i="1" dirty="0" smtClean="0">
                                    <a:latin typeface="Cambria Math" panose="02040503050406030204" pitchFamily="18" charset="0"/>
                                    <a:ea typeface="新細明體"/>
                                    <a:cs typeface="Calibri"/>
                                  </a:rPr>
                                </m:ctrlPr>
                              </m:accPr>
                              <m:e>
                                <m:r>
                                  <a:rPr lang="en-US" altLang="zh-TW" sz="2400" b="0" i="1" dirty="0" smtClean="0">
                                    <a:latin typeface="Cambria Math" panose="02040503050406030204" pitchFamily="18" charset="0"/>
                                    <a:ea typeface="新細明體"/>
                                    <a:cs typeface="Calibri"/>
                                  </a:rPr>
                                  <m:t>𝛼</m:t>
                                </m:r>
                              </m:e>
                            </m:acc>
                          </m:e>
                          <m:sub>
                            <m:r>
                              <a:rPr lang="en-US" altLang="zh-TW" sz="2400" b="0" i="1" dirty="0" smtClean="0">
                                <a:latin typeface="Cambria Math" panose="02040503050406030204" pitchFamily="18" charset="0"/>
                                <a:ea typeface="新細明體"/>
                                <a:cs typeface="Calibri"/>
                              </a:rPr>
                              <m:t>1,2</m:t>
                            </m:r>
                          </m:sub>
                        </m:sSub>
                      </m:oMath>
                    </m:oMathPara>
                  </a14:m>
                  <a:endParaRPr lang="zh-TW" altLang="en-US" sz="2400">
                    <a:ea typeface="新細明體"/>
                    <a:cs typeface="Calibri"/>
                  </a:endParaRPr>
                </a:p>
              </p:txBody>
            </p:sp>
          </mc:Choice>
          <mc:Fallback xmlns="">
            <p:sp>
              <p:nvSpPr>
                <p:cNvPr id="153" name="文字方塊 72">
                  <a:extLst>
                    <a:ext uri="{FF2B5EF4-FFF2-40B4-BE49-F238E27FC236}">
                      <a16:creationId xmlns:a16="http://schemas.microsoft.com/office/drawing/2014/main" id="{AD4877AD-9DE1-5341-8D8D-1FD509D12044}"/>
                    </a:ext>
                  </a:extLst>
                </p:cNvPr>
                <p:cNvSpPr txBox="1">
                  <a:spLocks noRot="1" noChangeAspect="1" noMove="1" noResize="1" noEditPoints="1" noAdjustHandles="1" noChangeArrowheads="1" noChangeShapeType="1" noTextEdit="1"/>
                </p:cNvSpPr>
                <p:nvPr/>
              </p:nvSpPr>
              <p:spPr>
                <a:xfrm>
                  <a:off x="5100934" y="2116728"/>
                  <a:ext cx="527465" cy="477888"/>
                </a:xfrm>
                <a:prstGeom prst="rect">
                  <a:avLst/>
                </a:prstGeom>
                <a:blipFill>
                  <a:blip r:embed="rId28"/>
                  <a:stretch>
                    <a:fillRect l="-17442" t="-2532" r="-232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4" name="文字方塊 72">
                  <a:extLst>
                    <a:ext uri="{FF2B5EF4-FFF2-40B4-BE49-F238E27FC236}">
                      <a16:creationId xmlns:a16="http://schemas.microsoft.com/office/drawing/2014/main" id="{8BD7F669-19B5-6E47-A279-9B6426F80519}"/>
                    </a:ext>
                  </a:extLst>
                </p:cNvPr>
                <p:cNvSpPr txBox="1"/>
                <p:nvPr/>
              </p:nvSpPr>
              <p:spPr>
                <a:xfrm>
                  <a:off x="6841978" y="2116728"/>
                  <a:ext cx="527465" cy="4778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14:m>
                    <m:oMathPara xmlns:m="http://schemas.openxmlformats.org/officeDocument/2006/math">
                      <m:oMathParaPr>
                        <m:jc m:val="centerGroup"/>
                      </m:oMathParaPr>
                      <m:oMath xmlns:m="http://schemas.openxmlformats.org/officeDocument/2006/math">
                        <m:sSub>
                          <m:sSubPr>
                            <m:ctrlPr>
                              <a:rPr lang="en-US" altLang="zh-TW" sz="2400" b="0" i="1" dirty="0" smtClean="0">
                                <a:latin typeface="Cambria Math" panose="02040503050406030204" pitchFamily="18" charset="0"/>
                                <a:ea typeface="新細明體"/>
                                <a:cs typeface="Calibri"/>
                              </a:rPr>
                            </m:ctrlPr>
                          </m:sSubPr>
                          <m:e>
                            <m:acc>
                              <m:accPr>
                                <m:chr m:val="̂"/>
                                <m:ctrlPr>
                                  <a:rPr lang="en-US" altLang="zh-TW" sz="2400" b="0" i="1" dirty="0" smtClean="0">
                                    <a:latin typeface="Cambria Math" panose="02040503050406030204" pitchFamily="18" charset="0"/>
                                    <a:ea typeface="新細明體"/>
                                    <a:cs typeface="Calibri"/>
                                  </a:rPr>
                                </m:ctrlPr>
                              </m:accPr>
                              <m:e>
                                <m:r>
                                  <a:rPr lang="en-US" altLang="zh-TW" sz="2400" b="0" i="1" dirty="0" smtClean="0">
                                    <a:latin typeface="Cambria Math" panose="02040503050406030204" pitchFamily="18" charset="0"/>
                                    <a:ea typeface="新細明體"/>
                                    <a:cs typeface="Calibri"/>
                                  </a:rPr>
                                  <m:t>𝛼</m:t>
                                </m:r>
                              </m:e>
                            </m:acc>
                          </m:e>
                          <m:sub>
                            <m:r>
                              <a:rPr lang="en-US" altLang="zh-TW" sz="2400" b="0" i="1" dirty="0" smtClean="0">
                                <a:latin typeface="Cambria Math" panose="02040503050406030204" pitchFamily="18" charset="0"/>
                                <a:ea typeface="新細明體"/>
                                <a:cs typeface="Calibri"/>
                              </a:rPr>
                              <m:t>1,3</m:t>
                            </m:r>
                          </m:sub>
                        </m:sSub>
                      </m:oMath>
                    </m:oMathPara>
                  </a14:m>
                  <a:endParaRPr lang="zh-TW" altLang="en-US" sz="2400">
                    <a:ea typeface="新細明體"/>
                    <a:cs typeface="Calibri"/>
                  </a:endParaRPr>
                </a:p>
              </p:txBody>
            </p:sp>
          </mc:Choice>
          <mc:Fallback xmlns="">
            <p:sp>
              <p:nvSpPr>
                <p:cNvPr id="154" name="文字方塊 72">
                  <a:extLst>
                    <a:ext uri="{FF2B5EF4-FFF2-40B4-BE49-F238E27FC236}">
                      <a16:creationId xmlns:a16="http://schemas.microsoft.com/office/drawing/2014/main" id="{8BD7F669-19B5-6E47-A279-9B6426F80519}"/>
                    </a:ext>
                  </a:extLst>
                </p:cNvPr>
                <p:cNvSpPr txBox="1">
                  <a:spLocks noRot="1" noChangeAspect="1" noMove="1" noResize="1" noEditPoints="1" noAdjustHandles="1" noChangeArrowheads="1" noChangeShapeType="1" noTextEdit="1"/>
                </p:cNvSpPr>
                <p:nvPr/>
              </p:nvSpPr>
              <p:spPr>
                <a:xfrm>
                  <a:off x="6841978" y="2116728"/>
                  <a:ext cx="527465" cy="477888"/>
                </a:xfrm>
                <a:prstGeom prst="rect">
                  <a:avLst/>
                </a:prstGeom>
                <a:blipFill>
                  <a:blip r:embed="rId29"/>
                  <a:stretch>
                    <a:fillRect l="-17241" t="-2532" r="-229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5" name="文字方塊 72">
                  <a:extLst>
                    <a:ext uri="{FF2B5EF4-FFF2-40B4-BE49-F238E27FC236}">
                      <a16:creationId xmlns:a16="http://schemas.microsoft.com/office/drawing/2014/main" id="{32B53727-795D-5F4C-8D3E-C49DD43D80B8}"/>
                    </a:ext>
                  </a:extLst>
                </p:cNvPr>
                <p:cNvSpPr txBox="1"/>
                <p:nvPr/>
              </p:nvSpPr>
              <p:spPr>
                <a:xfrm>
                  <a:off x="8581807" y="2119184"/>
                  <a:ext cx="527465" cy="4778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14:m>
                    <m:oMathPara xmlns:m="http://schemas.openxmlformats.org/officeDocument/2006/math">
                      <m:oMathParaPr>
                        <m:jc m:val="centerGroup"/>
                      </m:oMathParaPr>
                      <m:oMath xmlns:m="http://schemas.openxmlformats.org/officeDocument/2006/math">
                        <m:sSub>
                          <m:sSubPr>
                            <m:ctrlPr>
                              <a:rPr lang="en-US" altLang="zh-TW" sz="2400" b="0" i="1" dirty="0" smtClean="0">
                                <a:latin typeface="Cambria Math" panose="02040503050406030204" pitchFamily="18" charset="0"/>
                                <a:ea typeface="新細明體"/>
                                <a:cs typeface="Calibri"/>
                              </a:rPr>
                            </m:ctrlPr>
                          </m:sSubPr>
                          <m:e>
                            <m:acc>
                              <m:accPr>
                                <m:chr m:val="̂"/>
                                <m:ctrlPr>
                                  <a:rPr lang="en-US" altLang="zh-TW" sz="2400" b="0" i="1" dirty="0" smtClean="0">
                                    <a:latin typeface="Cambria Math" panose="02040503050406030204" pitchFamily="18" charset="0"/>
                                    <a:ea typeface="新細明體"/>
                                    <a:cs typeface="Calibri"/>
                                  </a:rPr>
                                </m:ctrlPr>
                              </m:accPr>
                              <m:e>
                                <m:r>
                                  <a:rPr lang="en-US" altLang="zh-TW" sz="2400" b="0" i="1" dirty="0" smtClean="0">
                                    <a:latin typeface="Cambria Math" panose="02040503050406030204" pitchFamily="18" charset="0"/>
                                    <a:ea typeface="新細明體"/>
                                    <a:cs typeface="Calibri"/>
                                  </a:rPr>
                                  <m:t>𝛼</m:t>
                                </m:r>
                              </m:e>
                            </m:acc>
                          </m:e>
                          <m:sub>
                            <m:r>
                              <a:rPr lang="en-US" altLang="zh-TW" sz="2400" b="0" i="1" dirty="0" smtClean="0">
                                <a:latin typeface="Cambria Math" panose="02040503050406030204" pitchFamily="18" charset="0"/>
                                <a:ea typeface="新細明體"/>
                                <a:cs typeface="Calibri"/>
                              </a:rPr>
                              <m:t>1,4</m:t>
                            </m:r>
                          </m:sub>
                        </m:sSub>
                      </m:oMath>
                    </m:oMathPara>
                  </a14:m>
                  <a:endParaRPr lang="zh-TW" altLang="en-US" sz="2400">
                    <a:ea typeface="新細明體"/>
                    <a:cs typeface="Calibri"/>
                  </a:endParaRPr>
                </a:p>
              </p:txBody>
            </p:sp>
          </mc:Choice>
          <mc:Fallback xmlns="">
            <p:sp>
              <p:nvSpPr>
                <p:cNvPr id="155" name="文字方塊 72">
                  <a:extLst>
                    <a:ext uri="{FF2B5EF4-FFF2-40B4-BE49-F238E27FC236}">
                      <a16:creationId xmlns:a16="http://schemas.microsoft.com/office/drawing/2014/main" id="{32B53727-795D-5F4C-8D3E-C49DD43D80B8}"/>
                    </a:ext>
                  </a:extLst>
                </p:cNvPr>
                <p:cNvSpPr txBox="1">
                  <a:spLocks noRot="1" noChangeAspect="1" noMove="1" noResize="1" noEditPoints="1" noAdjustHandles="1" noChangeArrowheads="1" noChangeShapeType="1" noTextEdit="1"/>
                </p:cNvSpPr>
                <p:nvPr/>
              </p:nvSpPr>
              <p:spPr>
                <a:xfrm>
                  <a:off x="8581807" y="2119184"/>
                  <a:ext cx="527465" cy="477888"/>
                </a:xfrm>
                <a:prstGeom prst="rect">
                  <a:avLst/>
                </a:prstGeom>
                <a:blipFill>
                  <a:blip r:embed="rId30"/>
                  <a:stretch>
                    <a:fillRect l="-17442" t="-2564" r="-232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6" name="文字方塊 72">
                  <a:extLst>
                    <a:ext uri="{FF2B5EF4-FFF2-40B4-BE49-F238E27FC236}">
                      <a16:creationId xmlns:a16="http://schemas.microsoft.com/office/drawing/2014/main" id="{B7F6E102-B536-FC4B-A418-D119DFC15641}"/>
                    </a:ext>
                  </a:extLst>
                </p:cNvPr>
                <p:cNvSpPr txBox="1"/>
                <p:nvPr/>
              </p:nvSpPr>
              <p:spPr>
                <a:xfrm>
                  <a:off x="10235845" y="2123883"/>
                  <a:ext cx="527465" cy="4778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14:m>
                    <m:oMathPara xmlns:m="http://schemas.openxmlformats.org/officeDocument/2006/math">
                      <m:oMathParaPr>
                        <m:jc m:val="centerGroup"/>
                      </m:oMathParaPr>
                      <m:oMath xmlns:m="http://schemas.openxmlformats.org/officeDocument/2006/math">
                        <m:sSub>
                          <m:sSubPr>
                            <m:ctrlPr>
                              <a:rPr lang="en-US" altLang="zh-TW" sz="2400" b="0" i="1" dirty="0" smtClean="0">
                                <a:latin typeface="Cambria Math" panose="02040503050406030204" pitchFamily="18" charset="0"/>
                                <a:ea typeface="新細明體"/>
                                <a:cs typeface="Calibri"/>
                              </a:rPr>
                            </m:ctrlPr>
                          </m:sSubPr>
                          <m:e>
                            <m:acc>
                              <m:accPr>
                                <m:chr m:val="̂"/>
                                <m:ctrlPr>
                                  <a:rPr lang="en-US" altLang="zh-TW" sz="2400" b="0" i="1" dirty="0" smtClean="0">
                                    <a:latin typeface="Cambria Math" panose="02040503050406030204" pitchFamily="18" charset="0"/>
                                    <a:ea typeface="新細明體"/>
                                    <a:cs typeface="Calibri"/>
                                  </a:rPr>
                                </m:ctrlPr>
                              </m:accPr>
                              <m:e>
                                <m:r>
                                  <a:rPr lang="en-US" altLang="zh-TW" sz="2400" b="0" i="1" dirty="0" smtClean="0">
                                    <a:latin typeface="Cambria Math" panose="02040503050406030204" pitchFamily="18" charset="0"/>
                                    <a:ea typeface="新細明體"/>
                                    <a:cs typeface="Calibri"/>
                                  </a:rPr>
                                  <m:t>𝛼</m:t>
                                </m:r>
                              </m:e>
                            </m:acc>
                          </m:e>
                          <m:sub>
                            <m:r>
                              <a:rPr lang="en-US" altLang="zh-TW" sz="2400" b="0" i="1" dirty="0" smtClean="0">
                                <a:latin typeface="Cambria Math" panose="02040503050406030204" pitchFamily="18" charset="0"/>
                                <a:ea typeface="新細明體"/>
                                <a:cs typeface="Calibri"/>
                              </a:rPr>
                              <m:t>1,5</m:t>
                            </m:r>
                          </m:sub>
                        </m:sSub>
                      </m:oMath>
                    </m:oMathPara>
                  </a14:m>
                  <a:endParaRPr lang="zh-TW" altLang="en-US" sz="2400">
                    <a:ea typeface="新細明體"/>
                    <a:cs typeface="Calibri"/>
                  </a:endParaRPr>
                </a:p>
              </p:txBody>
            </p:sp>
          </mc:Choice>
          <mc:Fallback xmlns="">
            <p:sp>
              <p:nvSpPr>
                <p:cNvPr id="156" name="文字方塊 72">
                  <a:extLst>
                    <a:ext uri="{FF2B5EF4-FFF2-40B4-BE49-F238E27FC236}">
                      <a16:creationId xmlns:a16="http://schemas.microsoft.com/office/drawing/2014/main" id="{B7F6E102-B536-FC4B-A418-D119DFC15641}"/>
                    </a:ext>
                  </a:extLst>
                </p:cNvPr>
                <p:cNvSpPr txBox="1">
                  <a:spLocks noRot="1" noChangeAspect="1" noMove="1" noResize="1" noEditPoints="1" noAdjustHandles="1" noChangeArrowheads="1" noChangeShapeType="1" noTextEdit="1"/>
                </p:cNvSpPr>
                <p:nvPr/>
              </p:nvSpPr>
              <p:spPr>
                <a:xfrm>
                  <a:off x="10235845" y="2123883"/>
                  <a:ext cx="527465" cy="477888"/>
                </a:xfrm>
                <a:prstGeom prst="rect">
                  <a:avLst/>
                </a:prstGeom>
                <a:blipFill>
                  <a:blip r:embed="rId31"/>
                  <a:stretch>
                    <a:fillRect l="-17241" t="-2532" r="-2299"/>
                  </a:stretch>
                </a:blipFill>
              </p:spPr>
              <p:txBody>
                <a:bodyPr/>
                <a:lstStyle/>
                <a:p>
                  <a:r>
                    <a:rPr lang="en-US">
                      <a:noFill/>
                    </a:rPr>
                    <a:t> </a:t>
                  </a:r>
                </a:p>
              </p:txBody>
            </p:sp>
          </mc:Fallback>
        </mc:AlternateContent>
      </p:grpSp>
      <p:grpSp>
        <p:nvGrpSpPr>
          <p:cNvPr id="261" name="Group 260">
            <a:extLst>
              <a:ext uri="{FF2B5EF4-FFF2-40B4-BE49-F238E27FC236}">
                <a16:creationId xmlns:a16="http://schemas.microsoft.com/office/drawing/2014/main" id="{B7C10139-BA1B-4244-AB5A-DF8E067C9687}"/>
              </a:ext>
            </a:extLst>
          </p:cNvPr>
          <p:cNvGrpSpPr/>
          <p:nvPr/>
        </p:nvGrpSpPr>
        <p:grpSpPr>
          <a:xfrm>
            <a:off x="5678601" y="2108566"/>
            <a:ext cx="935633" cy="1702474"/>
            <a:chOff x="5678601" y="2108566"/>
            <a:chExt cx="935633" cy="1702474"/>
          </a:xfrm>
        </p:grpSpPr>
        <p:grpSp>
          <p:nvGrpSpPr>
            <p:cNvPr id="164" name="群組 34">
              <a:extLst>
                <a:ext uri="{FF2B5EF4-FFF2-40B4-BE49-F238E27FC236}">
                  <a16:creationId xmlns:a16="http://schemas.microsoft.com/office/drawing/2014/main" id="{DE5B2CE2-B7D6-CA44-99D3-384E8FE497DA}"/>
                </a:ext>
              </a:extLst>
            </p:cNvPr>
            <p:cNvGrpSpPr/>
            <p:nvPr/>
          </p:nvGrpSpPr>
          <p:grpSpPr>
            <a:xfrm>
              <a:off x="5979824" y="2108566"/>
              <a:ext cx="634410" cy="461665"/>
              <a:chOff x="5727008" y="1948469"/>
              <a:chExt cx="634410" cy="617647"/>
            </a:xfrm>
          </p:grpSpPr>
          <p:sp>
            <p:nvSpPr>
              <p:cNvPr id="165" name="橢圓 35">
                <a:extLst>
                  <a:ext uri="{FF2B5EF4-FFF2-40B4-BE49-F238E27FC236}">
                    <a16:creationId xmlns:a16="http://schemas.microsoft.com/office/drawing/2014/main" id="{0779675E-01C0-0C4A-8706-874B283D9782}"/>
                  </a:ext>
                </a:extLst>
              </p:cNvPr>
              <p:cNvSpPr/>
              <p:nvPr/>
            </p:nvSpPr>
            <p:spPr>
              <a:xfrm>
                <a:off x="5854474" y="1999363"/>
                <a:ext cx="372140" cy="502534"/>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sz="2400">
                  <a:solidFill>
                    <a:schemeClr val="tx1"/>
                  </a:solidFill>
                  <a:ea typeface="新細明體"/>
                  <a:cs typeface="Calibri"/>
                </a:endParaRPr>
              </a:p>
            </p:txBody>
          </p:sp>
          <mc:AlternateContent xmlns:mc="http://schemas.openxmlformats.org/markup-compatibility/2006" xmlns:a14="http://schemas.microsoft.com/office/drawing/2010/main">
            <mc:Choice Requires="a14">
              <p:sp>
                <p:nvSpPr>
                  <p:cNvPr id="166" name="文字方塊 18">
                    <a:extLst>
                      <a:ext uri="{FF2B5EF4-FFF2-40B4-BE49-F238E27FC236}">
                        <a16:creationId xmlns:a16="http://schemas.microsoft.com/office/drawing/2014/main" id="{C8BA317F-8D3D-2049-B496-0AD5FBFE4AC2}"/>
                      </a:ext>
                    </a:extLst>
                  </p:cNvPr>
                  <p:cNvSpPr txBox="1"/>
                  <p:nvPr/>
                </p:nvSpPr>
                <p:spPr>
                  <a:xfrm>
                    <a:off x="5727008" y="1948469"/>
                    <a:ext cx="634410" cy="61764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14:m>
                      <m:oMathPara xmlns:m="http://schemas.openxmlformats.org/officeDocument/2006/math">
                        <m:oMathParaPr>
                          <m:jc m:val="centerGroup"/>
                        </m:oMathParaPr>
                        <m:oMath xmlns:m="http://schemas.openxmlformats.org/officeDocument/2006/math">
                          <m:r>
                            <a:rPr lang="en-US" altLang="zh-TW" sz="2400" b="1" i="1" smtClean="0">
                              <a:latin typeface="Cambria Math" panose="02040503050406030204" pitchFamily="18" charset="0"/>
                              <a:ea typeface="Cambria Math" panose="02040503050406030204" pitchFamily="18" charset="0"/>
                              <a:cs typeface="Calibri"/>
                            </a:rPr>
                            <m:t>×</m:t>
                          </m:r>
                        </m:oMath>
                      </m:oMathPara>
                    </a14:m>
                    <a:endParaRPr lang="zh-TW" sz="2400" b="1">
                      <a:ea typeface="新細明體"/>
                      <a:cs typeface="Calibri"/>
                    </a:endParaRPr>
                  </a:p>
                </p:txBody>
              </p:sp>
            </mc:Choice>
            <mc:Fallback xmlns="">
              <p:sp>
                <p:nvSpPr>
                  <p:cNvPr id="166" name="文字方塊 18">
                    <a:extLst>
                      <a:ext uri="{FF2B5EF4-FFF2-40B4-BE49-F238E27FC236}">
                        <a16:creationId xmlns:a16="http://schemas.microsoft.com/office/drawing/2014/main" id="{C8BA317F-8D3D-2049-B496-0AD5FBFE4AC2}"/>
                      </a:ext>
                    </a:extLst>
                  </p:cNvPr>
                  <p:cNvSpPr txBox="1">
                    <a:spLocks noRot="1" noChangeAspect="1" noMove="1" noResize="1" noEditPoints="1" noAdjustHandles="1" noChangeArrowheads="1" noChangeShapeType="1" noTextEdit="1"/>
                  </p:cNvSpPr>
                  <p:nvPr/>
                </p:nvSpPr>
                <p:spPr>
                  <a:xfrm>
                    <a:off x="5727008" y="1948469"/>
                    <a:ext cx="634410" cy="617647"/>
                  </a:xfrm>
                  <a:prstGeom prst="rect">
                    <a:avLst/>
                  </a:prstGeom>
                  <a:blipFill>
                    <a:blip r:embed="rId32"/>
                    <a:stretch>
                      <a:fillRect/>
                    </a:stretch>
                  </a:blipFill>
                </p:spPr>
                <p:txBody>
                  <a:bodyPr/>
                  <a:lstStyle/>
                  <a:p>
                    <a:r>
                      <a:rPr lang="en-US">
                        <a:noFill/>
                      </a:rPr>
                      <a:t> </a:t>
                    </a:r>
                  </a:p>
                </p:txBody>
              </p:sp>
            </mc:Fallback>
          </mc:AlternateContent>
        </p:grpSp>
        <p:cxnSp>
          <p:nvCxnSpPr>
            <p:cNvPr id="187" name="直線單箭頭接點 47">
              <a:extLst>
                <a:ext uri="{FF2B5EF4-FFF2-40B4-BE49-F238E27FC236}">
                  <a16:creationId xmlns:a16="http://schemas.microsoft.com/office/drawing/2014/main" id="{F121C20A-FE9C-874C-8784-ABB45CAD30C4}"/>
                </a:ext>
              </a:extLst>
            </p:cNvPr>
            <p:cNvCxnSpPr>
              <a:cxnSpLocks/>
            </p:cNvCxnSpPr>
            <p:nvPr/>
          </p:nvCxnSpPr>
          <p:spPr>
            <a:xfrm flipV="1">
              <a:off x="5678601" y="2360383"/>
              <a:ext cx="276804" cy="488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2" name="直線單箭頭接點 47">
              <a:extLst>
                <a:ext uri="{FF2B5EF4-FFF2-40B4-BE49-F238E27FC236}">
                  <a16:creationId xmlns:a16="http://schemas.microsoft.com/office/drawing/2014/main" id="{A22E9736-C566-6E41-83DA-F40B9C16CF27}"/>
                </a:ext>
              </a:extLst>
            </p:cNvPr>
            <p:cNvCxnSpPr>
              <a:cxnSpLocks/>
            </p:cNvCxnSpPr>
            <p:nvPr/>
          </p:nvCxnSpPr>
          <p:spPr>
            <a:xfrm flipV="1">
              <a:off x="6311587" y="2570229"/>
              <a:ext cx="0" cy="124081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57" name="Group 256">
            <a:extLst>
              <a:ext uri="{FF2B5EF4-FFF2-40B4-BE49-F238E27FC236}">
                <a16:creationId xmlns:a16="http://schemas.microsoft.com/office/drawing/2014/main" id="{3FE24686-BF3A-FE46-B22C-E81981FB6C86}"/>
              </a:ext>
            </a:extLst>
          </p:cNvPr>
          <p:cNvGrpSpPr/>
          <p:nvPr/>
        </p:nvGrpSpPr>
        <p:grpSpPr>
          <a:xfrm>
            <a:off x="7449840" y="2108565"/>
            <a:ext cx="855236" cy="1693228"/>
            <a:chOff x="7449840" y="2108565"/>
            <a:chExt cx="855236" cy="1693228"/>
          </a:xfrm>
        </p:grpSpPr>
        <p:grpSp>
          <p:nvGrpSpPr>
            <p:cNvPr id="167" name="群組 34">
              <a:extLst>
                <a:ext uri="{FF2B5EF4-FFF2-40B4-BE49-F238E27FC236}">
                  <a16:creationId xmlns:a16="http://schemas.microsoft.com/office/drawing/2014/main" id="{EA7663ED-244E-D345-9211-EFB88C0E0811}"/>
                </a:ext>
              </a:extLst>
            </p:cNvPr>
            <p:cNvGrpSpPr/>
            <p:nvPr/>
          </p:nvGrpSpPr>
          <p:grpSpPr>
            <a:xfrm>
              <a:off x="7670666" y="2108565"/>
              <a:ext cx="634410" cy="461665"/>
              <a:chOff x="5727008" y="1948468"/>
              <a:chExt cx="634410" cy="617647"/>
            </a:xfrm>
          </p:grpSpPr>
          <p:sp>
            <p:nvSpPr>
              <p:cNvPr id="168" name="橢圓 35">
                <a:extLst>
                  <a:ext uri="{FF2B5EF4-FFF2-40B4-BE49-F238E27FC236}">
                    <a16:creationId xmlns:a16="http://schemas.microsoft.com/office/drawing/2014/main" id="{E82875BF-0E3E-9842-BBF8-02D9615953CD}"/>
                  </a:ext>
                </a:extLst>
              </p:cNvPr>
              <p:cNvSpPr/>
              <p:nvPr/>
            </p:nvSpPr>
            <p:spPr>
              <a:xfrm>
                <a:off x="5854474" y="1999363"/>
                <a:ext cx="372140" cy="502534"/>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sz="2400">
                  <a:solidFill>
                    <a:schemeClr val="tx1"/>
                  </a:solidFill>
                  <a:ea typeface="新細明體"/>
                  <a:cs typeface="Calibri"/>
                </a:endParaRPr>
              </a:p>
            </p:txBody>
          </p:sp>
          <mc:AlternateContent xmlns:mc="http://schemas.openxmlformats.org/markup-compatibility/2006" xmlns:a14="http://schemas.microsoft.com/office/drawing/2010/main">
            <mc:Choice Requires="a14">
              <p:sp>
                <p:nvSpPr>
                  <p:cNvPr id="169" name="文字方塊 18">
                    <a:extLst>
                      <a:ext uri="{FF2B5EF4-FFF2-40B4-BE49-F238E27FC236}">
                        <a16:creationId xmlns:a16="http://schemas.microsoft.com/office/drawing/2014/main" id="{EF233B87-F91B-BA48-9945-7A6DE29BB78D}"/>
                      </a:ext>
                    </a:extLst>
                  </p:cNvPr>
                  <p:cNvSpPr txBox="1"/>
                  <p:nvPr/>
                </p:nvSpPr>
                <p:spPr>
                  <a:xfrm>
                    <a:off x="5727008" y="1948468"/>
                    <a:ext cx="634410" cy="61764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14:m>
                      <m:oMathPara xmlns:m="http://schemas.openxmlformats.org/officeDocument/2006/math">
                        <m:oMathParaPr>
                          <m:jc m:val="centerGroup"/>
                        </m:oMathParaPr>
                        <m:oMath xmlns:m="http://schemas.openxmlformats.org/officeDocument/2006/math">
                          <m:r>
                            <a:rPr lang="en-US" altLang="zh-TW" sz="2400" b="1" i="1" smtClean="0">
                              <a:latin typeface="Cambria Math" panose="02040503050406030204" pitchFamily="18" charset="0"/>
                              <a:ea typeface="Cambria Math" panose="02040503050406030204" pitchFamily="18" charset="0"/>
                              <a:cs typeface="Calibri"/>
                            </a:rPr>
                            <m:t>×</m:t>
                          </m:r>
                        </m:oMath>
                      </m:oMathPara>
                    </a14:m>
                    <a:endParaRPr lang="zh-TW" sz="2400" b="1">
                      <a:ea typeface="新細明體"/>
                      <a:cs typeface="Calibri"/>
                    </a:endParaRPr>
                  </a:p>
                </p:txBody>
              </p:sp>
            </mc:Choice>
            <mc:Fallback xmlns="">
              <p:sp>
                <p:nvSpPr>
                  <p:cNvPr id="169" name="文字方塊 18">
                    <a:extLst>
                      <a:ext uri="{FF2B5EF4-FFF2-40B4-BE49-F238E27FC236}">
                        <a16:creationId xmlns:a16="http://schemas.microsoft.com/office/drawing/2014/main" id="{EF233B87-F91B-BA48-9945-7A6DE29BB78D}"/>
                      </a:ext>
                    </a:extLst>
                  </p:cNvPr>
                  <p:cNvSpPr txBox="1">
                    <a:spLocks noRot="1" noChangeAspect="1" noMove="1" noResize="1" noEditPoints="1" noAdjustHandles="1" noChangeArrowheads="1" noChangeShapeType="1" noTextEdit="1"/>
                  </p:cNvSpPr>
                  <p:nvPr/>
                </p:nvSpPr>
                <p:spPr>
                  <a:xfrm>
                    <a:off x="5727008" y="1948468"/>
                    <a:ext cx="634410" cy="617647"/>
                  </a:xfrm>
                  <a:prstGeom prst="rect">
                    <a:avLst/>
                  </a:prstGeom>
                  <a:blipFill>
                    <a:blip r:embed="rId32"/>
                    <a:stretch>
                      <a:fillRect/>
                    </a:stretch>
                  </a:blipFill>
                </p:spPr>
                <p:txBody>
                  <a:bodyPr/>
                  <a:lstStyle/>
                  <a:p>
                    <a:r>
                      <a:rPr lang="en-US">
                        <a:noFill/>
                      </a:rPr>
                      <a:t> </a:t>
                    </a:r>
                  </a:p>
                </p:txBody>
              </p:sp>
            </mc:Fallback>
          </mc:AlternateContent>
        </p:grpSp>
        <p:cxnSp>
          <p:nvCxnSpPr>
            <p:cNvPr id="188" name="直線單箭頭接點 47">
              <a:extLst>
                <a:ext uri="{FF2B5EF4-FFF2-40B4-BE49-F238E27FC236}">
                  <a16:creationId xmlns:a16="http://schemas.microsoft.com/office/drawing/2014/main" id="{A520338C-3D2C-124C-BA09-32EB8F785D5B}"/>
                </a:ext>
              </a:extLst>
            </p:cNvPr>
            <p:cNvCxnSpPr>
              <a:cxnSpLocks/>
            </p:cNvCxnSpPr>
            <p:nvPr/>
          </p:nvCxnSpPr>
          <p:spPr>
            <a:xfrm flipV="1">
              <a:off x="7449840" y="2371620"/>
              <a:ext cx="276804" cy="488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3" name="直線單箭頭接點 47">
              <a:extLst>
                <a:ext uri="{FF2B5EF4-FFF2-40B4-BE49-F238E27FC236}">
                  <a16:creationId xmlns:a16="http://schemas.microsoft.com/office/drawing/2014/main" id="{108B77F8-A5E6-FA4E-993D-52E3CD059D27}"/>
                </a:ext>
              </a:extLst>
            </p:cNvPr>
            <p:cNvCxnSpPr>
              <a:cxnSpLocks/>
            </p:cNvCxnSpPr>
            <p:nvPr/>
          </p:nvCxnSpPr>
          <p:spPr>
            <a:xfrm flipV="1">
              <a:off x="8001385" y="2560982"/>
              <a:ext cx="0" cy="124081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58" name="Group 257">
            <a:extLst>
              <a:ext uri="{FF2B5EF4-FFF2-40B4-BE49-F238E27FC236}">
                <a16:creationId xmlns:a16="http://schemas.microsoft.com/office/drawing/2014/main" id="{2FDAD1B6-01F7-634F-B0F1-644BD62357D0}"/>
              </a:ext>
            </a:extLst>
          </p:cNvPr>
          <p:cNvGrpSpPr/>
          <p:nvPr/>
        </p:nvGrpSpPr>
        <p:grpSpPr>
          <a:xfrm>
            <a:off x="9150217" y="2108565"/>
            <a:ext cx="866829" cy="1702475"/>
            <a:chOff x="9150217" y="2108565"/>
            <a:chExt cx="866829" cy="1702475"/>
          </a:xfrm>
        </p:grpSpPr>
        <p:grpSp>
          <p:nvGrpSpPr>
            <p:cNvPr id="170" name="群組 34">
              <a:extLst>
                <a:ext uri="{FF2B5EF4-FFF2-40B4-BE49-F238E27FC236}">
                  <a16:creationId xmlns:a16="http://schemas.microsoft.com/office/drawing/2014/main" id="{9FC714F6-8CEC-2D4C-B641-87C36CC9F761}"/>
                </a:ext>
              </a:extLst>
            </p:cNvPr>
            <p:cNvGrpSpPr/>
            <p:nvPr/>
          </p:nvGrpSpPr>
          <p:grpSpPr>
            <a:xfrm>
              <a:off x="9382636" y="2108565"/>
              <a:ext cx="634410" cy="461665"/>
              <a:chOff x="5727008" y="1948468"/>
              <a:chExt cx="634410" cy="617647"/>
            </a:xfrm>
          </p:grpSpPr>
          <p:sp>
            <p:nvSpPr>
              <p:cNvPr id="171" name="橢圓 35">
                <a:extLst>
                  <a:ext uri="{FF2B5EF4-FFF2-40B4-BE49-F238E27FC236}">
                    <a16:creationId xmlns:a16="http://schemas.microsoft.com/office/drawing/2014/main" id="{36857274-1AC4-6C4F-8523-39740B473490}"/>
                  </a:ext>
                </a:extLst>
              </p:cNvPr>
              <p:cNvSpPr/>
              <p:nvPr/>
            </p:nvSpPr>
            <p:spPr>
              <a:xfrm>
                <a:off x="5854474" y="1999363"/>
                <a:ext cx="372140" cy="502534"/>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sz="2400">
                  <a:solidFill>
                    <a:schemeClr val="tx1"/>
                  </a:solidFill>
                  <a:ea typeface="新細明體"/>
                  <a:cs typeface="Calibri"/>
                </a:endParaRPr>
              </a:p>
            </p:txBody>
          </p:sp>
          <mc:AlternateContent xmlns:mc="http://schemas.openxmlformats.org/markup-compatibility/2006" xmlns:a14="http://schemas.microsoft.com/office/drawing/2010/main">
            <mc:Choice Requires="a14">
              <p:sp>
                <p:nvSpPr>
                  <p:cNvPr id="172" name="文字方塊 18">
                    <a:extLst>
                      <a:ext uri="{FF2B5EF4-FFF2-40B4-BE49-F238E27FC236}">
                        <a16:creationId xmlns:a16="http://schemas.microsoft.com/office/drawing/2014/main" id="{A6664577-F775-6F4F-B07D-FEF01734C858}"/>
                      </a:ext>
                    </a:extLst>
                  </p:cNvPr>
                  <p:cNvSpPr txBox="1"/>
                  <p:nvPr/>
                </p:nvSpPr>
                <p:spPr>
                  <a:xfrm>
                    <a:off x="5727008" y="1948468"/>
                    <a:ext cx="634410" cy="61764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14:m>
                      <m:oMathPara xmlns:m="http://schemas.openxmlformats.org/officeDocument/2006/math">
                        <m:oMathParaPr>
                          <m:jc m:val="centerGroup"/>
                        </m:oMathParaPr>
                        <m:oMath xmlns:m="http://schemas.openxmlformats.org/officeDocument/2006/math">
                          <m:r>
                            <a:rPr lang="en-US" altLang="zh-TW" sz="2400" b="1" i="1" smtClean="0">
                              <a:latin typeface="Cambria Math" panose="02040503050406030204" pitchFamily="18" charset="0"/>
                              <a:ea typeface="Cambria Math" panose="02040503050406030204" pitchFamily="18" charset="0"/>
                              <a:cs typeface="Calibri"/>
                            </a:rPr>
                            <m:t>×</m:t>
                          </m:r>
                        </m:oMath>
                      </m:oMathPara>
                    </a14:m>
                    <a:endParaRPr lang="zh-TW" sz="2400" b="1">
                      <a:ea typeface="新細明體"/>
                      <a:cs typeface="Calibri"/>
                    </a:endParaRPr>
                  </a:p>
                </p:txBody>
              </p:sp>
            </mc:Choice>
            <mc:Fallback xmlns="">
              <p:sp>
                <p:nvSpPr>
                  <p:cNvPr id="172" name="文字方塊 18">
                    <a:extLst>
                      <a:ext uri="{FF2B5EF4-FFF2-40B4-BE49-F238E27FC236}">
                        <a16:creationId xmlns:a16="http://schemas.microsoft.com/office/drawing/2014/main" id="{A6664577-F775-6F4F-B07D-FEF01734C858}"/>
                      </a:ext>
                    </a:extLst>
                  </p:cNvPr>
                  <p:cNvSpPr txBox="1">
                    <a:spLocks noRot="1" noChangeAspect="1" noMove="1" noResize="1" noEditPoints="1" noAdjustHandles="1" noChangeArrowheads="1" noChangeShapeType="1" noTextEdit="1"/>
                  </p:cNvSpPr>
                  <p:nvPr/>
                </p:nvSpPr>
                <p:spPr>
                  <a:xfrm>
                    <a:off x="5727008" y="1948468"/>
                    <a:ext cx="634410" cy="617647"/>
                  </a:xfrm>
                  <a:prstGeom prst="rect">
                    <a:avLst/>
                  </a:prstGeom>
                  <a:blipFill>
                    <a:blip r:embed="rId32"/>
                    <a:stretch>
                      <a:fillRect/>
                    </a:stretch>
                  </a:blipFill>
                </p:spPr>
                <p:txBody>
                  <a:bodyPr/>
                  <a:lstStyle/>
                  <a:p>
                    <a:r>
                      <a:rPr lang="en-US">
                        <a:noFill/>
                      </a:rPr>
                      <a:t> </a:t>
                    </a:r>
                  </a:p>
                </p:txBody>
              </p:sp>
            </mc:Fallback>
          </mc:AlternateContent>
        </p:grpSp>
        <p:cxnSp>
          <p:nvCxnSpPr>
            <p:cNvPr id="189" name="直線單箭頭接點 47">
              <a:extLst>
                <a:ext uri="{FF2B5EF4-FFF2-40B4-BE49-F238E27FC236}">
                  <a16:creationId xmlns:a16="http://schemas.microsoft.com/office/drawing/2014/main" id="{453B0196-236C-2848-A81F-77F6CA785E7F}"/>
                </a:ext>
              </a:extLst>
            </p:cNvPr>
            <p:cNvCxnSpPr>
              <a:cxnSpLocks/>
            </p:cNvCxnSpPr>
            <p:nvPr/>
          </p:nvCxnSpPr>
          <p:spPr>
            <a:xfrm flipV="1">
              <a:off x="9150217" y="2362826"/>
              <a:ext cx="276804" cy="488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4" name="直線單箭頭接點 47">
              <a:extLst>
                <a:ext uri="{FF2B5EF4-FFF2-40B4-BE49-F238E27FC236}">
                  <a16:creationId xmlns:a16="http://schemas.microsoft.com/office/drawing/2014/main" id="{AF0ED658-AB87-B049-92DE-BD99EBF0394C}"/>
                </a:ext>
              </a:extLst>
            </p:cNvPr>
            <p:cNvCxnSpPr>
              <a:cxnSpLocks/>
            </p:cNvCxnSpPr>
            <p:nvPr/>
          </p:nvCxnSpPr>
          <p:spPr>
            <a:xfrm flipV="1">
              <a:off x="9721328" y="2570229"/>
              <a:ext cx="0" cy="124081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59" name="Group 258">
            <a:extLst>
              <a:ext uri="{FF2B5EF4-FFF2-40B4-BE49-F238E27FC236}">
                <a16:creationId xmlns:a16="http://schemas.microsoft.com/office/drawing/2014/main" id="{024A7604-A5E8-F447-9932-B6DCB9F1158F}"/>
              </a:ext>
            </a:extLst>
          </p:cNvPr>
          <p:cNvGrpSpPr/>
          <p:nvPr/>
        </p:nvGrpSpPr>
        <p:grpSpPr>
          <a:xfrm>
            <a:off x="10763310" y="2108565"/>
            <a:ext cx="1014185" cy="1693228"/>
            <a:chOff x="10763310" y="2108565"/>
            <a:chExt cx="1014185" cy="1693228"/>
          </a:xfrm>
        </p:grpSpPr>
        <p:grpSp>
          <p:nvGrpSpPr>
            <p:cNvPr id="173" name="群組 34">
              <a:extLst>
                <a:ext uri="{FF2B5EF4-FFF2-40B4-BE49-F238E27FC236}">
                  <a16:creationId xmlns:a16="http://schemas.microsoft.com/office/drawing/2014/main" id="{C193F2E4-E1CD-7243-B236-DEA470E2C6B4}"/>
                </a:ext>
              </a:extLst>
            </p:cNvPr>
            <p:cNvGrpSpPr/>
            <p:nvPr/>
          </p:nvGrpSpPr>
          <p:grpSpPr>
            <a:xfrm>
              <a:off x="11143085" y="2108565"/>
              <a:ext cx="634410" cy="461665"/>
              <a:chOff x="5727008" y="1948468"/>
              <a:chExt cx="634410" cy="617647"/>
            </a:xfrm>
          </p:grpSpPr>
          <p:sp>
            <p:nvSpPr>
              <p:cNvPr id="174" name="橢圓 35">
                <a:extLst>
                  <a:ext uri="{FF2B5EF4-FFF2-40B4-BE49-F238E27FC236}">
                    <a16:creationId xmlns:a16="http://schemas.microsoft.com/office/drawing/2014/main" id="{8808C435-83FB-BE48-B7F6-7E5A7FAA2E0F}"/>
                  </a:ext>
                </a:extLst>
              </p:cNvPr>
              <p:cNvSpPr/>
              <p:nvPr/>
            </p:nvSpPr>
            <p:spPr>
              <a:xfrm>
                <a:off x="5854474" y="1999363"/>
                <a:ext cx="372140" cy="502534"/>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sz="2400">
                  <a:solidFill>
                    <a:schemeClr val="tx1"/>
                  </a:solidFill>
                  <a:ea typeface="新細明體"/>
                  <a:cs typeface="Calibri"/>
                </a:endParaRPr>
              </a:p>
            </p:txBody>
          </p:sp>
          <mc:AlternateContent xmlns:mc="http://schemas.openxmlformats.org/markup-compatibility/2006" xmlns:a14="http://schemas.microsoft.com/office/drawing/2010/main">
            <mc:Choice Requires="a14">
              <p:sp>
                <p:nvSpPr>
                  <p:cNvPr id="175" name="文字方塊 18">
                    <a:extLst>
                      <a:ext uri="{FF2B5EF4-FFF2-40B4-BE49-F238E27FC236}">
                        <a16:creationId xmlns:a16="http://schemas.microsoft.com/office/drawing/2014/main" id="{62E2E05B-87C8-5B4A-88A4-8F9B6C97577D}"/>
                      </a:ext>
                    </a:extLst>
                  </p:cNvPr>
                  <p:cNvSpPr txBox="1"/>
                  <p:nvPr/>
                </p:nvSpPr>
                <p:spPr>
                  <a:xfrm>
                    <a:off x="5727008" y="1948468"/>
                    <a:ext cx="634410" cy="61764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14:m>
                      <m:oMathPara xmlns:m="http://schemas.openxmlformats.org/officeDocument/2006/math">
                        <m:oMathParaPr>
                          <m:jc m:val="centerGroup"/>
                        </m:oMathParaPr>
                        <m:oMath xmlns:m="http://schemas.openxmlformats.org/officeDocument/2006/math">
                          <m:r>
                            <a:rPr lang="en-US" altLang="zh-TW" sz="2400" b="1" i="1" smtClean="0">
                              <a:latin typeface="Cambria Math" panose="02040503050406030204" pitchFamily="18" charset="0"/>
                              <a:ea typeface="Cambria Math" panose="02040503050406030204" pitchFamily="18" charset="0"/>
                              <a:cs typeface="Calibri"/>
                            </a:rPr>
                            <m:t>×</m:t>
                          </m:r>
                        </m:oMath>
                      </m:oMathPara>
                    </a14:m>
                    <a:endParaRPr lang="zh-TW" sz="2400" b="1">
                      <a:ea typeface="新細明體"/>
                      <a:cs typeface="Calibri"/>
                    </a:endParaRPr>
                  </a:p>
                </p:txBody>
              </p:sp>
            </mc:Choice>
            <mc:Fallback xmlns="">
              <p:sp>
                <p:nvSpPr>
                  <p:cNvPr id="175" name="文字方塊 18">
                    <a:extLst>
                      <a:ext uri="{FF2B5EF4-FFF2-40B4-BE49-F238E27FC236}">
                        <a16:creationId xmlns:a16="http://schemas.microsoft.com/office/drawing/2014/main" id="{62E2E05B-87C8-5B4A-88A4-8F9B6C97577D}"/>
                      </a:ext>
                    </a:extLst>
                  </p:cNvPr>
                  <p:cNvSpPr txBox="1">
                    <a:spLocks noRot="1" noChangeAspect="1" noMove="1" noResize="1" noEditPoints="1" noAdjustHandles="1" noChangeArrowheads="1" noChangeShapeType="1" noTextEdit="1"/>
                  </p:cNvSpPr>
                  <p:nvPr/>
                </p:nvSpPr>
                <p:spPr>
                  <a:xfrm>
                    <a:off x="5727008" y="1948468"/>
                    <a:ext cx="634410" cy="617647"/>
                  </a:xfrm>
                  <a:prstGeom prst="rect">
                    <a:avLst/>
                  </a:prstGeom>
                  <a:blipFill>
                    <a:blip r:embed="rId32"/>
                    <a:stretch>
                      <a:fillRect/>
                    </a:stretch>
                  </a:blipFill>
                </p:spPr>
                <p:txBody>
                  <a:bodyPr/>
                  <a:lstStyle/>
                  <a:p>
                    <a:r>
                      <a:rPr lang="en-US">
                        <a:noFill/>
                      </a:rPr>
                      <a:t> </a:t>
                    </a:r>
                  </a:p>
                </p:txBody>
              </p:sp>
            </mc:Fallback>
          </mc:AlternateContent>
        </p:grpSp>
        <p:cxnSp>
          <p:nvCxnSpPr>
            <p:cNvPr id="190" name="直線單箭頭接點 47">
              <a:extLst>
                <a:ext uri="{FF2B5EF4-FFF2-40B4-BE49-F238E27FC236}">
                  <a16:creationId xmlns:a16="http://schemas.microsoft.com/office/drawing/2014/main" id="{CC2899A2-A3F2-C844-927B-D18889C11995}"/>
                </a:ext>
              </a:extLst>
            </p:cNvPr>
            <p:cNvCxnSpPr>
              <a:cxnSpLocks/>
              <a:stCxn id="156" idx="3"/>
            </p:cNvCxnSpPr>
            <p:nvPr/>
          </p:nvCxnSpPr>
          <p:spPr>
            <a:xfrm>
              <a:off x="10763310" y="2362827"/>
              <a:ext cx="507241" cy="879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5" name="直線單箭頭接點 47">
              <a:extLst>
                <a:ext uri="{FF2B5EF4-FFF2-40B4-BE49-F238E27FC236}">
                  <a16:creationId xmlns:a16="http://schemas.microsoft.com/office/drawing/2014/main" id="{470A3857-EF3B-DC45-88A7-C8597A1BC5D2}"/>
                </a:ext>
              </a:extLst>
            </p:cNvPr>
            <p:cNvCxnSpPr>
              <a:cxnSpLocks/>
            </p:cNvCxnSpPr>
            <p:nvPr/>
          </p:nvCxnSpPr>
          <p:spPr>
            <a:xfrm flipV="1">
              <a:off x="11471416" y="2560982"/>
              <a:ext cx="0" cy="124081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62" name="Group 261">
            <a:extLst>
              <a:ext uri="{FF2B5EF4-FFF2-40B4-BE49-F238E27FC236}">
                <a16:creationId xmlns:a16="http://schemas.microsoft.com/office/drawing/2014/main" id="{DECD0F8D-7B6E-4C47-84AD-B9921ED6EED1}"/>
              </a:ext>
            </a:extLst>
          </p:cNvPr>
          <p:cNvGrpSpPr/>
          <p:nvPr/>
        </p:nvGrpSpPr>
        <p:grpSpPr>
          <a:xfrm>
            <a:off x="3293594" y="102185"/>
            <a:ext cx="8177822" cy="2014543"/>
            <a:chOff x="3293594" y="102185"/>
            <a:chExt cx="8177822" cy="2014543"/>
          </a:xfrm>
        </p:grpSpPr>
        <p:sp>
          <p:nvSpPr>
            <p:cNvPr id="160" name="矩形 97">
              <a:extLst>
                <a:ext uri="{FF2B5EF4-FFF2-40B4-BE49-F238E27FC236}">
                  <a16:creationId xmlns:a16="http://schemas.microsoft.com/office/drawing/2014/main" id="{79F41024-A474-1A43-9501-D3CDDD17AF1C}"/>
                </a:ext>
              </a:extLst>
            </p:cNvPr>
            <p:cNvSpPr/>
            <p:nvPr/>
          </p:nvSpPr>
          <p:spPr>
            <a:xfrm rot="16200000">
              <a:off x="3502083" y="421162"/>
              <a:ext cx="868325" cy="230372"/>
            </a:xfrm>
            <a:prstGeom prst="rect">
              <a:avLst/>
            </a:prstGeom>
            <a:solidFill>
              <a:schemeClr val="accent1">
                <a:lumMod val="75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212" name="直線單箭頭接點 58">
              <a:extLst>
                <a:ext uri="{FF2B5EF4-FFF2-40B4-BE49-F238E27FC236}">
                  <a16:creationId xmlns:a16="http://schemas.microsoft.com/office/drawing/2014/main" id="{9E9A64E8-208E-CB4E-A59B-8D7B0DFE1798}"/>
                </a:ext>
              </a:extLst>
            </p:cNvPr>
            <p:cNvCxnSpPr>
              <a:cxnSpLocks/>
              <a:endCxn id="163" idx="0"/>
            </p:cNvCxnSpPr>
            <p:nvPr/>
          </p:nvCxnSpPr>
          <p:spPr>
            <a:xfrm>
              <a:off x="4479450" y="1459786"/>
              <a:ext cx="0" cy="648779"/>
            </a:xfrm>
            <a:prstGeom prst="straightConnector1">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9" name="直線單箭頭接點 58">
              <a:extLst>
                <a:ext uri="{FF2B5EF4-FFF2-40B4-BE49-F238E27FC236}">
                  <a16:creationId xmlns:a16="http://schemas.microsoft.com/office/drawing/2014/main" id="{937063E5-FA6E-CB46-AE01-A4D0C22C998A}"/>
                </a:ext>
              </a:extLst>
            </p:cNvPr>
            <p:cNvCxnSpPr>
              <a:cxnSpLocks/>
            </p:cNvCxnSpPr>
            <p:nvPr/>
          </p:nvCxnSpPr>
          <p:spPr>
            <a:xfrm>
              <a:off x="6311587" y="1446981"/>
              <a:ext cx="0" cy="648779"/>
            </a:xfrm>
            <a:prstGeom prst="straightConnector1">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0" name="直線單箭頭接點 58">
              <a:extLst>
                <a:ext uri="{FF2B5EF4-FFF2-40B4-BE49-F238E27FC236}">
                  <a16:creationId xmlns:a16="http://schemas.microsoft.com/office/drawing/2014/main" id="{65FBD4FD-BBA8-D143-9064-7D601607E1B5}"/>
                </a:ext>
              </a:extLst>
            </p:cNvPr>
            <p:cNvCxnSpPr>
              <a:cxnSpLocks/>
            </p:cNvCxnSpPr>
            <p:nvPr/>
          </p:nvCxnSpPr>
          <p:spPr>
            <a:xfrm>
              <a:off x="8001385" y="1467949"/>
              <a:ext cx="0" cy="648779"/>
            </a:xfrm>
            <a:prstGeom prst="straightConnector1">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1" name="直線單箭頭接點 58">
              <a:extLst>
                <a:ext uri="{FF2B5EF4-FFF2-40B4-BE49-F238E27FC236}">
                  <a16:creationId xmlns:a16="http://schemas.microsoft.com/office/drawing/2014/main" id="{72094647-46B3-034A-85A1-F4156DDBB63C}"/>
                </a:ext>
              </a:extLst>
            </p:cNvPr>
            <p:cNvCxnSpPr>
              <a:cxnSpLocks/>
            </p:cNvCxnSpPr>
            <p:nvPr/>
          </p:nvCxnSpPr>
          <p:spPr>
            <a:xfrm>
              <a:off x="9721328" y="1446980"/>
              <a:ext cx="0" cy="648779"/>
            </a:xfrm>
            <a:prstGeom prst="straightConnector1">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2" name="直線單箭頭接點 58">
              <a:extLst>
                <a:ext uri="{FF2B5EF4-FFF2-40B4-BE49-F238E27FC236}">
                  <a16:creationId xmlns:a16="http://schemas.microsoft.com/office/drawing/2014/main" id="{8AAA2A5E-4F7F-F642-8E0F-97858BB6A97C}"/>
                </a:ext>
              </a:extLst>
            </p:cNvPr>
            <p:cNvCxnSpPr>
              <a:cxnSpLocks/>
            </p:cNvCxnSpPr>
            <p:nvPr/>
          </p:nvCxnSpPr>
          <p:spPr>
            <a:xfrm>
              <a:off x="11471416" y="1429527"/>
              <a:ext cx="0" cy="648779"/>
            </a:xfrm>
            <a:prstGeom prst="straightConnector1">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29" name="文字方塊 72">
                  <a:extLst>
                    <a:ext uri="{FF2B5EF4-FFF2-40B4-BE49-F238E27FC236}">
                      <a16:creationId xmlns:a16="http://schemas.microsoft.com/office/drawing/2014/main" id="{7D63A759-6A79-3645-BE2C-AEC5A0FBDE6A}"/>
                    </a:ext>
                  </a:extLst>
                </p:cNvPr>
                <p:cNvSpPr txBox="1"/>
                <p:nvPr/>
              </p:nvSpPr>
              <p:spPr>
                <a:xfrm>
                  <a:off x="3293594" y="340759"/>
                  <a:ext cx="527465"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14:m>
                    <m:oMathPara xmlns:m="http://schemas.openxmlformats.org/officeDocument/2006/math">
                      <m:oMathParaPr>
                        <m:jc m:val="centerGroup"/>
                      </m:oMathParaPr>
                      <m:oMath xmlns:m="http://schemas.openxmlformats.org/officeDocument/2006/math">
                        <m:sSub>
                          <m:sSubPr>
                            <m:ctrlPr>
                              <a:rPr lang="en-US" altLang="zh-TW" sz="2400" b="0" i="1" dirty="0" smtClean="0">
                                <a:latin typeface="Cambria Math" panose="02040503050406030204" pitchFamily="18" charset="0"/>
                                <a:ea typeface="新細明體"/>
                                <a:cs typeface="Calibri"/>
                              </a:rPr>
                            </m:ctrlPr>
                          </m:sSubPr>
                          <m:e>
                            <m:r>
                              <a:rPr lang="en-US" altLang="zh-TW" sz="2400" b="1" i="1" dirty="0" smtClean="0">
                                <a:latin typeface="Cambria Math" panose="02040503050406030204" pitchFamily="18" charset="0"/>
                                <a:ea typeface="新細明體"/>
                                <a:cs typeface="Calibri"/>
                              </a:rPr>
                              <m:t>𝒙</m:t>
                            </m:r>
                            <m:r>
                              <a:rPr lang="en-US" altLang="zh-TW" sz="2400" b="1" i="1" dirty="0" smtClean="0">
                                <a:latin typeface="Cambria Math" panose="02040503050406030204" pitchFamily="18" charset="0"/>
                                <a:ea typeface="新細明體"/>
                                <a:cs typeface="Calibri"/>
                              </a:rPr>
                              <m:t>′</m:t>
                            </m:r>
                          </m:e>
                          <m:sub>
                            <m:r>
                              <a:rPr lang="en-US" altLang="zh-TW" sz="2400" b="0" i="1" dirty="0" smtClean="0">
                                <a:latin typeface="Cambria Math" panose="02040503050406030204" pitchFamily="18" charset="0"/>
                                <a:ea typeface="新細明體"/>
                                <a:cs typeface="Calibri"/>
                              </a:rPr>
                              <m:t>1</m:t>
                            </m:r>
                          </m:sub>
                        </m:sSub>
                      </m:oMath>
                    </m:oMathPara>
                  </a14:m>
                  <a:endParaRPr lang="zh-TW" altLang="en-US" sz="2400">
                    <a:ea typeface="新細明體"/>
                    <a:cs typeface="Calibri"/>
                  </a:endParaRPr>
                </a:p>
              </p:txBody>
            </p:sp>
          </mc:Choice>
          <mc:Fallback xmlns="">
            <p:sp>
              <p:nvSpPr>
                <p:cNvPr id="229" name="文字方塊 72">
                  <a:extLst>
                    <a:ext uri="{FF2B5EF4-FFF2-40B4-BE49-F238E27FC236}">
                      <a16:creationId xmlns:a16="http://schemas.microsoft.com/office/drawing/2014/main" id="{7D63A759-6A79-3645-BE2C-AEC5A0FBDE6A}"/>
                    </a:ext>
                  </a:extLst>
                </p:cNvPr>
                <p:cNvSpPr txBox="1">
                  <a:spLocks noRot="1" noChangeAspect="1" noMove="1" noResize="1" noEditPoints="1" noAdjustHandles="1" noChangeArrowheads="1" noChangeShapeType="1" noTextEdit="1"/>
                </p:cNvSpPr>
                <p:nvPr/>
              </p:nvSpPr>
              <p:spPr>
                <a:xfrm>
                  <a:off x="3293594" y="340759"/>
                  <a:ext cx="527465" cy="461665"/>
                </a:xfrm>
                <a:prstGeom prst="rect">
                  <a:avLst/>
                </a:prstGeom>
                <a:blipFill>
                  <a:blip r:embed="rId33"/>
                  <a:stretch>
                    <a:fillRect l="-16092"/>
                  </a:stretch>
                </a:blipFill>
              </p:spPr>
              <p:txBody>
                <a:bodyPr/>
                <a:lstStyle/>
                <a:p>
                  <a:r>
                    <a:rPr lang="en-US">
                      <a:noFill/>
                    </a:rPr>
                    <a:t> </a:t>
                  </a:r>
                </a:p>
              </p:txBody>
            </p:sp>
          </mc:Fallback>
        </mc:AlternateContent>
        <p:cxnSp>
          <p:nvCxnSpPr>
            <p:cNvPr id="238" name="直線單箭頭接點 58">
              <a:extLst>
                <a:ext uri="{FF2B5EF4-FFF2-40B4-BE49-F238E27FC236}">
                  <a16:creationId xmlns:a16="http://schemas.microsoft.com/office/drawing/2014/main" id="{EEF55C61-5745-7541-BB02-D27409C90ABB}"/>
                </a:ext>
              </a:extLst>
            </p:cNvPr>
            <p:cNvCxnSpPr>
              <a:cxnSpLocks/>
              <a:endCxn id="232" idx="1"/>
            </p:cNvCxnSpPr>
            <p:nvPr/>
          </p:nvCxnSpPr>
          <p:spPr>
            <a:xfrm flipH="1">
              <a:off x="3764022" y="1459786"/>
              <a:ext cx="7707394" cy="31171"/>
            </a:xfrm>
            <a:prstGeom prst="straightConnector1">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0" name="直線單箭頭接點 47">
              <a:extLst>
                <a:ext uri="{FF2B5EF4-FFF2-40B4-BE49-F238E27FC236}">
                  <a16:creationId xmlns:a16="http://schemas.microsoft.com/office/drawing/2014/main" id="{3566BD50-48CE-7A4A-950A-6CB0A05A3397}"/>
                </a:ext>
              </a:extLst>
            </p:cNvPr>
            <p:cNvCxnSpPr>
              <a:cxnSpLocks/>
            </p:cNvCxnSpPr>
            <p:nvPr/>
          </p:nvCxnSpPr>
          <p:spPr>
            <a:xfrm flipV="1">
              <a:off x="3936246" y="1105319"/>
              <a:ext cx="0" cy="32420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230" name="群組 34">
              <a:extLst>
                <a:ext uri="{FF2B5EF4-FFF2-40B4-BE49-F238E27FC236}">
                  <a16:creationId xmlns:a16="http://schemas.microsoft.com/office/drawing/2014/main" id="{1F7F1F84-ABD3-E54F-B62D-6D1A672426C3}"/>
                </a:ext>
              </a:extLst>
            </p:cNvPr>
            <p:cNvGrpSpPr/>
            <p:nvPr/>
          </p:nvGrpSpPr>
          <p:grpSpPr>
            <a:xfrm>
              <a:off x="3755824" y="1260124"/>
              <a:ext cx="642608" cy="461665"/>
              <a:chOff x="5854474" y="1921828"/>
              <a:chExt cx="642608" cy="617647"/>
            </a:xfrm>
          </p:grpSpPr>
          <p:sp>
            <p:nvSpPr>
              <p:cNvPr id="231" name="橢圓 35">
                <a:extLst>
                  <a:ext uri="{FF2B5EF4-FFF2-40B4-BE49-F238E27FC236}">
                    <a16:creationId xmlns:a16="http://schemas.microsoft.com/office/drawing/2014/main" id="{27BA800C-D839-2B48-B2DE-1327C3448A5D}"/>
                  </a:ext>
                </a:extLst>
              </p:cNvPr>
              <p:cNvSpPr/>
              <p:nvPr/>
            </p:nvSpPr>
            <p:spPr>
              <a:xfrm>
                <a:off x="5854474" y="1999363"/>
                <a:ext cx="372140" cy="502534"/>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sz="2400">
                  <a:solidFill>
                    <a:schemeClr val="tx1"/>
                  </a:solidFill>
                  <a:ea typeface="新細明體"/>
                  <a:cs typeface="Calibri"/>
                </a:endParaRPr>
              </a:p>
            </p:txBody>
          </p:sp>
          <p:sp>
            <p:nvSpPr>
              <p:cNvPr id="232" name="文字方塊 18">
                <a:extLst>
                  <a:ext uri="{FF2B5EF4-FFF2-40B4-BE49-F238E27FC236}">
                    <a16:creationId xmlns:a16="http://schemas.microsoft.com/office/drawing/2014/main" id="{8D0BFAA3-DDB4-4D4B-BADE-B438117B4FD2}"/>
                  </a:ext>
                </a:extLst>
              </p:cNvPr>
              <p:cNvSpPr txBox="1"/>
              <p:nvPr/>
            </p:nvSpPr>
            <p:spPr>
              <a:xfrm>
                <a:off x="5862672" y="1921828"/>
                <a:ext cx="634410" cy="61764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zh-TW" altLang="en-US" sz="2400" b="1">
                    <a:ea typeface="新細明體"/>
                  </a:rPr>
                  <a:t>+</a:t>
                </a:r>
                <a:endParaRPr lang="zh-TW" sz="2400" b="1">
                  <a:ea typeface="新細明體"/>
                  <a:cs typeface="Calibri"/>
                </a:endParaRPr>
              </a:p>
            </p:txBody>
          </p:sp>
        </p:grpSp>
      </p:grpSp>
      <p:sp>
        <p:nvSpPr>
          <p:cNvPr id="243" name="標題 1">
            <a:extLst>
              <a:ext uri="{FF2B5EF4-FFF2-40B4-BE49-F238E27FC236}">
                <a16:creationId xmlns:a16="http://schemas.microsoft.com/office/drawing/2014/main" id="{11D8A201-673C-8746-A732-3CA04FF930C7}"/>
              </a:ext>
            </a:extLst>
          </p:cNvPr>
          <p:cNvSpPr>
            <a:spLocks noGrp="1"/>
          </p:cNvSpPr>
          <p:nvPr>
            <p:ph type="title"/>
          </p:nvPr>
        </p:nvSpPr>
        <p:spPr>
          <a:xfrm>
            <a:off x="838200" y="365125"/>
            <a:ext cx="8478792" cy="682137"/>
          </a:xfrm>
        </p:spPr>
        <p:txBody>
          <a:bodyPr>
            <a:normAutofit/>
          </a:bodyPr>
          <a:lstStyle/>
          <a:p>
            <a:pPr algn="r"/>
            <a:r>
              <a:rPr lang="en-US" altLang="zh-TW">
                <a:latin typeface="Calibri Light"/>
              </a:rPr>
              <a:t>Prefix</a:t>
            </a:r>
            <a:r>
              <a:rPr lang="zh-TW" altLang="en-US">
                <a:latin typeface="Calibri Light"/>
              </a:rPr>
              <a:t> </a:t>
            </a:r>
            <a:r>
              <a:rPr lang="en-US" altLang="zh-TW">
                <a:latin typeface="Calibri Light"/>
              </a:rPr>
              <a:t>Tuning</a:t>
            </a:r>
            <a:r>
              <a:rPr lang="af-ZA" altLang="zh-TW">
                <a:latin typeface="Calibri Light"/>
                <a:ea typeface="Calibri Light"/>
                <a:cs typeface="Calibri Light"/>
              </a:rPr>
              <a:t>​</a:t>
            </a:r>
            <a:endParaRPr lang="zh-TW" altLang="en-US"/>
          </a:p>
        </p:txBody>
      </p:sp>
      <p:grpSp>
        <p:nvGrpSpPr>
          <p:cNvPr id="256" name="Group 255">
            <a:extLst>
              <a:ext uri="{FF2B5EF4-FFF2-40B4-BE49-F238E27FC236}">
                <a16:creationId xmlns:a16="http://schemas.microsoft.com/office/drawing/2014/main" id="{06DD9A3C-8178-2F4C-936A-BA4C3393586F}"/>
              </a:ext>
            </a:extLst>
          </p:cNvPr>
          <p:cNvGrpSpPr/>
          <p:nvPr/>
        </p:nvGrpSpPr>
        <p:grpSpPr>
          <a:xfrm>
            <a:off x="3885441" y="2108565"/>
            <a:ext cx="911214" cy="1702476"/>
            <a:chOff x="3885441" y="2108565"/>
            <a:chExt cx="911214" cy="1702476"/>
          </a:xfrm>
        </p:grpSpPr>
        <p:grpSp>
          <p:nvGrpSpPr>
            <p:cNvPr id="161" name="群組 34">
              <a:extLst>
                <a:ext uri="{FF2B5EF4-FFF2-40B4-BE49-F238E27FC236}">
                  <a16:creationId xmlns:a16="http://schemas.microsoft.com/office/drawing/2014/main" id="{0C959FF8-F138-DC46-BF28-DDFFDE14D3C7}"/>
                </a:ext>
              </a:extLst>
            </p:cNvPr>
            <p:cNvGrpSpPr/>
            <p:nvPr/>
          </p:nvGrpSpPr>
          <p:grpSpPr>
            <a:xfrm>
              <a:off x="4162245" y="2108565"/>
              <a:ext cx="634410" cy="461665"/>
              <a:chOff x="5727008" y="1948468"/>
              <a:chExt cx="634410" cy="617647"/>
            </a:xfrm>
          </p:grpSpPr>
          <p:sp>
            <p:nvSpPr>
              <p:cNvPr id="162" name="橢圓 35">
                <a:extLst>
                  <a:ext uri="{FF2B5EF4-FFF2-40B4-BE49-F238E27FC236}">
                    <a16:creationId xmlns:a16="http://schemas.microsoft.com/office/drawing/2014/main" id="{F700138D-35D4-D545-9451-94933132048C}"/>
                  </a:ext>
                </a:extLst>
              </p:cNvPr>
              <p:cNvSpPr/>
              <p:nvPr/>
            </p:nvSpPr>
            <p:spPr>
              <a:xfrm>
                <a:off x="5854474" y="1999363"/>
                <a:ext cx="372140" cy="502534"/>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sz="2400">
                  <a:solidFill>
                    <a:schemeClr val="tx1"/>
                  </a:solidFill>
                  <a:ea typeface="新細明體"/>
                  <a:cs typeface="Calibri"/>
                </a:endParaRPr>
              </a:p>
            </p:txBody>
          </p:sp>
          <mc:AlternateContent xmlns:mc="http://schemas.openxmlformats.org/markup-compatibility/2006" xmlns:a14="http://schemas.microsoft.com/office/drawing/2010/main">
            <mc:Choice Requires="a14">
              <p:sp>
                <p:nvSpPr>
                  <p:cNvPr id="163" name="文字方塊 18">
                    <a:extLst>
                      <a:ext uri="{FF2B5EF4-FFF2-40B4-BE49-F238E27FC236}">
                        <a16:creationId xmlns:a16="http://schemas.microsoft.com/office/drawing/2014/main" id="{F7F63EA0-27B9-B845-851C-4C1280C53F51}"/>
                      </a:ext>
                    </a:extLst>
                  </p:cNvPr>
                  <p:cNvSpPr txBox="1"/>
                  <p:nvPr/>
                </p:nvSpPr>
                <p:spPr>
                  <a:xfrm>
                    <a:off x="5727008" y="1948468"/>
                    <a:ext cx="634410" cy="61764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14:m>
                      <m:oMathPara xmlns:m="http://schemas.openxmlformats.org/officeDocument/2006/math">
                        <m:oMathParaPr>
                          <m:jc m:val="centerGroup"/>
                        </m:oMathParaPr>
                        <m:oMath xmlns:m="http://schemas.openxmlformats.org/officeDocument/2006/math">
                          <m:r>
                            <a:rPr lang="en-US" altLang="zh-TW" sz="2400" b="1" i="1" smtClean="0">
                              <a:latin typeface="Cambria Math" panose="02040503050406030204" pitchFamily="18" charset="0"/>
                              <a:ea typeface="Cambria Math" panose="02040503050406030204" pitchFamily="18" charset="0"/>
                              <a:cs typeface="Calibri"/>
                            </a:rPr>
                            <m:t>×</m:t>
                          </m:r>
                        </m:oMath>
                      </m:oMathPara>
                    </a14:m>
                    <a:endParaRPr lang="zh-TW" sz="2400" b="1">
                      <a:ea typeface="新細明體"/>
                      <a:cs typeface="Calibri"/>
                    </a:endParaRPr>
                  </a:p>
                </p:txBody>
              </p:sp>
            </mc:Choice>
            <mc:Fallback xmlns="">
              <p:sp>
                <p:nvSpPr>
                  <p:cNvPr id="163" name="文字方塊 18">
                    <a:extLst>
                      <a:ext uri="{FF2B5EF4-FFF2-40B4-BE49-F238E27FC236}">
                        <a16:creationId xmlns:a16="http://schemas.microsoft.com/office/drawing/2014/main" id="{F7F63EA0-27B9-B845-851C-4C1280C53F51}"/>
                      </a:ext>
                    </a:extLst>
                  </p:cNvPr>
                  <p:cNvSpPr txBox="1">
                    <a:spLocks noRot="1" noChangeAspect="1" noMove="1" noResize="1" noEditPoints="1" noAdjustHandles="1" noChangeArrowheads="1" noChangeShapeType="1" noTextEdit="1"/>
                  </p:cNvSpPr>
                  <p:nvPr/>
                </p:nvSpPr>
                <p:spPr>
                  <a:xfrm>
                    <a:off x="5727008" y="1948468"/>
                    <a:ext cx="634410" cy="617647"/>
                  </a:xfrm>
                  <a:prstGeom prst="rect">
                    <a:avLst/>
                  </a:prstGeom>
                  <a:blipFill>
                    <a:blip r:embed="rId32"/>
                    <a:stretch>
                      <a:fillRect/>
                    </a:stretch>
                  </a:blipFill>
                </p:spPr>
                <p:txBody>
                  <a:bodyPr/>
                  <a:lstStyle/>
                  <a:p>
                    <a:r>
                      <a:rPr lang="en-US">
                        <a:noFill/>
                      </a:rPr>
                      <a:t> </a:t>
                    </a:r>
                  </a:p>
                </p:txBody>
              </p:sp>
            </mc:Fallback>
          </mc:AlternateContent>
        </p:grpSp>
        <p:cxnSp>
          <p:nvCxnSpPr>
            <p:cNvPr id="185" name="直線單箭頭接點 47">
              <a:extLst>
                <a:ext uri="{FF2B5EF4-FFF2-40B4-BE49-F238E27FC236}">
                  <a16:creationId xmlns:a16="http://schemas.microsoft.com/office/drawing/2014/main" id="{55817FB9-161B-F94E-82C4-26EC1232DB3D}"/>
                </a:ext>
              </a:extLst>
            </p:cNvPr>
            <p:cNvCxnSpPr>
              <a:cxnSpLocks/>
              <a:endCxn id="163" idx="1"/>
            </p:cNvCxnSpPr>
            <p:nvPr/>
          </p:nvCxnSpPr>
          <p:spPr>
            <a:xfrm flipV="1">
              <a:off x="3885441" y="2339398"/>
              <a:ext cx="276804" cy="488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4" name="直線單箭頭接點 47">
              <a:extLst>
                <a:ext uri="{FF2B5EF4-FFF2-40B4-BE49-F238E27FC236}">
                  <a16:creationId xmlns:a16="http://schemas.microsoft.com/office/drawing/2014/main" id="{5E7945F5-8210-D448-A8BB-4CF3DC6C902D}"/>
                </a:ext>
              </a:extLst>
            </p:cNvPr>
            <p:cNvCxnSpPr>
              <a:cxnSpLocks/>
            </p:cNvCxnSpPr>
            <p:nvPr/>
          </p:nvCxnSpPr>
          <p:spPr>
            <a:xfrm flipV="1">
              <a:off x="4548359" y="2570230"/>
              <a:ext cx="0" cy="124081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263" name="文字方塊 4">
            <a:extLst>
              <a:ext uri="{FF2B5EF4-FFF2-40B4-BE49-F238E27FC236}">
                <a16:creationId xmlns:a16="http://schemas.microsoft.com/office/drawing/2014/main" id="{B864D30C-5383-7440-AC99-D46F1E618234}"/>
              </a:ext>
            </a:extLst>
          </p:cNvPr>
          <p:cNvSpPr txBox="1"/>
          <p:nvPr/>
        </p:nvSpPr>
        <p:spPr>
          <a:xfrm>
            <a:off x="253227" y="2799311"/>
            <a:ext cx="2185823" cy="95410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2800">
                <a:ea typeface="新細明體"/>
                <a:cs typeface="Calibri"/>
              </a:rPr>
              <a:t>Standard</a:t>
            </a:r>
          </a:p>
          <a:p>
            <a:pPr algn="ctr"/>
            <a:r>
              <a:rPr lang="en-US" altLang="zh-TW" sz="2800">
                <a:ea typeface="新細明體"/>
                <a:cs typeface="Calibri"/>
              </a:rPr>
              <a:t>Self-Attention</a:t>
            </a:r>
            <a:endParaRPr lang="zh-TW" sz="2800">
              <a:ea typeface="新細明體"/>
              <a:cs typeface="Calibri"/>
            </a:endParaRPr>
          </a:p>
        </p:txBody>
      </p:sp>
      <p:sp>
        <p:nvSpPr>
          <p:cNvPr id="2" name="日期版面配置區 1">
            <a:extLst>
              <a:ext uri="{FF2B5EF4-FFF2-40B4-BE49-F238E27FC236}">
                <a16:creationId xmlns:a16="http://schemas.microsoft.com/office/drawing/2014/main" id="{59B8FB39-F13A-B181-4FF7-0843C33B0B04}"/>
              </a:ext>
            </a:extLst>
          </p:cNvPr>
          <p:cNvSpPr>
            <a:spLocks noGrp="1"/>
          </p:cNvSpPr>
          <p:nvPr>
            <p:ph type="dt" sz="half" idx="10"/>
          </p:nvPr>
        </p:nvSpPr>
        <p:spPr/>
        <p:txBody>
          <a:bodyPr/>
          <a:lstStyle/>
          <a:p>
            <a:endParaRPr lang="en-TW"/>
          </a:p>
        </p:txBody>
      </p:sp>
    </p:spTree>
    <p:extLst>
      <p:ext uri="{BB962C8B-B14F-4D97-AF65-F5344CB8AC3E}">
        <p14:creationId xmlns:p14="http://schemas.microsoft.com/office/powerpoint/2010/main" val="3660570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4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5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5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5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6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5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6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5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5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5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Group 35">
            <a:extLst>
              <a:ext uri="{FF2B5EF4-FFF2-40B4-BE49-F238E27FC236}">
                <a16:creationId xmlns:a16="http://schemas.microsoft.com/office/drawing/2014/main" id="{873AC84D-3C79-EC41-BC82-53879FC2E169}"/>
              </a:ext>
            </a:extLst>
          </p:cNvPr>
          <p:cNvGrpSpPr/>
          <p:nvPr/>
        </p:nvGrpSpPr>
        <p:grpSpPr>
          <a:xfrm>
            <a:off x="139313" y="3394766"/>
            <a:ext cx="3663918" cy="3423249"/>
            <a:chOff x="139771" y="3376562"/>
            <a:chExt cx="3663918" cy="3423249"/>
          </a:xfrm>
        </p:grpSpPr>
        <p:sp>
          <p:nvSpPr>
            <p:cNvPr id="91" name="矩形: 圓角 45">
              <a:extLst>
                <a:ext uri="{FF2B5EF4-FFF2-40B4-BE49-F238E27FC236}">
                  <a16:creationId xmlns:a16="http://schemas.microsoft.com/office/drawing/2014/main" id="{85EC3F3E-FF51-7A4B-B450-4D05D0C3F744}"/>
                </a:ext>
              </a:extLst>
            </p:cNvPr>
            <p:cNvSpPr/>
            <p:nvPr/>
          </p:nvSpPr>
          <p:spPr>
            <a:xfrm>
              <a:off x="139771" y="3376562"/>
              <a:ext cx="3005275" cy="3423249"/>
            </a:xfrm>
            <a:prstGeom prst="roundRect">
              <a:avLst/>
            </a:prstGeom>
            <a:solidFill>
              <a:srgbClr val="FFFEAB"/>
            </a:solidFill>
            <a:ln w="57150">
              <a:solidFill>
                <a:srgbClr val="FFFF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42" name="文字方塊 4">
              <a:extLst>
                <a:ext uri="{FF2B5EF4-FFF2-40B4-BE49-F238E27FC236}">
                  <a16:creationId xmlns:a16="http://schemas.microsoft.com/office/drawing/2014/main" id="{6522FD75-AB4C-804C-8839-9AD14E3F9DFE}"/>
                </a:ext>
              </a:extLst>
            </p:cNvPr>
            <p:cNvSpPr txBox="1"/>
            <p:nvPr/>
          </p:nvSpPr>
          <p:spPr>
            <a:xfrm>
              <a:off x="2499126" y="5721718"/>
              <a:ext cx="1304563"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2400">
                  <a:ea typeface="新細明體"/>
                  <a:cs typeface="Calibri"/>
                </a:rPr>
                <a:t>Prefix</a:t>
              </a:r>
              <a:endParaRPr lang="zh-TW">
                <a:ea typeface="新細明體"/>
                <a:cs typeface="Calibri"/>
              </a:endParaRPr>
            </a:p>
          </p:txBody>
        </p:sp>
      </p:grpSp>
      <p:sp>
        <p:nvSpPr>
          <p:cNvPr id="7" name="矩形 97">
            <a:extLst>
              <a:ext uri="{FF2B5EF4-FFF2-40B4-BE49-F238E27FC236}">
                <a16:creationId xmlns:a16="http://schemas.microsoft.com/office/drawing/2014/main" id="{A70CB6B6-CB73-8B47-842C-A978B23B312A}"/>
              </a:ext>
            </a:extLst>
          </p:cNvPr>
          <p:cNvSpPr/>
          <p:nvPr/>
        </p:nvSpPr>
        <p:spPr>
          <a:xfrm rot="16200000">
            <a:off x="3530879" y="5984123"/>
            <a:ext cx="868325" cy="230372"/>
          </a:xfrm>
          <a:prstGeom prst="rect">
            <a:avLst/>
          </a:prstGeom>
          <a:solidFill>
            <a:schemeClr val="accent1">
              <a:lumMod val="40000"/>
              <a:lumOff val="6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矩形 98">
            <a:extLst>
              <a:ext uri="{FF2B5EF4-FFF2-40B4-BE49-F238E27FC236}">
                <a16:creationId xmlns:a16="http://schemas.microsoft.com/office/drawing/2014/main" id="{DAB69630-08A7-9E44-9152-F1D04564C8EE}"/>
              </a:ext>
            </a:extLst>
          </p:cNvPr>
          <p:cNvSpPr/>
          <p:nvPr/>
        </p:nvSpPr>
        <p:spPr>
          <a:xfrm rot="16200000">
            <a:off x="5251826" y="5984123"/>
            <a:ext cx="868325" cy="230372"/>
          </a:xfrm>
          <a:prstGeom prst="rect">
            <a:avLst/>
          </a:prstGeom>
          <a:solidFill>
            <a:schemeClr val="accent1">
              <a:lumMod val="40000"/>
              <a:lumOff val="6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矩形 99">
            <a:extLst>
              <a:ext uri="{FF2B5EF4-FFF2-40B4-BE49-F238E27FC236}">
                <a16:creationId xmlns:a16="http://schemas.microsoft.com/office/drawing/2014/main" id="{9B251FB8-B1BE-C544-8F41-51F7AE516803}"/>
              </a:ext>
            </a:extLst>
          </p:cNvPr>
          <p:cNvSpPr/>
          <p:nvPr/>
        </p:nvSpPr>
        <p:spPr>
          <a:xfrm rot="16200000">
            <a:off x="6972773" y="5984123"/>
            <a:ext cx="868325" cy="230372"/>
          </a:xfrm>
          <a:prstGeom prst="rect">
            <a:avLst/>
          </a:prstGeom>
          <a:solidFill>
            <a:schemeClr val="accent1">
              <a:lumMod val="40000"/>
              <a:lumOff val="6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矩形 100">
            <a:extLst>
              <a:ext uri="{FF2B5EF4-FFF2-40B4-BE49-F238E27FC236}">
                <a16:creationId xmlns:a16="http://schemas.microsoft.com/office/drawing/2014/main" id="{9CE0B803-80ED-154B-839E-3DD2964D5025}"/>
              </a:ext>
            </a:extLst>
          </p:cNvPr>
          <p:cNvSpPr/>
          <p:nvPr/>
        </p:nvSpPr>
        <p:spPr>
          <a:xfrm rot="16200000">
            <a:off x="10414665" y="5982351"/>
            <a:ext cx="868325" cy="230372"/>
          </a:xfrm>
          <a:prstGeom prst="rect">
            <a:avLst/>
          </a:prstGeom>
          <a:solidFill>
            <a:schemeClr val="accent1">
              <a:lumMod val="40000"/>
              <a:lumOff val="6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矩形 101">
            <a:extLst>
              <a:ext uri="{FF2B5EF4-FFF2-40B4-BE49-F238E27FC236}">
                <a16:creationId xmlns:a16="http://schemas.microsoft.com/office/drawing/2014/main" id="{D9593393-A4E0-914E-BD76-D83E7D3E88A4}"/>
              </a:ext>
            </a:extLst>
          </p:cNvPr>
          <p:cNvSpPr/>
          <p:nvPr/>
        </p:nvSpPr>
        <p:spPr>
          <a:xfrm rot="16200000">
            <a:off x="8693720" y="5982351"/>
            <a:ext cx="868325" cy="230372"/>
          </a:xfrm>
          <a:prstGeom prst="rect">
            <a:avLst/>
          </a:prstGeom>
          <a:solidFill>
            <a:schemeClr val="accent1">
              <a:lumMod val="40000"/>
              <a:lumOff val="6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17" name="Group 16">
            <a:extLst>
              <a:ext uri="{FF2B5EF4-FFF2-40B4-BE49-F238E27FC236}">
                <a16:creationId xmlns:a16="http://schemas.microsoft.com/office/drawing/2014/main" id="{B13C7B3F-DB06-7E4D-A98A-A7522B322DE4}"/>
              </a:ext>
            </a:extLst>
          </p:cNvPr>
          <p:cNvGrpSpPr/>
          <p:nvPr/>
        </p:nvGrpSpPr>
        <p:grpSpPr>
          <a:xfrm>
            <a:off x="3266532" y="4260417"/>
            <a:ext cx="7114158" cy="870097"/>
            <a:chOff x="2806507" y="5208759"/>
            <a:chExt cx="7114158" cy="870097"/>
          </a:xfrm>
          <a:solidFill>
            <a:schemeClr val="accent2">
              <a:lumMod val="60000"/>
              <a:lumOff val="40000"/>
            </a:schemeClr>
          </a:solidFill>
        </p:grpSpPr>
        <p:sp>
          <p:nvSpPr>
            <p:cNvPr id="12" name="矩形 97">
              <a:extLst>
                <a:ext uri="{FF2B5EF4-FFF2-40B4-BE49-F238E27FC236}">
                  <a16:creationId xmlns:a16="http://schemas.microsoft.com/office/drawing/2014/main" id="{DF992869-FDB5-DE46-A319-95ADC51ACBA6}"/>
                </a:ext>
              </a:extLst>
            </p:cNvPr>
            <p:cNvSpPr/>
            <p:nvPr/>
          </p:nvSpPr>
          <p:spPr>
            <a:xfrm rot="16200000">
              <a:off x="2487530" y="5529508"/>
              <a:ext cx="868325" cy="230372"/>
            </a:xfrm>
            <a:prstGeom prst="rect">
              <a:avLst/>
            </a:prstGeom>
            <a:gr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矩形 98">
              <a:extLst>
                <a:ext uri="{FF2B5EF4-FFF2-40B4-BE49-F238E27FC236}">
                  <a16:creationId xmlns:a16="http://schemas.microsoft.com/office/drawing/2014/main" id="{1D1C7CF4-3FDA-8B47-AE11-CBA2B3107401}"/>
                </a:ext>
              </a:extLst>
            </p:cNvPr>
            <p:cNvSpPr/>
            <p:nvPr/>
          </p:nvSpPr>
          <p:spPr>
            <a:xfrm rot="16200000">
              <a:off x="4208477" y="5529508"/>
              <a:ext cx="868325" cy="230372"/>
            </a:xfrm>
            <a:prstGeom prst="rect">
              <a:avLst/>
            </a:prstGeom>
            <a:gr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矩形 99">
              <a:extLst>
                <a:ext uri="{FF2B5EF4-FFF2-40B4-BE49-F238E27FC236}">
                  <a16:creationId xmlns:a16="http://schemas.microsoft.com/office/drawing/2014/main" id="{036540D3-E322-FD4E-A66A-06E997D25DD8}"/>
                </a:ext>
              </a:extLst>
            </p:cNvPr>
            <p:cNvSpPr/>
            <p:nvPr/>
          </p:nvSpPr>
          <p:spPr>
            <a:xfrm rot="16200000">
              <a:off x="5929424" y="5529508"/>
              <a:ext cx="868325" cy="230372"/>
            </a:xfrm>
            <a:prstGeom prst="rect">
              <a:avLst/>
            </a:prstGeom>
            <a:gr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 name="矩形 100">
              <a:extLst>
                <a:ext uri="{FF2B5EF4-FFF2-40B4-BE49-F238E27FC236}">
                  <a16:creationId xmlns:a16="http://schemas.microsoft.com/office/drawing/2014/main" id="{AA153CA9-07CA-3943-A21F-AA64ED6C30AA}"/>
                </a:ext>
              </a:extLst>
            </p:cNvPr>
            <p:cNvSpPr/>
            <p:nvPr/>
          </p:nvSpPr>
          <p:spPr>
            <a:xfrm rot="16200000">
              <a:off x="9371316" y="5527736"/>
              <a:ext cx="868325" cy="230372"/>
            </a:xfrm>
            <a:prstGeom prst="rect">
              <a:avLst/>
            </a:prstGeom>
            <a:gr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 name="矩形 101">
              <a:extLst>
                <a:ext uri="{FF2B5EF4-FFF2-40B4-BE49-F238E27FC236}">
                  <a16:creationId xmlns:a16="http://schemas.microsoft.com/office/drawing/2014/main" id="{C540562A-665A-434E-9CA8-5E4A86906BE4}"/>
                </a:ext>
              </a:extLst>
            </p:cNvPr>
            <p:cNvSpPr/>
            <p:nvPr/>
          </p:nvSpPr>
          <p:spPr>
            <a:xfrm rot="16200000">
              <a:off x="7650371" y="5527736"/>
              <a:ext cx="868325" cy="230372"/>
            </a:xfrm>
            <a:prstGeom prst="rect">
              <a:avLst/>
            </a:prstGeom>
            <a:gr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8" name="Group 17">
            <a:extLst>
              <a:ext uri="{FF2B5EF4-FFF2-40B4-BE49-F238E27FC236}">
                <a16:creationId xmlns:a16="http://schemas.microsoft.com/office/drawing/2014/main" id="{0C2F2A03-D423-CF4C-AA7D-A281F66F7246}"/>
              </a:ext>
            </a:extLst>
          </p:cNvPr>
          <p:cNvGrpSpPr/>
          <p:nvPr/>
        </p:nvGrpSpPr>
        <p:grpSpPr>
          <a:xfrm>
            <a:off x="3849855" y="4258646"/>
            <a:ext cx="7114158" cy="870097"/>
            <a:chOff x="2806507" y="5208759"/>
            <a:chExt cx="7114158" cy="870097"/>
          </a:xfrm>
          <a:solidFill>
            <a:schemeClr val="accent6">
              <a:lumMod val="60000"/>
              <a:lumOff val="40000"/>
            </a:schemeClr>
          </a:solidFill>
        </p:grpSpPr>
        <p:sp>
          <p:nvSpPr>
            <p:cNvPr id="19" name="矩形 97">
              <a:extLst>
                <a:ext uri="{FF2B5EF4-FFF2-40B4-BE49-F238E27FC236}">
                  <a16:creationId xmlns:a16="http://schemas.microsoft.com/office/drawing/2014/main" id="{77FEAD58-0F1A-0040-A880-D830E640B7BF}"/>
                </a:ext>
              </a:extLst>
            </p:cNvPr>
            <p:cNvSpPr/>
            <p:nvPr/>
          </p:nvSpPr>
          <p:spPr>
            <a:xfrm rot="16200000">
              <a:off x="2487530" y="5529508"/>
              <a:ext cx="868325" cy="230372"/>
            </a:xfrm>
            <a:prstGeom prst="rect">
              <a:avLst/>
            </a:prstGeom>
            <a:gr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0" name="矩形 98">
              <a:extLst>
                <a:ext uri="{FF2B5EF4-FFF2-40B4-BE49-F238E27FC236}">
                  <a16:creationId xmlns:a16="http://schemas.microsoft.com/office/drawing/2014/main" id="{6AC76EFD-5A2F-8843-8176-0F53BD1B4A2D}"/>
                </a:ext>
              </a:extLst>
            </p:cNvPr>
            <p:cNvSpPr/>
            <p:nvPr/>
          </p:nvSpPr>
          <p:spPr>
            <a:xfrm rot="16200000">
              <a:off x="4208477" y="5529508"/>
              <a:ext cx="868325" cy="230372"/>
            </a:xfrm>
            <a:prstGeom prst="rect">
              <a:avLst/>
            </a:prstGeom>
            <a:gr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1" name="矩形 99">
              <a:extLst>
                <a:ext uri="{FF2B5EF4-FFF2-40B4-BE49-F238E27FC236}">
                  <a16:creationId xmlns:a16="http://schemas.microsoft.com/office/drawing/2014/main" id="{DFBA539B-3F71-A64A-B7DC-0F1073031704}"/>
                </a:ext>
              </a:extLst>
            </p:cNvPr>
            <p:cNvSpPr/>
            <p:nvPr/>
          </p:nvSpPr>
          <p:spPr>
            <a:xfrm rot="16200000">
              <a:off x="5929424" y="5529508"/>
              <a:ext cx="868325" cy="230372"/>
            </a:xfrm>
            <a:prstGeom prst="rect">
              <a:avLst/>
            </a:prstGeom>
            <a:gr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2" name="矩形 100">
              <a:extLst>
                <a:ext uri="{FF2B5EF4-FFF2-40B4-BE49-F238E27FC236}">
                  <a16:creationId xmlns:a16="http://schemas.microsoft.com/office/drawing/2014/main" id="{18873DC1-DC5D-5F4B-B2C1-7D33A2E747AC}"/>
                </a:ext>
              </a:extLst>
            </p:cNvPr>
            <p:cNvSpPr/>
            <p:nvPr/>
          </p:nvSpPr>
          <p:spPr>
            <a:xfrm rot="16200000">
              <a:off x="9371316" y="5527736"/>
              <a:ext cx="868325" cy="230372"/>
            </a:xfrm>
            <a:prstGeom prst="rect">
              <a:avLst/>
            </a:prstGeom>
            <a:gr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3" name="矩形 101">
              <a:extLst>
                <a:ext uri="{FF2B5EF4-FFF2-40B4-BE49-F238E27FC236}">
                  <a16:creationId xmlns:a16="http://schemas.microsoft.com/office/drawing/2014/main" id="{16A175C8-BE12-CD4E-B436-F3E3796B67F2}"/>
                </a:ext>
              </a:extLst>
            </p:cNvPr>
            <p:cNvSpPr/>
            <p:nvPr/>
          </p:nvSpPr>
          <p:spPr>
            <a:xfrm rot="16200000">
              <a:off x="7650371" y="5527736"/>
              <a:ext cx="868325" cy="230372"/>
            </a:xfrm>
            <a:prstGeom prst="rect">
              <a:avLst/>
            </a:prstGeom>
            <a:gr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24" name="Group 23">
            <a:extLst>
              <a:ext uri="{FF2B5EF4-FFF2-40B4-BE49-F238E27FC236}">
                <a16:creationId xmlns:a16="http://schemas.microsoft.com/office/drawing/2014/main" id="{17228BC0-EB80-CF42-B1CC-0E3EEBF88C82}"/>
              </a:ext>
            </a:extLst>
          </p:cNvPr>
          <p:cNvGrpSpPr/>
          <p:nvPr/>
        </p:nvGrpSpPr>
        <p:grpSpPr>
          <a:xfrm>
            <a:off x="4433177" y="4256875"/>
            <a:ext cx="7114158" cy="870097"/>
            <a:chOff x="2806507" y="5208759"/>
            <a:chExt cx="7114158" cy="870097"/>
          </a:xfrm>
          <a:solidFill>
            <a:srgbClr val="749C14"/>
          </a:solidFill>
        </p:grpSpPr>
        <p:sp>
          <p:nvSpPr>
            <p:cNvPr id="25" name="矩形 97">
              <a:extLst>
                <a:ext uri="{FF2B5EF4-FFF2-40B4-BE49-F238E27FC236}">
                  <a16:creationId xmlns:a16="http://schemas.microsoft.com/office/drawing/2014/main" id="{4EBA4447-5709-5B40-97E9-42C83E71D607}"/>
                </a:ext>
              </a:extLst>
            </p:cNvPr>
            <p:cNvSpPr/>
            <p:nvPr/>
          </p:nvSpPr>
          <p:spPr>
            <a:xfrm rot="16200000">
              <a:off x="2487530" y="5529508"/>
              <a:ext cx="868325" cy="230372"/>
            </a:xfrm>
            <a:prstGeom prst="rect">
              <a:avLst/>
            </a:prstGeom>
            <a:gr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6" name="矩形 98">
              <a:extLst>
                <a:ext uri="{FF2B5EF4-FFF2-40B4-BE49-F238E27FC236}">
                  <a16:creationId xmlns:a16="http://schemas.microsoft.com/office/drawing/2014/main" id="{5C907855-E2F4-8E43-BE26-8A4E4A2412F8}"/>
                </a:ext>
              </a:extLst>
            </p:cNvPr>
            <p:cNvSpPr/>
            <p:nvPr/>
          </p:nvSpPr>
          <p:spPr>
            <a:xfrm rot="16200000">
              <a:off x="4208477" y="5529508"/>
              <a:ext cx="868325" cy="230372"/>
            </a:xfrm>
            <a:prstGeom prst="rect">
              <a:avLst/>
            </a:prstGeom>
            <a:gr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7" name="矩形 99">
              <a:extLst>
                <a:ext uri="{FF2B5EF4-FFF2-40B4-BE49-F238E27FC236}">
                  <a16:creationId xmlns:a16="http://schemas.microsoft.com/office/drawing/2014/main" id="{E24A4B79-C871-364A-902C-40450C7B09EB}"/>
                </a:ext>
              </a:extLst>
            </p:cNvPr>
            <p:cNvSpPr/>
            <p:nvPr/>
          </p:nvSpPr>
          <p:spPr>
            <a:xfrm rot="16200000">
              <a:off x="5929424" y="5529508"/>
              <a:ext cx="868325" cy="230372"/>
            </a:xfrm>
            <a:prstGeom prst="rect">
              <a:avLst/>
            </a:prstGeom>
            <a:gr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8" name="矩形 100">
              <a:extLst>
                <a:ext uri="{FF2B5EF4-FFF2-40B4-BE49-F238E27FC236}">
                  <a16:creationId xmlns:a16="http://schemas.microsoft.com/office/drawing/2014/main" id="{6EE4A95D-9720-6244-AD09-AEF973D07808}"/>
                </a:ext>
              </a:extLst>
            </p:cNvPr>
            <p:cNvSpPr/>
            <p:nvPr/>
          </p:nvSpPr>
          <p:spPr>
            <a:xfrm rot="16200000">
              <a:off x="9371316" y="5527736"/>
              <a:ext cx="868325" cy="230372"/>
            </a:xfrm>
            <a:prstGeom prst="rect">
              <a:avLst/>
            </a:prstGeom>
            <a:gr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9" name="矩形 101">
              <a:extLst>
                <a:ext uri="{FF2B5EF4-FFF2-40B4-BE49-F238E27FC236}">
                  <a16:creationId xmlns:a16="http://schemas.microsoft.com/office/drawing/2014/main" id="{E5C4349C-4921-6C4A-8887-744AF3E7D407}"/>
                </a:ext>
              </a:extLst>
            </p:cNvPr>
            <p:cNvSpPr/>
            <p:nvPr/>
          </p:nvSpPr>
          <p:spPr>
            <a:xfrm rot="16200000">
              <a:off x="7650371" y="5527736"/>
              <a:ext cx="868325" cy="230372"/>
            </a:xfrm>
            <a:prstGeom prst="rect">
              <a:avLst/>
            </a:prstGeom>
            <a:gr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60" name="Group 59">
            <a:extLst>
              <a:ext uri="{FF2B5EF4-FFF2-40B4-BE49-F238E27FC236}">
                <a16:creationId xmlns:a16="http://schemas.microsoft.com/office/drawing/2014/main" id="{B76D336C-285D-5949-B272-D701264F0500}"/>
              </a:ext>
            </a:extLst>
          </p:cNvPr>
          <p:cNvGrpSpPr/>
          <p:nvPr/>
        </p:nvGrpSpPr>
        <p:grpSpPr>
          <a:xfrm>
            <a:off x="3701307" y="6416910"/>
            <a:ext cx="7411251" cy="461665"/>
            <a:chOff x="2505558" y="6020904"/>
            <a:chExt cx="7411251" cy="461665"/>
          </a:xfrm>
        </p:grpSpPr>
        <mc:AlternateContent xmlns:mc="http://schemas.openxmlformats.org/markup-compatibility/2006" xmlns:a14="http://schemas.microsoft.com/office/drawing/2010/main">
          <mc:Choice Requires="a14">
            <p:sp>
              <p:nvSpPr>
                <p:cNvPr id="30" name="文字方塊 72">
                  <a:extLst>
                    <a:ext uri="{FF2B5EF4-FFF2-40B4-BE49-F238E27FC236}">
                      <a16:creationId xmlns:a16="http://schemas.microsoft.com/office/drawing/2014/main" id="{2BE4FE4A-F005-BA47-AE4E-C64E6C236678}"/>
                    </a:ext>
                  </a:extLst>
                </p:cNvPr>
                <p:cNvSpPr txBox="1"/>
                <p:nvPr/>
              </p:nvSpPr>
              <p:spPr>
                <a:xfrm>
                  <a:off x="2505558" y="6020904"/>
                  <a:ext cx="527465"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14:m>
                    <m:oMathPara xmlns:m="http://schemas.openxmlformats.org/officeDocument/2006/math">
                      <m:oMathParaPr>
                        <m:jc m:val="centerGroup"/>
                      </m:oMathParaPr>
                      <m:oMath xmlns:m="http://schemas.openxmlformats.org/officeDocument/2006/math">
                        <m:sSub>
                          <m:sSubPr>
                            <m:ctrlPr>
                              <a:rPr lang="en-US" altLang="zh-TW" sz="2400" b="0" i="1" dirty="0" smtClean="0">
                                <a:latin typeface="Cambria Math" panose="02040503050406030204" pitchFamily="18" charset="0"/>
                                <a:ea typeface="新細明體"/>
                                <a:cs typeface="Calibri"/>
                              </a:rPr>
                            </m:ctrlPr>
                          </m:sSubPr>
                          <m:e>
                            <m:r>
                              <a:rPr lang="en-US" altLang="zh-TW" sz="2400" b="1" i="1" dirty="0" smtClean="0">
                                <a:latin typeface="Cambria Math" panose="02040503050406030204" pitchFamily="18" charset="0"/>
                                <a:ea typeface="新細明體"/>
                                <a:cs typeface="Calibri"/>
                              </a:rPr>
                              <m:t>𝒙</m:t>
                            </m:r>
                          </m:e>
                          <m:sub>
                            <m:r>
                              <a:rPr lang="en-US" altLang="zh-TW" sz="2400" b="0" i="1" dirty="0" smtClean="0">
                                <a:latin typeface="Cambria Math" panose="02040503050406030204" pitchFamily="18" charset="0"/>
                                <a:ea typeface="新細明體"/>
                                <a:cs typeface="Calibri"/>
                              </a:rPr>
                              <m:t>1</m:t>
                            </m:r>
                          </m:sub>
                        </m:sSub>
                      </m:oMath>
                    </m:oMathPara>
                  </a14:m>
                  <a:endParaRPr lang="zh-TW" altLang="en-US" sz="2400">
                    <a:ea typeface="新細明體"/>
                    <a:cs typeface="Calibri"/>
                  </a:endParaRPr>
                </a:p>
              </p:txBody>
            </p:sp>
          </mc:Choice>
          <mc:Fallback xmlns="">
            <p:sp>
              <p:nvSpPr>
                <p:cNvPr id="30" name="文字方塊 72">
                  <a:extLst>
                    <a:ext uri="{FF2B5EF4-FFF2-40B4-BE49-F238E27FC236}">
                      <a16:creationId xmlns:a16="http://schemas.microsoft.com/office/drawing/2014/main" id="{2BE4FE4A-F005-BA47-AE4E-C64E6C236678}"/>
                    </a:ext>
                  </a:extLst>
                </p:cNvPr>
                <p:cNvSpPr txBox="1">
                  <a:spLocks noRot="1" noChangeAspect="1" noMove="1" noResize="1" noEditPoints="1" noAdjustHandles="1" noChangeArrowheads="1" noChangeShapeType="1" noTextEdit="1"/>
                </p:cNvSpPr>
                <p:nvPr/>
              </p:nvSpPr>
              <p:spPr>
                <a:xfrm>
                  <a:off x="2505558" y="6020904"/>
                  <a:ext cx="527465" cy="461665"/>
                </a:xfrm>
                <a:prstGeom prst="rect">
                  <a:avLst/>
                </a:prstGeom>
                <a:blipFill>
                  <a:blip r:embed="rId3"/>
                  <a:stretch>
                    <a:fillRect b="-1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文字方塊 72">
                  <a:extLst>
                    <a:ext uri="{FF2B5EF4-FFF2-40B4-BE49-F238E27FC236}">
                      <a16:creationId xmlns:a16="http://schemas.microsoft.com/office/drawing/2014/main" id="{2DBD01A3-4F9A-3148-B80D-B6A7AE75AA52}"/>
                    </a:ext>
                  </a:extLst>
                </p:cNvPr>
                <p:cNvSpPr txBox="1"/>
                <p:nvPr/>
              </p:nvSpPr>
              <p:spPr>
                <a:xfrm>
                  <a:off x="4307523" y="6020904"/>
                  <a:ext cx="527465"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14:m>
                    <m:oMathPara xmlns:m="http://schemas.openxmlformats.org/officeDocument/2006/math">
                      <m:oMathParaPr>
                        <m:jc m:val="centerGroup"/>
                      </m:oMathParaPr>
                      <m:oMath xmlns:m="http://schemas.openxmlformats.org/officeDocument/2006/math">
                        <m:sSub>
                          <m:sSubPr>
                            <m:ctrlPr>
                              <a:rPr lang="en-US" altLang="zh-TW" sz="2400" b="0" i="1" dirty="0" smtClean="0">
                                <a:latin typeface="Cambria Math" panose="02040503050406030204" pitchFamily="18" charset="0"/>
                                <a:ea typeface="新細明體"/>
                                <a:cs typeface="Calibri"/>
                              </a:rPr>
                            </m:ctrlPr>
                          </m:sSubPr>
                          <m:e>
                            <m:r>
                              <a:rPr lang="en-US" altLang="zh-TW" sz="2400" b="1" i="1" dirty="0" smtClean="0">
                                <a:latin typeface="Cambria Math" panose="02040503050406030204" pitchFamily="18" charset="0"/>
                                <a:ea typeface="新細明體"/>
                                <a:cs typeface="Calibri"/>
                              </a:rPr>
                              <m:t>𝒙</m:t>
                            </m:r>
                          </m:e>
                          <m:sub>
                            <m:r>
                              <a:rPr lang="en-US" altLang="zh-TW" sz="2400" b="0" i="1" dirty="0" smtClean="0">
                                <a:latin typeface="Cambria Math" panose="02040503050406030204" pitchFamily="18" charset="0"/>
                                <a:ea typeface="新細明體"/>
                                <a:cs typeface="Calibri"/>
                              </a:rPr>
                              <m:t>2</m:t>
                            </m:r>
                          </m:sub>
                        </m:sSub>
                      </m:oMath>
                    </m:oMathPara>
                  </a14:m>
                  <a:endParaRPr lang="zh-TW" altLang="en-US" sz="2400">
                    <a:ea typeface="新細明體"/>
                    <a:cs typeface="Calibri"/>
                  </a:endParaRPr>
                </a:p>
              </p:txBody>
            </p:sp>
          </mc:Choice>
          <mc:Fallback xmlns="">
            <p:sp>
              <p:nvSpPr>
                <p:cNvPr id="31" name="文字方塊 72">
                  <a:extLst>
                    <a:ext uri="{FF2B5EF4-FFF2-40B4-BE49-F238E27FC236}">
                      <a16:creationId xmlns:a16="http://schemas.microsoft.com/office/drawing/2014/main" id="{2DBD01A3-4F9A-3148-B80D-B6A7AE75AA52}"/>
                    </a:ext>
                  </a:extLst>
                </p:cNvPr>
                <p:cNvSpPr txBox="1">
                  <a:spLocks noRot="1" noChangeAspect="1" noMove="1" noResize="1" noEditPoints="1" noAdjustHandles="1" noChangeArrowheads="1" noChangeShapeType="1" noTextEdit="1"/>
                </p:cNvSpPr>
                <p:nvPr/>
              </p:nvSpPr>
              <p:spPr>
                <a:xfrm>
                  <a:off x="4307523" y="6020904"/>
                  <a:ext cx="527465" cy="461665"/>
                </a:xfrm>
                <a:prstGeom prst="rect">
                  <a:avLst/>
                </a:prstGeom>
                <a:blipFill>
                  <a:blip r:embed="rId4"/>
                  <a:stretch>
                    <a:fillRect l="-2326" b="-1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文字方塊 72">
                  <a:extLst>
                    <a:ext uri="{FF2B5EF4-FFF2-40B4-BE49-F238E27FC236}">
                      <a16:creationId xmlns:a16="http://schemas.microsoft.com/office/drawing/2014/main" id="{8D7C351E-DBE5-444F-B704-F5C3BCA5197F}"/>
                    </a:ext>
                  </a:extLst>
                </p:cNvPr>
                <p:cNvSpPr txBox="1"/>
                <p:nvPr/>
              </p:nvSpPr>
              <p:spPr>
                <a:xfrm>
                  <a:off x="5947452" y="6020904"/>
                  <a:ext cx="527465"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14:m>
                    <m:oMathPara xmlns:m="http://schemas.openxmlformats.org/officeDocument/2006/math">
                      <m:oMathParaPr>
                        <m:jc m:val="centerGroup"/>
                      </m:oMathParaPr>
                      <m:oMath xmlns:m="http://schemas.openxmlformats.org/officeDocument/2006/math">
                        <m:sSub>
                          <m:sSubPr>
                            <m:ctrlPr>
                              <a:rPr lang="en-US" altLang="zh-TW" sz="2400" b="0" i="1" dirty="0" smtClean="0">
                                <a:latin typeface="Cambria Math" panose="02040503050406030204" pitchFamily="18" charset="0"/>
                                <a:ea typeface="新細明體"/>
                                <a:cs typeface="Calibri"/>
                              </a:rPr>
                            </m:ctrlPr>
                          </m:sSubPr>
                          <m:e>
                            <m:r>
                              <a:rPr lang="en-US" altLang="zh-TW" sz="2400" b="1" i="1" dirty="0" smtClean="0">
                                <a:latin typeface="Cambria Math" panose="02040503050406030204" pitchFamily="18" charset="0"/>
                                <a:ea typeface="新細明體"/>
                                <a:cs typeface="Calibri"/>
                              </a:rPr>
                              <m:t>𝒙</m:t>
                            </m:r>
                          </m:e>
                          <m:sub>
                            <m:r>
                              <a:rPr lang="en-US" altLang="zh-TW" sz="2400" b="0" i="1" dirty="0" smtClean="0">
                                <a:latin typeface="Cambria Math" panose="02040503050406030204" pitchFamily="18" charset="0"/>
                                <a:ea typeface="新細明體"/>
                                <a:cs typeface="Calibri"/>
                              </a:rPr>
                              <m:t>3</m:t>
                            </m:r>
                          </m:sub>
                        </m:sSub>
                      </m:oMath>
                    </m:oMathPara>
                  </a14:m>
                  <a:endParaRPr lang="zh-TW" altLang="en-US" sz="2400">
                    <a:ea typeface="新細明體"/>
                    <a:cs typeface="Calibri"/>
                  </a:endParaRPr>
                </a:p>
              </p:txBody>
            </p:sp>
          </mc:Choice>
          <mc:Fallback xmlns="">
            <p:sp>
              <p:nvSpPr>
                <p:cNvPr id="32" name="文字方塊 72">
                  <a:extLst>
                    <a:ext uri="{FF2B5EF4-FFF2-40B4-BE49-F238E27FC236}">
                      <a16:creationId xmlns:a16="http://schemas.microsoft.com/office/drawing/2014/main" id="{8D7C351E-DBE5-444F-B704-F5C3BCA5197F}"/>
                    </a:ext>
                  </a:extLst>
                </p:cNvPr>
                <p:cNvSpPr txBox="1">
                  <a:spLocks noRot="1" noChangeAspect="1" noMove="1" noResize="1" noEditPoints="1" noAdjustHandles="1" noChangeArrowheads="1" noChangeShapeType="1" noTextEdit="1"/>
                </p:cNvSpPr>
                <p:nvPr/>
              </p:nvSpPr>
              <p:spPr>
                <a:xfrm>
                  <a:off x="5947452" y="6020904"/>
                  <a:ext cx="527465" cy="461665"/>
                </a:xfrm>
                <a:prstGeom prst="rect">
                  <a:avLst/>
                </a:prstGeom>
                <a:blipFill>
                  <a:blip r:embed="rId5"/>
                  <a:stretch>
                    <a:fillRect l="-2326" b="-1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文字方塊 72">
                  <a:extLst>
                    <a:ext uri="{FF2B5EF4-FFF2-40B4-BE49-F238E27FC236}">
                      <a16:creationId xmlns:a16="http://schemas.microsoft.com/office/drawing/2014/main" id="{FF0A4E10-67DD-6E4C-9E4E-1785B7EB61DC}"/>
                    </a:ext>
                  </a:extLst>
                </p:cNvPr>
                <p:cNvSpPr txBox="1"/>
                <p:nvPr/>
              </p:nvSpPr>
              <p:spPr>
                <a:xfrm>
                  <a:off x="7668399" y="6020904"/>
                  <a:ext cx="527465"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14:m>
                    <m:oMathPara xmlns:m="http://schemas.openxmlformats.org/officeDocument/2006/math">
                      <m:oMathParaPr>
                        <m:jc m:val="centerGroup"/>
                      </m:oMathParaPr>
                      <m:oMath xmlns:m="http://schemas.openxmlformats.org/officeDocument/2006/math">
                        <m:sSub>
                          <m:sSubPr>
                            <m:ctrlPr>
                              <a:rPr lang="en-US" altLang="zh-TW" sz="2400" b="0" i="1" dirty="0" smtClean="0">
                                <a:latin typeface="Cambria Math" panose="02040503050406030204" pitchFamily="18" charset="0"/>
                                <a:ea typeface="新細明體"/>
                                <a:cs typeface="Calibri"/>
                              </a:rPr>
                            </m:ctrlPr>
                          </m:sSubPr>
                          <m:e>
                            <m:r>
                              <a:rPr lang="en-US" altLang="zh-TW" sz="2400" b="1" i="1" dirty="0" smtClean="0">
                                <a:latin typeface="Cambria Math" panose="02040503050406030204" pitchFamily="18" charset="0"/>
                                <a:ea typeface="新細明體"/>
                                <a:cs typeface="Calibri"/>
                              </a:rPr>
                              <m:t>𝒙</m:t>
                            </m:r>
                          </m:e>
                          <m:sub>
                            <m:r>
                              <a:rPr lang="en-US" altLang="zh-TW" sz="2400" b="0" i="1" dirty="0" smtClean="0">
                                <a:latin typeface="Cambria Math" panose="02040503050406030204" pitchFamily="18" charset="0"/>
                                <a:ea typeface="新細明體"/>
                                <a:cs typeface="Calibri"/>
                              </a:rPr>
                              <m:t>4</m:t>
                            </m:r>
                          </m:sub>
                        </m:sSub>
                      </m:oMath>
                    </m:oMathPara>
                  </a14:m>
                  <a:endParaRPr lang="zh-TW" altLang="en-US" sz="2400">
                    <a:ea typeface="新細明體"/>
                    <a:cs typeface="Calibri"/>
                  </a:endParaRPr>
                </a:p>
              </p:txBody>
            </p:sp>
          </mc:Choice>
          <mc:Fallback xmlns="">
            <p:sp>
              <p:nvSpPr>
                <p:cNvPr id="33" name="文字方塊 72">
                  <a:extLst>
                    <a:ext uri="{FF2B5EF4-FFF2-40B4-BE49-F238E27FC236}">
                      <a16:creationId xmlns:a16="http://schemas.microsoft.com/office/drawing/2014/main" id="{FF0A4E10-67DD-6E4C-9E4E-1785B7EB61DC}"/>
                    </a:ext>
                  </a:extLst>
                </p:cNvPr>
                <p:cNvSpPr txBox="1">
                  <a:spLocks noRot="1" noChangeAspect="1" noMove="1" noResize="1" noEditPoints="1" noAdjustHandles="1" noChangeArrowheads="1" noChangeShapeType="1" noTextEdit="1"/>
                </p:cNvSpPr>
                <p:nvPr/>
              </p:nvSpPr>
              <p:spPr>
                <a:xfrm>
                  <a:off x="7668399" y="6020904"/>
                  <a:ext cx="527465" cy="461665"/>
                </a:xfrm>
                <a:prstGeom prst="rect">
                  <a:avLst/>
                </a:prstGeom>
                <a:blipFill>
                  <a:blip r:embed="rId6"/>
                  <a:stretch>
                    <a:fillRect l="-1149" b="-1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文字方塊 72">
                  <a:extLst>
                    <a:ext uri="{FF2B5EF4-FFF2-40B4-BE49-F238E27FC236}">
                      <a16:creationId xmlns:a16="http://schemas.microsoft.com/office/drawing/2014/main" id="{19472D7A-76DB-BA46-93AC-AB18D2F70B7B}"/>
                    </a:ext>
                  </a:extLst>
                </p:cNvPr>
                <p:cNvSpPr txBox="1"/>
                <p:nvPr/>
              </p:nvSpPr>
              <p:spPr>
                <a:xfrm>
                  <a:off x="9389344" y="6020904"/>
                  <a:ext cx="527465"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14:m>
                    <m:oMathPara xmlns:m="http://schemas.openxmlformats.org/officeDocument/2006/math">
                      <m:oMathParaPr>
                        <m:jc m:val="centerGroup"/>
                      </m:oMathParaPr>
                      <m:oMath xmlns:m="http://schemas.openxmlformats.org/officeDocument/2006/math">
                        <m:sSub>
                          <m:sSubPr>
                            <m:ctrlPr>
                              <a:rPr lang="en-US" altLang="zh-TW" sz="2400" b="0" i="1" dirty="0" smtClean="0">
                                <a:latin typeface="Cambria Math" panose="02040503050406030204" pitchFamily="18" charset="0"/>
                                <a:ea typeface="新細明體"/>
                                <a:cs typeface="Calibri"/>
                              </a:rPr>
                            </m:ctrlPr>
                          </m:sSubPr>
                          <m:e>
                            <m:r>
                              <a:rPr lang="en-US" altLang="zh-TW" sz="2400" b="1" i="1" dirty="0" smtClean="0">
                                <a:latin typeface="Cambria Math" panose="02040503050406030204" pitchFamily="18" charset="0"/>
                                <a:ea typeface="新細明體"/>
                                <a:cs typeface="Calibri"/>
                              </a:rPr>
                              <m:t>𝒙</m:t>
                            </m:r>
                          </m:e>
                          <m:sub>
                            <m:r>
                              <a:rPr lang="en-US" altLang="zh-TW" sz="2400" b="0" i="1" dirty="0" smtClean="0">
                                <a:latin typeface="Cambria Math" panose="02040503050406030204" pitchFamily="18" charset="0"/>
                                <a:ea typeface="新細明體"/>
                                <a:cs typeface="Calibri"/>
                              </a:rPr>
                              <m:t>5</m:t>
                            </m:r>
                          </m:sub>
                        </m:sSub>
                      </m:oMath>
                    </m:oMathPara>
                  </a14:m>
                  <a:endParaRPr lang="zh-TW" altLang="en-US" sz="2400">
                    <a:ea typeface="新細明體"/>
                    <a:cs typeface="Calibri"/>
                  </a:endParaRPr>
                </a:p>
              </p:txBody>
            </p:sp>
          </mc:Choice>
          <mc:Fallback xmlns="">
            <p:sp>
              <p:nvSpPr>
                <p:cNvPr id="34" name="文字方塊 72">
                  <a:extLst>
                    <a:ext uri="{FF2B5EF4-FFF2-40B4-BE49-F238E27FC236}">
                      <a16:creationId xmlns:a16="http://schemas.microsoft.com/office/drawing/2014/main" id="{19472D7A-76DB-BA46-93AC-AB18D2F70B7B}"/>
                    </a:ext>
                  </a:extLst>
                </p:cNvPr>
                <p:cNvSpPr txBox="1">
                  <a:spLocks noRot="1" noChangeAspect="1" noMove="1" noResize="1" noEditPoints="1" noAdjustHandles="1" noChangeArrowheads="1" noChangeShapeType="1" noTextEdit="1"/>
                </p:cNvSpPr>
                <p:nvPr/>
              </p:nvSpPr>
              <p:spPr>
                <a:xfrm>
                  <a:off x="9389344" y="6020904"/>
                  <a:ext cx="527465" cy="461665"/>
                </a:xfrm>
                <a:prstGeom prst="rect">
                  <a:avLst/>
                </a:prstGeom>
                <a:blipFill>
                  <a:blip r:embed="rId7"/>
                  <a:stretch>
                    <a:fillRect l="-1149" b="-2667"/>
                  </a:stretch>
                </a:blipFill>
              </p:spPr>
              <p:txBody>
                <a:bodyPr/>
                <a:lstStyle/>
                <a:p>
                  <a:r>
                    <a:rPr lang="en-US">
                      <a:noFill/>
                    </a:rPr>
                    <a:t> </a:t>
                  </a:r>
                </a:p>
              </p:txBody>
            </p:sp>
          </mc:Fallback>
        </mc:AlternateContent>
      </p:grpSp>
      <p:grpSp>
        <p:nvGrpSpPr>
          <p:cNvPr id="44" name="Group 43">
            <a:extLst>
              <a:ext uri="{FF2B5EF4-FFF2-40B4-BE49-F238E27FC236}">
                <a16:creationId xmlns:a16="http://schemas.microsoft.com/office/drawing/2014/main" id="{C4581482-2BD5-C349-983B-A72035338D85}"/>
              </a:ext>
            </a:extLst>
          </p:cNvPr>
          <p:cNvGrpSpPr/>
          <p:nvPr/>
        </p:nvGrpSpPr>
        <p:grpSpPr>
          <a:xfrm>
            <a:off x="6823611" y="5204376"/>
            <a:ext cx="1166643" cy="443727"/>
            <a:chOff x="3906916" y="4518186"/>
            <a:chExt cx="1166643" cy="539946"/>
          </a:xfrm>
        </p:grpSpPr>
        <p:cxnSp>
          <p:nvCxnSpPr>
            <p:cNvPr id="45" name="直線單箭頭接點 47">
              <a:extLst>
                <a:ext uri="{FF2B5EF4-FFF2-40B4-BE49-F238E27FC236}">
                  <a16:creationId xmlns:a16="http://schemas.microsoft.com/office/drawing/2014/main" id="{E5E3BE6C-A642-F14C-BA6A-715B79C80E15}"/>
                </a:ext>
              </a:extLst>
            </p:cNvPr>
            <p:cNvCxnSpPr>
              <a:cxnSpLocks/>
            </p:cNvCxnSpPr>
            <p:nvPr/>
          </p:nvCxnSpPr>
          <p:spPr>
            <a:xfrm flipH="1" flipV="1">
              <a:off x="3906916" y="4523500"/>
              <a:ext cx="583324" cy="53463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6" name="直線單箭頭接點 47">
              <a:extLst>
                <a:ext uri="{FF2B5EF4-FFF2-40B4-BE49-F238E27FC236}">
                  <a16:creationId xmlns:a16="http://schemas.microsoft.com/office/drawing/2014/main" id="{3B51018E-0852-AC47-ACB5-1BADE65F259C}"/>
                </a:ext>
              </a:extLst>
            </p:cNvPr>
            <p:cNvCxnSpPr>
              <a:cxnSpLocks/>
            </p:cNvCxnSpPr>
            <p:nvPr/>
          </p:nvCxnSpPr>
          <p:spPr>
            <a:xfrm flipH="1" flipV="1">
              <a:off x="4490239" y="4521729"/>
              <a:ext cx="1" cy="53640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7" name="直線單箭頭接點 47">
              <a:extLst>
                <a:ext uri="{FF2B5EF4-FFF2-40B4-BE49-F238E27FC236}">
                  <a16:creationId xmlns:a16="http://schemas.microsoft.com/office/drawing/2014/main" id="{5A9581CD-873E-FD4C-9A55-BF4C4FAEE741}"/>
                </a:ext>
              </a:extLst>
            </p:cNvPr>
            <p:cNvCxnSpPr>
              <a:cxnSpLocks/>
            </p:cNvCxnSpPr>
            <p:nvPr/>
          </p:nvCxnSpPr>
          <p:spPr>
            <a:xfrm flipV="1">
              <a:off x="4490240" y="4518186"/>
              <a:ext cx="583319" cy="53994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8" name="Group 47">
            <a:extLst>
              <a:ext uri="{FF2B5EF4-FFF2-40B4-BE49-F238E27FC236}">
                <a16:creationId xmlns:a16="http://schemas.microsoft.com/office/drawing/2014/main" id="{500FDE8D-90AD-D64B-9FD2-A4D6215FD066}"/>
              </a:ext>
            </a:extLst>
          </p:cNvPr>
          <p:cNvGrpSpPr/>
          <p:nvPr/>
        </p:nvGrpSpPr>
        <p:grpSpPr>
          <a:xfrm>
            <a:off x="8544557" y="5202604"/>
            <a:ext cx="1166643" cy="443727"/>
            <a:chOff x="3906916" y="4518186"/>
            <a:chExt cx="1166643" cy="539946"/>
          </a:xfrm>
        </p:grpSpPr>
        <p:cxnSp>
          <p:nvCxnSpPr>
            <p:cNvPr id="49" name="直線單箭頭接點 47">
              <a:extLst>
                <a:ext uri="{FF2B5EF4-FFF2-40B4-BE49-F238E27FC236}">
                  <a16:creationId xmlns:a16="http://schemas.microsoft.com/office/drawing/2014/main" id="{8BF3A2E9-D47C-0949-9285-C082EAC6981C}"/>
                </a:ext>
              </a:extLst>
            </p:cNvPr>
            <p:cNvCxnSpPr>
              <a:cxnSpLocks/>
            </p:cNvCxnSpPr>
            <p:nvPr/>
          </p:nvCxnSpPr>
          <p:spPr>
            <a:xfrm flipH="1" flipV="1">
              <a:off x="3906916" y="4523500"/>
              <a:ext cx="583324" cy="53463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0" name="直線單箭頭接點 47">
              <a:extLst>
                <a:ext uri="{FF2B5EF4-FFF2-40B4-BE49-F238E27FC236}">
                  <a16:creationId xmlns:a16="http://schemas.microsoft.com/office/drawing/2014/main" id="{12CB55E6-EBE1-C542-B18E-DCD79E44AA6F}"/>
                </a:ext>
              </a:extLst>
            </p:cNvPr>
            <p:cNvCxnSpPr>
              <a:cxnSpLocks/>
            </p:cNvCxnSpPr>
            <p:nvPr/>
          </p:nvCxnSpPr>
          <p:spPr>
            <a:xfrm flipH="1" flipV="1">
              <a:off x="4490239" y="4521729"/>
              <a:ext cx="1" cy="53640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1" name="直線單箭頭接點 47">
              <a:extLst>
                <a:ext uri="{FF2B5EF4-FFF2-40B4-BE49-F238E27FC236}">
                  <a16:creationId xmlns:a16="http://schemas.microsoft.com/office/drawing/2014/main" id="{D6EB7046-E111-1348-8A1F-E801A2BFF48F}"/>
                </a:ext>
              </a:extLst>
            </p:cNvPr>
            <p:cNvCxnSpPr>
              <a:cxnSpLocks/>
            </p:cNvCxnSpPr>
            <p:nvPr/>
          </p:nvCxnSpPr>
          <p:spPr>
            <a:xfrm flipV="1">
              <a:off x="4490240" y="4518186"/>
              <a:ext cx="583319" cy="53994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2" name="Group 51">
            <a:extLst>
              <a:ext uri="{FF2B5EF4-FFF2-40B4-BE49-F238E27FC236}">
                <a16:creationId xmlns:a16="http://schemas.microsoft.com/office/drawing/2014/main" id="{7B8AA0F7-6DC4-F740-B444-BE066659E968}"/>
              </a:ext>
            </a:extLst>
          </p:cNvPr>
          <p:cNvGrpSpPr/>
          <p:nvPr/>
        </p:nvGrpSpPr>
        <p:grpSpPr>
          <a:xfrm>
            <a:off x="10264638" y="5201917"/>
            <a:ext cx="1166643" cy="443727"/>
            <a:chOff x="3906916" y="4518186"/>
            <a:chExt cx="1166643" cy="539946"/>
          </a:xfrm>
        </p:grpSpPr>
        <p:cxnSp>
          <p:nvCxnSpPr>
            <p:cNvPr id="53" name="直線單箭頭接點 47">
              <a:extLst>
                <a:ext uri="{FF2B5EF4-FFF2-40B4-BE49-F238E27FC236}">
                  <a16:creationId xmlns:a16="http://schemas.microsoft.com/office/drawing/2014/main" id="{ABE15A27-3546-0643-8CEE-76BF080C2E70}"/>
                </a:ext>
              </a:extLst>
            </p:cNvPr>
            <p:cNvCxnSpPr>
              <a:cxnSpLocks/>
            </p:cNvCxnSpPr>
            <p:nvPr/>
          </p:nvCxnSpPr>
          <p:spPr>
            <a:xfrm flipH="1" flipV="1">
              <a:off x="3906916" y="4523500"/>
              <a:ext cx="583324" cy="53463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4" name="直線單箭頭接點 47">
              <a:extLst>
                <a:ext uri="{FF2B5EF4-FFF2-40B4-BE49-F238E27FC236}">
                  <a16:creationId xmlns:a16="http://schemas.microsoft.com/office/drawing/2014/main" id="{71898244-C7BE-814C-903C-AA02DCA745DF}"/>
                </a:ext>
              </a:extLst>
            </p:cNvPr>
            <p:cNvCxnSpPr>
              <a:cxnSpLocks/>
            </p:cNvCxnSpPr>
            <p:nvPr/>
          </p:nvCxnSpPr>
          <p:spPr>
            <a:xfrm flipH="1" flipV="1">
              <a:off x="4490239" y="4521729"/>
              <a:ext cx="1" cy="53640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5" name="直線單箭頭接點 47">
              <a:extLst>
                <a:ext uri="{FF2B5EF4-FFF2-40B4-BE49-F238E27FC236}">
                  <a16:creationId xmlns:a16="http://schemas.microsoft.com/office/drawing/2014/main" id="{9124AF70-7E02-3E4C-BDE9-CEDB748A2704}"/>
                </a:ext>
              </a:extLst>
            </p:cNvPr>
            <p:cNvCxnSpPr>
              <a:cxnSpLocks/>
            </p:cNvCxnSpPr>
            <p:nvPr/>
          </p:nvCxnSpPr>
          <p:spPr>
            <a:xfrm flipV="1">
              <a:off x="4490240" y="4518186"/>
              <a:ext cx="583319" cy="53994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6" name="Group 55">
            <a:extLst>
              <a:ext uri="{FF2B5EF4-FFF2-40B4-BE49-F238E27FC236}">
                <a16:creationId xmlns:a16="http://schemas.microsoft.com/office/drawing/2014/main" id="{15754DB2-D1F5-DC4D-A64D-A2B0EE627D0E}"/>
              </a:ext>
            </a:extLst>
          </p:cNvPr>
          <p:cNvGrpSpPr/>
          <p:nvPr/>
        </p:nvGrpSpPr>
        <p:grpSpPr>
          <a:xfrm>
            <a:off x="3381716" y="5190195"/>
            <a:ext cx="1166643" cy="443727"/>
            <a:chOff x="3906916" y="4518186"/>
            <a:chExt cx="1166643" cy="539946"/>
          </a:xfrm>
        </p:grpSpPr>
        <p:cxnSp>
          <p:nvCxnSpPr>
            <p:cNvPr id="57" name="直線單箭頭接點 47">
              <a:extLst>
                <a:ext uri="{FF2B5EF4-FFF2-40B4-BE49-F238E27FC236}">
                  <a16:creationId xmlns:a16="http://schemas.microsoft.com/office/drawing/2014/main" id="{246B8DB4-2DE2-A34A-ABDF-33AF41DB8EAB}"/>
                </a:ext>
              </a:extLst>
            </p:cNvPr>
            <p:cNvCxnSpPr>
              <a:cxnSpLocks/>
            </p:cNvCxnSpPr>
            <p:nvPr/>
          </p:nvCxnSpPr>
          <p:spPr>
            <a:xfrm flipH="1" flipV="1">
              <a:off x="3906916" y="4523500"/>
              <a:ext cx="583324" cy="53463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8" name="直線單箭頭接點 47">
              <a:extLst>
                <a:ext uri="{FF2B5EF4-FFF2-40B4-BE49-F238E27FC236}">
                  <a16:creationId xmlns:a16="http://schemas.microsoft.com/office/drawing/2014/main" id="{77D7614F-D700-2C44-9129-615FACE39504}"/>
                </a:ext>
              </a:extLst>
            </p:cNvPr>
            <p:cNvCxnSpPr>
              <a:cxnSpLocks/>
            </p:cNvCxnSpPr>
            <p:nvPr/>
          </p:nvCxnSpPr>
          <p:spPr>
            <a:xfrm flipH="1" flipV="1">
              <a:off x="4490239" y="4521729"/>
              <a:ext cx="1" cy="53640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9" name="直線單箭頭接點 47">
              <a:extLst>
                <a:ext uri="{FF2B5EF4-FFF2-40B4-BE49-F238E27FC236}">
                  <a16:creationId xmlns:a16="http://schemas.microsoft.com/office/drawing/2014/main" id="{9DF79D52-E361-864C-AC62-34E74A9C4F28}"/>
                </a:ext>
              </a:extLst>
            </p:cNvPr>
            <p:cNvCxnSpPr>
              <a:cxnSpLocks/>
            </p:cNvCxnSpPr>
            <p:nvPr/>
          </p:nvCxnSpPr>
          <p:spPr>
            <a:xfrm flipV="1">
              <a:off x="4490240" y="4518186"/>
              <a:ext cx="583319" cy="53994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62" name="文字方塊 72">
                <a:extLst>
                  <a:ext uri="{FF2B5EF4-FFF2-40B4-BE49-F238E27FC236}">
                    <a16:creationId xmlns:a16="http://schemas.microsoft.com/office/drawing/2014/main" id="{9EF9385D-6F16-4D47-801F-CE1B1E11BE7E}"/>
                  </a:ext>
                </a:extLst>
              </p:cNvPr>
              <p:cNvSpPr txBox="1"/>
              <p:nvPr/>
            </p:nvSpPr>
            <p:spPr>
              <a:xfrm>
                <a:off x="3145049" y="3756780"/>
                <a:ext cx="527465"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14:m>
                  <m:oMathPara xmlns:m="http://schemas.openxmlformats.org/officeDocument/2006/math">
                    <m:oMathParaPr>
                      <m:jc m:val="centerGroup"/>
                    </m:oMathParaPr>
                    <m:oMath xmlns:m="http://schemas.openxmlformats.org/officeDocument/2006/math">
                      <m:sSub>
                        <m:sSubPr>
                          <m:ctrlPr>
                            <a:rPr lang="en-US" altLang="zh-TW" sz="2400" b="0" i="1" dirty="0" smtClean="0">
                              <a:latin typeface="Cambria Math" panose="02040503050406030204" pitchFamily="18" charset="0"/>
                              <a:ea typeface="新細明體"/>
                              <a:cs typeface="Calibri"/>
                            </a:rPr>
                          </m:ctrlPr>
                        </m:sSubPr>
                        <m:e>
                          <m:r>
                            <a:rPr lang="en-US" altLang="zh-TW" sz="2400" b="1" i="1" dirty="0" smtClean="0">
                              <a:latin typeface="Cambria Math" panose="02040503050406030204" pitchFamily="18" charset="0"/>
                              <a:ea typeface="新細明體"/>
                              <a:cs typeface="Calibri"/>
                            </a:rPr>
                            <m:t>𝒒</m:t>
                          </m:r>
                        </m:e>
                        <m:sub>
                          <m:r>
                            <a:rPr lang="en-US" altLang="zh-TW" sz="2400" b="0" i="1" dirty="0" smtClean="0">
                              <a:latin typeface="Cambria Math" panose="02040503050406030204" pitchFamily="18" charset="0"/>
                              <a:ea typeface="新細明體"/>
                              <a:cs typeface="Calibri"/>
                            </a:rPr>
                            <m:t>1</m:t>
                          </m:r>
                        </m:sub>
                      </m:sSub>
                    </m:oMath>
                  </m:oMathPara>
                </a14:m>
                <a:endParaRPr lang="zh-TW" altLang="en-US" sz="2400">
                  <a:ea typeface="新細明體"/>
                  <a:cs typeface="Calibri"/>
                </a:endParaRPr>
              </a:p>
            </p:txBody>
          </p:sp>
        </mc:Choice>
        <mc:Fallback xmlns="">
          <p:sp>
            <p:nvSpPr>
              <p:cNvPr id="62" name="文字方塊 72">
                <a:extLst>
                  <a:ext uri="{FF2B5EF4-FFF2-40B4-BE49-F238E27FC236}">
                    <a16:creationId xmlns:a16="http://schemas.microsoft.com/office/drawing/2014/main" id="{9EF9385D-6F16-4D47-801F-CE1B1E11BE7E}"/>
                  </a:ext>
                </a:extLst>
              </p:cNvPr>
              <p:cNvSpPr txBox="1">
                <a:spLocks noRot="1" noChangeAspect="1" noMove="1" noResize="1" noEditPoints="1" noAdjustHandles="1" noChangeArrowheads="1" noChangeShapeType="1" noTextEdit="1"/>
              </p:cNvSpPr>
              <p:nvPr/>
            </p:nvSpPr>
            <p:spPr>
              <a:xfrm>
                <a:off x="3145049" y="3756780"/>
                <a:ext cx="527465" cy="461665"/>
              </a:xfrm>
              <a:prstGeom prst="rect">
                <a:avLst/>
              </a:prstGeom>
              <a:blipFill>
                <a:blip r:embed="rId8"/>
                <a:stretch>
                  <a:fillRect l="-8140" b="-1052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3" name="文字方塊 72">
                <a:extLst>
                  <a:ext uri="{FF2B5EF4-FFF2-40B4-BE49-F238E27FC236}">
                    <a16:creationId xmlns:a16="http://schemas.microsoft.com/office/drawing/2014/main" id="{F067F30C-8708-4144-8827-75241B076BE8}"/>
                  </a:ext>
                </a:extLst>
              </p:cNvPr>
              <p:cNvSpPr txBox="1"/>
              <p:nvPr/>
            </p:nvSpPr>
            <p:spPr>
              <a:xfrm>
                <a:off x="4947014" y="3756780"/>
                <a:ext cx="527465"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14:m>
                  <m:oMathPara xmlns:m="http://schemas.openxmlformats.org/officeDocument/2006/math">
                    <m:oMathParaPr>
                      <m:jc m:val="centerGroup"/>
                    </m:oMathParaPr>
                    <m:oMath xmlns:m="http://schemas.openxmlformats.org/officeDocument/2006/math">
                      <m:sSub>
                        <m:sSubPr>
                          <m:ctrlPr>
                            <a:rPr lang="en-US" altLang="zh-TW" sz="2400" b="0" i="1" dirty="0" smtClean="0">
                              <a:latin typeface="Cambria Math" panose="02040503050406030204" pitchFamily="18" charset="0"/>
                              <a:ea typeface="新細明體"/>
                              <a:cs typeface="Calibri"/>
                            </a:rPr>
                          </m:ctrlPr>
                        </m:sSubPr>
                        <m:e>
                          <m:r>
                            <a:rPr lang="en-US" altLang="zh-TW" sz="2400" b="1" i="1" dirty="0" smtClean="0">
                              <a:latin typeface="Cambria Math" panose="02040503050406030204" pitchFamily="18" charset="0"/>
                              <a:ea typeface="新細明體"/>
                              <a:cs typeface="Calibri"/>
                            </a:rPr>
                            <m:t>𝒒</m:t>
                          </m:r>
                        </m:e>
                        <m:sub>
                          <m:r>
                            <a:rPr lang="en-US" altLang="zh-TW" sz="2400" b="0" i="1" dirty="0" smtClean="0">
                              <a:latin typeface="Cambria Math" panose="02040503050406030204" pitchFamily="18" charset="0"/>
                              <a:ea typeface="新細明體"/>
                              <a:cs typeface="Calibri"/>
                            </a:rPr>
                            <m:t>2</m:t>
                          </m:r>
                        </m:sub>
                      </m:sSub>
                    </m:oMath>
                  </m:oMathPara>
                </a14:m>
                <a:endParaRPr lang="zh-TW" altLang="en-US" sz="2400">
                  <a:ea typeface="新細明體"/>
                  <a:cs typeface="Calibri"/>
                </a:endParaRPr>
              </a:p>
            </p:txBody>
          </p:sp>
        </mc:Choice>
        <mc:Fallback xmlns="">
          <p:sp>
            <p:nvSpPr>
              <p:cNvPr id="63" name="文字方塊 72">
                <a:extLst>
                  <a:ext uri="{FF2B5EF4-FFF2-40B4-BE49-F238E27FC236}">
                    <a16:creationId xmlns:a16="http://schemas.microsoft.com/office/drawing/2014/main" id="{F067F30C-8708-4144-8827-75241B076BE8}"/>
                  </a:ext>
                </a:extLst>
              </p:cNvPr>
              <p:cNvSpPr txBox="1">
                <a:spLocks noRot="1" noChangeAspect="1" noMove="1" noResize="1" noEditPoints="1" noAdjustHandles="1" noChangeArrowheads="1" noChangeShapeType="1" noTextEdit="1"/>
              </p:cNvSpPr>
              <p:nvPr/>
            </p:nvSpPr>
            <p:spPr>
              <a:xfrm>
                <a:off x="4947014" y="3756780"/>
                <a:ext cx="527465" cy="461665"/>
              </a:xfrm>
              <a:prstGeom prst="rect">
                <a:avLst/>
              </a:prstGeom>
              <a:blipFill>
                <a:blip r:embed="rId9"/>
                <a:stretch>
                  <a:fillRect l="-9302" b="-1052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4" name="文字方塊 72">
                <a:extLst>
                  <a:ext uri="{FF2B5EF4-FFF2-40B4-BE49-F238E27FC236}">
                    <a16:creationId xmlns:a16="http://schemas.microsoft.com/office/drawing/2014/main" id="{E736DC00-C030-264D-93FA-E8CDEF7395FE}"/>
                  </a:ext>
                </a:extLst>
              </p:cNvPr>
              <p:cNvSpPr txBox="1"/>
              <p:nvPr/>
            </p:nvSpPr>
            <p:spPr>
              <a:xfrm>
                <a:off x="6586943" y="3756780"/>
                <a:ext cx="527465"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14:m>
                  <m:oMathPara xmlns:m="http://schemas.openxmlformats.org/officeDocument/2006/math">
                    <m:oMathParaPr>
                      <m:jc m:val="centerGroup"/>
                    </m:oMathParaPr>
                    <m:oMath xmlns:m="http://schemas.openxmlformats.org/officeDocument/2006/math">
                      <m:sSub>
                        <m:sSubPr>
                          <m:ctrlPr>
                            <a:rPr lang="en-US" altLang="zh-TW" sz="2400" b="0" i="1" dirty="0" smtClean="0">
                              <a:latin typeface="Cambria Math" panose="02040503050406030204" pitchFamily="18" charset="0"/>
                              <a:ea typeface="新細明體"/>
                              <a:cs typeface="Calibri"/>
                            </a:rPr>
                          </m:ctrlPr>
                        </m:sSubPr>
                        <m:e>
                          <m:r>
                            <a:rPr lang="en-US" altLang="zh-TW" sz="2400" b="1" i="1" dirty="0" smtClean="0">
                              <a:latin typeface="Cambria Math" panose="02040503050406030204" pitchFamily="18" charset="0"/>
                              <a:ea typeface="新細明體"/>
                              <a:cs typeface="Calibri"/>
                            </a:rPr>
                            <m:t>𝒒</m:t>
                          </m:r>
                        </m:e>
                        <m:sub>
                          <m:r>
                            <a:rPr lang="en-US" altLang="zh-TW" sz="2400" b="0" i="1" dirty="0" smtClean="0">
                              <a:latin typeface="Cambria Math" panose="02040503050406030204" pitchFamily="18" charset="0"/>
                              <a:ea typeface="新細明體"/>
                              <a:cs typeface="Calibri"/>
                            </a:rPr>
                            <m:t>3</m:t>
                          </m:r>
                        </m:sub>
                      </m:sSub>
                    </m:oMath>
                  </m:oMathPara>
                </a14:m>
                <a:endParaRPr lang="zh-TW" altLang="en-US" sz="2400">
                  <a:ea typeface="新細明體"/>
                  <a:cs typeface="Calibri"/>
                </a:endParaRPr>
              </a:p>
            </p:txBody>
          </p:sp>
        </mc:Choice>
        <mc:Fallback xmlns="">
          <p:sp>
            <p:nvSpPr>
              <p:cNvPr id="64" name="文字方塊 72">
                <a:extLst>
                  <a:ext uri="{FF2B5EF4-FFF2-40B4-BE49-F238E27FC236}">
                    <a16:creationId xmlns:a16="http://schemas.microsoft.com/office/drawing/2014/main" id="{E736DC00-C030-264D-93FA-E8CDEF7395FE}"/>
                  </a:ext>
                </a:extLst>
              </p:cNvPr>
              <p:cNvSpPr txBox="1">
                <a:spLocks noRot="1" noChangeAspect="1" noMove="1" noResize="1" noEditPoints="1" noAdjustHandles="1" noChangeArrowheads="1" noChangeShapeType="1" noTextEdit="1"/>
              </p:cNvSpPr>
              <p:nvPr/>
            </p:nvSpPr>
            <p:spPr>
              <a:xfrm>
                <a:off x="6586943" y="3756780"/>
                <a:ext cx="527465" cy="461665"/>
              </a:xfrm>
              <a:prstGeom prst="rect">
                <a:avLst/>
              </a:prstGeom>
              <a:blipFill>
                <a:blip r:embed="rId10"/>
                <a:stretch>
                  <a:fillRect l="-9302" b="-1052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5" name="文字方塊 72">
                <a:extLst>
                  <a:ext uri="{FF2B5EF4-FFF2-40B4-BE49-F238E27FC236}">
                    <a16:creationId xmlns:a16="http://schemas.microsoft.com/office/drawing/2014/main" id="{2598B4B1-3211-674E-990B-19A325DCBF5D}"/>
                  </a:ext>
                </a:extLst>
              </p:cNvPr>
              <p:cNvSpPr txBox="1"/>
              <p:nvPr/>
            </p:nvSpPr>
            <p:spPr>
              <a:xfrm>
                <a:off x="8307890" y="3756780"/>
                <a:ext cx="527465"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14:m>
                  <m:oMathPara xmlns:m="http://schemas.openxmlformats.org/officeDocument/2006/math">
                    <m:oMathParaPr>
                      <m:jc m:val="centerGroup"/>
                    </m:oMathParaPr>
                    <m:oMath xmlns:m="http://schemas.openxmlformats.org/officeDocument/2006/math">
                      <m:sSub>
                        <m:sSubPr>
                          <m:ctrlPr>
                            <a:rPr lang="en-US" altLang="zh-TW" sz="2400" b="0" i="1" dirty="0" smtClean="0">
                              <a:latin typeface="Cambria Math" panose="02040503050406030204" pitchFamily="18" charset="0"/>
                              <a:ea typeface="新細明體"/>
                              <a:cs typeface="Calibri"/>
                            </a:rPr>
                          </m:ctrlPr>
                        </m:sSubPr>
                        <m:e>
                          <m:r>
                            <a:rPr lang="en-US" altLang="zh-TW" sz="2400" b="1" i="1" dirty="0" smtClean="0">
                              <a:latin typeface="Cambria Math" panose="02040503050406030204" pitchFamily="18" charset="0"/>
                              <a:ea typeface="新細明體"/>
                              <a:cs typeface="Calibri"/>
                            </a:rPr>
                            <m:t>𝒒</m:t>
                          </m:r>
                        </m:e>
                        <m:sub>
                          <m:r>
                            <a:rPr lang="en-US" altLang="zh-TW" sz="2400" b="0" i="1" dirty="0" smtClean="0">
                              <a:latin typeface="Cambria Math" panose="02040503050406030204" pitchFamily="18" charset="0"/>
                              <a:ea typeface="新細明體"/>
                              <a:cs typeface="Calibri"/>
                            </a:rPr>
                            <m:t>4</m:t>
                          </m:r>
                        </m:sub>
                      </m:sSub>
                    </m:oMath>
                  </m:oMathPara>
                </a14:m>
                <a:endParaRPr lang="zh-TW" altLang="en-US" sz="2400">
                  <a:ea typeface="新細明體"/>
                  <a:cs typeface="Calibri"/>
                </a:endParaRPr>
              </a:p>
            </p:txBody>
          </p:sp>
        </mc:Choice>
        <mc:Fallback xmlns="">
          <p:sp>
            <p:nvSpPr>
              <p:cNvPr id="65" name="文字方塊 72">
                <a:extLst>
                  <a:ext uri="{FF2B5EF4-FFF2-40B4-BE49-F238E27FC236}">
                    <a16:creationId xmlns:a16="http://schemas.microsoft.com/office/drawing/2014/main" id="{2598B4B1-3211-674E-990B-19A325DCBF5D}"/>
                  </a:ext>
                </a:extLst>
              </p:cNvPr>
              <p:cNvSpPr txBox="1">
                <a:spLocks noRot="1" noChangeAspect="1" noMove="1" noResize="1" noEditPoints="1" noAdjustHandles="1" noChangeArrowheads="1" noChangeShapeType="1" noTextEdit="1"/>
              </p:cNvSpPr>
              <p:nvPr/>
            </p:nvSpPr>
            <p:spPr>
              <a:xfrm>
                <a:off x="8307890" y="3756780"/>
                <a:ext cx="527465" cy="461665"/>
              </a:xfrm>
              <a:prstGeom prst="rect">
                <a:avLst/>
              </a:prstGeom>
              <a:blipFill>
                <a:blip r:embed="rId11"/>
                <a:stretch>
                  <a:fillRect l="-8140" b="-1052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6" name="文字方塊 72">
                <a:extLst>
                  <a:ext uri="{FF2B5EF4-FFF2-40B4-BE49-F238E27FC236}">
                    <a16:creationId xmlns:a16="http://schemas.microsoft.com/office/drawing/2014/main" id="{B9D8D29F-4972-8641-A25E-460BBD0E5054}"/>
                  </a:ext>
                </a:extLst>
              </p:cNvPr>
              <p:cNvSpPr txBox="1"/>
              <p:nvPr/>
            </p:nvSpPr>
            <p:spPr>
              <a:xfrm>
                <a:off x="10028835" y="3756780"/>
                <a:ext cx="527465"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14:m>
                  <m:oMathPara xmlns:m="http://schemas.openxmlformats.org/officeDocument/2006/math">
                    <m:oMathParaPr>
                      <m:jc m:val="centerGroup"/>
                    </m:oMathParaPr>
                    <m:oMath xmlns:m="http://schemas.openxmlformats.org/officeDocument/2006/math">
                      <m:sSub>
                        <m:sSubPr>
                          <m:ctrlPr>
                            <a:rPr lang="en-US" altLang="zh-TW" sz="2400" b="0" i="1" dirty="0" smtClean="0">
                              <a:latin typeface="Cambria Math" panose="02040503050406030204" pitchFamily="18" charset="0"/>
                              <a:ea typeface="新細明體"/>
                              <a:cs typeface="Calibri"/>
                            </a:rPr>
                          </m:ctrlPr>
                        </m:sSubPr>
                        <m:e>
                          <m:r>
                            <a:rPr lang="en-US" altLang="zh-TW" sz="2400" b="1" i="1" dirty="0" smtClean="0">
                              <a:latin typeface="Cambria Math" panose="02040503050406030204" pitchFamily="18" charset="0"/>
                              <a:ea typeface="新細明體"/>
                              <a:cs typeface="Calibri"/>
                            </a:rPr>
                            <m:t>𝒒</m:t>
                          </m:r>
                        </m:e>
                        <m:sub>
                          <m:r>
                            <a:rPr lang="en-US" altLang="zh-TW" sz="2400" b="0" i="1" dirty="0" smtClean="0">
                              <a:latin typeface="Cambria Math" panose="02040503050406030204" pitchFamily="18" charset="0"/>
                              <a:ea typeface="新細明體"/>
                              <a:cs typeface="Calibri"/>
                            </a:rPr>
                            <m:t>5</m:t>
                          </m:r>
                        </m:sub>
                      </m:sSub>
                    </m:oMath>
                  </m:oMathPara>
                </a14:m>
                <a:endParaRPr lang="zh-TW" altLang="en-US" sz="2400">
                  <a:ea typeface="新細明體"/>
                  <a:cs typeface="Calibri"/>
                </a:endParaRPr>
              </a:p>
            </p:txBody>
          </p:sp>
        </mc:Choice>
        <mc:Fallback xmlns="">
          <p:sp>
            <p:nvSpPr>
              <p:cNvPr id="66" name="文字方塊 72">
                <a:extLst>
                  <a:ext uri="{FF2B5EF4-FFF2-40B4-BE49-F238E27FC236}">
                    <a16:creationId xmlns:a16="http://schemas.microsoft.com/office/drawing/2014/main" id="{B9D8D29F-4972-8641-A25E-460BBD0E5054}"/>
                  </a:ext>
                </a:extLst>
              </p:cNvPr>
              <p:cNvSpPr txBox="1">
                <a:spLocks noRot="1" noChangeAspect="1" noMove="1" noResize="1" noEditPoints="1" noAdjustHandles="1" noChangeArrowheads="1" noChangeShapeType="1" noTextEdit="1"/>
              </p:cNvSpPr>
              <p:nvPr/>
            </p:nvSpPr>
            <p:spPr>
              <a:xfrm>
                <a:off x="10028835" y="3756780"/>
                <a:ext cx="527465" cy="461665"/>
              </a:xfrm>
              <a:prstGeom prst="rect">
                <a:avLst/>
              </a:prstGeom>
              <a:blipFill>
                <a:blip r:embed="rId12"/>
                <a:stretch>
                  <a:fillRect l="-8046" b="-1052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8" name="文字方塊 72">
                <a:extLst>
                  <a:ext uri="{FF2B5EF4-FFF2-40B4-BE49-F238E27FC236}">
                    <a16:creationId xmlns:a16="http://schemas.microsoft.com/office/drawing/2014/main" id="{61CA744C-3C54-C940-A85D-7308DF0EF8D7}"/>
                  </a:ext>
                </a:extLst>
              </p:cNvPr>
              <p:cNvSpPr txBox="1"/>
              <p:nvPr/>
            </p:nvSpPr>
            <p:spPr>
              <a:xfrm>
                <a:off x="3766698" y="3756780"/>
                <a:ext cx="527465"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14:m>
                  <m:oMathPara xmlns:m="http://schemas.openxmlformats.org/officeDocument/2006/math">
                    <m:oMathParaPr>
                      <m:jc m:val="centerGroup"/>
                    </m:oMathParaPr>
                    <m:oMath xmlns:m="http://schemas.openxmlformats.org/officeDocument/2006/math">
                      <m:sSub>
                        <m:sSubPr>
                          <m:ctrlPr>
                            <a:rPr lang="en-US" altLang="zh-TW" sz="2400" b="0" i="1" dirty="0" smtClean="0">
                              <a:latin typeface="Cambria Math" panose="02040503050406030204" pitchFamily="18" charset="0"/>
                              <a:ea typeface="新細明體"/>
                              <a:cs typeface="Calibri"/>
                            </a:rPr>
                          </m:ctrlPr>
                        </m:sSubPr>
                        <m:e>
                          <m:r>
                            <a:rPr lang="en-US" altLang="zh-TW" sz="2400" b="1" i="1" dirty="0" smtClean="0">
                              <a:latin typeface="Cambria Math" panose="02040503050406030204" pitchFamily="18" charset="0"/>
                              <a:ea typeface="新細明體"/>
                              <a:cs typeface="Calibri"/>
                            </a:rPr>
                            <m:t>𝒌</m:t>
                          </m:r>
                        </m:e>
                        <m:sub>
                          <m:r>
                            <a:rPr lang="en-US" altLang="zh-TW" sz="2400" b="0" i="1" dirty="0" smtClean="0">
                              <a:latin typeface="Cambria Math" panose="02040503050406030204" pitchFamily="18" charset="0"/>
                              <a:ea typeface="新細明體"/>
                              <a:cs typeface="Calibri"/>
                            </a:rPr>
                            <m:t>1</m:t>
                          </m:r>
                        </m:sub>
                      </m:sSub>
                    </m:oMath>
                  </m:oMathPara>
                </a14:m>
                <a:endParaRPr lang="zh-TW" altLang="en-US" sz="2400">
                  <a:ea typeface="新細明體"/>
                  <a:cs typeface="Calibri"/>
                </a:endParaRPr>
              </a:p>
            </p:txBody>
          </p:sp>
        </mc:Choice>
        <mc:Fallback xmlns="">
          <p:sp>
            <p:nvSpPr>
              <p:cNvPr id="68" name="文字方塊 72">
                <a:extLst>
                  <a:ext uri="{FF2B5EF4-FFF2-40B4-BE49-F238E27FC236}">
                    <a16:creationId xmlns:a16="http://schemas.microsoft.com/office/drawing/2014/main" id="{61CA744C-3C54-C940-A85D-7308DF0EF8D7}"/>
                  </a:ext>
                </a:extLst>
              </p:cNvPr>
              <p:cNvSpPr txBox="1">
                <a:spLocks noRot="1" noChangeAspect="1" noMove="1" noResize="1" noEditPoints="1" noAdjustHandles="1" noChangeArrowheads="1" noChangeShapeType="1" noTextEdit="1"/>
              </p:cNvSpPr>
              <p:nvPr/>
            </p:nvSpPr>
            <p:spPr>
              <a:xfrm>
                <a:off x="3766698" y="3756780"/>
                <a:ext cx="527465" cy="461665"/>
              </a:xfrm>
              <a:prstGeom prst="rect">
                <a:avLst/>
              </a:prstGeom>
              <a:blipFill>
                <a:blip r:embed="rId13"/>
                <a:stretch>
                  <a:fillRect l="-8140" b="-131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9" name="文字方塊 72">
                <a:extLst>
                  <a:ext uri="{FF2B5EF4-FFF2-40B4-BE49-F238E27FC236}">
                    <a16:creationId xmlns:a16="http://schemas.microsoft.com/office/drawing/2014/main" id="{9A57ABE9-BAA5-934D-94A5-3DE04E2C954B}"/>
                  </a:ext>
                </a:extLst>
              </p:cNvPr>
              <p:cNvSpPr txBox="1"/>
              <p:nvPr/>
            </p:nvSpPr>
            <p:spPr>
              <a:xfrm>
                <a:off x="5476662" y="3777186"/>
                <a:ext cx="527465"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14:m>
                  <m:oMathPara xmlns:m="http://schemas.openxmlformats.org/officeDocument/2006/math">
                    <m:oMathParaPr>
                      <m:jc m:val="centerGroup"/>
                    </m:oMathParaPr>
                    <m:oMath xmlns:m="http://schemas.openxmlformats.org/officeDocument/2006/math">
                      <m:sSub>
                        <m:sSubPr>
                          <m:ctrlPr>
                            <a:rPr lang="en-US" altLang="zh-TW" sz="2400" b="0" i="1" dirty="0" smtClean="0">
                              <a:latin typeface="Cambria Math" panose="02040503050406030204" pitchFamily="18" charset="0"/>
                              <a:ea typeface="新細明體"/>
                              <a:cs typeface="Calibri"/>
                            </a:rPr>
                          </m:ctrlPr>
                        </m:sSubPr>
                        <m:e>
                          <m:r>
                            <a:rPr lang="en-US" altLang="zh-TW" sz="2400" b="1" i="1" dirty="0" smtClean="0">
                              <a:latin typeface="Cambria Math" panose="02040503050406030204" pitchFamily="18" charset="0"/>
                              <a:ea typeface="新細明體"/>
                              <a:cs typeface="Calibri"/>
                            </a:rPr>
                            <m:t>𝒌</m:t>
                          </m:r>
                        </m:e>
                        <m:sub>
                          <m:r>
                            <a:rPr lang="en-US" altLang="zh-TW" sz="2400" b="0" i="1" dirty="0" smtClean="0">
                              <a:latin typeface="Cambria Math" panose="02040503050406030204" pitchFamily="18" charset="0"/>
                              <a:ea typeface="新細明體"/>
                              <a:cs typeface="Calibri"/>
                            </a:rPr>
                            <m:t>2</m:t>
                          </m:r>
                        </m:sub>
                      </m:sSub>
                    </m:oMath>
                  </m:oMathPara>
                </a14:m>
                <a:endParaRPr lang="zh-TW" altLang="en-US" sz="2400">
                  <a:ea typeface="新細明體"/>
                  <a:cs typeface="Calibri"/>
                </a:endParaRPr>
              </a:p>
            </p:txBody>
          </p:sp>
        </mc:Choice>
        <mc:Fallback xmlns="">
          <p:sp>
            <p:nvSpPr>
              <p:cNvPr id="69" name="文字方塊 72">
                <a:extLst>
                  <a:ext uri="{FF2B5EF4-FFF2-40B4-BE49-F238E27FC236}">
                    <a16:creationId xmlns:a16="http://schemas.microsoft.com/office/drawing/2014/main" id="{9A57ABE9-BAA5-934D-94A5-3DE04E2C954B}"/>
                  </a:ext>
                </a:extLst>
              </p:cNvPr>
              <p:cNvSpPr txBox="1">
                <a:spLocks noRot="1" noChangeAspect="1" noMove="1" noResize="1" noEditPoints="1" noAdjustHandles="1" noChangeArrowheads="1" noChangeShapeType="1" noTextEdit="1"/>
              </p:cNvSpPr>
              <p:nvPr/>
            </p:nvSpPr>
            <p:spPr>
              <a:xfrm>
                <a:off x="5476662" y="3777186"/>
                <a:ext cx="527465" cy="461665"/>
              </a:xfrm>
              <a:prstGeom prst="rect">
                <a:avLst/>
              </a:prstGeom>
              <a:blipFill>
                <a:blip r:embed="rId14"/>
                <a:stretch>
                  <a:fillRect l="-9195" b="-1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0" name="文字方塊 72">
                <a:extLst>
                  <a:ext uri="{FF2B5EF4-FFF2-40B4-BE49-F238E27FC236}">
                    <a16:creationId xmlns:a16="http://schemas.microsoft.com/office/drawing/2014/main" id="{BFE85C29-1755-7648-A6A7-3FAA2A39F872}"/>
                  </a:ext>
                </a:extLst>
              </p:cNvPr>
              <p:cNvSpPr txBox="1"/>
              <p:nvPr/>
            </p:nvSpPr>
            <p:spPr>
              <a:xfrm>
                <a:off x="7208592" y="3756780"/>
                <a:ext cx="527465"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14:m>
                  <m:oMathPara xmlns:m="http://schemas.openxmlformats.org/officeDocument/2006/math">
                    <m:oMathParaPr>
                      <m:jc m:val="centerGroup"/>
                    </m:oMathParaPr>
                    <m:oMath xmlns:m="http://schemas.openxmlformats.org/officeDocument/2006/math">
                      <m:sSub>
                        <m:sSubPr>
                          <m:ctrlPr>
                            <a:rPr lang="en-US" altLang="zh-TW" sz="2400" b="0" i="1" dirty="0" smtClean="0">
                              <a:latin typeface="Cambria Math" panose="02040503050406030204" pitchFamily="18" charset="0"/>
                              <a:ea typeface="新細明體"/>
                              <a:cs typeface="Calibri"/>
                            </a:rPr>
                          </m:ctrlPr>
                        </m:sSubPr>
                        <m:e>
                          <m:r>
                            <a:rPr lang="en-US" altLang="zh-TW" sz="2400" b="1" i="1" dirty="0" smtClean="0">
                              <a:latin typeface="Cambria Math" panose="02040503050406030204" pitchFamily="18" charset="0"/>
                              <a:ea typeface="新細明體"/>
                              <a:cs typeface="Calibri"/>
                            </a:rPr>
                            <m:t>𝒌</m:t>
                          </m:r>
                        </m:e>
                        <m:sub>
                          <m:r>
                            <a:rPr lang="en-US" altLang="zh-TW" sz="2400" b="0" i="1" dirty="0" smtClean="0">
                              <a:latin typeface="Cambria Math" panose="02040503050406030204" pitchFamily="18" charset="0"/>
                              <a:ea typeface="新細明體"/>
                              <a:cs typeface="Calibri"/>
                            </a:rPr>
                            <m:t>3</m:t>
                          </m:r>
                        </m:sub>
                      </m:sSub>
                    </m:oMath>
                  </m:oMathPara>
                </a14:m>
                <a:endParaRPr lang="zh-TW" altLang="en-US" sz="2400">
                  <a:ea typeface="新細明體"/>
                  <a:cs typeface="Calibri"/>
                </a:endParaRPr>
              </a:p>
            </p:txBody>
          </p:sp>
        </mc:Choice>
        <mc:Fallback xmlns="">
          <p:sp>
            <p:nvSpPr>
              <p:cNvPr id="70" name="文字方塊 72">
                <a:extLst>
                  <a:ext uri="{FF2B5EF4-FFF2-40B4-BE49-F238E27FC236}">
                    <a16:creationId xmlns:a16="http://schemas.microsoft.com/office/drawing/2014/main" id="{BFE85C29-1755-7648-A6A7-3FAA2A39F872}"/>
                  </a:ext>
                </a:extLst>
              </p:cNvPr>
              <p:cNvSpPr txBox="1">
                <a:spLocks noRot="1" noChangeAspect="1" noMove="1" noResize="1" noEditPoints="1" noAdjustHandles="1" noChangeArrowheads="1" noChangeShapeType="1" noTextEdit="1"/>
              </p:cNvSpPr>
              <p:nvPr/>
            </p:nvSpPr>
            <p:spPr>
              <a:xfrm>
                <a:off x="7208592" y="3756780"/>
                <a:ext cx="527465" cy="461665"/>
              </a:xfrm>
              <a:prstGeom prst="rect">
                <a:avLst/>
              </a:prstGeom>
              <a:blipFill>
                <a:blip r:embed="rId15"/>
                <a:stretch>
                  <a:fillRect l="-10465" b="-131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1" name="文字方塊 72">
                <a:extLst>
                  <a:ext uri="{FF2B5EF4-FFF2-40B4-BE49-F238E27FC236}">
                    <a16:creationId xmlns:a16="http://schemas.microsoft.com/office/drawing/2014/main" id="{0D6ECD1C-98D7-5F4D-9849-7B5BC7303622}"/>
                  </a:ext>
                </a:extLst>
              </p:cNvPr>
              <p:cNvSpPr txBox="1"/>
              <p:nvPr/>
            </p:nvSpPr>
            <p:spPr>
              <a:xfrm>
                <a:off x="8929539" y="3756780"/>
                <a:ext cx="527465"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14:m>
                  <m:oMathPara xmlns:m="http://schemas.openxmlformats.org/officeDocument/2006/math">
                    <m:oMathParaPr>
                      <m:jc m:val="centerGroup"/>
                    </m:oMathParaPr>
                    <m:oMath xmlns:m="http://schemas.openxmlformats.org/officeDocument/2006/math">
                      <m:sSub>
                        <m:sSubPr>
                          <m:ctrlPr>
                            <a:rPr lang="en-US" altLang="zh-TW" sz="2400" b="0" i="1" dirty="0" smtClean="0">
                              <a:latin typeface="Cambria Math" panose="02040503050406030204" pitchFamily="18" charset="0"/>
                              <a:ea typeface="新細明體"/>
                              <a:cs typeface="Calibri"/>
                            </a:rPr>
                          </m:ctrlPr>
                        </m:sSubPr>
                        <m:e>
                          <m:r>
                            <a:rPr lang="en-US" altLang="zh-TW" sz="2400" b="1" i="1" dirty="0" smtClean="0">
                              <a:latin typeface="Cambria Math" panose="02040503050406030204" pitchFamily="18" charset="0"/>
                              <a:ea typeface="新細明體"/>
                              <a:cs typeface="Calibri"/>
                            </a:rPr>
                            <m:t>𝒌</m:t>
                          </m:r>
                        </m:e>
                        <m:sub>
                          <m:r>
                            <a:rPr lang="en-US" altLang="zh-TW" sz="2400" b="0" i="1" dirty="0" smtClean="0">
                              <a:latin typeface="Cambria Math" panose="02040503050406030204" pitchFamily="18" charset="0"/>
                              <a:ea typeface="新細明體"/>
                              <a:cs typeface="Calibri"/>
                            </a:rPr>
                            <m:t>4</m:t>
                          </m:r>
                        </m:sub>
                      </m:sSub>
                    </m:oMath>
                  </m:oMathPara>
                </a14:m>
                <a:endParaRPr lang="zh-TW" altLang="en-US" sz="2400">
                  <a:ea typeface="新細明體"/>
                  <a:cs typeface="Calibri"/>
                </a:endParaRPr>
              </a:p>
            </p:txBody>
          </p:sp>
        </mc:Choice>
        <mc:Fallback xmlns="">
          <p:sp>
            <p:nvSpPr>
              <p:cNvPr id="71" name="文字方塊 72">
                <a:extLst>
                  <a:ext uri="{FF2B5EF4-FFF2-40B4-BE49-F238E27FC236}">
                    <a16:creationId xmlns:a16="http://schemas.microsoft.com/office/drawing/2014/main" id="{0D6ECD1C-98D7-5F4D-9849-7B5BC7303622}"/>
                  </a:ext>
                </a:extLst>
              </p:cNvPr>
              <p:cNvSpPr txBox="1">
                <a:spLocks noRot="1" noChangeAspect="1" noMove="1" noResize="1" noEditPoints="1" noAdjustHandles="1" noChangeArrowheads="1" noChangeShapeType="1" noTextEdit="1"/>
              </p:cNvSpPr>
              <p:nvPr/>
            </p:nvSpPr>
            <p:spPr>
              <a:xfrm>
                <a:off x="8929539" y="3756780"/>
                <a:ext cx="527465" cy="461665"/>
              </a:xfrm>
              <a:prstGeom prst="rect">
                <a:avLst/>
              </a:prstGeom>
              <a:blipFill>
                <a:blip r:embed="rId16"/>
                <a:stretch>
                  <a:fillRect l="-9302" b="-131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2" name="文字方塊 72">
                <a:extLst>
                  <a:ext uri="{FF2B5EF4-FFF2-40B4-BE49-F238E27FC236}">
                    <a16:creationId xmlns:a16="http://schemas.microsoft.com/office/drawing/2014/main" id="{51111679-61C2-AC46-85C3-06019D25ECC7}"/>
                  </a:ext>
                </a:extLst>
              </p:cNvPr>
              <p:cNvSpPr txBox="1"/>
              <p:nvPr/>
            </p:nvSpPr>
            <p:spPr>
              <a:xfrm>
                <a:off x="10650484" y="3756780"/>
                <a:ext cx="527465"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14:m>
                  <m:oMathPara xmlns:m="http://schemas.openxmlformats.org/officeDocument/2006/math">
                    <m:oMathParaPr>
                      <m:jc m:val="centerGroup"/>
                    </m:oMathParaPr>
                    <m:oMath xmlns:m="http://schemas.openxmlformats.org/officeDocument/2006/math">
                      <m:sSub>
                        <m:sSubPr>
                          <m:ctrlPr>
                            <a:rPr lang="en-US" altLang="zh-TW" sz="2400" b="0" i="1" dirty="0" smtClean="0">
                              <a:latin typeface="Cambria Math" panose="02040503050406030204" pitchFamily="18" charset="0"/>
                              <a:ea typeface="新細明體"/>
                              <a:cs typeface="Calibri"/>
                            </a:rPr>
                          </m:ctrlPr>
                        </m:sSubPr>
                        <m:e>
                          <m:r>
                            <a:rPr lang="en-US" altLang="zh-TW" sz="2400" b="1" i="1" dirty="0" smtClean="0">
                              <a:latin typeface="Cambria Math" panose="02040503050406030204" pitchFamily="18" charset="0"/>
                              <a:ea typeface="新細明體"/>
                              <a:cs typeface="Calibri"/>
                            </a:rPr>
                            <m:t>𝒌</m:t>
                          </m:r>
                        </m:e>
                        <m:sub>
                          <m:r>
                            <a:rPr lang="en-US" altLang="zh-TW" sz="2400" b="0" i="1" dirty="0" smtClean="0">
                              <a:latin typeface="Cambria Math" panose="02040503050406030204" pitchFamily="18" charset="0"/>
                              <a:ea typeface="新細明體"/>
                              <a:cs typeface="Calibri"/>
                            </a:rPr>
                            <m:t>5</m:t>
                          </m:r>
                        </m:sub>
                      </m:sSub>
                    </m:oMath>
                  </m:oMathPara>
                </a14:m>
                <a:endParaRPr lang="zh-TW" altLang="en-US" sz="2400">
                  <a:ea typeface="新細明體"/>
                  <a:cs typeface="Calibri"/>
                </a:endParaRPr>
              </a:p>
            </p:txBody>
          </p:sp>
        </mc:Choice>
        <mc:Fallback xmlns="">
          <p:sp>
            <p:nvSpPr>
              <p:cNvPr id="72" name="文字方塊 72">
                <a:extLst>
                  <a:ext uri="{FF2B5EF4-FFF2-40B4-BE49-F238E27FC236}">
                    <a16:creationId xmlns:a16="http://schemas.microsoft.com/office/drawing/2014/main" id="{51111679-61C2-AC46-85C3-06019D25ECC7}"/>
                  </a:ext>
                </a:extLst>
              </p:cNvPr>
              <p:cNvSpPr txBox="1">
                <a:spLocks noRot="1" noChangeAspect="1" noMove="1" noResize="1" noEditPoints="1" noAdjustHandles="1" noChangeArrowheads="1" noChangeShapeType="1" noTextEdit="1"/>
              </p:cNvSpPr>
              <p:nvPr/>
            </p:nvSpPr>
            <p:spPr>
              <a:xfrm>
                <a:off x="10650484" y="3756780"/>
                <a:ext cx="527465" cy="461665"/>
              </a:xfrm>
              <a:prstGeom prst="rect">
                <a:avLst/>
              </a:prstGeom>
              <a:blipFill>
                <a:blip r:embed="rId17"/>
                <a:stretch>
                  <a:fillRect l="-9195" b="-1316"/>
                </a:stretch>
              </a:blipFill>
            </p:spPr>
            <p:txBody>
              <a:bodyPr/>
              <a:lstStyle/>
              <a:p>
                <a:r>
                  <a:rPr lang="en-US">
                    <a:noFill/>
                  </a:rPr>
                  <a:t> </a:t>
                </a:r>
              </a:p>
            </p:txBody>
          </p:sp>
        </mc:Fallback>
      </mc:AlternateContent>
      <p:grpSp>
        <p:nvGrpSpPr>
          <p:cNvPr id="73" name="Group 72">
            <a:extLst>
              <a:ext uri="{FF2B5EF4-FFF2-40B4-BE49-F238E27FC236}">
                <a16:creationId xmlns:a16="http://schemas.microsoft.com/office/drawing/2014/main" id="{0A572DD5-B8D0-C94D-B305-B30C49256C08}"/>
              </a:ext>
            </a:extLst>
          </p:cNvPr>
          <p:cNvGrpSpPr/>
          <p:nvPr/>
        </p:nvGrpSpPr>
        <p:grpSpPr>
          <a:xfrm>
            <a:off x="4365030" y="3756780"/>
            <a:ext cx="7411251" cy="482008"/>
            <a:chOff x="2505558" y="6020904"/>
            <a:chExt cx="7411251" cy="482008"/>
          </a:xfrm>
        </p:grpSpPr>
        <mc:AlternateContent xmlns:mc="http://schemas.openxmlformats.org/markup-compatibility/2006" xmlns:a14="http://schemas.microsoft.com/office/drawing/2010/main">
          <mc:Choice Requires="a14">
            <p:sp>
              <p:nvSpPr>
                <p:cNvPr id="74" name="文字方塊 72">
                  <a:extLst>
                    <a:ext uri="{FF2B5EF4-FFF2-40B4-BE49-F238E27FC236}">
                      <a16:creationId xmlns:a16="http://schemas.microsoft.com/office/drawing/2014/main" id="{C46FCB56-58AC-134E-9BA1-F9A6B25A822B}"/>
                    </a:ext>
                  </a:extLst>
                </p:cNvPr>
                <p:cNvSpPr txBox="1"/>
                <p:nvPr/>
              </p:nvSpPr>
              <p:spPr>
                <a:xfrm>
                  <a:off x="2505558" y="6020904"/>
                  <a:ext cx="527465"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14:m>
                    <m:oMathPara xmlns:m="http://schemas.openxmlformats.org/officeDocument/2006/math">
                      <m:oMathParaPr>
                        <m:jc m:val="centerGroup"/>
                      </m:oMathParaPr>
                      <m:oMath xmlns:m="http://schemas.openxmlformats.org/officeDocument/2006/math">
                        <m:sSub>
                          <m:sSubPr>
                            <m:ctrlPr>
                              <a:rPr lang="en-US" altLang="zh-TW" sz="2400" b="0" i="1" dirty="0" smtClean="0">
                                <a:latin typeface="Cambria Math" panose="02040503050406030204" pitchFamily="18" charset="0"/>
                                <a:ea typeface="新細明體"/>
                                <a:cs typeface="Calibri"/>
                              </a:rPr>
                            </m:ctrlPr>
                          </m:sSubPr>
                          <m:e>
                            <m:r>
                              <a:rPr lang="en-US" altLang="zh-TW" sz="2400" b="1" i="1" dirty="0" smtClean="0">
                                <a:latin typeface="Cambria Math" panose="02040503050406030204" pitchFamily="18" charset="0"/>
                                <a:ea typeface="新細明體"/>
                                <a:cs typeface="Calibri"/>
                              </a:rPr>
                              <m:t>𝒗</m:t>
                            </m:r>
                          </m:e>
                          <m:sub>
                            <m:r>
                              <a:rPr lang="en-US" altLang="zh-TW" sz="2400" b="0" i="1" dirty="0" smtClean="0">
                                <a:latin typeface="Cambria Math" panose="02040503050406030204" pitchFamily="18" charset="0"/>
                                <a:ea typeface="新細明體"/>
                                <a:cs typeface="Calibri"/>
                              </a:rPr>
                              <m:t>1</m:t>
                            </m:r>
                          </m:sub>
                        </m:sSub>
                      </m:oMath>
                    </m:oMathPara>
                  </a14:m>
                  <a:endParaRPr lang="zh-TW" altLang="en-US" sz="2400">
                    <a:ea typeface="新細明體"/>
                    <a:cs typeface="Calibri"/>
                  </a:endParaRPr>
                </a:p>
              </p:txBody>
            </p:sp>
          </mc:Choice>
          <mc:Fallback xmlns="">
            <p:sp>
              <p:nvSpPr>
                <p:cNvPr id="74" name="文字方塊 72">
                  <a:extLst>
                    <a:ext uri="{FF2B5EF4-FFF2-40B4-BE49-F238E27FC236}">
                      <a16:creationId xmlns:a16="http://schemas.microsoft.com/office/drawing/2014/main" id="{C46FCB56-58AC-134E-9BA1-F9A6B25A822B}"/>
                    </a:ext>
                  </a:extLst>
                </p:cNvPr>
                <p:cNvSpPr txBox="1">
                  <a:spLocks noRot="1" noChangeAspect="1" noMove="1" noResize="1" noEditPoints="1" noAdjustHandles="1" noChangeArrowheads="1" noChangeShapeType="1" noTextEdit="1"/>
                </p:cNvSpPr>
                <p:nvPr/>
              </p:nvSpPr>
              <p:spPr>
                <a:xfrm>
                  <a:off x="2505558" y="6020904"/>
                  <a:ext cx="527465" cy="461665"/>
                </a:xfrm>
                <a:prstGeom prst="rect">
                  <a:avLst/>
                </a:prstGeom>
                <a:blipFill>
                  <a:blip r:embed="rId18"/>
                  <a:stretch>
                    <a:fillRect l="-2299" b="-131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5" name="文字方塊 72">
                  <a:extLst>
                    <a:ext uri="{FF2B5EF4-FFF2-40B4-BE49-F238E27FC236}">
                      <a16:creationId xmlns:a16="http://schemas.microsoft.com/office/drawing/2014/main" id="{FEA0096C-3169-C443-B81D-8EF5EFAB71E3}"/>
                    </a:ext>
                  </a:extLst>
                </p:cNvPr>
                <p:cNvSpPr txBox="1"/>
                <p:nvPr/>
              </p:nvSpPr>
              <p:spPr>
                <a:xfrm>
                  <a:off x="4227297" y="6041247"/>
                  <a:ext cx="527465"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14:m>
                    <m:oMathPara xmlns:m="http://schemas.openxmlformats.org/officeDocument/2006/math">
                      <m:oMathParaPr>
                        <m:jc m:val="centerGroup"/>
                      </m:oMathParaPr>
                      <m:oMath xmlns:m="http://schemas.openxmlformats.org/officeDocument/2006/math">
                        <m:sSub>
                          <m:sSubPr>
                            <m:ctrlPr>
                              <a:rPr lang="en-US" altLang="zh-TW" sz="2400" b="0" i="1" dirty="0" smtClean="0">
                                <a:latin typeface="Cambria Math" panose="02040503050406030204" pitchFamily="18" charset="0"/>
                                <a:ea typeface="新細明體"/>
                                <a:cs typeface="Calibri"/>
                              </a:rPr>
                            </m:ctrlPr>
                          </m:sSubPr>
                          <m:e>
                            <m:r>
                              <a:rPr lang="en-US" altLang="zh-TW" sz="2400" b="1" i="1" dirty="0" smtClean="0">
                                <a:latin typeface="Cambria Math" panose="02040503050406030204" pitchFamily="18" charset="0"/>
                                <a:ea typeface="新細明體"/>
                                <a:cs typeface="Calibri"/>
                              </a:rPr>
                              <m:t>𝒗</m:t>
                            </m:r>
                          </m:e>
                          <m:sub>
                            <m:r>
                              <a:rPr lang="en-US" altLang="zh-TW" sz="2400" b="0" i="1" dirty="0" smtClean="0">
                                <a:latin typeface="Cambria Math" panose="02040503050406030204" pitchFamily="18" charset="0"/>
                                <a:ea typeface="新細明體"/>
                                <a:cs typeface="Calibri"/>
                              </a:rPr>
                              <m:t>2</m:t>
                            </m:r>
                          </m:sub>
                        </m:sSub>
                      </m:oMath>
                    </m:oMathPara>
                  </a14:m>
                  <a:endParaRPr lang="zh-TW" altLang="en-US" sz="2400">
                    <a:ea typeface="新細明體"/>
                    <a:cs typeface="Calibri"/>
                  </a:endParaRPr>
                </a:p>
              </p:txBody>
            </p:sp>
          </mc:Choice>
          <mc:Fallback xmlns="">
            <p:sp>
              <p:nvSpPr>
                <p:cNvPr id="75" name="文字方塊 72">
                  <a:extLst>
                    <a:ext uri="{FF2B5EF4-FFF2-40B4-BE49-F238E27FC236}">
                      <a16:creationId xmlns:a16="http://schemas.microsoft.com/office/drawing/2014/main" id="{FEA0096C-3169-C443-B81D-8EF5EFAB71E3}"/>
                    </a:ext>
                  </a:extLst>
                </p:cNvPr>
                <p:cNvSpPr txBox="1">
                  <a:spLocks noRot="1" noChangeAspect="1" noMove="1" noResize="1" noEditPoints="1" noAdjustHandles="1" noChangeArrowheads="1" noChangeShapeType="1" noTextEdit="1"/>
                </p:cNvSpPr>
                <p:nvPr/>
              </p:nvSpPr>
              <p:spPr>
                <a:xfrm>
                  <a:off x="4227297" y="6041247"/>
                  <a:ext cx="527465" cy="461665"/>
                </a:xfrm>
                <a:prstGeom prst="rect">
                  <a:avLst/>
                </a:prstGeom>
                <a:blipFill>
                  <a:blip r:embed="rId19"/>
                  <a:stretch>
                    <a:fillRect l="-2299" b="-1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6" name="文字方塊 72">
                  <a:extLst>
                    <a:ext uri="{FF2B5EF4-FFF2-40B4-BE49-F238E27FC236}">
                      <a16:creationId xmlns:a16="http://schemas.microsoft.com/office/drawing/2014/main" id="{A26EDE88-D52B-2C4E-9F8D-B5F0BC8FBB7C}"/>
                    </a:ext>
                  </a:extLst>
                </p:cNvPr>
                <p:cNvSpPr txBox="1"/>
                <p:nvPr/>
              </p:nvSpPr>
              <p:spPr>
                <a:xfrm>
                  <a:off x="5947452" y="6020904"/>
                  <a:ext cx="527465"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14:m>
                    <m:oMathPara xmlns:m="http://schemas.openxmlformats.org/officeDocument/2006/math">
                      <m:oMathParaPr>
                        <m:jc m:val="centerGroup"/>
                      </m:oMathParaPr>
                      <m:oMath xmlns:m="http://schemas.openxmlformats.org/officeDocument/2006/math">
                        <m:sSub>
                          <m:sSubPr>
                            <m:ctrlPr>
                              <a:rPr lang="en-US" altLang="zh-TW" sz="2400" b="0" i="1" dirty="0" smtClean="0">
                                <a:latin typeface="Cambria Math" panose="02040503050406030204" pitchFamily="18" charset="0"/>
                                <a:ea typeface="新細明體"/>
                                <a:cs typeface="Calibri"/>
                              </a:rPr>
                            </m:ctrlPr>
                          </m:sSubPr>
                          <m:e>
                            <m:r>
                              <a:rPr lang="en-US" altLang="zh-TW" sz="2400" b="1" i="1" dirty="0" smtClean="0">
                                <a:latin typeface="Cambria Math" panose="02040503050406030204" pitchFamily="18" charset="0"/>
                                <a:ea typeface="新細明體"/>
                                <a:cs typeface="Calibri"/>
                              </a:rPr>
                              <m:t>𝒗</m:t>
                            </m:r>
                          </m:e>
                          <m:sub>
                            <m:r>
                              <a:rPr lang="en-US" altLang="zh-TW" sz="2400" b="0" i="1" dirty="0" smtClean="0">
                                <a:latin typeface="Cambria Math" panose="02040503050406030204" pitchFamily="18" charset="0"/>
                                <a:ea typeface="新細明體"/>
                                <a:cs typeface="Calibri"/>
                              </a:rPr>
                              <m:t>3</m:t>
                            </m:r>
                          </m:sub>
                        </m:sSub>
                      </m:oMath>
                    </m:oMathPara>
                  </a14:m>
                  <a:endParaRPr lang="zh-TW" altLang="en-US" sz="2400">
                    <a:ea typeface="新細明體"/>
                    <a:cs typeface="Calibri"/>
                  </a:endParaRPr>
                </a:p>
              </p:txBody>
            </p:sp>
          </mc:Choice>
          <mc:Fallback xmlns="">
            <p:sp>
              <p:nvSpPr>
                <p:cNvPr id="76" name="文字方塊 72">
                  <a:extLst>
                    <a:ext uri="{FF2B5EF4-FFF2-40B4-BE49-F238E27FC236}">
                      <a16:creationId xmlns:a16="http://schemas.microsoft.com/office/drawing/2014/main" id="{A26EDE88-D52B-2C4E-9F8D-B5F0BC8FBB7C}"/>
                    </a:ext>
                  </a:extLst>
                </p:cNvPr>
                <p:cNvSpPr txBox="1">
                  <a:spLocks noRot="1" noChangeAspect="1" noMove="1" noResize="1" noEditPoints="1" noAdjustHandles="1" noChangeArrowheads="1" noChangeShapeType="1" noTextEdit="1"/>
                </p:cNvSpPr>
                <p:nvPr/>
              </p:nvSpPr>
              <p:spPr>
                <a:xfrm>
                  <a:off x="5947452" y="6020904"/>
                  <a:ext cx="527465" cy="461665"/>
                </a:xfrm>
                <a:prstGeom prst="rect">
                  <a:avLst/>
                </a:prstGeom>
                <a:blipFill>
                  <a:blip r:embed="rId20"/>
                  <a:stretch>
                    <a:fillRect l="-2326" b="-131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7" name="文字方塊 72">
                  <a:extLst>
                    <a:ext uri="{FF2B5EF4-FFF2-40B4-BE49-F238E27FC236}">
                      <a16:creationId xmlns:a16="http://schemas.microsoft.com/office/drawing/2014/main" id="{0EAA57A5-77DC-1C45-BE2B-F5B52BF1318C}"/>
                    </a:ext>
                  </a:extLst>
                </p:cNvPr>
                <p:cNvSpPr txBox="1"/>
                <p:nvPr/>
              </p:nvSpPr>
              <p:spPr>
                <a:xfrm>
                  <a:off x="7668399" y="6020904"/>
                  <a:ext cx="527465"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14:m>
                    <m:oMathPara xmlns:m="http://schemas.openxmlformats.org/officeDocument/2006/math">
                      <m:oMathParaPr>
                        <m:jc m:val="centerGroup"/>
                      </m:oMathParaPr>
                      <m:oMath xmlns:m="http://schemas.openxmlformats.org/officeDocument/2006/math">
                        <m:sSub>
                          <m:sSubPr>
                            <m:ctrlPr>
                              <a:rPr lang="en-US" altLang="zh-TW" sz="2400" b="0" i="1" dirty="0" smtClean="0">
                                <a:latin typeface="Cambria Math" panose="02040503050406030204" pitchFamily="18" charset="0"/>
                                <a:ea typeface="新細明體"/>
                                <a:cs typeface="Calibri"/>
                              </a:rPr>
                            </m:ctrlPr>
                          </m:sSubPr>
                          <m:e>
                            <m:r>
                              <a:rPr lang="en-US" altLang="zh-TW" sz="2400" b="1" i="1" dirty="0" smtClean="0">
                                <a:latin typeface="Cambria Math" panose="02040503050406030204" pitchFamily="18" charset="0"/>
                                <a:ea typeface="新細明體"/>
                                <a:cs typeface="Calibri"/>
                              </a:rPr>
                              <m:t>𝒗</m:t>
                            </m:r>
                          </m:e>
                          <m:sub>
                            <m:r>
                              <a:rPr lang="en-US" altLang="zh-TW" sz="2400" b="0" i="1" dirty="0" smtClean="0">
                                <a:latin typeface="Cambria Math" panose="02040503050406030204" pitchFamily="18" charset="0"/>
                                <a:ea typeface="新細明體"/>
                                <a:cs typeface="Calibri"/>
                              </a:rPr>
                              <m:t>4</m:t>
                            </m:r>
                          </m:sub>
                        </m:sSub>
                      </m:oMath>
                    </m:oMathPara>
                  </a14:m>
                  <a:endParaRPr lang="zh-TW" altLang="en-US" sz="2400">
                    <a:ea typeface="新細明體"/>
                    <a:cs typeface="Calibri"/>
                  </a:endParaRPr>
                </a:p>
              </p:txBody>
            </p:sp>
          </mc:Choice>
          <mc:Fallback xmlns="">
            <p:sp>
              <p:nvSpPr>
                <p:cNvPr id="77" name="文字方塊 72">
                  <a:extLst>
                    <a:ext uri="{FF2B5EF4-FFF2-40B4-BE49-F238E27FC236}">
                      <a16:creationId xmlns:a16="http://schemas.microsoft.com/office/drawing/2014/main" id="{0EAA57A5-77DC-1C45-BE2B-F5B52BF1318C}"/>
                    </a:ext>
                  </a:extLst>
                </p:cNvPr>
                <p:cNvSpPr txBox="1">
                  <a:spLocks noRot="1" noChangeAspect="1" noMove="1" noResize="1" noEditPoints="1" noAdjustHandles="1" noChangeArrowheads="1" noChangeShapeType="1" noTextEdit="1"/>
                </p:cNvSpPr>
                <p:nvPr/>
              </p:nvSpPr>
              <p:spPr>
                <a:xfrm>
                  <a:off x="7668399" y="6020904"/>
                  <a:ext cx="527465" cy="461665"/>
                </a:xfrm>
                <a:prstGeom prst="rect">
                  <a:avLst/>
                </a:prstGeom>
                <a:blipFill>
                  <a:blip r:embed="rId21"/>
                  <a:stretch>
                    <a:fillRect l="-2326" b="-131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8" name="文字方塊 72">
                  <a:extLst>
                    <a:ext uri="{FF2B5EF4-FFF2-40B4-BE49-F238E27FC236}">
                      <a16:creationId xmlns:a16="http://schemas.microsoft.com/office/drawing/2014/main" id="{392FB547-6887-FC45-B2DE-D5D396B8E44A}"/>
                    </a:ext>
                  </a:extLst>
                </p:cNvPr>
                <p:cNvSpPr txBox="1"/>
                <p:nvPr/>
              </p:nvSpPr>
              <p:spPr>
                <a:xfrm>
                  <a:off x="9389344" y="6020904"/>
                  <a:ext cx="527465"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14:m>
                    <m:oMathPara xmlns:m="http://schemas.openxmlformats.org/officeDocument/2006/math">
                      <m:oMathParaPr>
                        <m:jc m:val="centerGroup"/>
                      </m:oMathParaPr>
                      <m:oMath xmlns:m="http://schemas.openxmlformats.org/officeDocument/2006/math">
                        <m:sSub>
                          <m:sSubPr>
                            <m:ctrlPr>
                              <a:rPr lang="en-US" altLang="zh-TW" sz="2400" b="0" i="1" dirty="0" smtClean="0">
                                <a:latin typeface="Cambria Math" panose="02040503050406030204" pitchFamily="18" charset="0"/>
                                <a:ea typeface="新細明體"/>
                                <a:cs typeface="Calibri"/>
                              </a:rPr>
                            </m:ctrlPr>
                          </m:sSubPr>
                          <m:e>
                            <m:r>
                              <a:rPr lang="en-US" altLang="zh-TW" sz="2400" b="1" i="1" dirty="0" smtClean="0">
                                <a:latin typeface="Cambria Math" panose="02040503050406030204" pitchFamily="18" charset="0"/>
                                <a:ea typeface="新細明體"/>
                                <a:cs typeface="Calibri"/>
                              </a:rPr>
                              <m:t>𝒗</m:t>
                            </m:r>
                          </m:e>
                          <m:sub>
                            <m:r>
                              <a:rPr lang="en-US" altLang="zh-TW" sz="2400" b="0" i="1" dirty="0" smtClean="0">
                                <a:latin typeface="Cambria Math" panose="02040503050406030204" pitchFamily="18" charset="0"/>
                                <a:ea typeface="新細明體"/>
                                <a:cs typeface="Calibri"/>
                              </a:rPr>
                              <m:t>5</m:t>
                            </m:r>
                          </m:sub>
                        </m:sSub>
                      </m:oMath>
                    </m:oMathPara>
                  </a14:m>
                  <a:endParaRPr lang="zh-TW" altLang="en-US" sz="2400">
                    <a:ea typeface="新細明體"/>
                    <a:cs typeface="Calibri"/>
                  </a:endParaRPr>
                </a:p>
              </p:txBody>
            </p:sp>
          </mc:Choice>
          <mc:Fallback xmlns="">
            <p:sp>
              <p:nvSpPr>
                <p:cNvPr id="78" name="文字方塊 72">
                  <a:extLst>
                    <a:ext uri="{FF2B5EF4-FFF2-40B4-BE49-F238E27FC236}">
                      <a16:creationId xmlns:a16="http://schemas.microsoft.com/office/drawing/2014/main" id="{392FB547-6887-FC45-B2DE-D5D396B8E44A}"/>
                    </a:ext>
                  </a:extLst>
                </p:cNvPr>
                <p:cNvSpPr txBox="1">
                  <a:spLocks noRot="1" noChangeAspect="1" noMove="1" noResize="1" noEditPoints="1" noAdjustHandles="1" noChangeArrowheads="1" noChangeShapeType="1" noTextEdit="1"/>
                </p:cNvSpPr>
                <p:nvPr/>
              </p:nvSpPr>
              <p:spPr>
                <a:xfrm>
                  <a:off x="9389344" y="6020904"/>
                  <a:ext cx="527465" cy="461665"/>
                </a:xfrm>
                <a:prstGeom prst="rect">
                  <a:avLst/>
                </a:prstGeom>
                <a:blipFill>
                  <a:blip r:embed="rId22"/>
                  <a:stretch>
                    <a:fillRect l="-2299" b="-1316"/>
                  </a:stretch>
                </a:blipFill>
              </p:spPr>
              <p:txBody>
                <a:bodyPr/>
                <a:lstStyle/>
                <a:p>
                  <a:r>
                    <a:rPr lang="en-US">
                      <a:noFill/>
                    </a:rPr>
                    <a:t> </a:t>
                  </a:r>
                </a:p>
              </p:txBody>
            </p:sp>
          </mc:Fallback>
        </mc:AlternateContent>
      </p:grpSp>
      <p:grpSp>
        <p:nvGrpSpPr>
          <p:cNvPr id="83" name="Group 82">
            <a:extLst>
              <a:ext uri="{FF2B5EF4-FFF2-40B4-BE49-F238E27FC236}">
                <a16:creationId xmlns:a16="http://schemas.microsoft.com/office/drawing/2014/main" id="{1D176424-7AF3-1048-8159-7F036D5E1964}"/>
              </a:ext>
            </a:extLst>
          </p:cNvPr>
          <p:cNvGrpSpPr/>
          <p:nvPr/>
        </p:nvGrpSpPr>
        <p:grpSpPr>
          <a:xfrm>
            <a:off x="5101798" y="5198295"/>
            <a:ext cx="1166643" cy="443727"/>
            <a:chOff x="3906916" y="4518186"/>
            <a:chExt cx="1166643" cy="539946"/>
          </a:xfrm>
        </p:grpSpPr>
        <p:cxnSp>
          <p:nvCxnSpPr>
            <p:cNvPr id="84" name="直線單箭頭接點 47">
              <a:extLst>
                <a:ext uri="{FF2B5EF4-FFF2-40B4-BE49-F238E27FC236}">
                  <a16:creationId xmlns:a16="http://schemas.microsoft.com/office/drawing/2014/main" id="{A424126C-5792-4441-88AB-ABD26EACEBF2}"/>
                </a:ext>
              </a:extLst>
            </p:cNvPr>
            <p:cNvCxnSpPr>
              <a:cxnSpLocks/>
            </p:cNvCxnSpPr>
            <p:nvPr/>
          </p:nvCxnSpPr>
          <p:spPr>
            <a:xfrm flipH="1" flipV="1">
              <a:off x="3906916" y="4523500"/>
              <a:ext cx="583324" cy="53463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5" name="直線單箭頭接點 47">
              <a:extLst>
                <a:ext uri="{FF2B5EF4-FFF2-40B4-BE49-F238E27FC236}">
                  <a16:creationId xmlns:a16="http://schemas.microsoft.com/office/drawing/2014/main" id="{A66C4861-82C1-0044-B5A8-B671E8D9DCEF}"/>
                </a:ext>
              </a:extLst>
            </p:cNvPr>
            <p:cNvCxnSpPr>
              <a:cxnSpLocks/>
            </p:cNvCxnSpPr>
            <p:nvPr/>
          </p:nvCxnSpPr>
          <p:spPr>
            <a:xfrm flipH="1" flipV="1">
              <a:off x="4490239" y="4521729"/>
              <a:ext cx="1" cy="53640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6" name="直線單箭頭接點 47">
              <a:extLst>
                <a:ext uri="{FF2B5EF4-FFF2-40B4-BE49-F238E27FC236}">
                  <a16:creationId xmlns:a16="http://schemas.microsoft.com/office/drawing/2014/main" id="{7206FC94-C5C7-354B-9C65-242DE6B09F3D}"/>
                </a:ext>
              </a:extLst>
            </p:cNvPr>
            <p:cNvCxnSpPr>
              <a:cxnSpLocks/>
            </p:cNvCxnSpPr>
            <p:nvPr/>
          </p:nvCxnSpPr>
          <p:spPr>
            <a:xfrm flipV="1">
              <a:off x="4490240" y="4518186"/>
              <a:ext cx="583319" cy="53994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 name="Group 2">
            <a:extLst>
              <a:ext uri="{FF2B5EF4-FFF2-40B4-BE49-F238E27FC236}">
                <a16:creationId xmlns:a16="http://schemas.microsoft.com/office/drawing/2014/main" id="{F178F9CC-391A-E84C-AA75-B7BA2051494C}"/>
              </a:ext>
            </a:extLst>
          </p:cNvPr>
          <p:cNvGrpSpPr/>
          <p:nvPr/>
        </p:nvGrpSpPr>
        <p:grpSpPr>
          <a:xfrm>
            <a:off x="208961" y="3728246"/>
            <a:ext cx="2907998" cy="1396953"/>
            <a:chOff x="208961" y="3728246"/>
            <a:chExt cx="2907998" cy="1396953"/>
          </a:xfrm>
        </p:grpSpPr>
        <p:sp>
          <p:nvSpPr>
            <p:cNvPr id="79" name="矩形 97">
              <a:extLst>
                <a:ext uri="{FF2B5EF4-FFF2-40B4-BE49-F238E27FC236}">
                  <a16:creationId xmlns:a16="http://schemas.microsoft.com/office/drawing/2014/main" id="{899A9EEE-1185-6E43-AFAC-1FE3E6060D51}"/>
                </a:ext>
              </a:extLst>
            </p:cNvPr>
            <p:cNvSpPr/>
            <p:nvPr/>
          </p:nvSpPr>
          <p:spPr>
            <a:xfrm rot="16200000">
              <a:off x="447323" y="4575851"/>
              <a:ext cx="868325" cy="230372"/>
            </a:xfrm>
            <a:prstGeom prst="rect">
              <a:avLst/>
            </a:prstGeom>
            <a:solidFill>
              <a:srgbClr val="749C14"/>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0" name="矩形 97">
              <a:extLst>
                <a:ext uri="{FF2B5EF4-FFF2-40B4-BE49-F238E27FC236}">
                  <a16:creationId xmlns:a16="http://schemas.microsoft.com/office/drawing/2014/main" id="{52D5C417-6BB2-4E4C-843B-4EBF1C610473}"/>
                </a:ext>
              </a:extLst>
            </p:cNvPr>
            <p:cNvSpPr/>
            <p:nvPr/>
          </p:nvSpPr>
          <p:spPr>
            <a:xfrm rot="16200000">
              <a:off x="-20434" y="4575851"/>
              <a:ext cx="868325" cy="230372"/>
            </a:xfrm>
            <a:prstGeom prst="rect">
              <a:avLst/>
            </a:prstGeom>
            <a:solidFill>
              <a:schemeClr val="accent6">
                <a:lumMod val="60000"/>
                <a:lumOff val="4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2" name="矩形 97">
              <a:extLst>
                <a:ext uri="{FF2B5EF4-FFF2-40B4-BE49-F238E27FC236}">
                  <a16:creationId xmlns:a16="http://schemas.microsoft.com/office/drawing/2014/main" id="{D8F21D3F-CF86-FF4A-ABF8-13187EF3A643}"/>
                </a:ext>
              </a:extLst>
            </p:cNvPr>
            <p:cNvSpPr/>
            <p:nvPr/>
          </p:nvSpPr>
          <p:spPr>
            <a:xfrm rot="16200000">
              <a:off x="1382837" y="4575851"/>
              <a:ext cx="868325" cy="230372"/>
            </a:xfrm>
            <a:prstGeom prst="rect">
              <a:avLst/>
            </a:prstGeom>
            <a:solidFill>
              <a:srgbClr val="749C14"/>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3" name="矩形 97">
              <a:extLst>
                <a:ext uri="{FF2B5EF4-FFF2-40B4-BE49-F238E27FC236}">
                  <a16:creationId xmlns:a16="http://schemas.microsoft.com/office/drawing/2014/main" id="{2952F9A1-8CC5-644C-BEA5-4B1785C3192D}"/>
                </a:ext>
              </a:extLst>
            </p:cNvPr>
            <p:cNvSpPr/>
            <p:nvPr/>
          </p:nvSpPr>
          <p:spPr>
            <a:xfrm rot="16200000">
              <a:off x="915080" y="4575851"/>
              <a:ext cx="868325" cy="230372"/>
            </a:xfrm>
            <a:prstGeom prst="rect">
              <a:avLst/>
            </a:prstGeom>
            <a:solidFill>
              <a:schemeClr val="accent6">
                <a:lumMod val="60000"/>
                <a:lumOff val="4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4" name="矩形 97">
              <a:extLst>
                <a:ext uri="{FF2B5EF4-FFF2-40B4-BE49-F238E27FC236}">
                  <a16:creationId xmlns:a16="http://schemas.microsoft.com/office/drawing/2014/main" id="{0CEE59C7-12E7-4C43-84E6-06EF611876E2}"/>
                </a:ext>
              </a:extLst>
            </p:cNvPr>
            <p:cNvSpPr/>
            <p:nvPr/>
          </p:nvSpPr>
          <p:spPr>
            <a:xfrm rot="16200000">
              <a:off x="2318349" y="4570981"/>
              <a:ext cx="868325" cy="230372"/>
            </a:xfrm>
            <a:prstGeom prst="rect">
              <a:avLst/>
            </a:prstGeom>
            <a:solidFill>
              <a:srgbClr val="749C14"/>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5" name="矩形 97">
              <a:extLst>
                <a:ext uri="{FF2B5EF4-FFF2-40B4-BE49-F238E27FC236}">
                  <a16:creationId xmlns:a16="http://schemas.microsoft.com/office/drawing/2014/main" id="{734D2A7E-B8B0-A64D-B484-7EBCC0616425}"/>
                </a:ext>
              </a:extLst>
            </p:cNvPr>
            <p:cNvSpPr/>
            <p:nvPr/>
          </p:nvSpPr>
          <p:spPr>
            <a:xfrm rot="16200000">
              <a:off x="1850594" y="4570981"/>
              <a:ext cx="868325" cy="230372"/>
            </a:xfrm>
            <a:prstGeom prst="rect">
              <a:avLst/>
            </a:prstGeom>
            <a:solidFill>
              <a:schemeClr val="accent6">
                <a:lumMod val="60000"/>
                <a:lumOff val="4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mc:AlternateContent xmlns:mc="http://schemas.openxmlformats.org/markup-compatibility/2006" xmlns:a14="http://schemas.microsoft.com/office/drawing/2010/main">
          <mc:Choice Requires="a14">
            <p:sp>
              <p:nvSpPr>
                <p:cNvPr id="96" name="文字方塊 72">
                  <a:extLst>
                    <a:ext uri="{FF2B5EF4-FFF2-40B4-BE49-F238E27FC236}">
                      <a16:creationId xmlns:a16="http://schemas.microsoft.com/office/drawing/2014/main" id="{A7CF29FD-BEEF-BA43-A23B-2AF175410BDA}"/>
                    </a:ext>
                  </a:extLst>
                </p:cNvPr>
                <p:cNvSpPr txBox="1"/>
                <p:nvPr/>
              </p:nvSpPr>
              <p:spPr>
                <a:xfrm>
                  <a:off x="208961" y="3736503"/>
                  <a:ext cx="527465" cy="4901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14:m>
                    <m:oMathPara xmlns:m="http://schemas.openxmlformats.org/officeDocument/2006/math">
                      <m:oMathParaPr>
                        <m:jc m:val="centerGroup"/>
                      </m:oMathParaPr>
                      <m:oMath xmlns:m="http://schemas.openxmlformats.org/officeDocument/2006/math">
                        <m:sSub>
                          <m:sSubPr>
                            <m:ctrlPr>
                              <a:rPr lang="en-US" altLang="zh-TW" sz="2400" b="0" i="1" dirty="0" smtClean="0">
                                <a:latin typeface="Cambria Math" panose="02040503050406030204" pitchFamily="18" charset="0"/>
                                <a:ea typeface="新細明體"/>
                                <a:cs typeface="Calibri"/>
                              </a:rPr>
                            </m:ctrlPr>
                          </m:sSubPr>
                          <m:e>
                            <m:r>
                              <a:rPr lang="en-US" altLang="zh-TW" sz="2400" b="1" i="1" dirty="0" smtClean="0">
                                <a:latin typeface="Cambria Math" panose="02040503050406030204" pitchFamily="18" charset="0"/>
                                <a:ea typeface="新細明體"/>
                                <a:cs typeface="Calibri"/>
                              </a:rPr>
                              <m:t>𝒌</m:t>
                            </m:r>
                          </m:e>
                          <m:sub>
                            <m:sSub>
                              <m:sSubPr>
                                <m:ctrlPr>
                                  <a:rPr lang="en-US" altLang="zh-TW" sz="2400" b="0" i="1" dirty="0" smtClean="0">
                                    <a:latin typeface="Cambria Math" panose="02040503050406030204" pitchFamily="18" charset="0"/>
                                    <a:ea typeface="新細明體"/>
                                    <a:cs typeface="Calibri"/>
                                  </a:rPr>
                                </m:ctrlPr>
                              </m:sSubPr>
                              <m:e>
                                <m:r>
                                  <a:rPr lang="en-US" altLang="zh-TW" sz="2400" b="0" i="1" dirty="0" smtClean="0">
                                    <a:latin typeface="Cambria Math" panose="02040503050406030204" pitchFamily="18" charset="0"/>
                                    <a:ea typeface="新細明體"/>
                                    <a:cs typeface="Calibri"/>
                                  </a:rPr>
                                  <m:t>𝑝</m:t>
                                </m:r>
                              </m:e>
                              <m:sub>
                                <m:r>
                                  <a:rPr lang="en-US" altLang="zh-TW" sz="2400" b="0" i="1" dirty="0" smtClean="0">
                                    <a:latin typeface="Cambria Math" panose="02040503050406030204" pitchFamily="18" charset="0"/>
                                    <a:ea typeface="新細明體"/>
                                    <a:cs typeface="Calibri"/>
                                  </a:rPr>
                                  <m:t>1</m:t>
                                </m:r>
                              </m:sub>
                            </m:sSub>
                          </m:sub>
                        </m:sSub>
                      </m:oMath>
                    </m:oMathPara>
                  </a14:m>
                  <a:endParaRPr lang="zh-TW" altLang="en-US" sz="2400">
                    <a:ea typeface="新細明體"/>
                    <a:cs typeface="Calibri"/>
                  </a:endParaRPr>
                </a:p>
              </p:txBody>
            </p:sp>
          </mc:Choice>
          <mc:Fallback xmlns="">
            <p:sp>
              <p:nvSpPr>
                <p:cNvPr id="96" name="文字方塊 72">
                  <a:extLst>
                    <a:ext uri="{FF2B5EF4-FFF2-40B4-BE49-F238E27FC236}">
                      <a16:creationId xmlns:a16="http://schemas.microsoft.com/office/drawing/2014/main" id="{A7CF29FD-BEEF-BA43-A23B-2AF175410BDA}"/>
                    </a:ext>
                  </a:extLst>
                </p:cNvPr>
                <p:cNvSpPr txBox="1">
                  <a:spLocks noRot="1" noChangeAspect="1" noMove="1" noResize="1" noEditPoints="1" noAdjustHandles="1" noChangeArrowheads="1" noChangeShapeType="1" noTextEdit="1"/>
                </p:cNvSpPr>
                <p:nvPr/>
              </p:nvSpPr>
              <p:spPr>
                <a:xfrm>
                  <a:off x="208961" y="3736503"/>
                  <a:ext cx="527465" cy="490199"/>
                </a:xfrm>
                <a:prstGeom prst="rect">
                  <a:avLst/>
                </a:prstGeom>
                <a:blipFill>
                  <a:blip r:embed="rId23"/>
                  <a:stretch>
                    <a:fillRect l="-19540" b="-625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7" name="文字方塊 72">
                  <a:extLst>
                    <a:ext uri="{FF2B5EF4-FFF2-40B4-BE49-F238E27FC236}">
                      <a16:creationId xmlns:a16="http://schemas.microsoft.com/office/drawing/2014/main" id="{AFCBAC1A-62D7-9940-AF1B-8F01E4C415D3}"/>
                    </a:ext>
                  </a:extLst>
                </p:cNvPr>
                <p:cNvSpPr txBox="1"/>
                <p:nvPr/>
              </p:nvSpPr>
              <p:spPr>
                <a:xfrm>
                  <a:off x="1200696" y="3736503"/>
                  <a:ext cx="527465" cy="4901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14:m>
                    <m:oMathPara xmlns:m="http://schemas.openxmlformats.org/officeDocument/2006/math">
                      <m:oMathParaPr>
                        <m:jc m:val="centerGroup"/>
                      </m:oMathParaPr>
                      <m:oMath xmlns:m="http://schemas.openxmlformats.org/officeDocument/2006/math">
                        <m:sSub>
                          <m:sSubPr>
                            <m:ctrlPr>
                              <a:rPr lang="en-US" altLang="zh-TW" sz="2400" b="0" i="1" dirty="0" smtClean="0">
                                <a:latin typeface="Cambria Math" panose="02040503050406030204" pitchFamily="18" charset="0"/>
                                <a:ea typeface="新細明體"/>
                                <a:cs typeface="Calibri"/>
                              </a:rPr>
                            </m:ctrlPr>
                          </m:sSubPr>
                          <m:e>
                            <m:r>
                              <a:rPr lang="en-US" altLang="zh-TW" sz="2400" b="1" i="1" dirty="0" smtClean="0">
                                <a:latin typeface="Cambria Math" panose="02040503050406030204" pitchFamily="18" charset="0"/>
                                <a:ea typeface="新細明體"/>
                                <a:cs typeface="Calibri"/>
                              </a:rPr>
                              <m:t>𝒌</m:t>
                            </m:r>
                          </m:e>
                          <m:sub>
                            <m:sSub>
                              <m:sSubPr>
                                <m:ctrlPr>
                                  <a:rPr lang="en-US" altLang="zh-TW" sz="2400" b="0" i="1" dirty="0" smtClean="0">
                                    <a:latin typeface="Cambria Math" panose="02040503050406030204" pitchFamily="18" charset="0"/>
                                    <a:ea typeface="新細明體"/>
                                    <a:cs typeface="Calibri"/>
                                  </a:rPr>
                                </m:ctrlPr>
                              </m:sSubPr>
                              <m:e>
                                <m:r>
                                  <a:rPr lang="en-US" altLang="zh-TW" sz="2400" b="0" i="1" dirty="0" smtClean="0">
                                    <a:latin typeface="Cambria Math" panose="02040503050406030204" pitchFamily="18" charset="0"/>
                                    <a:ea typeface="新細明體"/>
                                    <a:cs typeface="Calibri"/>
                                  </a:rPr>
                                  <m:t>𝑝</m:t>
                                </m:r>
                              </m:e>
                              <m:sub>
                                <m:r>
                                  <a:rPr lang="en-US" altLang="zh-TW" sz="2400" b="0" i="1" dirty="0" smtClean="0">
                                    <a:latin typeface="Cambria Math" panose="02040503050406030204" pitchFamily="18" charset="0"/>
                                    <a:ea typeface="新細明體"/>
                                    <a:cs typeface="Calibri"/>
                                  </a:rPr>
                                  <m:t>2</m:t>
                                </m:r>
                              </m:sub>
                            </m:sSub>
                          </m:sub>
                        </m:sSub>
                      </m:oMath>
                    </m:oMathPara>
                  </a14:m>
                  <a:endParaRPr lang="zh-TW" altLang="en-US" sz="2400">
                    <a:ea typeface="新細明體"/>
                    <a:cs typeface="Calibri"/>
                  </a:endParaRPr>
                </a:p>
              </p:txBody>
            </p:sp>
          </mc:Choice>
          <mc:Fallback xmlns="">
            <p:sp>
              <p:nvSpPr>
                <p:cNvPr id="97" name="文字方塊 72">
                  <a:extLst>
                    <a:ext uri="{FF2B5EF4-FFF2-40B4-BE49-F238E27FC236}">
                      <a16:creationId xmlns:a16="http://schemas.microsoft.com/office/drawing/2014/main" id="{AFCBAC1A-62D7-9940-AF1B-8F01E4C415D3}"/>
                    </a:ext>
                  </a:extLst>
                </p:cNvPr>
                <p:cNvSpPr txBox="1">
                  <a:spLocks noRot="1" noChangeAspect="1" noMove="1" noResize="1" noEditPoints="1" noAdjustHandles="1" noChangeArrowheads="1" noChangeShapeType="1" noTextEdit="1"/>
                </p:cNvSpPr>
                <p:nvPr/>
              </p:nvSpPr>
              <p:spPr>
                <a:xfrm>
                  <a:off x="1200696" y="3736503"/>
                  <a:ext cx="527465" cy="490199"/>
                </a:xfrm>
                <a:prstGeom prst="rect">
                  <a:avLst/>
                </a:prstGeom>
                <a:blipFill>
                  <a:blip r:embed="rId24"/>
                  <a:stretch>
                    <a:fillRect l="-20930" b="-625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8" name="文字方塊 72">
                  <a:extLst>
                    <a:ext uri="{FF2B5EF4-FFF2-40B4-BE49-F238E27FC236}">
                      <a16:creationId xmlns:a16="http://schemas.microsoft.com/office/drawing/2014/main" id="{7B146F16-C378-EF40-92E8-E7A6888656A0}"/>
                    </a:ext>
                  </a:extLst>
                </p:cNvPr>
                <p:cNvSpPr txBox="1"/>
                <p:nvPr/>
              </p:nvSpPr>
              <p:spPr>
                <a:xfrm>
                  <a:off x="2125224" y="3736503"/>
                  <a:ext cx="527465" cy="49513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14:m>
                    <m:oMathPara xmlns:m="http://schemas.openxmlformats.org/officeDocument/2006/math">
                      <m:oMathParaPr>
                        <m:jc m:val="centerGroup"/>
                      </m:oMathParaPr>
                      <m:oMath xmlns:m="http://schemas.openxmlformats.org/officeDocument/2006/math">
                        <m:sSub>
                          <m:sSubPr>
                            <m:ctrlPr>
                              <a:rPr lang="en-US" altLang="zh-TW" sz="2400" b="0" i="1" dirty="0" smtClean="0">
                                <a:latin typeface="Cambria Math" panose="02040503050406030204" pitchFamily="18" charset="0"/>
                                <a:ea typeface="新細明體"/>
                                <a:cs typeface="Calibri"/>
                              </a:rPr>
                            </m:ctrlPr>
                          </m:sSubPr>
                          <m:e>
                            <m:r>
                              <a:rPr lang="en-US" altLang="zh-TW" sz="2400" b="1" i="1" dirty="0" smtClean="0">
                                <a:latin typeface="Cambria Math" panose="02040503050406030204" pitchFamily="18" charset="0"/>
                                <a:ea typeface="新細明體"/>
                                <a:cs typeface="Calibri"/>
                              </a:rPr>
                              <m:t>𝒌</m:t>
                            </m:r>
                          </m:e>
                          <m:sub>
                            <m:sSub>
                              <m:sSubPr>
                                <m:ctrlPr>
                                  <a:rPr lang="en-US" altLang="zh-TW" sz="2400" b="0" i="1" dirty="0" smtClean="0">
                                    <a:latin typeface="Cambria Math" panose="02040503050406030204" pitchFamily="18" charset="0"/>
                                    <a:ea typeface="新細明體"/>
                                    <a:cs typeface="Calibri"/>
                                  </a:rPr>
                                </m:ctrlPr>
                              </m:sSubPr>
                              <m:e>
                                <m:r>
                                  <a:rPr lang="en-US" altLang="zh-TW" sz="2400" b="0" i="1" dirty="0" smtClean="0">
                                    <a:latin typeface="Cambria Math" panose="02040503050406030204" pitchFamily="18" charset="0"/>
                                    <a:ea typeface="新細明體"/>
                                    <a:cs typeface="Calibri"/>
                                  </a:rPr>
                                  <m:t>𝑝</m:t>
                                </m:r>
                              </m:e>
                              <m:sub>
                                <m:r>
                                  <a:rPr lang="en-US" altLang="zh-TW" sz="2400" b="0" i="1" dirty="0" smtClean="0">
                                    <a:latin typeface="Cambria Math" panose="02040503050406030204" pitchFamily="18" charset="0"/>
                                    <a:ea typeface="新細明體"/>
                                    <a:cs typeface="Calibri"/>
                                  </a:rPr>
                                  <m:t>3</m:t>
                                </m:r>
                              </m:sub>
                            </m:sSub>
                          </m:sub>
                        </m:sSub>
                      </m:oMath>
                    </m:oMathPara>
                  </a14:m>
                  <a:endParaRPr lang="zh-TW" altLang="en-US" sz="2400">
                    <a:ea typeface="新細明體"/>
                    <a:cs typeface="Calibri"/>
                  </a:endParaRPr>
                </a:p>
              </p:txBody>
            </p:sp>
          </mc:Choice>
          <mc:Fallback xmlns="">
            <p:sp>
              <p:nvSpPr>
                <p:cNvPr id="98" name="文字方塊 72">
                  <a:extLst>
                    <a:ext uri="{FF2B5EF4-FFF2-40B4-BE49-F238E27FC236}">
                      <a16:creationId xmlns:a16="http://schemas.microsoft.com/office/drawing/2014/main" id="{7B146F16-C378-EF40-92E8-E7A6888656A0}"/>
                    </a:ext>
                  </a:extLst>
                </p:cNvPr>
                <p:cNvSpPr txBox="1">
                  <a:spLocks noRot="1" noChangeAspect="1" noMove="1" noResize="1" noEditPoints="1" noAdjustHandles="1" noChangeArrowheads="1" noChangeShapeType="1" noTextEdit="1"/>
                </p:cNvSpPr>
                <p:nvPr/>
              </p:nvSpPr>
              <p:spPr>
                <a:xfrm>
                  <a:off x="2125224" y="3736503"/>
                  <a:ext cx="527465" cy="495136"/>
                </a:xfrm>
                <a:prstGeom prst="rect">
                  <a:avLst/>
                </a:prstGeom>
                <a:blipFill>
                  <a:blip r:embed="rId25"/>
                  <a:stretch>
                    <a:fillRect l="-20930" b="-493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9" name="文字方塊 72">
                  <a:extLst>
                    <a:ext uri="{FF2B5EF4-FFF2-40B4-BE49-F238E27FC236}">
                      <a16:creationId xmlns:a16="http://schemas.microsoft.com/office/drawing/2014/main" id="{4D5C03B2-BFA1-4246-8121-60583D1BD95C}"/>
                    </a:ext>
                  </a:extLst>
                </p:cNvPr>
                <p:cNvSpPr txBox="1"/>
                <p:nvPr/>
              </p:nvSpPr>
              <p:spPr>
                <a:xfrm>
                  <a:off x="699581" y="3756780"/>
                  <a:ext cx="527465" cy="4901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14:m>
                    <m:oMathPara xmlns:m="http://schemas.openxmlformats.org/officeDocument/2006/math">
                      <m:oMathParaPr>
                        <m:jc m:val="centerGroup"/>
                      </m:oMathParaPr>
                      <m:oMath xmlns:m="http://schemas.openxmlformats.org/officeDocument/2006/math">
                        <m:sSub>
                          <m:sSubPr>
                            <m:ctrlPr>
                              <a:rPr lang="en-US" altLang="zh-TW" sz="2400" b="0" i="1" dirty="0" smtClean="0">
                                <a:latin typeface="Cambria Math" panose="02040503050406030204" pitchFamily="18" charset="0"/>
                                <a:ea typeface="新細明體"/>
                                <a:cs typeface="Calibri"/>
                              </a:rPr>
                            </m:ctrlPr>
                          </m:sSubPr>
                          <m:e>
                            <m:r>
                              <a:rPr lang="en-US" altLang="zh-TW" sz="2400" b="1" i="1" dirty="0" smtClean="0">
                                <a:latin typeface="Cambria Math" panose="02040503050406030204" pitchFamily="18" charset="0"/>
                                <a:ea typeface="新細明體"/>
                                <a:cs typeface="Calibri"/>
                              </a:rPr>
                              <m:t>𝒗</m:t>
                            </m:r>
                          </m:e>
                          <m:sub>
                            <m:sSub>
                              <m:sSubPr>
                                <m:ctrlPr>
                                  <a:rPr lang="en-US" altLang="zh-TW" sz="2400" b="0" i="1" dirty="0" smtClean="0">
                                    <a:latin typeface="Cambria Math" panose="02040503050406030204" pitchFamily="18" charset="0"/>
                                    <a:ea typeface="新細明體"/>
                                    <a:cs typeface="Calibri"/>
                                  </a:rPr>
                                </m:ctrlPr>
                              </m:sSubPr>
                              <m:e>
                                <m:r>
                                  <a:rPr lang="en-US" altLang="zh-TW" sz="2400" b="0" i="1" dirty="0" smtClean="0">
                                    <a:latin typeface="Cambria Math" panose="02040503050406030204" pitchFamily="18" charset="0"/>
                                    <a:ea typeface="新細明體"/>
                                    <a:cs typeface="Calibri"/>
                                  </a:rPr>
                                  <m:t>𝑝</m:t>
                                </m:r>
                              </m:e>
                              <m:sub>
                                <m:r>
                                  <a:rPr lang="en-US" altLang="zh-TW" sz="2400" b="0" i="1" dirty="0" smtClean="0">
                                    <a:latin typeface="Cambria Math" panose="02040503050406030204" pitchFamily="18" charset="0"/>
                                    <a:ea typeface="新細明體"/>
                                    <a:cs typeface="Calibri"/>
                                  </a:rPr>
                                  <m:t>1</m:t>
                                </m:r>
                              </m:sub>
                            </m:sSub>
                          </m:sub>
                        </m:sSub>
                      </m:oMath>
                    </m:oMathPara>
                  </a14:m>
                  <a:endParaRPr lang="zh-TW" altLang="en-US" sz="2400">
                    <a:ea typeface="新細明體"/>
                    <a:cs typeface="Calibri"/>
                  </a:endParaRPr>
                </a:p>
              </p:txBody>
            </p:sp>
          </mc:Choice>
          <mc:Fallback xmlns="">
            <p:sp>
              <p:nvSpPr>
                <p:cNvPr id="99" name="文字方塊 72">
                  <a:extLst>
                    <a:ext uri="{FF2B5EF4-FFF2-40B4-BE49-F238E27FC236}">
                      <a16:creationId xmlns:a16="http://schemas.microsoft.com/office/drawing/2014/main" id="{4D5C03B2-BFA1-4246-8121-60583D1BD95C}"/>
                    </a:ext>
                  </a:extLst>
                </p:cNvPr>
                <p:cNvSpPr txBox="1">
                  <a:spLocks noRot="1" noChangeAspect="1" noMove="1" noResize="1" noEditPoints="1" noAdjustHandles="1" noChangeArrowheads="1" noChangeShapeType="1" noTextEdit="1"/>
                </p:cNvSpPr>
                <p:nvPr/>
              </p:nvSpPr>
              <p:spPr>
                <a:xfrm>
                  <a:off x="699581" y="3756780"/>
                  <a:ext cx="527465" cy="490199"/>
                </a:xfrm>
                <a:prstGeom prst="rect">
                  <a:avLst/>
                </a:prstGeom>
                <a:blipFill>
                  <a:blip r:embed="rId26"/>
                  <a:stretch>
                    <a:fillRect l="-15116" b="-617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0" name="文字方塊 72">
                  <a:extLst>
                    <a:ext uri="{FF2B5EF4-FFF2-40B4-BE49-F238E27FC236}">
                      <a16:creationId xmlns:a16="http://schemas.microsoft.com/office/drawing/2014/main" id="{DB125BD7-E302-9041-B0BD-1137E07EE7C3}"/>
                    </a:ext>
                  </a:extLst>
                </p:cNvPr>
                <p:cNvSpPr txBox="1"/>
                <p:nvPr/>
              </p:nvSpPr>
              <p:spPr>
                <a:xfrm>
                  <a:off x="1664966" y="3737748"/>
                  <a:ext cx="527465" cy="4901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14:m>
                    <m:oMathPara xmlns:m="http://schemas.openxmlformats.org/officeDocument/2006/math">
                      <m:oMathParaPr>
                        <m:jc m:val="centerGroup"/>
                      </m:oMathParaPr>
                      <m:oMath xmlns:m="http://schemas.openxmlformats.org/officeDocument/2006/math">
                        <m:sSub>
                          <m:sSubPr>
                            <m:ctrlPr>
                              <a:rPr lang="en-US" altLang="zh-TW" sz="2400" b="0" i="1" dirty="0" smtClean="0">
                                <a:latin typeface="Cambria Math" panose="02040503050406030204" pitchFamily="18" charset="0"/>
                                <a:ea typeface="新細明體"/>
                                <a:cs typeface="Calibri"/>
                              </a:rPr>
                            </m:ctrlPr>
                          </m:sSubPr>
                          <m:e>
                            <m:r>
                              <a:rPr lang="en-US" altLang="zh-TW" sz="2400" b="1" i="1" dirty="0" smtClean="0">
                                <a:latin typeface="Cambria Math" panose="02040503050406030204" pitchFamily="18" charset="0"/>
                                <a:ea typeface="新細明體"/>
                                <a:cs typeface="Calibri"/>
                              </a:rPr>
                              <m:t>𝒗</m:t>
                            </m:r>
                          </m:e>
                          <m:sub>
                            <m:sSub>
                              <m:sSubPr>
                                <m:ctrlPr>
                                  <a:rPr lang="en-US" altLang="zh-TW" sz="2400" b="0" i="1" dirty="0" smtClean="0">
                                    <a:latin typeface="Cambria Math" panose="02040503050406030204" pitchFamily="18" charset="0"/>
                                    <a:ea typeface="新細明體"/>
                                    <a:cs typeface="Calibri"/>
                                  </a:rPr>
                                </m:ctrlPr>
                              </m:sSubPr>
                              <m:e>
                                <m:r>
                                  <a:rPr lang="en-US" altLang="zh-TW" sz="2400" b="0" i="1" dirty="0" smtClean="0">
                                    <a:latin typeface="Cambria Math" panose="02040503050406030204" pitchFamily="18" charset="0"/>
                                    <a:ea typeface="新細明體"/>
                                    <a:cs typeface="Calibri"/>
                                  </a:rPr>
                                  <m:t>𝑝</m:t>
                                </m:r>
                              </m:e>
                              <m:sub>
                                <m:r>
                                  <a:rPr lang="en-US" altLang="zh-TW" sz="2400" b="0" i="1" dirty="0" smtClean="0">
                                    <a:latin typeface="Cambria Math" panose="02040503050406030204" pitchFamily="18" charset="0"/>
                                    <a:ea typeface="新細明體"/>
                                    <a:cs typeface="Calibri"/>
                                  </a:rPr>
                                  <m:t>2</m:t>
                                </m:r>
                              </m:sub>
                            </m:sSub>
                          </m:sub>
                        </m:sSub>
                      </m:oMath>
                    </m:oMathPara>
                  </a14:m>
                  <a:endParaRPr lang="zh-TW" altLang="en-US" sz="2400">
                    <a:ea typeface="新細明體"/>
                    <a:cs typeface="Calibri"/>
                  </a:endParaRPr>
                </a:p>
              </p:txBody>
            </p:sp>
          </mc:Choice>
          <mc:Fallback xmlns="">
            <p:sp>
              <p:nvSpPr>
                <p:cNvPr id="100" name="文字方塊 72">
                  <a:extLst>
                    <a:ext uri="{FF2B5EF4-FFF2-40B4-BE49-F238E27FC236}">
                      <a16:creationId xmlns:a16="http://schemas.microsoft.com/office/drawing/2014/main" id="{DB125BD7-E302-9041-B0BD-1137E07EE7C3}"/>
                    </a:ext>
                  </a:extLst>
                </p:cNvPr>
                <p:cNvSpPr txBox="1">
                  <a:spLocks noRot="1" noChangeAspect="1" noMove="1" noResize="1" noEditPoints="1" noAdjustHandles="1" noChangeArrowheads="1" noChangeShapeType="1" noTextEdit="1"/>
                </p:cNvSpPr>
                <p:nvPr/>
              </p:nvSpPr>
              <p:spPr>
                <a:xfrm>
                  <a:off x="1664966" y="3737748"/>
                  <a:ext cx="527465" cy="490199"/>
                </a:xfrm>
                <a:prstGeom prst="rect">
                  <a:avLst/>
                </a:prstGeom>
                <a:blipFill>
                  <a:blip r:embed="rId27"/>
                  <a:stretch>
                    <a:fillRect l="-13793" b="-617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1" name="文字方塊 72">
                  <a:extLst>
                    <a:ext uri="{FF2B5EF4-FFF2-40B4-BE49-F238E27FC236}">
                      <a16:creationId xmlns:a16="http://schemas.microsoft.com/office/drawing/2014/main" id="{43A9EAF7-A601-D646-8995-8C16843F52A8}"/>
                    </a:ext>
                  </a:extLst>
                </p:cNvPr>
                <p:cNvSpPr txBox="1"/>
                <p:nvPr/>
              </p:nvSpPr>
              <p:spPr>
                <a:xfrm>
                  <a:off x="2589494" y="3728246"/>
                  <a:ext cx="527465" cy="49513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14:m>
                    <m:oMathPara xmlns:m="http://schemas.openxmlformats.org/officeDocument/2006/math">
                      <m:oMathParaPr>
                        <m:jc m:val="centerGroup"/>
                      </m:oMathParaPr>
                      <m:oMath xmlns:m="http://schemas.openxmlformats.org/officeDocument/2006/math">
                        <m:sSub>
                          <m:sSubPr>
                            <m:ctrlPr>
                              <a:rPr lang="en-US" altLang="zh-TW" sz="2400" b="0" i="1" dirty="0" smtClean="0">
                                <a:latin typeface="Cambria Math" panose="02040503050406030204" pitchFamily="18" charset="0"/>
                                <a:ea typeface="新細明體"/>
                                <a:cs typeface="Calibri"/>
                              </a:rPr>
                            </m:ctrlPr>
                          </m:sSubPr>
                          <m:e>
                            <m:r>
                              <a:rPr lang="en-US" altLang="zh-TW" sz="2400" b="1" i="1" dirty="0" smtClean="0">
                                <a:latin typeface="Cambria Math" panose="02040503050406030204" pitchFamily="18" charset="0"/>
                                <a:ea typeface="新細明體"/>
                                <a:cs typeface="Calibri"/>
                              </a:rPr>
                              <m:t>𝒗</m:t>
                            </m:r>
                          </m:e>
                          <m:sub>
                            <m:sSub>
                              <m:sSubPr>
                                <m:ctrlPr>
                                  <a:rPr lang="en-US" altLang="zh-TW" sz="2400" b="0" i="1" dirty="0" smtClean="0">
                                    <a:latin typeface="Cambria Math" panose="02040503050406030204" pitchFamily="18" charset="0"/>
                                    <a:ea typeface="新細明體"/>
                                    <a:cs typeface="Calibri"/>
                                  </a:rPr>
                                </m:ctrlPr>
                              </m:sSubPr>
                              <m:e>
                                <m:r>
                                  <a:rPr lang="en-US" altLang="zh-TW" sz="2400" b="0" i="1" dirty="0" smtClean="0">
                                    <a:latin typeface="Cambria Math" panose="02040503050406030204" pitchFamily="18" charset="0"/>
                                    <a:ea typeface="新細明體"/>
                                    <a:cs typeface="Calibri"/>
                                  </a:rPr>
                                  <m:t>𝑝</m:t>
                                </m:r>
                              </m:e>
                              <m:sub>
                                <m:r>
                                  <a:rPr lang="en-US" altLang="zh-TW" sz="2400" b="0" i="1" dirty="0" smtClean="0">
                                    <a:latin typeface="Cambria Math" panose="02040503050406030204" pitchFamily="18" charset="0"/>
                                    <a:ea typeface="新細明體"/>
                                    <a:cs typeface="Calibri"/>
                                  </a:rPr>
                                  <m:t>3</m:t>
                                </m:r>
                              </m:sub>
                            </m:sSub>
                          </m:sub>
                        </m:sSub>
                      </m:oMath>
                    </m:oMathPara>
                  </a14:m>
                  <a:endParaRPr lang="zh-TW" altLang="en-US" sz="2400">
                    <a:ea typeface="新細明體"/>
                    <a:cs typeface="Calibri"/>
                  </a:endParaRPr>
                </a:p>
              </p:txBody>
            </p:sp>
          </mc:Choice>
          <mc:Fallback xmlns="">
            <p:sp>
              <p:nvSpPr>
                <p:cNvPr id="101" name="文字方塊 72">
                  <a:extLst>
                    <a:ext uri="{FF2B5EF4-FFF2-40B4-BE49-F238E27FC236}">
                      <a16:creationId xmlns:a16="http://schemas.microsoft.com/office/drawing/2014/main" id="{43A9EAF7-A601-D646-8995-8C16843F52A8}"/>
                    </a:ext>
                  </a:extLst>
                </p:cNvPr>
                <p:cNvSpPr txBox="1">
                  <a:spLocks noRot="1" noChangeAspect="1" noMove="1" noResize="1" noEditPoints="1" noAdjustHandles="1" noChangeArrowheads="1" noChangeShapeType="1" noTextEdit="1"/>
                </p:cNvSpPr>
                <p:nvPr/>
              </p:nvSpPr>
              <p:spPr>
                <a:xfrm>
                  <a:off x="2589494" y="3728246"/>
                  <a:ext cx="527465" cy="495136"/>
                </a:xfrm>
                <a:prstGeom prst="rect">
                  <a:avLst/>
                </a:prstGeom>
                <a:blipFill>
                  <a:blip r:embed="rId28"/>
                  <a:stretch>
                    <a:fillRect l="-15116" b="-4938"/>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103" name="文字方塊 72">
                <a:extLst>
                  <a:ext uri="{FF2B5EF4-FFF2-40B4-BE49-F238E27FC236}">
                    <a16:creationId xmlns:a16="http://schemas.microsoft.com/office/drawing/2014/main" id="{84A69527-73C5-6D42-8C32-823DB02D7DF0}"/>
                  </a:ext>
                </a:extLst>
              </p:cNvPr>
              <p:cNvSpPr txBox="1"/>
              <p:nvPr/>
            </p:nvSpPr>
            <p:spPr>
              <a:xfrm>
                <a:off x="3437574" y="2888917"/>
                <a:ext cx="527465" cy="4778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14:m>
                  <m:oMathPara xmlns:m="http://schemas.openxmlformats.org/officeDocument/2006/math">
                    <m:oMathParaPr>
                      <m:jc m:val="centerGroup"/>
                    </m:oMathParaPr>
                    <m:oMath xmlns:m="http://schemas.openxmlformats.org/officeDocument/2006/math">
                      <m:sSub>
                        <m:sSubPr>
                          <m:ctrlPr>
                            <a:rPr lang="en-US" altLang="zh-TW" sz="2400" b="0" i="1" dirty="0" smtClean="0">
                              <a:latin typeface="Cambria Math" panose="02040503050406030204" pitchFamily="18" charset="0"/>
                              <a:ea typeface="新細明體"/>
                              <a:cs typeface="Calibri"/>
                            </a:rPr>
                          </m:ctrlPr>
                        </m:sSubPr>
                        <m:e>
                          <m:r>
                            <a:rPr lang="en-US" altLang="zh-TW" sz="2400" b="0" i="1" dirty="0" smtClean="0">
                              <a:latin typeface="Cambria Math" panose="02040503050406030204" pitchFamily="18" charset="0"/>
                              <a:ea typeface="新細明體"/>
                              <a:cs typeface="Calibri"/>
                            </a:rPr>
                            <m:t>𝛼</m:t>
                          </m:r>
                        </m:e>
                        <m:sub>
                          <m:r>
                            <a:rPr lang="en-US" altLang="zh-TW" sz="2400" b="0" i="1" dirty="0" smtClean="0">
                              <a:latin typeface="Cambria Math" panose="02040503050406030204" pitchFamily="18" charset="0"/>
                              <a:ea typeface="新細明體"/>
                              <a:cs typeface="Calibri"/>
                            </a:rPr>
                            <m:t>1,1</m:t>
                          </m:r>
                        </m:sub>
                      </m:sSub>
                    </m:oMath>
                  </m:oMathPara>
                </a14:m>
                <a:endParaRPr lang="zh-TW" altLang="en-US" sz="2400">
                  <a:ea typeface="新細明體"/>
                  <a:cs typeface="Calibri"/>
                </a:endParaRPr>
              </a:p>
            </p:txBody>
          </p:sp>
        </mc:Choice>
        <mc:Fallback xmlns="">
          <p:sp>
            <p:nvSpPr>
              <p:cNvPr id="103" name="文字方塊 72">
                <a:extLst>
                  <a:ext uri="{FF2B5EF4-FFF2-40B4-BE49-F238E27FC236}">
                    <a16:creationId xmlns:a16="http://schemas.microsoft.com/office/drawing/2014/main" id="{84A69527-73C5-6D42-8C32-823DB02D7DF0}"/>
                  </a:ext>
                </a:extLst>
              </p:cNvPr>
              <p:cNvSpPr txBox="1">
                <a:spLocks noRot="1" noChangeAspect="1" noMove="1" noResize="1" noEditPoints="1" noAdjustHandles="1" noChangeArrowheads="1" noChangeShapeType="1" noTextEdit="1"/>
              </p:cNvSpPr>
              <p:nvPr/>
            </p:nvSpPr>
            <p:spPr>
              <a:xfrm>
                <a:off x="3437574" y="2888917"/>
                <a:ext cx="527465" cy="477888"/>
              </a:xfrm>
              <a:prstGeom prst="rect">
                <a:avLst/>
              </a:prstGeom>
              <a:blipFill>
                <a:blip r:embed="rId29"/>
                <a:stretch>
                  <a:fillRect l="-17442" r="-232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4" name="文字方塊 72">
                <a:extLst>
                  <a:ext uri="{FF2B5EF4-FFF2-40B4-BE49-F238E27FC236}">
                    <a16:creationId xmlns:a16="http://schemas.microsoft.com/office/drawing/2014/main" id="{069582C1-B0BF-1848-97D7-EB7E53BA969D}"/>
                  </a:ext>
                </a:extLst>
              </p:cNvPr>
              <p:cNvSpPr txBox="1"/>
              <p:nvPr/>
            </p:nvSpPr>
            <p:spPr>
              <a:xfrm>
                <a:off x="5129727" y="2888917"/>
                <a:ext cx="527465" cy="4778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14:m>
                  <m:oMathPara xmlns:m="http://schemas.openxmlformats.org/officeDocument/2006/math">
                    <m:oMathParaPr>
                      <m:jc m:val="centerGroup"/>
                    </m:oMathParaPr>
                    <m:oMath xmlns:m="http://schemas.openxmlformats.org/officeDocument/2006/math">
                      <m:sSub>
                        <m:sSubPr>
                          <m:ctrlPr>
                            <a:rPr lang="en-US" altLang="zh-TW" sz="2400" b="0" i="1" dirty="0" smtClean="0">
                              <a:latin typeface="Cambria Math" panose="02040503050406030204" pitchFamily="18" charset="0"/>
                              <a:ea typeface="新細明體"/>
                              <a:cs typeface="Calibri"/>
                            </a:rPr>
                          </m:ctrlPr>
                        </m:sSubPr>
                        <m:e>
                          <m:r>
                            <a:rPr lang="en-US" altLang="zh-TW" sz="2400" b="0" i="1" dirty="0" smtClean="0">
                              <a:latin typeface="Cambria Math" panose="02040503050406030204" pitchFamily="18" charset="0"/>
                              <a:ea typeface="新細明體"/>
                              <a:cs typeface="Calibri"/>
                            </a:rPr>
                            <m:t>𝛼</m:t>
                          </m:r>
                        </m:e>
                        <m:sub>
                          <m:r>
                            <a:rPr lang="en-US" altLang="zh-TW" sz="2400" b="0" i="1" dirty="0" smtClean="0">
                              <a:latin typeface="Cambria Math" panose="02040503050406030204" pitchFamily="18" charset="0"/>
                              <a:ea typeface="新細明體"/>
                              <a:cs typeface="Calibri"/>
                            </a:rPr>
                            <m:t>1,2</m:t>
                          </m:r>
                        </m:sub>
                      </m:sSub>
                    </m:oMath>
                  </m:oMathPara>
                </a14:m>
                <a:endParaRPr lang="zh-TW" altLang="en-US" sz="2400">
                  <a:ea typeface="新細明體"/>
                  <a:cs typeface="Calibri"/>
                </a:endParaRPr>
              </a:p>
            </p:txBody>
          </p:sp>
        </mc:Choice>
        <mc:Fallback xmlns="">
          <p:sp>
            <p:nvSpPr>
              <p:cNvPr id="104" name="文字方塊 72">
                <a:extLst>
                  <a:ext uri="{FF2B5EF4-FFF2-40B4-BE49-F238E27FC236}">
                    <a16:creationId xmlns:a16="http://schemas.microsoft.com/office/drawing/2014/main" id="{069582C1-B0BF-1848-97D7-EB7E53BA969D}"/>
                  </a:ext>
                </a:extLst>
              </p:cNvPr>
              <p:cNvSpPr txBox="1">
                <a:spLocks noRot="1" noChangeAspect="1" noMove="1" noResize="1" noEditPoints="1" noAdjustHandles="1" noChangeArrowheads="1" noChangeShapeType="1" noTextEdit="1"/>
              </p:cNvSpPr>
              <p:nvPr/>
            </p:nvSpPr>
            <p:spPr>
              <a:xfrm>
                <a:off x="5129727" y="2888917"/>
                <a:ext cx="527465" cy="477888"/>
              </a:xfrm>
              <a:prstGeom prst="rect">
                <a:avLst/>
              </a:prstGeom>
              <a:blipFill>
                <a:blip r:embed="rId30"/>
                <a:stretch>
                  <a:fillRect l="-17241" r="-229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5" name="文字方塊 72">
                <a:extLst>
                  <a:ext uri="{FF2B5EF4-FFF2-40B4-BE49-F238E27FC236}">
                    <a16:creationId xmlns:a16="http://schemas.microsoft.com/office/drawing/2014/main" id="{FC1D7FDC-7C16-5448-AC5F-9B5D3210622F}"/>
                  </a:ext>
                </a:extLst>
              </p:cNvPr>
              <p:cNvSpPr txBox="1"/>
              <p:nvPr/>
            </p:nvSpPr>
            <p:spPr>
              <a:xfrm>
                <a:off x="6870771" y="2888917"/>
                <a:ext cx="527465" cy="4778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14:m>
                  <m:oMathPara xmlns:m="http://schemas.openxmlformats.org/officeDocument/2006/math">
                    <m:oMathParaPr>
                      <m:jc m:val="centerGroup"/>
                    </m:oMathParaPr>
                    <m:oMath xmlns:m="http://schemas.openxmlformats.org/officeDocument/2006/math">
                      <m:sSub>
                        <m:sSubPr>
                          <m:ctrlPr>
                            <a:rPr lang="en-US" altLang="zh-TW" sz="2400" b="0" i="1" dirty="0" smtClean="0">
                              <a:latin typeface="Cambria Math" panose="02040503050406030204" pitchFamily="18" charset="0"/>
                              <a:ea typeface="新細明體"/>
                              <a:cs typeface="Calibri"/>
                            </a:rPr>
                          </m:ctrlPr>
                        </m:sSubPr>
                        <m:e>
                          <m:r>
                            <a:rPr lang="en-US" altLang="zh-TW" sz="2400" b="0" i="1" dirty="0" smtClean="0">
                              <a:latin typeface="Cambria Math" panose="02040503050406030204" pitchFamily="18" charset="0"/>
                              <a:ea typeface="新細明體"/>
                              <a:cs typeface="Calibri"/>
                            </a:rPr>
                            <m:t>𝛼</m:t>
                          </m:r>
                        </m:e>
                        <m:sub>
                          <m:r>
                            <a:rPr lang="en-US" altLang="zh-TW" sz="2400" b="0" i="1" dirty="0" smtClean="0">
                              <a:latin typeface="Cambria Math" panose="02040503050406030204" pitchFamily="18" charset="0"/>
                              <a:ea typeface="新細明體"/>
                              <a:cs typeface="Calibri"/>
                            </a:rPr>
                            <m:t>1,3</m:t>
                          </m:r>
                        </m:sub>
                      </m:sSub>
                    </m:oMath>
                  </m:oMathPara>
                </a14:m>
                <a:endParaRPr lang="zh-TW" altLang="en-US" sz="2400">
                  <a:ea typeface="新細明體"/>
                  <a:cs typeface="Calibri"/>
                </a:endParaRPr>
              </a:p>
            </p:txBody>
          </p:sp>
        </mc:Choice>
        <mc:Fallback xmlns="">
          <p:sp>
            <p:nvSpPr>
              <p:cNvPr id="105" name="文字方塊 72">
                <a:extLst>
                  <a:ext uri="{FF2B5EF4-FFF2-40B4-BE49-F238E27FC236}">
                    <a16:creationId xmlns:a16="http://schemas.microsoft.com/office/drawing/2014/main" id="{FC1D7FDC-7C16-5448-AC5F-9B5D3210622F}"/>
                  </a:ext>
                </a:extLst>
              </p:cNvPr>
              <p:cNvSpPr txBox="1">
                <a:spLocks noRot="1" noChangeAspect="1" noMove="1" noResize="1" noEditPoints="1" noAdjustHandles="1" noChangeArrowheads="1" noChangeShapeType="1" noTextEdit="1"/>
              </p:cNvSpPr>
              <p:nvPr/>
            </p:nvSpPr>
            <p:spPr>
              <a:xfrm>
                <a:off x="6870771" y="2888917"/>
                <a:ext cx="527465" cy="477888"/>
              </a:xfrm>
              <a:prstGeom prst="rect">
                <a:avLst/>
              </a:prstGeom>
              <a:blipFill>
                <a:blip r:embed="rId31"/>
                <a:stretch>
                  <a:fillRect l="-17241" r="-114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6" name="文字方塊 72">
                <a:extLst>
                  <a:ext uri="{FF2B5EF4-FFF2-40B4-BE49-F238E27FC236}">
                    <a16:creationId xmlns:a16="http://schemas.microsoft.com/office/drawing/2014/main" id="{A09A5821-88F7-6E4E-B5C7-D0973F07B281}"/>
                  </a:ext>
                </a:extLst>
              </p:cNvPr>
              <p:cNvSpPr txBox="1"/>
              <p:nvPr/>
            </p:nvSpPr>
            <p:spPr>
              <a:xfrm>
                <a:off x="8610600" y="2891373"/>
                <a:ext cx="527465" cy="4778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14:m>
                  <m:oMathPara xmlns:m="http://schemas.openxmlformats.org/officeDocument/2006/math">
                    <m:oMathParaPr>
                      <m:jc m:val="centerGroup"/>
                    </m:oMathParaPr>
                    <m:oMath xmlns:m="http://schemas.openxmlformats.org/officeDocument/2006/math">
                      <m:sSub>
                        <m:sSubPr>
                          <m:ctrlPr>
                            <a:rPr lang="en-US" altLang="zh-TW" sz="2400" b="0" i="1" dirty="0" smtClean="0">
                              <a:latin typeface="Cambria Math" panose="02040503050406030204" pitchFamily="18" charset="0"/>
                              <a:ea typeface="新細明體"/>
                              <a:cs typeface="Calibri"/>
                            </a:rPr>
                          </m:ctrlPr>
                        </m:sSubPr>
                        <m:e>
                          <m:r>
                            <a:rPr lang="en-US" altLang="zh-TW" sz="2400" b="0" i="1" dirty="0" smtClean="0">
                              <a:latin typeface="Cambria Math" panose="02040503050406030204" pitchFamily="18" charset="0"/>
                              <a:ea typeface="新細明體"/>
                              <a:cs typeface="Calibri"/>
                            </a:rPr>
                            <m:t>𝛼</m:t>
                          </m:r>
                        </m:e>
                        <m:sub>
                          <m:r>
                            <a:rPr lang="en-US" altLang="zh-TW" sz="2400" b="0" i="1" dirty="0" smtClean="0">
                              <a:latin typeface="Cambria Math" panose="02040503050406030204" pitchFamily="18" charset="0"/>
                              <a:ea typeface="新細明體"/>
                              <a:cs typeface="Calibri"/>
                            </a:rPr>
                            <m:t>1,4</m:t>
                          </m:r>
                        </m:sub>
                      </m:sSub>
                    </m:oMath>
                  </m:oMathPara>
                </a14:m>
                <a:endParaRPr lang="zh-TW" altLang="en-US" sz="2400">
                  <a:ea typeface="新細明體"/>
                  <a:cs typeface="Calibri"/>
                </a:endParaRPr>
              </a:p>
            </p:txBody>
          </p:sp>
        </mc:Choice>
        <mc:Fallback xmlns="">
          <p:sp>
            <p:nvSpPr>
              <p:cNvPr id="106" name="文字方塊 72">
                <a:extLst>
                  <a:ext uri="{FF2B5EF4-FFF2-40B4-BE49-F238E27FC236}">
                    <a16:creationId xmlns:a16="http://schemas.microsoft.com/office/drawing/2014/main" id="{A09A5821-88F7-6E4E-B5C7-D0973F07B281}"/>
                  </a:ext>
                </a:extLst>
              </p:cNvPr>
              <p:cNvSpPr txBox="1">
                <a:spLocks noRot="1" noChangeAspect="1" noMove="1" noResize="1" noEditPoints="1" noAdjustHandles="1" noChangeArrowheads="1" noChangeShapeType="1" noTextEdit="1"/>
              </p:cNvSpPr>
              <p:nvPr/>
            </p:nvSpPr>
            <p:spPr>
              <a:xfrm>
                <a:off x="8610600" y="2891373"/>
                <a:ext cx="527465" cy="477888"/>
              </a:xfrm>
              <a:prstGeom prst="rect">
                <a:avLst/>
              </a:prstGeom>
              <a:blipFill>
                <a:blip r:embed="rId32"/>
                <a:stretch>
                  <a:fillRect l="-18605" r="-232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7" name="文字方塊 72">
                <a:extLst>
                  <a:ext uri="{FF2B5EF4-FFF2-40B4-BE49-F238E27FC236}">
                    <a16:creationId xmlns:a16="http://schemas.microsoft.com/office/drawing/2014/main" id="{3073F8D1-369B-1342-8D92-CD2841ECA776}"/>
                  </a:ext>
                </a:extLst>
              </p:cNvPr>
              <p:cNvSpPr txBox="1"/>
              <p:nvPr/>
            </p:nvSpPr>
            <p:spPr>
              <a:xfrm>
                <a:off x="10264638" y="2896072"/>
                <a:ext cx="527465" cy="4778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14:m>
                  <m:oMathPara xmlns:m="http://schemas.openxmlformats.org/officeDocument/2006/math">
                    <m:oMathParaPr>
                      <m:jc m:val="centerGroup"/>
                    </m:oMathParaPr>
                    <m:oMath xmlns:m="http://schemas.openxmlformats.org/officeDocument/2006/math">
                      <m:sSub>
                        <m:sSubPr>
                          <m:ctrlPr>
                            <a:rPr lang="en-US" altLang="zh-TW" sz="2400" b="0" i="1" dirty="0" smtClean="0">
                              <a:latin typeface="Cambria Math" panose="02040503050406030204" pitchFamily="18" charset="0"/>
                              <a:ea typeface="新細明體"/>
                              <a:cs typeface="Calibri"/>
                            </a:rPr>
                          </m:ctrlPr>
                        </m:sSubPr>
                        <m:e>
                          <m:r>
                            <a:rPr lang="en-US" altLang="zh-TW" sz="2400" b="0" i="1" dirty="0" smtClean="0">
                              <a:latin typeface="Cambria Math" panose="02040503050406030204" pitchFamily="18" charset="0"/>
                              <a:ea typeface="新細明體"/>
                              <a:cs typeface="Calibri"/>
                            </a:rPr>
                            <m:t>𝛼</m:t>
                          </m:r>
                        </m:e>
                        <m:sub>
                          <m:r>
                            <a:rPr lang="en-US" altLang="zh-TW" sz="2400" b="0" i="1" dirty="0" smtClean="0">
                              <a:latin typeface="Cambria Math" panose="02040503050406030204" pitchFamily="18" charset="0"/>
                              <a:ea typeface="新細明體"/>
                              <a:cs typeface="Calibri"/>
                            </a:rPr>
                            <m:t>1,5</m:t>
                          </m:r>
                        </m:sub>
                      </m:sSub>
                    </m:oMath>
                  </m:oMathPara>
                </a14:m>
                <a:endParaRPr lang="zh-TW" altLang="en-US" sz="2400">
                  <a:ea typeface="新細明體"/>
                  <a:cs typeface="Calibri"/>
                </a:endParaRPr>
              </a:p>
            </p:txBody>
          </p:sp>
        </mc:Choice>
        <mc:Fallback xmlns="">
          <p:sp>
            <p:nvSpPr>
              <p:cNvPr id="107" name="文字方塊 72">
                <a:extLst>
                  <a:ext uri="{FF2B5EF4-FFF2-40B4-BE49-F238E27FC236}">
                    <a16:creationId xmlns:a16="http://schemas.microsoft.com/office/drawing/2014/main" id="{3073F8D1-369B-1342-8D92-CD2841ECA776}"/>
                  </a:ext>
                </a:extLst>
              </p:cNvPr>
              <p:cNvSpPr txBox="1">
                <a:spLocks noRot="1" noChangeAspect="1" noMove="1" noResize="1" noEditPoints="1" noAdjustHandles="1" noChangeArrowheads="1" noChangeShapeType="1" noTextEdit="1"/>
              </p:cNvSpPr>
              <p:nvPr/>
            </p:nvSpPr>
            <p:spPr>
              <a:xfrm>
                <a:off x="10264638" y="2896072"/>
                <a:ext cx="527465" cy="477888"/>
              </a:xfrm>
              <a:prstGeom prst="rect">
                <a:avLst/>
              </a:prstGeom>
              <a:blipFill>
                <a:blip r:embed="rId33"/>
                <a:stretch>
                  <a:fillRect l="-17442" r="-3488"/>
                </a:stretch>
              </a:blipFill>
            </p:spPr>
            <p:txBody>
              <a:bodyPr/>
              <a:lstStyle/>
              <a:p>
                <a:r>
                  <a:rPr lang="en-US">
                    <a:noFill/>
                  </a:rPr>
                  <a:t> </a:t>
                </a:r>
              </a:p>
            </p:txBody>
          </p:sp>
        </mc:Fallback>
      </mc:AlternateContent>
      <p:cxnSp>
        <p:nvCxnSpPr>
          <p:cNvPr id="111" name="直線單箭頭接點 47">
            <a:extLst>
              <a:ext uri="{FF2B5EF4-FFF2-40B4-BE49-F238E27FC236}">
                <a16:creationId xmlns:a16="http://schemas.microsoft.com/office/drawing/2014/main" id="{2E86AB8B-803E-9242-A236-F0A2BAA606EE}"/>
              </a:ext>
            </a:extLst>
          </p:cNvPr>
          <p:cNvCxnSpPr>
            <a:cxnSpLocks/>
            <a:stCxn id="62" idx="0"/>
            <a:endCxn id="103" idx="2"/>
          </p:cNvCxnSpPr>
          <p:nvPr/>
        </p:nvCxnSpPr>
        <p:spPr>
          <a:xfrm flipV="1">
            <a:off x="3408782" y="3366805"/>
            <a:ext cx="292525" cy="38997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4" name="直線單箭頭接點 47">
            <a:extLst>
              <a:ext uri="{FF2B5EF4-FFF2-40B4-BE49-F238E27FC236}">
                <a16:creationId xmlns:a16="http://schemas.microsoft.com/office/drawing/2014/main" id="{721E13F7-3F50-E04C-81B9-C5C4B4A504B6}"/>
              </a:ext>
            </a:extLst>
          </p:cNvPr>
          <p:cNvCxnSpPr>
            <a:cxnSpLocks/>
            <a:stCxn id="68" idx="0"/>
            <a:endCxn id="103" idx="2"/>
          </p:cNvCxnSpPr>
          <p:nvPr/>
        </p:nvCxnSpPr>
        <p:spPr>
          <a:xfrm flipH="1" flipV="1">
            <a:off x="3701307" y="3366805"/>
            <a:ext cx="329124" cy="38997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0" name="直線單箭頭接點 47">
            <a:extLst>
              <a:ext uri="{FF2B5EF4-FFF2-40B4-BE49-F238E27FC236}">
                <a16:creationId xmlns:a16="http://schemas.microsoft.com/office/drawing/2014/main" id="{5145AAFE-2206-7947-B140-17BFF32472A9}"/>
              </a:ext>
            </a:extLst>
          </p:cNvPr>
          <p:cNvCxnSpPr>
            <a:cxnSpLocks/>
            <a:stCxn id="69" idx="0"/>
            <a:endCxn id="104" idx="2"/>
          </p:cNvCxnSpPr>
          <p:nvPr/>
        </p:nvCxnSpPr>
        <p:spPr>
          <a:xfrm flipH="1" flipV="1">
            <a:off x="5393460" y="3366805"/>
            <a:ext cx="346935" cy="41038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4" name="直線單箭頭接點 47">
            <a:extLst>
              <a:ext uri="{FF2B5EF4-FFF2-40B4-BE49-F238E27FC236}">
                <a16:creationId xmlns:a16="http://schemas.microsoft.com/office/drawing/2014/main" id="{D58A32C8-9453-6B4C-B2E5-1529BA060C21}"/>
              </a:ext>
            </a:extLst>
          </p:cNvPr>
          <p:cNvCxnSpPr>
            <a:cxnSpLocks/>
            <a:stCxn id="70" idx="0"/>
            <a:endCxn id="105" idx="2"/>
          </p:cNvCxnSpPr>
          <p:nvPr/>
        </p:nvCxnSpPr>
        <p:spPr>
          <a:xfrm flipH="1" flipV="1">
            <a:off x="7134504" y="3366805"/>
            <a:ext cx="337821" cy="38997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7" name="直線單箭頭接點 47">
            <a:extLst>
              <a:ext uri="{FF2B5EF4-FFF2-40B4-BE49-F238E27FC236}">
                <a16:creationId xmlns:a16="http://schemas.microsoft.com/office/drawing/2014/main" id="{5A7BB328-1A54-0E40-A0B7-CE6D7346876B}"/>
              </a:ext>
            </a:extLst>
          </p:cNvPr>
          <p:cNvCxnSpPr>
            <a:cxnSpLocks/>
          </p:cNvCxnSpPr>
          <p:nvPr/>
        </p:nvCxnSpPr>
        <p:spPr>
          <a:xfrm flipH="1" flipV="1">
            <a:off x="8786410" y="3380950"/>
            <a:ext cx="337821" cy="38997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8" name="直線單箭頭接點 47">
            <a:extLst>
              <a:ext uri="{FF2B5EF4-FFF2-40B4-BE49-F238E27FC236}">
                <a16:creationId xmlns:a16="http://schemas.microsoft.com/office/drawing/2014/main" id="{E2BD41BB-8AAB-8944-B249-1019870A346E}"/>
              </a:ext>
            </a:extLst>
          </p:cNvPr>
          <p:cNvCxnSpPr>
            <a:cxnSpLocks/>
          </p:cNvCxnSpPr>
          <p:nvPr/>
        </p:nvCxnSpPr>
        <p:spPr>
          <a:xfrm flipH="1" flipV="1">
            <a:off x="10489073" y="3380950"/>
            <a:ext cx="337821" cy="38997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5" name="直線單箭頭接點 47">
            <a:extLst>
              <a:ext uri="{FF2B5EF4-FFF2-40B4-BE49-F238E27FC236}">
                <a16:creationId xmlns:a16="http://schemas.microsoft.com/office/drawing/2014/main" id="{27F93F9A-37F8-9A4B-AF2F-CDAD55B3D253}"/>
              </a:ext>
            </a:extLst>
          </p:cNvPr>
          <p:cNvCxnSpPr>
            <a:cxnSpLocks/>
            <a:endCxn id="104" idx="2"/>
          </p:cNvCxnSpPr>
          <p:nvPr/>
        </p:nvCxnSpPr>
        <p:spPr>
          <a:xfrm flipV="1">
            <a:off x="3413923" y="3366805"/>
            <a:ext cx="1979537" cy="39333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7" name="直線單箭頭接點 47">
            <a:extLst>
              <a:ext uri="{FF2B5EF4-FFF2-40B4-BE49-F238E27FC236}">
                <a16:creationId xmlns:a16="http://schemas.microsoft.com/office/drawing/2014/main" id="{22BE0A38-63B5-F141-8402-BE422CDEC5F8}"/>
              </a:ext>
            </a:extLst>
          </p:cNvPr>
          <p:cNvCxnSpPr>
            <a:cxnSpLocks/>
            <a:endCxn id="105" idx="2"/>
          </p:cNvCxnSpPr>
          <p:nvPr/>
        </p:nvCxnSpPr>
        <p:spPr>
          <a:xfrm flipV="1">
            <a:off x="3413922" y="3366805"/>
            <a:ext cx="3720582" cy="38661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9" name="直線單箭頭接點 47">
            <a:extLst>
              <a:ext uri="{FF2B5EF4-FFF2-40B4-BE49-F238E27FC236}">
                <a16:creationId xmlns:a16="http://schemas.microsoft.com/office/drawing/2014/main" id="{8521AF99-D724-9345-A237-67C8D42A77A7}"/>
              </a:ext>
            </a:extLst>
          </p:cNvPr>
          <p:cNvCxnSpPr>
            <a:cxnSpLocks/>
          </p:cNvCxnSpPr>
          <p:nvPr/>
        </p:nvCxnSpPr>
        <p:spPr>
          <a:xfrm flipV="1">
            <a:off x="3413922" y="3398029"/>
            <a:ext cx="5354204" cy="36791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1" name="直線單箭頭接點 47">
            <a:extLst>
              <a:ext uri="{FF2B5EF4-FFF2-40B4-BE49-F238E27FC236}">
                <a16:creationId xmlns:a16="http://schemas.microsoft.com/office/drawing/2014/main" id="{118755F8-3298-844D-A80A-9E8C2719F658}"/>
              </a:ext>
            </a:extLst>
          </p:cNvPr>
          <p:cNvCxnSpPr>
            <a:cxnSpLocks/>
            <a:endCxn id="107" idx="2"/>
          </p:cNvCxnSpPr>
          <p:nvPr/>
        </p:nvCxnSpPr>
        <p:spPr>
          <a:xfrm flipV="1">
            <a:off x="3413922" y="3373960"/>
            <a:ext cx="7114449" cy="38237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35" name="Group 34">
            <a:extLst>
              <a:ext uri="{FF2B5EF4-FFF2-40B4-BE49-F238E27FC236}">
                <a16:creationId xmlns:a16="http://schemas.microsoft.com/office/drawing/2014/main" id="{F0912800-1959-9145-8ACC-C61B7165D3D2}"/>
              </a:ext>
            </a:extLst>
          </p:cNvPr>
          <p:cNvGrpSpPr/>
          <p:nvPr/>
        </p:nvGrpSpPr>
        <p:grpSpPr>
          <a:xfrm>
            <a:off x="2284756" y="2904633"/>
            <a:ext cx="1124026" cy="865066"/>
            <a:chOff x="2284756" y="2904633"/>
            <a:chExt cx="1124026" cy="865066"/>
          </a:xfrm>
        </p:grpSpPr>
        <mc:AlternateContent xmlns:mc="http://schemas.openxmlformats.org/markup-compatibility/2006" xmlns:a14="http://schemas.microsoft.com/office/drawing/2010/main">
          <mc:Choice Requires="a14">
            <p:sp>
              <p:nvSpPr>
                <p:cNvPr id="110" name="文字方塊 72">
                  <a:extLst>
                    <a:ext uri="{FF2B5EF4-FFF2-40B4-BE49-F238E27FC236}">
                      <a16:creationId xmlns:a16="http://schemas.microsoft.com/office/drawing/2014/main" id="{D025372A-AED4-A449-BDAB-9F226F22AC5A}"/>
                    </a:ext>
                  </a:extLst>
                </p:cNvPr>
                <p:cNvSpPr txBox="1"/>
                <p:nvPr/>
              </p:nvSpPr>
              <p:spPr>
                <a:xfrm>
                  <a:off x="2284756" y="2904633"/>
                  <a:ext cx="527465" cy="4934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14:m>
                    <m:oMathPara xmlns:m="http://schemas.openxmlformats.org/officeDocument/2006/math">
                      <m:oMathParaPr>
                        <m:jc m:val="centerGroup"/>
                      </m:oMathParaPr>
                      <m:oMath xmlns:m="http://schemas.openxmlformats.org/officeDocument/2006/math">
                        <m:sSub>
                          <m:sSubPr>
                            <m:ctrlPr>
                              <a:rPr lang="en-US" altLang="zh-TW" sz="2400" b="0" i="1" dirty="0" smtClean="0">
                                <a:latin typeface="Cambria Math" panose="02040503050406030204" pitchFamily="18" charset="0"/>
                                <a:ea typeface="新細明體"/>
                                <a:cs typeface="Calibri"/>
                              </a:rPr>
                            </m:ctrlPr>
                          </m:sSubPr>
                          <m:e>
                            <m:r>
                              <a:rPr lang="en-US" altLang="zh-TW" sz="2400" b="0" i="1" dirty="0" smtClean="0">
                                <a:latin typeface="Cambria Math" panose="02040503050406030204" pitchFamily="18" charset="0"/>
                                <a:ea typeface="新細明體"/>
                                <a:cs typeface="Calibri"/>
                              </a:rPr>
                              <m:t>𝛼</m:t>
                            </m:r>
                          </m:e>
                          <m:sub>
                            <m:r>
                              <a:rPr lang="en-US" altLang="zh-TW" sz="2400" b="0" i="1" dirty="0" smtClean="0">
                                <a:latin typeface="Cambria Math" panose="02040503050406030204" pitchFamily="18" charset="0"/>
                                <a:ea typeface="新細明體"/>
                                <a:cs typeface="Calibri"/>
                              </a:rPr>
                              <m:t>1,</m:t>
                            </m:r>
                            <m:sSub>
                              <m:sSubPr>
                                <m:ctrlPr>
                                  <a:rPr lang="en-US" altLang="zh-TW" sz="2400" b="0" i="1" dirty="0" smtClean="0">
                                    <a:latin typeface="Cambria Math" panose="02040503050406030204" pitchFamily="18" charset="0"/>
                                    <a:ea typeface="新細明體"/>
                                    <a:cs typeface="Calibri"/>
                                  </a:rPr>
                                </m:ctrlPr>
                              </m:sSubPr>
                              <m:e>
                                <m:r>
                                  <a:rPr lang="en-US" altLang="zh-TW" sz="2400" b="0" i="1" dirty="0" smtClean="0">
                                    <a:latin typeface="Cambria Math" panose="02040503050406030204" pitchFamily="18" charset="0"/>
                                    <a:ea typeface="新細明體"/>
                                    <a:cs typeface="Calibri"/>
                                  </a:rPr>
                                  <m:t>𝑝</m:t>
                                </m:r>
                              </m:e>
                              <m:sub>
                                <m:r>
                                  <a:rPr lang="en-US" altLang="zh-TW" sz="2400" b="0" i="1" dirty="0" smtClean="0">
                                    <a:latin typeface="Cambria Math" panose="02040503050406030204" pitchFamily="18" charset="0"/>
                                    <a:ea typeface="新細明體"/>
                                    <a:cs typeface="Calibri"/>
                                  </a:rPr>
                                  <m:t>3</m:t>
                                </m:r>
                              </m:sub>
                            </m:sSub>
                          </m:sub>
                        </m:sSub>
                      </m:oMath>
                    </m:oMathPara>
                  </a14:m>
                  <a:endParaRPr lang="zh-TW" altLang="en-US" sz="2400">
                    <a:ea typeface="新細明體"/>
                    <a:cs typeface="Calibri"/>
                  </a:endParaRPr>
                </a:p>
              </p:txBody>
            </p:sp>
          </mc:Choice>
          <mc:Fallback xmlns="">
            <p:sp>
              <p:nvSpPr>
                <p:cNvPr id="110" name="文字方塊 72">
                  <a:extLst>
                    <a:ext uri="{FF2B5EF4-FFF2-40B4-BE49-F238E27FC236}">
                      <a16:creationId xmlns:a16="http://schemas.microsoft.com/office/drawing/2014/main" id="{D025372A-AED4-A449-BDAB-9F226F22AC5A}"/>
                    </a:ext>
                  </a:extLst>
                </p:cNvPr>
                <p:cNvSpPr txBox="1">
                  <a:spLocks noRot="1" noChangeAspect="1" noMove="1" noResize="1" noEditPoints="1" noAdjustHandles="1" noChangeArrowheads="1" noChangeShapeType="1" noTextEdit="1"/>
                </p:cNvSpPr>
                <p:nvPr/>
              </p:nvSpPr>
              <p:spPr>
                <a:xfrm>
                  <a:off x="2284756" y="2904633"/>
                  <a:ext cx="527465" cy="493405"/>
                </a:xfrm>
                <a:prstGeom prst="rect">
                  <a:avLst/>
                </a:prstGeom>
                <a:blipFill>
                  <a:blip r:embed="rId34"/>
                  <a:stretch>
                    <a:fillRect l="-29070" r="-9302" b="-6173"/>
                  </a:stretch>
                </a:blipFill>
              </p:spPr>
              <p:txBody>
                <a:bodyPr/>
                <a:lstStyle/>
                <a:p>
                  <a:r>
                    <a:rPr lang="en-US">
                      <a:noFill/>
                    </a:rPr>
                    <a:t> </a:t>
                  </a:r>
                </a:p>
              </p:txBody>
            </p:sp>
          </mc:Fallback>
        </mc:AlternateContent>
        <p:cxnSp>
          <p:nvCxnSpPr>
            <p:cNvPr id="129" name="直線單箭頭接點 47">
              <a:extLst>
                <a:ext uri="{FF2B5EF4-FFF2-40B4-BE49-F238E27FC236}">
                  <a16:creationId xmlns:a16="http://schemas.microsoft.com/office/drawing/2014/main" id="{683841C8-F05A-FF40-89A6-D21D54DA5144}"/>
                </a:ext>
              </a:extLst>
            </p:cNvPr>
            <p:cNvCxnSpPr>
              <a:cxnSpLocks/>
              <a:endCxn id="110" idx="2"/>
            </p:cNvCxnSpPr>
            <p:nvPr/>
          </p:nvCxnSpPr>
          <p:spPr>
            <a:xfrm flipV="1">
              <a:off x="2292329" y="3398038"/>
              <a:ext cx="256160" cy="37166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3" name="直線單箭頭接點 47">
              <a:extLst>
                <a:ext uri="{FF2B5EF4-FFF2-40B4-BE49-F238E27FC236}">
                  <a16:creationId xmlns:a16="http://schemas.microsoft.com/office/drawing/2014/main" id="{F991F3C8-90F8-9D4D-B118-2B6D1A823960}"/>
                </a:ext>
              </a:extLst>
            </p:cNvPr>
            <p:cNvCxnSpPr>
              <a:cxnSpLocks/>
              <a:stCxn id="62" idx="0"/>
            </p:cNvCxnSpPr>
            <p:nvPr/>
          </p:nvCxnSpPr>
          <p:spPr>
            <a:xfrm flipH="1" flipV="1">
              <a:off x="2548488" y="3413897"/>
              <a:ext cx="860294" cy="34288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 name="Group 5">
            <a:extLst>
              <a:ext uri="{FF2B5EF4-FFF2-40B4-BE49-F238E27FC236}">
                <a16:creationId xmlns:a16="http://schemas.microsoft.com/office/drawing/2014/main" id="{9CA18B90-DD38-B747-91D7-0B7D62E386A8}"/>
              </a:ext>
            </a:extLst>
          </p:cNvPr>
          <p:cNvGrpSpPr/>
          <p:nvPr/>
        </p:nvGrpSpPr>
        <p:grpSpPr>
          <a:xfrm>
            <a:off x="1320018" y="2881158"/>
            <a:ext cx="2088763" cy="880263"/>
            <a:chOff x="1320018" y="2881158"/>
            <a:chExt cx="2088763" cy="880263"/>
          </a:xfrm>
        </p:grpSpPr>
        <mc:AlternateContent xmlns:mc="http://schemas.openxmlformats.org/markup-compatibility/2006" xmlns:a14="http://schemas.microsoft.com/office/drawing/2010/main">
          <mc:Choice Requires="a14">
            <p:sp>
              <p:nvSpPr>
                <p:cNvPr id="109" name="文字方塊 72">
                  <a:extLst>
                    <a:ext uri="{FF2B5EF4-FFF2-40B4-BE49-F238E27FC236}">
                      <a16:creationId xmlns:a16="http://schemas.microsoft.com/office/drawing/2014/main" id="{E4B07EDA-92F6-D54C-B06C-120B1D34E89D}"/>
                    </a:ext>
                  </a:extLst>
                </p:cNvPr>
                <p:cNvSpPr txBox="1"/>
                <p:nvPr/>
              </p:nvSpPr>
              <p:spPr>
                <a:xfrm>
                  <a:off x="1346092" y="2881158"/>
                  <a:ext cx="527465" cy="4934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14:m>
                    <m:oMathPara xmlns:m="http://schemas.openxmlformats.org/officeDocument/2006/math">
                      <m:oMathParaPr>
                        <m:jc m:val="centerGroup"/>
                      </m:oMathParaPr>
                      <m:oMath xmlns:m="http://schemas.openxmlformats.org/officeDocument/2006/math">
                        <m:sSub>
                          <m:sSubPr>
                            <m:ctrlPr>
                              <a:rPr lang="en-US" altLang="zh-TW" sz="2400" b="0" i="1" dirty="0" smtClean="0">
                                <a:latin typeface="Cambria Math" panose="02040503050406030204" pitchFamily="18" charset="0"/>
                                <a:ea typeface="新細明體"/>
                                <a:cs typeface="Calibri"/>
                              </a:rPr>
                            </m:ctrlPr>
                          </m:sSubPr>
                          <m:e>
                            <m:r>
                              <a:rPr lang="en-US" altLang="zh-TW" sz="2400" b="0" i="1" dirty="0" smtClean="0">
                                <a:latin typeface="Cambria Math" panose="02040503050406030204" pitchFamily="18" charset="0"/>
                                <a:ea typeface="新細明體"/>
                                <a:cs typeface="Calibri"/>
                              </a:rPr>
                              <m:t>𝛼</m:t>
                            </m:r>
                          </m:e>
                          <m:sub>
                            <m:r>
                              <a:rPr lang="en-US" altLang="zh-TW" sz="2400" b="0" i="1" dirty="0" smtClean="0">
                                <a:latin typeface="Cambria Math" panose="02040503050406030204" pitchFamily="18" charset="0"/>
                                <a:ea typeface="新細明體"/>
                                <a:cs typeface="Calibri"/>
                              </a:rPr>
                              <m:t>1,</m:t>
                            </m:r>
                            <m:sSub>
                              <m:sSubPr>
                                <m:ctrlPr>
                                  <a:rPr lang="en-US" altLang="zh-TW" sz="2400" b="0" i="1" dirty="0" smtClean="0">
                                    <a:latin typeface="Cambria Math" panose="02040503050406030204" pitchFamily="18" charset="0"/>
                                    <a:ea typeface="新細明體"/>
                                    <a:cs typeface="Calibri"/>
                                  </a:rPr>
                                </m:ctrlPr>
                              </m:sSubPr>
                              <m:e>
                                <m:r>
                                  <a:rPr lang="en-US" altLang="zh-TW" sz="2400" b="0" i="1" dirty="0" smtClean="0">
                                    <a:latin typeface="Cambria Math" panose="02040503050406030204" pitchFamily="18" charset="0"/>
                                    <a:ea typeface="新細明體"/>
                                    <a:cs typeface="Calibri"/>
                                  </a:rPr>
                                  <m:t>𝑝</m:t>
                                </m:r>
                              </m:e>
                              <m:sub>
                                <m:r>
                                  <a:rPr lang="en-US" altLang="zh-TW" sz="2400" b="0" i="1" dirty="0" smtClean="0">
                                    <a:latin typeface="Cambria Math" panose="02040503050406030204" pitchFamily="18" charset="0"/>
                                    <a:ea typeface="新細明體"/>
                                    <a:cs typeface="Calibri"/>
                                  </a:rPr>
                                  <m:t>2</m:t>
                                </m:r>
                              </m:sub>
                            </m:sSub>
                          </m:sub>
                        </m:sSub>
                      </m:oMath>
                    </m:oMathPara>
                  </a14:m>
                  <a:endParaRPr lang="zh-TW" altLang="en-US" sz="2400">
                    <a:ea typeface="新細明體"/>
                    <a:cs typeface="Calibri"/>
                  </a:endParaRPr>
                </a:p>
              </p:txBody>
            </p:sp>
          </mc:Choice>
          <mc:Fallback xmlns="">
            <p:sp>
              <p:nvSpPr>
                <p:cNvPr id="109" name="文字方塊 72">
                  <a:extLst>
                    <a:ext uri="{FF2B5EF4-FFF2-40B4-BE49-F238E27FC236}">
                      <a16:creationId xmlns:a16="http://schemas.microsoft.com/office/drawing/2014/main" id="{E4B07EDA-92F6-D54C-B06C-120B1D34E89D}"/>
                    </a:ext>
                  </a:extLst>
                </p:cNvPr>
                <p:cNvSpPr txBox="1">
                  <a:spLocks noRot="1" noChangeAspect="1" noMove="1" noResize="1" noEditPoints="1" noAdjustHandles="1" noChangeArrowheads="1" noChangeShapeType="1" noTextEdit="1"/>
                </p:cNvSpPr>
                <p:nvPr/>
              </p:nvSpPr>
              <p:spPr>
                <a:xfrm>
                  <a:off x="1346092" y="2881158"/>
                  <a:ext cx="527465" cy="493405"/>
                </a:xfrm>
                <a:prstGeom prst="rect">
                  <a:avLst/>
                </a:prstGeom>
                <a:blipFill>
                  <a:blip r:embed="rId35"/>
                  <a:stretch>
                    <a:fillRect l="-29070" r="-9302" b="-4938"/>
                  </a:stretch>
                </a:blipFill>
              </p:spPr>
              <p:txBody>
                <a:bodyPr/>
                <a:lstStyle/>
                <a:p>
                  <a:r>
                    <a:rPr lang="en-US">
                      <a:noFill/>
                    </a:rPr>
                    <a:t> </a:t>
                  </a:r>
                </a:p>
              </p:txBody>
            </p:sp>
          </mc:Fallback>
        </mc:AlternateContent>
        <p:cxnSp>
          <p:nvCxnSpPr>
            <p:cNvPr id="133" name="直線單箭頭接點 47">
              <a:extLst>
                <a:ext uri="{FF2B5EF4-FFF2-40B4-BE49-F238E27FC236}">
                  <a16:creationId xmlns:a16="http://schemas.microsoft.com/office/drawing/2014/main" id="{E5B85CEF-7B57-9A41-B060-43F56AC975F2}"/>
                </a:ext>
              </a:extLst>
            </p:cNvPr>
            <p:cNvCxnSpPr>
              <a:cxnSpLocks/>
            </p:cNvCxnSpPr>
            <p:nvPr/>
          </p:nvCxnSpPr>
          <p:spPr>
            <a:xfrm flipV="1">
              <a:off x="1320018" y="3389760"/>
              <a:ext cx="256160" cy="37166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6" name="直線單箭頭接點 47">
              <a:extLst>
                <a:ext uri="{FF2B5EF4-FFF2-40B4-BE49-F238E27FC236}">
                  <a16:creationId xmlns:a16="http://schemas.microsoft.com/office/drawing/2014/main" id="{11178855-7F1D-D542-BFE4-E7CC8FF1200F}"/>
                </a:ext>
              </a:extLst>
            </p:cNvPr>
            <p:cNvCxnSpPr>
              <a:cxnSpLocks/>
            </p:cNvCxnSpPr>
            <p:nvPr/>
          </p:nvCxnSpPr>
          <p:spPr>
            <a:xfrm flipH="1" flipV="1">
              <a:off x="1530866" y="3413897"/>
              <a:ext cx="1877915" cy="34514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 name="Group 3">
            <a:extLst>
              <a:ext uri="{FF2B5EF4-FFF2-40B4-BE49-F238E27FC236}">
                <a16:creationId xmlns:a16="http://schemas.microsoft.com/office/drawing/2014/main" id="{3209E948-E585-9248-88D2-C343048352FA}"/>
              </a:ext>
            </a:extLst>
          </p:cNvPr>
          <p:cNvGrpSpPr/>
          <p:nvPr/>
        </p:nvGrpSpPr>
        <p:grpSpPr>
          <a:xfrm>
            <a:off x="475195" y="2899467"/>
            <a:ext cx="2914606" cy="870507"/>
            <a:chOff x="475195" y="2899467"/>
            <a:chExt cx="2914606" cy="870507"/>
          </a:xfrm>
        </p:grpSpPr>
        <mc:AlternateContent xmlns:mc="http://schemas.openxmlformats.org/markup-compatibility/2006" xmlns:a14="http://schemas.microsoft.com/office/drawing/2010/main">
          <mc:Choice Requires="a14">
            <p:sp>
              <p:nvSpPr>
                <p:cNvPr id="108" name="文字方塊 72">
                  <a:extLst>
                    <a:ext uri="{FF2B5EF4-FFF2-40B4-BE49-F238E27FC236}">
                      <a16:creationId xmlns:a16="http://schemas.microsoft.com/office/drawing/2014/main" id="{A52C9762-33AC-0146-A9FF-36B428010B30}"/>
                    </a:ext>
                  </a:extLst>
                </p:cNvPr>
                <p:cNvSpPr txBox="1"/>
                <p:nvPr/>
              </p:nvSpPr>
              <p:spPr>
                <a:xfrm>
                  <a:off x="475195" y="2899467"/>
                  <a:ext cx="527465" cy="4934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14:m>
                    <m:oMathPara xmlns:m="http://schemas.openxmlformats.org/officeDocument/2006/math">
                      <m:oMathParaPr>
                        <m:jc m:val="centerGroup"/>
                      </m:oMathParaPr>
                      <m:oMath xmlns:m="http://schemas.openxmlformats.org/officeDocument/2006/math">
                        <m:sSub>
                          <m:sSubPr>
                            <m:ctrlPr>
                              <a:rPr lang="en-US" altLang="zh-TW" sz="2400" b="0" i="1" dirty="0" smtClean="0">
                                <a:latin typeface="Cambria Math" panose="02040503050406030204" pitchFamily="18" charset="0"/>
                                <a:ea typeface="新細明體"/>
                                <a:cs typeface="Calibri"/>
                              </a:rPr>
                            </m:ctrlPr>
                          </m:sSubPr>
                          <m:e>
                            <m:r>
                              <a:rPr lang="en-US" altLang="zh-TW" sz="2400" b="0" i="1" dirty="0" smtClean="0">
                                <a:latin typeface="Cambria Math" panose="02040503050406030204" pitchFamily="18" charset="0"/>
                                <a:ea typeface="新細明體"/>
                                <a:cs typeface="Calibri"/>
                              </a:rPr>
                              <m:t>𝛼</m:t>
                            </m:r>
                          </m:e>
                          <m:sub>
                            <m:r>
                              <a:rPr lang="en-US" altLang="zh-TW" sz="2400" b="0" i="1" dirty="0" smtClean="0">
                                <a:latin typeface="Cambria Math" panose="02040503050406030204" pitchFamily="18" charset="0"/>
                                <a:ea typeface="新細明體"/>
                                <a:cs typeface="Calibri"/>
                              </a:rPr>
                              <m:t>1,</m:t>
                            </m:r>
                            <m:sSub>
                              <m:sSubPr>
                                <m:ctrlPr>
                                  <a:rPr lang="en-US" altLang="zh-TW" sz="2400" b="0" i="1" dirty="0" smtClean="0">
                                    <a:latin typeface="Cambria Math" panose="02040503050406030204" pitchFamily="18" charset="0"/>
                                    <a:ea typeface="新細明體"/>
                                    <a:cs typeface="Calibri"/>
                                  </a:rPr>
                                </m:ctrlPr>
                              </m:sSubPr>
                              <m:e>
                                <m:r>
                                  <a:rPr lang="en-US" altLang="zh-TW" sz="2400" b="0" i="1" dirty="0" smtClean="0">
                                    <a:latin typeface="Cambria Math" panose="02040503050406030204" pitchFamily="18" charset="0"/>
                                    <a:ea typeface="新細明體"/>
                                    <a:cs typeface="Calibri"/>
                                  </a:rPr>
                                  <m:t>𝑝</m:t>
                                </m:r>
                              </m:e>
                              <m:sub>
                                <m:r>
                                  <a:rPr lang="en-US" altLang="zh-TW" sz="2400" b="0" i="1" dirty="0" smtClean="0">
                                    <a:latin typeface="Cambria Math" panose="02040503050406030204" pitchFamily="18" charset="0"/>
                                    <a:ea typeface="新細明體"/>
                                    <a:cs typeface="Calibri"/>
                                  </a:rPr>
                                  <m:t>1</m:t>
                                </m:r>
                              </m:sub>
                            </m:sSub>
                          </m:sub>
                        </m:sSub>
                      </m:oMath>
                    </m:oMathPara>
                  </a14:m>
                  <a:endParaRPr lang="zh-TW" altLang="en-US" sz="2400">
                    <a:ea typeface="新細明體"/>
                    <a:cs typeface="Calibri"/>
                  </a:endParaRPr>
                </a:p>
              </p:txBody>
            </p:sp>
          </mc:Choice>
          <mc:Fallback xmlns="">
            <p:sp>
              <p:nvSpPr>
                <p:cNvPr id="108" name="文字方塊 72">
                  <a:extLst>
                    <a:ext uri="{FF2B5EF4-FFF2-40B4-BE49-F238E27FC236}">
                      <a16:creationId xmlns:a16="http://schemas.microsoft.com/office/drawing/2014/main" id="{A52C9762-33AC-0146-A9FF-36B428010B30}"/>
                    </a:ext>
                  </a:extLst>
                </p:cNvPr>
                <p:cNvSpPr txBox="1">
                  <a:spLocks noRot="1" noChangeAspect="1" noMove="1" noResize="1" noEditPoints="1" noAdjustHandles="1" noChangeArrowheads="1" noChangeShapeType="1" noTextEdit="1"/>
                </p:cNvSpPr>
                <p:nvPr/>
              </p:nvSpPr>
              <p:spPr>
                <a:xfrm>
                  <a:off x="475195" y="2899467"/>
                  <a:ext cx="527465" cy="493405"/>
                </a:xfrm>
                <a:prstGeom prst="rect">
                  <a:avLst/>
                </a:prstGeom>
                <a:blipFill>
                  <a:blip r:embed="rId36"/>
                  <a:stretch>
                    <a:fillRect l="-29070" r="-9302" b="-4938"/>
                  </a:stretch>
                </a:blipFill>
              </p:spPr>
              <p:txBody>
                <a:bodyPr/>
                <a:lstStyle/>
                <a:p>
                  <a:r>
                    <a:rPr lang="en-US">
                      <a:noFill/>
                    </a:rPr>
                    <a:t> </a:t>
                  </a:r>
                </a:p>
              </p:txBody>
            </p:sp>
          </mc:Fallback>
        </mc:AlternateContent>
        <p:cxnSp>
          <p:nvCxnSpPr>
            <p:cNvPr id="134" name="直線單箭頭接點 47">
              <a:extLst>
                <a:ext uri="{FF2B5EF4-FFF2-40B4-BE49-F238E27FC236}">
                  <a16:creationId xmlns:a16="http://schemas.microsoft.com/office/drawing/2014/main" id="{B44DEBC9-BD48-F24E-B010-CABC78E68650}"/>
                </a:ext>
              </a:extLst>
            </p:cNvPr>
            <p:cNvCxnSpPr>
              <a:cxnSpLocks/>
            </p:cNvCxnSpPr>
            <p:nvPr/>
          </p:nvCxnSpPr>
          <p:spPr>
            <a:xfrm flipV="1">
              <a:off x="478529" y="3398313"/>
              <a:ext cx="256160" cy="37166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9" name="直線單箭頭接點 47">
              <a:extLst>
                <a:ext uri="{FF2B5EF4-FFF2-40B4-BE49-F238E27FC236}">
                  <a16:creationId xmlns:a16="http://schemas.microsoft.com/office/drawing/2014/main" id="{8FF4F6D1-6A7B-F849-A184-F6FEDB8E4529}"/>
                </a:ext>
              </a:extLst>
            </p:cNvPr>
            <p:cNvCxnSpPr>
              <a:cxnSpLocks/>
            </p:cNvCxnSpPr>
            <p:nvPr/>
          </p:nvCxnSpPr>
          <p:spPr>
            <a:xfrm flipH="1" flipV="1">
              <a:off x="705871" y="3426660"/>
              <a:ext cx="2683930" cy="33309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151" name="矩形: 圓角 110">
            <a:extLst>
              <a:ext uri="{FF2B5EF4-FFF2-40B4-BE49-F238E27FC236}">
                <a16:creationId xmlns:a16="http://schemas.microsoft.com/office/drawing/2014/main" id="{F50F05E3-4C31-484D-BA47-6556179EE353}"/>
              </a:ext>
            </a:extLst>
          </p:cNvPr>
          <p:cNvSpPr/>
          <p:nvPr/>
        </p:nvSpPr>
        <p:spPr>
          <a:xfrm>
            <a:off x="368313" y="2632632"/>
            <a:ext cx="11348491" cy="381000"/>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TW" sz="2400">
                <a:solidFill>
                  <a:schemeClr val="tx1"/>
                </a:solidFill>
                <a:ea typeface="+mn-lt"/>
                <a:cs typeface="+mn-lt"/>
              </a:rPr>
              <a:t>Softmax</a:t>
            </a:r>
            <a:endParaRPr lang="zh-TW" sz="2400">
              <a:solidFill>
                <a:schemeClr val="tx1"/>
              </a:solidFill>
              <a:ea typeface="+mn-lt"/>
              <a:cs typeface="+mn-lt"/>
            </a:endParaRPr>
          </a:p>
        </p:txBody>
      </p:sp>
      <mc:AlternateContent xmlns:mc="http://schemas.openxmlformats.org/markup-compatibility/2006" xmlns:a14="http://schemas.microsoft.com/office/drawing/2010/main">
        <mc:Choice Requires="a14">
          <p:sp>
            <p:nvSpPr>
              <p:cNvPr id="152" name="文字方塊 72">
                <a:extLst>
                  <a:ext uri="{FF2B5EF4-FFF2-40B4-BE49-F238E27FC236}">
                    <a16:creationId xmlns:a16="http://schemas.microsoft.com/office/drawing/2014/main" id="{781BBF74-3973-5D48-98D8-D1C3BD1135B8}"/>
                  </a:ext>
                </a:extLst>
              </p:cNvPr>
              <p:cNvSpPr txBox="1"/>
              <p:nvPr/>
            </p:nvSpPr>
            <p:spPr>
              <a:xfrm>
                <a:off x="3408781" y="2116728"/>
                <a:ext cx="527465" cy="4778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14:m>
                  <m:oMathPara xmlns:m="http://schemas.openxmlformats.org/officeDocument/2006/math">
                    <m:oMathParaPr>
                      <m:jc m:val="centerGroup"/>
                    </m:oMathParaPr>
                    <m:oMath xmlns:m="http://schemas.openxmlformats.org/officeDocument/2006/math">
                      <m:sSub>
                        <m:sSubPr>
                          <m:ctrlPr>
                            <a:rPr lang="en-US" altLang="zh-TW" sz="2400" b="0" i="1" dirty="0" smtClean="0">
                              <a:latin typeface="Cambria Math" panose="02040503050406030204" pitchFamily="18" charset="0"/>
                              <a:ea typeface="新細明體"/>
                              <a:cs typeface="Calibri"/>
                            </a:rPr>
                          </m:ctrlPr>
                        </m:sSubPr>
                        <m:e>
                          <m:acc>
                            <m:accPr>
                              <m:chr m:val="̂"/>
                              <m:ctrlPr>
                                <a:rPr lang="en-US" altLang="zh-TW" sz="2400" b="0" i="1" dirty="0" smtClean="0">
                                  <a:latin typeface="Cambria Math" panose="02040503050406030204" pitchFamily="18" charset="0"/>
                                  <a:ea typeface="新細明體"/>
                                  <a:cs typeface="Calibri"/>
                                </a:rPr>
                              </m:ctrlPr>
                            </m:accPr>
                            <m:e>
                              <m:r>
                                <a:rPr lang="en-US" altLang="zh-TW" sz="2400" b="0" i="1" dirty="0" smtClean="0">
                                  <a:latin typeface="Cambria Math" panose="02040503050406030204" pitchFamily="18" charset="0"/>
                                  <a:ea typeface="新細明體"/>
                                  <a:cs typeface="Calibri"/>
                                </a:rPr>
                                <m:t>𝛼</m:t>
                              </m:r>
                            </m:e>
                          </m:acc>
                        </m:e>
                        <m:sub>
                          <m:r>
                            <a:rPr lang="en-US" altLang="zh-TW" sz="2400" b="0" i="1" dirty="0" smtClean="0">
                              <a:latin typeface="Cambria Math" panose="02040503050406030204" pitchFamily="18" charset="0"/>
                              <a:ea typeface="新細明體"/>
                              <a:cs typeface="Calibri"/>
                            </a:rPr>
                            <m:t>1,1</m:t>
                          </m:r>
                        </m:sub>
                      </m:sSub>
                    </m:oMath>
                  </m:oMathPara>
                </a14:m>
                <a:endParaRPr lang="zh-TW" altLang="en-US" sz="2400">
                  <a:ea typeface="新細明體"/>
                  <a:cs typeface="Calibri"/>
                </a:endParaRPr>
              </a:p>
            </p:txBody>
          </p:sp>
        </mc:Choice>
        <mc:Fallback xmlns="">
          <p:sp>
            <p:nvSpPr>
              <p:cNvPr id="152" name="文字方塊 72">
                <a:extLst>
                  <a:ext uri="{FF2B5EF4-FFF2-40B4-BE49-F238E27FC236}">
                    <a16:creationId xmlns:a16="http://schemas.microsoft.com/office/drawing/2014/main" id="{781BBF74-3973-5D48-98D8-D1C3BD1135B8}"/>
                  </a:ext>
                </a:extLst>
              </p:cNvPr>
              <p:cNvSpPr txBox="1">
                <a:spLocks noRot="1" noChangeAspect="1" noMove="1" noResize="1" noEditPoints="1" noAdjustHandles="1" noChangeArrowheads="1" noChangeShapeType="1" noTextEdit="1"/>
              </p:cNvSpPr>
              <p:nvPr/>
            </p:nvSpPr>
            <p:spPr>
              <a:xfrm>
                <a:off x="3408781" y="2116728"/>
                <a:ext cx="527465" cy="477888"/>
              </a:xfrm>
              <a:prstGeom prst="rect">
                <a:avLst/>
              </a:prstGeom>
              <a:blipFill>
                <a:blip r:embed="rId37"/>
                <a:stretch>
                  <a:fillRect l="-17241" t="-2532" r="-229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3" name="文字方塊 72">
                <a:extLst>
                  <a:ext uri="{FF2B5EF4-FFF2-40B4-BE49-F238E27FC236}">
                    <a16:creationId xmlns:a16="http://schemas.microsoft.com/office/drawing/2014/main" id="{AD4877AD-9DE1-5341-8D8D-1FD509D12044}"/>
                  </a:ext>
                </a:extLst>
              </p:cNvPr>
              <p:cNvSpPr txBox="1"/>
              <p:nvPr/>
            </p:nvSpPr>
            <p:spPr>
              <a:xfrm>
                <a:off x="5100934" y="2116728"/>
                <a:ext cx="527465" cy="4778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14:m>
                  <m:oMathPara xmlns:m="http://schemas.openxmlformats.org/officeDocument/2006/math">
                    <m:oMathParaPr>
                      <m:jc m:val="centerGroup"/>
                    </m:oMathParaPr>
                    <m:oMath xmlns:m="http://schemas.openxmlformats.org/officeDocument/2006/math">
                      <m:sSub>
                        <m:sSubPr>
                          <m:ctrlPr>
                            <a:rPr lang="en-US" altLang="zh-TW" sz="2400" b="0" i="1" dirty="0" smtClean="0">
                              <a:latin typeface="Cambria Math" panose="02040503050406030204" pitchFamily="18" charset="0"/>
                              <a:ea typeface="新細明體"/>
                              <a:cs typeface="Calibri"/>
                            </a:rPr>
                          </m:ctrlPr>
                        </m:sSubPr>
                        <m:e>
                          <m:acc>
                            <m:accPr>
                              <m:chr m:val="̂"/>
                              <m:ctrlPr>
                                <a:rPr lang="en-US" altLang="zh-TW" sz="2400" b="0" i="1" dirty="0" smtClean="0">
                                  <a:latin typeface="Cambria Math" panose="02040503050406030204" pitchFamily="18" charset="0"/>
                                  <a:ea typeface="新細明體"/>
                                  <a:cs typeface="Calibri"/>
                                </a:rPr>
                              </m:ctrlPr>
                            </m:accPr>
                            <m:e>
                              <m:r>
                                <a:rPr lang="en-US" altLang="zh-TW" sz="2400" b="0" i="1" dirty="0" smtClean="0">
                                  <a:latin typeface="Cambria Math" panose="02040503050406030204" pitchFamily="18" charset="0"/>
                                  <a:ea typeface="新細明體"/>
                                  <a:cs typeface="Calibri"/>
                                </a:rPr>
                                <m:t>𝛼</m:t>
                              </m:r>
                            </m:e>
                          </m:acc>
                        </m:e>
                        <m:sub>
                          <m:r>
                            <a:rPr lang="en-US" altLang="zh-TW" sz="2400" b="0" i="1" dirty="0" smtClean="0">
                              <a:latin typeface="Cambria Math" panose="02040503050406030204" pitchFamily="18" charset="0"/>
                              <a:ea typeface="新細明體"/>
                              <a:cs typeface="Calibri"/>
                            </a:rPr>
                            <m:t>1,2</m:t>
                          </m:r>
                        </m:sub>
                      </m:sSub>
                    </m:oMath>
                  </m:oMathPara>
                </a14:m>
                <a:endParaRPr lang="zh-TW" altLang="en-US" sz="2400">
                  <a:ea typeface="新細明體"/>
                  <a:cs typeface="Calibri"/>
                </a:endParaRPr>
              </a:p>
            </p:txBody>
          </p:sp>
        </mc:Choice>
        <mc:Fallback xmlns="">
          <p:sp>
            <p:nvSpPr>
              <p:cNvPr id="153" name="文字方塊 72">
                <a:extLst>
                  <a:ext uri="{FF2B5EF4-FFF2-40B4-BE49-F238E27FC236}">
                    <a16:creationId xmlns:a16="http://schemas.microsoft.com/office/drawing/2014/main" id="{AD4877AD-9DE1-5341-8D8D-1FD509D12044}"/>
                  </a:ext>
                </a:extLst>
              </p:cNvPr>
              <p:cNvSpPr txBox="1">
                <a:spLocks noRot="1" noChangeAspect="1" noMove="1" noResize="1" noEditPoints="1" noAdjustHandles="1" noChangeArrowheads="1" noChangeShapeType="1" noTextEdit="1"/>
              </p:cNvSpPr>
              <p:nvPr/>
            </p:nvSpPr>
            <p:spPr>
              <a:xfrm>
                <a:off x="5100934" y="2116728"/>
                <a:ext cx="527465" cy="477888"/>
              </a:xfrm>
              <a:prstGeom prst="rect">
                <a:avLst/>
              </a:prstGeom>
              <a:blipFill>
                <a:blip r:embed="rId38"/>
                <a:stretch>
                  <a:fillRect l="-17442" t="-2532" r="-232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4" name="文字方塊 72">
                <a:extLst>
                  <a:ext uri="{FF2B5EF4-FFF2-40B4-BE49-F238E27FC236}">
                    <a16:creationId xmlns:a16="http://schemas.microsoft.com/office/drawing/2014/main" id="{8BD7F669-19B5-6E47-A279-9B6426F80519}"/>
                  </a:ext>
                </a:extLst>
              </p:cNvPr>
              <p:cNvSpPr txBox="1"/>
              <p:nvPr/>
            </p:nvSpPr>
            <p:spPr>
              <a:xfrm>
                <a:off x="6841978" y="2116728"/>
                <a:ext cx="527465" cy="4778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14:m>
                  <m:oMathPara xmlns:m="http://schemas.openxmlformats.org/officeDocument/2006/math">
                    <m:oMathParaPr>
                      <m:jc m:val="centerGroup"/>
                    </m:oMathParaPr>
                    <m:oMath xmlns:m="http://schemas.openxmlformats.org/officeDocument/2006/math">
                      <m:sSub>
                        <m:sSubPr>
                          <m:ctrlPr>
                            <a:rPr lang="en-US" altLang="zh-TW" sz="2400" b="0" i="1" dirty="0" smtClean="0">
                              <a:latin typeface="Cambria Math" panose="02040503050406030204" pitchFamily="18" charset="0"/>
                              <a:ea typeface="新細明體"/>
                              <a:cs typeface="Calibri"/>
                            </a:rPr>
                          </m:ctrlPr>
                        </m:sSubPr>
                        <m:e>
                          <m:acc>
                            <m:accPr>
                              <m:chr m:val="̂"/>
                              <m:ctrlPr>
                                <a:rPr lang="en-US" altLang="zh-TW" sz="2400" b="0" i="1" dirty="0" smtClean="0">
                                  <a:latin typeface="Cambria Math" panose="02040503050406030204" pitchFamily="18" charset="0"/>
                                  <a:ea typeface="新細明體"/>
                                  <a:cs typeface="Calibri"/>
                                </a:rPr>
                              </m:ctrlPr>
                            </m:accPr>
                            <m:e>
                              <m:r>
                                <a:rPr lang="en-US" altLang="zh-TW" sz="2400" b="0" i="1" dirty="0" smtClean="0">
                                  <a:latin typeface="Cambria Math" panose="02040503050406030204" pitchFamily="18" charset="0"/>
                                  <a:ea typeface="新細明體"/>
                                  <a:cs typeface="Calibri"/>
                                </a:rPr>
                                <m:t>𝛼</m:t>
                              </m:r>
                            </m:e>
                          </m:acc>
                        </m:e>
                        <m:sub>
                          <m:r>
                            <a:rPr lang="en-US" altLang="zh-TW" sz="2400" b="0" i="1" dirty="0" smtClean="0">
                              <a:latin typeface="Cambria Math" panose="02040503050406030204" pitchFamily="18" charset="0"/>
                              <a:ea typeface="新細明體"/>
                              <a:cs typeface="Calibri"/>
                            </a:rPr>
                            <m:t>1,3</m:t>
                          </m:r>
                        </m:sub>
                      </m:sSub>
                    </m:oMath>
                  </m:oMathPara>
                </a14:m>
                <a:endParaRPr lang="zh-TW" altLang="en-US" sz="2400">
                  <a:ea typeface="新細明體"/>
                  <a:cs typeface="Calibri"/>
                </a:endParaRPr>
              </a:p>
            </p:txBody>
          </p:sp>
        </mc:Choice>
        <mc:Fallback xmlns="">
          <p:sp>
            <p:nvSpPr>
              <p:cNvPr id="154" name="文字方塊 72">
                <a:extLst>
                  <a:ext uri="{FF2B5EF4-FFF2-40B4-BE49-F238E27FC236}">
                    <a16:creationId xmlns:a16="http://schemas.microsoft.com/office/drawing/2014/main" id="{8BD7F669-19B5-6E47-A279-9B6426F80519}"/>
                  </a:ext>
                </a:extLst>
              </p:cNvPr>
              <p:cNvSpPr txBox="1">
                <a:spLocks noRot="1" noChangeAspect="1" noMove="1" noResize="1" noEditPoints="1" noAdjustHandles="1" noChangeArrowheads="1" noChangeShapeType="1" noTextEdit="1"/>
              </p:cNvSpPr>
              <p:nvPr/>
            </p:nvSpPr>
            <p:spPr>
              <a:xfrm>
                <a:off x="6841978" y="2116728"/>
                <a:ext cx="527465" cy="477888"/>
              </a:xfrm>
              <a:prstGeom prst="rect">
                <a:avLst/>
              </a:prstGeom>
              <a:blipFill>
                <a:blip r:embed="rId39"/>
                <a:stretch>
                  <a:fillRect l="-17241" t="-2532" r="-229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5" name="文字方塊 72">
                <a:extLst>
                  <a:ext uri="{FF2B5EF4-FFF2-40B4-BE49-F238E27FC236}">
                    <a16:creationId xmlns:a16="http://schemas.microsoft.com/office/drawing/2014/main" id="{32B53727-795D-5F4C-8D3E-C49DD43D80B8}"/>
                  </a:ext>
                </a:extLst>
              </p:cNvPr>
              <p:cNvSpPr txBox="1"/>
              <p:nvPr/>
            </p:nvSpPr>
            <p:spPr>
              <a:xfrm>
                <a:off x="8581807" y="2119184"/>
                <a:ext cx="527465" cy="4778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14:m>
                  <m:oMathPara xmlns:m="http://schemas.openxmlformats.org/officeDocument/2006/math">
                    <m:oMathParaPr>
                      <m:jc m:val="centerGroup"/>
                    </m:oMathParaPr>
                    <m:oMath xmlns:m="http://schemas.openxmlformats.org/officeDocument/2006/math">
                      <m:sSub>
                        <m:sSubPr>
                          <m:ctrlPr>
                            <a:rPr lang="en-US" altLang="zh-TW" sz="2400" b="0" i="1" dirty="0" smtClean="0">
                              <a:latin typeface="Cambria Math" panose="02040503050406030204" pitchFamily="18" charset="0"/>
                              <a:ea typeface="新細明體"/>
                              <a:cs typeface="Calibri"/>
                            </a:rPr>
                          </m:ctrlPr>
                        </m:sSubPr>
                        <m:e>
                          <m:acc>
                            <m:accPr>
                              <m:chr m:val="̂"/>
                              <m:ctrlPr>
                                <a:rPr lang="en-US" altLang="zh-TW" sz="2400" b="0" i="1" dirty="0" smtClean="0">
                                  <a:latin typeface="Cambria Math" panose="02040503050406030204" pitchFamily="18" charset="0"/>
                                  <a:ea typeface="新細明體"/>
                                  <a:cs typeface="Calibri"/>
                                </a:rPr>
                              </m:ctrlPr>
                            </m:accPr>
                            <m:e>
                              <m:r>
                                <a:rPr lang="en-US" altLang="zh-TW" sz="2400" b="0" i="1" dirty="0" smtClean="0">
                                  <a:latin typeface="Cambria Math" panose="02040503050406030204" pitchFamily="18" charset="0"/>
                                  <a:ea typeface="新細明體"/>
                                  <a:cs typeface="Calibri"/>
                                </a:rPr>
                                <m:t>𝛼</m:t>
                              </m:r>
                            </m:e>
                          </m:acc>
                        </m:e>
                        <m:sub>
                          <m:r>
                            <a:rPr lang="en-US" altLang="zh-TW" sz="2400" b="0" i="1" dirty="0" smtClean="0">
                              <a:latin typeface="Cambria Math" panose="02040503050406030204" pitchFamily="18" charset="0"/>
                              <a:ea typeface="新細明體"/>
                              <a:cs typeface="Calibri"/>
                            </a:rPr>
                            <m:t>1,4</m:t>
                          </m:r>
                        </m:sub>
                      </m:sSub>
                    </m:oMath>
                  </m:oMathPara>
                </a14:m>
                <a:endParaRPr lang="zh-TW" altLang="en-US" sz="2400">
                  <a:ea typeface="新細明體"/>
                  <a:cs typeface="Calibri"/>
                </a:endParaRPr>
              </a:p>
            </p:txBody>
          </p:sp>
        </mc:Choice>
        <mc:Fallback xmlns="">
          <p:sp>
            <p:nvSpPr>
              <p:cNvPr id="155" name="文字方塊 72">
                <a:extLst>
                  <a:ext uri="{FF2B5EF4-FFF2-40B4-BE49-F238E27FC236}">
                    <a16:creationId xmlns:a16="http://schemas.microsoft.com/office/drawing/2014/main" id="{32B53727-795D-5F4C-8D3E-C49DD43D80B8}"/>
                  </a:ext>
                </a:extLst>
              </p:cNvPr>
              <p:cNvSpPr txBox="1">
                <a:spLocks noRot="1" noChangeAspect="1" noMove="1" noResize="1" noEditPoints="1" noAdjustHandles="1" noChangeArrowheads="1" noChangeShapeType="1" noTextEdit="1"/>
              </p:cNvSpPr>
              <p:nvPr/>
            </p:nvSpPr>
            <p:spPr>
              <a:xfrm>
                <a:off x="8581807" y="2119184"/>
                <a:ext cx="527465" cy="477888"/>
              </a:xfrm>
              <a:prstGeom prst="rect">
                <a:avLst/>
              </a:prstGeom>
              <a:blipFill>
                <a:blip r:embed="rId40"/>
                <a:stretch>
                  <a:fillRect l="-17442" t="-2564" r="-232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6" name="文字方塊 72">
                <a:extLst>
                  <a:ext uri="{FF2B5EF4-FFF2-40B4-BE49-F238E27FC236}">
                    <a16:creationId xmlns:a16="http://schemas.microsoft.com/office/drawing/2014/main" id="{B7F6E102-B536-FC4B-A418-D119DFC15641}"/>
                  </a:ext>
                </a:extLst>
              </p:cNvPr>
              <p:cNvSpPr txBox="1"/>
              <p:nvPr/>
            </p:nvSpPr>
            <p:spPr>
              <a:xfrm>
                <a:off x="10235845" y="2123883"/>
                <a:ext cx="527465" cy="4778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14:m>
                  <m:oMathPara xmlns:m="http://schemas.openxmlformats.org/officeDocument/2006/math">
                    <m:oMathParaPr>
                      <m:jc m:val="centerGroup"/>
                    </m:oMathParaPr>
                    <m:oMath xmlns:m="http://schemas.openxmlformats.org/officeDocument/2006/math">
                      <m:sSub>
                        <m:sSubPr>
                          <m:ctrlPr>
                            <a:rPr lang="en-US" altLang="zh-TW" sz="2400" b="0" i="1" dirty="0" smtClean="0">
                              <a:latin typeface="Cambria Math" panose="02040503050406030204" pitchFamily="18" charset="0"/>
                              <a:ea typeface="新細明體"/>
                              <a:cs typeface="Calibri"/>
                            </a:rPr>
                          </m:ctrlPr>
                        </m:sSubPr>
                        <m:e>
                          <m:acc>
                            <m:accPr>
                              <m:chr m:val="̂"/>
                              <m:ctrlPr>
                                <a:rPr lang="en-US" altLang="zh-TW" sz="2400" b="0" i="1" dirty="0" smtClean="0">
                                  <a:latin typeface="Cambria Math" panose="02040503050406030204" pitchFamily="18" charset="0"/>
                                  <a:ea typeface="新細明體"/>
                                  <a:cs typeface="Calibri"/>
                                </a:rPr>
                              </m:ctrlPr>
                            </m:accPr>
                            <m:e>
                              <m:r>
                                <a:rPr lang="en-US" altLang="zh-TW" sz="2400" b="0" i="1" dirty="0" smtClean="0">
                                  <a:latin typeface="Cambria Math" panose="02040503050406030204" pitchFamily="18" charset="0"/>
                                  <a:ea typeface="新細明體"/>
                                  <a:cs typeface="Calibri"/>
                                </a:rPr>
                                <m:t>𝛼</m:t>
                              </m:r>
                            </m:e>
                          </m:acc>
                        </m:e>
                        <m:sub>
                          <m:r>
                            <a:rPr lang="en-US" altLang="zh-TW" sz="2400" b="0" i="1" dirty="0" smtClean="0">
                              <a:latin typeface="Cambria Math" panose="02040503050406030204" pitchFamily="18" charset="0"/>
                              <a:ea typeface="新細明體"/>
                              <a:cs typeface="Calibri"/>
                            </a:rPr>
                            <m:t>1,5</m:t>
                          </m:r>
                        </m:sub>
                      </m:sSub>
                    </m:oMath>
                  </m:oMathPara>
                </a14:m>
                <a:endParaRPr lang="zh-TW" altLang="en-US" sz="2400">
                  <a:ea typeface="新細明體"/>
                  <a:cs typeface="Calibri"/>
                </a:endParaRPr>
              </a:p>
            </p:txBody>
          </p:sp>
        </mc:Choice>
        <mc:Fallback xmlns="">
          <p:sp>
            <p:nvSpPr>
              <p:cNvPr id="156" name="文字方塊 72">
                <a:extLst>
                  <a:ext uri="{FF2B5EF4-FFF2-40B4-BE49-F238E27FC236}">
                    <a16:creationId xmlns:a16="http://schemas.microsoft.com/office/drawing/2014/main" id="{B7F6E102-B536-FC4B-A418-D119DFC15641}"/>
                  </a:ext>
                </a:extLst>
              </p:cNvPr>
              <p:cNvSpPr txBox="1">
                <a:spLocks noRot="1" noChangeAspect="1" noMove="1" noResize="1" noEditPoints="1" noAdjustHandles="1" noChangeArrowheads="1" noChangeShapeType="1" noTextEdit="1"/>
              </p:cNvSpPr>
              <p:nvPr/>
            </p:nvSpPr>
            <p:spPr>
              <a:xfrm>
                <a:off x="10235845" y="2123883"/>
                <a:ext cx="527465" cy="477888"/>
              </a:xfrm>
              <a:prstGeom prst="rect">
                <a:avLst/>
              </a:prstGeom>
              <a:blipFill>
                <a:blip r:embed="rId41"/>
                <a:stretch>
                  <a:fillRect l="-17241" t="-2532" r="-2299"/>
                </a:stretch>
              </a:blipFill>
            </p:spPr>
            <p:txBody>
              <a:bodyPr/>
              <a:lstStyle/>
              <a:p>
                <a:r>
                  <a:rPr lang="en-US">
                    <a:noFill/>
                  </a:rPr>
                  <a:t> </a:t>
                </a:r>
              </a:p>
            </p:txBody>
          </p:sp>
        </mc:Fallback>
      </mc:AlternateContent>
      <p:grpSp>
        <p:nvGrpSpPr>
          <p:cNvPr id="161" name="群組 34">
            <a:extLst>
              <a:ext uri="{FF2B5EF4-FFF2-40B4-BE49-F238E27FC236}">
                <a16:creationId xmlns:a16="http://schemas.microsoft.com/office/drawing/2014/main" id="{0C959FF8-F138-DC46-BF28-DDFFDE14D3C7}"/>
              </a:ext>
            </a:extLst>
          </p:cNvPr>
          <p:cNvGrpSpPr/>
          <p:nvPr/>
        </p:nvGrpSpPr>
        <p:grpSpPr>
          <a:xfrm>
            <a:off x="4162245" y="2108565"/>
            <a:ext cx="634410" cy="461665"/>
            <a:chOff x="5727008" y="1948468"/>
            <a:chExt cx="634410" cy="617647"/>
          </a:xfrm>
        </p:grpSpPr>
        <p:sp>
          <p:nvSpPr>
            <p:cNvPr id="162" name="橢圓 35">
              <a:extLst>
                <a:ext uri="{FF2B5EF4-FFF2-40B4-BE49-F238E27FC236}">
                  <a16:creationId xmlns:a16="http://schemas.microsoft.com/office/drawing/2014/main" id="{F700138D-35D4-D545-9451-94933132048C}"/>
                </a:ext>
              </a:extLst>
            </p:cNvPr>
            <p:cNvSpPr/>
            <p:nvPr/>
          </p:nvSpPr>
          <p:spPr>
            <a:xfrm>
              <a:off x="5854474" y="1999363"/>
              <a:ext cx="372140" cy="502534"/>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sz="2400">
                <a:solidFill>
                  <a:schemeClr val="tx1"/>
                </a:solidFill>
                <a:ea typeface="新細明體"/>
                <a:cs typeface="Calibri"/>
              </a:endParaRPr>
            </a:p>
          </p:txBody>
        </p:sp>
        <mc:AlternateContent xmlns:mc="http://schemas.openxmlformats.org/markup-compatibility/2006" xmlns:a14="http://schemas.microsoft.com/office/drawing/2010/main">
          <mc:Choice Requires="a14">
            <p:sp>
              <p:nvSpPr>
                <p:cNvPr id="163" name="文字方塊 18">
                  <a:extLst>
                    <a:ext uri="{FF2B5EF4-FFF2-40B4-BE49-F238E27FC236}">
                      <a16:creationId xmlns:a16="http://schemas.microsoft.com/office/drawing/2014/main" id="{F7F63EA0-27B9-B845-851C-4C1280C53F51}"/>
                    </a:ext>
                  </a:extLst>
                </p:cNvPr>
                <p:cNvSpPr txBox="1"/>
                <p:nvPr/>
              </p:nvSpPr>
              <p:spPr>
                <a:xfrm>
                  <a:off x="5727008" y="1948468"/>
                  <a:ext cx="634410" cy="61764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14:m>
                    <m:oMathPara xmlns:m="http://schemas.openxmlformats.org/officeDocument/2006/math">
                      <m:oMathParaPr>
                        <m:jc m:val="centerGroup"/>
                      </m:oMathParaPr>
                      <m:oMath xmlns:m="http://schemas.openxmlformats.org/officeDocument/2006/math">
                        <m:r>
                          <a:rPr lang="en-US" altLang="zh-TW" sz="2400" b="1" i="1" smtClean="0">
                            <a:latin typeface="Cambria Math" panose="02040503050406030204" pitchFamily="18" charset="0"/>
                            <a:ea typeface="Cambria Math" panose="02040503050406030204" pitchFamily="18" charset="0"/>
                            <a:cs typeface="Calibri"/>
                          </a:rPr>
                          <m:t>×</m:t>
                        </m:r>
                      </m:oMath>
                    </m:oMathPara>
                  </a14:m>
                  <a:endParaRPr lang="zh-TW" sz="2400" b="1">
                    <a:ea typeface="新細明體"/>
                    <a:cs typeface="Calibri"/>
                  </a:endParaRPr>
                </a:p>
              </p:txBody>
            </p:sp>
          </mc:Choice>
          <mc:Fallback xmlns="">
            <p:sp>
              <p:nvSpPr>
                <p:cNvPr id="163" name="文字方塊 18">
                  <a:extLst>
                    <a:ext uri="{FF2B5EF4-FFF2-40B4-BE49-F238E27FC236}">
                      <a16:creationId xmlns:a16="http://schemas.microsoft.com/office/drawing/2014/main" id="{F7F63EA0-27B9-B845-851C-4C1280C53F51}"/>
                    </a:ext>
                  </a:extLst>
                </p:cNvPr>
                <p:cNvSpPr txBox="1">
                  <a:spLocks noRot="1" noChangeAspect="1" noMove="1" noResize="1" noEditPoints="1" noAdjustHandles="1" noChangeArrowheads="1" noChangeShapeType="1" noTextEdit="1"/>
                </p:cNvSpPr>
                <p:nvPr/>
              </p:nvSpPr>
              <p:spPr>
                <a:xfrm>
                  <a:off x="5727008" y="1948468"/>
                  <a:ext cx="634410" cy="617647"/>
                </a:xfrm>
                <a:prstGeom prst="rect">
                  <a:avLst/>
                </a:prstGeom>
                <a:blipFill>
                  <a:blip r:embed="rId42"/>
                  <a:stretch>
                    <a:fillRect/>
                  </a:stretch>
                </a:blipFill>
              </p:spPr>
              <p:txBody>
                <a:bodyPr/>
                <a:lstStyle/>
                <a:p>
                  <a:r>
                    <a:rPr lang="en-US">
                      <a:noFill/>
                    </a:rPr>
                    <a:t> </a:t>
                  </a:r>
                </a:p>
              </p:txBody>
            </p:sp>
          </mc:Fallback>
        </mc:AlternateContent>
      </p:grpSp>
      <p:grpSp>
        <p:nvGrpSpPr>
          <p:cNvPr id="164" name="群組 34">
            <a:extLst>
              <a:ext uri="{FF2B5EF4-FFF2-40B4-BE49-F238E27FC236}">
                <a16:creationId xmlns:a16="http://schemas.microsoft.com/office/drawing/2014/main" id="{DE5B2CE2-B7D6-CA44-99D3-384E8FE497DA}"/>
              </a:ext>
            </a:extLst>
          </p:cNvPr>
          <p:cNvGrpSpPr/>
          <p:nvPr/>
        </p:nvGrpSpPr>
        <p:grpSpPr>
          <a:xfrm>
            <a:off x="5979824" y="2108565"/>
            <a:ext cx="634410" cy="461665"/>
            <a:chOff x="5727008" y="1948468"/>
            <a:chExt cx="634410" cy="617647"/>
          </a:xfrm>
        </p:grpSpPr>
        <p:sp>
          <p:nvSpPr>
            <p:cNvPr id="165" name="橢圓 35">
              <a:extLst>
                <a:ext uri="{FF2B5EF4-FFF2-40B4-BE49-F238E27FC236}">
                  <a16:creationId xmlns:a16="http://schemas.microsoft.com/office/drawing/2014/main" id="{0779675E-01C0-0C4A-8706-874B283D9782}"/>
                </a:ext>
              </a:extLst>
            </p:cNvPr>
            <p:cNvSpPr/>
            <p:nvPr/>
          </p:nvSpPr>
          <p:spPr>
            <a:xfrm>
              <a:off x="5854474" y="1999363"/>
              <a:ext cx="372140" cy="502534"/>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sz="2400">
                <a:solidFill>
                  <a:schemeClr val="tx1"/>
                </a:solidFill>
                <a:ea typeface="新細明體"/>
                <a:cs typeface="Calibri"/>
              </a:endParaRPr>
            </a:p>
          </p:txBody>
        </p:sp>
        <mc:AlternateContent xmlns:mc="http://schemas.openxmlformats.org/markup-compatibility/2006" xmlns:a14="http://schemas.microsoft.com/office/drawing/2010/main">
          <mc:Choice Requires="a14">
            <p:sp>
              <p:nvSpPr>
                <p:cNvPr id="166" name="文字方塊 18">
                  <a:extLst>
                    <a:ext uri="{FF2B5EF4-FFF2-40B4-BE49-F238E27FC236}">
                      <a16:creationId xmlns:a16="http://schemas.microsoft.com/office/drawing/2014/main" id="{C8BA317F-8D3D-2049-B496-0AD5FBFE4AC2}"/>
                    </a:ext>
                  </a:extLst>
                </p:cNvPr>
                <p:cNvSpPr txBox="1"/>
                <p:nvPr/>
              </p:nvSpPr>
              <p:spPr>
                <a:xfrm>
                  <a:off x="5727008" y="1948468"/>
                  <a:ext cx="634410" cy="61764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14:m>
                    <m:oMathPara xmlns:m="http://schemas.openxmlformats.org/officeDocument/2006/math">
                      <m:oMathParaPr>
                        <m:jc m:val="centerGroup"/>
                      </m:oMathParaPr>
                      <m:oMath xmlns:m="http://schemas.openxmlformats.org/officeDocument/2006/math">
                        <m:r>
                          <a:rPr lang="en-US" altLang="zh-TW" sz="2400" b="1" i="1" smtClean="0">
                            <a:latin typeface="Cambria Math" panose="02040503050406030204" pitchFamily="18" charset="0"/>
                            <a:ea typeface="Cambria Math" panose="02040503050406030204" pitchFamily="18" charset="0"/>
                            <a:cs typeface="Calibri"/>
                          </a:rPr>
                          <m:t>×</m:t>
                        </m:r>
                      </m:oMath>
                    </m:oMathPara>
                  </a14:m>
                  <a:endParaRPr lang="zh-TW" sz="2400" b="1">
                    <a:ea typeface="新細明體"/>
                    <a:cs typeface="Calibri"/>
                  </a:endParaRPr>
                </a:p>
              </p:txBody>
            </p:sp>
          </mc:Choice>
          <mc:Fallback xmlns="">
            <p:sp>
              <p:nvSpPr>
                <p:cNvPr id="166" name="文字方塊 18">
                  <a:extLst>
                    <a:ext uri="{FF2B5EF4-FFF2-40B4-BE49-F238E27FC236}">
                      <a16:creationId xmlns:a16="http://schemas.microsoft.com/office/drawing/2014/main" id="{C8BA317F-8D3D-2049-B496-0AD5FBFE4AC2}"/>
                    </a:ext>
                  </a:extLst>
                </p:cNvPr>
                <p:cNvSpPr txBox="1">
                  <a:spLocks noRot="1" noChangeAspect="1" noMove="1" noResize="1" noEditPoints="1" noAdjustHandles="1" noChangeArrowheads="1" noChangeShapeType="1" noTextEdit="1"/>
                </p:cNvSpPr>
                <p:nvPr/>
              </p:nvSpPr>
              <p:spPr>
                <a:xfrm>
                  <a:off x="5727008" y="1948468"/>
                  <a:ext cx="634410" cy="617647"/>
                </a:xfrm>
                <a:prstGeom prst="rect">
                  <a:avLst/>
                </a:prstGeom>
                <a:blipFill>
                  <a:blip r:embed="rId42"/>
                  <a:stretch>
                    <a:fillRect/>
                  </a:stretch>
                </a:blipFill>
              </p:spPr>
              <p:txBody>
                <a:bodyPr/>
                <a:lstStyle/>
                <a:p>
                  <a:r>
                    <a:rPr lang="en-US">
                      <a:noFill/>
                    </a:rPr>
                    <a:t> </a:t>
                  </a:r>
                </a:p>
              </p:txBody>
            </p:sp>
          </mc:Fallback>
        </mc:AlternateContent>
      </p:grpSp>
      <p:grpSp>
        <p:nvGrpSpPr>
          <p:cNvPr id="167" name="群組 34">
            <a:extLst>
              <a:ext uri="{FF2B5EF4-FFF2-40B4-BE49-F238E27FC236}">
                <a16:creationId xmlns:a16="http://schemas.microsoft.com/office/drawing/2014/main" id="{EA7663ED-244E-D345-9211-EFB88C0E0811}"/>
              </a:ext>
            </a:extLst>
          </p:cNvPr>
          <p:cNvGrpSpPr/>
          <p:nvPr/>
        </p:nvGrpSpPr>
        <p:grpSpPr>
          <a:xfrm>
            <a:off x="7670666" y="2108565"/>
            <a:ext cx="634410" cy="461665"/>
            <a:chOff x="5727008" y="1948468"/>
            <a:chExt cx="634410" cy="617647"/>
          </a:xfrm>
        </p:grpSpPr>
        <p:sp>
          <p:nvSpPr>
            <p:cNvPr id="168" name="橢圓 35">
              <a:extLst>
                <a:ext uri="{FF2B5EF4-FFF2-40B4-BE49-F238E27FC236}">
                  <a16:creationId xmlns:a16="http://schemas.microsoft.com/office/drawing/2014/main" id="{E82875BF-0E3E-9842-BBF8-02D9615953CD}"/>
                </a:ext>
              </a:extLst>
            </p:cNvPr>
            <p:cNvSpPr/>
            <p:nvPr/>
          </p:nvSpPr>
          <p:spPr>
            <a:xfrm>
              <a:off x="5854474" y="1999363"/>
              <a:ext cx="372140" cy="502534"/>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sz="2400">
                <a:solidFill>
                  <a:schemeClr val="tx1"/>
                </a:solidFill>
                <a:ea typeface="新細明體"/>
                <a:cs typeface="Calibri"/>
              </a:endParaRPr>
            </a:p>
          </p:txBody>
        </p:sp>
        <mc:AlternateContent xmlns:mc="http://schemas.openxmlformats.org/markup-compatibility/2006" xmlns:a14="http://schemas.microsoft.com/office/drawing/2010/main">
          <mc:Choice Requires="a14">
            <p:sp>
              <p:nvSpPr>
                <p:cNvPr id="169" name="文字方塊 18">
                  <a:extLst>
                    <a:ext uri="{FF2B5EF4-FFF2-40B4-BE49-F238E27FC236}">
                      <a16:creationId xmlns:a16="http://schemas.microsoft.com/office/drawing/2014/main" id="{EF233B87-F91B-BA48-9945-7A6DE29BB78D}"/>
                    </a:ext>
                  </a:extLst>
                </p:cNvPr>
                <p:cNvSpPr txBox="1"/>
                <p:nvPr/>
              </p:nvSpPr>
              <p:spPr>
                <a:xfrm>
                  <a:off x="5727008" y="1948468"/>
                  <a:ext cx="634410" cy="61764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14:m>
                    <m:oMathPara xmlns:m="http://schemas.openxmlformats.org/officeDocument/2006/math">
                      <m:oMathParaPr>
                        <m:jc m:val="centerGroup"/>
                      </m:oMathParaPr>
                      <m:oMath xmlns:m="http://schemas.openxmlformats.org/officeDocument/2006/math">
                        <m:r>
                          <a:rPr lang="en-US" altLang="zh-TW" sz="2400" b="1" i="1" smtClean="0">
                            <a:latin typeface="Cambria Math" panose="02040503050406030204" pitchFamily="18" charset="0"/>
                            <a:ea typeface="Cambria Math" panose="02040503050406030204" pitchFamily="18" charset="0"/>
                            <a:cs typeface="Calibri"/>
                          </a:rPr>
                          <m:t>×</m:t>
                        </m:r>
                      </m:oMath>
                    </m:oMathPara>
                  </a14:m>
                  <a:endParaRPr lang="zh-TW" sz="2400" b="1">
                    <a:ea typeface="新細明體"/>
                    <a:cs typeface="Calibri"/>
                  </a:endParaRPr>
                </a:p>
              </p:txBody>
            </p:sp>
          </mc:Choice>
          <mc:Fallback xmlns="">
            <p:sp>
              <p:nvSpPr>
                <p:cNvPr id="169" name="文字方塊 18">
                  <a:extLst>
                    <a:ext uri="{FF2B5EF4-FFF2-40B4-BE49-F238E27FC236}">
                      <a16:creationId xmlns:a16="http://schemas.microsoft.com/office/drawing/2014/main" id="{EF233B87-F91B-BA48-9945-7A6DE29BB78D}"/>
                    </a:ext>
                  </a:extLst>
                </p:cNvPr>
                <p:cNvSpPr txBox="1">
                  <a:spLocks noRot="1" noChangeAspect="1" noMove="1" noResize="1" noEditPoints="1" noAdjustHandles="1" noChangeArrowheads="1" noChangeShapeType="1" noTextEdit="1"/>
                </p:cNvSpPr>
                <p:nvPr/>
              </p:nvSpPr>
              <p:spPr>
                <a:xfrm>
                  <a:off x="5727008" y="1948468"/>
                  <a:ext cx="634410" cy="617647"/>
                </a:xfrm>
                <a:prstGeom prst="rect">
                  <a:avLst/>
                </a:prstGeom>
                <a:blipFill>
                  <a:blip r:embed="rId42"/>
                  <a:stretch>
                    <a:fillRect/>
                  </a:stretch>
                </a:blipFill>
              </p:spPr>
              <p:txBody>
                <a:bodyPr/>
                <a:lstStyle/>
                <a:p>
                  <a:r>
                    <a:rPr lang="en-US">
                      <a:noFill/>
                    </a:rPr>
                    <a:t> </a:t>
                  </a:r>
                </a:p>
              </p:txBody>
            </p:sp>
          </mc:Fallback>
        </mc:AlternateContent>
      </p:grpSp>
      <p:grpSp>
        <p:nvGrpSpPr>
          <p:cNvPr id="170" name="群組 34">
            <a:extLst>
              <a:ext uri="{FF2B5EF4-FFF2-40B4-BE49-F238E27FC236}">
                <a16:creationId xmlns:a16="http://schemas.microsoft.com/office/drawing/2014/main" id="{9FC714F6-8CEC-2D4C-B641-87C36CC9F761}"/>
              </a:ext>
            </a:extLst>
          </p:cNvPr>
          <p:cNvGrpSpPr/>
          <p:nvPr/>
        </p:nvGrpSpPr>
        <p:grpSpPr>
          <a:xfrm>
            <a:off x="9382636" y="2108565"/>
            <a:ext cx="634410" cy="461665"/>
            <a:chOff x="5727008" y="1948468"/>
            <a:chExt cx="634410" cy="617647"/>
          </a:xfrm>
        </p:grpSpPr>
        <p:sp>
          <p:nvSpPr>
            <p:cNvPr id="171" name="橢圓 35">
              <a:extLst>
                <a:ext uri="{FF2B5EF4-FFF2-40B4-BE49-F238E27FC236}">
                  <a16:creationId xmlns:a16="http://schemas.microsoft.com/office/drawing/2014/main" id="{36857274-1AC4-6C4F-8523-39740B473490}"/>
                </a:ext>
              </a:extLst>
            </p:cNvPr>
            <p:cNvSpPr/>
            <p:nvPr/>
          </p:nvSpPr>
          <p:spPr>
            <a:xfrm>
              <a:off x="5854474" y="1999363"/>
              <a:ext cx="372140" cy="502534"/>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sz="2400">
                <a:solidFill>
                  <a:schemeClr val="tx1"/>
                </a:solidFill>
                <a:ea typeface="新細明體"/>
                <a:cs typeface="Calibri"/>
              </a:endParaRPr>
            </a:p>
          </p:txBody>
        </p:sp>
        <mc:AlternateContent xmlns:mc="http://schemas.openxmlformats.org/markup-compatibility/2006" xmlns:a14="http://schemas.microsoft.com/office/drawing/2010/main">
          <mc:Choice Requires="a14">
            <p:sp>
              <p:nvSpPr>
                <p:cNvPr id="172" name="文字方塊 18">
                  <a:extLst>
                    <a:ext uri="{FF2B5EF4-FFF2-40B4-BE49-F238E27FC236}">
                      <a16:creationId xmlns:a16="http://schemas.microsoft.com/office/drawing/2014/main" id="{A6664577-F775-6F4F-B07D-FEF01734C858}"/>
                    </a:ext>
                  </a:extLst>
                </p:cNvPr>
                <p:cNvSpPr txBox="1"/>
                <p:nvPr/>
              </p:nvSpPr>
              <p:spPr>
                <a:xfrm>
                  <a:off x="5727008" y="1948468"/>
                  <a:ext cx="634410" cy="61764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14:m>
                    <m:oMathPara xmlns:m="http://schemas.openxmlformats.org/officeDocument/2006/math">
                      <m:oMathParaPr>
                        <m:jc m:val="centerGroup"/>
                      </m:oMathParaPr>
                      <m:oMath xmlns:m="http://schemas.openxmlformats.org/officeDocument/2006/math">
                        <m:r>
                          <a:rPr lang="en-US" altLang="zh-TW" sz="2400" b="1" i="1" smtClean="0">
                            <a:latin typeface="Cambria Math" panose="02040503050406030204" pitchFamily="18" charset="0"/>
                            <a:ea typeface="Cambria Math" panose="02040503050406030204" pitchFamily="18" charset="0"/>
                            <a:cs typeface="Calibri"/>
                          </a:rPr>
                          <m:t>×</m:t>
                        </m:r>
                      </m:oMath>
                    </m:oMathPara>
                  </a14:m>
                  <a:endParaRPr lang="zh-TW" sz="2400" b="1">
                    <a:ea typeface="新細明體"/>
                    <a:cs typeface="Calibri"/>
                  </a:endParaRPr>
                </a:p>
              </p:txBody>
            </p:sp>
          </mc:Choice>
          <mc:Fallback xmlns="">
            <p:sp>
              <p:nvSpPr>
                <p:cNvPr id="172" name="文字方塊 18">
                  <a:extLst>
                    <a:ext uri="{FF2B5EF4-FFF2-40B4-BE49-F238E27FC236}">
                      <a16:creationId xmlns:a16="http://schemas.microsoft.com/office/drawing/2014/main" id="{A6664577-F775-6F4F-B07D-FEF01734C858}"/>
                    </a:ext>
                  </a:extLst>
                </p:cNvPr>
                <p:cNvSpPr txBox="1">
                  <a:spLocks noRot="1" noChangeAspect="1" noMove="1" noResize="1" noEditPoints="1" noAdjustHandles="1" noChangeArrowheads="1" noChangeShapeType="1" noTextEdit="1"/>
                </p:cNvSpPr>
                <p:nvPr/>
              </p:nvSpPr>
              <p:spPr>
                <a:xfrm>
                  <a:off x="5727008" y="1948468"/>
                  <a:ext cx="634410" cy="617647"/>
                </a:xfrm>
                <a:prstGeom prst="rect">
                  <a:avLst/>
                </a:prstGeom>
                <a:blipFill>
                  <a:blip r:embed="rId42"/>
                  <a:stretch>
                    <a:fillRect/>
                  </a:stretch>
                </a:blipFill>
              </p:spPr>
              <p:txBody>
                <a:bodyPr/>
                <a:lstStyle/>
                <a:p>
                  <a:r>
                    <a:rPr lang="en-US">
                      <a:noFill/>
                    </a:rPr>
                    <a:t> </a:t>
                  </a:r>
                </a:p>
              </p:txBody>
            </p:sp>
          </mc:Fallback>
        </mc:AlternateContent>
      </p:grpSp>
      <p:grpSp>
        <p:nvGrpSpPr>
          <p:cNvPr id="173" name="群組 34">
            <a:extLst>
              <a:ext uri="{FF2B5EF4-FFF2-40B4-BE49-F238E27FC236}">
                <a16:creationId xmlns:a16="http://schemas.microsoft.com/office/drawing/2014/main" id="{C193F2E4-E1CD-7243-B236-DEA470E2C6B4}"/>
              </a:ext>
            </a:extLst>
          </p:cNvPr>
          <p:cNvGrpSpPr/>
          <p:nvPr/>
        </p:nvGrpSpPr>
        <p:grpSpPr>
          <a:xfrm>
            <a:off x="11143085" y="2108565"/>
            <a:ext cx="634410" cy="461665"/>
            <a:chOff x="5727008" y="1948468"/>
            <a:chExt cx="634410" cy="617647"/>
          </a:xfrm>
        </p:grpSpPr>
        <p:sp>
          <p:nvSpPr>
            <p:cNvPr id="174" name="橢圓 35">
              <a:extLst>
                <a:ext uri="{FF2B5EF4-FFF2-40B4-BE49-F238E27FC236}">
                  <a16:creationId xmlns:a16="http://schemas.microsoft.com/office/drawing/2014/main" id="{8808C435-83FB-BE48-B7F6-7E5A7FAA2E0F}"/>
                </a:ext>
              </a:extLst>
            </p:cNvPr>
            <p:cNvSpPr/>
            <p:nvPr/>
          </p:nvSpPr>
          <p:spPr>
            <a:xfrm>
              <a:off x="5854474" y="1999363"/>
              <a:ext cx="372140" cy="502534"/>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sz="2400">
                <a:solidFill>
                  <a:schemeClr val="tx1"/>
                </a:solidFill>
                <a:ea typeface="新細明體"/>
                <a:cs typeface="Calibri"/>
              </a:endParaRPr>
            </a:p>
          </p:txBody>
        </p:sp>
        <mc:AlternateContent xmlns:mc="http://schemas.openxmlformats.org/markup-compatibility/2006" xmlns:a14="http://schemas.microsoft.com/office/drawing/2010/main">
          <mc:Choice Requires="a14">
            <p:sp>
              <p:nvSpPr>
                <p:cNvPr id="175" name="文字方塊 18">
                  <a:extLst>
                    <a:ext uri="{FF2B5EF4-FFF2-40B4-BE49-F238E27FC236}">
                      <a16:creationId xmlns:a16="http://schemas.microsoft.com/office/drawing/2014/main" id="{62E2E05B-87C8-5B4A-88A4-8F9B6C97577D}"/>
                    </a:ext>
                  </a:extLst>
                </p:cNvPr>
                <p:cNvSpPr txBox="1"/>
                <p:nvPr/>
              </p:nvSpPr>
              <p:spPr>
                <a:xfrm>
                  <a:off x="5727008" y="1948468"/>
                  <a:ext cx="634410" cy="61764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14:m>
                    <m:oMathPara xmlns:m="http://schemas.openxmlformats.org/officeDocument/2006/math">
                      <m:oMathParaPr>
                        <m:jc m:val="centerGroup"/>
                      </m:oMathParaPr>
                      <m:oMath xmlns:m="http://schemas.openxmlformats.org/officeDocument/2006/math">
                        <m:r>
                          <a:rPr lang="en-US" altLang="zh-TW" sz="2400" b="1" i="1" smtClean="0">
                            <a:latin typeface="Cambria Math" panose="02040503050406030204" pitchFamily="18" charset="0"/>
                            <a:ea typeface="Cambria Math" panose="02040503050406030204" pitchFamily="18" charset="0"/>
                            <a:cs typeface="Calibri"/>
                          </a:rPr>
                          <m:t>×</m:t>
                        </m:r>
                      </m:oMath>
                    </m:oMathPara>
                  </a14:m>
                  <a:endParaRPr lang="zh-TW" sz="2400" b="1">
                    <a:ea typeface="新細明體"/>
                    <a:cs typeface="Calibri"/>
                  </a:endParaRPr>
                </a:p>
              </p:txBody>
            </p:sp>
          </mc:Choice>
          <mc:Fallback xmlns="">
            <p:sp>
              <p:nvSpPr>
                <p:cNvPr id="175" name="文字方塊 18">
                  <a:extLst>
                    <a:ext uri="{FF2B5EF4-FFF2-40B4-BE49-F238E27FC236}">
                      <a16:creationId xmlns:a16="http://schemas.microsoft.com/office/drawing/2014/main" id="{62E2E05B-87C8-5B4A-88A4-8F9B6C97577D}"/>
                    </a:ext>
                  </a:extLst>
                </p:cNvPr>
                <p:cNvSpPr txBox="1">
                  <a:spLocks noRot="1" noChangeAspect="1" noMove="1" noResize="1" noEditPoints="1" noAdjustHandles="1" noChangeArrowheads="1" noChangeShapeType="1" noTextEdit="1"/>
                </p:cNvSpPr>
                <p:nvPr/>
              </p:nvSpPr>
              <p:spPr>
                <a:xfrm>
                  <a:off x="5727008" y="1948468"/>
                  <a:ext cx="634410" cy="617647"/>
                </a:xfrm>
                <a:prstGeom prst="rect">
                  <a:avLst/>
                </a:prstGeom>
                <a:blipFill>
                  <a:blip r:embed="rId42"/>
                  <a:stretch>
                    <a:fillRect/>
                  </a:stretch>
                </a:blipFill>
              </p:spPr>
              <p:txBody>
                <a:bodyPr/>
                <a:lstStyle/>
                <a:p>
                  <a:r>
                    <a:rPr lang="en-US">
                      <a:noFill/>
                    </a:rPr>
                    <a:t> </a:t>
                  </a:r>
                </a:p>
              </p:txBody>
            </p:sp>
          </mc:Fallback>
        </mc:AlternateContent>
      </p:grpSp>
      <p:cxnSp>
        <p:nvCxnSpPr>
          <p:cNvPr id="185" name="直線單箭頭接點 47">
            <a:extLst>
              <a:ext uri="{FF2B5EF4-FFF2-40B4-BE49-F238E27FC236}">
                <a16:creationId xmlns:a16="http://schemas.microsoft.com/office/drawing/2014/main" id="{55817FB9-161B-F94E-82C4-26EC1232DB3D}"/>
              </a:ext>
            </a:extLst>
          </p:cNvPr>
          <p:cNvCxnSpPr>
            <a:cxnSpLocks/>
            <a:endCxn id="163" idx="1"/>
          </p:cNvCxnSpPr>
          <p:nvPr/>
        </p:nvCxnSpPr>
        <p:spPr>
          <a:xfrm flipV="1">
            <a:off x="3885441" y="2339398"/>
            <a:ext cx="276804" cy="488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7" name="直線單箭頭接點 47">
            <a:extLst>
              <a:ext uri="{FF2B5EF4-FFF2-40B4-BE49-F238E27FC236}">
                <a16:creationId xmlns:a16="http://schemas.microsoft.com/office/drawing/2014/main" id="{F121C20A-FE9C-874C-8784-ABB45CAD30C4}"/>
              </a:ext>
            </a:extLst>
          </p:cNvPr>
          <p:cNvCxnSpPr>
            <a:cxnSpLocks/>
          </p:cNvCxnSpPr>
          <p:nvPr/>
        </p:nvCxnSpPr>
        <p:spPr>
          <a:xfrm flipV="1">
            <a:off x="5678601" y="2360383"/>
            <a:ext cx="276804" cy="488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8" name="直線單箭頭接點 47">
            <a:extLst>
              <a:ext uri="{FF2B5EF4-FFF2-40B4-BE49-F238E27FC236}">
                <a16:creationId xmlns:a16="http://schemas.microsoft.com/office/drawing/2014/main" id="{A520338C-3D2C-124C-BA09-32EB8F785D5B}"/>
              </a:ext>
            </a:extLst>
          </p:cNvPr>
          <p:cNvCxnSpPr>
            <a:cxnSpLocks/>
          </p:cNvCxnSpPr>
          <p:nvPr/>
        </p:nvCxnSpPr>
        <p:spPr>
          <a:xfrm flipV="1">
            <a:off x="7449840" y="2371620"/>
            <a:ext cx="276804" cy="488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9" name="直線單箭頭接點 47">
            <a:extLst>
              <a:ext uri="{FF2B5EF4-FFF2-40B4-BE49-F238E27FC236}">
                <a16:creationId xmlns:a16="http://schemas.microsoft.com/office/drawing/2014/main" id="{453B0196-236C-2848-A81F-77F6CA785E7F}"/>
              </a:ext>
            </a:extLst>
          </p:cNvPr>
          <p:cNvCxnSpPr>
            <a:cxnSpLocks/>
          </p:cNvCxnSpPr>
          <p:nvPr/>
        </p:nvCxnSpPr>
        <p:spPr>
          <a:xfrm flipV="1">
            <a:off x="9150217" y="2362826"/>
            <a:ext cx="276804" cy="488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0" name="直線單箭頭接點 47">
            <a:extLst>
              <a:ext uri="{FF2B5EF4-FFF2-40B4-BE49-F238E27FC236}">
                <a16:creationId xmlns:a16="http://schemas.microsoft.com/office/drawing/2014/main" id="{CC2899A2-A3F2-C844-927B-D18889C11995}"/>
              </a:ext>
            </a:extLst>
          </p:cNvPr>
          <p:cNvCxnSpPr>
            <a:cxnSpLocks/>
            <a:stCxn id="156" idx="3"/>
          </p:cNvCxnSpPr>
          <p:nvPr/>
        </p:nvCxnSpPr>
        <p:spPr>
          <a:xfrm>
            <a:off x="10763310" y="2362827"/>
            <a:ext cx="507241" cy="879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4" name="直線單箭頭接點 47">
            <a:extLst>
              <a:ext uri="{FF2B5EF4-FFF2-40B4-BE49-F238E27FC236}">
                <a16:creationId xmlns:a16="http://schemas.microsoft.com/office/drawing/2014/main" id="{5E7945F5-8210-D448-A8BB-4CF3DC6C902D}"/>
              </a:ext>
            </a:extLst>
          </p:cNvPr>
          <p:cNvCxnSpPr>
            <a:cxnSpLocks/>
          </p:cNvCxnSpPr>
          <p:nvPr/>
        </p:nvCxnSpPr>
        <p:spPr>
          <a:xfrm flipV="1">
            <a:off x="4548359" y="2570230"/>
            <a:ext cx="0" cy="124081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2" name="直線單箭頭接點 47">
            <a:extLst>
              <a:ext uri="{FF2B5EF4-FFF2-40B4-BE49-F238E27FC236}">
                <a16:creationId xmlns:a16="http://schemas.microsoft.com/office/drawing/2014/main" id="{A22E9736-C566-6E41-83DA-F40B9C16CF27}"/>
              </a:ext>
            </a:extLst>
          </p:cNvPr>
          <p:cNvCxnSpPr>
            <a:cxnSpLocks/>
          </p:cNvCxnSpPr>
          <p:nvPr/>
        </p:nvCxnSpPr>
        <p:spPr>
          <a:xfrm flipV="1">
            <a:off x="6311587" y="2570229"/>
            <a:ext cx="0" cy="124081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3" name="直線單箭頭接點 47">
            <a:extLst>
              <a:ext uri="{FF2B5EF4-FFF2-40B4-BE49-F238E27FC236}">
                <a16:creationId xmlns:a16="http://schemas.microsoft.com/office/drawing/2014/main" id="{108B77F8-A5E6-FA4E-993D-52E3CD059D27}"/>
              </a:ext>
            </a:extLst>
          </p:cNvPr>
          <p:cNvCxnSpPr>
            <a:cxnSpLocks/>
          </p:cNvCxnSpPr>
          <p:nvPr/>
        </p:nvCxnSpPr>
        <p:spPr>
          <a:xfrm flipV="1">
            <a:off x="8001385" y="2560982"/>
            <a:ext cx="0" cy="124081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4" name="直線單箭頭接點 47">
            <a:extLst>
              <a:ext uri="{FF2B5EF4-FFF2-40B4-BE49-F238E27FC236}">
                <a16:creationId xmlns:a16="http://schemas.microsoft.com/office/drawing/2014/main" id="{AF0ED658-AB87-B049-92DE-BD99EBF0394C}"/>
              </a:ext>
            </a:extLst>
          </p:cNvPr>
          <p:cNvCxnSpPr>
            <a:cxnSpLocks/>
          </p:cNvCxnSpPr>
          <p:nvPr/>
        </p:nvCxnSpPr>
        <p:spPr>
          <a:xfrm flipV="1">
            <a:off x="9721328" y="2570229"/>
            <a:ext cx="0" cy="124081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5" name="直線單箭頭接點 47">
            <a:extLst>
              <a:ext uri="{FF2B5EF4-FFF2-40B4-BE49-F238E27FC236}">
                <a16:creationId xmlns:a16="http://schemas.microsoft.com/office/drawing/2014/main" id="{470A3857-EF3B-DC45-88A7-C8597A1BC5D2}"/>
              </a:ext>
            </a:extLst>
          </p:cNvPr>
          <p:cNvCxnSpPr>
            <a:cxnSpLocks/>
          </p:cNvCxnSpPr>
          <p:nvPr/>
        </p:nvCxnSpPr>
        <p:spPr>
          <a:xfrm flipV="1">
            <a:off x="11471416" y="2560982"/>
            <a:ext cx="0" cy="124081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82" name="群組 81">
            <a:extLst>
              <a:ext uri="{FF2B5EF4-FFF2-40B4-BE49-F238E27FC236}">
                <a16:creationId xmlns:a16="http://schemas.microsoft.com/office/drawing/2014/main" id="{EC295958-7F17-406C-9696-6A7F0D356088}"/>
              </a:ext>
            </a:extLst>
          </p:cNvPr>
          <p:cNvGrpSpPr/>
          <p:nvPr/>
        </p:nvGrpSpPr>
        <p:grpSpPr>
          <a:xfrm>
            <a:off x="457885" y="2108565"/>
            <a:ext cx="786199" cy="1715172"/>
            <a:chOff x="457885" y="2108565"/>
            <a:chExt cx="786199" cy="1715172"/>
          </a:xfrm>
        </p:grpSpPr>
        <p:grpSp>
          <p:nvGrpSpPr>
            <p:cNvPr id="179" name="群組 34">
              <a:extLst>
                <a:ext uri="{FF2B5EF4-FFF2-40B4-BE49-F238E27FC236}">
                  <a16:creationId xmlns:a16="http://schemas.microsoft.com/office/drawing/2014/main" id="{4FEB778E-4920-7247-A09B-0C63F37D1DDB}"/>
                </a:ext>
              </a:extLst>
            </p:cNvPr>
            <p:cNvGrpSpPr/>
            <p:nvPr/>
          </p:nvGrpSpPr>
          <p:grpSpPr>
            <a:xfrm>
              <a:off x="609674" y="2108565"/>
              <a:ext cx="634410" cy="461665"/>
              <a:chOff x="5727008" y="1948468"/>
              <a:chExt cx="634410" cy="617647"/>
            </a:xfrm>
          </p:grpSpPr>
          <p:sp>
            <p:nvSpPr>
              <p:cNvPr id="180" name="橢圓 35">
                <a:extLst>
                  <a:ext uri="{FF2B5EF4-FFF2-40B4-BE49-F238E27FC236}">
                    <a16:creationId xmlns:a16="http://schemas.microsoft.com/office/drawing/2014/main" id="{D3B7DBC1-05AE-884A-8044-CEE909C0D129}"/>
                  </a:ext>
                </a:extLst>
              </p:cNvPr>
              <p:cNvSpPr/>
              <p:nvPr/>
            </p:nvSpPr>
            <p:spPr>
              <a:xfrm>
                <a:off x="5854474" y="1999363"/>
                <a:ext cx="372140" cy="502534"/>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sz="2400">
                  <a:solidFill>
                    <a:schemeClr val="tx1"/>
                  </a:solidFill>
                  <a:ea typeface="新細明體"/>
                  <a:cs typeface="Calibri"/>
                </a:endParaRPr>
              </a:p>
            </p:txBody>
          </p:sp>
          <mc:AlternateContent xmlns:mc="http://schemas.openxmlformats.org/markup-compatibility/2006" xmlns:a14="http://schemas.microsoft.com/office/drawing/2010/main">
            <mc:Choice Requires="a14">
              <p:sp>
                <p:nvSpPr>
                  <p:cNvPr id="181" name="文字方塊 18">
                    <a:extLst>
                      <a:ext uri="{FF2B5EF4-FFF2-40B4-BE49-F238E27FC236}">
                        <a16:creationId xmlns:a16="http://schemas.microsoft.com/office/drawing/2014/main" id="{1776ED62-397F-874C-9707-3798AB7A4267}"/>
                      </a:ext>
                    </a:extLst>
                  </p:cNvPr>
                  <p:cNvSpPr txBox="1"/>
                  <p:nvPr/>
                </p:nvSpPr>
                <p:spPr>
                  <a:xfrm>
                    <a:off x="5727008" y="1948468"/>
                    <a:ext cx="634410" cy="61764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14:m>
                      <m:oMathPara xmlns:m="http://schemas.openxmlformats.org/officeDocument/2006/math">
                        <m:oMathParaPr>
                          <m:jc m:val="centerGroup"/>
                        </m:oMathParaPr>
                        <m:oMath xmlns:m="http://schemas.openxmlformats.org/officeDocument/2006/math">
                          <m:r>
                            <a:rPr lang="en-US" altLang="zh-TW" sz="2400" b="1" i="1" smtClean="0">
                              <a:latin typeface="Cambria Math" panose="02040503050406030204" pitchFamily="18" charset="0"/>
                              <a:ea typeface="Cambria Math" panose="02040503050406030204" pitchFamily="18" charset="0"/>
                              <a:cs typeface="Calibri"/>
                            </a:rPr>
                            <m:t>×</m:t>
                          </m:r>
                        </m:oMath>
                      </m:oMathPara>
                    </a14:m>
                    <a:endParaRPr lang="zh-TW" sz="2400" b="1">
                      <a:ea typeface="新細明體"/>
                      <a:cs typeface="Calibri"/>
                    </a:endParaRPr>
                  </a:p>
                </p:txBody>
              </p:sp>
            </mc:Choice>
            <mc:Fallback xmlns="">
              <p:sp>
                <p:nvSpPr>
                  <p:cNvPr id="181" name="文字方塊 18">
                    <a:extLst>
                      <a:ext uri="{FF2B5EF4-FFF2-40B4-BE49-F238E27FC236}">
                        <a16:creationId xmlns:a16="http://schemas.microsoft.com/office/drawing/2014/main" id="{1776ED62-397F-874C-9707-3798AB7A4267}"/>
                      </a:ext>
                    </a:extLst>
                  </p:cNvPr>
                  <p:cNvSpPr txBox="1">
                    <a:spLocks noRot="1" noChangeAspect="1" noMove="1" noResize="1" noEditPoints="1" noAdjustHandles="1" noChangeArrowheads="1" noChangeShapeType="1" noTextEdit="1"/>
                  </p:cNvSpPr>
                  <p:nvPr/>
                </p:nvSpPr>
                <p:spPr>
                  <a:xfrm>
                    <a:off x="5727008" y="1948468"/>
                    <a:ext cx="634410" cy="617647"/>
                  </a:xfrm>
                  <a:prstGeom prst="rect">
                    <a:avLst/>
                  </a:prstGeom>
                  <a:blipFill>
                    <a:blip r:embed="rId42"/>
                    <a:stretch>
                      <a:fillRect/>
                    </a:stretch>
                  </a:blipFill>
                </p:spPr>
                <p:txBody>
                  <a:bodyPr/>
                  <a:lstStyle/>
                  <a:p>
                    <a:r>
                      <a:rPr lang="en-US">
                        <a:noFill/>
                      </a:rPr>
                      <a:t> </a:t>
                    </a:r>
                  </a:p>
                </p:txBody>
              </p:sp>
            </mc:Fallback>
          </mc:AlternateContent>
        </p:grpSp>
        <p:cxnSp>
          <p:nvCxnSpPr>
            <p:cNvPr id="206" name="直線單箭頭接點 47">
              <a:extLst>
                <a:ext uri="{FF2B5EF4-FFF2-40B4-BE49-F238E27FC236}">
                  <a16:creationId xmlns:a16="http://schemas.microsoft.com/office/drawing/2014/main" id="{471D486F-8B5C-2A41-BBBE-F3C700C72CA9}"/>
                </a:ext>
              </a:extLst>
            </p:cNvPr>
            <p:cNvCxnSpPr>
              <a:cxnSpLocks/>
            </p:cNvCxnSpPr>
            <p:nvPr/>
          </p:nvCxnSpPr>
          <p:spPr>
            <a:xfrm flipV="1">
              <a:off x="889406" y="2582926"/>
              <a:ext cx="0" cy="124081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9" name="直線單箭頭接點 47">
              <a:extLst>
                <a:ext uri="{FF2B5EF4-FFF2-40B4-BE49-F238E27FC236}">
                  <a16:creationId xmlns:a16="http://schemas.microsoft.com/office/drawing/2014/main" id="{CCD08390-7274-AC45-BF12-E5702BFDA068}"/>
                </a:ext>
              </a:extLst>
            </p:cNvPr>
            <p:cNvCxnSpPr>
              <a:cxnSpLocks/>
            </p:cNvCxnSpPr>
            <p:nvPr/>
          </p:nvCxnSpPr>
          <p:spPr>
            <a:xfrm flipV="1">
              <a:off x="457885" y="2334511"/>
              <a:ext cx="276804" cy="488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7" name="群組 86">
            <a:extLst>
              <a:ext uri="{FF2B5EF4-FFF2-40B4-BE49-F238E27FC236}">
                <a16:creationId xmlns:a16="http://schemas.microsoft.com/office/drawing/2014/main" id="{BFF6F3FF-FF9B-F3FF-9C2F-403B98C53D73}"/>
              </a:ext>
            </a:extLst>
          </p:cNvPr>
          <p:cNvGrpSpPr/>
          <p:nvPr/>
        </p:nvGrpSpPr>
        <p:grpSpPr>
          <a:xfrm>
            <a:off x="1526564" y="2108565"/>
            <a:ext cx="794254" cy="1715172"/>
            <a:chOff x="1526564" y="2108565"/>
            <a:chExt cx="794254" cy="1715172"/>
          </a:xfrm>
        </p:grpSpPr>
        <p:grpSp>
          <p:nvGrpSpPr>
            <p:cNvPr id="182" name="群組 34">
              <a:extLst>
                <a:ext uri="{FF2B5EF4-FFF2-40B4-BE49-F238E27FC236}">
                  <a16:creationId xmlns:a16="http://schemas.microsoft.com/office/drawing/2014/main" id="{106A73B9-BFF7-5044-BEE7-FDE8D2806C24}"/>
                </a:ext>
              </a:extLst>
            </p:cNvPr>
            <p:cNvGrpSpPr/>
            <p:nvPr/>
          </p:nvGrpSpPr>
          <p:grpSpPr>
            <a:xfrm>
              <a:off x="1686408" y="2108565"/>
              <a:ext cx="634410" cy="461665"/>
              <a:chOff x="5727008" y="1948468"/>
              <a:chExt cx="634410" cy="617647"/>
            </a:xfrm>
          </p:grpSpPr>
          <p:sp>
            <p:nvSpPr>
              <p:cNvPr id="183" name="橢圓 35">
                <a:extLst>
                  <a:ext uri="{FF2B5EF4-FFF2-40B4-BE49-F238E27FC236}">
                    <a16:creationId xmlns:a16="http://schemas.microsoft.com/office/drawing/2014/main" id="{0C9FA30F-15FA-A14C-9CEC-C85B3EF5E602}"/>
                  </a:ext>
                </a:extLst>
              </p:cNvPr>
              <p:cNvSpPr/>
              <p:nvPr/>
            </p:nvSpPr>
            <p:spPr>
              <a:xfrm>
                <a:off x="5854474" y="1999363"/>
                <a:ext cx="372140" cy="502534"/>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sz="2400">
                  <a:solidFill>
                    <a:schemeClr val="tx1"/>
                  </a:solidFill>
                  <a:ea typeface="新細明體"/>
                  <a:cs typeface="Calibri"/>
                </a:endParaRPr>
              </a:p>
            </p:txBody>
          </p:sp>
          <mc:AlternateContent xmlns:mc="http://schemas.openxmlformats.org/markup-compatibility/2006" xmlns:a14="http://schemas.microsoft.com/office/drawing/2010/main">
            <mc:Choice Requires="a14">
              <p:sp>
                <p:nvSpPr>
                  <p:cNvPr id="184" name="文字方塊 18">
                    <a:extLst>
                      <a:ext uri="{FF2B5EF4-FFF2-40B4-BE49-F238E27FC236}">
                        <a16:creationId xmlns:a16="http://schemas.microsoft.com/office/drawing/2014/main" id="{F59A3488-8BE5-0444-A6DF-604805A6FD29}"/>
                      </a:ext>
                    </a:extLst>
                  </p:cNvPr>
                  <p:cNvSpPr txBox="1"/>
                  <p:nvPr/>
                </p:nvSpPr>
                <p:spPr>
                  <a:xfrm>
                    <a:off x="5727008" y="1948468"/>
                    <a:ext cx="634410" cy="61764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14:m>
                      <m:oMathPara xmlns:m="http://schemas.openxmlformats.org/officeDocument/2006/math">
                        <m:oMathParaPr>
                          <m:jc m:val="centerGroup"/>
                        </m:oMathParaPr>
                        <m:oMath xmlns:m="http://schemas.openxmlformats.org/officeDocument/2006/math">
                          <m:r>
                            <a:rPr lang="en-US" altLang="zh-TW" sz="2400" b="1" i="1" smtClean="0">
                              <a:latin typeface="Cambria Math" panose="02040503050406030204" pitchFamily="18" charset="0"/>
                              <a:ea typeface="Cambria Math" panose="02040503050406030204" pitchFamily="18" charset="0"/>
                              <a:cs typeface="Calibri"/>
                            </a:rPr>
                            <m:t>×</m:t>
                          </m:r>
                        </m:oMath>
                      </m:oMathPara>
                    </a14:m>
                    <a:endParaRPr lang="zh-TW" sz="2400" b="1">
                      <a:ea typeface="新細明體"/>
                      <a:cs typeface="Calibri"/>
                    </a:endParaRPr>
                  </a:p>
                </p:txBody>
              </p:sp>
            </mc:Choice>
            <mc:Fallback xmlns="">
              <p:sp>
                <p:nvSpPr>
                  <p:cNvPr id="184" name="文字方塊 18">
                    <a:extLst>
                      <a:ext uri="{FF2B5EF4-FFF2-40B4-BE49-F238E27FC236}">
                        <a16:creationId xmlns:a16="http://schemas.microsoft.com/office/drawing/2014/main" id="{F59A3488-8BE5-0444-A6DF-604805A6FD29}"/>
                      </a:ext>
                    </a:extLst>
                  </p:cNvPr>
                  <p:cNvSpPr txBox="1">
                    <a:spLocks noRot="1" noChangeAspect="1" noMove="1" noResize="1" noEditPoints="1" noAdjustHandles="1" noChangeArrowheads="1" noChangeShapeType="1" noTextEdit="1"/>
                  </p:cNvSpPr>
                  <p:nvPr/>
                </p:nvSpPr>
                <p:spPr>
                  <a:xfrm>
                    <a:off x="5727008" y="1948468"/>
                    <a:ext cx="634410" cy="617647"/>
                  </a:xfrm>
                  <a:prstGeom prst="rect">
                    <a:avLst/>
                  </a:prstGeom>
                  <a:blipFill>
                    <a:blip r:embed="rId42"/>
                    <a:stretch>
                      <a:fillRect/>
                    </a:stretch>
                  </a:blipFill>
                </p:spPr>
                <p:txBody>
                  <a:bodyPr/>
                  <a:lstStyle/>
                  <a:p>
                    <a:r>
                      <a:rPr lang="en-US">
                        <a:noFill/>
                      </a:rPr>
                      <a:t> </a:t>
                    </a:r>
                  </a:p>
                </p:txBody>
              </p:sp>
            </mc:Fallback>
          </mc:AlternateContent>
        </p:grpSp>
        <p:cxnSp>
          <p:nvCxnSpPr>
            <p:cNvPr id="207" name="直線單箭頭接點 47">
              <a:extLst>
                <a:ext uri="{FF2B5EF4-FFF2-40B4-BE49-F238E27FC236}">
                  <a16:creationId xmlns:a16="http://schemas.microsoft.com/office/drawing/2014/main" id="{56F2B6EC-E06F-6147-A4AC-258BEF92CF10}"/>
                </a:ext>
              </a:extLst>
            </p:cNvPr>
            <p:cNvCxnSpPr>
              <a:cxnSpLocks/>
            </p:cNvCxnSpPr>
            <p:nvPr/>
          </p:nvCxnSpPr>
          <p:spPr>
            <a:xfrm flipV="1">
              <a:off x="1935524" y="2582926"/>
              <a:ext cx="0" cy="124081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0" name="直線單箭頭接點 47">
              <a:extLst>
                <a:ext uri="{FF2B5EF4-FFF2-40B4-BE49-F238E27FC236}">
                  <a16:creationId xmlns:a16="http://schemas.microsoft.com/office/drawing/2014/main" id="{D6729970-95D4-C849-B429-3DBCDCF6E96C}"/>
                </a:ext>
              </a:extLst>
            </p:cNvPr>
            <p:cNvCxnSpPr>
              <a:cxnSpLocks/>
            </p:cNvCxnSpPr>
            <p:nvPr/>
          </p:nvCxnSpPr>
          <p:spPr>
            <a:xfrm flipV="1">
              <a:off x="1526564" y="2355774"/>
              <a:ext cx="276804" cy="488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9" name="群組 88">
            <a:extLst>
              <a:ext uri="{FF2B5EF4-FFF2-40B4-BE49-F238E27FC236}">
                <a16:creationId xmlns:a16="http://schemas.microsoft.com/office/drawing/2014/main" id="{C679365F-FDE1-4132-41B3-52285F1688B5}"/>
              </a:ext>
            </a:extLst>
          </p:cNvPr>
          <p:cNvGrpSpPr/>
          <p:nvPr/>
        </p:nvGrpSpPr>
        <p:grpSpPr>
          <a:xfrm>
            <a:off x="135471" y="2097737"/>
            <a:ext cx="2718203" cy="507300"/>
            <a:chOff x="135471" y="2097737"/>
            <a:chExt cx="2718203" cy="507300"/>
          </a:xfrm>
        </p:grpSpPr>
        <mc:AlternateContent xmlns:mc="http://schemas.openxmlformats.org/markup-compatibility/2006" xmlns:a14="http://schemas.microsoft.com/office/drawing/2010/main">
          <mc:Choice Requires="a14">
            <p:sp>
              <p:nvSpPr>
                <p:cNvPr id="157" name="文字方塊 72">
                  <a:extLst>
                    <a:ext uri="{FF2B5EF4-FFF2-40B4-BE49-F238E27FC236}">
                      <a16:creationId xmlns:a16="http://schemas.microsoft.com/office/drawing/2014/main" id="{F32D0741-DAC8-5743-B3B9-C2894F31B96B}"/>
                    </a:ext>
                  </a:extLst>
                </p:cNvPr>
                <p:cNvSpPr txBox="1"/>
                <p:nvPr/>
              </p:nvSpPr>
              <p:spPr>
                <a:xfrm>
                  <a:off x="135471" y="2097737"/>
                  <a:ext cx="527465" cy="4934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14:m>
                    <m:oMathPara xmlns:m="http://schemas.openxmlformats.org/officeDocument/2006/math">
                      <m:oMathParaPr>
                        <m:jc m:val="centerGroup"/>
                      </m:oMathParaPr>
                      <m:oMath xmlns:m="http://schemas.openxmlformats.org/officeDocument/2006/math">
                        <m:sSub>
                          <m:sSubPr>
                            <m:ctrlPr>
                              <a:rPr lang="en-US" altLang="zh-TW" sz="2400" b="0" i="1" dirty="0" smtClean="0">
                                <a:latin typeface="Cambria Math" panose="02040503050406030204" pitchFamily="18" charset="0"/>
                                <a:ea typeface="新細明體"/>
                                <a:cs typeface="Calibri"/>
                              </a:rPr>
                            </m:ctrlPr>
                          </m:sSubPr>
                          <m:e>
                            <m:acc>
                              <m:accPr>
                                <m:chr m:val="̂"/>
                                <m:ctrlPr>
                                  <a:rPr lang="en-US" altLang="zh-TW" sz="2400" b="0" i="1" dirty="0" smtClean="0">
                                    <a:latin typeface="Cambria Math" panose="02040503050406030204" pitchFamily="18" charset="0"/>
                                    <a:ea typeface="新細明體"/>
                                    <a:cs typeface="Calibri"/>
                                  </a:rPr>
                                </m:ctrlPr>
                              </m:accPr>
                              <m:e>
                                <m:r>
                                  <a:rPr lang="en-US" altLang="zh-TW" sz="2400" b="0" i="1" dirty="0" smtClean="0">
                                    <a:latin typeface="Cambria Math" panose="02040503050406030204" pitchFamily="18" charset="0"/>
                                    <a:ea typeface="新細明體"/>
                                    <a:cs typeface="Calibri"/>
                                  </a:rPr>
                                  <m:t>𝛼</m:t>
                                </m:r>
                              </m:e>
                            </m:acc>
                          </m:e>
                          <m:sub>
                            <m:r>
                              <a:rPr lang="en-US" altLang="zh-TW" sz="2400" b="0" i="1" dirty="0" smtClean="0">
                                <a:latin typeface="Cambria Math" panose="02040503050406030204" pitchFamily="18" charset="0"/>
                                <a:ea typeface="新細明體"/>
                                <a:cs typeface="Calibri"/>
                              </a:rPr>
                              <m:t>1,</m:t>
                            </m:r>
                            <m:sSub>
                              <m:sSubPr>
                                <m:ctrlPr>
                                  <a:rPr lang="en-US" altLang="zh-TW" sz="2400" b="0" i="1" dirty="0" smtClean="0">
                                    <a:latin typeface="Cambria Math" panose="02040503050406030204" pitchFamily="18" charset="0"/>
                                    <a:ea typeface="新細明體"/>
                                    <a:cs typeface="Calibri"/>
                                  </a:rPr>
                                </m:ctrlPr>
                              </m:sSubPr>
                              <m:e>
                                <m:r>
                                  <a:rPr lang="en-US" altLang="zh-TW" sz="2400" b="0" i="1" dirty="0" smtClean="0">
                                    <a:latin typeface="Cambria Math" panose="02040503050406030204" pitchFamily="18" charset="0"/>
                                    <a:ea typeface="新細明體"/>
                                    <a:cs typeface="Calibri"/>
                                  </a:rPr>
                                  <m:t>𝑝</m:t>
                                </m:r>
                              </m:e>
                              <m:sub>
                                <m:r>
                                  <a:rPr lang="en-US" altLang="zh-TW" sz="2400" b="0" i="1" dirty="0" smtClean="0">
                                    <a:latin typeface="Cambria Math" panose="02040503050406030204" pitchFamily="18" charset="0"/>
                                    <a:ea typeface="新細明體"/>
                                    <a:cs typeface="Calibri"/>
                                  </a:rPr>
                                  <m:t>1</m:t>
                                </m:r>
                              </m:sub>
                            </m:sSub>
                          </m:sub>
                        </m:sSub>
                      </m:oMath>
                    </m:oMathPara>
                  </a14:m>
                  <a:endParaRPr lang="zh-TW" altLang="en-US" sz="2400">
                    <a:ea typeface="新細明體"/>
                    <a:cs typeface="Calibri"/>
                  </a:endParaRPr>
                </a:p>
              </p:txBody>
            </p:sp>
          </mc:Choice>
          <mc:Fallback xmlns="">
            <p:sp>
              <p:nvSpPr>
                <p:cNvPr id="157" name="文字方塊 72">
                  <a:extLst>
                    <a:ext uri="{FF2B5EF4-FFF2-40B4-BE49-F238E27FC236}">
                      <a16:creationId xmlns:a16="http://schemas.microsoft.com/office/drawing/2014/main" id="{F32D0741-DAC8-5743-B3B9-C2894F31B96B}"/>
                    </a:ext>
                  </a:extLst>
                </p:cNvPr>
                <p:cNvSpPr txBox="1">
                  <a:spLocks noRot="1" noChangeAspect="1" noMove="1" noResize="1" noEditPoints="1" noAdjustHandles="1" noChangeArrowheads="1" noChangeShapeType="1" noTextEdit="1"/>
                </p:cNvSpPr>
                <p:nvPr/>
              </p:nvSpPr>
              <p:spPr>
                <a:xfrm>
                  <a:off x="135471" y="2097737"/>
                  <a:ext cx="527465" cy="493405"/>
                </a:xfrm>
                <a:prstGeom prst="rect">
                  <a:avLst/>
                </a:prstGeom>
                <a:blipFill>
                  <a:blip r:embed="rId43"/>
                  <a:stretch>
                    <a:fillRect l="-28736" t="-2469" r="-8046" b="-617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8" name="文字方塊 72">
                  <a:extLst>
                    <a:ext uri="{FF2B5EF4-FFF2-40B4-BE49-F238E27FC236}">
                      <a16:creationId xmlns:a16="http://schemas.microsoft.com/office/drawing/2014/main" id="{BBD0792C-46D5-F546-9293-1AC4F6535D93}"/>
                    </a:ext>
                  </a:extLst>
                </p:cNvPr>
                <p:cNvSpPr txBox="1"/>
                <p:nvPr/>
              </p:nvSpPr>
              <p:spPr>
                <a:xfrm>
                  <a:off x="1246963" y="2108969"/>
                  <a:ext cx="527465" cy="4934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14:m>
                    <m:oMathPara xmlns:m="http://schemas.openxmlformats.org/officeDocument/2006/math">
                      <m:oMathParaPr>
                        <m:jc m:val="centerGroup"/>
                      </m:oMathParaPr>
                      <m:oMath xmlns:m="http://schemas.openxmlformats.org/officeDocument/2006/math">
                        <m:sSub>
                          <m:sSubPr>
                            <m:ctrlPr>
                              <a:rPr lang="en-US" altLang="zh-TW" sz="2400" b="0" i="1" dirty="0" smtClean="0">
                                <a:latin typeface="Cambria Math" panose="02040503050406030204" pitchFamily="18" charset="0"/>
                                <a:ea typeface="新細明體"/>
                                <a:cs typeface="Calibri"/>
                              </a:rPr>
                            </m:ctrlPr>
                          </m:sSubPr>
                          <m:e>
                            <m:acc>
                              <m:accPr>
                                <m:chr m:val="̂"/>
                                <m:ctrlPr>
                                  <a:rPr lang="en-US" altLang="zh-TW" sz="2400" b="0" i="1" dirty="0" smtClean="0">
                                    <a:latin typeface="Cambria Math" panose="02040503050406030204" pitchFamily="18" charset="0"/>
                                    <a:ea typeface="新細明體"/>
                                    <a:cs typeface="Calibri"/>
                                  </a:rPr>
                                </m:ctrlPr>
                              </m:accPr>
                              <m:e>
                                <m:r>
                                  <a:rPr lang="en-US" altLang="zh-TW" sz="2400" b="0" i="1" dirty="0" smtClean="0">
                                    <a:latin typeface="Cambria Math" panose="02040503050406030204" pitchFamily="18" charset="0"/>
                                    <a:ea typeface="新細明體"/>
                                    <a:cs typeface="Calibri"/>
                                  </a:rPr>
                                  <m:t>𝛼</m:t>
                                </m:r>
                              </m:e>
                            </m:acc>
                          </m:e>
                          <m:sub>
                            <m:r>
                              <a:rPr lang="en-US" altLang="zh-TW" sz="2400" b="0" i="1" dirty="0" smtClean="0">
                                <a:latin typeface="Cambria Math" panose="02040503050406030204" pitchFamily="18" charset="0"/>
                                <a:ea typeface="新細明體"/>
                                <a:cs typeface="Calibri"/>
                              </a:rPr>
                              <m:t>1,</m:t>
                            </m:r>
                            <m:sSub>
                              <m:sSubPr>
                                <m:ctrlPr>
                                  <a:rPr lang="en-US" altLang="zh-TW" sz="2400" b="0" i="1" dirty="0" smtClean="0">
                                    <a:latin typeface="Cambria Math" panose="02040503050406030204" pitchFamily="18" charset="0"/>
                                    <a:ea typeface="新細明體"/>
                                    <a:cs typeface="Calibri"/>
                                  </a:rPr>
                                </m:ctrlPr>
                              </m:sSubPr>
                              <m:e>
                                <m:r>
                                  <a:rPr lang="en-US" altLang="zh-TW" sz="2400" b="0" i="1" dirty="0" smtClean="0">
                                    <a:latin typeface="Cambria Math" panose="02040503050406030204" pitchFamily="18" charset="0"/>
                                    <a:ea typeface="新細明體"/>
                                    <a:cs typeface="Calibri"/>
                                  </a:rPr>
                                  <m:t>𝑝</m:t>
                                </m:r>
                              </m:e>
                              <m:sub>
                                <m:r>
                                  <a:rPr lang="en-US" altLang="zh-TW" sz="2400" b="0" i="1" dirty="0" smtClean="0">
                                    <a:latin typeface="Cambria Math" panose="02040503050406030204" pitchFamily="18" charset="0"/>
                                    <a:ea typeface="新細明體"/>
                                    <a:cs typeface="Calibri"/>
                                  </a:rPr>
                                  <m:t>2</m:t>
                                </m:r>
                              </m:sub>
                            </m:sSub>
                          </m:sub>
                        </m:sSub>
                      </m:oMath>
                    </m:oMathPara>
                  </a14:m>
                  <a:endParaRPr lang="zh-TW" altLang="en-US" sz="2400">
                    <a:ea typeface="新細明體"/>
                    <a:cs typeface="Calibri"/>
                  </a:endParaRPr>
                </a:p>
              </p:txBody>
            </p:sp>
          </mc:Choice>
          <mc:Fallback xmlns="">
            <p:sp>
              <p:nvSpPr>
                <p:cNvPr id="158" name="文字方塊 72">
                  <a:extLst>
                    <a:ext uri="{FF2B5EF4-FFF2-40B4-BE49-F238E27FC236}">
                      <a16:creationId xmlns:a16="http://schemas.microsoft.com/office/drawing/2014/main" id="{BBD0792C-46D5-F546-9293-1AC4F6535D93}"/>
                    </a:ext>
                  </a:extLst>
                </p:cNvPr>
                <p:cNvSpPr txBox="1">
                  <a:spLocks noRot="1" noChangeAspect="1" noMove="1" noResize="1" noEditPoints="1" noAdjustHandles="1" noChangeArrowheads="1" noChangeShapeType="1" noTextEdit="1"/>
                </p:cNvSpPr>
                <p:nvPr/>
              </p:nvSpPr>
              <p:spPr>
                <a:xfrm>
                  <a:off x="1246963" y="2108969"/>
                  <a:ext cx="527465" cy="493405"/>
                </a:xfrm>
                <a:prstGeom prst="rect">
                  <a:avLst/>
                </a:prstGeom>
                <a:blipFill>
                  <a:blip r:embed="rId44"/>
                  <a:stretch>
                    <a:fillRect l="-30233" t="-2469" r="-9302" b="-493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9" name="文字方塊 72">
                  <a:extLst>
                    <a:ext uri="{FF2B5EF4-FFF2-40B4-BE49-F238E27FC236}">
                      <a16:creationId xmlns:a16="http://schemas.microsoft.com/office/drawing/2014/main" id="{503C06CA-0909-8645-8F5D-D9664323C53D}"/>
                    </a:ext>
                  </a:extLst>
                </p:cNvPr>
                <p:cNvSpPr txBox="1"/>
                <p:nvPr/>
              </p:nvSpPr>
              <p:spPr>
                <a:xfrm>
                  <a:off x="2326209" y="2111632"/>
                  <a:ext cx="527465" cy="4934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14:m>
                    <m:oMathPara xmlns:m="http://schemas.openxmlformats.org/officeDocument/2006/math">
                      <m:oMathParaPr>
                        <m:jc m:val="centerGroup"/>
                      </m:oMathParaPr>
                      <m:oMath xmlns:m="http://schemas.openxmlformats.org/officeDocument/2006/math">
                        <m:sSub>
                          <m:sSubPr>
                            <m:ctrlPr>
                              <a:rPr lang="en-US" altLang="zh-TW" sz="2400" b="0" i="1" dirty="0" smtClean="0">
                                <a:latin typeface="Cambria Math" panose="02040503050406030204" pitchFamily="18" charset="0"/>
                                <a:ea typeface="新細明體"/>
                                <a:cs typeface="Calibri"/>
                              </a:rPr>
                            </m:ctrlPr>
                          </m:sSubPr>
                          <m:e>
                            <m:acc>
                              <m:accPr>
                                <m:chr m:val="̂"/>
                                <m:ctrlPr>
                                  <a:rPr lang="en-US" altLang="zh-TW" sz="2400" b="0" i="1" dirty="0" smtClean="0">
                                    <a:latin typeface="Cambria Math" panose="02040503050406030204" pitchFamily="18" charset="0"/>
                                    <a:ea typeface="新細明體"/>
                                    <a:cs typeface="Calibri"/>
                                  </a:rPr>
                                </m:ctrlPr>
                              </m:accPr>
                              <m:e>
                                <m:r>
                                  <a:rPr lang="en-US" altLang="zh-TW" sz="2400" b="0" i="1" dirty="0" smtClean="0">
                                    <a:latin typeface="Cambria Math" panose="02040503050406030204" pitchFamily="18" charset="0"/>
                                    <a:ea typeface="新細明體"/>
                                    <a:cs typeface="Calibri"/>
                                  </a:rPr>
                                  <m:t>𝛼</m:t>
                                </m:r>
                              </m:e>
                            </m:acc>
                          </m:e>
                          <m:sub>
                            <m:r>
                              <a:rPr lang="en-US" altLang="zh-TW" sz="2400" b="0" i="1" dirty="0" smtClean="0">
                                <a:latin typeface="Cambria Math" panose="02040503050406030204" pitchFamily="18" charset="0"/>
                                <a:ea typeface="新細明體"/>
                                <a:cs typeface="Calibri"/>
                              </a:rPr>
                              <m:t>1,</m:t>
                            </m:r>
                            <m:sSub>
                              <m:sSubPr>
                                <m:ctrlPr>
                                  <a:rPr lang="en-US" altLang="zh-TW" sz="2400" b="0" i="1" dirty="0" smtClean="0">
                                    <a:latin typeface="Cambria Math" panose="02040503050406030204" pitchFamily="18" charset="0"/>
                                    <a:ea typeface="新細明體"/>
                                    <a:cs typeface="Calibri"/>
                                  </a:rPr>
                                </m:ctrlPr>
                              </m:sSubPr>
                              <m:e>
                                <m:r>
                                  <a:rPr lang="en-US" altLang="zh-TW" sz="2400" b="0" i="1" dirty="0" smtClean="0">
                                    <a:latin typeface="Cambria Math" panose="02040503050406030204" pitchFamily="18" charset="0"/>
                                    <a:ea typeface="新細明體"/>
                                    <a:cs typeface="Calibri"/>
                                  </a:rPr>
                                  <m:t>𝑝</m:t>
                                </m:r>
                              </m:e>
                              <m:sub>
                                <m:r>
                                  <a:rPr lang="en-US" altLang="zh-TW" sz="2400" b="0" i="1" dirty="0" smtClean="0">
                                    <a:latin typeface="Cambria Math" panose="02040503050406030204" pitchFamily="18" charset="0"/>
                                    <a:ea typeface="新細明體"/>
                                    <a:cs typeface="Calibri"/>
                                  </a:rPr>
                                  <m:t>3</m:t>
                                </m:r>
                              </m:sub>
                            </m:sSub>
                          </m:sub>
                        </m:sSub>
                      </m:oMath>
                    </m:oMathPara>
                  </a14:m>
                  <a:endParaRPr lang="zh-TW" altLang="en-US" sz="2400">
                    <a:ea typeface="新細明體"/>
                    <a:cs typeface="Calibri"/>
                  </a:endParaRPr>
                </a:p>
              </p:txBody>
            </p:sp>
          </mc:Choice>
          <mc:Fallback xmlns="">
            <p:sp>
              <p:nvSpPr>
                <p:cNvPr id="159" name="文字方塊 72">
                  <a:extLst>
                    <a:ext uri="{FF2B5EF4-FFF2-40B4-BE49-F238E27FC236}">
                      <a16:creationId xmlns:a16="http://schemas.microsoft.com/office/drawing/2014/main" id="{503C06CA-0909-8645-8F5D-D9664323C53D}"/>
                    </a:ext>
                  </a:extLst>
                </p:cNvPr>
                <p:cNvSpPr txBox="1">
                  <a:spLocks noRot="1" noChangeAspect="1" noMove="1" noResize="1" noEditPoints="1" noAdjustHandles="1" noChangeArrowheads="1" noChangeShapeType="1" noTextEdit="1"/>
                </p:cNvSpPr>
                <p:nvPr/>
              </p:nvSpPr>
              <p:spPr>
                <a:xfrm>
                  <a:off x="2326209" y="2111632"/>
                  <a:ext cx="527465" cy="493405"/>
                </a:xfrm>
                <a:prstGeom prst="rect">
                  <a:avLst/>
                </a:prstGeom>
                <a:blipFill>
                  <a:blip r:embed="rId45"/>
                  <a:stretch>
                    <a:fillRect l="-30233" t="-2469" r="-9302" b="-6173"/>
                  </a:stretch>
                </a:blipFill>
              </p:spPr>
              <p:txBody>
                <a:bodyPr/>
                <a:lstStyle/>
                <a:p>
                  <a:r>
                    <a:rPr lang="en-US">
                      <a:noFill/>
                    </a:rPr>
                    <a:t> </a:t>
                  </a:r>
                </a:p>
              </p:txBody>
            </p:sp>
          </mc:Fallback>
        </mc:AlternateContent>
      </p:grpSp>
      <p:grpSp>
        <p:nvGrpSpPr>
          <p:cNvPr id="88" name="群組 87">
            <a:extLst>
              <a:ext uri="{FF2B5EF4-FFF2-40B4-BE49-F238E27FC236}">
                <a16:creationId xmlns:a16="http://schemas.microsoft.com/office/drawing/2014/main" id="{92EB5889-43C8-21F4-5CD7-80743EB93D7A}"/>
              </a:ext>
            </a:extLst>
          </p:cNvPr>
          <p:cNvGrpSpPr/>
          <p:nvPr/>
        </p:nvGrpSpPr>
        <p:grpSpPr>
          <a:xfrm>
            <a:off x="2568691" y="2108565"/>
            <a:ext cx="784292" cy="1743051"/>
            <a:chOff x="2568691" y="2108565"/>
            <a:chExt cx="784292" cy="1743051"/>
          </a:xfrm>
        </p:grpSpPr>
        <p:grpSp>
          <p:nvGrpSpPr>
            <p:cNvPr id="176" name="群組 34">
              <a:extLst>
                <a:ext uri="{FF2B5EF4-FFF2-40B4-BE49-F238E27FC236}">
                  <a16:creationId xmlns:a16="http://schemas.microsoft.com/office/drawing/2014/main" id="{AC7699E8-C7E0-5C4B-BEFA-8A4DD4F0B72C}"/>
                </a:ext>
              </a:extLst>
            </p:cNvPr>
            <p:cNvGrpSpPr/>
            <p:nvPr/>
          </p:nvGrpSpPr>
          <p:grpSpPr>
            <a:xfrm>
              <a:off x="2718573" y="2108565"/>
              <a:ext cx="634410" cy="461665"/>
              <a:chOff x="5727008" y="1948468"/>
              <a:chExt cx="634410" cy="617647"/>
            </a:xfrm>
          </p:grpSpPr>
          <p:sp>
            <p:nvSpPr>
              <p:cNvPr id="177" name="橢圓 35">
                <a:extLst>
                  <a:ext uri="{FF2B5EF4-FFF2-40B4-BE49-F238E27FC236}">
                    <a16:creationId xmlns:a16="http://schemas.microsoft.com/office/drawing/2014/main" id="{02889E31-D1C6-D44B-BE20-66AB9E76E4E4}"/>
                  </a:ext>
                </a:extLst>
              </p:cNvPr>
              <p:cNvSpPr/>
              <p:nvPr/>
            </p:nvSpPr>
            <p:spPr>
              <a:xfrm>
                <a:off x="5854474" y="1999363"/>
                <a:ext cx="372140" cy="502534"/>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sz="2400">
                  <a:solidFill>
                    <a:schemeClr val="tx1"/>
                  </a:solidFill>
                  <a:ea typeface="新細明體"/>
                  <a:cs typeface="Calibri"/>
                </a:endParaRPr>
              </a:p>
            </p:txBody>
          </p:sp>
          <mc:AlternateContent xmlns:mc="http://schemas.openxmlformats.org/markup-compatibility/2006" xmlns:a14="http://schemas.microsoft.com/office/drawing/2010/main">
            <mc:Choice Requires="a14">
              <p:sp>
                <p:nvSpPr>
                  <p:cNvPr id="178" name="文字方塊 18">
                    <a:extLst>
                      <a:ext uri="{FF2B5EF4-FFF2-40B4-BE49-F238E27FC236}">
                        <a16:creationId xmlns:a16="http://schemas.microsoft.com/office/drawing/2014/main" id="{B3235C22-F60E-5A4A-94C4-EE93CFECE083}"/>
                      </a:ext>
                    </a:extLst>
                  </p:cNvPr>
                  <p:cNvSpPr txBox="1"/>
                  <p:nvPr/>
                </p:nvSpPr>
                <p:spPr>
                  <a:xfrm>
                    <a:off x="5727008" y="1948468"/>
                    <a:ext cx="634410" cy="61764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14:m>
                      <m:oMathPara xmlns:m="http://schemas.openxmlformats.org/officeDocument/2006/math">
                        <m:oMathParaPr>
                          <m:jc m:val="centerGroup"/>
                        </m:oMathParaPr>
                        <m:oMath xmlns:m="http://schemas.openxmlformats.org/officeDocument/2006/math">
                          <m:r>
                            <a:rPr lang="en-US" altLang="zh-TW" sz="2400" b="1" i="1" smtClean="0">
                              <a:latin typeface="Cambria Math" panose="02040503050406030204" pitchFamily="18" charset="0"/>
                              <a:ea typeface="Cambria Math" panose="02040503050406030204" pitchFamily="18" charset="0"/>
                              <a:cs typeface="Calibri"/>
                            </a:rPr>
                            <m:t>×</m:t>
                          </m:r>
                        </m:oMath>
                      </m:oMathPara>
                    </a14:m>
                    <a:endParaRPr lang="zh-TW" sz="2400" b="1">
                      <a:ea typeface="新細明體"/>
                      <a:cs typeface="Calibri"/>
                    </a:endParaRPr>
                  </a:p>
                </p:txBody>
              </p:sp>
            </mc:Choice>
            <mc:Fallback xmlns="">
              <p:sp>
                <p:nvSpPr>
                  <p:cNvPr id="178" name="文字方塊 18">
                    <a:extLst>
                      <a:ext uri="{FF2B5EF4-FFF2-40B4-BE49-F238E27FC236}">
                        <a16:creationId xmlns:a16="http://schemas.microsoft.com/office/drawing/2014/main" id="{B3235C22-F60E-5A4A-94C4-EE93CFECE083}"/>
                      </a:ext>
                    </a:extLst>
                  </p:cNvPr>
                  <p:cNvSpPr txBox="1">
                    <a:spLocks noRot="1" noChangeAspect="1" noMove="1" noResize="1" noEditPoints="1" noAdjustHandles="1" noChangeArrowheads="1" noChangeShapeType="1" noTextEdit="1"/>
                  </p:cNvSpPr>
                  <p:nvPr/>
                </p:nvSpPr>
                <p:spPr>
                  <a:xfrm>
                    <a:off x="5727008" y="1948468"/>
                    <a:ext cx="634410" cy="617647"/>
                  </a:xfrm>
                  <a:prstGeom prst="rect">
                    <a:avLst/>
                  </a:prstGeom>
                  <a:blipFill>
                    <a:blip r:embed="rId42"/>
                    <a:stretch>
                      <a:fillRect/>
                    </a:stretch>
                  </a:blipFill>
                </p:spPr>
                <p:txBody>
                  <a:bodyPr/>
                  <a:lstStyle/>
                  <a:p>
                    <a:r>
                      <a:rPr lang="en-US">
                        <a:noFill/>
                      </a:rPr>
                      <a:t> </a:t>
                    </a:r>
                  </a:p>
                </p:txBody>
              </p:sp>
            </mc:Fallback>
          </mc:AlternateContent>
        </p:grpSp>
        <p:cxnSp>
          <p:nvCxnSpPr>
            <p:cNvPr id="208" name="直線單箭頭接點 47">
              <a:extLst>
                <a:ext uri="{FF2B5EF4-FFF2-40B4-BE49-F238E27FC236}">
                  <a16:creationId xmlns:a16="http://schemas.microsoft.com/office/drawing/2014/main" id="{88DC24B0-F0FF-134B-97F7-101A6E11909E}"/>
                </a:ext>
              </a:extLst>
            </p:cNvPr>
            <p:cNvCxnSpPr>
              <a:cxnSpLocks/>
            </p:cNvCxnSpPr>
            <p:nvPr/>
          </p:nvCxnSpPr>
          <p:spPr>
            <a:xfrm flipV="1">
              <a:off x="2966454" y="2610805"/>
              <a:ext cx="0" cy="124081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1" name="直線單箭頭接點 47">
              <a:extLst>
                <a:ext uri="{FF2B5EF4-FFF2-40B4-BE49-F238E27FC236}">
                  <a16:creationId xmlns:a16="http://schemas.microsoft.com/office/drawing/2014/main" id="{13576D58-8EF0-CF43-9685-B4D228342D21}"/>
                </a:ext>
              </a:extLst>
            </p:cNvPr>
            <p:cNvCxnSpPr>
              <a:cxnSpLocks/>
            </p:cNvCxnSpPr>
            <p:nvPr/>
          </p:nvCxnSpPr>
          <p:spPr>
            <a:xfrm flipV="1">
              <a:off x="2568691" y="2310879"/>
              <a:ext cx="276804" cy="488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cxnSp>
        <p:nvCxnSpPr>
          <p:cNvPr id="212" name="直線單箭頭接點 58">
            <a:extLst>
              <a:ext uri="{FF2B5EF4-FFF2-40B4-BE49-F238E27FC236}">
                <a16:creationId xmlns:a16="http://schemas.microsoft.com/office/drawing/2014/main" id="{9E9A64E8-208E-CB4E-A59B-8D7B0DFE1798}"/>
              </a:ext>
            </a:extLst>
          </p:cNvPr>
          <p:cNvCxnSpPr>
            <a:cxnSpLocks/>
            <a:endCxn id="163" idx="0"/>
          </p:cNvCxnSpPr>
          <p:nvPr/>
        </p:nvCxnSpPr>
        <p:spPr>
          <a:xfrm>
            <a:off x="4479450" y="1459786"/>
            <a:ext cx="0" cy="648779"/>
          </a:xfrm>
          <a:prstGeom prst="straightConnector1">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9" name="直線單箭頭接點 58">
            <a:extLst>
              <a:ext uri="{FF2B5EF4-FFF2-40B4-BE49-F238E27FC236}">
                <a16:creationId xmlns:a16="http://schemas.microsoft.com/office/drawing/2014/main" id="{937063E5-FA6E-CB46-AE01-A4D0C22C998A}"/>
              </a:ext>
            </a:extLst>
          </p:cNvPr>
          <p:cNvCxnSpPr>
            <a:cxnSpLocks/>
          </p:cNvCxnSpPr>
          <p:nvPr/>
        </p:nvCxnSpPr>
        <p:spPr>
          <a:xfrm>
            <a:off x="6311587" y="1446981"/>
            <a:ext cx="0" cy="648779"/>
          </a:xfrm>
          <a:prstGeom prst="straightConnector1">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0" name="直線單箭頭接點 58">
            <a:extLst>
              <a:ext uri="{FF2B5EF4-FFF2-40B4-BE49-F238E27FC236}">
                <a16:creationId xmlns:a16="http://schemas.microsoft.com/office/drawing/2014/main" id="{65FBD4FD-BBA8-D143-9064-7D601607E1B5}"/>
              </a:ext>
            </a:extLst>
          </p:cNvPr>
          <p:cNvCxnSpPr>
            <a:cxnSpLocks/>
          </p:cNvCxnSpPr>
          <p:nvPr/>
        </p:nvCxnSpPr>
        <p:spPr>
          <a:xfrm>
            <a:off x="8001385" y="1467949"/>
            <a:ext cx="0" cy="648779"/>
          </a:xfrm>
          <a:prstGeom prst="straightConnector1">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1" name="直線單箭頭接點 58">
            <a:extLst>
              <a:ext uri="{FF2B5EF4-FFF2-40B4-BE49-F238E27FC236}">
                <a16:creationId xmlns:a16="http://schemas.microsoft.com/office/drawing/2014/main" id="{72094647-46B3-034A-85A1-F4156DDBB63C}"/>
              </a:ext>
            </a:extLst>
          </p:cNvPr>
          <p:cNvCxnSpPr>
            <a:cxnSpLocks/>
          </p:cNvCxnSpPr>
          <p:nvPr/>
        </p:nvCxnSpPr>
        <p:spPr>
          <a:xfrm>
            <a:off x="9721328" y="1446980"/>
            <a:ext cx="0" cy="648779"/>
          </a:xfrm>
          <a:prstGeom prst="straightConnector1">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2" name="直線單箭頭接點 58">
            <a:extLst>
              <a:ext uri="{FF2B5EF4-FFF2-40B4-BE49-F238E27FC236}">
                <a16:creationId xmlns:a16="http://schemas.microsoft.com/office/drawing/2014/main" id="{8AAA2A5E-4F7F-F642-8E0F-97858BB6A97C}"/>
              </a:ext>
            </a:extLst>
          </p:cNvPr>
          <p:cNvCxnSpPr>
            <a:cxnSpLocks/>
          </p:cNvCxnSpPr>
          <p:nvPr/>
        </p:nvCxnSpPr>
        <p:spPr>
          <a:xfrm>
            <a:off x="11471416" y="1429527"/>
            <a:ext cx="0" cy="648779"/>
          </a:xfrm>
          <a:prstGeom prst="straightConnector1">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43" name="Group 42">
            <a:extLst>
              <a:ext uri="{FF2B5EF4-FFF2-40B4-BE49-F238E27FC236}">
                <a16:creationId xmlns:a16="http://schemas.microsoft.com/office/drawing/2014/main" id="{7628851C-2779-0746-95E7-C3708C39FB32}"/>
              </a:ext>
            </a:extLst>
          </p:cNvPr>
          <p:cNvGrpSpPr/>
          <p:nvPr/>
        </p:nvGrpSpPr>
        <p:grpSpPr>
          <a:xfrm>
            <a:off x="889406" y="1429526"/>
            <a:ext cx="3061237" cy="664233"/>
            <a:chOff x="889406" y="1429526"/>
            <a:chExt cx="3061237" cy="664233"/>
          </a:xfrm>
        </p:grpSpPr>
        <p:cxnSp>
          <p:nvCxnSpPr>
            <p:cNvPr id="186" name="直線單箭頭接點 58">
              <a:extLst>
                <a:ext uri="{FF2B5EF4-FFF2-40B4-BE49-F238E27FC236}">
                  <a16:creationId xmlns:a16="http://schemas.microsoft.com/office/drawing/2014/main" id="{807EF751-0643-5A48-8474-DA5E9A3A596D}"/>
                </a:ext>
              </a:extLst>
            </p:cNvPr>
            <p:cNvCxnSpPr>
              <a:cxnSpLocks/>
            </p:cNvCxnSpPr>
            <p:nvPr/>
          </p:nvCxnSpPr>
          <p:spPr>
            <a:xfrm flipH="1" flipV="1">
              <a:off x="889406" y="1432096"/>
              <a:ext cx="3061237" cy="14884"/>
            </a:xfrm>
            <a:prstGeom prst="straightConnector1">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6" name="直線單箭頭接點 58">
              <a:extLst>
                <a:ext uri="{FF2B5EF4-FFF2-40B4-BE49-F238E27FC236}">
                  <a16:creationId xmlns:a16="http://schemas.microsoft.com/office/drawing/2014/main" id="{48D05B48-740E-4F41-91E6-BE254F8C9DE4}"/>
                </a:ext>
              </a:extLst>
            </p:cNvPr>
            <p:cNvCxnSpPr>
              <a:cxnSpLocks/>
            </p:cNvCxnSpPr>
            <p:nvPr/>
          </p:nvCxnSpPr>
          <p:spPr>
            <a:xfrm>
              <a:off x="889406" y="1429527"/>
              <a:ext cx="0" cy="648779"/>
            </a:xfrm>
            <a:prstGeom prst="straightConnector1">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7" name="直線單箭頭接點 58">
              <a:extLst>
                <a:ext uri="{FF2B5EF4-FFF2-40B4-BE49-F238E27FC236}">
                  <a16:creationId xmlns:a16="http://schemas.microsoft.com/office/drawing/2014/main" id="{02251A6C-CDEB-5E4E-BD98-58CFA68C2063}"/>
                </a:ext>
              </a:extLst>
            </p:cNvPr>
            <p:cNvCxnSpPr>
              <a:cxnSpLocks/>
            </p:cNvCxnSpPr>
            <p:nvPr/>
          </p:nvCxnSpPr>
          <p:spPr>
            <a:xfrm>
              <a:off x="1987548" y="1429526"/>
              <a:ext cx="0" cy="648779"/>
            </a:xfrm>
            <a:prstGeom prst="straightConnector1">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8" name="直線單箭頭接點 58">
              <a:extLst>
                <a:ext uri="{FF2B5EF4-FFF2-40B4-BE49-F238E27FC236}">
                  <a16:creationId xmlns:a16="http://schemas.microsoft.com/office/drawing/2014/main" id="{2C5A0635-80BF-C149-90A0-64127096220A}"/>
                </a:ext>
              </a:extLst>
            </p:cNvPr>
            <p:cNvCxnSpPr>
              <a:cxnSpLocks/>
            </p:cNvCxnSpPr>
            <p:nvPr/>
          </p:nvCxnSpPr>
          <p:spPr>
            <a:xfrm>
              <a:off x="2998381" y="1444980"/>
              <a:ext cx="0" cy="648779"/>
            </a:xfrm>
            <a:prstGeom prst="straightConnector1">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238" name="直線單箭頭接點 58">
            <a:extLst>
              <a:ext uri="{FF2B5EF4-FFF2-40B4-BE49-F238E27FC236}">
                <a16:creationId xmlns:a16="http://schemas.microsoft.com/office/drawing/2014/main" id="{EEF55C61-5745-7541-BB02-D27409C90ABB}"/>
              </a:ext>
            </a:extLst>
          </p:cNvPr>
          <p:cNvCxnSpPr>
            <a:cxnSpLocks/>
          </p:cNvCxnSpPr>
          <p:nvPr/>
        </p:nvCxnSpPr>
        <p:spPr>
          <a:xfrm flipH="1">
            <a:off x="3965039" y="1459786"/>
            <a:ext cx="7506377" cy="8163"/>
          </a:xfrm>
          <a:prstGeom prst="straightConnector1">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61" name="Group 60">
            <a:extLst>
              <a:ext uri="{FF2B5EF4-FFF2-40B4-BE49-F238E27FC236}">
                <a16:creationId xmlns:a16="http://schemas.microsoft.com/office/drawing/2014/main" id="{910DB081-33F0-FD4C-BD09-9B328362B604}"/>
              </a:ext>
            </a:extLst>
          </p:cNvPr>
          <p:cNvGrpSpPr/>
          <p:nvPr/>
        </p:nvGrpSpPr>
        <p:grpSpPr>
          <a:xfrm>
            <a:off x="3755824" y="102185"/>
            <a:ext cx="911599" cy="1619604"/>
            <a:chOff x="3755824" y="102185"/>
            <a:chExt cx="911599" cy="1619604"/>
          </a:xfrm>
        </p:grpSpPr>
        <p:sp>
          <p:nvSpPr>
            <p:cNvPr id="160" name="矩形 97">
              <a:extLst>
                <a:ext uri="{FF2B5EF4-FFF2-40B4-BE49-F238E27FC236}">
                  <a16:creationId xmlns:a16="http://schemas.microsoft.com/office/drawing/2014/main" id="{79F41024-A474-1A43-9501-D3CDDD17AF1C}"/>
                </a:ext>
              </a:extLst>
            </p:cNvPr>
            <p:cNvSpPr/>
            <p:nvPr/>
          </p:nvSpPr>
          <p:spPr>
            <a:xfrm rot="16200000">
              <a:off x="3502083" y="421162"/>
              <a:ext cx="868325" cy="230372"/>
            </a:xfrm>
            <a:prstGeom prst="rect">
              <a:avLst/>
            </a:prstGeom>
            <a:solidFill>
              <a:schemeClr val="accent1">
                <a:lumMod val="75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mc:AlternateContent xmlns:mc="http://schemas.openxmlformats.org/markup-compatibility/2006" xmlns:a14="http://schemas.microsoft.com/office/drawing/2010/main">
          <mc:Choice Requires="a14">
            <p:sp>
              <p:nvSpPr>
                <p:cNvPr id="229" name="文字方塊 72">
                  <a:extLst>
                    <a:ext uri="{FF2B5EF4-FFF2-40B4-BE49-F238E27FC236}">
                      <a16:creationId xmlns:a16="http://schemas.microsoft.com/office/drawing/2014/main" id="{7D63A759-6A79-3645-BE2C-AEC5A0FBDE6A}"/>
                    </a:ext>
                  </a:extLst>
                </p:cNvPr>
                <p:cNvSpPr txBox="1"/>
                <p:nvPr/>
              </p:nvSpPr>
              <p:spPr>
                <a:xfrm>
                  <a:off x="4139958" y="348934"/>
                  <a:ext cx="527465"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14:m>
                    <m:oMathPara xmlns:m="http://schemas.openxmlformats.org/officeDocument/2006/math">
                      <m:oMathParaPr>
                        <m:jc m:val="centerGroup"/>
                      </m:oMathParaPr>
                      <m:oMath xmlns:m="http://schemas.openxmlformats.org/officeDocument/2006/math">
                        <m:sSub>
                          <m:sSubPr>
                            <m:ctrlPr>
                              <a:rPr lang="en-US" altLang="zh-TW" sz="2400" b="0" i="1" dirty="0" smtClean="0">
                                <a:latin typeface="Cambria Math" panose="02040503050406030204" pitchFamily="18" charset="0"/>
                                <a:ea typeface="新細明體"/>
                                <a:cs typeface="Calibri"/>
                              </a:rPr>
                            </m:ctrlPr>
                          </m:sSubPr>
                          <m:e>
                            <m:r>
                              <a:rPr lang="en-US" altLang="zh-TW" sz="2400" b="1" i="1" dirty="0" smtClean="0">
                                <a:latin typeface="Cambria Math" panose="02040503050406030204" pitchFamily="18" charset="0"/>
                                <a:ea typeface="新細明體"/>
                                <a:cs typeface="Calibri"/>
                              </a:rPr>
                              <m:t>𝒙</m:t>
                            </m:r>
                            <m:r>
                              <a:rPr lang="en-US" altLang="zh-TW" sz="2400" b="1" i="1" dirty="0" smtClean="0">
                                <a:latin typeface="Cambria Math" panose="02040503050406030204" pitchFamily="18" charset="0"/>
                                <a:ea typeface="新細明體"/>
                                <a:cs typeface="Calibri"/>
                              </a:rPr>
                              <m:t>′</m:t>
                            </m:r>
                          </m:e>
                          <m:sub>
                            <m:r>
                              <a:rPr lang="en-US" altLang="zh-TW" sz="2400" b="0" i="1" dirty="0" smtClean="0">
                                <a:latin typeface="Cambria Math" panose="02040503050406030204" pitchFamily="18" charset="0"/>
                                <a:ea typeface="新細明體"/>
                                <a:cs typeface="Calibri"/>
                              </a:rPr>
                              <m:t>1</m:t>
                            </m:r>
                          </m:sub>
                        </m:sSub>
                      </m:oMath>
                    </m:oMathPara>
                  </a14:m>
                  <a:endParaRPr lang="zh-TW" altLang="en-US" sz="2400">
                    <a:ea typeface="新細明體"/>
                    <a:cs typeface="Calibri"/>
                  </a:endParaRPr>
                </a:p>
              </p:txBody>
            </p:sp>
          </mc:Choice>
          <mc:Fallback xmlns="">
            <p:sp>
              <p:nvSpPr>
                <p:cNvPr id="229" name="文字方塊 72">
                  <a:extLst>
                    <a:ext uri="{FF2B5EF4-FFF2-40B4-BE49-F238E27FC236}">
                      <a16:creationId xmlns:a16="http://schemas.microsoft.com/office/drawing/2014/main" id="{7D63A759-6A79-3645-BE2C-AEC5A0FBDE6A}"/>
                    </a:ext>
                  </a:extLst>
                </p:cNvPr>
                <p:cNvSpPr txBox="1">
                  <a:spLocks noRot="1" noChangeAspect="1" noMove="1" noResize="1" noEditPoints="1" noAdjustHandles="1" noChangeArrowheads="1" noChangeShapeType="1" noTextEdit="1"/>
                </p:cNvSpPr>
                <p:nvPr/>
              </p:nvSpPr>
              <p:spPr>
                <a:xfrm>
                  <a:off x="4139958" y="348934"/>
                  <a:ext cx="527465" cy="461665"/>
                </a:xfrm>
                <a:prstGeom prst="rect">
                  <a:avLst/>
                </a:prstGeom>
                <a:blipFill>
                  <a:blip r:embed="rId46"/>
                  <a:stretch>
                    <a:fillRect l="-16092" b="-1316"/>
                  </a:stretch>
                </a:blipFill>
              </p:spPr>
              <p:txBody>
                <a:bodyPr/>
                <a:lstStyle/>
                <a:p>
                  <a:r>
                    <a:rPr lang="en-US">
                      <a:noFill/>
                    </a:rPr>
                    <a:t> </a:t>
                  </a:r>
                </a:p>
              </p:txBody>
            </p:sp>
          </mc:Fallback>
        </mc:AlternateContent>
        <p:cxnSp>
          <p:nvCxnSpPr>
            <p:cNvPr id="240" name="直線單箭頭接點 47">
              <a:extLst>
                <a:ext uri="{FF2B5EF4-FFF2-40B4-BE49-F238E27FC236}">
                  <a16:creationId xmlns:a16="http://schemas.microsoft.com/office/drawing/2014/main" id="{3566BD50-48CE-7A4A-950A-6CB0A05A3397}"/>
                </a:ext>
              </a:extLst>
            </p:cNvPr>
            <p:cNvCxnSpPr>
              <a:cxnSpLocks/>
            </p:cNvCxnSpPr>
            <p:nvPr/>
          </p:nvCxnSpPr>
          <p:spPr>
            <a:xfrm flipV="1">
              <a:off x="3936246" y="1105319"/>
              <a:ext cx="0" cy="32420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230" name="群組 34">
              <a:extLst>
                <a:ext uri="{FF2B5EF4-FFF2-40B4-BE49-F238E27FC236}">
                  <a16:creationId xmlns:a16="http://schemas.microsoft.com/office/drawing/2014/main" id="{1F7F1F84-ABD3-E54F-B62D-6D1A672426C3}"/>
                </a:ext>
              </a:extLst>
            </p:cNvPr>
            <p:cNvGrpSpPr/>
            <p:nvPr/>
          </p:nvGrpSpPr>
          <p:grpSpPr>
            <a:xfrm>
              <a:off x="3755824" y="1260124"/>
              <a:ext cx="642608" cy="461665"/>
              <a:chOff x="5854474" y="1921828"/>
              <a:chExt cx="642608" cy="617647"/>
            </a:xfrm>
          </p:grpSpPr>
          <p:sp>
            <p:nvSpPr>
              <p:cNvPr id="231" name="橢圓 35">
                <a:extLst>
                  <a:ext uri="{FF2B5EF4-FFF2-40B4-BE49-F238E27FC236}">
                    <a16:creationId xmlns:a16="http://schemas.microsoft.com/office/drawing/2014/main" id="{27BA800C-D839-2B48-B2DE-1327C3448A5D}"/>
                  </a:ext>
                </a:extLst>
              </p:cNvPr>
              <p:cNvSpPr/>
              <p:nvPr/>
            </p:nvSpPr>
            <p:spPr>
              <a:xfrm>
                <a:off x="5854474" y="1999363"/>
                <a:ext cx="372140" cy="502534"/>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sz="2400">
                  <a:solidFill>
                    <a:schemeClr val="tx1"/>
                  </a:solidFill>
                  <a:ea typeface="新細明體"/>
                  <a:cs typeface="Calibri"/>
                </a:endParaRPr>
              </a:p>
            </p:txBody>
          </p:sp>
          <p:sp>
            <p:nvSpPr>
              <p:cNvPr id="232" name="文字方塊 18">
                <a:extLst>
                  <a:ext uri="{FF2B5EF4-FFF2-40B4-BE49-F238E27FC236}">
                    <a16:creationId xmlns:a16="http://schemas.microsoft.com/office/drawing/2014/main" id="{8D0BFAA3-DDB4-4D4B-BADE-B438117B4FD2}"/>
                  </a:ext>
                </a:extLst>
              </p:cNvPr>
              <p:cNvSpPr txBox="1"/>
              <p:nvPr/>
            </p:nvSpPr>
            <p:spPr>
              <a:xfrm>
                <a:off x="5862672" y="1921828"/>
                <a:ext cx="634410" cy="61764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zh-TW" altLang="en-US" sz="2400" b="1">
                    <a:ea typeface="新細明體"/>
                  </a:rPr>
                  <a:t>+</a:t>
                </a:r>
                <a:endParaRPr lang="zh-TW" sz="2400" b="1">
                  <a:ea typeface="新細明體"/>
                  <a:cs typeface="Calibri"/>
                </a:endParaRPr>
              </a:p>
            </p:txBody>
          </p:sp>
        </p:grpSp>
      </p:grpSp>
      <mc:AlternateContent xmlns:mc="http://schemas.openxmlformats.org/markup-compatibility/2006" xmlns:a14="http://schemas.microsoft.com/office/drawing/2010/main">
        <mc:Choice Requires="a14">
          <p:sp>
            <p:nvSpPr>
              <p:cNvPr id="2" name="文字方塊 68">
                <a:extLst>
                  <a:ext uri="{FF2B5EF4-FFF2-40B4-BE49-F238E27FC236}">
                    <a16:creationId xmlns:a16="http://schemas.microsoft.com/office/drawing/2014/main" id="{9191422C-9243-FC08-4CAD-EC3650918572}"/>
                  </a:ext>
                </a:extLst>
              </p:cNvPr>
              <p:cNvSpPr txBox="1"/>
              <p:nvPr/>
            </p:nvSpPr>
            <p:spPr>
              <a:xfrm>
                <a:off x="1620466" y="393001"/>
                <a:ext cx="208084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14:m>
                  <m:oMathPara xmlns:m="http://schemas.openxmlformats.org/officeDocument/2006/math">
                    <m:oMathParaPr>
                      <m:jc m:val="centerGroup"/>
                    </m:oMathParaPr>
                    <m:oMath xmlns:m="http://schemas.openxmlformats.org/officeDocument/2006/math">
                      <m:sSup>
                        <m:sSupPr>
                          <m:ctrlPr>
                            <a:rPr lang="en-US" altLang="zh-TW" sz="2400" b="1" i="1" dirty="0" smtClean="0">
                              <a:latin typeface="Cambria Math" panose="02040503050406030204" pitchFamily="18" charset="0"/>
                              <a:ea typeface="新細明體"/>
                              <a:cs typeface="Calibri"/>
                            </a:rPr>
                          </m:ctrlPr>
                        </m:sSupPr>
                        <m:e>
                          <m:r>
                            <a:rPr lang="en-US" altLang="zh-TW" sz="2400" b="1" i="1" dirty="0" smtClean="0">
                              <a:latin typeface="Cambria Math" panose="02040503050406030204" pitchFamily="18" charset="0"/>
                              <a:ea typeface="新細明體"/>
                              <a:cs typeface="Calibri"/>
                            </a:rPr>
                            <m:t>𝒉</m:t>
                          </m:r>
                        </m:e>
                        <m:sup>
                          <m:r>
                            <a:rPr lang="en-US" altLang="zh-TW" sz="2400" b="1" i="1" dirty="0" smtClean="0">
                              <a:latin typeface="Cambria Math" panose="02040503050406030204" pitchFamily="18" charset="0"/>
                              <a:ea typeface="新細明體"/>
                              <a:cs typeface="Calibri"/>
                            </a:rPr>
                            <m:t>′</m:t>
                          </m:r>
                        </m:sup>
                      </m:sSup>
                      <m:r>
                        <a:rPr lang="en-US" altLang="zh-TW" sz="2400" b="0" i="1" dirty="0" smtClean="0">
                          <a:latin typeface="Cambria Math" panose="02040503050406030204" pitchFamily="18" charset="0"/>
                          <a:ea typeface="新細明體"/>
                          <a:cs typeface="Calibri"/>
                        </a:rPr>
                        <m:t>=</m:t>
                      </m:r>
                      <m:r>
                        <a:rPr lang="en-US" altLang="zh-TW" sz="2400" b="1" i="1" dirty="0" smtClean="0">
                          <a:latin typeface="Cambria Math" panose="02040503050406030204" pitchFamily="18" charset="0"/>
                          <a:ea typeface="新細明體"/>
                          <a:cs typeface="Calibri"/>
                        </a:rPr>
                        <m:t>𝒉</m:t>
                      </m:r>
                      <m:r>
                        <a:rPr lang="en-US" altLang="zh-TW" sz="2400" b="1" i="1" dirty="0" smtClean="0">
                          <a:latin typeface="Cambria Math" panose="02040503050406030204" pitchFamily="18" charset="0"/>
                          <a:ea typeface="新細明體"/>
                          <a:cs typeface="Calibri"/>
                        </a:rPr>
                        <m:t>+</m:t>
                      </m:r>
                      <m:r>
                        <a:rPr lang="en-US" altLang="zh-TW" sz="2400" b="1" i="0" dirty="0" smtClean="0">
                          <a:latin typeface="Cambria Math" panose="02040503050406030204" pitchFamily="18" charset="0"/>
                          <a:ea typeface="新細明體"/>
                          <a:cs typeface="Calibri"/>
                        </a:rPr>
                        <m:t>𝚫</m:t>
                      </m:r>
                      <m:r>
                        <a:rPr lang="en-US" altLang="zh-TW" sz="2400" b="1" i="1" dirty="0" smtClean="0">
                          <a:latin typeface="Cambria Math" panose="02040503050406030204" pitchFamily="18" charset="0"/>
                          <a:ea typeface="新細明體"/>
                          <a:cs typeface="Calibri"/>
                        </a:rPr>
                        <m:t>𝒉</m:t>
                      </m:r>
                    </m:oMath>
                  </m:oMathPara>
                </a14:m>
                <a:endParaRPr lang="zh-TW" altLang="en-US" sz="2400" b="1" i="1">
                  <a:ea typeface="新細明體"/>
                  <a:cs typeface="Calibri"/>
                </a:endParaRPr>
              </a:p>
            </p:txBody>
          </p:sp>
        </mc:Choice>
        <mc:Fallback xmlns="">
          <p:sp>
            <p:nvSpPr>
              <p:cNvPr id="2" name="文字方塊 68">
                <a:extLst>
                  <a:ext uri="{FF2B5EF4-FFF2-40B4-BE49-F238E27FC236}">
                    <a16:creationId xmlns:a16="http://schemas.microsoft.com/office/drawing/2014/main" id="{9191422C-9243-FC08-4CAD-EC3650918572}"/>
                  </a:ext>
                </a:extLst>
              </p:cNvPr>
              <p:cNvSpPr txBox="1">
                <a:spLocks noRot="1" noChangeAspect="1" noMove="1" noResize="1" noEditPoints="1" noAdjustHandles="1" noChangeArrowheads="1" noChangeShapeType="1" noTextEdit="1"/>
              </p:cNvSpPr>
              <p:nvPr/>
            </p:nvSpPr>
            <p:spPr>
              <a:xfrm>
                <a:off x="1620466" y="393001"/>
                <a:ext cx="2080840" cy="461665"/>
              </a:xfrm>
              <a:prstGeom prst="rect">
                <a:avLst/>
              </a:prstGeom>
              <a:blipFill>
                <a:blip r:embed="rId4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1" name="文字方塊 68">
                <a:extLst>
                  <a:ext uri="{FF2B5EF4-FFF2-40B4-BE49-F238E27FC236}">
                    <a16:creationId xmlns:a16="http://schemas.microsoft.com/office/drawing/2014/main" id="{AEAD7471-FC19-4044-AEB4-8F1F9E3FCC19}"/>
                  </a:ext>
                </a:extLst>
              </p:cNvPr>
              <p:cNvSpPr txBox="1"/>
              <p:nvPr/>
            </p:nvSpPr>
            <p:spPr>
              <a:xfrm>
                <a:off x="4479449" y="1072554"/>
                <a:ext cx="631944"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14:m>
                  <m:oMathPara xmlns:m="http://schemas.openxmlformats.org/officeDocument/2006/math">
                    <m:oMathParaPr>
                      <m:jc m:val="centerGroup"/>
                    </m:oMathParaPr>
                    <m:oMath xmlns:m="http://schemas.openxmlformats.org/officeDocument/2006/math">
                      <m:r>
                        <a:rPr lang="en-US" altLang="zh-TW" sz="2400" b="1" i="1" dirty="0" smtClean="0">
                          <a:latin typeface="Cambria Math" panose="02040503050406030204" pitchFamily="18" charset="0"/>
                          <a:ea typeface="新細明體"/>
                          <a:cs typeface="Calibri"/>
                        </a:rPr>
                        <m:t>𝒉</m:t>
                      </m:r>
                    </m:oMath>
                  </m:oMathPara>
                </a14:m>
                <a:endParaRPr lang="zh-TW" altLang="en-US" sz="2400" b="1" i="1">
                  <a:ea typeface="新細明體"/>
                  <a:cs typeface="Calibri"/>
                </a:endParaRPr>
              </a:p>
            </p:txBody>
          </p:sp>
        </mc:Choice>
        <mc:Fallback xmlns="">
          <p:sp>
            <p:nvSpPr>
              <p:cNvPr id="191" name="文字方塊 68">
                <a:extLst>
                  <a:ext uri="{FF2B5EF4-FFF2-40B4-BE49-F238E27FC236}">
                    <a16:creationId xmlns:a16="http://schemas.microsoft.com/office/drawing/2014/main" id="{AEAD7471-FC19-4044-AEB4-8F1F9E3FCC19}"/>
                  </a:ext>
                </a:extLst>
              </p:cNvPr>
              <p:cNvSpPr txBox="1">
                <a:spLocks noRot="1" noChangeAspect="1" noMove="1" noResize="1" noEditPoints="1" noAdjustHandles="1" noChangeArrowheads="1" noChangeShapeType="1" noTextEdit="1"/>
              </p:cNvSpPr>
              <p:nvPr/>
            </p:nvSpPr>
            <p:spPr>
              <a:xfrm>
                <a:off x="4479449" y="1072554"/>
                <a:ext cx="631944" cy="461665"/>
              </a:xfrm>
              <a:prstGeom prst="rect">
                <a:avLst/>
              </a:prstGeom>
              <a:blipFill>
                <a:blip r:embed="rId4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2" name="文字方塊 68">
                <a:extLst>
                  <a:ext uri="{FF2B5EF4-FFF2-40B4-BE49-F238E27FC236}">
                    <a16:creationId xmlns:a16="http://schemas.microsoft.com/office/drawing/2014/main" id="{285F9486-F43B-B04C-ACE1-A459D748235A}"/>
                  </a:ext>
                </a:extLst>
              </p:cNvPr>
              <p:cNvSpPr txBox="1"/>
              <p:nvPr/>
            </p:nvSpPr>
            <p:spPr>
              <a:xfrm>
                <a:off x="3034998" y="1036358"/>
                <a:ext cx="844354"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14:m>
                  <m:oMathPara xmlns:m="http://schemas.openxmlformats.org/officeDocument/2006/math">
                    <m:oMathParaPr>
                      <m:jc m:val="centerGroup"/>
                    </m:oMathParaPr>
                    <m:oMath xmlns:m="http://schemas.openxmlformats.org/officeDocument/2006/math">
                      <m:r>
                        <a:rPr lang="en-US" altLang="zh-TW" sz="2400" b="1" i="0" dirty="0" smtClean="0">
                          <a:latin typeface="Cambria Math" panose="02040503050406030204" pitchFamily="18" charset="0"/>
                          <a:ea typeface="新細明體"/>
                          <a:cs typeface="Calibri"/>
                        </a:rPr>
                        <m:t>𝚫</m:t>
                      </m:r>
                      <m:r>
                        <a:rPr lang="en-US" altLang="zh-TW" sz="2400" b="1" i="1" dirty="0" smtClean="0">
                          <a:latin typeface="Cambria Math" panose="02040503050406030204" pitchFamily="18" charset="0"/>
                          <a:ea typeface="新細明體"/>
                          <a:cs typeface="Calibri"/>
                        </a:rPr>
                        <m:t>𝒉</m:t>
                      </m:r>
                    </m:oMath>
                  </m:oMathPara>
                </a14:m>
                <a:endParaRPr lang="zh-TW" altLang="en-US" sz="2400" b="1" i="1">
                  <a:ea typeface="新細明體"/>
                  <a:cs typeface="Calibri"/>
                </a:endParaRPr>
              </a:p>
            </p:txBody>
          </p:sp>
        </mc:Choice>
        <mc:Fallback xmlns="">
          <p:sp>
            <p:nvSpPr>
              <p:cNvPr id="192" name="文字方塊 68">
                <a:extLst>
                  <a:ext uri="{FF2B5EF4-FFF2-40B4-BE49-F238E27FC236}">
                    <a16:creationId xmlns:a16="http://schemas.microsoft.com/office/drawing/2014/main" id="{285F9486-F43B-B04C-ACE1-A459D748235A}"/>
                  </a:ext>
                </a:extLst>
              </p:cNvPr>
              <p:cNvSpPr txBox="1">
                <a:spLocks noRot="1" noChangeAspect="1" noMove="1" noResize="1" noEditPoints="1" noAdjustHandles="1" noChangeArrowheads="1" noChangeShapeType="1" noTextEdit="1"/>
              </p:cNvSpPr>
              <p:nvPr/>
            </p:nvSpPr>
            <p:spPr>
              <a:xfrm>
                <a:off x="3034998" y="1036358"/>
                <a:ext cx="844354" cy="461665"/>
              </a:xfrm>
              <a:prstGeom prst="rect">
                <a:avLst/>
              </a:prstGeom>
              <a:blipFill>
                <a:blip r:embed="rId49"/>
                <a:stretch>
                  <a:fillRect/>
                </a:stretch>
              </a:blipFill>
            </p:spPr>
            <p:txBody>
              <a:bodyPr/>
              <a:lstStyle/>
              <a:p>
                <a:r>
                  <a:rPr lang="en-US">
                    <a:noFill/>
                  </a:rPr>
                  <a:t> </a:t>
                </a:r>
              </a:p>
            </p:txBody>
          </p:sp>
        </mc:Fallback>
      </mc:AlternateContent>
      <p:grpSp>
        <p:nvGrpSpPr>
          <p:cNvPr id="67" name="Group 66">
            <a:extLst>
              <a:ext uri="{FF2B5EF4-FFF2-40B4-BE49-F238E27FC236}">
                <a16:creationId xmlns:a16="http://schemas.microsoft.com/office/drawing/2014/main" id="{D5748FFD-7415-894F-9272-AF09D800ACCB}"/>
              </a:ext>
            </a:extLst>
          </p:cNvPr>
          <p:cNvGrpSpPr/>
          <p:nvPr/>
        </p:nvGrpSpPr>
        <p:grpSpPr>
          <a:xfrm>
            <a:off x="440575" y="5125199"/>
            <a:ext cx="2303171" cy="393189"/>
            <a:chOff x="440575" y="5125199"/>
            <a:chExt cx="2303171" cy="393189"/>
          </a:xfrm>
        </p:grpSpPr>
        <p:grpSp>
          <p:nvGrpSpPr>
            <p:cNvPr id="197" name="Group 196">
              <a:extLst>
                <a:ext uri="{FF2B5EF4-FFF2-40B4-BE49-F238E27FC236}">
                  <a16:creationId xmlns:a16="http://schemas.microsoft.com/office/drawing/2014/main" id="{44496074-BB86-9041-8F68-7E4565502975}"/>
                </a:ext>
              </a:extLst>
            </p:cNvPr>
            <p:cNvGrpSpPr/>
            <p:nvPr/>
          </p:nvGrpSpPr>
          <p:grpSpPr>
            <a:xfrm>
              <a:off x="440575" y="5125199"/>
              <a:ext cx="440911" cy="393188"/>
              <a:chOff x="4290476" y="4579684"/>
              <a:chExt cx="440911" cy="478448"/>
            </a:xfrm>
          </p:grpSpPr>
          <p:cxnSp>
            <p:nvCxnSpPr>
              <p:cNvPr id="198" name="直線單箭頭接點 47">
                <a:extLst>
                  <a:ext uri="{FF2B5EF4-FFF2-40B4-BE49-F238E27FC236}">
                    <a16:creationId xmlns:a16="http://schemas.microsoft.com/office/drawing/2014/main" id="{3D6592FB-D7F2-AA48-AA6E-0337EEB5B747}"/>
                  </a:ext>
                </a:extLst>
              </p:cNvPr>
              <p:cNvCxnSpPr>
                <a:cxnSpLocks/>
              </p:cNvCxnSpPr>
              <p:nvPr/>
            </p:nvCxnSpPr>
            <p:spPr>
              <a:xfrm flipH="1" flipV="1">
                <a:off x="4290476" y="4624712"/>
                <a:ext cx="199764" cy="43342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0" name="直線單箭頭接點 47">
                <a:extLst>
                  <a:ext uri="{FF2B5EF4-FFF2-40B4-BE49-F238E27FC236}">
                    <a16:creationId xmlns:a16="http://schemas.microsoft.com/office/drawing/2014/main" id="{449C4B38-E568-0A44-8A5F-9AD71AD600DF}"/>
                  </a:ext>
                </a:extLst>
              </p:cNvPr>
              <p:cNvCxnSpPr>
                <a:cxnSpLocks/>
                <a:endCxn id="79" idx="1"/>
              </p:cNvCxnSpPr>
              <p:nvPr/>
            </p:nvCxnSpPr>
            <p:spPr>
              <a:xfrm flipV="1">
                <a:off x="4490240" y="4579684"/>
                <a:ext cx="241147" cy="47844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01" name="Group 200">
              <a:extLst>
                <a:ext uri="{FF2B5EF4-FFF2-40B4-BE49-F238E27FC236}">
                  <a16:creationId xmlns:a16="http://schemas.microsoft.com/office/drawing/2014/main" id="{D8501844-9385-7942-A161-F00731352434}"/>
                </a:ext>
              </a:extLst>
            </p:cNvPr>
            <p:cNvGrpSpPr/>
            <p:nvPr/>
          </p:nvGrpSpPr>
          <p:grpSpPr>
            <a:xfrm>
              <a:off x="1371574" y="5125200"/>
              <a:ext cx="440911" cy="393188"/>
              <a:chOff x="4290476" y="4579684"/>
              <a:chExt cx="440911" cy="478448"/>
            </a:xfrm>
          </p:grpSpPr>
          <p:cxnSp>
            <p:nvCxnSpPr>
              <p:cNvPr id="213" name="直線單箭頭接點 47">
                <a:extLst>
                  <a:ext uri="{FF2B5EF4-FFF2-40B4-BE49-F238E27FC236}">
                    <a16:creationId xmlns:a16="http://schemas.microsoft.com/office/drawing/2014/main" id="{A1DA3A9B-1228-284E-9879-4F809042B9AA}"/>
                  </a:ext>
                </a:extLst>
              </p:cNvPr>
              <p:cNvCxnSpPr>
                <a:cxnSpLocks/>
              </p:cNvCxnSpPr>
              <p:nvPr/>
            </p:nvCxnSpPr>
            <p:spPr>
              <a:xfrm flipH="1" flipV="1">
                <a:off x="4290476" y="4624712"/>
                <a:ext cx="199764" cy="43342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4" name="直線單箭頭接點 47">
                <a:extLst>
                  <a:ext uri="{FF2B5EF4-FFF2-40B4-BE49-F238E27FC236}">
                    <a16:creationId xmlns:a16="http://schemas.microsoft.com/office/drawing/2014/main" id="{76FA69F1-1BCB-DF49-9723-E7676A45BD21}"/>
                  </a:ext>
                </a:extLst>
              </p:cNvPr>
              <p:cNvCxnSpPr>
                <a:cxnSpLocks/>
              </p:cNvCxnSpPr>
              <p:nvPr/>
            </p:nvCxnSpPr>
            <p:spPr>
              <a:xfrm flipV="1">
                <a:off x="4490240" y="4579684"/>
                <a:ext cx="241147" cy="47844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15" name="Group 214">
              <a:extLst>
                <a:ext uri="{FF2B5EF4-FFF2-40B4-BE49-F238E27FC236}">
                  <a16:creationId xmlns:a16="http://schemas.microsoft.com/office/drawing/2014/main" id="{2FDA397B-7C9B-5244-95EF-F9AC6C30A13E}"/>
                </a:ext>
              </a:extLst>
            </p:cNvPr>
            <p:cNvGrpSpPr/>
            <p:nvPr/>
          </p:nvGrpSpPr>
          <p:grpSpPr>
            <a:xfrm>
              <a:off x="2302835" y="5125200"/>
              <a:ext cx="440911" cy="393188"/>
              <a:chOff x="4290476" y="4579684"/>
              <a:chExt cx="440911" cy="478448"/>
            </a:xfrm>
          </p:grpSpPr>
          <p:cxnSp>
            <p:nvCxnSpPr>
              <p:cNvPr id="216" name="直線單箭頭接點 47">
                <a:extLst>
                  <a:ext uri="{FF2B5EF4-FFF2-40B4-BE49-F238E27FC236}">
                    <a16:creationId xmlns:a16="http://schemas.microsoft.com/office/drawing/2014/main" id="{6F973EA5-8340-6F45-BE14-AE963AF62F10}"/>
                  </a:ext>
                </a:extLst>
              </p:cNvPr>
              <p:cNvCxnSpPr>
                <a:cxnSpLocks/>
              </p:cNvCxnSpPr>
              <p:nvPr/>
            </p:nvCxnSpPr>
            <p:spPr>
              <a:xfrm flipH="1" flipV="1">
                <a:off x="4290476" y="4624712"/>
                <a:ext cx="199764" cy="43342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7" name="直線單箭頭接點 47">
                <a:extLst>
                  <a:ext uri="{FF2B5EF4-FFF2-40B4-BE49-F238E27FC236}">
                    <a16:creationId xmlns:a16="http://schemas.microsoft.com/office/drawing/2014/main" id="{25C8B3EC-8A01-8E44-8F1D-3BC217F45B22}"/>
                  </a:ext>
                </a:extLst>
              </p:cNvPr>
              <p:cNvCxnSpPr>
                <a:cxnSpLocks/>
              </p:cNvCxnSpPr>
              <p:nvPr/>
            </p:nvCxnSpPr>
            <p:spPr>
              <a:xfrm flipV="1">
                <a:off x="4490240" y="4579684"/>
                <a:ext cx="241147" cy="47844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42" name="Group 41">
            <a:extLst>
              <a:ext uri="{FF2B5EF4-FFF2-40B4-BE49-F238E27FC236}">
                <a16:creationId xmlns:a16="http://schemas.microsoft.com/office/drawing/2014/main" id="{4FC900F7-106A-E446-A0D8-7D926C8410FE}"/>
              </a:ext>
            </a:extLst>
          </p:cNvPr>
          <p:cNvGrpSpPr/>
          <p:nvPr/>
        </p:nvGrpSpPr>
        <p:grpSpPr>
          <a:xfrm>
            <a:off x="491791" y="5518388"/>
            <a:ext cx="2370766" cy="1299627"/>
            <a:chOff x="491791" y="5518388"/>
            <a:chExt cx="2370766" cy="1299627"/>
          </a:xfrm>
        </p:grpSpPr>
        <p:sp>
          <p:nvSpPr>
            <p:cNvPr id="193" name="矩形 97">
              <a:extLst>
                <a:ext uri="{FF2B5EF4-FFF2-40B4-BE49-F238E27FC236}">
                  <a16:creationId xmlns:a16="http://schemas.microsoft.com/office/drawing/2014/main" id="{500A1EC3-10B1-BF43-99C7-713638FA39FE}"/>
                </a:ext>
              </a:extLst>
            </p:cNvPr>
            <p:cNvSpPr/>
            <p:nvPr/>
          </p:nvSpPr>
          <p:spPr>
            <a:xfrm rot="16200000">
              <a:off x="206175" y="5837366"/>
              <a:ext cx="868325" cy="230372"/>
            </a:xfrm>
            <a:prstGeom prst="rect">
              <a:avLst/>
            </a:prstGeom>
            <a:solidFill>
              <a:srgbClr val="0432FF"/>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95" name="矩形 97">
              <a:extLst>
                <a:ext uri="{FF2B5EF4-FFF2-40B4-BE49-F238E27FC236}">
                  <a16:creationId xmlns:a16="http://schemas.microsoft.com/office/drawing/2014/main" id="{19B6C367-DCDC-794E-BEE9-F9B081F8AE53}"/>
                </a:ext>
              </a:extLst>
            </p:cNvPr>
            <p:cNvSpPr/>
            <p:nvPr/>
          </p:nvSpPr>
          <p:spPr>
            <a:xfrm rot="16200000">
              <a:off x="1111487" y="5837366"/>
              <a:ext cx="868325" cy="230372"/>
            </a:xfrm>
            <a:prstGeom prst="rect">
              <a:avLst/>
            </a:prstGeom>
            <a:solidFill>
              <a:srgbClr val="0432FF"/>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96" name="矩形 97">
              <a:extLst>
                <a:ext uri="{FF2B5EF4-FFF2-40B4-BE49-F238E27FC236}">
                  <a16:creationId xmlns:a16="http://schemas.microsoft.com/office/drawing/2014/main" id="{7C07735A-1908-144C-B03A-C9660BD8C17E}"/>
                </a:ext>
              </a:extLst>
            </p:cNvPr>
            <p:cNvSpPr/>
            <p:nvPr/>
          </p:nvSpPr>
          <p:spPr>
            <a:xfrm rot="16200000">
              <a:off x="2086069" y="5837365"/>
              <a:ext cx="868325" cy="230372"/>
            </a:xfrm>
            <a:prstGeom prst="rect">
              <a:avLst/>
            </a:prstGeom>
            <a:solidFill>
              <a:srgbClr val="0432FF"/>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mc:AlternateContent xmlns:mc="http://schemas.openxmlformats.org/markup-compatibility/2006" xmlns:a14="http://schemas.microsoft.com/office/drawing/2010/main">
          <mc:Choice Requires="a14">
            <p:sp>
              <p:nvSpPr>
                <p:cNvPr id="223" name="文字方塊 72">
                  <a:extLst>
                    <a:ext uri="{FF2B5EF4-FFF2-40B4-BE49-F238E27FC236}">
                      <a16:creationId xmlns:a16="http://schemas.microsoft.com/office/drawing/2014/main" id="{EC7A38D2-ADD6-6546-B7E1-633600A22D7A}"/>
                    </a:ext>
                  </a:extLst>
                </p:cNvPr>
                <p:cNvSpPr txBox="1"/>
                <p:nvPr/>
              </p:nvSpPr>
              <p:spPr>
                <a:xfrm>
                  <a:off x="491791" y="6356350"/>
                  <a:ext cx="527465"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14:m>
                    <m:oMathPara xmlns:m="http://schemas.openxmlformats.org/officeDocument/2006/math">
                      <m:oMathParaPr>
                        <m:jc m:val="centerGroup"/>
                      </m:oMathParaPr>
                      <m:oMath xmlns:m="http://schemas.openxmlformats.org/officeDocument/2006/math">
                        <m:sSub>
                          <m:sSubPr>
                            <m:ctrlPr>
                              <a:rPr lang="en-US" altLang="zh-TW" sz="2400" b="0" i="1" dirty="0" smtClean="0">
                                <a:latin typeface="Cambria Math" panose="02040503050406030204" pitchFamily="18" charset="0"/>
                                <a:ea typeface="新細明體"/>
                                <a:cs typeface="Calibri"/>
                              </a:rPr>
                            </m:ctrlPr>
                          </m:sSubPr>
                          <m:e>
                            <m:r>
                              <a:rPr lang="en-US" altLang="zh-TW" sz="2400" b="1" i="1" dirty="0" smtClean="0">
                                <a:latin typeface="Cambria Math" panose="02040503050406030204" pitchFamily="18" charset="0"/>
                                <a:ea typeface="新細明體"/>
                                <a:cs typeface="Calibri"/>
                              </a:rPr>
                              <m:t>𝒑</m:t>
                            </m:r>
                          </m:e>
                          <m:sub>
                            <m:r>
                              <a:rPr lang="en-US" altLang="zh-TW" sz="2400" b="0" i="1" dirty="0" smtClean="0">
                                <a:latin typeface="Cambria Math" panose="02040503050406030204" pitchFamily="18" charset="0"/>
                                <a:ea typeface="新細明體"/>
                                <a:cs typeface="Calibri"/>
                              </a:rPr>
                              <m:t>1</m:t>
                            </m:r>
                          </m:sub>
                        </m:sSub>
                      </m:oMath>
                    </m:oMathPara>
                  </a14:m>
                  <a:endParaRPr lang="zh-TW" altLang="en-US" sz="2400">
                    <a:ea typeface="新細明體"/>
                    <a:cs typeface="Calibri"/>
                  </a:endParaRPr>
                </a:p>
              </p:txBody>
            </p:sp>
          </mc:Choice>
          <mc:Fallback xmlns="">
            <p:sp>
              <p:nvSpPr>
                <p:cNvPr id="223" name="文字方塊 72">
                  <a:extLst>
                    <a:ext uri="{FF2B5EF4-FFF2-40B4-BE49-F238E27FC236}">
                      <a16:creationId xmlns:a16="http://schemas.microsoft.com/office/drawing/2014/main" id="{EC7A38D2-ADD6-6546-B7E1-633600A22D7A}"/>
                    </a:ext>
                  </a:extLst>
                </p:cNvPr>
                <p:cNvSpPr txBox="1">
                  <a:spLocks noRot="1" noChangeAspect="1" noMove="1" noResize="1" noEditPoints="1" noAdjustHandles="1" noChangeArrowheads="1" noChangeShapeType="1" noTextEdit="1"/>
                </p:cNvSpPr>
                <p:nvPr/>
              </p:nvSpPr>
              <p:spPr>
                <a:xfrm>
                  <a:off x="491791" y="6356350"/>
                  <a:ext cx="527465" cy="461665"/>
                </a:xfrm>
                <a:prstGeom prst="rect">
                  <a:avLst/>
                </a:prstGeom>
                <a:blipFill>
                  <a:blip r:embed="rId50"/>
                  <a:stretch>
                    <a:fillRect l="-8140" b="-12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4" name="文字方塊 72">
                  <a:extLst>
                    <a:ext uri="{FF2B5EF4-FFF2-40B4-BE49-F238E27FC236}">
                      <a16:creationId xmlns:a16="http://schemas.microsoft.com/office/drawing/2014/main" id="{E27AD929-A1E7-FA4E-B033-A05B8125B21D}"/>
                    </a:ext>
                  </a:extLst>
                </p:cNvPr>
                <p:cNvSpPr txBox="1"/>
                <p:nvPr/>
              </p:nvSpPr>
              <p:spPr>
                <a:xfrm>
                  <a:off x="1356733" y="6356350"/>
                  <a:ext cx="527465"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14:m>
                    <m:oMathPara xmlns:m="http://schemas.openxmlformats.org/officeDocument/2006/math">
                      <m:oMathParaPr>
                        <m:jc m:val="centerGroup"/>
                      </m:oMathParaPr>
                      <m:oMath xmlns:m="http://schemas.openxmlformats.org/officeDocument/2006/math">
                        <m:sSub>
                          <m:sSubPr>
                            <m:ctrlPr>
                              <a:rPr lang="en-US" altLang="zh-TW" sz="2400" b="0" i="1" dirty="0" smtClean="0">
                                <a:latin typeface="Cambria Math" panose="02040503050406030204" pitchFamily="18" charset="0"/>
                                <a:ea typeface="新細明體"/>
                                <a:cs typeface="Calibri"/>
                              </a:rPr>
                            </m:ctrlPr>
                          </m:sSubPr>
                          <m:e>
                            <m:r>
                              <a:rPr lang="en-US" altLang="zh-TW" sz="2400" b="1" i="1" dirty="0" smtClean="0">
                                <a:latin typeface="Cambria Math" panose="02040503050406030204" pitchFamily="18" charset="0"/>
                                <a:ea typeface="新細明體"/>
                                <a:cs typeface="Calibri"/>
                              </a:rPr>
                              <m:t>𝒑</m:t>
                            </m:r>
                          </m:e>
                          <m:sub>
                            <m:r>
                              <a:rPr lang="en-US" altLang="zh-TW" sz="2400" b="0" i="1" dirty="0" smtClean="0">
                                <a:latin typeface="Cambria Math" panose="02040503050406030204" pitchFamily="18" charset="0"/>
                                <a:ea typeface="新細明體"/>
                                <a:cs typeface="Calibri"/>
                              </a:rPr>
                              <m:t>2</m:t>
                            </m:r>
                          </m:sub>
                        </m:sSub>
                      </m:oMath>
                    </m:oMathPara>
                  </a14:m>
                  <a:endParaRPr lang="zh-TW" altLang="en-US" sz="2400">
                    <a:ea typeface="新細明體"/>
                    <a:cs typeface="Calibri"/>
                  </a:endParaRPr>
                </a:p>
              </p:txBody>
            </p:sp>
          </mc:Choice>
          <mc:Fallback xmlns="">
            <p:sp>
              <p:nvSpPr>
                <p:cNvPr id="224" name="文字方塊 72">
                  <a:extLst>
                    <a:ext uri="{FF2B5EF4-FFF2-40B4-BE49-F238E27FC236}">
                      <a16:creationId xmlns:a16="http://schemas.microsoft.com/office/drawing/2014/main" id="{E27AD929-A1E7-FA4E-B033-A05B8125B21D}"/>
                    </a:ext>
                  </a:extLst>
                </p:cNvPr>
                <p:cNvSpPr txBox="1">
                  <a:spLocks noRot="1" noChangeAspect="1" noMove="1" noResize="1" noEditPoints="1" noAdjustHandles="1" noChangeArrowheads="1" noChangeShapeType="1" noTextEdit="1"/>
                </p:cNvSpPr>
                <p:nvPr/>
              </p:nvSpPr>
              <p:spPr>
                <a:xfrm>
                  <a:off x="1356733" y="6356350"/>
                  <a:ext cx="527465" cy="461665"/>
                </a:xfrm>
                <a:prstGeom prst="rect">
                  <a:avLst/>
                </a:prstGeom>
                <a:blipFill>
                  <a:blip r:embed="rId51"/>
                  <a:stretch>
                    <a:fillRect l="-10465" b="-12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5" name="文字方塊 72">
                  <a:extLst>
                    <a:ext uri="{FF2B5EF4-FFF2-40B4-BE49-F238E27FC236}">
                      <a16:creationId xmlns:a16="http://schemas.microsoft.com/office/drawing/2014/main" id="{8DDF472A-5BA0-2246-AB5A-AC4A6A8604B6}"/>
                    </a:ext>
                  </a:extLst>
                </p:cNvPr>
                <p:cNvSpPr txBox="1"/>
                <p:nvPr/>
              </p:nvSpPr>
              <p:spPr>
                <a:xfrm>
                  <a:off x="2335092" y="6356350"/>
                  <a:ext cx="527465"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14:m>
                    <m:oMathPara xmlns:m="http://schemas.openxmlformats.org/officeDocument/2006/math">
                      <m:oMathParaPr>
                        <m:jc m:val="centerGroup"/>
                      </m:oMathParaPr>
                      <m:oMath xmlns:m="http://schemas.openxmlformats.org/officeDocument/2006/math">
                        <m:sSub>
                          <m:sSubPr>
                            <m:ctrlPr>
                              <a:rPr lang="en-US" altLang="zh-TW" sz="2400" b="0" i="1" dirty="0" smtClean="0">
                                <a:latin typeface="Cambria Math" panose="02040503050406030204" pitchFamily="18" charset="0"/>
                                <a:ea typeface="新細明體"/>
                                <a:cs typeface="Calibri"/>
                              </a:rPr>
                            </m:ctrlPr>
                          </m:sSubPr>
                          <m:e>
                            <m:r>
                              <a:rPr lang="en-US" altLang="zh-TW" sz="2400" b="1" i="1" dirty="0" smtClean="0">
                                <a:latin typeface="Cambria Math" panose="02040503050406030204" pitchFamily="18" charset="0"/>
                                <a:ea typeface="新細明體"/>
                                <a:cs typeface="Calibri"/>
                              </a:rPr>
                              <m:t>𝒑</m:t>
                            </m:r>
                          </m:e>
                          <m:sub>
                            <m:r>
                              <a:rPr lang="en-US" altLang="zh-TW" sz="2400" b="0" i="1" dirty="0" smtClean="0">
                                <a:latin typeface="Cambria Math" panose="02040503050406030204" pitchFamily="18" charset="0"/>
                                <a:ea typeface="新細明體"/>
                                <a:cs typeface="Calibri"/>
                              </a:rPr>
                              <m:t>3</m:t>
                            </m:r>
                          </m:sub>
                        </m:sSub>
                      </m:oMath>
                    </m:oMathPara>
                  </a14:m>
                  <a:endParaRPr lang="zh-TW" altLang="en-US" sz="2400">
                    <a:ea typeface="新細明體"/>
                    <a:cs typeface="Calibri"/>
                  </a:endParaRPr>
                </a:p>
              </p:txBody>
            </p:sp>
          </mc:Choice>
          <mc:Fallback xmlns="">
            <p:sp>
              <p:nvSpPr>
                <p:cNvPr id="225" name="文字方塊 72">
                  <a:extLst>
                    <a:ext uri="{FF2B5EF4-FFF2-40B4-BE49-F238E27FC236}">
                      <a16:creationId xmlns:a16="http://schemas.microsoft.com/office/drawing/2014/main" id="{8DDF472A-5BA0-2246-AB5A-AC4A6A8604B6}"/>
                    </a:ext>
                  </a:extLst>
                </p:cNvPr>
                <p:cNvSpPr txBox="1">
                  <a:spLocks noRot="1" noChangeAspect="1" noMove="1" noResize="1" noEditPoints="1" noAdjustHandles="1" noChangeArrowheads="1" noChangeShapeType="1" noTextEdit="1"/>
                </p:cNvSpPr>
                <p:nvPr/>
              </p:nvSpPr>
              <p:spPr>
                <a:xfrm>
                  <a:off x="2335092" y="6356350"/>
                  <a:ext cx="527465" cy="461665"/>
                </a:xfrm>
                <a:prstGeom prst="rect">
                  <a:avLst/>
                </a:prstGeom>
                <a:blipFill>
                  <a:blip r:embed="rId52"/>
                  <a:stretch>
                    <a:fillRect l="-9195" b="-12000"/>
                  </a:stretch>
                </a:blipFill>
              </p:spPr>
              <p:txBody>
                <a:bodyPr/>
                <a:lstStyle/>
                <a:p>
                  <a:r>
                    <a:rPr lang="en-US">
                      <a:noFill/>
                    </a:rPr>
                    <a:t> </a:t>
                  </a:r>
                </a:p>
              </p:txBody>
            </p:sp>
          </mc:Fallback>
        </mc:AlternateContent>
      </p:grpSp>
      <p:sp>
        <p:nvSpPr>
          <p:cNvPr id="81" name="標題 1">
            <a:extLst>
              <a:ext uri="{FF2B5EF4-FFF2-40B4-BE49-F238E27FC236}">
                <a16:creationId xmlns:a16="http://schemas.microsoft.com/office/drawing/2014/main" id="{95176E5A-BB6A-089C-C8DD-531EF568DAC9}"/>
              </a:ext>
            </a:extLst>
          </p:cNvPr>
          <p:cNvSpPr txBox="1">
            <a:spLocks/>
          </p:cNvSpPr>
          <p:nvPr/>
        </p:nvSpPr>
        <p:spPr>
          <a:xfrm>
            <a:off x="838200" y="365125"/>
            <a:ext cx="8478792" cy="68213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algn="r"/>
            <a:r>
              <a:rPr lang="en-US" altLang="zh-TW">
                <a:latin typeface="Calibri Light"/>
              </a:rPr>
              <a:t>Prefix</a:t>
            </a:r>
            <a:r>
              <a:rPr lang="zh-TW" altLang="en-US">
                <a:latin typeface="Calibri Light"/>
              </a:rPr>
              <a:t> </a:t>
            </a:r>
            <a:r>
              <a:rPr lang="en-US" altLang="zh-TW">
                <a:latin typeface="Calibri Light"/>
              </a:rPr>
              <a:t>Tuning</a:t>
            </a:r>
            <a:r>
              <a:rPr lang="af-ZA" altLang="zh-TW">
                <a:latin typeface="Calibri Light"/>
                <a:ea typeface="Calibri Light"/>
                <a:cs typeface="Calibri Light"/>
              </a:rPr>
              <a:t>​</a:t>
            </a:r>
            <a:endParaRPr lang="zh-TW" altLang="en-US"/>
          </a:p>
        </p:txBody>
      </p:sp>
      <p:sp>
        <p:nvSpPr>
          <p:cNvPr id="5" name="日期版面配置區 4">
            <a:extLst>
              <a:ext uri="{FF2B5EF4-FFF2-40B4-BE49-F238E27FC236}">
                <a16:creationId xmlns:a16="http://schemas.microsoft.com/office/drawing/2014/main" id="{EC96486B-90E8-704C-1976-8C631EEE4032}"/>
              </a:ext>
            </a:extLst>
          </p:cNvPr>
          <p:cNvSpPr>
            <a:spLocks noGrp="1"/>
          </p:cNvSpPr>
          <p:nvPr>
            <p:ph type="dt" sz="half" idx="10"/>
          </p:nvPr>
        </p:nvSpPr>
        <p:spPr/>
        <p:txBody>
          <a:bodyPr/>
          <a:lstStyle/>
          <a:p>
            <a:endParaRPr lang="en-TW"/>
          </a:p>
        </p:txBody>
      </p:sp>
    </p:spTree>
    <p:extLst>
      <p:ext uri="{BB962C8B-B14F-4D97-AF65-F5344CB8AC3E}">
        <p14:creationId xmlns:p14="http://schemas.microsoft.com/office/powerpoint/2010/main" val="3061736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8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8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8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8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4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9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9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91" grpId="0"/>
      <p:bldP spid="19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Pre-training for NLP</a:t>
            </a:r>
            <a:endParaRPr lang="zh-TW" altLang="en-US" dirty="0"/>
          </a:p>
        </p:txBody>
      </p:sp>
      <p:sp>
        <p:nvSpPr>
          <p:cNvPr id="3" name="內容版面配置區 2"/>
          <p:cNvSpPr>
            <a:spLocks noGrp="1"/>
          </p:cNvSpPr>
          <p:nvPr>
            <p:ph idx="1"/>
          </p:nvPr>
        </p:nvSpPr>
        <p:spPr/>
        <p:txBody>
          <a:bodyPr/>
          <a:lstStyle/>
          <a:p>
            <a:r>
              <a:rPr lang="en-US" altLang="zh-TW" dirty="0"/>
              <a:t>GLUE scores</a:t>
            </a:r>
            <a:endParaRPr lang="zh-TW" altLang="en-US" dirty="0"/>
          </a:p>
        </p:txBody>
      </p:sp>
      <p:pic>
        <p:nvPicPr>
          <p:cNvPr id="4" name="圖片 3"/>
          <p:cNvPicPr>
            <a:picLocks noChangeAspect="1"/>
          </p:cNvPicPr>
          <p:nvPr/>
        </p:nvPicPr>
        <p:blipFill>
          <a:blip r:embed="rId2"/>
          <a:stretch>
            <a:fillRect/>
          </a:stretch>
        </p:blipFill>
        <p:spPr>
          <a:xfrm>
            <a:off x="598894" y="2324960"/>
            <a:ext cx="10994211" cy="4167915"/>
          </a:xfrm>
          <a:prstGeom prst="rect">
            <a:avLst/>
          </a:prstGeom>
        </p:spPr>
      </p:pic>
      <p:sp>
        <p:nvSpPr>
          <p:cNvPr id="5" name="矩形 4"/>
          <p:cNvSpPr/>
          <p:nvPr/>
        </p:nvSpPr>
        <p:spPr>
          <a:xfrm>
            <a:off x="7034573" y="180459"/>
            <a:ext cx="4936031" cy="3693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Source of image: https://arxiv.org/abs/1905.00537</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1984294679"/>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0" name="群組 79">
            <a:extLst>
              <a:ext uri="{FF2B5EF4-FFF2-40B4-BE49-F238E27FC236}">
                <a16:creationId xmlns:a16="http://schemas.microsoft.com/office/drawing/2014/main" id="{3B8064F5-990B-C631-C1D8-75FE964986AD}"/>
              </a:ext>
            </a:extLst>
          </p:cNvPr>
          <p:cNvGrpSpPr/>
          <p:nvPr/>
        </p:nvGrpSpPr>
        <p:grpSpPr>
          <a:xfrm>
            <a:off x="1048126" y="3923176"/>
            <a:ext cx="4294316" cy="1673969"/>
            <a:chOff x="2591" y="3613060"/>
            <a:chExt cx="4294316" cy="1673969"/>
          </a:xfrm>
        </p:grpSpPr>
        <p:grpSp>
          <p:nvGrpSpPr>
            <p:cNvPr id="44" name="群組 43">
              <a:extLst>
                <a:ext uri="{FF2B5EF4-FFF2-40B4-BE49-F238E27FC236}">
                  <a16:creationId xmlns:a16="http://schemas.microsoft.com/office/drawing/2014/main" id="{1F3C6D48-13E7-4F81-CC7C-0626AF45618D}"/>
                </a:ext>
              </a:extLst>
            </p:cNvPr>
            <p:cNvGrpSpPr/>
            <p:nvPr/>
          </p:nvGrpSpPr>
          <p:grpSpPr>
            <a:xfrm>
              <a:off x="1318213" y="3613060"/>
              <a:ext cx="2978694" cy="1673969"/>
              <a:chOff x="7476236" y="3790269"/>
              <a:chExt cx="2978694" cy="1673969"/>
            </a:xfrm>
          </p:grpSpPr>
          <p:sp>
            <p:nvSpPr>
              <p:cNvPr id="16" name="矩形: 圓角 45">
                <a:extLst>
                  <a:ext uri="{FF2B5EF4-FFF2-40B4-BE49-F238E27FC236}">
                    <a16:creationId xmlns:a16="http://schemas.microsoft.com/office/drawing/2014/main" id="{62A23CCB-7046-483C-E490-9D4A449F8928}"/>
                  </a:ext>
                </a:extLst>
              </p:cNvPr>
              <p:cNvSpPr/>
              <p:nvPr/>
            </p:nvSpPr>
            <p:spPr>
              <a:xfrm>
                <a:off x="7476236" y="3819586"/>
                <a:ext cx="2978694" cy="1644652"/>
              </a:xfrm>
              <a:prstGeom prst="roundRect">
                <a:avLst/>
              </a:prstGeom>
              <a:solidFill>
                <a:srgbClr val="FFFEAB"/>
              </a:solidFill>
              <a:ln w="57150">
                <a:solidFill>
                  <a:srgbClr val="FFFF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8" name="矩形 97">
                <a:extLst>
                  <a:ext uri="{FF2B5EF4-FFF2-40B4-BE49-F238E27FC236}">
                    <a16:creationId xmlns:a16="http://schemas.microsoft.com/office/drawing/2014/main" id="{F4947B8E-1848-A959-4CBA-3B52F76A836C}"/>
                  </a:ext>
                </a:extLst>
              </p:cNvPr>
              <p:cNvSpPr/>
              <p:nvPr/>
            </p:nvSpPr>
            <p:spPr>
              <a:xfrm rot="16200000">
                <a:off x="7783788" y="4637874"/>
                <a:ext cx="868325" cy="230372"/>
              </a:xfrm>
              <a:prstGeom prst="rect">
                <a:avLst/>
              </a:prstGeom>
              <a:solidFill>
                <a:srgbClr val="749C14"/>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0" name="矩形 97">
                <a:extLst>
                  <a:ext uri="{FF2B5EF4-FFF2-40B4-BE49-F238E27FC236}">
                    <a16:creationId xmlns:a16="http://schemas.microsoft.com/office/drawing/2014/main" id="{C9144042-5CFC-476E-2430-A547CE221993}"/>
                  </a:ext>
                </a:extLst>
              </p:cNvPr>
              <p:cNvSpPr/>
              <p:nvPr/>
            </p:nvSpPr>
            <p:spPr>
              <a:xfrm rot="16200000">
                <a:off x="7316031" y="4637874"/>
                <a:ext cx="868325" cy="230372"/>
              </a:xfrm>
              <a:prstGeom prst="rect">
                <a:avLst/>
              </a:prstGeom>
              <a:solidFill>
                <a:schemeClr val="accent6">
                  <a:lumMod val="60000"/>
                  <a:lumOff val="4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2" name="矩形 97">
                <a:extLst>
                  <a:ext uri="{FF2B5EF4-FFF2-40B4-BE49-F238E27FC236}">
                    <a16:creationId xmlns:a16="http://schemas.microsoft.com/office/drawing/2014/main" id="{5F0604C8-1657-158D-12B0-4B8BA9546D83}"/>
                  </a:ext>
                </a:extLst>
              </p:cNvPr>
              <p:cNvSpPr/>
              <p:nvPr/>
            </p:nvSpPr>
            <p:spPr>
              <a:xfrm rot="16200000">
                <a:off x="8719302" y="4637874"/>
                <a:ext cx="868325" cy="230372"/>
              </a:xfrm>
              <a:prstGeom prst="rect">
                <a:avLst/>
              </a:prstGeom>
              <a:solidFill>
                <a:srgbClr val="749C14"/>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4" name="矩形 97">
                <a:extLst>
                  <a:ext uri="{FF2B5EF4-FFF2-40B4-BE49-F238E27FC236}">
                    <a16:creationId xmlns:a16="http://schemas.microsoft.com/office/drawing/2014/main" id="{A7D2A6A5-9F02-7970-DF82-098821B7D971}"/>
                  </a:ext>
                </a:extLst>
              </p:cNvPr>
              <p:cNvSpPr/>
              <p:nvPr/>
            </p:nvSpPr>
            <p:spPr>
              <a:xfrm rot="16200000">
                <a:off x="8251545" y="4637874"/>
                <a:ext cx="868325" cy="230372"/>
              </a:xfrm>
              <a:prstGeom prst="rect">
                <a:avLst/>
              </a:prstGeom>
              <a:solidFill>
                <a:schemeClr val="accent6">
                  <a:lumMod val="60000"/>
                  <a:lumOff val="4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6" name="矩形 97">
                <a:extLst>
                  <a:ext uri="{FF2B5EF4-FFF2-40B4-BE49-F238E27FC236}">
                    <a16:creationId xmlns:a16="http://schemas.microsoft.com/office/drawing/2014/main" id="{0B443668-2E67-3F94-9BF6-53AF6D2AD705}"/>
                  </a:ext>
                </a:extLst>
              </p:cNvPr>
              <p:cNvSpPr/>
              <p:nvPr/>
            </p:nvSpPr>
            <p:spPr>
              <a:xfrm rot="16200000">
                <a:off x="9654814" y="4633004"/>
                <a:ext cx="868325" cy="230372"/>
              </a:xfrm>
              <a:prstGeom prst="rect">
                <a:avLst/>
              </a:prstGeom>
              <a:solidFill>
                <a:srgbClr val="749C14"/>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8" name="矩形 97">
                <a:extLst>
                  <a:ext uri="{FF2B5EF4-FFF2-40B4-BE49-F238E27FC236}">
                    <a16:creationId xmlns:a16="http://schemas.microsoft.com/office/drawing/2014/main" id="{430DBA59-0BD5-5D72-394A-E61B0549BD5D}"/>
                  </a:ext>
                </a:extLst>
              </p:cNvPr>
              <p:cNvSpPr/>
              <p:nvPr/>
            </p:nvSpPr>
            <p:spPr>
              <a:xfrm rot="16200000">
                <a:off x="9187059" y="4633004"/>
                <a:ext cx="868325" cy="230372"/>
              </a:xfrm>
              <a:prstGeom prst="rect">
                <a:avLst/>
              </a:prstGeom>
              <a:solidFill>
                <a:schemeClr val="accent6">
                  <a:lumMod val="60000"/>
                  <a:lumOff val="4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mc:AlternateContent xmlns:mc="http://schemas.openxmlformats.org/markup-compatibility/2006" xmlns:a14="http://schemas.microsoft.com/office/drawing/2010/main">
            <mc:Choice Requires="a14">
              <p:sp>
                <p:nvSpPr>
                  <p:cNvPr id="30" name="文字方塊 72">
                    <a:extLst>
                      <a:ext uri="{FF2B5EF4-FFF2-40B4-BE49-F238E27FC236}">
                        <a16:creationId xmlns:a16="http://schemas.microsoft.com/office/drawing/2014/main" id="{83FE1BAD-C828-9FC2-7E38-DBD21E5845BA}"/>
                      </a:ext>
                    </a:extLst>
                  </p:cNvPr>
                  <p:cNvSpPr txBox="1"/>
                  <p:nvPr/>
                </p:nvSpPr>
                <p:spPr>
                  <a:xfrm>
                    <a:off x="7545426" y="3798526"/>
                    <a:ext cx="527465" cy="4901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14:m>
                      <m:oMathPara xmlns:m="http://schemas.openxmlformats.org/officeDocument/2006/math">
                        <m:oMathParaPr>
                          <m:jc m:val="centerGroup"/>
                        </m:oMathParaPr>
                        <m:oMath xmlns:m="http://schemas.openxmlformats.org/officeDocument/2006/math">
                          <m:sSub>
                            <m:sSubPr>
                              <m:ctrlPr>
                                <a:rPr lang="en-US" altLang="zh-TW" sz="2400" b="0" i="1" dirty="0" smtClean="0">
                                  <a:latin typeface="Cambria Math" panose="02040503050406030204" pitchFamily="18" charset="0"/>
                                  <a:ea typeface="新細明體"/>
                                  <a:cs typeface="Calibri"/>
                                </a:rPr>
                              </m:ctrlPr>
                            </m:sSubPr>
                            <m:e>
                              <m:r>
                                <a:rPr lang="en-US" altLang="zh-TW" sz="2400" b="1" i="1" dirty="0" smtClean="0">
                                  <a:latin typeface="Cambria Math" panose="02040503050406030204" pitchFamily="18" charset="0"/>
                                  <a:ea typeface="新細明體"/>
                                  <a:cs typeface="Calibri"/>
                                </a:rPr>
                                <m:t>𝒌</m:t>
                              </m:r>
                            </m:e>
                            <m:sub>
                              <m:sSub>
                                <m:sSubPr>
                                  <m:ctrlPr>
                                    <a:rPr lang="en-US" altLang="zh-TW" sz="2400" b="0" i="1" dirty="0" smtClean="0">
                                      <a:latin typeface="Cambria Math" panose="02040503050406030204" pitchFamily="18" charset="0"/>
                                      <a:ea typeface="新細明體"/>
                                      <a:cs typeface="Calibri"/>
                                    </a:rPr>
                                  </m:ctrlPr>
                                </m:sSubPr>
                                <m:e>
                                  <m:r>
                                    <a:rPr lang="en-US" altLang="zh-TW" sz="2400" b="0" i="1" dirty="0" smtClean="0">
                                      <a:latin typeface="Cambria Math" panose="02040503050406030204" pitchFamily="18" charset="0"/>
                                      <a:ea typeface="新細明體"/>
                                      <a:cs typeface="Calibri"/>
                                    </a:rPr>
                                    <m:t>𝑝</m:t>
                                  </m:r>
                                </m:e>
                                <m:sub>
                                  <m:r>
                                    <a:rPr lang="en-US" altLang="zh-TW" sz="2400" b="0" i="1" dirty="0" smtClean="0">
                                      <a:latin typeface="Cambria Math" panose="02040503050406030204" pitchFamily="18" charset="0"/>
                                      <a:ea typeface="新細明體"/>
                                      <a:cs typeface="Calibri"/>
                                    </a:rPr>
                                    <m:t>1</m:t>
                                  </m:r>
                                </m:sub>
                              </m:sSub>
                            </m:sub>
                          </m:sSub>
                        </m:oMath>
                      </m:oMathPara>
                    </a14:m>
                    <a:endParaRPr lang="zh-TW" altLang="en-US" sz="2400">
                      <a:ea typeface="新細明體"/>
                      <a:cs typeface="Calibri"/>
                    </a:endParaRPr>
                  </a:p>
                </p:txBody>
              </p:sp>
            </mc:Choice>
            <mc:Fallback xmlns="">
              <p:sp>
                <p:nvSpPr>
                  <p:cNvPr id="30" name="文字方塊 72">
                    <a:extLst>
                      <a:ext uri="{FF2B5EF4-FFF2-40B4-BE49-F238E27FC236}">
                        <a16:creationId xmlns:a16="http://schemas.microsoft.com/office/drawing/2014/main" id="{83FE1BAD-C828-9FC2-7E38-DBD21E5845BA}"/>
                      </a:ext>
                    </a:extLst>
                  </p:cNvPr>
                  <p:cNvSpPr txBox="1">
                    <a:spLocks noRot="1" noChangeAspect="1" noMove="1" noResize="1" noEditPoints="1" noAdjustHandles="1" noChangeArrowheads="1" noChangeShapeType="1" noTextEdit="1"/>
                  </p:cNvSpPr>
                  <p:nvPr/>
                </p:nvSpPr>
                <p:spPr>
                  <a:xfrm>
                    <a:off x="7545426" y="3798526"/>
                    <a:ext cx="527465" cy="490199"/>
                  </a:xfrm>
                  <a:prstGeom prst="rect">
                    <a:avLst/>
                  </a:prstGeom>
                  <a:blipFill>
                    <a:blip r:embed="rId3"/>
                    <a:stretch>
                      <a:fillRect l="-20690" b="-625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文字方塊 72">
                    <a:extLst>
                      <a:ext uri="{FF2B5EF4-FFF2-40B4-BE49-F238E27FC236}">
                        <a16:creationId xmlns:a16="http://schemas.microsoft.com/office/drawing/2014/main" id="{40705E48-40DD-8AEC-E011-4CC2BCFDC557}"/>
                      </a:ext>
                    </a:extLst>
                  </p:cNvPr>
                  <p:cNvSpPr txBox="1"/>
                  <p:nvPr/>
                </p:nvSpPr>
                <p:spPr>
                  <a:xfrm>
                    <a:off x="8537161" y="3798526"/>
                    <a:ext cx="527465" cy="4901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14:m>
                      <m:oMathPara xmlns:m="http://schemas.openxmlformats.org/officeDocument/2006/math">
                        <m:oMathParaPr>
                          <m:jc m:val="centerGroup"/>
                        </m:oMathParaPr>
                        <m:oMath xmlns:m="http://schemas.openxmlformats.org/officeDocument/2006/math">
                          <m:sSub>
                            <m:sSubPr>
                              <m:ctrlPr>
                                <a:rPr lang="en-US" altLang="zh-TW" sz="2400" b="0" i="1" dirty="0" smtClean="0">
                                  <a:latin typeface="Cambria Math" panose="02040503050406030204" pitchFamily="18" charset="0"/>
                                  <a:ea typeface="新細明體"/>
                                  <a:cs typeface="Calibri"/>
                                </a:rPr>
                              </m:ctrlPr>
                            </m:sSubPr>
                            <m:e>
                              <m:r>
                                <a:rPr lang="en-US" altLang="zh-TW" sz="2400" b="1" i="1" dirty="0" smtClean="0">
                                  <a:latin typeface="Cambria Math" panose="02040503050406030204" pitchFamily="18" charset="0"/>
                                  <a:ea typeface="新細明體"/>
                                  <a:cs typeface="Calibri"/>
                                </a:rPr>
                                <m:t>𝒌</m:t>
                              </m:r>
                            </m:e>
                            <m:sub>
                              <m:sSub>
                                <m:sSubPr>
                                  <m:ctrlPr>
                                    <a:rPr lang="en-US" altLang="zh-TW" sz="2400" b="0" i="1" dirty="0" smtClean="0">
                                      <a:latin typeface="Cambria Math" panose="02040503050406030204" pitchFamily="18" charset="0"/>
                                      <a:ea typeface="新細明體"/>
                                      <a:cs typeface="Calibri"/>
                                    </a:rPr>
                                  </m:ctrlPr>
                                </m:sSubPr>
                                <m:e>
                                  <m:r>
                                    <a:rPr lang="en-US" altLang="zh-TW" sz="2400" b="0" i="1" dirty="0" smtClean="0">
                                      <a:latin typeface="Cambria Math" panose="02040503050406030204" pitchFamily="18" charset="0"/>
                                      <a:ea typeface="新細明體"/>
                                      <a:cs typeface="Calibri"/>
                                    </a:rPr>
                                    <m:t>𝑝</m:t>
                                  </m:r>
                                </m:e>
                                <m:sub>
                                  <m:r>
                                    <a:rPr lang="en-US" altLang="zh-TW" sz="2400" b="0" i="1" dirty="0" smtClean="0">
                                      <a:latin typeface="Cambria Math" panose="02040503050406030204" pitchFamily="18" charset="0"/>
                                      <a:ea typeface="新細明體"/>
                                      <a:cs typeface="Calibri"/>
                                    </a:rPr>
                                    <m:t>2</m:t>
                                  </m:r>
                                </m:sub>
                              </m:sSub>
                            </m:sub>
                          </m:sSub>
                        </m:oMath>
                      </m:oMathPara>
                    </a14:m>
                    <a:endParaRPr lang="zh-TW" altLang="en-US" sz="2400">
                      <a:ea typeface="新細明體"/>
                      <a:cs typeface="Calibri"/>
                    </a:endParaRPr>
                  </a:p>
                </p:txBody>
              </p:sp>
            </mc:Choice>
            <mc:Fallback xmlns="">
              <p:sp>
                <p:nvSpPr>
                  <p:cNvPr id="32" name="文字方塊 72">
                    <a:extLst>
                      <a:ext uri="{FF2B5EF4-FFF2-40B4-BE49-F238E27FC236}">
                        <a16:creationId xmlns:a16="http://schemas.microsoft.com/office/drawing/2014/main" id="{40705E48-40DD-8AEC-E011-4CC2BCFDC557}"/>
                      </a:ext>
                    </a:extLst>
                  </p:cNvPr>
                  <p:cNvSpPr txBox="1">
                    <a:spLocks noRot="1" noChangeAspect="1" noMove="1" noResize="1" noEditPoints="1" noAdjustHandles="1" noChangeArrowheads="1" noChangeShapeType="1" noTextEdit="1"/>
                  </p:cNvSpPr>
                  <p:nvPr/>
                </p:nvSpPr>
                <p:spPr>
                  <a:xfrm>
                    <a:off x="8537161" y="3798526"/>
                    <a:ext cx="527465" cy="490199"/>
                  </a:xfrm>
                  <a:prstGeom prst="rect">
                    <a:avLst/>
                  </a:prstGeom>
                  <a:blipFill>
                    <a:blip r:embed="rId4"/>
                    <a:stretch>
                      <a:fillRect l="-20930" b="-625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文字方塊 72">
                    <a:extLst>
                      <a:ext uri="{FF2B5EF4-FFF2-40B4-BE49-F238E27FC236}">
                        <a16:creationId xmlns:a16="http://schemas.microsoft.com/office/drawing/2014/main" id="{94ABC0C4-0804-BF23-DB46-924DCF3A7A0F}"/>
                      </a:ext>
                    </a:extLst>
                  </p:cNvPr>
                  <p:cNvSpPr txBox="1"/>
                  <p:nvPr/>
                </p:nvSpPr>
                <p:spPr>
                  <a:xfrm>
                    <a:off x="9461689" y="3798526"/>
                    <a:ext cx="527465" cy="49513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14:m>
                      <m:oMathPara xmlns:m="http://schemas.openxmlformats.org/officeDocument/2006/math">
                        <m:oMathParaPr>
                          <m:jc m:val="centerGroup"/>
                        </m:oMathParaPr>
                        <m:oMath xmlns:m="http://schemas.openxmlformats.org/officeDocument/2006/math">
                          <m:sSub>
                            <m:sSubPr>
                              <m:ctrlPr>
                                <a:rPr lang="en-US" altLang="zh-TW" sz="2400" b="0" i="1" dirty="0" smtClean="0">
                                  <a:latin typeface="Cambria Math" panose="02040503050406030204" pitchFamily="18" charset="0"/>
                                  <a:ea typeface="新細明體"/>
                                  <a:cs typeface="Calibri"/>
                                </a:rPr>
                              </m:ctrlPr>
                            </m:sSubPr>
                            <m:e>
                              <m:r>
                                <a:rPr lang="en-US" altLang="zh-TW" sz="2400" b="1" i="1" dirty="0" smtClean="0">
                                  <a:latin typeface="Cambria Math" panose="02040503050406030204" pitchFamily="18" charset="0"/>
                                  <a:ea typeface="新細明體"/>
                                  <a:cs typeface="Calibri"/>
                                </a:rPr>
                                <m:t>𝒌</m:t>
                              </m:r>
                            </m:e>
                            <m:sub>
                              <m:sSub>
                                <m:sSubPr>
                                  <m:ctrlPr>
                                    <a:rPr lang="en-US" altLang="zh-TW" sz="2400" b="0" i="1" dirty="0" smtClean="0">
                                      <a:latin typeface="Cambria Math" panose="02040503050406030204" pitchFamily="18" charset="0"/>
                                      <a:ea typeface="新細明體"/>
                                      <a:cs typeface="Calibri"/>
                                    </a:rPr>
                                  </m:ctrlPr>
                                </m:sSubPr>
                                <m:e>
                                  <m:r>
                                    <a:rPr lang="en-US" altLang="zh-TW" sz="2400" b="0" i="1" dirty="0" smtClean="0">
                                      <a:latin typeface="Cambria Math" panose="02040503050406030204" pitchFamily="18" charset="0"/>
                                      <a:ea typeface="新細明體"/>
                                      <a:cs typeface="Calibri"/>
                                    </a:rPr>
                                    <m:t>𝑝</m:t>
                                  </m:r>
                                </m:e>
                                <m:sub>
                                  <m:r>
                                    <a:rPr lang="en-US" altLang="zh-TW" sz="2400" b="0" i="1" dirty="0" smtClean="0">
                                      <a:latin typeface="Cambria Math" panose="02040503050406030204" pitchFamily="18" charset="0"/>
                                      <a:ea typeface="新細明體"/>
                                      <a:cs typeface="Calibri"/>
                                    </a:rPr>
                                    <m:t>3</m:t>
                                  </m:r>
                                </m:sub>
                              </m:sSub>
                            </m:sub>
                          </m:sSub>
                        </m:oMath>
                      </m:oMathPara>
                    </a14:m>
                    <a:endParaRPr lang="zh-TW" altLang="en-US" sz="2400">
                      <a:ea typeface="新細明體"/>
                      <a:cs typeface="Calibri"/>
                    </a:endParaRPr>
                  </a:p>
                </p:txBody>
              </p:sp>
            </mc:Choice>
            <mc:Fallback xmlns="">
              <p:sp>
                <p:nvSpPr>
                  <p:cNvPr id="34" name="文字方塊 72">
                    <a:extLst>
                      <a:ext uri="{FF2B5EF4-FFF2-40B4-BE49-F238E27FC236}">
                        <a16:creationId xmlns:a16="http://schemas.microsoft.com/office/drawing/2014/main" id="{94ABC0C4-0804-BF23-DB46-924DCF3A7A0F}"/>
                      </a:ext>
                    </a:extLst>
                  </p:cNvPr>
                  <p:cNvSpPr txBox="1">
                    <a:spLocks noRot="1" noChangeAspect="1" noMove="1" noResize="1" noEditPoints="1" noAdjustHandles="1" noChangeArrowheads="1" noChangeShapeType="1" noTextEdit="1"/>
                  </p:cNvSpPr>
                  <p:nvPr/>
                </p:nvSpPr>
                <p:spPr>
                  <a:xfrm>
                    <a:off x="9461689" y="3798526"/>
                    <a:ext cx="527465" cy="495136"/>
                  </a:xfrm>
                  <a:prstGeom prst="rect">
                    <a:avLst/>
                  </a:prstGeom>
                  <a:blipFill>
                    <a:blip r:embed="rId5"/>
                    <a:stretch>
                      <a:fillRect l="-19540" b="-493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文字方塊 72">
                    <a:extLst>
                      <a:ext uri="{FF2B5EF4-FFF2-40B4-BE49-F238E27FC236}">
                        <a16:creationId xmlns:a16="http://schemas.microsoft.com/office/drawing/2014/main" id="{F8A56D83-8CBE-1F12-F767-6F02687B0BFB}"/>
                      </a:ext>
                    </a:extLst>
                  </p:cNvPr>
                  <p:cNvSpPr txBox="1"/>
                  <p:nvPr/>
                </p:nvSpPr>
                <p:spPr>
                  <a:xfrm>
                    <a:off x="8036046" y="3818803"/>
                    <a:ext cx="527465" cy="4901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14:m>
                      <m:oMathPara xmlns:m="http://schemas.openxmlformats.org/officeDocument/2006/math">
                        <m:oMathParaPr>
                          <m:jc m:val="centerGroup"/>
                        </m:oMathParaPr>
                        <m:oMath xmlns:m="http://schemas.openxmlformats.org/officeDocument/2006/math">
                          <m:sSub>
                            <m:sSubPr>
                              <m:ctrlPr>
                                <a:rPr lang="en-US" altLang="zh-TW" sz="2400" b="0" i="1" dirty="0" smtClean="0">
                                  <a:latin typeface="Cambria Math" panose="02040503050406030204" pitchFamily="18" charset="0"/>
                                  <a:ea typeface="新細明體"/>
                                  <a:cs typeface="Calibri"/>
                                </a:rPr>
                              </m:ctrlPr>
                            </m:sSubPr>
                            <m:e>
                              <m:r>
                                <a:rPr lang="en-US" altLang="zh-TW" sz="2400" b="1" i="1" dirty="0" smtClean="0">
                                  <a:latin typeface="Cambria Math" panose="02040503050406030204" pitchFamily="18" charset="0"/>
                                  <a:ea typeface="新細明體"/>
                                  <a:cs typeface="Calibri"/>
                                </a:rPr>
                                <m:t>𝒗</m:t>
                              </m:r>
                            </m:e>
                            <m:sub>
                              <m:sSub>
                                <m:sSubPr>
                                  <m:ctrlPr>
                                    <a:rPr lang="en-US" altLang="zh-TW" sz="2400" b="0" i="1" dirty="0" smtClean="0">
                                      <a:latin typeface="Cambria Math" panose="02040503050406030204" pitchFamily="18" charset="0"/>
                                      <a:ea typeface="新細明體"/>
                                      <a:cs typeface="Calibri"/>
                                    </a:rPr>
                                  </m:ctrlPr>
                                </m:sSubPr>
                                <m:e>
                                  <m:r>
                                    <a:rPr lang="en-US" altLang="zh-TW" sz="2400" b="0" i="1" dirty="0" smtClean="0">
                                      <a:latin typeface="Cambria Math" panose="02040503050406030204" pitchFamily="18" charset="0"/>
                                      <a:ea typeface="新細明體"/>
                                      <a:cs typeface="Calibri"/>
                                    </a:rPr>
                                    <m:t>𝑝</m:t>
                                  </m:r>
                                </m:e>
                                <m:sub>
                                  <m:r>
                                    <a:rPr lang="en-US" altLang="zh-TW" sz="2400" b="0" i="1" dirty="0" smtClean="0">
                                      <a:latin typeface="Cambria Math" panose="02040503050406030204" pitchFamily="18" charset="0"/>
                                      <a:ea typeface="新細明體"/>
                                      <a:cs typeface="Calibri"/>
                                    </a:rPr>
                                    <m:t>1</m:t>
                                  </m:r>
                                </m:sub>
                              </m:sSub>
                            </m:sub>
                          </m:sSub>
                        </m:oMath>
                      </m:oMathPara>
                    </a14:m>
                    <a:endParaRPr lang="zh-TW" altLang="en-US" sz="2400">
                      <a:ea typeface="新細明體"/>
                      <a:cs typeface="Calibri"/>
                    </a:endParaRPr>
                  </a:p>
                </p:txBody>
              </p:sp>
            </mc:Choice>
            <mc:Fallback xmlns="">
              <p:sp>
                <p:nvSpPr>
                  <p:cNvPr id="36" name="文字方塊 72">
                    <a:extLst>
                      <a:ext uri="{FF2B5EF4-FFF2-40B4-BE49-F238E27FC236}">
                        <a16:creationId xmlns:a16="http://schemas.microsoft.com/office/drawing/2014/main" id="{F8A56D83-8CBE-1F12-F767-6F02687B0BFB}"/>
                      </a:ext>
                    </a:extLst>
                  </p:cNvPr>
                  <p:cNvSpPr txBox="1">
                    <a:spLocks noRot="1" noChangeAspect="1" noMove="1" noResize="1" noEditPoints="1" noAdjustHandles="1" noChangeArrowheads="1" noChangeShapeType="1" noTextEdit="1"/>
                  </p:cNvSpPr>
                  <p:nvPr/>
                </p:nvSpPr>
                <p:spPr>
                  <a:xfrm>
                    <a:off x="8036046" y="3818803"/>
                    <a:ext cx="527465" cy="490199"/>
                  </a:xfrm>
                  <a:prstGeom prst="rect">
                    <a:avLst/>
                  </a:prstGeom>
                  <a:blipFill>
                    <a:blip r:embed="rId6"/>
                    <a:stretch>
                      <a:fillRect l="-15116" b="-617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文字方塊 72">
                    <a:extLst>
                      <a:ext uri="{FF2B5EF4-FFF2-40B4-BE49-F238E27FC236}">
                        <a16:creationId xmlns:a16="http://schemas.microsoft.com/office/drawing/2014/main" id="{073F33ED-D369-FDFB-7C0A-1956DEE0C23C}"/>
                      </a:ext>
                    </a:extLst>
                  </p:cNvPr>
                  <p:cNvSpPr txBox="1"/>
                  <p:nvPr/>
                </p:nvSpPr>
                <p:spPr>
                  <a:xfrm>
                    <a:off x="9001431" y="3799771"/>
                    <a:ext cx="527465" cy="4901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14:m>
                      <m:oMathPara xmlns:m="http://schemas.openxmlformats.org/officeDocument/2006/math">
                        <m:oMathParaPr>
                          <m:jc m:val="centerGroup"/>
                        </m:oMathParaPr>
                        <m:oMath xmlns:m="http://schemas.openxmlformats.org/officeDocument/2006/math">
                          <m:sSub>
                            <m:sSubPr>
                              <m:ctrlPr>
                                <a:rPr lang="en-US" altLang="zh-TW" sz="2400" b="0" i="1" dirty="0" smtClean="0">
                                  <a:latin typeface="Cambria Math" panose="02040503050406030204" pitchFamily="18" charset="0"/>
                                  <a:ea typeface="新細明體"/>
                                  <a:cs typeface="Calibri"/>
                                </a:rPr>
                              </m:ctrlPr>
                            </m:sSubPr>
                            <m:e>
                              <m:r>
                                <a:rPr lang="en-US" altLang="zh-TW" sz="2400" b="1" i="1" dirty="0" smtClean="0">
                                  <a:latin typeface="Cambria Math" panose="02040503050406030204" pitchFamily="18" charset="0"/>
                                  <a:ea typeface="新細明體"/>
                                  <a:cs typeface="Calibri"/>
                                </a:rPr>
                                <m:t>𝒗</m:t>
                              </m:r>
                            </m:e>
                            <m:sub>
                              <m:sSub>
                                <m:sSubPr>
                                  <m:ctrlPr>
                                    <a:rPr lang="en-US" altLang="zh-TW" sz="2400" b="0" i="1" dirty="0" smtClean="0">
                                      <a:latin typeface="Cambria Math" panose="02040503050406030204" pitchFamily="18" charset="0"/>
                                      <a:ea typeface="新細明體"/>
                                      <a:cs typeface="Calibri"/>
                                    </a:rPr>
                                  </m:ctrlPr>
                                </m:sSubPr>
                                <m:e>
                                  <m:r>
                                    <a:rPr lang="en-US" altLang="zh-TW" sz="2400" b="0" i="1" dirty="0" smtClean="0">
                                      <a:latin typeface="Cambria Math" panose="02040503050406030204" pitchFamily="18" charset="0"/>
                                      <a:ea typeface="新細明體"/>
                                      <a:cs typeface="Calibri"/>
                                    </a:rPr>
                                    <m:t>𝑝</m:t>
                                  </m:r>
                                </m:e>
                                <m:sub>
                                  <m:r>
                                    <a:rPr lang="en-US" altLang="zh-TW" sz="2400" b="0" i="1" dirty="0" smtClean="0">
                                      <a:latin typeface="Cambria Math" panose="02040503050406030204" pitchFamily="18" charset="0"/>
                                      <a:ea typeface="新細明體"/>
                                      <a:cs typeface="Calibri"/>
                                    </a:rPr>
                                    <m:t>2</m:t>
                                  </m:r>
                                </m:sub>
                              </m:sSub>
                            </m:sub>
                          </m:sSub>
                        </m:oMath>
                      </m:oMathPara>
                    </a14:m>
                    <a:endParaRPr lang="zh-TW" altLang="en-US" sz="2400">
                      <a:ea typeface="新細明體"/>
                      <a:cs typeface="Calibri"/>
                    </a:endParaRPr>
                  </a:p>
                </p:txBody>
              </p:sp>
            </mc:Choice>
            <mc:Fallback xmlns="">
              <p:sp>
                <p:nvSpPr>
                  <p:cNvPr id="38" name="文字方塊 72">
                    <a:extLst>
                      <a:ext uri="{FF2B5EF4-FFF2-40B4-BE49-F238E27FC236}">
                        <a16:creationId xmlns:a16="http://schemas.microsoft.com/office/drawing/2014/main" id="{073F33ED-D369-FDFB-7C0A-1956DEE0C23C}"/>
                      </a:ext>
                    </a:extLst>
                  </p:cNvPr>
                  <p:cNvSpPr txBox="1">
                    <a:spLocks noRot="1" noChangeAspect="1" noMove="1" noResize="1" noEditPoints="1" noAdjustHandles="1" noChangeArrowheads="1" noChangeShapeType="1" noTextEdit="1"/>
                  </p:cNvSpPr>
                  <p:nvPr/>
                </p:nvSpPr>
                <p:spPr>
                  <a:xfrm>
                    <a:off x="9001431" y="3799771"/>
                    <a:ext cx="527465" cy="490199"/>
                  </a:xfrm>
                  <a:prstGeom prst="rect">
                    <a:avLst/>
                  </a:prstGeom>
                  <a:blipFill>
                    <a:blip r:embed="rId7"/>
                    <a:stretch>
                      <a:fillRect l="-15116" b="-617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0" name="文字方塊 72">
                    <a:extLst>
                      <a:ext uri="{FF2B5EF4-FFF2-40B4-BE49-F238E27FC236}">
                        <a16:creationId xmlns:a16="http://schemas.microsoft.com/office/drawing/2014/main" id="{1AD0E7F7-6F49-2CEA-880B-58150B7B8AC0}"/>
                      </a:ext>
                    </a:extLst>
                  </p:cNvPr>
                  <p:cNvSpPr txBox="1"/>
                  <p:nvPr/>
                </p:nvSpPr>
                <p:spPr>
                  <a:xfrm>
                    <a:off x="9925959" y="3790269"/>
                    <a:ext cx="527465" cy="49513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14:m>
                      <m:oMathPara xmlns:m="http://schemas.openxmlformats.org/officeDocument/2006/math">
                        <m:oMathParaPr>
                          <m:jc m:val="centerGroup"/>
                        </m:oMathParaPr>
                        <m:oMath xmlns:m="http://schemas.openxmlformats.org/officeDocument/2006/math">
                          <m:sSub>
                            <m:sSubPr>
                              <m:ctrlPr>
                                <a:rPr lang="en-US" altLang="zh-TW" sz="2400" b="0" i="1" dirty="0" smtClean="0">
                                  <a:latin typeface="Cambria Math" panose="02040503050406030204" pitchFamily="18" charset="0"/>
                                  <a:ea typeface="新細明體"/>
                                  <a:cs typeface="Calibri"/>
                                </a:rPr>
                              </m:ctrlPr>
                            </m:sSubPr>
                            <m:e>
                              <m:r>
                                <a:rPr lang="en-US" altLang="zh-TW" sz="2400" b="1" i="1" dirty="0" smtClean="0">
                                  <a:latin typeface="Cambria Math" panose="02040503050406030204" pitchFamily="18" charset="0"/>
                                  <a:ea typeface="新細明體"/>
                                  <a:cs typeface="Calibri"/>
                                </a:rPr>
                                <m:t>𝒗</m:t>
                              </m:r>
                            </m:e>
                            <m:sub>
                              <m:sSub>
                                <m:sSubPr>
                                  <m:ctrlPr>
                                    <a:rPr lang="en-US" altLang="zh-TW" sz="2400" b="0" i="1" dirty="0" smtClean="0">
                                      <a:latin typeface="Cambria Math" panose="02040503050406030204" pitchFamily="18" charset="0"/>
                                      <a:ea typeface="新細明體"/>
                                      <a:cs typeface="Calibri"/>
                                    </a:rPr>
                                  </m:ctrlPr>
                                </m:sSubPr>
                                <m:e>
                                  <m:r>
                                    <a:rPr lang="en-US" altLang="zh-TW" sz="2400" b="0" i="1" dirty="0" smtClean="0">
                                      <a:latin typeface="Cambria Math" panose="02040503050406030204" pitchFamily="18" charset="0"/>
                                      <a:ea typeface="新細明體"/>
                                      <a:cs typeface="Calibri"/>
                                    </a:rPr>
                                    <m:t>𝑝</m:t>
                                  </m:r>
                                </m:e>
                                <m:sub>
                                  <m:r>
                                    <a:rPr lang="en-US" altLang="zh-TW" sz="2400" b="0" i="1" dirty="0" smtClean="0">
                                      <a:latin typeface="Cambria Math" panose="02040503050406030204" pitchFamily="18" charset="0"/>
                                      <a:ea typeface="新細明體"/>
                                      <a:cs typeface="Calibri"/>
                                    </a:rPr>
                                    <m:t>3</m:t>
                                  </m:r>
                                </m:sub>
                              </m:sSub>
                            </m:sub>
                          </m:sSub>
                        </m:oMath>
                      </m:oMathPara>
                    </a14:m>
                    <a:endParaRPr lang="zh-TW" altLang="en-US" sz="2400">
                      <a:ea typeface="新細明體"/>
                      <a:cs typeface="Calibri"/>
                    </a:endParaRPr>
                  </a:p>
                </p:txBody>
              </p:sp>
            </mc:Choice>
            <mc:Fallback xmlns="">
              <p:sp>
                <p:nvSpPr>
                  <p:cNvPr id="40" name="文字方塊 72">
                    <a:extLst>
                      <a:ext uri="{FF2B5EF4-FFF2-40B4-BE49-F238E27FC236}">
                        <a16:creationId xmlns:a16="http://schemas.microsoft.com/office/drawing/2014/main" id="{1AD0E7F7-6F49-2CEA-880B-58150B7B8AC0}"/>
                      </a:ext>
                    </a:extLst>
                  </p:cNvPr>
                  <p:cNvSpPr txBox="1">
                    <a:spLocks noRot="1" noChangeAspect="1" noMove="1" noResize="1" noEditPoints="1" noAdjustHandles="1" noChangeArrowheads="1" noChangeShapeType="1" noTextEdit="1"/>
                  </p:cNvSpPr>
                  <p:nvPr/>
                </p:nvSpPr>
                <p:spPr>
                  <a:xfrm>
                    <a:off x="9925959" y="3790269"/>
                    <a:ext cx="527465" cy="495136"/>
                  </a:xfrm>
                  <a:prstGeom prst="rect">
                    <a:avLst/>
                  </a:prstGeom>
                  <a:blipFill>
                    <a:blip r:embed="rId8"/>
                    <a:stretch>
                      <a:fillRect l="-15116" b="-4938"/>
                    </a:stretch>
                  </a:blipFill>
                </p:spPr>
                <p:txBody>
                  <a:bodyPr/>
                  <a:lstStyle/>
                  <a:p>
                    <a:r>
                      <a:rPr lang="en-US">
                        <a:noFill/>
                      </a:rPr>
                      <a:t> </a:t>
                    </a:r>
                  </a:p>
                </p:txBody>
              </p:sp>
            </mc:Fallback>
          </mc:AlternateContent>
        </p:grpSp>
        <p:sp>
          <p:nvSpPr>
            <p:cNvPr id="76" name="文字方塊 4">
              <a:extLst>
                <a:ext uri="{FF2B5EF4-FFF2-40B4-BE49-F238E27FC236}">
                  <a16:creationId xmlns:a16="http://schemas.microsoft.com/office/drawing/2014/main" id="{D32CAEFE-119E-0424-AB19-F13541B337DF}"/>
                </a:ext>
              </a:extLst>
            </p:cNvPr>
            <p:cNvSpPr txBox="1"/>
            <p:nvPr/>
          </p:nvSpPr>
          <p:spPr>
            <a:xfrm>
              <a:off x="2591" y="4335752"/>
              <a:ext cx="1304563" cy="83099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2400">
                  <a:ea typeface="新細明體"/>
                  <a:cs typeface="Calibri"/>
                </a:rPr>
                <a:t>Prefix in</a:t>
              </a:r>
              <a:br>
                <a:rPr lang="en-US" altLang="zh-TW" sz="2400">
                  <a:ea typeface="新細明體"/>
                  <a:cs typeface="Calibri"/>
                </a:rPr>
              </a:br>
              <a:r>
                <a:rPr lang="en-US" altLang="zh-TW" sz="2400">
                  <a:ea typeface="新細明體"/>
                  <a:cs typeface="Calibri"/>
                </a:rPr>
                <a:t>layer 1</a:t>
              </a:r>
              <a:endParaRPr lang="zh-TW">
                <a:ea typeface="新細明體"/>
                <a:cs typeface="Calibri"/>
              </a:endParaRPr>
            </a:p>
          </p:txBody>
        </p:sp>
      </p:grpSp>
      <p:sp>
        <p:nvSpPr>
          <p:cNvPr id="2" name="標題 1">
            <a:extLst>
              <a:ext uri="{FF2B5EF4-FFF2-40B4-BE49-F238E27FC236}">
                <a16:creationId xmlns:a16="http://schemas.microsoft.com/office/drawing/2014/main" id="{08159E9C-93E8-8340-9FFE-F4CB98C31A63}"/>
              </a:ext>
            </a:extLst>
          </p:cNvPr>
          <p:cNvSpPr>
            <a:spLocks noGrp="1"/>
          </p:cNvSpPr>
          <p:nvPr>
            <p:ph type="title"/>
          </p:nvPr>
        </p:nvSpPr>
        <p:spPr/>
        <p:txBody>
          <a:bodyPr>
            <a:normAutofit/>
          </a:bodyPr>
          <a:lstStyle/>
          <a:p>
            <a:r>
              <a:rPr lang="af-ZA"/>
              <a:t>Parameter-</a:t>
            </a:r>
            <a:r>
              <a:rPr lang="af-ZA" err="1"/>
              <a:t>Efficient</a:t>
            </a:r>
            <a:r>
              <a:rPr lang="af-ZA"/>
              <a:t> </a:t>
            </a:r>
            <a:r>
              <a:rPr lang="af-ZA" err="1"/>
              <a:t>Fine-tuning</a:t>
            </a:r>
            <a:r>
              <a:rPr lang="en-US" altLang="zh-TW"/>
              <a:t>:</a:t>
            </a:r>
            <a:r>
              <a:rPr lang="zh-TW" altLang="en-US"/>
              <a:t> </a:t>
            </a:r>
            <a:r>
              <a:rPr lang="en-US" altLang="zh-TW"/>
              <a:t>Prefix</a:t>
            </a:r>
            <a:r>
              <a:rPr lang="zh-TW" altLang="en-US"/>
              <a:t> </a:t>
            </a:r>
            <a:r>
              <a:rPr lang="en-US" altLang="zh-TW"/>
              <a:t>Tuning</a:t>
            </a:r>
            <a:r>
              <a:rPr lang="af-ZA">
                <a:ea typeface="Calibri Light"/>
                <a:cs typeface="Calibri Light"/>
              </a:rPr>
              <a:t>​</a:t>
            </a:r>
            <a:endParaRPr lang="zh-TW">
              <a:ea typeface="+mj-lt"/>
              <a:cs typeface="+mj-lt"/>
            </a:endParaRPr>
          </a:p>
        </p:txBody>
      </p:sp>
      <p:sp>
        <p:nvSpPr>
          <p:cNvPr id="3" name="內容版面配置區 2">
            <a:extLst>
              <a:ext uri="{FF2B5EF4-FFF2-40B4-BE49-F238E27FC236}">
                <a16:creationId xmlns:a16="http://schemas.microsoft.com/office/drawing/2014/main" id="{ECC53012-1A38-8890-F8DA-8B107AFAE5BF}"/>
              </a:ext>
            </a:extLst>
          </p:cNvPr>
          <p:cNvSpPr>
            <a:spLocks noGrp="1"/>
          </p:cNvSpPr>
          <p:nvPr>
            <p:ph idx="1"/>
          </p:nvPr>
        </p:nvSpPr>
        <p:spPr>
          <a:xfrm>
            <a:off x="838200" y="1219200"/>
            <a:ext cx="10515600" cy="1015795"/>
          </a:xfrm>
        </p:spPr>
        <p:txBody>
          <a:bodyPr vert="horz" lIns="91440" tIns="45720" rIns="91440" bIns="45720" rtlCol="0" anchor="t">
            <a:normAutofit/>
          </a:bodyPr>
          <a:lstStyle/>
          <a:p>
            <a:r>
              <a:rPr lang="zh-TW" altLang="en-US">
                <a:ea typeface="新細明體"/>
                <a:cs typeface="Calibri"/>
              </a:rPr>
              <a:t>Prefix Tuning: Only the prefix (key and value) are updated during fine-tuning</a:t>
            </a:r>
            <a:endParaRPr lang="zh-TW" altLang="en-US"/>
          </a:p>
        </p:txBody>
      </p:sp>
      <p:grpSp>
        <p:nvGrpSpPr>
          <p:cNvPr id="7" name="群組 6">
            <a:extLst>
              <a:ext uri="{FF2B5EF4-FFF2-40B4-BE49-F238E27FC236}">
                <a16:creationId xmlns:a16="http://schemas.microsoft.com/office/drawing/2014/main" id="{3DCB9471-EDFF-B315-D6DB-65B016E875F3}"/>
              </a:ext>
            </a:extLst>
          </p:cNvPr>
          <p:cNvGrpSpPr/>
          <p:nvPr/>
        </p:nvGrpSpPr>
        <p:grpSpPr>
          <a:xfrm>
            <a:off x="6146546" y="2767469"/>
            <a:ext cx="4773194" cy="3050159"/>
            <a:chOff x="1264862" y="2561085"/>
            <a:chExt cx="2903638" cy="3050159"/>
          </a:xfrm>
        </p:grpSpPr>
        <p:sp>
          <p:nvSpPr>
            <p:cNvPr id="9" name="矩形 8">
              <a:extLst>
                <a:ext uri="{FF2B5EF4-FFF2-40B4-BE49-F238E27FC236}">
                  <a16:creationId xmlns:a16="http://schemas.microsoft.com/office/drawing/2014/main" id="{AAE8A03F-E039-11ED-AF72-D8B749313BAB}"/>
                </a:ext>
              </a:extLst>
            </p:cNvPr>
            <p:cNvSpPr/>
            <p:nvPr/>
          </p:nvSpPr>
          <p:spPr>
            <a:xfrm>
              <a:off x="1277828" y="4075792"/>
              <a:ext cx="2888511" cy="469604"/>
            </a:xfrm>
            <a:prstGeom prst="rect">
              <a:avLst/>
            </a:prstGeom>
            <a:solidFill>
              <a:srgbClr val="FBBDD3"/>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zh-TW" altLang="en-US" sz="2400">
                  <a:solidFill>
                    <a:schemeClr val="tx1"/>
                  </a:solidFill>
                  <a:latin typeface="Calibri"/>
                  <a:ea typeface="新細明體"/>
                  <a:cs typeface="Calibri"/>
                </a:rPr>
                <a:t>Transformer Layer 1</a:t>
              </a:r>
              <a:endParaRPr lang="zh-TW">
                <a:solidFill>
                  <a:schemeClr val="tx1"/>
                </a:solidFill>
              </a:endParaRPr>
            </a:p>
          </p:txBody>
        </p:sp>
        <p:sp>
          <p:nvSpPr>
            <p:cNvPr id="10" name="文字方塊 9">
              <a:extLst>
                <a:ext uri="{FF2B5EF4-FFF2-40B4-BE49-F238E27FC236}">
                  <a16:creationId xmlns:a16="http://schemas.microsoft.com/office/drawing/2014/main" id="{DA13D113-AF35-F0DC-2D71-E499A6DF8F1F}"/>
                </a:ext>
              </a:extLst>
            </p:cNvPr>
            <p:cNvSpPr txBox="1"/>
            <p:nvPr/>
          </p:nvSpPr>
          <p:spPr>
            <a:xfrm rot="5400000">
              <a:off x="2554196" y="3016670"/>
              <a:ext cx="466061" cy="52322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zh-TW" altLang="en-US" sz="2800" b="1">
                  <a:ea typeface="新細明體"/>
                </a:rPr>
                <a:t>...</a:t>
              </a:r>
              <a:endParaRPr lang="zh-TW" sz="2800" b="1">
                <a:ea typeface="新細明體"/>
                <a:cs typeface="Calibri"/>
              </a:endParaRPr>
            </a:p>
          </p:txBody>
        </p:sp>
        <p:sp>
          <p:nvSpPr>
            <p:cNvPr id="11" name="矩形 10">
              <a:extLst>
                <a:ext uri="{FF2B5EF4-FFF2-40B4-BE49-F238E27FC236}">
                  <a16:creationId xmlns:a16="http://schemas.microsoft.com/office/drawing/2014/main" id="{F1003538-DAEA-FF59-EEFC-D9CB0C5AA6D2}"/>
                </a:ext>
              </a:extLst>
            </p:cNvPr>
            <p:cNvSpPr/>
            <p:nvPr/>
          </p:nvSpPr>
          <p:spPr>
            <a:xfrm>
              <a:off x="1279125" y="4645454"/>
              <a:ext cx="2888511" cy="965790"/>
            </a:xfrm>
            <a:prstGeom prst="rect">
              <a:avLst/>
            </a:prstGeom>
            <a:solidFill>
              <a:srgbClr val="FBBDD3"/>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zh-TW" altLang="en-US" sz="2400">
                  <a:solidFill>
                    <a:schemeClr val="tx1"/>
                  </a:solidFill>
                  <a:latin typeface="Calibri"/>
                  <a:ea typeface="新細明體"/>
                  <a:cs typeface="Calibri"/>
                </a:rPr>
                <a:t>Embedding Layer</a:t>
              </a:r>
              <a:endParaRPr lang="zh-TW">
                <a:solidFill>
                  <a:schemeClr val="tx1"/>
                </a:solidFill>
              </a:endParaRPr>
            </a:p>
          </p:txBody>
        </p:sp>
        <p:sp>
          <p:nvSpPr>
            <p:cNvPr id="12" name="矩形 11">
              <a:extLst>
                <a:ext uri="{FF2B5EF4-FFF2-40B4-BE49-F238E27FC236}">
                  <a16:creationId xmlns:a16="http://schemas.microsoft.com/office/drawing/2014/main" id="{06D83D26-E3E2-1A78-BAE6-10FE0312D850}"/>
                </a:ext>
              </a:extLst>
            </p:cNvPr>
            <p:cNvSpPr/>
            <p:nvPr/>
          </p:nvSpPr>
          <p:spPr>
            <a:xfrm>
              <a:off x="1264862" y="3508939"/>
              <a:ext cx="2888511" cy="469604"/>
            </a:xfrm>
            <a:prstGeom prst="rect">
              <a:avLst/>
            </a:prstGeom>
            <a:solidFill>
              <a:srgbClr val="FBBDD3"/>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zh-TW" altLang="en-US" sz="2400">
                  <a:solidFill>
                    <a:schemeClr val="tx1"/>
                  </a:solidFill>
                  <a:latin typeface="Calibri"/>
                  <a:ea typeface="新細明體"/>
                  <a:cs typeface="Calibri"/>
                </a:rPr>
                <a:t>Transformer Layer 2</a:t>
              </a:r>
              <a:endParaRPr lang="zh-TW">
                <a:solidFill>
                  <a:schemeClr val="tx1"/>
                </a:solidFill>
              </a:endParaRPr>
            </a:p>
          </p:txBody>
        </p:sp>
        <p:sp>
          <p:nvSpPr>
            <p:cNvPr id="13" name="矩形 12">
              <a:extLst>
                <a:ext uri="{FF2B5EF4-FFF2-40B4-BE49-F238E27FC236}">
                  <a16:creationId xmlns:a16="http://schemas.microsoft.com/office/drawing/2014/main" id="{8F175E18-00E8-A5B6-4CBD-5E20D3D4C6EF}"/>
                </a:ext>
              </a:extLst>
            </p:cNvPr>
            <p:cNvSpPr/>
            <p:nvPr/>
          </p:nvSpPr>
          <p:spPr>
            <a:xfrm>
              <a:off x="1279989" y="2561085"/>
              <a:ext cx="2888511" cy="469604"/>
            </a:xfrm>
            <a:prstGeom prst="rect">
              <a:avLst/>
            </a:prstGeom>
            <a:solidFill>
              <a:srgbClr val="FBBDD3"/>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zh-TW" altLang="en-US" sz="2400">
                  <a:solidFill>
                    <a:schemeClr val="tx1"/>
                  </a:solidFill>
                  <a:latin typeface="Calibri"/>
                  <a:ea typeface="新細明體"/>
                  <a:cs typeface="Calibri"/>
                </a:rPr>
                <a:t>Transformer Layer 12</a:t>
              </a:r>
              <a:endParaRPr lang="zh-TW">
                <a:solidFill>
                  <a:schemeClr val="tx1"/>
                </a:solidFill>
              </a:endParaRPr>
            </a:p>
          </p:txBody>
        </p:sp>
      </p:grpSp>
      <p:grpSp>
        <p:nvGrpSpPr>
          <p:cNvPr id="6" name="Group 5">
            <a:extLst>
              <a:ext uri="{FF2B5EF4-FFF2-40B4-BE49-F238E27FC236}">
                <a16:creationId xmlns:a16="http://schemas.microsoft.com/office/drawing/2014/main" id="{5495878F-2F3A-ED40-88D1-97E226E21559}"/>
              </a:ext>
            </a:extLst>
          </p:cNvPr>
          <p:cNvGrpSpPr/>
          <p:nvPr/>
        </p:nvGrpSpPr>
        <p:grpSpPr>
          <a:xfrm>
            <a:off x="1040131" y="3391964"/>
            <a:ext cx="4294316" cy="1673969"/>
            <a:chOff x="1048125" y="3391547"/>
            <a:chExt cx="4294316" cy="1673969"/>
          </a:xfrm>
        </p:grpSpPr>
        <p:grpSp>
          <p:nvGrpSpPr>
            <p:cNvPr id="45" name="群組 44">
              <a:extLst>
                <a:ext uri="{FF2B5EF4-FFF2-40B4-BE49-F238E27FC236}">
                  <a16:creationId xmlns:a16="http://schemas.microsoft.com/office/drawing/2014/main" id="{64F0FEC9-7F01-9874-7C7A-8FA782DF9C19}"/>
                </a:ext>
              </a:extLst>
            </p:cNvPr>
            <p:cNvGrpSpPr/>
            <p:nvPr/>
          </p:nvGrpSpPr>
          <p:grpSpPr>
            <a:xfrm>
              <a:off x="2363747" y="3391547"/>
              <a:ext cx="2978694" cy="1673969"/>
              <a:chOff x="7476236" y="3790269"/>
              <a:chExt cx="2978694" cy="1673969"/>
            </a:xfrm>
          </p:grpSpPr>
          <p:sp>
            <p:nvSpPr>
              <p:cNvPr id="46" name="矩形: 圓角 45">
                <a:extLst>
                  <a:ext uri="{FF2B5EF4-FFF2-40B4-BE49-F238E27FC236}">
                    <a16:creationId xmlns:a16="http://schemas.microsoft.com/office/drawing/2014/main" id="{EDB3EED0-041C-842A-F1C0-336F69504E65}"/>
                  </a:ext>
                </a:extLst>
              </p:cNvPr>
              <p:cNvSpPr/>
              <p:nvPr/>
            </p:nvSpPr>
            <p:spPr>
              <a:xfrm>
                <a:off x="7476236" y="3819586"/>
                <a:ext cx="2978694" cy="1644652"/>
              </a:xfrm>
              <a:prstGeom prst="roundRect">
                <a:avLst/>
              </a:prstGeom>
              <a:solidFill>
                <a:srgbClr val="FFFEAB"/>
              </a:solidFill>
              <a:ln w="57150">
                <a:solidFill>
                  <a:srgbClr val="FFFF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7" name="矩形 97">
                <a:extLst>
                  <a:ext uri="{FF2B5EF4-FFF2-40B4-BE49-F238E27FC236}">
                    <a16:creationId xmlns:a16="http://schemas.microsoft.com/office/drawing/2014/main" id="{C072C21F-0E01-571C-BFA9-BC6305298A5A}"/>
                  </a:ext>
                </a:extLst>
              </p:cNvPr>
              <p:cNvSpPr/>
              <p:nvPr/>
            </p:nvSpPr>
            <p:spPr>
              <a:xfrm rot="16200000">
                <a:off x="7783788" y="4637874"/>
                <a:ext cx="868325" cy="230372"/>
              </a:xfrm>
              <a:prstGeom prst="rect">
                <a:avLst/>
              </a:prstGeom>
              <a:solidFill>
                <a:schemeClr val="accent2">
                  <a:lumMod val="75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8" name="矩形 97">
                <a:extLst>
                  <a:ext uri="{FF2B5EF4-FFF2-40B4-BE49-F238E27FC236}">
                    <a16:creationId xmlns:a16="http://schemas.microsoft.com/office/drawing/2014/main" id="{B6A9A1DE-AE6C-9605-FCC9-5AFE6BA84CFC}"/>
                  </a:ext>
                </a:extLst>
              </p:cNvPr>
              <p:cNvSpPr/>
              <p:nvPr/>
            </p:nvSpPr>
            <p:spPr>
              <a:xfrm rot="16200000">
                <a:off x="7316031" y="4637874"/>
                <a:ext cx="868325" cy="230372"/>
              </a:xfrm>
              <a:prstGeom prst="rect">
                <a:avLst/>
              </a:prstGeom>
              <a:solidFill>
                <a:schemeClr val="accent2">
                  <a:lumMod val="60000"/>
                  <a:lumOff val="4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9" name="矩形 97">
                <a:extLst>
                  <a:ext uri="{FF2B5EF4-FFF2-40B4-BE49-F238E27FC236}">
                    <a16:creationId xmlns:a16="http://schemas.microsoft.com/office/drawing/2014/main" id="{61517B1E-DE65-654F-D107-70A20D1129BD}"/>
                  </a:ext>
                </a:extLst>
              </p:cNvPr>
              <p:cNvSpPr/>
              <p:nvPr/>
            </p:nvSpPr>
            <p:spPr>
              <a:xfrm rot="16200000">
                <a:off x="8719302" y="4637874"/>
                <a:ext cx="868325" cy="230372"/>
              </a:xfrm>
              <a:prstGeom prst="rect">
                <a:avLst/>
              </a:prstGeom>
              <a:solidFill>
                <a:schemeClr val="accent2">
                  <a:lumMod val="75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0" name="矩形 97">
                <a:extLst>
                  <a:ext uri="{FF2B5EF4-FFF2-40B4-BE49-F238E27FC236}">
                    <a16:creationId xmlns:a16="http://schemas.microsoft.com/office/drawing/2014/main" id="{71CC2135-FF28-60CF-F85B-0E40AF99AAC1}"/>
                  </a:ext>
                </a:extLst>
              </p:cNvPr>
              <p:cNvSpPr/>
              <p:nvPr/>
            </p:nvSpPr>
            <p:spPr>
              <a:xfrm rot="16200000">
                <a:off x="8251545" y="4637874"/>
                <a:ext cx="868325" cy="230372"/>
              </a:xfrm>
              <a:prstGeom prst="rect">
                <a:avLst/>
              </a:prstGeom>
              <a:solidFill>
                <a:schemeClr val="accent2">
                  <a:lumMod val="60000"/>
                  <a:lumOff val="4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1" name="矩形 97">
                <a:extLst>
                  <a:ext uri="{FF2B5EF4-FFF2-40B4-BE49-F238E27FC236}">
                    <a16:creationId xmlns:a16="http://schemas.microsoft.com/office/drawing/2014/main" id="{C40072DF-ABD1-351D-F20C-5F05A88AF8EC}"/>
                  </a:ext>
                </a:extLst>
              </p:cNvPr>
              <p:cNvSpPr/>
              <p:nvPr/>
            </p:nvSpPr>
            <p:spPr>
              <a:xfrm rot="16200000">
                <a:off x="9654814" y="4633004"/>
                <a:ext cx="868325" cy="230372"/>
              </a:xfrm>
              <a:prstGeom prst="rect">
                <a:avLst/>
              </a:prstGeom>
              <a:solidFill>
                <a:schemeClr val="accent2">
                  <a:lumMod val="75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2" name="矩形 97">
                <a:extLst>
                  <a:ext uri="{FF2B5EF4-FFF2-40B4-BE49-F238E27FC236}">
                    <a16:creationId xmlns:a16="http://schemas.microsoft.com/office/drawing/2014/main" id="{584F5277-4A45-EDD4-425F-667C3DF15186}"/>
                  </a:ext>
                </a:extLst>
              </p:cNvPr>
              <p:cNvSpPr/>
              <p:nvPr/>
            </p:nvSpPr>
            <p:spPr>
              <a:xfrm rot="16200000">
                <a:off x="9187059" y="4633004"/>
                <a:ext cx="868325" cy="230372"/>
              </a:xfrm>
              <a:prstGeom prst="rect">
                <a:avLst/>
              </a:prstGeom>
              <a:solidFill>
                <a:schemeClr val="accent2">
                  <a:lumMod val="60000"/>
                  <a:lumOff val="4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mc:AlternateContent xmlns:mc="http://schemas.openxmlformats.org/markup-compatibility/2006" xmlns:a14="http://schemas.microsoft.com/office/drawing/2010/main">
            <mc:Choice Requires="a14">
              <p:sp>
                <p:nvSpPr>
                  <p:cNvPr id="53" name="文字方塊 72">
                    <a:extLst>
                      <a:ext uri="{FF2B5EF4-FFF2-40B4-BE49-F238E27FC236}">
                        <a16:creationId xmlns:a16="http://schemas.microsoft.com/office/drawing/2014/main" id="{DC1688B5-A3AA-661F-CCB3-E717903E9D64}"/>
                      </a:ext>
                    </a:extLst>
                  </p:cNvPr>
                  <p:cNvSpPr txBox="1"/>
                  <p:nvPr/>
                </p:nvSpPr>
                <p:spPr>
                  <a:xfrm>
                    <a:off x="7545426" y="3798526"/>
                    <a:ext cx="527465" cy="4901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14:m>
                      <m:oMathPara xmlns:m="http://schemas.openxmlformats.org/officeDocument/2006/math">
                        <m:oMathParaPr>
                          <m:jc m:val="centerGroup"/>
                        </m:oMathParaPr>
                        <m:oMath xmlns:m="http://schemas.openxmlformats.org/officeDocument/2006/math">
                          <m:sSub>
                            <m:sSubPr>
                              <m:ctrlPr>
                                <a:rPr lang="en-US" altLang="zh-TW" sz="2400" b="0" i="1" dirty="0" smtClean="0">
                                  <a:latin typeface="Cambria Math" panose="02040503050406030204" pitchFamily="18" charset="0"/>
                                  <a:ea typeface="新細明體"/>
                                  <a:cs typeface="Calibri"/>
                                </a:rPr>
                              </m:ctrlPr>
                            </m:sSubPr>
                            <m:e>
                              <m:r>
                                <a:rPr lang="en-US" altLang="zh-TW" sz="2400" b="1" i="1" dirty="0" smtClean="0">
                                  <a:latin typeface="Cambria Math" panose="02040503050406030204" pitchFamily="18" charset="0"/>
                                  <a:ea typeface="新細明體"/>
                                  <a:cs typeface="Calibri"/>
                                </a:rPr>
                                <m:t>𝒌</m:t>
                              </m:r>
                            </m:e>
                            <m:sub>
                              <m:sSub>
                                <m:sSubPr>
                                  <m:ctrlPr>
                                    <a:rPr lang="en-US" altLang="zh-TW" sz="2400" b="0" i="1" dirty="0" smtClean="0">
                                      <a:latin typeface="Cambria Math" panose="02040503050406030204" pitchFamily="18" charset="0"/>
                                      <a:ea typeface="新細明體"/>
                                      <a:cs typeface="Calibri"/>
                                    </a:rPr>
                                  </m:ctrlPr>
                                </m:sSubPr>
                                <m:e>
                                  <m:r>
                                    <a:rPr lang="en-US" altLang="zh-TW" sz="2400" b="0" i="1" dirty="0" smtClean="0">
                                      <a:latin typeface="Cambria Math" panose="02040503050406030204" pitchFamily="18" charset="0"/>
                                      <a:ea typeface="新細明體"/>
                                      <a:cs typeface="Calibri"/>
                                    </a:rPr>
                                    <m:t>𝑝</m:t>
                                  </m:r>
                                </m:e>
                                <m:sub>
                                  <m:r>
                                    <a:rPr lang="en-US" altLang="zh-TW" sz="2400" b="0" i="1" dirty="0" smtClean="0">
                                      <a:latin typeface="Cambria Math" panose="02040503050406030204" pitchFamily="18" charset="0"/>
                                      <a:ea typeface="新細明體"/>
                                      <a:cs typeface="Calibri"/>
                                    </a:rPr>
                                    <m:t>1</m:t>
                                  </m:r>
                                </m:sub>
                              </m:sSub>
                            </m:sub>
                          </m:sSub>
                        </m:oMath>
                      </m:oMathPara>
                    </a14:m>
                    <a:endParaRPr lang="zh-TW" altLang="en-US" sz="2400">
                      <a:ea typeface="新細明體"/>
                      <a:cs typeface="Calibri"/>
                    </a:endParaRPr>
                  </a:p>
                </p:txBody>
              </p:sp>
            </mc:Choice>
            <mc:Fallback xmlns="">
              <p:sp>
                <p:nvSpPr>
                  <p:cNvPr id="53" name="文字方塊 72">
                    <a:extLst>
                      <a:ext uri="{FF2B5EF4-FFF2-40B4-BE49-F238E27FC236}">
                        <a16:creationId xmlns:a16="http://schemas.microsoft.com/office/drawing/2014/main" id="{DC1688B5-A3AA-661F-CCB3-E717903E9D64}"/>
                      </a:ext>
                    </a:extLst>
                  </p:cNvPr>
                  <p:cNvSpPr txBox="1">
                    <a:spLocks noRot="1" noChangeAspect="1" noMove="1" noResize="1" noEditPoints="1" noAdjustHandles="1" noChangeArrowheads="1" noChangeShapeType="1" noTextEdit="1"/>
                  </p:cNvSpPr>
                  <p:nvPr/>
                </p:nvSpPr>
                <p:spPr>
                  <a:xfrm>
                    <a:off x="7545426" y="3798526"/>
                    <a:ext cx="527465" cy="490199"/>
                  </a:xfrm>
                  <a:prstGeom prst="rect">
                    <a:avLst/>
                  </a:prstGeom>
                  <a:blipFill>
                    <a:blip r:embed="rId9"/>
                    <a:stretch>
                      <a:fillRect l="-20930" b="-625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4" name="文字方塊 72">
                    <a:extLst>
                      <a:ext uri="{FF2B5EF4-FFF2-40B4-BE49-F238E27FC236}">
                        <a16:creationId xmlns:a16="http://schemas.microsoft.com/office/drawing/2014/main" id="{0732B543-B4F9-B6CF-2305-5CDEC2E6974A}"/>
                      </a:ext>
                    </a:extLst>
                  </p:cNvPr>
                  <p:cNvSpPr txBox="1"/>
                  <p:nvPr/>
                </p:nvSpPr>
                <p:spPr>
                  <a:xfrm>
                    <a:off x="8537161" y="3798526"/>
                    <a:ext cx="527465" cy="4901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14:m>
                      <m:oMathPara xmlns:m="http://schemas.openxmlformats.org/officeDocument/2006/math">
                        <m:oMathParaPr>
                          <m:jc m:val="centerGroup"/>
                        </m:oMathParaPr>
                        <m:oMath xmlns:m="http://schemas.openxmlformats.org/officeDocument/2006/math">
                          <m:sSub>
                            <m:sSubPr>
                              <m:ctrlPr>
                                <a:rPr lang="en-US" altLang="zh-TW" sz="2400" b="0" i="1" dirty="0" smtClean="0">
                                  <a:latin typeface="Cambria Math" panose="02040503050406030204" pitchFamily="18" charset="0"/>
                                  <a:ea typeface="新細明體"/>
                                  <a:cs typeface="Calibri"/>
                                </a:rPr>
                              </m:ctrlPr>
                            </m:sSubPr>
                            <m:e>
                              <m:r>
                                <a:rPr lang="en-US" altLang="zh-TW" sz="2400" b="1" i="1" dirty="0" smtClean="0">
                                  <a:latin typeface="Cambria Math" panose="02040503050406030204" pitchFamily="18" charset="0"/>
                                  <a:ea typeface="新細明體"/>
                                  <a:cs typeface="Calibri"/>
                                </a:rPr>
                                <m:t>𝒌</m:t>
                              </m:r>
                            </m:e>
                            <m:sub>
                              <m:sSub>
                                <m:sSubPr>
                                  <m:ctrlPr>
                                    <a:rPr lang="en-US" altLang="zh-TW" sz="2400" b="0" i="1" dirty="0" smtClean="0">
                                      <a:latin typeface="Cambria Math" panose="02040503050406030204" pitchFamily="18" charset="0"/>
                                      <a:ea typeface="新細明體"/>
                                      <a:cs typeface="Calibri"/>
                                    </a:rPr>
                                  </m:ctrlPr>
                                </m:sSubPr>
                                <m:e>
                                  <m:r>
                                    <a:rPr lang="en-US" altLang="zh-TW" sz="2400" b="0" i="1" dirty="0" smtClean="0">
                                      <a:latin typeface="Cambria Math" panose="02040503050406030204" pitchFamily="18" charset="0"/>
                                      <a:ea typeface="新細明體"/>
                                      <a:cs typeface="Calibri"/>
                                    </a:rPr>
                                    <m:t>𝑝</m:t>
                                  </m:r>
                                </m:e>
                                <m:sub>
                                  <m:r>
                                    <a:rPr lang="en-US" altLang="zh-TW" sz="2400" b="0" i="1" dirty="0" smtClean="0">
                                      <a:latin typeface="Cambria Math" panose="02040503050406030204" pitchFamily="18" charset="0"/>
                                      <a:ea typeface="新細明體"/>
                                      <a:cs typeface="Calibri"/>
                                    </a:rPr>
                                    <m:t>2</m:t>
                                  </m:r>
                                </m:sub>
                              </m:sSub>
                            </m:sub>
                          </m:sSub>
                        </m:oMath>
                      </m:oMathPara>
                    </a14:m>
                    <a:endParaRPr lang="zh-TW" altLang="en-US" sz="2400">
                      <a:ea typeface="新細明體"/>
                      <a:cs typeface="Calibri"/>
                    </a:endParaRPr>
                  </a:p>
                </p:txBody>
              </p:sp>
            </mc:Choice>
            <mc:Fallback xmlns="">
              <p:sp>
                <p:nvSpPr>
                  <p:cNvPr id="54" name="文字方塊 72">
                    <a:extLst>
                      <a:ext uri="{FF2B5EF4-FFF2-40B4-BE49-F238E27FC236}">
                        <a16:creationId xmlns:a16="http://schemas.microsoft.com/office/drawing/2014/main" id="{0732B543-B4F9-B6CF-2305-5CDEC2E6974A}"/>
                      </a:ext>
                    </a:extLst>
                  </p:cNvPr>
                  <p:cNvSpPr txBox="1">
                    <a:spLocks noRot="1" noChangeAspect="1" noMove="1" noResize="1" noEditPoints="1" noAdjustHandles="1" noChangeArrowheads="1" noChangeShapeType="1" noTextEdit="1"/>
                  </p:cNvSpPr>
                  <p:nvPr/>
                </p:nvSpPr>
                <p:spPr>
                  <a:xfrm>
                    <a:off x="8537161" y="3798526"/>
                    <a:ext cx="527465" cy="490199"/>
                  </a:xfrm>
                  <a:prstGeom prst="rect">
                    <a:avLst/>
                  </a:prstGeom>
                  <a:blipFill>
                    <a:blip r:embed="rId10"/>
                    <a:stretch>
                      <a:fillRect l="-19540" b="-625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5" name="文字方塊 72">
                    <a:extLst>
                      <a:ext uri="{FF2B5EF4-FFF2-40B4-BE49-F238E27FC236}">
                        <a16:creationId xmlns:a16="http://schemas.microsoft.com/office/drawing/2014/main" id="{D6E55DF1-E253-2822-545C-55C0A4A96CEF}"/>
                      </a:ext>
                    </a:extLst>
                  </p:cNvPr>
                  <p:cNvSpPr txBox="1"/>
                  <p:nvPr/>
                </p:nvSpPr>
                <p:spPr>
                  <a:xfrm>
                    <a:off x="9461689" y="3798526"/>
                    <a:ext cx="527465" cy="49513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14:m>
                      <m:oMathPara xmlns:m="http://schemas.openxmlformats.org/officeDocument/2006/math">
                        <m:oMathParaPr>
                          <m:jc m:val="centerGroup"/>
                        </m:oMathParaPr>
                        <m:oMath xmlns:m="http://schemas.openxmlformats.org/officeDocument/2006/math">
                          <m:sSub>
                            <m:sSubPr>
                              <m:ctrlPr>
                                <a:rPr lang="en-US" altLang="zh-TW" sz="2400" b="0" i="1" dirty="0" smtClean="0">
                                  <a:latin typeface="Cambria Math" panose="02040503050406030204" pitchFamily="18" charset="0"/>
                                  <a:ea typeface="新細明體"/>
                                  <a:cs typeface="Calibri"/>
                                </a:rPr>
                              </m:ctrlPr>
                            </m:sSubPr>
                            <m:e>
                              <m:r>
                                <a:rPr lang="en-US" altLang="zh-TW" sz="2400" b="1" i="1" dirty="0" smtClean="0">
                                  <a:latin typeface="Cambria Math" panose="02040503050406030204" pitchFamily="18" charset="0"/>
                                  <a:ea typeface="新細明體"/>
                                  <a:cs typeface="Calibri"/>
                                </a:rPr>
                                <m:t>𝒌</m:t>
                              </m:r>
                            </m:e>
                            <m:sub>
                              <m:sSub>
                                <m:sSubPr>
                                  <m:ctrlPr>
                                    <a:rPr lang="en-US" altLang="zh-TW" sz="2400" b="0" i="1" dirty="0" smtClean="0">
                                      <a:latin typeface="Cambria Math" panose="02040503050406030204" pitchFamily="18" charset="0"/>
                                      <a:ea typeface="新細明體"/>
                                      <a:cs typeface="Calibri"/>
                                    </a:rPr>
                                  </m:ctrlPr>
                                </m:sSubPr>
                                <m:e>
                                  <m:r>
                                    <a:rPr lang="en-US" altLang="zh-TW" sz="2400" b="0" i="1" dirty="0" smtClean="0">
                                      <a:latin typeface="Cambria Math" panose="02040503050406030204" pitchFamily="18" charset="0"/>
                                      <a:ea typeface="新細明體"/>
                                      <a:cs typeface="Calibri"/>
                                    </a:rPr>
                                    <m:t>𝑝</m:t>
                                  </m:r>
                                </m:e>
                                <m:sub>
                                  <m:r>
                                    <a:rPr lang="en-US" altLang="zh-TW" sz="2400" b="0" i="1" dirty="0" smtClean="0">
                                      <a:latin typeface="Cambria Math" panose="02040503050406030204" pitchFamily="18" charset="0"/>
                                      <a:ea typeface="新細明體"/>
                                      <a:cs typeface="Calibri"/>
                                    </a:rPr>
                                    <m:t>3</m:t>
                                  </m:r>
                                </m:sub>
                              </m:sSub>
                            </m:sub>
                          </m:sSub>
                        </m:oMath>
                      </m:oMathPara>
                    </a14:m>
                    <a:endParaRPr lang="zh-TW" altLang="en-US" sz="2400">
                      <a:ea typeface="新細明體"/>
                      <a:cs typeface="Calibri"/>
                    </a:endParaRPr>
                  </a:p>
                </p:txBody>
              </p:sp>
            </mc:Choice>
            <mc:Fallback xmlns="">
              <p:sp>
                <p:nvSpPr>
                  <p:cNvPr id="55" name="文字方塊 72">
                    <a:extLst>
                      <a:ext uri="{FF2B5EF4-FFF2-40B4-BE49-F238E27FC236}">
                        <a16:creationId xmlns:a16="http://schemas.microsoft.com/office/drawing/2014/main" id="{D6E55DF1-E253-2822-545C-55C0A4A96CEF}"/>
                      </a:ext>
                    </a:extLst>
                  </p:cNvPr>
                  <p:cNvSpPr txBox="1">
                    <a:spLocks noRot="1" noChangeAspect="1" noMove="1" noResize="1" noEditPoints="1" noAdjustHandles="1" noChangeArrowheads="1" noChangeShapeType="1" noTextEdit="1"/>
                  </p:cNvSpPr>
                  <p:nvPr/>
                </p:nvSpPr>
                <p:spPr>
                  <a:xfrm>
                    <a:off x="9461689" y="3798526"/>
                    <a:ext cx="527465" cy="495136"/>
                  </a:xfrm>
                  <a:prstGeom prst="rect">
                    <a:avLst/>
                  </a:prstGeom>
                  <a:blipFill>
                    <a:blip r:embed="rId11"/>
                    <a:stretch>
                      <a:fillRect l="-20690" b="-493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6" name="文字方塊 72">
                    <a:extLst>
                      <a:ext uri="{FF2B5EF4-FFF2-40B4-BE49-F238E27FC236}">
                        <a16:creationId xmlns:a16="http://schemas.microsoft.com/office/drawing/2014/main" id="{AF3DC1CC-D1AE-89DB-14C5-AB54451DFE85}"/>
                      </a:ext>
                    </a:extLst>
                  </p:cNvPr>
                  <p:cNvSpPr txBox="1"/>
                  <p:nvPr/>
                </p:nvSpPr>
                <p:spPr>
                  <a:xfrm>
                    <a:off x="8036046" y="3818803"/>
                    <a:ext cx="527465" cy="4901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14:m>
                      <m:oMathPara xmlns:m="http://schemas.openxmlformats.org/officeDocument/2006/math">
                        <m:oMathParaPr>
                          <m:jc m:val="centerGroup"/>
                        </m:oMathParaPr>
                        <m:oMath xmlns:m="http://schemas.openxmlformats.org/officeDocument/2006/math">
                          <m:sSub>
                            <m:sSubPr>
                              <m:ctrlPr>
                                <a:rPr lang="en-US" altLang="zh-TW" sz="2400" b="0" i="1" dirty="0" smtClean="0">
                                  <a:latin typeface="Cambria Math" panose="02040503050406030204" pitchFamily="18" charset="0"/>
                                  <a:ea typeface="新細明體"/>
                                  <a:cs typeface="Calibri"/>
                                </a:rPr>
                              </m:ctrlPr>
                            </m:sSubPr>
                            <m:e>
                              <m:r>
                                <a:rPr lang="en-US" altLang="zh-TW" sz="2400" b="1" i="1" dirty="0" smtClean="0">
                                  <a:latin typeface="Cambria Math" panose="02040503050406030204" pitchFamily="18" charset="0"/>
                                  <a:ea typeface="新細明體"/>
                                  <a:cs typeface="Calibri"/>
                                </a:rPr>
                                <m:t>𝒗</m:t>
                              </m:r>
                            </m:e>
                            <m:sub>
                              <m:sSub>
                                <m:sSubPr>
                                  <m:ctrlPr>
                                    <a:rPr lang="en-US" altLang="zh-TW" sz="2400" b="0" i="1" dirty="0" smtClean="0">
                                      <a:latin typeface="Cambria Math" panose="02040503050406030204" pitchFamily="18" charset="0"/>
                                      <a:ea typeface="新細明體"/>
                                      <a:cs typeface="Calibri"/>
                                    </a:rPr>
                                  </m:ctrlPr>
                                </m:sSubPr>
                                <m:e>
                                  <m:r>
                                    <a:rPr lang="en-US" altLang="zh-TW" sz="2400" b="0" i="1" dirty="0" smtClean="0">
                                      <a:latin typeface="Cambria Math" panose="02040503050406030204" pitchFamily="18" charset="0"/>
                                      <a:ea typeface="新細明體"/>
                                      <a:cs typeface="Calibri"/>
                                    </a:rPr>
                                    <m:t>𝑝</m:t>
                                  </m:r>
                                </m:e>
                                <m:sub>
                                  <m:r>
                                    <a:rPr lang="en-US" altLang="zh-TW" sz="2400" b="0" i="1" dirty="0" smtClean="0">
                                      <a:latin typeface="Cambria Math" panose="02040503050406030204" pitchFamily="18" charset="0"/>
                                      <a:ea typeface="新細明體"/>
                                      <a:cs typeface="Calibri"/>
                                    </a:rPr>
                                    <m:t>1</m:t>
                                  </m:r>
                                </m:sub>
                              </m:sSub>
                            </m:sub>
                          </m:sSub>
                        </m:oMath>
                      </m:oMathPara>
                    </a14:m>
                    <a:endParaRPr lang="zh-TW" altLang="en-US" sz="2400">
                      <a:ea typeface="新細明體"/>
                      <a:cs typeface="Calibri"/>
                    </a:endParaRPr>
                  </a:p>
                </p:txBody>
              </p:sp>
            </mc:Choice>
            <mc:Fallback xmlns="">
              <p:sp>
                <p:nvSpPr>
                  <p:cNvPr id="56" name="文字方塊 72">
                    <a:extLst>
                      <a:ext uri="{FF2B5EF4-FFF2-40B4-BE49-F238E27FC236}">
                        <a16:creationId xmlns:a16="http://schemas.microsoft.com/office/drawing/2014/main" id="{AF3DC1CC-D1AE-89DB-14C5-AB54451DFE85}"/>
                      </a:ext>
                    </a:extLst>
                  </p:cNvPr>
                  <p:cNvSpPr txBox="1">
                    <a:spLocks noRot="1" noChangeAspect="1" noMove="1" noResize="1" noEditPoints="1" noAdjustHandles="1" noChangeArrowheads="1" noChangeShapeType="1" noTextEdit="1"/>
                  </p:cNvSpPr>
                  <p:nvPr/>
                </p:nvSpPr>
                <p:spPr>
                  <a:xfrm>
                    <a:off x="8036046" y="3818803"/>
                    <a:ext cx="527465" cy="490199"/>
                  </a:xfrm>
                  <a:prstGeom prst="rect">
                    <a:avLst/>
                  </a:prstGeom>
                  <a:blipFill>
                    <a:blip r:embed="rId12"/>
                    <a:stretch>
                      <a:fillRect l="-13793" b="-617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7" name="文字方塊 72">
                    <a:extLst>
                      <a:ext uri="{FF2B5EF4-FFF2-40B4-BE49-F238E27FC236}">
                        <a16:creationId xmlns:a16="http://schemas.microsoft.com/office/drawing/2014/main" id="{065DAC60-1618-5EA5-F9D5-CA7D044E6DB1}"/>
                      </a:ext>
                    </a:extLst>
                  </p:cNvPr>
                  <p:cNvSpPr txBox="1"/>
                  <p:nvPr/>
                </p:nvSpPr>
                <p:spPr>
                  <a:xfrm>
                    <a:off x="9001431" y="3799771"/>
                    <a:ext cx="527465" cy="4901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14:m>
                      <m:oMathPara xmlns:m="http://schemas.openxmlformats.org/officeDocument/2006/math">
                        <m:oMathParaPr>
                          <m:jc m:val="centerGroup"/>
                        </m:oMathParaPr>
                        <m:oMath xmlns:m="http://schemas.openxmlformats.org/officeDocument/2006/math">
                          <m:sSub>
                            <m:sSubPr>
                              <m:ctrlPr>
                                <a:rPr lang="en-US" altLang="zh-TW" sz="2400" b="0" i="1" dirty="0" smtClean="0">
                                  <a:latin typeface="Cambria Math" panose="02040503050406030204" pitchFamily="18" charset="0"/>
                                  <a:ea typeface="新細明體"/>
                                  <a:cs typeface="Calibri"/>
                                </a:rPr>
                              </m:ctrlPr>
                            </m:sSubPr>
                            <m:e>
                              <m:r>
                                <a:rPr lang="en-US" altLang="zh-TW" sz="2400" b="1" i="1" dirty="0" smtClean="0">
                                  <a:latin typeface="Cambria Math" panose="02040503050406030204" pitchFamily="18" charset="0"/>
                                  <a:ea typeface="新細明體"/>
                                  <a:cs typeface="Calibri"/>
                                </a:rPr>
                                <m:t>𝒗</m:t>
                              </m:r>
                            </m:e>
                            <m:sub>
                              <m:sSub>
                                <m:sSubPr>
                                  <m:ctrlPr>
                                    <a:rPr lang="en-US" altLang="zh-TW" sz="2400" b="0" i="1" dirty="0" smtClean="0">
                                      <a:latin typeface="Cambria Math" panose="02040503050406030204" pitchFamily="18" charset="0"/>
                                      <a:ea typeface="新細明體"/>
                                      <a:cs typeface="Calibri"/>
                                    </a:rPr>
                                  </m:ctrlPr>
                                </m:sSubPr>
                                <m:e>
                                  <m:r>
                                    <a:rPr lang="en-US" altLang="zh-TW" sz="2400" b="0" i="1" dirty="0" smtClean="0">
                                      <a:latin typeface="Cambria Math" panose="02040503050406030204" pitchFamily="18" charset="0"/>
                                      <a:ea typeface="新細明體"/>
                                      <a:cs typeface="Calibri"/>
                                    </a:rPr>
                                    <m:t>𝑝</m:t>
                                  </m:r>
                                </m:e>
                                <m:sub>
                                  <m:r>
                                    <a:rPr lang="en-US" altLang="zh-TW" sz="2400" b="0" i="1" dirty="0" smtClean="0">
                                      <a:latin typeface="Cambria Math" panose="02040503050406030204" pitchFamily="18" charset="0"/>
                                      <a:ea typeface="新細明體"/>
                                      <a:cs typeface="Calibri"/>
                                    </a:rPr>
                                    <m:t>2</m:t>
                                  </m:r>
                                </m:sub>
                              </m:sSub>
                            </m:sub>
                          </m:sSub>
                        </m:oMath>
                      </m:oMathPara>
                    </a14:m>
                    <a:endParaRPr lang="zh-TW" altLang="en-US" sz="2400">
                      <a:ea typeface="新細明體"/>
                      <a:cs typeface="Calibri"/>
                    </a:endParaRPr>
                  </a:p>
                </p:txBody>
              </p:sp>
            </mc:Choice>
            <mc:Fallback xmlns="">
              <p:sp>
                <p:nvSpPr>
                  <p:cNvPr id="57" name="文字方塊 72">
                    <a:extLst>
                      <a:ext uri="{FF2B5EF4-FFF2-40B4-BE49-F238E27FC236}">
                        <a16:creationId xmlns:a16="http://schemas.microsoft.com/office/drawing/2014/main" id="{065DAC60-1618-5EA5-F9D5-CA7D044E6DB1}"/>
                      </a:ext>
                    </a:extLst>
                  </p:cNvPr>
                  <p:cNvSpPr txBox="1">
                    <a:spLocks noRot="1" noChangeAspect="1" noMove="1" noResize="1" noEditPoints="1" noAdjustHandles="1" noChangeArrowheads="1" noChangeShapeType="1" noTextEdit="1"/>
                  </p:cNvSpPr>
                  <p:nvPr/>
                </p:nvSpPr>
                <p:spPr>
                  <a:xfrm>
                    <a:off x="9001431" y="3799771"/>
                    <a:ext cx="527465" cy="490199"/>
                  </a:xfrm>
                  <a:prstGeom prst="rect">
                    <a:avLst/>
                  </a:prstGeom>
                  <a:blipFill>
                    <a:blip r:embed="rId13"/>
                    <a:stretch>
                      <a:fillRect l="-15116" b="-625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8" name="文字方塊 72">
                    <a:extLst>
                      <a:ext uri="{FF2B5EF4-FFF2-40B4-BE49-F238E27FC236}">
                        <a16:creationId xmlns:a16="http://schemas.microsoft.com/office/drawing/2014/main" id="{68A88F58-47E3-EF12-13CD-06C8ECCAFEFE}"/>
                      </a:ext>
                    </a:extLst>
                  </p:cNvPr>
                  <p:cNvSpPr txBox="1"/>
                  <p:nvPr/>
                </p:nvSpPr>
                <p:spPr>
                  <a:xfrm>
                    <a:off x="9925959" y="3790269"/>
                    <a:ext cx="527465" cy="49513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14:m>
                      <m:oMathPara xmlns:m="http://schemas.openxmlformats.org/officeDocument/2006/math">
                        <m:oMathParaPr>
                          <m:jc m:val="centerGroup"/>
                        </m:oMathParaPr>
                        <m:oMath xmlns:m="http://schemas.openxmlformats.org/officeDocument/2006/math">
                          <m:sSub>
                            <m:sSubPr>
                              <m:ctrlPr>
                                <a:rPr lang="en-US" altLang="zh-TW" sz="2400" b="0" i="1" dirty="0" smtClean="0">
                                  <a:latin typeface="Cambria Math" panose="02040503050406030204" pitchFamily="18" charset="0"/>
                                  <a:ea typeface="新細明體"/>
                                  <a:cs typeface="Calibri"/>
                                </a:rPr>
                              </m:ctrlPr>
                            </m:sSubPr>
                            <m:e>
                              <m:r>
                                <a:rPr lang="en-US" altLang="zh-TW" sz="2400" b="1" i="1" dirty="0" smtClean="0">
                                  <a:latin typeface="Cambria Math" panose="02040503050406030204" pitchFamily="18" charset="0"/>
                                  <a:ea typeface="新細明體"/>
                                  <a:cs typeface="Calibri"/>
                                </a:rPr>
                                <m:t>𝒗</m:t>
                              </m:r>
                            </m:e>
                            <m:sub>
                              <m:sSub>
                                <m:sSubPr>
                                  <m:ctrlPr>
                                    <a:rPr lang="en-US" altLang="zh-TW" sz="2400" b="0" i="1" dirty="0" smtClean="0">
                                      <a:latin typeface="Cambria Math" panose="02040503050406030204" pitchFamily="18" charset="0"/>
                                      <a:ea typeface="新細明體"/>
                                      <a:cs typeface="Calibri"/>
                                    </a:rPr>
                                  </m:ctrlPr>
                                </m:sSubPr>
                                <m:e>
                                  <m:r>
                                    <a:rPr lang="en-US" altLang="zh-TW" sz="2400" b="0" i="1" dirty="0" smtClean="0">
                                      <a:latin typeface="Cambria Math" panose="02040503050406030204" pitchFamily="18" charset="0"/>
                                      <a:ea typeface="新細明體"/>
                                      <a:cs typeface="Calibri"/>
                                    </a:rPr>
                                    <m:t>𝑝</m:t>
                                  </m:r>
                                </m:e>
                                <m:sub>
                                  <m:r>
                                    <a:rPr lang="en-US" altLang="zh-TW" sz="2400" b="0" i="1" dirty="0" smtClean="0">
                                      <a:latin typeface="Cambria Math" panose="02040503050406030204" pitchFamily="18" charset="0"/>
                                      <a:ea typeface="新細明體"/>
                                      <a:cs typeface="Calibri"/>
                                    </a:rPr>
                                    <m:t>3</m:t>
                                  </m:r>
                                </m:sub>
                              </m:sSub>
                            </m:sub>
                          </m:sSub>
                        </m:oMath>
                      </m:oMathPara>
                    </a14:m>
                    <a:endParaRPr lang="zh-TW" altLang="en-US" sz="2400">
                      <a:ea typeface="新細明體"/>
                      <a:cs typeface="Calibri"/>
                    </a:endParaRPr>
                  </a:p>
                </p:txBody>
              </p:sp>
            </mc:Choice>
            <mc:Fallback xmlns="">
              <p:sp>
                <p:nvSpPr>
                  <p:cNvPr id="58" name="文字方塊 72">
                    <a:extLst>
                      <a:ext uri="{FF2B5EF4-FFF2-40B4-BE49-F238E27FC236}">
                        <a16:creationId xmlns:a16="http://schemas.microsoft.com/office/drawing/2014/main" id="{68A88F58-47E3-EF12-13CD-06C8ECCAFEFE}"/>
                      </a:ext>
                    </a:extLst>
                  </p:cNvPr>
                  <p:cNvSpPr txBox="1">
                    <a:spLocks noRot="1" noChangeAspect="1" noMove="1" noResize="1" noEditPoints="1" noAdjustHandles="1" noChangeArrowheads="1" noChangeShapeType="1" noTextEdit="1"/>
                  </p:cNvSpPr>
                  <p:nvPr/>
                </p:nvSpPr>
                <p:spPr>
                  <a:xfrm>
                    <a:off x="9925959" y="3790269"/>
                    <a:ext cx="527465" cy="495136"/>
                  </a:xfrm>
                  <a:prstGeom prst="rect">
                    <a:avLst/>
                  </a:prstGeom>
                  <a:blipFill>
                    <a:blip r:embed="rId14"/>
                    <a:stretch>
                      <a:fillRect l="-13793" b="-4878"/>
                    </a:stretch>
                  </a:blipFill>
                </p:spPr>
                <p:txBody>
                  <a:bodyPr/>
                  <a:lstStyle/>
                  <a:p>
                    <a:r>
                      <a:rPr lang="en-US">
                        <a:noFill/>
                      </a:rPr>
                      <a:t> </a:t>
                    </a:r>
                  </a:p>
                </p:txBody>
              </p:sp>
            </mc:Fallback>
          </mc:AlternateContent>
        </p:grpSp>
        <p:sp>
          <p:nvSpPr>
            <p:cNvPr id="78" name="文字方塊 4">
              <a:extLst>
                <a:ext uri="{FF2B5EF4-FFF2-40B4-BE49-F238E27FC236}">
                  <a16:creationId xmlns:a16="http://schemas.microsoft.com/office/drawing/2014/main" id="{CE2FB1BD-089A-434A-09CE-91CA1BC57BCE}"/>
                </a:ext>
              </a:extLst>
            </p:cNvPr>
            <p:cNvSpPr txBox="1"/>
            <p:nvPr/>
          </p:nvSpPr>
          <p:spPr>
            <a:xfrm>
              <a:off x="1048125" y="3839565"/>
              <a:ext cx="1304563" cy="83099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2400">
                  <a:ea typeface="新細明體"/>
                  <a:cs typeface="Calibri"/>
                </a:rPr>
                <a:t>Prefix in</a:t>
              </a:r>
              <a:br>
                <a:rPr lang="en-US" altLang="zh-TW" sz="2400">
                  <a:ea typeface="新細明體"/>
                  <a:cs typeface="Calibri"/>
                </a:rPr>
              </a:br>
              <a:r>
                <a:rPr lang="en-US" altLang="zh-TW" sz="2400">
                  <a:ea typeface="新細明體"/>
                  <a:cs typeface="Calibri"/>
                </a:rPr>
                <a:t>layer 2</a:t>
              </a:r>
              <a:endParaRPr lang="zh-TW">
                <a:ea typeface="新細明體"/>
                <a:cs typeface="Calibri"/>
              </a:endParaRPr>
            </a:p>
          </p:txBody>
        </p:sp>
      </p:grpSp>
      <p:grpSp>
        <p:nvGrpSpPr>
          <p:cNvPr id="82" name="群組 81">
            <a:extLst>
              <a:ext uri="{FF2B5EF4-FFF2-40B4-BE49-F238E27FC236}">
                <a16:creationId xmlns:a16="http://schemas.microsoft.com/office/drawing/2014/main" id="{8B6109A1-B412-C332-D29B-2639B22FDB96}"/>
              </a:ext>
            </a:extLst>
          </p:cNvPr>
          <p:cNvGrpSpPr/>
          <p:nvPr/>
        </p:nvGrpSpPr>
        <p:grpSpPr>
          <a:xfrm>
            <a:off x="1049233" y="2470058"/>
            <a:ext cx="4293208" cy="1673969"/>
            <a:chOff x="3698" y="2159942"/>
            <a:chExt cx="4293208" cy="1673969"/>
          </a:xfrm>
        </p:grpSpPr>
        <p:grpSp>
          <p:nvGrpSpPr>
            <p:cNvPr id="61" name="群組 60">
              <a:extLst>
                <a:ext uri="{FF2B5EF4-FFF2-40B4-BE49-F238E27FC236}">
                  <a16:creationId xmlns:a16="http://schemas.microsoft.com/office/drawing/2014/main" id="{C9021CA9-06CE-610E-ED9E-E16028C0AD38}"/>
                </a:ext>
              </a:extLst>
            </p:cNvPr>
            <p:cNvGrpSpPr/>
            <p:nvPr/>
          </p:nvGrpSpPr>
          <p:grpSpPr>
            <a:xfrm>
              <a:off x="1318212" y="2159942"/>
              <a:ext cx="2978694" cy="1673969"/>
              <a:chOff x="7476236" y="3790269"/>
              <a:chExt cx="2978694" cy="1673969"/>
            </a:xfrm>
          </p:grpSpPr>
          <p:sp>
            <p:nvSpPr>
              <p:cNvPr id="62" name="矩形: 圓角 61">
                <a:extLst>
                  <a:ext uri="{FF2B5EF4-FFF2-40B4-BE49-F238E27FC236}">
                    <a16:creationId xmlns:a16="http://schemas.microsoft.com/office/drawing/2014/main" id="{5C56F923-41BB-26D7-7E7D-8B69F695D5CC}"/>
                  </a:ext>
                </a:extLst>
              </p:cNvPr>
              <p:cNvSpPr/>
              <p:nvPr/>
            </p:nvSpPr>
            <p:spPr>
              <a:xfrm>
                <a:off x="7476236" y="3819586"/>
                <a:ext cx="2978694" cy="1644652"/>
              </a:xfrm>
              <a:prstGeom prst="roundRect">
                <a:avLst/>
              </a:prstGeom>
              <a:solidFill>
                <a:srgbClr val="FFFEAB"/>
              </a:solidFill>
              <a:ln w="57150">
                <a:solidFill>
                  <a:srgbClr val="FFFF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3" name="矩形 97">
                <a:extLst>
                  <a:ext uri="{FF2B5EF4-FFF2-40B4-BE49-F238E27FC236}">
                    <a16:creationId xmlns:a16="http://schemas.microsoft.com/office/drawing/2014/main" id="{796CD535-5682-CC9F-D2DE-962D64BD0A0E}"/>
                  </a:ext>
                </a:extLst>
              </p:cNvPr>
              <p:cNvSpPr/>
              <p:nvPr/>
            </p:nvSpPr>
            <p:spPr>
              <a:xfrm rot="16200000">
                <a:off x="7783788" y="4637874"/>
                <a:ext cx="868325" cy="230372"/>
              </a:xfrm>
              <a:prstGeom prst="rect">
                <a:avLst/>
              </a:prstGeom>
              <a:solidFill>
                <a:schemeClr val="accent5">
                  <a:lumMod val="75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4" name="矩形 97">
                <a:extLst>
                  <a:ext uri="{FF2B5EF4-FFF2-40B4-BE49-F238E27FC236}">
                    <a16:creationId xmlns:a16="http://schemas.microsoft.com/office/drawing/2014/main" id="{70CF5369-6C6A-6937-3DBC-6C56EBD4F199}"/>
                  </a:ext>
                </a:extLst>
              </p:cNvPr>
              <p:cNvSpPr/>
              <p:nvPr/>
            </p:nvSpPr>
            <p:spPr>
              <a:xfrm rot="16200000">
                <a:off x="7316031" y="4637874"/>
                <a:ext cx="868325" cy="230372"/>
              </a:xfrm>
              <a:prstGeom prst="rect">
                <a:avLst/>
              </a:prstGeom>
              <a:solidFill>
                <a:schemeClr val="accent5">
                  <a:lumMod val="20000"/>
                  <a:lumOff val="8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5" name="矩形 97">
                <a:extLst>
                  <a:ext uri="{FF2B5EF4-FFF2-40B4-BE49-F238E27FC236}">
                    <a16:creationId xmlns:a16="http://schemas.microsoft.com/office/drawing/2014/main" id="{26AEE05E-D58C-9D2E-5492-E5F61D828C85}"/>
                  </a:ext>
                </a:extLst>
              </p:cNvPr>
              <p:cNvSpPr/>
              <p:nvPr/>
            </p:nvSpPr>
            <p:spPr>
              <a:xfrm rot="16200000">
                <a:off x="8719302" y="4637874"/>
                <a:ext cx="868325" cy="230372"/>
              </a:xfrm>
              <a:prstGeom prst="rect">
                <a:avLst/>
              </a:prstGeom>
              <a:solidFill>
                <a:schemeClr val="accent5">
                  <a:lumMod val="75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6" name="矩形 97">
                <a:extLst>
                  <a:ext uri="{FF2B5EF4-FFF2-40B4-BE49-F238E27FC236}">
                    <a16:creationId xmlns:a16="http://schemas.microsoft.com/office/drawing/2014/main" id="{A219B0F2-B8FD-370B-4B2E-B9422176ECAB}"/>
                  </a:ext>
                </a:extLst>
              </p:cNvPr>
              <p:cNvSpPr/>
              <p:nvPr/>
            </p:nvSpPr>
            <p:spPr>
              <a:xfrm rot="16200000">
                <a:off x="8251545" y="4637874"/>
                <a:ext cx="868325" cy="230372"/>
              </a:xfrm>
              <a:prstGeom prst="rect">
                <a:avLst/>
              </a:prstGeom>
              <a:solidFill>
                <a:schemeClr val="accent5">
                  <a:lumMod val="20000"/>
                  <a:lumOff val="8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7" name="矩形 97">
                <a:extLst>
                  <a:ext uri="{FF2B5EF4-FFF2-40B4-BE49-F238E27FC236}">
                    <a16:creationId xmlns:a16="http://schemas.microsoft.com/office/drawing/2014/main" id="{6039EAAD-5951-B98A-3A9F-B547247F7A4D}"/>
                  </a:ext>
                </a:extLst>
              </p:cNvPr>
              <p:cNvSpPr/>
              <p:nvPr/>
            </p:nvSpPr>
            <p:spPr>
              <a:xfrm rot="16200000">
                <a:off x="9654814" y="4633004"/>
                <a:ext cx="868325" cy="230372"/>
              </a:xfrm>
              <a:prstGeom prst="rect">
                <a:avLst/>
              </a:prstGeom>
              <a:solidFill>
                <a:schemeClr val="accent5">
                  <a:lumMod val="75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8" name="矩形 97">
                <a:extLst>
                  <a:ext uri="{FF2B5EF4-FFF2-40B4-BE49-F238E27FC236}">
                    <a16:creationId xmlns:a16="http://schemas.microsoft.com/office/drawing/2014/main" id="{5BA3A518-2BBC-F76B-C823-B0ED97C1BC36}"/>
                  </a:ext>
                </a:extLst>
              </p:cNvPr>
              <p:cNvSpPr/>
              <p:nvPr/>
            </p:nvSpPr>
            <p:spPr>
              <a:xfrm rot="16200000">
                <a:off x="9187059" y="4633004"/>
                <a:ext cx="868325" cy="230372"/>
              </a:xfrm>
              <a:prstGeom prst="rect">
                <a:avLst/>
              </a:prstGeom>
              <a:solidFill>
                <a:schemeClr val="accent5">
                  <a:lumMod val="20000"/>
                  <a:lumOff val="8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mc:AlternateContent xmlns:mc="http://schemas.openxmlformats.org/markup-compatibility/2006" xmlns:a14="http://schemas.microsoft.com/office/drawing/2010/main">
            <mc:Choice Requires="a14">
              <p:sp>
                <p:nvSpPr>
                  <p:cNvPr id="69" name="文字方塊 72">
                    <a:extLst>
                      <a:ext uri="{FF2B5EF4-FFF2-40B4-BE49-F238E27FC236}">
                        <a16:creationId xmlns:a16="http://schemas.microsoft.com/office/drawing/2014/main" id="{E3C9C169-937C-65EF-6CAA-311C6B780DD8}"/>
                      </a:ext>
                    </a:extLst>
                  </p:cNvPr>
                  <p:cNvSpPr txBox="1"/>
                  <p:nvPr/>
                </p:nvSpPr>
                <p:spPr>
                  <a:xfrm>
                    <a:off x="7545426" y="3798526"/>
                    <a:ext cx="527465" cy="4901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14:m>
                      <m:oMathPara xmlns:m="http://schemas.openxmlformats.org/officeDocument/2006/math">
                        <m:oMathParaPr>
                          <m:jc m:val="centerGroup"/>
                        </m:oMathParaPr>
                        <m:oMath xmlns:m="http://schemas.openxmlformats.org/officeDocument/2006/math">
                          <m:sSub>
                            <m:sSubPr>
                              <m:ctrlPr>
                                <a:rPr lang="en-US" altLang="zh-TW" sz="2400" b="0" i="1" dirty="0" smtClean="0">
                                  <a:latin typeface="Cambria Math" panose="02040503050406030204" pitchFamily="18" charset="0"/>
                                  <a:ea typeface="新細明體"/>
                                  <a:cs typeface="Calibri"/>
                                </a:rPr>
                              </m:ctrlPr>
                            </m:sSubPr>
                            <m:e>
                              <m:r>
                                <a:rPr lang="en-US" altLang="zh-TW" sz="2400" b="1" i="1" dirty="0" smtClean="0">
                                  <a:latin typeface="Cambria Math" panose="02040503050406030204" pitchFamily="18" charset="0"/>
                                  <a:ea typeface="新細明體"/>
                                  <a:cs typeface="Calibri"/>
                                </a:rPr>
                                <m:t>𝒌</m:t>
                              </m:r>
                            </m:e>
                            <m:sub>
                              <m:sSub>
                                <m:sSubPr>
                                  <m:ctrlPr>
                                    <a:rPr lang="en-US" altLang="zh-TW" sz="2400" b="0" i="1" dirty="0" smtClean="0">
                                      <a:latin typeface="Cambria Math" panose="02040503050406030204" pitchFamily="18" charset="0"/>
                                      <a:ea typeface="新細明體"/>
                                      <a:cs typeface="Calibri"/>
                                    </a:rPr>
                                  </m:ctrlPr>
                                </m:sSubPr>
                                <m:e>
                                  <m:r>
                                    <a:rPr lang="en-US" altLang="zh-TW" sz="2400" b="0" i="1" dirty="0" smtClean="0">
                                      <a:latin typeface="Cambria Math" panose="02040503050406030204" pitchFamily="18" charset="0"/>
                                      <a:ea typeface="新細明體"/>
                                      <a:cs typeface="Calibri"/>
                                    </a:rPr>
                                    <m:t>𝑝</m:t>
                                  </m:r>
                                </m:e>
                                <m:sub>
                                  <m:r>
                                    <a:rPr lang="en-US" altLang="zh-TW" sz="2400" b="0" i="1" dirty="0" smtClean="0">
                                      <a:latin typeface="Cambria Math" panose="02040503050406030204" pitchFamily="18" charset="0"/>
                                      <a:ea typeface="新細明體"/>
                                      <a:cs typeface="Calibri"/>
                                    </a:rPr>
                                    <m:t>1</m:t>
                                  </m:r>
                                </m:sub>
                              </m:sSub>
                            </m:sub>
                          </m:sSub>
                        </m:oMath>
                      </m:oMathPara>
                    </a14:m>
                    <a:endParaRPr lang="zh-TW" altLang="en-US" sz="2400">
                      <a:ea typeface="新細明體"/>
                      <a:cs typeface="Calibri"/>
                    </a:endParaRPr>
                  </a:p>
                </p:txBody>
              </p:sp>
            </mc:Choice>
            <mc:Fallback xmlns="">
              <p:sp>
                <p:nvSpPr>
                  <p:cNvPr id="69" name="文字方塊 72">
                    <a:extLst>
                      <a:ext uri="{FF2B5EF4-FFF2-40B4-BE49-F238E27FC236}">
                        <a16:creationId xmlns:a16="http://schemas.microsoft.com/office/drawing/2014/main" id="{E3C9C169-937C-65EF-6CAA-311C6B780DD8}"/>
                      </a:ext>
                    </a:extLst>
                  </p:cNvPr>
                  <p:cNvSpPr txBox="1">
                    <a:spLocks noRot="1" noChangeAspect="1" noMove="1" noResize="1" noEditPoints="1" noAdjustHandles="1" noChangeArrowheads="1" noChangeShapeType="1" noTextEdit="1"/>
                  </p:cNvSpPr>
                  <p:nvPr/>
                </p:nvSpPr>
                <p:spPr>
                  <a:xfrm>
                    <a:off x="7545426" y="3798526"/>
                    <a:ext cx="527465" cy="490199"/>
                  </a:xfrm>
                  <a:prstGeom prst="rect">
                    <a:avLst/>
                  </a:prstGeom>
                  <a:blipFill>
                    <a:blip r:embed="rId3"/>
                    <a:stretch>
                      <a:fillRect l="-20690" b="-625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0" name="文字方塊 72">
                    <a:extLst>
                      <a:ext uri="{FF2B5EF4-FFF2-40B4-BE49-F238E27FC236}">
                        <a16:creationId xmlns:a16="http://schemas.microsoft.com/office/drawing/2014/main" id="{EBA875F8-C1FB-84FA-3FAB-87F0BBDCDE71}"/>
                      </a:ext>
                    </a:extLst>
                  </p:cNvPr>
                  <p:cNvSpPr txBox="1"/>
                  <p:nvPr/>
                </p:nvSpPr>
                <p:spPr>
                  <a:xfrm>
                    <a:off x="8537161" y="3798526"/>
                    <a:ext cx="527465" cy="4901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14:m>
                      <m:oMathPara xmlns:m="http://schemas.openxmlformats.org/officeDocument/2006/math">
                        <m:oMathParaPr>
                          <m:jc m:val="centerGroup"/>
                        </m:oMathParaPr>
                        <m:oMath xmlns:m="http://schemas.openxmlformats.org/officeDocument/2006/math">
                          <m:sSub>
                            <m:sSubPr>
                              <m:ctrlPr>
                                <a:rPr lang="en-US" altLang="zh-TW" sz="2400" b="0" i="1" dirty="0" smtClean="0">
                                  <a:latin typeface="Cambria Math" panose="02040503050406030204" pitchFamily="18" charset="0"/>
                                  <a:ea typeface="新細明體"/>
                                  <a:cs typeface="Calibri"/>
                                </a:rPr>
                              </m:ctrlPr>
                            </m:sSubPr>
                            <m:e>
                              <m:r>
                                <a:rPr lang="en-US" altLang="zh-TW" sz="2400" b="1" i="1" dirty="0" smtClean="0">
                                  <a:latin typeface="Cambria Math" panose="02040503050406030204" pitchFamily="18" charset="0"/>
                                  <a:ea typeface="新細明體"/>
                                  <a:cs typeface="Calibri"/>
                                </a:rPr>
                                <m:t>𝒌</m:t>
                              </m:r>
                            </m:e>
                            <m:sub>
                              <m:sSub>
                                <m:sSubPr>
                                  <m:ctrlPr>
                                    <a:rPr lang="en-US" altLang="zh-TW" sz="2400" b="0" i="1" dirty="0" smtClean="0">
                                      <a:latin typeface="Cambria Math" panose="02040503050406030204" pitchFamily="18" charset="0"/>
                                      <a:ea typeface="新細明體"/>
                                      <a:cs typeface="Calibri"/>
                                    </a:rPr>
                                  </m:ctrlPr>
                                </m:sSubPr>
                                <m:e>
                                  <m:r>
                                    <a:rPr lang="en-US" altLang="zh-TW" sz="2400" b="0" i="1" dirty="0" smtClean="0">
                                      <a:latin typeface="Cambria Math" panose="02040503050406030204" pitchFamily="18" charset="0"/>
                                      <a:ea typeface="新細明體"/>
                                      <a:cs typeface="Calibri"/>
                                    </a:rPr>
                                    <m:t>𝑝</m:t>
                                  </m:r>
                                </m:e>
                                <m:sub>
                                  <m:r>
                                    <a:rPr lang="en-US" altLang="zh-TW" sz="2400" b="0" i="1" dirty="0" smtClean="0">
                                      <a:latin typeface="Cambria Math" panose="02040503050406030204" pitchFamily="18" charset="0"/>
                                      <a:ea typeface="新細明體"/>
                                      <a:cs typeface="Calibri"/>
                                    </a:rPr>
                                    <m:t>2</m:t>
                                  </m:r>
                                </m:sub>
                              </m:sSub>
                            </m:sub>
                          </m:sSub>
                        </m:oMath>
                      </m:oMathPara>
                    </a14:m>
                    <a:endParaRPr lang="zh-TW" altLang="en-US" sz="2400">
                      <a:ea typeface="新細明體"/>
                      <a:cs typeface="Calibri"/>
                    </a:endParaRPr>
                  </a:p>
                </p:txBody>
              </p:sp>
            </mc:Choice>
            <mc:Fallback xmlns="">
              <p:sp>
                <p:nvSpPr>
                  <p:cNvPr id="70" name="文字方塊 72">
                    <a:extLst>
                      <a:ext uri="{FF2B5EF4-FFF2-40B4-BE49-F238E27FC236}">
                        <a16:creationId xmlns:a16="http://schemas.microsoft.com/office/drawing/2014/main" id="{EBA875F8-C1FB-84FA-3FAB-87F0BBDCDE71}"/>
                      </a:ext>
                    </a:extLst>
                  </p:cNvPr>
                  <p:cNvSpPr txBox="1">
                    <a:spLocks noRot="1" noChangeAspect="1" noMove="1" noResize="1" noEditPoints="1" noAdjustHandles="1" noChangeArrowheads="1" noChangeShapeType="1" noTextEdit="1"/>
                  </p:cNvSpPr>
                  <p:nvPr/>
                </p:nvSpPr>
                <p:spPr>
                  <a:xfrm>
                    <a:off x="8537161" y="3798526"/>
                    <a:ext cx="527465" cy="490199"/>
                  </a:xfrm>
                  <a:prstGeom prst="rect">
                    <a:avLst/>
                  </a:prstGeom>
                  <a:blipFill>
                    <a:blip r:embed="rId4"/>
                    <a:stretch>
                      <a:fillRect l="-20930" b="-625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1" name="文字方塊 72">
                    <a:extLst>
                      <a:ext uri="{FF2B5EF4-FFF2-40B4-BE49-F238E27FC236}">
                        <a16:creationId xmlns:a16="http://schemas.microsoft.com/office/drawing/2014/main" id="{E83C8413-C464-3C67-E93C-53D70BDE566E}"/>
                      </a:ext>
                    </a:extLst>
                  </p:cNvPr>
                  <p:cNvSpPr txBox="1"/>
                  <p:nvPr/>
                </p:nvSpPr>
                <p:spPr>
                  <a:xfrm>
                    <a:off x="9461689" y="3798526"/>
                    <a:ext cx="527465" cy="49513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14:m>
                      <m:oMathPara xmlns:m="http://schemas.openxmlformats.org/officeDocument/2006/math">
                        <m:oMathParaPr>
                          <m:jc m:val="centerGroup"/>
                        </m:oMathParaPr>
                        <m:oMath xmlns:m="http://schemas.openxmlformats.org/officeDocument/2006/math">
                          <m:sSub>
                            <m:sSubPr>
                              <m:ctrlPr>
                                <a:rPr lang="en-US" altLang="zh-TW" sz="2400" b="0" i="1" dirty="0" smtClean="0">
                                  <a:latin typeface="Cambria Math" panose="02040503050406030204" pitchFamily="18" charset="0"/>
                                  <a:ea typeface="新細明體"/>
                                  <a:cs typeface="Calibri"/>
                                </a:rPr>
                              </m:ctrlPr>
                            </m:sSubPr>
                            <m:e>
                              <m:r>
                                <a:rPr lang="en-US" altLang="zh-TW" sz="2400" b="1" i="1" dirty="0" smtClean="0">
                                  <a:latin typeface="Cambria Math" panose="02040503050406030204" pitchFamily="18" charset="0"/>
                                  <a:ea typeface="新細明體"/>
                                  <a:cs typeface="Calibri"/>
                                </a:rPr>
                                <m:t>𝒌</m:t>
                              </m:r>
                            </m:e>
                            <m:sub>
                              <m:sSub>
                                <m:sSubPr>
                                  <m:ctrlPr>
                                    <a:rPr lang="en-US" altLang="zh-TW" sz="2400" b="0" i="1" dirty="0" smtClean="0">
                                      <a:latin typeface="Cambria Math" panose="02040503050406030204" pitchFamily="18" charset="0"/>
                                      <a:ea typeface="新細明體"/>
                                      <a:cs typeface="Calibri"/>
                                    </a:rPr>
                                  </m:ctrlPr>
                                </m:sSubPr>
                                <m:e>
                                  <m:r>
                                    <a:rPr lang="en-US" altLang="zh-TW" sz="2400" b="0" i="1" dirty="0" smtClean="0">
                                      <a:latin typeface="Cambria Math" panose="02040503050406030204" pitchFamily="18" charset="0"/>
                                      <a:ea typeface="新細明體"/>
                                      <a:cs typeface="Calibri"/>
                                    </a:rPr>
                                    <m:t>𝑝</m:t>
                                  </m:r>
                                </m:e>
                                <m:sub>
                                  <m:r>
                                    <a:rPr lang="en-US" altLang="zh-TW" sz="2400" b="0" i="1" dirty="0" smtClean="0">
                                      <a:latin typeface="Cambria Math" panose="02040503050406030204" pitchFamily="18" charset="0"/>
                                      <a:ea typeface="新細明體"/>
                                      <a:cs typeface="Calibri"/>
                                    </a:rPr>
                                    <m:t>3</m:t>
                                  </m:r>
                                </m:sub>
                              </m:sSub>
                            </m:sub>
                          </m:sSub>
                        </m:oMath>
                      </m:oMathPara>
                    </a14:m>
                    <a:endParaRPr lang="zh-TW" altLang="en-US" sz="2400">
                      <a:ea typeface="新細明體"/>
                      <a:cs typeface="Calibri"/>
                    </a:endParaRPr>
                  </a:p>
                </p:txBody>
              </p:sp>
            </mc:Choice>
            <mc:Fallback xmlns="">
              <p:sp>
                <p:nvSpPr>
                  <p:cNvPr id="71" name="文字方塊 72">
                    <a:extLst>
                      <a:ext uri="{FF2B5EF4-FFF2-40B4-BE49-F238E27FC236}">
                        <a16:creationId xmlns:a16="http://schemas.microsoft.com/office/drawing/2014/main" id="{E83C8413-C464-3C67-E93C-53D70BDE566E}"/>
                      </a:ext>
                    </a:extLst>
                  </p:cNvPr>
                  <p:cNvSpPr txBox="1">
                    <a:spLocks noRot="1" noChangeAspect="1" noMove="1" noResize="1" noEditPoints="1" noAdjustHandles="1" noChangeArrowheads="1" noChangeShapeType="1" noTextEdit="1"/>
                  </p:cNvSpPr>
                  <p:nvPr/>
                </p:nvSpPr>
                <p:spPr>
                  <a:xfrm>
                    <a:off x="9461689" y="3798526"/>
                    <a:ext cx="527465" cy="495136"/>
                  </a:xfrm>
                  <a:prstGeom prst="rect">
                    <a:avLst/>
                  </a:prstGeom>
                  <a:blipFill>
                    <a:blip r:embed="rId5"/>
                    <a:stretch>
                      <a:fillRect l="-19540" b="-493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2" name="文字方塊 72">
                    <a:extLst>
                      <a:ext uri="{FF2B5EF4-FFF2-40B4-BE49-F238E27FC236}">
                        <a16:creationId xmlns:a16="http://schemas.microsoft.com/office/drawing/2014/main" id="{C6CEF9FA-0456-007F-0CCC-A09B4FD8B2A1}"/>
                      </a:ext>
                    </a:extLst>
                  </p:cNvPr>
                  <p:cNvSpPr txBox="1"/>
                  <p:nvPr/>
                </p:nvSpPr>
                <p:spPr>
                  <a:xfrm>
                    <a:off x="8036046" y="3818803"/>
                    <a:ext cx="527465" cy="4901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14:m>
                      <m:oMathPara xmlns:m="http://schemas.openxmlformats.org/officeDocument/2006/math">
                        <m:oMathParaPr>
                          <m:jc m:val="centerGroup"/>
                        </m:oMathParaPr>
                        <m:oMath xmlns:m="http://schemas.openxmlformats.org/officeDocument/2006/math">
                          <m:sSub>
                            <m:sSubPr>
                              <m:ctrlPr>
                                <a:rPr lang="en-US" altLang="zh-TW" sz="2400" b="0" i="1" dirty="0" smtClean="0">
                                  <a:latin typeface="Cambria Math" panose="02040503050406030204" pitchFamily="18" charset="0"/>
                                  <a:ea typeface="新細明體"/>
                                  <a:cs typeface="Calibri"/>
                                </a:rPr>
                              </m:ctrlPr>
                            </m:sSubPr>
                            <m:e>
                              <m:r>
                                <a:rPr lang="en-US" altLang="zh-TW" sz="2400" b="1" i="1" dirty="0" smtClean="0">
                                  <a:latin typeface="Cambria Math" panose="02040503050406030204" pitchFamily="18" charset="0"/>
                                  <a:ea typeface="新細明體"/>
                                  <a:cs typeface="Calibri"/>
                                </a:rPr>
                                <m:t>𝒗</m:t>
                              </m:r>
                            </m:e>
                            <m:sub>
                              <m:sSub>
                                <m:sSubPr>
                                  <m:ctrlPr>
                                    <a:rPr lang="en-US" altLang="zh-TW" sz="2400" b="0" i="1" dirty="0" smtClean="0">
                                      <a:latin typeface="Cambria Math" panose="02040503050406030204" pitchFamily="18" charset="0"/>
                                      <a:ea typeface="新細明體"/>
                                      <a:cs typeface="Calibri"/>
                                    </a:rPr>
                                  </m:ctrlPr>
                                </m:sSubPr>
                                <m:e>
                                  <m:r>
                                    <a:rPr lang="en-US" altLang="zh-TW" sz="2400" b="0" i="1" dirty="0" smtClean="0">
                                      <a:latin typeface="Cambria Math" panose="02040503050406030204" pitchFamily="18" charset="0"/>
                                      <a:ea typeface="新細明體"/>
                                      <a:cs typeface="Calibri"/>
                                    </a:rPr>
                                    <m:t>𝑝</m:t>
                                  </m:r>
                                </m:e>
                                <m:sub>
                                  <m:r>
                                    <a:rPr lang="en-US" altLang="zh-TW" sz="2400" b="0" i="1" dirty="0" smtClean="0">
                                      <a:latin typeface="Cambria Math" panose="02040503050406030204" pitchFamily="18" charset="0"/>
                                      <a:ea typeface="新細明體"/>
                                      <a:cs typeface="Calibri"/>
                                    </a:rPr>
                                    <m:t>1</m:t>
                                  </m:r>
                                </m:sub>
                              </m:sSub>
                            </m:sub>
                          </m:sSub>
                        </m:oMath>
                      </m:oMathPara>
                    </a14:m>
                    <a:endParaRPr lang="zh-TW" altLang="en-US" sz="2400">
                      <a:ea typeface="新細明體"/>
                      <a:cs typeface="Calibri"/>
                    </a:endParaRPr>
                  </a:p>
                </p:txBody>
              </p:sp>
            </mc:Choice>
            <mc:Fallback xmlns="">
              <p:sp>
                <p:nvSpPr>
                  <p:cNvPr id="72" name="文字方塊 72">
                    <a:extLst>
                      <a:ext uri="{FF2B5EF4-FFF2-40B4-BE49-F238E27FC236}">
                        <a16:creationId xmlns:a16="http://schemas.microsoft.com/office/drawing/2014/main" id="{C6CEF9FA-0456-007F-0CCC-A09B4FD8B2A1}"/>
                      </a:ext>
                    </a:extLst>
                  </p:cNvPr>
                  <p:cNvSpPr txBox="1">
                    <a:spLocks noRot="1" noChangeAspect="1" noMove="1" noResize="1" noEditPoints="1" noAdjustHandles="1" noChangeArrowheads="1" noChangeShapeType="1" noTextEdit="1"/>
                  </p:cNvSpPr>
                  <p:nvPr/>
                </p:nvSpPr>
                <p:spPr>
                  <a:xfrm>
                    <a:off x="8036046" y="3818803"/>
                    <a:ext cx="527465" cy="490199"/>
                  </a:xfrm>
                  <a:prstGeom prst="rect">
                    <a:avLst/>
                  </a:prstGeom>
                  <a:blipFill>
                    <a:blip r:embed="rId15"/>
                    <a:stretch>
                      <a:fillRect l="-15116" b="-625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3" name="文字方塊 72">
                    <a:extLst>
                      <a:ext uri="{FF2B5EF4-FFF2-40B4-BE49-F238E27FC236}">
                        <a16:creationId xmlns:a16="http://schemas.microsoft.com/office/drawing/2014/main" id="{0E0F79FF-67C7-1262-AE94-F1FCE0606B43}"/>
                      </a:ext>
                    </a:extLst>
                  </p:cNvPr>
                  <p:cNvSpPr txBox="1"/>
                  <p:nvPr/>
                </p:nvSpPr>
                <p:spPr>
                  <a:xfrm>
                    <a:off x="9001431" y="3799771"/>
                    <a:ext cx="527465" cy="4901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14:m>
                      <m:oMathPara xmlns:m="http://schemas.openxmlformats.org/officeDocument/2006/math">
                        <m:oMathParaPr>
                          <m:jc m:val="centerGroup"/>
                        </m:oMathParaPr>
                        <m:oMath xmlns:m="http://schemas.openxmlformats.org/officeDocument/2006/math">
                          <m:sSub>
                            <m:sSubPr>
                              <m:ctrlPr>
                                <a:rPr lang="en-US" altLang="zh-TW" sz="2400" b="0" i="1" dirty="0" smtClean="0">
                                  <a:latin typeface="Cambria Math" panose="02040503050406030204" pitchFamily="18" charset="0"/>
                                  <a:ea typeface="新細明體"/>
                                  <a:cs typeface="Calibri"/>
                                </a:rPr>
                              </m:ctrlPr>
                            </m:sSubPr>
                            <m:e>
                              <m:r>
                                <a:rPr lang="en-US" altLang="zh-TW" sz="2400" b="1" i="1" dirty="0" smtClean="0">
                                  <a:latin typeface="Cambria Math" panose="02040503050406030204" pitchFamily="18" charset="0"/>
                                  <a:ea typeface="新細明體"/>
                                  <a:cs typeface="Calibri"/>
                                </a:rPr>
                                <m:t>𝒗</m:t>
                              </m:r>
                            </m:e>
                            <m:sub>
                              <m:sSub>
                                <m:sSubPr>
                                  <m:ctrlPr>
                                    <a:rPr lang="en-US" altLang="zh-TW" sz="2400" b="0" i="1" dirty="0" smtClean="0">
                                      <a:latin typeface="Cambria Math" panose="02040503050406030204" pitchFamily="18" charset="0"/>
                                      <a:ea typeface="新細明體"/>
                                      <a:cs typeface="Calibri"/>
                                    </a:rPr>
                                  </m:ctrlPr>
                                </m:sSubPr>
                                <m:e>
                                  <m:r>
                                    <a:rPr lang="en-US" altLang="zh-TW" sz="2400" b="0" i="1" dirty="0" smtClean="0">
                                      <a:latin typeface="Cambria Math" panose="02040503050406030204" pitchFamily="18" charset="0"/>
                                      <a:ea typeface="新細明體"/>
                                      <a:cs typeface="Calibri"/>
                                    </a:rPr>
                                    <m:t>𝑝</m:t>
                                  </m:r>
                                </m:e>
                                <m:sub>
                                  <m:r>
                                    <a:rPr lang="en-US" altLang="zh-TW" sz="2400" b="0" i="1" dirty="0" smtClean="0">
                                      <a:latin typeface="Cambria Math" panose="02040503050406030204" pitchFamily="18" charset="0"/>
                                      <a:ea typeface="新細明體"/>
                                      <a:cs typeface="Calibri"/>
                                    </a:rPr>
                                    <m:t>2</m:t>
                                  </m:r>
                                </m:sub>
                              </m:sSub>
                            </m:sub>
                          </m:sSub>
                        </m:oMath>
                      </m:oMathPara>
                    </a14:m>
                    <a:endParaRPr lang="zh-TW" altLang="en-US" sz="2400">
                      <a:ea typeface="新細明體"/>
                      <a:cs typeface="Calibri"/>
                    </a:endParaRPr>
                  </a:p>
                </p:txBody>
              </p:sp>
            </mc:Choice>
            <mc:Fallback xmlns="">
              <p:sp>
                <p:nvSpPr>
                  <p:cNvPr id="73" name="文字方塊 72">
                    <a:extLst>
                      <a:ext uri="{FF2B5EF4-FFF2-40B4-BE49-F238E27FC236}">
                        <a16:creationId xmlns:a16="http://schemas.microsoft.com/office/drawing/2014/main" id="{0E0F79FF-67C7-1262-AE94-F1FCE0606B43}"/>
                      </a:ext>
                    </a:extLst>
                  </p:cNvPr>
                  <p:cNvSpPr txBox="1">
                    <a:spLocks noRot="1" noChangeAspect="1" noMove="1" noResize="1" noEditPoints="1" noAdjustHandles="1" noChangeArrowheads="1" noChangeShapeType="1" noTextEdit="1"/>
                  </p:cNvSpPr>
                  <p:nvPr/>
                </p:nvSpPr>
                <p:spPr>
                  <a:xfrm>
                    <a:off x="9001431" y="3799771"/>
                    <a:ext cx="527465" cy="490199"/>
                  </a:xfrm>
                  <a:prstGeom prst="rect">
                    <a:avLst/>
                  </a:prstGeom>
                  <a:blipFill>
                    <a:blip r:embed="rId16"/>
                    <a:stretch>
                      <a:fillRect l="-15116" b="-625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4" name="文字方塊 72">
                    <a:extLst>
                      <a:ext uri="{FF2B5EF4-FFF2-40B4-BE49-F238E27FC236}">
                        <a16:creationId xmlns:a16="http://schemas.microsoft.com/office/drawing/2014/main" id="{EB85073A-7316-8156-0279-F630BEBB2AB8}"/>
                      </a:ext>
                    </a:extLst>
                  </p:cNvPr>
                  <p:cNvSpPr txBox="1"/>
                  <p:nvPr/>
                </p:nvSpPr>
                <p:spPr>
                  <a:xfrm>
                    <a:off x="9925959" y="3790269"/>
                    <a:ext cx="527465" cy="49513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14:m>
                      <m:oMathPara xmlns:m="http://schemas.openxmlformats.org/officeDocument/2006/math">
                        <m:oMathParaPr>
                          <m:jc m:val="centerGroup"/>
                        </m:oMathParaPr>
                        <m:oMath xmlns:m="http://schemas.openxmlformats.org/officeDocument/2006/math">
                          <m:sSub>
                            <m:sSubPr>
                              <m:ctrlPr>
                                <a:rPr lang="en-US" altLang="zh-TW" sz="2400" b="0" i="1" dirty="0" smtClean="0">
                                  <a:latin typeface="Cambria Math" panose="02040503050406030204" pitchFamily="18" charset="0"/>
                                  <a:ea typeface="新細明體"/>
                                  <a:cs typeface="Calibri"/>
                                </a:rPr>
                              </m:ctrlPr>
                            </m:sSubPr>
                            <m:e>
                              <m:r>
                                <a:rPr lang="en-US" altLang="zh-TW" sz="2400" b="1" i="1" dirty="0" smtClean="0">
                                  <a:latin typeface="Cambria Math" panose="02040503050406030204" pitchFamily="18" charset="0"/>
                                  <a:ea typeface="新細明體"/>
                                  <a:cs typeface="Calibri"/>
                                </a:rPr>
                                <m:t>𝒗</m:t>
                              </m:r>
                            </m:e>
                            <m:sub>
                              <m:sSub>
                                <m:sSubPr>
                                  <m:ctrlPr>
                                    <a:rPr lang="en-US" altLang="zh-TW" sz="2400" b="0" i="1" dirty="0" smtClean="0">
                                      <a:latin typeface="Cambria Math" panose="02040503050406030204" pitchFamily="18" charset="0"/>
                                      <a:ea typeface="新細明體"/>
                                      <a:cs typeface="Calibri"/>
                                    </a:rPr>
                                  </m:ctrlPr>
                                </m:sSubPr>
                                <m:e>
                                  <m:r>
                                    <a:rPr lang="en-US" altLang="zh-TW" sz="2400" b="0" i="1" dirty="0" smtClean="0">
                                      <a:latin typeface="Cambria Math" panose="02040503050406030204" pitchFamily="18" charset="0"/>
                                      <a:ea typeface="新細明體"/>
                                      <a:cs typeface="Calibri"/>
                                    </a:rPr>
                                    <m:t>𝑝</m:t>
                                  </m:r>
                                </m:e>
                                <m:sub>
                                  <m:r>
                                    <a:rPr lang="en-US" altLang="zh-TW" sz="2400" b="0" i="1" dirty="0" smtClean="0">
                                      <a:latin typeface="Cambria Math" panose="02040503050406030204" pitchFamily="18" charset="0"/>
                                      <a:ea typeface="新細明體"/>
                                      <a:cs typeface="Calibri"/>
                                    </a:rPr>
                                    <m:t>3</m:t>
                                  </m:r>
                                </m:sub>
                              </m:sSub>
                            </m:sub>
                          </m:sSub>
                        </m:oMath>
                      </m:oMathPara>
                    </a14:m>
                    <a:endParaRPr lang="zh-TW" altLang="en-US" sz="2400">
                      <a:ea typeface="新細明體"/>
                      <a:cs typeface="Calibri"/>
                    </a:endParaRPr>
                  </a:p>
                </p:txBody>
              </p:sp>
            </mc:Choice>
            <mc:Fallback xmlns="">
              <p:sp>
                <p:nvSpPr>
                  <p:cNvPr id="74" name="文字方塊 72">
                    <a:extLst>
                      <a:ext uri="{FF2B5EF4-FFF2-40B4-BE49-F238E27FC236}">
                        <a16:creationId xmlns:a16="http://schemas.microsoft.com/office/drawing/2014/main" id="{EB85073A-7316-8156-0279-F630BEBB2AB8}"/>
                      </a:ext>
                    </a:extLst>
                  </p:cNvPr>
                  <p:cNvSpPr txBox="1">
                    <a:spLocks noRot="1" noChangeAspect="1" noMove="1" noResize="1" noEditPoints="1" noAdjustHandles="1" noChangeArrowheads="1" noChangeShapeType="1" noTextEdit="1"/>
                  </p:cNvSpPr>
                  <p:nvPr/>
                </p:nvSpPr>
                <p:spPr>
                  <a:xfrm>
                    <a:off x="9925959" y="3790269"/>
                    <a:ext cx="527465" cy="495136"/>
                  </a:xfrm>
                  <a:prstGeom prst="rect">
                    <a:avLst/>
                  </a:prstGeom>
                  <a:blipFill>
                    <a:blip r:embed="rId17"/>
                    <a:stretch>
                      <a:fillRect l="-15116" b="-6173"/>
                    </a:stretch>
                  </a:blipFill>
                </p:spPr>
                <p:txBody>
                  <a:bodyPr/>
                  <a:lstStyle/>
                  <a:p>
                    <a:r>
                      <a:rPr lang="en-US">
                        <a:noFill/>
                      </a:rPr>
                      <a:t> </a:t>
                    </a:r>
                  </a:p>
                </p:txBody>
              </p:sp>
            </mc:Fallback>
          </mc:AlternateContent>
        </p:grpSp>
        <p:sp>
          <p:nvSpPr>
            <p:cNvPr id="79" name="文字方塊 4">
              <a:extLst>
                <a:ext uri="{FF2B5EF4-FFF2-40B4-BE49-F238E27FC236}">
                  <a16:creationId xmlns:a16="http://schemas.microsoft.com/office/drawing/2014/main" id="{CE2FB1BD-089A-434A-09CE-91CA1BC57BCE}"/>
                </a:ext>
              </a:extLst>
            </p:cNvPr>
            <p:cNvSpPr txBox="1"/>
            <p:nvPr/>
          </p:nvSpPr>
          <p:spPr>
            <a:xfrm>
              <a:off x="3698" y="2511603"/>
              <a:ext cx="1304563" cy="83099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2400">
                  <a:ea typeface="新細明體"/>
                  <a:cs typeface="Calibri"/>
                </a:rPr>
                <a:t>Prefix in</a:t>
              </a:r>
              <a:br>
                <a:rPr lang="en-US" altLang="zh-TW" sz="2400">
                  <a:ea typeface="新細明體"/>
                  <a:cs typeface="Calibri"/>
                </a:rPr>
              </a:br>
              <a:r>
                <a:rPr lang="en-US" altLang="zh-TW" sz="2400">
                  <a:ea typeface="新細明體"/>
                  <a:cs typeface="Calibri"/>
                </a:rPr>
                <a:t>layer 12</a:t>
              </a:r>
              <a:endParaRPr lang="zh-TW">
                <a:ea typeface="新細明體"/>
                <a:cs typeface="Calibri"/>
              </a:endParaRPr>
            </a:p>
          </p:txBody>
        </p:sp>
      </p:grpSp>
      <p:sp>
        <p:nvSpPr>
          <p:cNvPr id="84" name="文字方塊 83">
            <a:extLst>
              <a:ext uri="{FF2B5EF4-FFF2-40B4-BE49-F238E27FC236}">
                <a16:creationId xmlns:a16="http://schemas.microsoft.com/office/drawing/2014/main" id="{5A70A1FA-491B-E9FF-EA25-7AF77B533204}"/>
              </a:ext>
            </a:extLst>
          </p:cNvPr>
          <p:cNvSpPr txBox="1"/>
          <p:nvPr/>
        </p:nvSpPr>
        <p:spPr>
          <a:xfrm rot="5400000">
            <a:off x="1382643" y="3331059"/>
            <a:ext cx="466061" cy="86010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zh-TW" altLang="en-US" sz="2800" b="1">
                <a:ea typeface="新細明體"/>
              </a:rPr>
              <a:t>...</a:t>
            </a:r>
            <a:endParaRPr lang="zh-TW" sz="2800" b="1">
              <a:ea typeface="新細明體"/>
              <a:cs typeface="Calibri"/>
            </a:endParaRPr>
          </a:p>
        </p:txBody>
      </p:sp>
      <p:sp>
        <p:nvSpPr>
          <p:cNvPr id="4" name="日期版面配置區 3">
            <a:extLst>
              <a:ext uri="{FF2B5EF4-FFF2-40B4-BE49-F238E27FC236}">
                <a16:creationId xmlns:a16="http://schemas.microsoft.com/office/drawing/2014/main" id="{EFA83BD5-36FE-802C-E167-362F0F04ED77}"/>
              </a:ext>
            </a:extLst>
          </p:cNvPr>
          <p:cNvSpPr>
            <a:spLocks noGrp="1"/>
          </p:cNvSpPr>
          <p:nvPr>
            <p:ph type="dt" sz="half" idx="10"/>
          </p:nvPr>
        </p:nvSpPr>
        <p:spPr/>
        <p:txBody>
          <a:bodyPr/>
          <a:lstStyle/>
          <a:p>
            <a:r>
              <a:rPr lang="en-US" altLang="zh-TW" dirty="0"/>
              <a:t>Li, Xiang Lisa, and Percy Liang. "Prefix-Tuning: Optimizing Continuous Prompts for Generation." </a:t>
            </a:r>
            <a:r>
              <a:rPr lang="en-US" altLang="zh-TW" i="1" dirty="0"/>
              <a:t>Proceedings of the 59th Annual Meeting of the Association for Computational Linguistics and the 11th International Joint Conference on Natural Language Processing (Volume 1: Long Papers)</a:t>
            </a:r>
            <a:r>
              <a:rPr lang="en-US" altLang="zh-TW" dirty="0"/>
              <a:t>. 2021.</a:t>
            </a:r>
            <a:endParaRPr lang="en-TW" altLang="zh-TW"/>
          </a:p>
        </p:txBody>
      </p:sp>
    </p:spTree>
    <p:extLst>
      <p:ext uri="{BB962C8B-B14F-4D97-AF65-F5344CB8AC3E}">
        <p14:creationId xmlns:p14="http://schemas.microsoft.com/office/powerpoint/2010/main" val="377868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p:bldLst>
  </p:timing>
</p:sld>
</file>

<file path=ppt/slides/slide16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 name="內容版面配置區 2">
            <a:extLst>
              <a:ext uri="{FF2B5EF4-FFF2-40B4-BE49-F238E27FC236}">
                <a16:creationId xmlns:a16="http://schemas.microsoft.com/office/drawing/2014/main" id="{54A3D107-F405-C0D8-C3C7-056569756A07}"/>
              </a:ext>
            </a:extLst>
          </p:cNvPr>
          <p:cNvSpPr>
            <a:spLocks noGrp="1"/>
          </p:cNvSpPr>
          <p:nvPr>
            <p:ph idx="1"/>
          </p:nvPr>
        </p:nvSpPr>
        <p:spPr/>
        <p:txBody>
          <a:bodyPr>
            <a:normAutofit/>
          </a:bodyPr>
          <a:lstStyle/>
          <a:p>
            <a:pPr marL="0" indent="0" algn="l">
              <a:buNone/>
            </a:pPr>
            <a:r>
              <a:rPr lang="en-US" altLang="zh-TW" sz="4000" b="1">
                <a:solidFill>
                  <a:schemeClr val="bg1"/>
                </a:solidFill>
              </a:rPr>
              <a:t>Part 4:</a:t>
            </a:r>
          </a:p>
          <a:p>
            <a:pPr marL="0" indent="0" algn="l">
              <a:buNone/>
            </a:pPr>
            <a:r>
              <a:rPr lang="en-US" altLang="zh-TW" sz="4000" b="1">
                <a:solidFill>
                  <a:schemeClr val="bg1"/>
                </a:solidFill>
              </a:rPr>
              <a:t>How do PLMs work: </a:t>
            </a:r>
          </a:p>
          <a:p>
            <a:pPr marL="0" indent="0" algn="l">
              <a:buNone/>
            </a:pPr>
            <a:r>
              <a:rPr lang="en-US" altLang="zh-TW" sz="4000" b="1">
                <a:solidFill>
                  <a:schemeClr val="bg1"/>
                </a:solidFill>
              </a:rPr>
              <a:t>Parameter-efficient fine-tuning</a:t>
            </a:r>
          </a:p>
          <a:p>
            <a:pPr marL="0" indent="0" algn="l">
              <a:buNone/>
            </a:pPr>
            <a:r>
              <a:rPr lang="en-US" altLang="zh-TW" sz="4000" b="1">
                <a:solidFill>
                  <a:schemeClr val="bg1"/>
                </a:solidFill>
              </a:rPr>
              <a:t>	4-4 (Soft) Prompt tuning</a:t>
            </a:r>
          </a:p>
        </p:txBody>
      </p:sp>
      <p:sp>
        <p:nvSpPr>
          <p:cNvPr id="2" name="日期版面配置區 1">
            <a:extLst>
              <a:ext uri="{FF2B5EF4-FFF2-40B4-BE49-F238E27FC236}">
                <a16:creationId xmlns:a16="http://schemas.microsoft.com/office/drawing/2014/main" id="{023833F7-9371-5658-B27C-A1657890120D}"/>
              </a:ext>
            </a:extLst>
          </p:cNvPr>
          <p:cNvSpPr>
            <a:spLocks noGrp="1"/>
          </p:cNvSpPr>
          <p:nvPr>
            <p:ph type="dt" sz="half" idx="10"/>
          </p:nvPr>
        </p:nvSpPr>
        <p:spPr/>
        <p:txBody>
          <a:bodyPr/>
          <a:lstStyle/>
          <a:p>
            <a:endParaRPr lang="en-TW"/>
          </a:p>
        </p:txBody>
      </p:sp>
      <p:grpSp>
        <p:nvGrpSpPr>
          <p:cNvPr id="4" name="群組 3">
            <a:extLst>
              <a:ext uri="{FF2B5EF4-FFF2-40B4-BE49-F238E27FC236}">
                <a16:creationId xmlns:a16="http://schemas.microsoft.com/office/drawing/2014/main" id="{A7DCA655-3675-B62E-BE2A-4D04FF20802E}"/>
              </a:ext>
            </a:extLst>
          </p:cNvPr>
          <p:cNvGrpSpPr/>
          <p:nvPr/>
        </p:nvGrpSpPr>
        <p:grpSpPr>
          <a:xfrm>
            <a:off x="173482" y="217484"/>
            <a:ext cx="4667766" cy="660340"/>
            <a:chOff x="173482" y="217484"/>
            <a:chExt cx="4667766" cy="660340"/>
          </a:xfrm>
        </p:grpSpPr>
        <p:grpSp>
          <p:nvGrpSpPr>
            <p:cNvPr id="5" name="群組 4">
              <a:extLst>
                <a:ext uri="{FF2B5EF4-FFF2-40B4-BE49-F238E27FC236}">
                  <a16:creationId xmlns:a16="http://schemas.microsoft.com/office/drawing/2014/main" id="{DECA8F89-8995-0EA1-CAAD-AC7E33307E6A}"/>
                </a:ext>
              </a:extLst>
            </p:cNvPr>
            <p:cNvGrpSpPr>
              <a:grpSpLocks noChangeAspect="1"/>
            </p:cNvGrpSpPr>
            <p:nvPr/>
          </p:nvGrpSpPr>
          <p:grpSpPr>
            <a:xfrm>
              <a:off x="173482" y="218108"/>
              <a:ext cx="978897" cy="659716"/>
              <a:chOff x="2946400" y="1352853"/>
              <a:chExt cx="1219729" cy="822022"/>
            </a:xfrm>
          </p:grpSpPr>
          <p:sp>
            <p:nvSpPr>
              <p:cNvPr id="7" name="矩形 6">
                <a:extLst>
                  <a:ext uri="{FF2B5EF4-FFF2-40B4-BE49-F238E27FC236}">
                    <a16:creationId xmlns:a16="http://schemas.microsoft.com/office/drawing/2014/main" id="{0AF19419-11AC-B504-4A7B-BAF676A08158}"/>
                  </a:ext>
                </a:extLst>
              </p:cNvPr>
              <p:cNvSpPr/>
              <p:nvPr/>
            </p:nvSpPr>
            <p:spPr>
              <a:xfrm>
                <a:off x="2946400" y="1402935"/>
                <a:ext cx="1025525" cy="771940"/>
              </a:xfrm>
              <a:prstGeom prst="rect">
                <a:avLst/>
              </a:prstGeom>
              <a:solidFill>
                <a:srgbClr val="DD22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8" name="矩形 7">
                <a:extLst>
                  <a:ext uri="{FF2B5EF4-FFF2-40B4-BE49-F238E27FC236}">
                    <a16:creationId xmlns:a16="http://schemas.microsoft.com/office/drawing/2014/main" id="{44E26C87-1623-A76F-820B-FC912600DDB2}"/>
                  </a:ext>
                </a:extLst>
              </p:cNvPr>
              <p:cNvSpPr/>
              <p:nvPr/>
            </p:nvSpPr>
            <p:spPr>
              <a:xfrm>
                <a:off x="3219269" y="1677172"/>
                <a:ext cx="482781" cy="227828"/>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9" name="矩形 8">
                <a:extLst>
                  <a:ext uri="{FF2B5EF4-FFF2-40B4-BE49-F238E27FC236}">
                    <a16:creationId xmlns:a16="http://schemas.microsoft.com/office/drawing/2014/main" id="{BC5B4AB1-5A90-3D3B-DB4E-916546E02E4B}"/>
                  </a:ext>
                </a:extLst>
              </p:cNvPr>
              <p:cNvSpPr/>
              <p:nvPr/>
            </p:nvSpPr>
            <p:spPr>
              <a:xfrm>
                <a:off x="3702050" y="1352853"/>
                <a:ext cx="269875" cy="113997"/>
              </a:xfrm>
              <a:prstGeom prst="rect">
                <a:avLst/>
              </a:prstGeom>
              <a:solidFill>
                <a:srgbClr val="DD22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TW"/>
                  <a:t>     </a:t>
                </a:r>
                <a:endParaRPr kumimoji="1" lang="zh-TW" altLang="en-US"/>
              </a:p>
            </p:txBody>
          </p:sp>
          <p:sp>
            <p:nvSpPr>
              <p:cNvPr id="10" name="矩形 9">
                <a:extLst>
                  <a:ext uri="{FF2B5EF4-FFF2-40B4-BE49-F238E27FC236}">
                    <a16:creationId xmlns:a16="http://schemas.microsoft.com/office/drawing/2014/main" id="{21C02B06-42F5-A2FA-3269-B8D1B854FC79}"/>
                  </a:ext>
                </a:extLst>
              </p:cNvPr>
              <p:cNvSpPr/>
              <p:nvPr/>
            </p:nvSpPr>
            <p:spPr>
              <a:xfrm>
                <a:off x="3896254" y="1905000"/>
                <a:ext cx="269875" cy="269875"/>
              </a:xfrm>
              <a:prstGeom prst="rect">
                <a:avLst/>
              </a:prstGeom>
              <a:solidFill>
                <a:srgbClr val="DD22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TW"/>
                  <a:t>    </a:t>
                </a:r>
                <a:endParaRPr kumimoji="1" lang="zh-TW" altLang="en-US"/>
              </a:p>
            </p:txBody>
          </p:sp>
        </p:grpSp>
        <p:sp>
          <p:nvSpPr>
            <p:cNvPr id="6" name="文字方塊 5">
              <a:extLst>
                <a:ext uri="{FF2B5EF4-FFF2-40B4-BE49-F238E27FC236}">
                  <a16:creationId xmlns:a16="http://schemas.microsoft.com/office/drawing/2014/main" id="{86DC0F7A-6356-C488-F02D-ADF3F78CA2D1}"/>
                </a:ext>
              </a:extLst>
            </p:cNvPr>
            <p:cNvSpPr txBox="1"/>
            <p:nvPr/>
          </p:nvSpPr>
          <p:spPr>
            <a:xfrm>
              <a:off x="1215512" y="217484"/>
              <a:ext cx="3625736" cy="646331"/>
            </a:xfrm>
            <a:prstGeom prst="rect">
              <a:avLst/>
            </a:prstGeom>
            <a:noFill/>
          </p:spPr>
          <p:txBody>
            <a:bodyPr wrap="none" rtlCol="0">
              <a:spAutoFit/>
            </a:bodyPr>
            <a:lstStyle/>
            <a:p>
              <a:r>
                <a:rPr lang="en" altLang="zh-TW" sz="3600" b="1" i="0">
                  <a:solidFill>
                    <a:schemeClr val="bg1"/>
                  </a:solidFill>
                  <a:effectLst/>
                  <a:latin typeface="Space Grotesk"/>
                </a:rPr>
                <a:t>2022 AACL-IJCNLP</a:t>
              </a:r>
            </a:p>
          </p:txBody>
        </p:sp>
      </p:grpSp>
    </p:spTree>
    <p:extLst>
      <p:ext uri="{BB962C8B-B14F-4D97-AF65-F5344CB8AC3E}">
        <p14:creationId xmlns:p14="http://schemas.microsoft.com/office/powerpoint/2010/main" val="2663613036"/>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67A315E-97CC-205E-C4C8-4FCC9C7F953A}"/>
              </a:ext>
            </a:extLst>
          </p:cNvPr>
          <p:cNvSpPr>
            <a:spLocks noGrp="1"/>
          </p:cNvSpPr>
          <p:nvPr>
            <p:ph type="title"/>
          </p:nvPr>
        </p:nvSpPr>
        <p:spPr/>
        <p:txBody>
          <a:bodyPr>
            <a:normAutofit/>
          </a:bodyPr>
          <a:lstStyle/>
          <a:p>
            <a:r>
              <a:rPr lang="af-ZA" altLang="zh-TW">
                <a:ea typeface="+mj-lt"/>
                <a:cs typeface="+mj-lt"/>
              </a:rPr>
              <a:t>Parameter-</a:t>
            </a:r>
            <a:r>
              <a:rPr lang="af-ZA" altLang="zh-TW" err="1">
                <a:ea typeface="+mj-lt"/>
                <a:cs typeface="+mj-lt"/>
              </a:rPr>
              <a:t>Efficient</a:t>
            </a:r>
            <a:r>
              <a:rPr lang="af-ZA" altLang="zh-TW">
                <a:ea typeface="+mj-lt"/>
                <a:cs typeface="+mj-lt"/>
              </a:rPr>
              <a:t> </a:t>
            </a:r>
            <a:r>
              <a:rPr lang="af-ZA" altLang="zh-TW" err="1">
                <a:ea typeface="+mj-lt"/>
                <a:cs typeface="+mj-lt"/>
              </a:rPr>
              <a:t>Fine-tuning</a:t>
            </a:r>
            <a:r>
              <a:rPr lang="en-US" altLang="zh-TW">
                <a:ea typeface="+mj-lt"/>
                <a:cs typeface="+mj-lt"/>
              </a:rPr>
              <a:t>:</a:t>
            </a:r>
            <a:r>
              <a:rPr lang="zh-TW" altLang="en-US">
                <a:ea typeface="+mj-lt"/>
                <a:cs typeface="+mj-lt"/>
              </a:rPr>
              <a:t> </a:t>
            </a:r>
            <a:r>
              <a:rPr lang="en-US" altLang="zh-TW">
                <a:ea typeface="+mj-lt"/>
                <a:cs typeface="+mj-lt"/>
              </a:rPr>
              <a:t>Soft</a:t>
            </a:r>
            <a:r>
              <a:rPr lang="zh-TW" altLang="en-US">
                <a:ea typeface="+mj-lt"/>
                <a:cs typeface="+mj-lt"/>
              </a:rPr>
              <a:t> </a:t>
            </a:r>
            <a:r>
              <a:rPr lang="en-US" altLang="zh-TW">
                <a:ea typeface="+mj-lt"/>
                <a:cs typeface="+mj-lt"/>
              </a:rPr>
              <a:t>Prompting</a:t>
            </a:r>
            <a:r>
              <a:rPr lang="af-ZA" altLang="zh-TW">
                <a:ea typeface="+mj-lt"/>
                <a:cs typeface="+mj-lt"/>
              </a:rPr>
              <a:t> </a:t>
            </a:r>
            <a:endParaRPr lang="zh-TW">
              <a:ea typeface="+mj-lt"/>
              <a:cs typeface="+mj-lt"/>
            </a:endParaRPr>
          </a:p>
        </p:txBody>
      </p:sp>
      <p:sp>
        <p:nvSpPr>
          <p:cNvPr id="3" name="內容版面配置區 2">
            <a:extLst>
              <a:ext uri="{FF2B5EF4-FFF2-40B4-BE49-F238E27FC236}">
                <a16:creationId xmlns:a16="http://schemas.microsoft.com/office/drawing/2014/main" id="{9E05E24D-9392-D81C-C85F-EE5491C5DA6A}"/>
              </a:ext>
            </a:extLst>
          </p:cNvPr>
          <p:cNvSpPr>
            <a:spLocks noGrp="1"/>
          </p:cNvSpPr>
          <p:nvPr>
            <p:ph idx="1"/>
          </p:nvPr>
        </p:nvSpPr>
        <p:spPr/>
        <p:txBody>
          <a:bodyPr vert="horz" lIns="91440" tIns="45720" rIns="91440" bIns="45720" rtlCol="0" anchor="t">
            <a:normAutofit/>
          </a:bodyPr>
          <a:lstStyle/>
          <a:p>
            <a:r>
              <a:rPr lang="en-US" altLang="zh-TW">
                <a:ea typeface="新細明體"/>
                <a:cs typeface="Calibri"/>
              </a:rPr>
              <a:t>Soft</a:t>
            </a:r>
            <a:r>
              <a:rPr lang="zh-TW" altLang="en-US">
                <a:ea typeface="新細明體"/>
                <a:cs typeface="Calibri"/>
              </a:rPr>
              <a:t> </a:t>
            </a:r>
            <a:r>
              <a:rPr lang="en-US" altLang="zh-TW">
                <a:ea typeface="新細明體"/>
                <a:cs typeface="Calibri"/>
              </a:rPr>
              <a:t>Prompting</a:t>
            </a:r>
            <a:endParaRPr lang="zh-TW" altLang="en-US">
              <a:ea typeface="新細明體"/>
              <a:cs typeface="Calibri"/>
            </a:endParaRPr>
          </a:p>
          <a:p>
            <a:pPr lvl="1"/>
            <a:r>
              <a:rPr lang="zh-TW" altLang="en-US">
                <a:ea typeface="新細明體"/>
                <a:cs typeface="Calibri"/>
              </a:rPr>
              <a:t>Prepend the prefix embedding at the input layer</a:t>
            </a:r>
          </a:p>
        </p:txBody>
      </p:sp>
      <p:sp>
        <p:nvSpPr>
          <p:cNvPr id="11" name="矩形 10">
            <a:extLst>
              <a:ext uri="{FF2B5EF4-FFF2-40B4-BE49-F238E27FC236}">
                <a16:creationId xmlns:a16="http://schemas.microsoft.com/office/drawing/2014/main" id="{14071457-3AAD-24FC-E33D-78D4BD6E2346}"/>
              </a:ext>
            </a:extLst>
          </p:cNvPr>
          <p:cNvSpPr/>
          <p:nvPr/>
        </p:nvSpPr>
        <p:spPr>
          <a:xfrm rot="5400000">
            <a:off x="2164074" y="4534572"/>
            <a:ext cx="2031888" cy="965790"/>
          </a:xfrm>
          <a:prstGeom prst="rect">
            <a:avLst/>
          </a:prstGeom>
          <a:solidFill>
            <a:srgbClr val="FBBDD3"/>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zh-TW" altLang="en-US" sz="2400">
                <a:solidFill>
                  <a:schemeClr val="tx1"/>
                </a:solidFill>
                <a:latin typeface="Calibri"/>
                <a:ea typeface="新細明體"/>
                <a:cs typeface="Calibri"/>
              </a:rPr>
              <a:t>Embedding Layer</a:t>
            </a:r>
            <a:endParaRPr lang="zh-TW">
              <a:solidFill>
                <a:schemeClr val="tx1"/>
              </a:solidFill>
            </a:endParaRPr>
          </a:p>
        </p:txBody>
      </p:sp>
      <p:grpSp>
        <p:nvGrpSpPr>
          <p:cNvPr id="20" name="群組 19">
            <a:extLst>
              <a:ext uri="{FF2B5EF4-FFF2-40B4-BE49-F238E27FC236}">
                <a16:creationId xmlns:a16="http://schemas.microsoft.com/office/drawing/2014/main" id="{F538FAB2-D794-602D-BB0A-1327E3450E64}"/>
              </a:ext>
            </a:extLst>
          </p:cNvPr>
          <p:cNvGrpSpPr/>
          <p:nvPr/>
        </p:nvGrpSpPr>
        <p:grpSpPr>
          <a:xfrm>
            <a:off x="4052776" y="4150240"/>
            <a:ext cx="870097" cy="1798673"/>
            <a:chOff x="2936357" y="3441403"/>
            <a:chExt cx="870097" cy="1798673"/>
          </a:xfrm>
        </p:grpSpPr>
        <p:sp>
          <p:nvSpPr>
            <p:cNvPr id="16" name="矩形 15">
              <a:extLst>
                <a:ext uri="{FF2B5EF4-FFF2-40B4-BE49-F238E27FC236}">
                  <a16:creationId xmlns:a16="http://schemas.microsoft.com/office/drawing/2014/main" id="{D54DC29D-A9E6-372A-49BA-A3C0D44CFA58}"/>
                </a:ext>
              </a:extLst>
            </p:cNvPr>
            <p:cNvSpPr/>
            <p:nvPr/>
          </p:nvSpPr>
          <p:spPr>
            <a:xfrm>
              <a:off x="2936357" y="3441403"/>
              <a:ext cx="868325" cy="230372"/>
            </a:xfrm>
            <a:prstGeom prst="rect">
              <a:avLst/>
            </a:prstGeom>
            <a:solidFill>
              <a:schemeClr val="accent1">
                <a:lumMod val="40000"/>
                <a:lumOff val="6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7" name="矩形 16">
              <a:extLst>
                <a:ext uri="{FF2B5EF4-FFF2-40B4-BE49-F238E27FC236}">
                  <a16:creationId xmlns:a16="http://schemas.microsoft.com/office/drawing/2014/main" id="{ADCF88AC-6BB3-5D62-B489-4297F0C9D843}"/>
                </a:ext>
              </a:extLst>
            </p:cNvPr>
            <p:cNvSpPr/>
            <p:nvPr/>
          </p:nvSpPr>
          <p:spPr>
            <a:xfrm>
              <a:off x="2936357" y="3964170"/>
              <a:ext cx="868325" cy="230372"/>
            </a:xfrm>
            <a:prstGeom prst="rect">
              <a:avLst/>
            </a:prstGeom>
            <a:solidFill>
              <a:schemeClr val="accent1">
                <a:lumMod val="40000"/>
                <a:lumOff val="6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8" name="矩形 17">
              <a:extLst>
                <a:ext uri="{FF2B5EF4-FFF2-40B4-BE49-F238E27FC236}">
                  <a16:creationId xmlns:a16="http://schemas.microsoft.com/office/drawing/2014/main" id="{BEF6E9B9-F90C-7A23-9446-558C75D631CF}"/>
                </a:ext>
              </a:extLst>
            </p:cNvPr>
            <p:cNvSpPr/>
            <p:nvPr/>
          </p:nvSpPr>
          <p:spPr>
            <a:xfrm>
              <a:off x="2936357" y="5009704"/>
              <a:ext cx="868325" cy="230372"/>
            </a:xfrm>
            <a:prstGeom prst="rect">
              <a:avLst/>
            </a:prstGeom>
            <a:solidFill>
              <a:schemeClr val="accent1">
                <a:lumMod val="40000"/>
                <a:lumOff val="6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9" name="矩形 18">
              <a:extLst>
                <a:ext uri="{FF2B5EF4-FFF2-40B4-BE49-F238E27FC236}">
                  <a16:creationId xmlns:a16="http://schemas.microsoft.com/office/drawing/2014/main" id="{FDF8CB68-443F-C638-73E4-DCEF40F12B88}"/>
                </a:ext>
              </a:extLst>
            </p:cNvPr>
            <p:cNvSpPr/>
            <p:nvPr/>
          </p:nvSpPr>
          <p:spPr>
            <a:xfrm>
              <a:off x="2938129" y="4486937"/>
              <a:ext cx="868325" cy="230372"/>
            </a:xfrm>
            <a:prstGeom prst="rect">
              <a:avLst/>
            </a:prstGeom>
            <a:solidFill>
              <a:schemeClr val="accent1">
                <a:lumMod val="40000"/>
                <a:lumOff val="6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34" name="群組 33">
            <a:extLst>
              <a:ext uri="{FF2B5EF4-FFF2-40B4-BE49-F238E27FC236}">
                <a16:creationId xmlns:a16="http://schemas.microsoft.com/office/drawing/2014/main" id="{F8347E00-2DD8-A587-38E7-1A964115DDF4}"/>
              </a:ext>
            </a:extLst>
          </p:cNvPr>
          <p:cNvGrpSpPr/>
          <p:nvPr/>
        </p:nvGrpSpPr>
        <p:grpSpPr>
          <a:xfrm>
            <a:off x="2259861" y="4221723"/>
            <a:ext cx="274674" cy="1616566"/>
            <a:chOff x="1143442" y="3512886"/>
            <a:chExt cx="274674" cy="1616566"/>
          </a:xfrm>
        </p:grpSpPr>
        <p:cxnSp>
          <p:nvCxnSpPr>
            <p:cNvPr id="30" name="直線單箭頭接點 29">
              <a:extLst>
                <a:ext uri="{FF2B5EF4-FFF2-40B4-BE49-F238E27FC236}">
                  <a16:creationId xmlns:a16="http://schemas.microsoft.com/office/drawing/2014/main" id="{43EF3D79-59CF-B26B-65D0-8C0ECFCF35E1}"/>
                </a:ext>
              </a:extLst>
            </p:cNvPr>
            <p:cNvCxnSpPr>
              <a:cxnSpLocks/>
            </p:cNvCxnSpPr>
            <p:nvPr/>
          </p:nvCxnSpPr>
          <p:spPr>
            <a:xfrm>
              <a:off x="1150530" y="3512886"/>
              <a:ext cx="267586" cy="1063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直線單箭頭接點 30">
              <a:extLst>
                <a:ext uri="{FF2B5EF4-FFF2-40B4-BE49-F238E27FC236}">
                  <a16:creationId xmlns:a16="http://schemas.microsoft.com/office/drawing/2014/main" id="{6DBCC331-46B2-7CC8-B756-B689AEF46AE0}"/>
                </a:ext>
              </a:extLst>
            </p:cNvPr>
            <p:cNvCxnSpPr>
              <a:cxnSpLocks/>
            </p:cNvCxnSpPr>
            <p:nvPr/>
          </p:nvCxnSpPr>
          <p:spPr>
            <a:xfrm>
              <a:off x="1150530" y="4033438"/>
              <a:ext cx="267586" cy="1063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直線單箭頭接點 31">
              <a:extLst>
                <a:ext uri="{FF2B5EF4-FFF2-40B4-BE49-F238E27FC236}">
                  <a16:creationId xmlns:a16="http://schemas.microsoft.com/office/drawing/2014/main" id="{F7542638-1970-39DF-EF10-F356E02ACC09}"/>
                </a:ext>
              </a:extLst>
            </p:cNvPr>
            <p:cNvCxnSpPr>
              <a:cxnSpLocks/>
            </p:cNvCxnSpPr>
            <p:nvPr/>
          </p:nvCxnSpPr>
          <p:spPr>
            <a:xfrm>
              <a:off x="1150530" y="5118820"/>
              <a:ext cx="267586" cy="1063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直線單箭頭接點 32">
              <a:extLst>
                <a:ext uri="{FF2B5EF4-FFF2-40B4-BE49-F238E27FC236}">
                  <a16:creationId xmlns:a16="http://schemas.microsoft.com/office/drawing/2014/main" id="{95644A23-7A31-48C9-16F1-40A1C703CF13}"/>
                </a:ext>
              </a:extLst>
            </p:cNvPr>
            <p:cNvCxnSpPr>
              <a:cxnSpLocks/>
            </p:cNvCxnSpPr>
            <p:nvPr/>
          </p:nvCxnSpPr>
          <p:spPr>
            <a:xfrm>
              <a:off x="1143442" y="4553990"/>
              <a:ext cx="267586" cy="1063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1" name="群組 40">
            <a:extLst>
              <a:ext uri="{FF2B5EF4-FFF2-40B4-BE49-F238E27FC236}">
                <a16:creationId xmlns:a16="http://schemas.microsoft.com/office/drawing/2014/main" id="{48EA3C06-0475-79B3-5710-3084A66252EE}"/>
              </a:ext>
            </a:extLst>
          </p:cNvPr>
          <p:cNvGrpSpPr/>
          <p:nvPr/>
        </p:nvGrpSpPr>
        <p:grpSpPr>
          <a:xfrm>
            <a:off x="3730698" y="4221723"/>
            <a:ext cx="274674" cy="1616566"/>
            <a:chOff x="1143442" y="3512886"/>
            <a:chExt cx="274674" cy="1616566"/>
          </a:xfrm>
        </p:grpSpPr>
        <p:cxnSp>
          <p:nvCxnSpPr>
            <p:cNvPr id="37" name="直線單箭頭接點 36">
              <a:extLst>
                <a:ext uri="{FF2B5EF4-FFF2-40B4-BE49-F238E27FC236}">
                  <a16:creationId xmlns:a16="http://schemas.microsoft.com/office/drawing/2014/main" id="{67227EE1-AD1F-0452-AF10-C504A5FB721B}"/>
                </a:ext>
              </a:extLst>
            </p:cNvPr>
            <p:cNvCxnSpPr>
              <a:cxnSpLocks/>
            </p:cNvCxnSpPr>
            <p:nvPr/>
          </p:nvCxnSpPr>
          <p:spPr>
            <a:xfrm>
              <a:off x="1150530" y="3512886"/>
              <a:ext cx="267586" cy="1063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直線單箭頭接點 37">
              <a:extLst>
                <a:ext uri="{FF2B5EF4-FFF2-40B4-BE49-F238E27FC236}">
                  <a16:creationId xmlns:a16="http://schemas.microsoft.com/office/drawing/2014/main" id="{57CB4DFC-FF71-D563-F13C-030B907DBE14}"/>
                </a:ext>
              </a:extLst>
            </p:cNvPr>
            <p:cNvCxnSpPr>
              <a:cxnSpLocks/>
            </p:cNvCxnSpPr>
            <p:nvPr/>
          </p:nvCxnSpPr>
          <p:spPr>
            <a:xfrm>
              <a:off x="1150530" y="4033438"/>
              <a:ext cx="267586" cy="1063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直線單箭頭接點 38">
              <a:extLst>
                <a:ext uri="{FF2B5EF4-FFF2-40B4-BE49-F238E27FC236}">
                  <a16:creationId xmlns:a16="http://schemas.microsoft.com/office/drawing/2014/main" id="{7D4C51FF-7322-47FB-7386-D6E434194E64}"/>
                </a:ext>
              </a:extLst>
            </p:cNvPr>
            <p:cNvCxnSpPr>
              <a:cxnSpLocks/>
            </p:cNvCxnSpPr>
            <p:nvPr/>
          </p:nvCxnSpPr>
          <p:spPr>
            <a:xfrm>
              <a:off x="1150530" y="5118820"/>
              <a:ext cx="267586" cy="1063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0" name="直線單箭頭接點 39">
              <a:extLst>
                <a:ext uri="{FF2B5EF4-FFF2-40B4-BE49-F238E27FC236}">
                  <a16:creationId xmlns:a16="http://schemas.microsoft.com/office/drawing/2014/main" id="{6FDEDFD4-4B06-8F27-8109-F961002EC471}"/>
                </a:ext>
              </a:extLst>
            </p:cNvPr>
            <p:cNvCxnSpPr>
              <a:cxnSpLocks/>
            </p:cNvCxnSpPr>
            <p:nvPr/>
          </p:nvCxnSpPr>
          <p:spPr>
            <a:xfrm>
              <a:off x="1143442" y="4553990"/>
              <a:ext cx="267586" cy="1063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90" name="矩形 89">
            <a:extLst>
              <a:ext uri="{FF2B5EF4-FFF2-40B4-BE49-F238E27FC236}">
                <a16:creationId xmlns:a16="http://schemas.microsoft.com/office/drawing/2014/main" id="{FAB11B9D-F8B2-CFB1-5CCA-C044A20EF058}"/>
              </a:ext>
            </a:extLst>
          </p:cNvPr>
          <p:cNvSpPr/>
          <p:nvPr/>
        </p:nvSpPr>
        <p:spPr>
          <a:xfrm>
            <a:off x="4054548" y="2557129"/>
            <a:ext cx="868325" cy="230372"/>
          </a:xfrm>
          <a:prstGeom prst="rect">
            <a:avLst/>
          </a:prstGeom>
          <a:solidFill>
            <a:srgbClr val="FFFF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2" name="矩形 91">
            <a:extLst>
              <a:ext uri="{FF2B5EF4-FFF2-40B4-BE49-F238E27FC236}">
                <a16:creationId xmlns:a16="http://schemas.microsoft.com/office/drawing/2014/main" id="{99474523-809B-9EF2-21B1-D3531823DFA3}"/>
              </a:ext>
            </a:extLst>
          </p:cNvPr>
          <p:cNvSpPr/>
          <p:nvPr/>
        </p:nvSpPr>
        <p:spPr>
          <a:xfrm>
            <a:off x="4054548" y="3079896"/>
            <a:ext cx="868325" cy="230372"/>
          </a:xfrm>
          <a:prstGeom prst="rect">
            <a:avLst/>
          </a:prstGeom>
          <a:solidFill>
            <a:srgbClr val="FFFF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13" name="群組 12">
            <a:extLst>
              <a:ext uri="{FF2B5EF4-FFF2-40B4-BE49-F238E27FC236}">
                <a16:creationId xmlns:a16="http://schemas.microsoft.com/office/drawing/2014/main" id="{34B8E13C-B04C-C061-6EEF-A905D4F4E1B7}"/>
              </a:ext>
            </a:extLst>
          </p:cNvPr>
          <p:cNvGrpSpPr/>
          <p:nvPr/>
        </p:nvGrpSpPr>
        <p:grpSpPr>
          <a:xfrm>
            <a:off x="5148372" y="2342708"/>
            <a:ext cx="2237710" cy="3658292"/>
            <a:chOff x="5148372" y="2342708"/>
            <a:chExt cx="2237710" cy="3658292"/>
          </a:xfrm>
        </p:grpSpPr>
        <p:sp>
          <p:nvSpPr>
            <p:cNvPr id="7" name="矩形 6">
              <a:extLst>
                <a:ext uri="{FF2B5EF4-FFF2-40B4-BE49-F238E27FC236}">
                  <a16:creationId xmlns:a16="http://schemas.microsoft.com/office/drawing/2014/main" id="{4EDB414C-5B44-E58C-D0EB-B7BB9CD0D992}"/>
                </a:ext>
              </a:extLst>
            </p:cNvPr>
            <p:cNvSpPr/>
            <p:nvPr/>
          </p:nvSpPr>
          <p:spPr>
            <a:xfrm rot="5400000">
              <a:off x="4054199" y="3937052"/>
              <a:ext cx="3658292" cy="469604"/>
            </a:xfrm>
            <a:prstGeom prst="rect">
              <a:avLst/>
            </a:prstGeom>
            <a:solidFill>
              <a:srgbClr val="FBBDD3"/>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zh-TW" altLang="en-US" sz="2400">
                  <a:solidFill>
                    <a:schemeClr val="tx1"/>
                  </a:solidFill>
                  <a:latin typeface="Calibri"/>
                  <a:ea typeface="新細明體"/>
                  <a:cs typeface="Calibri"/>
                </a:rPr>
                <a:t>Transformer Layer 1</a:t>
              </a:r>
              <a:endParaRPr lang="zh-TW">
                <a:solidFill>
                  <a:schemeClr val="tx1"/>
                </a:solidFill>
              </a:endParaRPr>
            </a:p>
          </p:txBody>
        </p:sp>
        <p:grpSp>
          <p:nvGrpSpPr>
            <p:cNvPr id="48" name="群組 47">
              <a:extLst>
                <a:ext uri="{FF2B5EF4-FFF2-40B4-BE49-F238E27FC236}">
                  <a16:creationId xmlns:a16="http://schemas.microsoft.com/office/drawing/2014/main" id="{F90C8FBC-AC79-B310-48EA-378EC85BE922}"/>
                </a:ext>
              </a:extLst>
            </p:cNvPr>
            <p:cNvGrpSpPr/>
            <p:nvPr/>
          </p:nvGrpSpPr>
          <p:grpSpPr>
            <a:xfrm>
              <a:off x="5148372" y="3718867"/>
              <a:ext cx="274674" cy="2092840"/>
              <a:chOff x="1143442" y="3036612"/>
              <a:chExt cx="274674" cy="2092840"/>
            </a:xfrm>
          </p:grpSpPr>
          <p:cxnSp>
            <p:nvCxnSpPr>
              <p:cNvPr id="43" name="直線單箭頭接點 42">
                <a:extLst>
                  <a:ext uri="{FF2B5EF4-FFF2-40B4-BE49-F238E27FC236}">
                    <a16:creationId xmlns:a16="http://schemas.microsoft.com/office/drawing/2014/main" id="{BA46BDFA-9781-6A6F-C34B-E74130FA9445}"/>
                  </a:ext>
                </a:extLst>
              </p:cNvPr>
              <p:cNvCxnSpPr>
                <a:cxnSpLocks/>
              </p:cNvCxnSpPr>
              <p:nvPr/>
            </p:nvCxnSpPr>
            <p:spPr>
              <a:xfrm>
                <a:off x="1150530" y="3036612"/>
                <a:ext cx="267586" cy="1063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4" name="直線單箭頭接點 43">
                <a:extLst>
                  <a:ext uri="{FF2B5EF4-FFF2-40B4-BE49-F238E27FC236}">
                    <a16:creationId xmlns:a16="http://schemas.microsoft.com/office/drawing/2014/main" id="{77431561-EEF0-9352-9553-2735CF663F04}"/>
                  </a:ext>
                </a:extLst>
              </p:cNvPr>
              <p:cNvCxnSpPr>
                <a:cxnSpLocks/>
              </p:cNvCxnSpPr>
              <p:nvPr/>
            </p:nvCxnSpPr>
            <p:spPr>
              <a:xfrm>
                <a:off x="1150530" y="3512886"/>
                <a:ext cx="267586" cy="1063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5" name="直線單箭頭接點 44">
                <a:extLst>
                  <a:ext uri="{FF2B5EF4-FFF2-40B4-BE49-F238E27FC236}">
                    <a16:creationId xmlns:a16="http://schemas.microsoft.com/office/drawing/2014/main" id="{A68BA641-5E50-A3B7-4A31-9CB302CDEE60}"/>
                  </a:ext>
                </a:extLst>
              </p:cNvPr>
              <p:cNvCxnSpPr>
                <a:cxnSpLocks/>
              </p:cNvCxnSpPr>
              <p:nvPr/>
            </p:nvCxnSpPr>
            <p:spPr>
              <a:xfrm>
                <a:off x="1150530" y="4033438"/>
                <a:ext cx="267586" cy="1063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6" name="直線單箭頭接點 45">
                <a:extLst>
                  <a:ext uri="{FF2B5EF4-FFF2-40B4-BE49-F238E27FC236}">
                    <a16:creationId xmlns:a16="http://schemas.microsoft.com/office/drawing/2014/main" id="{A1D5520C-FAE7-47FD-4678-1E01B2DC24E0}"/>
                  </a:ext>
                </a:extLst>
              </p:cNvPr>
              <p:cNvCxnSpPr>
                <a:cxnSpLocks/>
              </p:cNvCxnSpPr>
              <p:nvPr/>
            </p:nvCxnSpPr>
            <p:spPr>
              <a:xfrm>
                <a:off x="1150530" y="5118820"/>
                <a:ext cx="267586" cy="1063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7" name="直線單箭頭接點 46">
                <a:extLst>
                  <a:ext uri="{FF2B5EF4-FFF2-40B4-BE49-F238E27FC236}">
                    <a16:creationId xmlns:a16="http://schemas.microsoft.com/office/drawing/2014/main" id="{2922406F-3F6A-67FC-4F8B-A435626B04AC}"/>
                  </a:ext>
                </a:extLst>
              </p:cNvPr>
              <p:cNvCxnSpPr>
                <a:cxnSpLocks/>
              </p:cNvCxnSpPr>
              <p:nvPr/>
            </p:nvCxnSpPr>
            <p:spPr>
              <a:xfrm>
                <a:off x="1143442" y="4553990"/>
                <a:ext cx="267586" cy="1063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5" name="群組 54">
              <a:extLst>
                <a:ext uri="{FF2B5EF4-FFF2-40B4-BE49-F238E27FC236}">
                  <a16:creationId xmlns:a16="http://schemas.microsoft.com/office/drawing/2014/main" id="{A5B42255-716C-DF83-CD46-CDF988DD31C5}"/>
                </a:ext>
              </a:extLst>
            </p:cNvPr>
            <p:cNvGrpSpPr/>
            <p:nvPr/>
          </p:nvGrpSpPr>
          <p:grpSpPr>
            <a:xfrm>
              <a:off x="6176185" y="3718867"/>
              <a:ext cx="274674" cy="2092840"/>
              <a:chOff x="1143442" y="3036612"/>
              <a:chExt cx="274674" cy="2092840"/>
            </a:xfrm>
          </p:grpSpPr>
          <p:cxnSp>
            <p:nvCxnSpPr>
              <p:cNvPr id="50" name="直線單箭頭接點 49">
                <a:extLst>
                  <a:ext uri="{FF2B5EF4-FFF2-40B4-BE49-F238E27FC236}">
                    <a16:creationId xmlns:a16="http://schemas.microsoft.com/office/drawing/2014/main" id="{6C5255E2-FFD2-C793-7A8E-CB701535CBC6}"/>
                  </a:ext>
                </a:extLst>
              </p:cNvPr>
              <p:cNvCxnSpPr>
                <a:cxnSpLocks/>
              </p:cNvCxnSpPr>
              <p:nvPr/>
            </p:nvCxnSpPr>
            <p:spPr>
              <a:xfrm>
                <a:off x="1150530" y="3036612"/>
                <a:ext cx="267586" cy="1063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1" name="直線單箭頭接點 50">
                <a:extLst>
                  <a:ext uri="{FF2B5EF4-FFF2-40B4-BE49-F238E27FC236}">
                    <a16:creationId xmlns:a16="http://schemas.microsoft.com/office/drawing/2014/main" id="{7B0DA1C9-C65F-6EA6-9BE9-27C93D7703BE}"/>
                  </a:ext>
                </a:extLst>
              </p:cNvPr>
              <p:cNvCxnSpPr>
                <a:cxnSpLocks/>
              </p:cNvCxnSpPr>
              <p:nvPr/>
            </p:nvCxnSpPr>
            <p:spPr>
              <a:xfrm>
                <a:off x="1150530" y="3512886"/>
                <a:ext cx="267586" cy="1063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2" name="直線單箭頭接點 51">
                <a:extLst>
                  <a:ext uri="{FF2B5EF4-FFF2-40B4-BE49-F238E27FC236}">
                    <a16:creationId xmlns:a16="http://schemas.microsoft.com/office/drawing/2014/main" id="{D58E84EE-BDA4-C6FE-BA8D-C7DB888FF1EC}"/>
                  </a:ext>
                </a:extLst>
              </p:cNvPr>
              <p:cNvCxnSpPr>
                <a:cxnSpLocks/>
              </p:cNvCxnSpPr>
              <p:nvPr/>
            </p:nvCxnSpPr>
            <p:spPr>
              <a:xfrm>
                <a:off x="1150530" y="4033438"/>
                <a:ext cx="267586" cy="1063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3" name="直線單箭頭接點 52">
                <a:extLst>
                  <a:ext uri="{FF2B5EF4-FFF2-40B4-BE49-F238E27FC236}">
                    <a16:creationId xmlns:a16="http://schemas.microsoft.com/office/drawing/2014/main" id="{DC3C5440-5AD6-818F-340F-DF731A87D48B}"/>
                  </a:ext>
                </a:extLst>
              </p:cNvPr>
              <p:cNvCxnSpPr>
                <a:cxnSpLocks/>
              </p:cNvCxnSpPr>
              <p:nvPr/>
            </p:nvCxnSpPr>
            <p:spPr>
              <a:xfrm>
                <a:off x="1150530" y="5118820"/>
                <a:ext cx="267586" cy="1063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4" name="直線單箭頭接點 53">
                <a:extLst>
                  <a:ext uri="{FF2B5EF4-FFF2-40B4-BE49-F238E27FC236}">
                    <a16:creationId xmlns:a16="http://schemas.microsoft.com/office/drawing/2014/main" id="{777FF68B-74C7-78BB-BF9F-D8E075C8CCB1}"/>
                  </a:ext>
                </a:extLst>
              </p:cNvPr>
              <p:cNvCxnSpPr>
                <a:cxnSpLocks/>
              </p:cNvCxnSpPr>
              <p:nvPr/>
            </p:nvCxnSpPr>
            <p:spPr>
              <a:xfrm>
                <a:off x="1143442" y="4553990"/>
                <a:ext cx="267586" cy="1063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76" name="群組 75">
              <a:extLst>
                <a:ext uri="{FF2B5EF4-FFF2-40B4-BE49-F238E27FC236}">
                  <a16:creationId xmlns:a16="http://schemas.microsoft.com/office/drawing/2014/main" id="{293B3DEA-60BB-57E8-CB84-45922851F132}"/>
                </a:ext>
              </a:extLst>
            </p:cNvPr>
            <p:cNvGrpSpPr/>
            <p:nvPr/>
          </p:nvGrpSpPr>
          <p:grpSpPr>
            <a:xfrm>
              <a:off x="6515985" y="3654054"/>
              <a:ext cx="870097" cy="2321440"/>
              <a:chOff x="5399566" y="2945217"/>
              <a:chExt cx="870097" cy="2321440"/>
            </a:xfrm>
          </p:grpSpPr>
          <p:sp>
            <p:nvSpPr>
              <p:cNvPr id="71" name="矩形 70">
                <a:extLst>
                  <a:ext uri="{FF2B5EF4-FFF2-40B4-BE49-F238E27FC236}">
                    <a16:creationId xmlns:a16="http://schemas.microsoft.com/office/drawing/2014/main" id="{8835E3C0-AB27-0A0A-6931-C8F3E71AF243}"/>
                  </a:ext>
                </a:extLst>
              </p:cNvPr>
              <p:cNvSpPr/>
              <p:nvPr/>
            </p:nvSpPr>
            <p:spPr>
              <a:xfrm>
                <a:off x="5399566" y="2945217"/>
                <a:ext cx="868325" cy="230372"/>
              </a:xfrm>
              <a:prstGeom prst="rect">
                <a:avLst/>
              </a:prstGeom>
              <a:solidFill>
                <a:schemeClr val="accent1">
                  <a:lumMod val="60000"/>
                  <a:lumOff val="4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2" name="矩形 71">
                <a:extLst>
                  <a:ext uri="{FF2B5EF4-FFF2-40B4-BE49-F238E27FC236}">
                    <a16:creationId xmlns:a16="http://schemas.microsoft.com/office/drawing/2014/main" id="{704F2A20-AF42-F7A2-7FB8-3441915DAAA3}"/>
                  </a:ext>
                </a:extLst>
              </p:cNvPr>
              <p:cNvSpPr/>
              <p:nvPr/>
            </p:nvSpPr>
            <p:spPr>
              <a:xfrm>
                <a:off x="5399566" y="3467984"/>
                <a:ext cx="868325" cy="230372"/>
              </a:xfrm>
              <a:prstGeom prst="rect">
                <a:avLst/>
              </a:prstGeom>
              <a:solidFill>
                <a:schemeClr val="accent1">
                  <a:lumMod val="60000"/>
                  <a:lumOff val="4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3" name="矩形 72">
                <a:extLst>
                  <a:ext uri="{FF2B5EF4-FFF2-40B4-BE49-F238E27FC236}">
                    <a16:creationId xmlns:a16="http://schemas.microsoft.com/office/drawing/2014/main" id="{23014C83-24A6-EFEA-2A6D-304568DE8403}"/>
                  </a:ext>
                </a:extLst>
              </p:cNvPr>
              <p:cNvSpPr/>
              <p:nvPr/>
            </p:nvSpPr>
            <p:spPr>
              <a:xfrm>
                <a:off x="5399566" y="3990751"/>
                <a:ext cx="868325" cy="230372"/>
              </a:xfrm>
              <a:prstGeom prst="rect">
                <a:avLst/>
              </a:prstGeom>
              <a:solidFill>
                <a:schemeClr val="accent1">
                  <a:lumMod val="60000"/>
                  <a:lumOff val="4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4" name="矩形 73">
                <a:extLst>
                  <a:ext uri="{FF2B5EF4-FFF2-40B4-BE49-F238E27FC236}">
                    <a16:creationId xmlns:a16="http://schemas.microsoft.com/office/drawing/2014/main" id="{CFFDC70B-CFFC-2861-F963-5DAC5E26119D}"/>
                  </a:ext>
                </a:extLst>
              </p:cNvPr>
              <p:cNvSpPr/>
              <p:nvPr/>
            </p:nvSpPr>
            <p:spPr>
              <a:xfrm>
                <a:off x="5399566" y="5036285"/>
                <a:ext cx="868325" cy="230372"/>
              </a:xfrm>
              <a:prstGeom prst="rect">
                <a:avLst/>
              </a:prstGeom>
              <a:solidFill>
                <a:schemeClr val="accent1">
                  <a:lumMod val="60000"/>
                  <a:lumOff val="4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5" name="矩形 74">
                <a:extLst>
                  <a:ext uri="{FF2B5EF4-FFF2-40B4-BE49-F238E27FC236}">
                    <a16:creationId xmlns:a16="http://schemas.microsoft.com/office/drawing/2014/main" id="{AD87C502-49C9-857D-D251-64B4409F26A4}"/>
                  </a:ext>
                </a:extLst>
              </p:cNvPr>
              <p:cNvSpPr/>
              <p:nvPr/>
            </p:nvSpPr>
            <p:spPr>
              <a:xfrm>
                <a:off x="5401338" y="4513518"/>
                <a:ext cx="868325" cy="230372"/>
              </a:xfrm>
              <a:prstGeom prst="rect">
                <a:avLst/>
              </a:prstGeom>
              <a:solidFill>
                <a:schemeClr val="accent1">
                  <a:lumMod val="60000"/>
                  <a:lumOff val="4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98" name="群組 97">
              <a:extLst>
                <a:ext uri="{FF2B5EF4-FFF2-40B4-BE49-F238E27FC236}">
                  <a16:creationId xmlns:a16="http://schemas.microsoft.com/office/drawing/2014/main" id="{20720E5B-60DF-345B-B16A-28E56F6A79BD}"/>
                </a:ext>
              </a:extLst>
            </p:cNvPr>
            <p:cNvGrpSpPr/>
            <p:nvPr/>
          </p:nvGrpSpPr>
          <p:grpSpPr>
            <a:xfrm>
              <a:off x="5157232" y="2692826"/>
              <a:ext cx="267586" cy="486906"/>
              <a:chOff x="3748419" y="2692826"/>
              <a:chExt cx="267586" cy="486906"/>
            </a:xfrm>
          </p:grpSpPr>
          <p:cxnSp>
            <p:nvCxnSpPr>
              <p:cNvPr id="99" name="直線單箭頭接點 98">
                <a:extLst>
                  <a:ext uri="{FF2B5EF4-FFF2-40B4-BE49-F238E27FC236}">
                    <a16:creationId xmlns:a16="http://schemas.microsoft.com/office/drawing/2014/main" id="{6899A17F-E114-7EDF-B467-EE2DA5237825}"/>
                  </a:ext>
                </a:extLst>
              </p:cNvPr>
              <p:cNvCxnSpPr>
                <a:cxnSpLocks/>
              </p:cNvCxnSpPr>
              <p:nvPr/>
            </p:nvCxnSpPr>
            <p:spPr>
              <a:xfrm>
                <a:off x="3748419" y="2692826"/>
                <a:ext cx="267586" cy="1063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0" name="直線單箭頭接點 99">
                <a:extLst>
                  <a:ext uri="{FF2B5EF4-FFF2-40B4-BE49-F238E27FC236}">
                    <a16:creationId xmlns:a16="http://schemas.microsoft.com/office/drawing/2014/main" id="{8334A8E3-7D71-0EDD-0ECF-F1DA05EE30ED}"/>
                  </a:ext>
                </a:extLst>
              </p:cNvPr>
              <p:cNvCxnSpPr>
                <a:cxnSpLocks/>
              </p:cNvCxnSpPr>
              <p:nvPr/>
            </p:nvCxnSpPr>
            <p:spPr>
              <a:xfrm>
                <a:off x="3748419" y="3169100"/>
                <a:ext cx="267586" cy="1063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01" name="群組 100">
              <a:extLst>
                <a:ext uri="{FF2B5EF4-FFF2-40B4-BE49-F238E27FC236}">
                  <a16:creationId xmlns:a16="http://schemas.microsoft.com/office/drawing/2014/main" id="{DB647042-8105-9B24-2A01-C712E64E7BC5}"/>
                </a:ext>
              </a:extLst>
            </p:cNvPr>
            <p:cNvGrpSpPr/>
            <p:nvPr/>
          </p:nvGrpSpPr>
          <p:grpSpPr>
            <a:xfrm>
              <a:off x="6176186" y="2710547"/>
              <a:ext cx="267586" cy="486906"/>
              <a:chOff x="3748419" y="2692826"/>
              <a:chExt cx="267586" cy="486906"/>
            </a:xfrm>
          </p:grpSpPr>
          <p:cxnSp>
            <p:nvCxnSpPr>
              <p:cNvPr id="102" name="直線單箭頭接點 101">
                <a:extLst>
                  <a:ext uri="{FF2B5EF4-FFF2-40B4-BE49-F238E27FC236}">
                    <a16:creationId xmlns:a16="http://schemas.microsoft.com/office/drawing/2014/main" id="{A7391AF7-CA26-08CC-07A9-5539752F620E}"/>
                  </a:ext>
                </a:extLst>
              </p:cNvPr>
              <p:cNvCxnSpPr>
                <a:cxnSpLocks/>
              </p:cNvCxnSpPr>
              <p:nvPr/>
            </p:nvCxnSpPr>
            <p:spPr>
              <a:xfrm>
                <a:off x="3748419" y="2692826"/>
                <a:ext cx="267586" cy="1063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3" name="直線單箭頭接點 102">
                <a:extLst>
                  <a:ext uri="{FF2B5EF4-FFF2-40B4-BE49-F238E27FC236}">
                    <a16:creationId xmlns:a16="http://schemas.microsoft.com/office/drawing/2014/main" id="{922985F8-3553-6568-5EC5-53D6DA31F1DC}"/>
                  </a:ext>
                </a:extLst>
              </p:cNvPr>
              <p:cNvCxnSpPr>
                <a:cxnSpLocks/>
              </p:cNvCxnSpPr>
              <p:nvPr/>
            </p:nvCxnSpPr>
            <p:spPr>
              <a:xfrm>
                <a:off x="3748419" y="3169100"/>
                <a:ext cx="267586" cy="1063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111" name="矩形 110">
              <a:extLst>
                <a:ext uri="{FF2B5EF4-FFF2-40B4-BE49-F238E27FC236}">
                  <a16:creationId xmlns:a16="http://schemas.microsoft.com/office/drawing/2014/main" id="{FB3C927C-40B8-72B7-BBF0-77D44BB43D44}"/>
                </a:ext>
              </a:extLst>
            </p:cNvPr>
            <p:cNvSpPr/>
            <p:nvPr/>
          </p:nvSpPr>
          <p:spPr>
            <a:xfrm>
              <a:off x="6508897" y="2574849"/>
              <a:ext cx="868325" cy="230372"/>
            </a:xfrm>
            <a:prstGeom prst="rect">
              <a:avLst/>
            </a:prstGeom>
            <a:solidFill>
              <a:schemeClr val="accent1">
                <a:lumMod val="60000"/>
                <a:lumOff val="4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3" name="矩形 112">
              <a:extLst>
                <a:ext uri="{FF2B5EF4-FFF2-40B4-BE49-F238E27FC236}">
                  <a16:creationId xmlns:a16="http://schemas.microsoft.com/office/drawing/2014/main" id="{31E50A35-34BB-8CBA-6866-39508B715399}"/>
                </a:ext>
              </a:extLst>
            </p:cNvPr>
            <p:cNvSpPr/>
            <p:nvPr/>
          </p:nvSpPr>
          <p:spPr>
            <a:xfrm>
              <a:off x="6508897" y="3097616"/>
              <a:ext cx="868325" cy="230372"/>
            </a:xfrm>
            <a:prstGeom prst="rect">
              <a:avLst/>
            </a:prstGeom>
            <a:solidFill>
              <a:schemeClr val="accent1">
                <a:lumMod val="60000"/>
                <a:lumOff val="4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4" name="群組 13">
            <a:extLst>
              <a:ext uri="{FF2B5EF4-FFF2-40B4-BE49-F238E27FC236}">
                <a16:creationId xmlns:a16="http://schemas.microsoft.com/office/drawing/2014/main" id="{E0B22458-F58A-D4EC-F475-8C2B000F73A0}"/>
              </a:ext>
            </a:extLst>
          </p:cNvPr>
          <p:cNvGrpSpPr/>
          <p:nvPr/>
        </p:nvGrpSpPr>
        <p:grpSpPr>
          <a:xfrm>
            <a:off x="7478673" y="2342708"/>
            <a:ext cx="3017432" cy="3658292"/>
            <a:chOff x="7478673" y="2342708"/>
            <a:chExt cx="3017432" cy="3658292"/>
          </a:xfrm>
        </p:grpSpPr>
        <p:sp>
          <p:nvSpPr>
            <p:cNvPr id="9" name="文字方塊 8">
              <a:extLst>
                <a:ext uri="{FF2B5EF4-FFF2-40B4-BE49-F238E27FC236}">
                  <a16:creationId xmlns:a16="http://schemas.microsoft.com/office/drawing/2014/main" id="{04B45763-AC37-141C-09AC-CBA32C67516B}"/>
                </a:ext>
              </a:extLst>
            </p:cNvPr>
            <p:cNvSpPr txBox="1"/>
            <p:nvPr/>
          </p:nvSpPr>
          <p:spPr>
            <a:xfrm rot="10800000">
              <a:off x="8196152" y="4784873"/>
              <a:ext cx="466061" cy="52322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zh-TW" altLang="en-US" sz="2800" b="1">
                  <a:ea typeface="新細明體"/>
                </a:rPr>
                <a:t>...</a:t>
              </a:r>
              <a:endParaRPr lang="zh-TW" sz="2800" b="1">
                <a:ea typeface="新細明體"/>
                <a:cs typeface="Calibri"/>
              </a:endParaRPr>
            </a:p>
          </p:txBody>
        </p:sp>
        <p:grpSp>
          <p:nvGrpSpPr>
            <p:cNvPr id="27" name="群組 26">
              <a:extLst>
                <a:ext uri="{FF2B5EF4-FFF2-40B4-BE49-F238E27FC236}">
                  <a16:creationId xmlns:a16="http://schemas.microsoft.com/office/drawing/2014/main" id="{0133F79D-DBA4-8C2D-1BC4-53945B599944}"/>
                </a:ext>
              </a:extLst>
            </p:cNvPr>
            <p:cNvGrpSpPr/>
            <p:nvPr/>
          </p:nvGrpSpPr>
          <p:grpSpPr>
            <a:xfrm>
              <a:off x="9626008" y="3654054"/>
              <a:ext cx="870097" cy="2321440"/>
              <a:chOff x="8509589" y="2945217"/>
              <a:chExt cx="870097" cy="2321440"/>
            </a:xfrm>
          </p:grpSpPr>
          <p:sp>
            <p:nvSpPr>
              <p:cNvPr id="22" name="矩形 21">
                <a:extLst>
                  <a:ext uri="{FF2B5EF4-FFF2-40B4-BE49-F238E27FC236}">
                    <a16:creationId xmlns:a16="http://schemas.microsoft.com/office/drawing/2014/main" id="{6B316756-552D-803D-8A54-290F0E0916CF}"/>
                  </a:ext>
                </a:extLst>
              </p:cNvPr>
              <p:cNvSpPr/>
              <p:nvPr/>
            </p:nvSpPr>
            <p:spPr>
              <a:xfrm>
                <a:off x="8509589" y="2945217"/>
                <a:ext cx="868325" cy="230372"/>
              </a:xfrm>
              <a:prstGeom prst="rect">
                <a:avLst/>
              </a:prstGeom>
              <a:solidFill>
                <a:schemeClr val="accent1">
                  <a:lumMod val="75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3" name="矩形 22">
                <a:extLst>
                  <a:ext uri="{FF2B5EF4-FFF2-40B4-BE49-F238E27FC236}">
                    <a16:creationId xmlns:a16="http://schemas.microsoft.com/office/drawing/2014/main" id="{5D369064-0D29-3F1A-2D96-49AEB585FDEA}"/>
                  </a:ext>
                </a:extLst>
              </p:cNvPr>
              <p:cNvSpPr/>
              <p:nvPr/>
            </p:nvSpPr>
            <p:spPr>
              <a:xfrm>
                <a:off x="8509589" y="3467984"/>
                <a:ext cx="868325" cy="230372"/>
              </a:xfrm>
              <a:prstGeom prst="rect">
                <a:avLst/>
              </a:prstGeom>
              <a:solidFill>
                <a:schemeClr val="accent1">
                  <a:lumMod val="75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4" name="矩形 23">
                <a:extLst>
                  <a:ext uri="{FF2B5EF4-FFF2-40B4-BE49-F238E27FC236}">
                    <a16:creationId xmlns:a16="http://schemas.microsoft.com/office/drawing/2014/main" id="{0573E132-F074-EAEA-7BB3-9CA90D9F33C7}"/>
                  </a:ext>
                </a:extLst>
              </p:cNvPr>
              <p:cNvSpPr/>
              <p:nvPr/>
            </p:nvSpPr>
            <p:spPr>
              <a:xfrm>
                <a:off x="8509589" y="3990751"/>
                <a:ext cx="868325" cy="230372"/>
              </a:xfrm>
              <a:prstGeom prst="rect">
                <a:avLst/>
              </a:prstGeom>
              <a:solidFill>
                <a:schemeClr val="accent1">
                  <a:lumMod val="75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5" name="矩形 24">
                <a:extLst>
                  <a:ext uri="{FF2B5EF4-FFF2-40B4-BE49-F238E27FC236}">
                    <a16:creationId xmlns:a16="http://schemas.microsoft.com/office/drawing/2014/main" id="{A8EB0265-43FA-2F24-74CB-206C267A44B1}"/>
                  </a:ext>
                </a:extLst>
              </p:cNvPr>
              <p:cNvSpPr/>
              <p:nvPr/>
            </p:nvSpPr>
            <p:spPr>
              <a:xfrm>
                <a:off x="8509589" y="5036285"/>
                <a:ext cx="868325" cy="230372"/>
              </a:xfrm>
              <a:prstGeom prst="rect">
                <a:avLst/>
              </a:prstGeom>
              <a:solidFill>
                <a:schemeClr val="accent1">
                  <a:lumMod val="75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6" name="矩形 25">
                <a:extLst>
                  <a:ext uri="{FF2B5EF4-FFF2-40B4-BE49-F238E27FC236}">
                    <a16:creationId xmlns:a16="http://schemas.microsoft.com/office/drawing/2014/main" id="{00FF0FB1-9A34-C9E6-30DF-844A628B8F67}"/>
                  </a:ext>
                </a:extLst>
              </p:cNvPr>
              <p:cNvSpPr/>
              <p:nvPr/>
            </p:nvSpPr>
            <p:spPr>
              <a:xfrm>
                <a:off x="8511361" y="4513518"/>
                <a:ext cx="868325" cy="230372"/>
              </a:xfrm>
              <a:prstGeom prst="rect">
                <a:avLst/>
              </a:prstGeom>
              <a:solidFill>
                <a:schemeClr val="accent1">
                  <a:lumMod val="75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62" name="群組 61">
              <a:extLst>
                <a:ext uri="{FF2B5EF4-FFF2-40B4-BE49-F238E27FC236}">
                  <a16:creationId xmlns:a16="http://schemas.microsoft.com/office/drawing/2014/main" id="{395E7DCC-1D30-D0A8-84AE-82C8F4234830}"/>
                </a:ext>
              </a:extLst>
            </p:cNvPr>
            <p:cNvGrpSpPr/>
            <p:nvPr/>
          </p:nvGrpSpPr>
          <p:grpSpPr>
            <a:xfrm>
              <a:off x="7478673" y="3772029"/>
              <a:ext cx="274674" cy="2092840"/>
              <a:chOff x="1143442" y="3036612"/>
              <a:chExt cx="274674" cy="2092840"/>
            </a:xfrm>
          </p:grpSpPr>
          <p:cxnSp>
            <p:nvCxnSpPr>
              <p:cNvPr id="57" name="直線單箭頭接點 56">
                <a:extLst>
                  <a:ext uri="{FF2B5EF4-FFF2-40B4-BE49-F238E27FC236}">
                    <a16:creationId xmlns:a16="http://schemas.microsoft.com/office/drawing/2014/main" id="{15666926-56D5-858C-F8CE-16B28CDF1153}"/>
                  </a:ext>
                </a:extLst>
              </p:cNvPr>
              <p:cNvCxnSpPr>
                <a:cxnSpLocks/>
              </p:cNvCxnSpPr>
              <p:nvPr/>
            </p:nvCxnSpPr>
            <p:spPr>
              <a:xfrm>
                <a:off x="1150530" y="3036612"/>
                <a:ext cx="267586" cy="1063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8" name="直線單箭頭接點 57">
                <a:extLst>
                  <a:ext uri="{FF2B5EF4-FFF2-40B4-BE49-F238E27FC236}">
                    <a16:creationId xmlns:a16="http://schemas.microsoft.com/office/drawing/2014/main" id="{302A5AA8-63D5-B8B6-054D-CB22AD3F26E4}"/>
                  </a:ext>
                </a:extLst>
              </p:cNvPr>
              <p:cNvCxnSpPr>
                <a:cxnSpLocks/>
              </p:cNvCxnSpPr>
              <p:nvPr/>
            </p:nvCxnSpPr>
            <p:spPr>
              <a:xfrm>
                <a:off x="1150530" y="3512886"/>
                <a:ext cx="267586" cy="1063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9" name="直線單箭頭接點 58">
                <a:extLst>
                  <a:ext uri="{FF2B5EF4-FFF2-40B4-BE49-F238E27FC236}">
                    <a16:creationId xmlns:a16="http://schemas.microsoft.com/office/drawing/2014/main" id="{956FECAB-9C82-576C-3F33-C770686AA481}"/>
                  </a:ext>
                </a:extLst>
              </p:cNvPr>
              <p:cNvCxnSpPr>
                <a:cxnSpLocks/>
              </p:cNvCxnSpPr>
              <p:nvPr/>
            </p:nvCxnSpPr>
            <p:spPr>
              <a:xfrm>
                <a:off x="1150530" y="4033438"/>
                <a:ext cx="267586" cy="1063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0" name="直線單箭頭接點 59">
                <a:extLst>
                  <a:ext uri="{FF2B5EF4-FFF2-40B4-BE49-F238E27FC236}">
                    <a16:creationId xmlns:a16="http://schemas.microsoft.com/office/drawing/2014/main" id="{2B9FE172-E1DB-8895-B231-0468A29B2F8B}"/>
                  </a:ext>
                </a:extLst>
              </p:cNvPr>
              <p:cNvCxnSpPr>
                <a:cxnSpLocks/>
              </p:cNvCxnSpPr>
              <p:nvPr/>
            </p:nvCxnSpPr>
            <p:spPr>
              <a:xfrm>
                <a:off x="1150530" y="5118820"/>
                <a:ext cx="267586" cy="1063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1" name="直線單箭頭接點 60">
                <a:extLst>
                  <a:ext uri="{FF2B5EF4-FFF2-40B4-BE49-F238E27FC236}">
                    <a16:creationId xmlns:a16="http://schemas.microsoft.com/office/drawing/2014/main" id="{B421F0F8-F740-4647-C1AA-E39BB765C009}"/>
                  </a:ext>
                </a:extLst>
              </p:cNvPr>
              <p:cNvCxnSpPr>
                <a:cxnSpLocks/>
              </p:cNvCxnSpPr>
              <p:nvPr/>
            </p:nvCxnSpPr>
            <p:spPr>
              <a:xfrm>
                <a:off x="1143442" y="4553990"/>
                <a:ext cx="267586" cy="1063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9" name="群組 68">
              <a:extLst>
                <a:ext uri="{FF2B5EF4-FFF2-40B4-BE49-F238E27FC236}">
                  <a16:creationId xmlns:a16="http://schemas.microsoft.com/office/drawing/2014/main" id="{8E2E26AF-60C4-5D01-EB42-C8D71CDE5412}"/>
                </a:ext>
              </a:extLst>
            </p:cNvPr>
            <p:cNvGrpSpPr/>
            <p:nvPr/>
          </p:nvGrpSpPr>
          <p:grpSpPr>
            <a:xfrm>
              <a:off x="9197603" y="3772029"/>
              <a:ext cx="274674" cy="2092840"/>
              <a:chOff x="1143442" y="3036612"/>
              <a:chExt cx="274674" cy="2092840"/>
            </a:xfrm>
          </p:grpSpPr>
          <p:cxnSp>
            <p:nvCxnSpPr>
              <p:cNvPr id="64" name="直線單箭頭接點 63">
                <a:extLst>
                  <a:ext uri="{FF2B5EF4-FFF2-40B4-BE49-F238E27FC236}">
                    <a16:creationId xmlns:a16="http://schemas.microsoft.com/office/drawing/2014/main" id="{2D549DE2-83AB-5BC3-B94E-81EFB482730D}"/>
                  </a:ext>
                </a:extLst>
              </p:cNvPr>
              <p:cNvCxnSpPr>
                <a:cxnSpLocks/>
              </p:cNvCxnSpPr>
              <p:nvPr/>
            </p:nvCxnSpPr>
            <p:spPr>
              <a:xfrm>
                <a:off x="1150530" y="3036612"/>
                <a:ext cx="267586" cy="1063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5" name="直線單箭頭接點 64">
                <a:extLst>
                  <a:ext uri="{FF2B5EF4-FFF2-40B4-BE49-F238E27FC236}">
                    <a16:creationId xmlns:a16="http://schemas.microsoft.com/office/drawing/2014/main" id="{F31B5BB1-396A-AEED-8BDC-8D85B9986A8F}"/>
                  </a:ext>
                </a:extLst>
              </p:cNvPr>
              <p:cNvCxnSpPr>
                <a:cxnSpLocks/>
              </p:cNvCxnSpPr>
              <p:nvPr/>
            </p:nvCxnSpPr>
            <p:spPr>
              <a:xfrm>
                <a:off x="1150530" y="3512886"/>
                <a:ext cx="267586" cy="1063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6" name="直線單箭頭接點 65">
                <a:extLst>
                  <a:ext uri="{FF2B5EF4-FFF2-40B4-BE49-F238E27FC236}">
                    <a16:creationId xmlns:a16="http://schemas.microsoft.com/office/drawing/2014/main" id="{A74A1DA8-3157-9776-9A6F-A73E733C9443}"/>
                  </a:ext>
                </a:extLst>
              </p:cNvPr>
              <p:cNvCxnSpPr>
                <a:cxnSpLocks/>
              </p:cNvCxnSpPr>
              <p:nvPr/>
            </p:nvCxnSpPr>
            <p:spPr>
              <a:xfrm>
                <a:off x="1150530" y="4033438"/>
                <a:ext cx="267586" cy="1063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7" name="直線單箭頭接點 66">
                <a:extLst>
                  <a:ext uri="{FF2B5EF4-FFF2-40B4-BE49-F238E27FC236}">
                    <a16:creationId xmlns:a16="http://schemas.microsoft.com/office/drawing/2014/main" id="{8320276E-B3F2-D73A-7FCD-67455C03417E}"/>
                  </a:ext>
                </a:extLst>
              </p:cNvPr>
              <p:cNvCxnSpPr>
                <a:cxnSpLocks/>
              </p:cNvCxnSpPr>
              <p:nvPr/>
            </p:nvCxnSpPr>
            <p:spPr>
              <a:xfrm>
                <a:off x="1150530" y="5118820"/>
                <a:ext cx="267586" cy="1063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8" name="直線單箭頭接點 67">
                <a:extLst>
                  <a:ext uri="{FF2B5EF4-FFF2-40B4-BE49-F238E27FC236}">
                    <a16:creationId xmlns:a16="http://schemas.microsoft.com/office/drawing/2014/main" id="{F179D07D-F547-6528-3B6E-EB7922DF0292}"/>
                  </a:ext>
                </a:extLst>
              </p:cNvPr>
              <p:cNvCxnSpPr>
                <a:cxnSpLocks/>
              </p:cNvCxnSpPr>
              <p:nvPr/>
            </p:nvCxnSpPr>
            <p:spPr>
              <a:xfrm>
                <a:off x="1143442" y="4553990"/>
                <a:ext cx="267586" cy="1063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78" name="矩形 77">
              <a:extLst>
                <a:ext uri="{FF2B5EF4-FFF2-40B4-BE49-F238E27FC236}">
                  <a16:creationId xmlns:a16="http://schemas.microsoft.com/office/drawing/2014/main" id="{A7E8D478-9208-3759-0A03-D8B44FD6F368}"/>
                </a:ext>
              </a:extLst>
            </p:cNvPr>
            <p:cNvSpPr/>
            <p:nvPr/>
          </p:nvSpPr>
          <p:spPr>
            <a:xfrm rot="5400000">
              <a:off x="6215268" y="3937052"/>
              <a:ext cx="3658292" cy="469604"/>
            </a:xfrm>
            <a:prstGeom prst="rect">
              <a:avLst/>
            </a:prstGeom>
            <a:solidFill>
              <a:srgbClr val="FBBDD3"/>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zh-TW" altLang="en-US" sz="2400">
                  <a:solidFill>
                    <a:schemeClr val="tx1"/>
                  </a:solidFill>
                  <a:latin typeface="Calibri"/>
                  <a:ea typeface="新細明體"/>
                  <a:cs typeface="Calibri"/>
                </a:rPr>
                <a:t>Transformer Layer 2</a:t>
              </a:r>
              <a:endParaRPr lang="zh-TW">
                <a:solidFill>
                  <a:schemeClr val="tx1"/>
                </a:solidFill>
              </a:endParaRPr>
            </a:p>
          </p:txBody>
        </p:sp>
        <p:sp>
          <p:nvSpPr>
            <p:cNvPr id="80" name="矩形 79">
              <a:extLst>
                <a:ext uri="{FF2B5EF4-FFF2-40B4-BE49-F238E27FC236}">
                  <a16:creationId xmlns:a16="http://schemas.microsoft.com/office/drawing/2014/main" id="{ED05198D-2257-9D3D-0CD7-BB44A2F3CCF1}"/>
                </a:ext>
              </a:extLst>
            </p:cNvPr>
            <p:cNvSpPr/>
            <p:nvPr/>
          </p:nvSpPr>
          <p:spPr>
            <a:xfrm rot="5400000">
              <a:off x="7048151" y="3937052"/>
              <a:ext cx="3658292" cy="469604"/>
            </a:xfrm>
            <a:prstGeom prst="rect">
              <a:avLst/>
            </a:prstGeom>
            <a:solidFill>
              <a:srgbClr val="FBBDD3"/>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zh-TW" altLang="en-US" sz="2400">
                  <a:solidFill>
                    <a:schemeClr val="tx1"/>
                  </a:solidFill>
                  <a:latin typeface="Calibri"/>
                  <a:ea typeface="新細明體"/>
                  <a:cs typeface="Calibri"/>
                </a:rPr>
                <a:t>Transformer Layer N</a:t>
              </a:r>
              <a:endParaRPr lang="zh-TW">
                <a:solidFill>
                  <a:schemeClr val="tx1"/>
                </a:solidFill>
              </a:endParaRPr>
            </a:p>
          </p:txBody>
        </p:sp>
        <p:grpSp>
          <p:nvGrpSpPr>
            <p:cNvPr id="104" name="群組 103">
              <a:extLst>
                <a:ext uri="{FF2B5EF4-FFF2-40B4-BE49-F238E27FC236}">
                  <a16:creationId xmlns:a16="http://schemas.microsoft.com/office/drawing/2014/main" id="{66AAE8D6-CF7D-A397-1E40-40588A1B1AB9}"/>
                </a:ext>
              </a:extLst>
            </p:cNvPr>
            <p:cNvGrpSpPr/>
            <p:nvPr/>
          </p:nvGrpSpPr>
          <p:grpSpPr>
            <a:xfrm>
              <a:off x="7478674" y="2710547"/>
              <a:ext cx="267586" cy="486906"/>
              <a:chOff x="3748419" y="2692826"/>
              <a:chExt cx="267586" cy="486906"/>
            </a:xfrm>
          </p:grpSpPr>
          <p:cxnSp>
            <p:nvCxnSpPr>
              <p:cNvPr id="105" name="直線單箭頭接點 104">
                <a:extLst>
                  <a:ext uri="{FF2B5EF4-FFF2-40B4-BE49-F238E27FC236}">
                    <a16:creationId xmlns:a16="http://schemas.microsoft.com/office/drawing/2014/main" id="{A51D85AF-CB71-6AA1-E64B-C36CE4C18923}"/>
                  </a:ext>
                </a:extLst>
              </p:cNvPr>
              <p:cNvCxnSpPr>
                <a:cxnSpLocks/>
              </p:cNvCxnSpPr>
              <p:nvPr/>
            </p:nvCxnSpPr>
            <p:spPr>
              <a:xfrm>
                <a:off x="3748419" y="2692826"/>
                <a:ext cx="267586" cy="1063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6" name="直線單箭頭接點 105">
                <a:extLst>
                  <a:ext uri="{FF2B5EF4-FFF2-40B4-BE49-F238E27FC236}">
                    <a16:creationId xmlns:a16="http://schemas.microsoft.com/office/drawing/2014/main" id="{5591EA7E-55DB-B93A-17E1-F7972DE028A7}"/>
                  </a:ext>
                </a:extLst>
              </p:cNvPr>
              <p:cNvCxnSpPr>
                <a:cxnSpLocks/>
              </p:cNvCxnSpPr>
              <p:nvPr/>
            </p:nvCxnSpPr>
            <p:spPr>
              <a:xfrm>
                <a:off x="3748419" y="3169100"/>
                <a:ext cx="267586" cy="1063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07" name="群組 106">
              <a:extLst>
                <a:ext uri="{FF2B5EF4-FFF2-40B4-BE49-F238E27FC236}">
                  <a16:creationId xmlns:a16="http://schemas.microsoft.com/office/drawing/2014/main" id="{1ABE2ACF-A5E8-AB60-CF7E-2818DC1446BD}"/>
                </a:ext>
              </a:extLst>
            </p:cNvPr>
            <p:cNvGrpSpPr/>
            <p:nvPr/>
          </p:nvGrpSpPr>
          <p:grpSpPr>
            <a:xfrm>
              <a:off x="9206464" y="2710547"/>
              <a:ext cx="267586" cy="486906"/>
              <a:chOff x="3748419" y="2692826"/>
              <a:chExt cx="267586" cy="486906"/>
            </a:xfrm>
          </p:grpSpPr>
          <p:cxnSp>
            <p:nvCxnSpPr>
              <p:cNvPr id="108" name="直線單箭頭接點 107">
                <a:extLst>
                  <a:ext uri="{FF2B5EF4-FFF2-40B4-BE49-F238E27FC236}">
                    <a16:creationId xmlns:a16="http://schemas.microsoft.com/office/drawing/2014/main" id="{2C2C3715-72D2-9A3E-B403-DF936E962DEC}"/>
                  </a:ext>
                </a:extLst>
              </p:cNvPr>
              <p:cNvCxnSpPr>
                <a:cxnSpLocks/>
              </p:cNvCxnSpPr>
              <p:nvPr/>
            </p:nvCxnSpPr>
            <p:spPr>
              <a:xfrm>
                <a:off x="3748419" y="2692826"/>
                <a:ext cx="267586" cy="1063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9" name="直線單箭頭接點 108">
                <a:extLst>
                  <a:ext uri="{FF2B5EF4-FFF2-40B4-BE49-F238E27FC236}">
                    <a16:creationId xmlns:a16="http://schemas.microsoft.com/office/drawing/2014/main" id="{D6E4D563-9EDD-2EEB-7E6D-158D4C450399}"/>
                  </a:ext>
                </a:extLst>
              </p:cNvPr>
              <p:cNvCxnSpPr>
                <a:cxnSpLocks/>
              </p:cNvCxnSpPr>
              <p:nvPr/>
            </p:nvCxnSpPr>
            <p:spPr>
              <a:xfrm>
                <a:off x="3748419" y="3169100"/>
                <a:ext cx="267586" cy="1063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115" name="矩形 114">
              <a:extLst>
                <a:ext uri="{FF2B5EF4-FFF2-40B4-BE49-F238E27FC236}">
                  <a16:creationId xmlns:a16="http://schemas.microsoft.com/office/drawing/2014/main" id="{C929CE37-9ACC-D9BE-5F2C-CB36D93E98B2}"/>
                </a:ext>
              </a:extLst>
            </p:cNvPr>
            <p:cNvSpPr/>
            <p:nvPr/>
          </p:nvSpPr>
          <p:spPr>
            <a:xfrm>
              <a:off x="9610059" y="2583710"/>
              <a:ext cx="868325" cy="230372"/>
            </a:xfrm>
            <a:prstGeom prst="rect">
              <a:avLst/>
            </a:prstGeom>
            <a:solidFill>
              <a:schemeClr val="accent1">
                <a:lumMod val="75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7" name="矩形 116">
              <a:extLst>
                <a:ext uri="{FF2B5EF4-FFF2-40B4-BE49-F238E27FC236}">
                  <a16:creationId xmlns:a16="http://schemas.microsoft.com/office/drawing/2014/main" id="{D27C7F27-56F9-65E7-0B2A-305205229BBC}"/>
                </a:ext>
              </a:extLst>
            </p:cNvPr>
            <p:cNvSpPr/>
            <p:nvPr/>
          </p:nvSpPr>
          <p:spPr>
            <a:xfrm>
              <a:off x="9610059" y="3106477"/>
              <a:ext cx="868325" cy="230372"/>
            </a:xfrm>
            <a:prstGeom prst="rect">
              <a:avLst/>
            </a:prstGeom>
            <a:solidFill>
              <a:schemeClr val="accent1">
                <a:lumMod val="75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6" name="文字方塊 5">
            <a:extLst>
              <a:ext uri="{FF2B5EF4-FFF2-40B4-BE49-F238E27FC236}">
                <a16:creationId xmlns:a16="http://schemas.microsoft.com/office/drawing/2014/main" id="{52AB88C8-5C53-688F-72BD-5648AD9E5755}"/>
              </a:ext>
            </a:extLst>
          </p:cNvPr>
          <p:cNvSpPr txBox="1"/>
          <p:nvPr/>
        </p:nvSpPr>
        <p:spPr>
          <a:xfrm>
            <a:off x="1350781" y="4001522"/>
            <a:ext cx="909080" cy="461665"/>
          </a:xfrm>
          <a:prstGeom prst="rect">
            <a:avLst/>
          </a:prstGeom>
          <a:solidFill>
            <a:schemeClr val="accent5">
              <a:lumMod val="20000"/>
              <a:lumOff val="80000"/>
            </a:schemeClr>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TW" altLang="en-US" sz="2400">
                <a:ea typeface="新細明體"/>
                <a:cs typeface="Calibri"/>
              </a:rPr>
              <a:t>[</a:t>
            </a:r>
            <a:r>
              <a:rPr lang="en-US" altLang="zh-TW" sz="2400">
                <a:ea typeface="新細明體"/>
                <a:cs typeface="Calibri"/>
              </a:rPr>
              <a:t>BOS</a:t>
            </a:r>
            <a:r>
              <a:rPr lang="zh-TW" altLang="en-US" sz="2400">
                <a:ea typeface="新細明體"/>
                <a:cs typeface="Calibri"/>
              </a:rPr>
              <a:t>]</a:t>
            </a:r>
          </a:p>
        </p:txBody>
      </p:sp>
      <p:sp>
        <p:nvSpPr>
          <p:cNvPr id="8" name="矩形 7">
            <a:extLst>
              <a:ext uri="{FF2B5EF4-FFF2-40B4-BE49-F238E27FC236}">
                <a16:creationId xmlns:a16="http://schemas.microsoft.com/office/drawing/2014/main" id="{12AF0C0B-0F62-1758-0AFF-726467D52A49}"/>
              </a:ext>
            </a:extLst>
          </p:cNvPr>
          <p:cNvSpPr/>
          <p:nvPr/>
        </p:nvSpPr>
        <p:spPr>
          <a:xfrm>
            <a:off x="4052776" y="3573570"/>
            <a:ext cx="868325" cy="230372"/>
          </a:xfrm>
          <a:prstGeom prst="rect">
            <a:avLst/>
          </a:prstGeom>
          <a:solidFill>
            <a:srgbClr val="FFFF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12" name="群組 11">
            <a:extLst>
              <a:ext uri="{FF2B5EF4-FFF2-40B4-BE49-F238E27FC236}">
                <a16:creationId xmlns:a16="http://schemas.microsoft.com/office/drawing/2014/main" id="{753EE26D-126D-E63A-348F-341512218DE0}"/>
              </a:ext>
            </a:extLst>
          </p:cNvPr>
          <p:cNvGrpSpPr/>
          <p:nvPr/>
        </p:nvGrpSpPr>
        <p:grpSpPr>
          <a:xfrm>
            <a:off x="1101129" y="2398481"/>
            <a:ext cx="3980567" cy="1572372"/>
            <a:chOff x="1101129" y="2398481"/>
            <a:chExt cx="3980567" cy="1572372"/>
          </a:xfrm>
        </p:grpSpPr>
        <p:sp>
          <p:nvSpPr>
            <p:cNvPr id="119" name="矩形: 圓角 118">
              <a:extLst>
                <a:ext uri="{FF2B5EF4-FFF2-40B4-BE49-F238E27FC236}">
                  <a16:creationId xmlns:a16="http://schemas.microsoft.com/office/drawing/2014/main" id="{5F1492D4-8A7D-34EA-9B0C-5CBF08D96A7B}"/>
                </a:ext>
              </a:extLst>
            </p:cNvPr>
            <p:cNvSpPr/>
            <p:nvPr/>
          </p:nvSpPr>
          <p:spPr>
            <a:xfrm>
              <a:off x="3832372" y="2398481"/>
              <a:ext cx="1249324" cy="1572372"/>
            </a:xfrm>
            <a:prstGeom prst="roundRect">
              <a:avLst/>
            </a:prstGeom>
            <a:noFill/>
            <a:ln w="57150">
              <a:solidFill>
                <a:srgbClr val="FFFF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文字方塊 4">
              <a:extLst>
                <a:ext uri="{FF2B5EF4-FFF2-40B4-BE49-F238E27FC236}">
                  <a16:creationId xmlns:a16="http://schemas.microsoft.com/office/drawing/2014/main" id="{3F2284AB-BD85-767C-0D7F-ECA4449E116B}"/>
                </a:ext>
              </a:extLst>
            </p:cNvPr>
            <p:cNvSpPr txBox="1"/>
            <p:nvPr/>
          </p:nvSpPr>
          <p:spPr>
            <a:xfrm>
              <a:off x="1101129" y="2948899"/>
              <a:ext cx="2758044"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2400">
                  <a:ea typeface="新細明體"/>
                  <a:cs typeface="Calibri"/>
                </a:rPr>
                <a:t>Prefix embedding</a:t>
              </a:r>
              <a:endParaRPr lang="zh-TW">
                <a:ea typeface="新細明體"/>
                <a:cs typeface="Calibri"/>
              </a:endParaRPr>
            </a:p>
          </p:txBody>
        </p:sp>
      </p:grpSp>
      <p:grpSp>
        <p:nvGrpSpPr>
          <p:cNvPr id="35" name="群組 34">
            <a:extLst>
              <a:ext uri="{FF2B5EF4-FFF2-40B4-BE49-F238E27FC236}">
                <a16:creationId xmlns:a16="http://schemas.microsoft.com/office/drawing/2014/main" id="{A52BC88F-3679-1AFA-ED8D-CD12764527E7}"/>
              </a:ext>
            </a:extLst>
          </p:cNvPr>
          <p:cNvGrpSpPr/>
          <p:nvPr/>
        </p:nvGrpSpPr>
        <p:grpSpPr>
          <a:xfrm>
            <a:off x="-8332" y="4001522"/>
            <a:ext cx="1260011" cy="1826135"/>
            <a:chOff x="-8332" y="4001522"/>
            <a:chExt cx="1260011" cy="1826135"/>
          </a:xfrm>
        </p:grpSpPr>
        <p:sp>
          <p:nvSpPr>
            <p:cNvPr id="15" name="左大括弧 14">
              <a:extLst>
                <a:ext uri="{FF2B5EF4-FFF2-40B4-BE49-F238E27FC236}">
                  <a16:creationId xmlns:a16="http://schemas.microsoft.com/office/drawing/2014/main" id="{625B9A5F-B04F-1C85-511F-66E23FA0122A}"/>
                </a:ext>
              </a:extLst>
            </p:cNvPr>
            <p:cNvSpPr/>
            <p:nvPr/>
          </p:nvSpPr>
          <p:spPr>
            <a:xfrm>
              <a:off x="921895" y="4001522"/>
              <a:ext cx="329784" cy="1826135"/>
            </a:xfrm>
            <a:prstGeom prst="lef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TW" altLang="en-US"/>
            </a:p>
          </p:txBody>
        </p:sp>
        <p:sp>
          <p:nvSpPr>
            <p:cNvPr id="29" name="文字方塊 4">
              <a:extLst>
                <a:ext uri="{FF2B5EF4-FFF2-40B4-BE49-F238E27FC236}">
                  <a16:creationId xmlns:a16="http://schemas.microsoft.com/office/drawing/2014/main" id="{3CFC8591-0A80-EF78-3694-C6FD32EDA568}"/>
                </a:ext>
              </a:extLst>
            </p:cNvPr>
            <p:cNvSpPr txBox="1"/>
            <p:nvPr/>
          </p:nvSpPr>
          <p:spPr>
            <a:xfrm>
              <a:off x="-8332" y="4600546"/>
              <a:ext cx="1077183"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a:ea typeface="新細明體"/>
                  <a:cs typeface="Calibri"/>
                </a:rPr>
                <a:t>Input</a:t>
              </a:r>
              <a:br>
                <a:rPr lang="en-US" altLang="zh-TW">
                  <a:ea typeface="新細明體"/>
                  <a:cs typeface="Calibri"/>
                </a:rPr>
              </a:br>
              <a:r>
                <a:rPr lang="en-US" altLang="zh-TW">
                  <a:ea typeface="新細明體"/>
                  <a:cs typeface="Calibri"/>
                </a:rPr>
                <a:t>sequence</a:t>
              </a:r>
              <a:endParaRPr lang="zh-TW">
                <a:ea typeface="新細明體"/>
                <a:cs typeface="Calibri"/>
              </a:endParaRPr>
            </a:p>
          </p:txBody>
        </p:sp>
      </p:grpSp>
      <p:sp>
        <p:nvSpPr>
          <p:cNvPr id="4" name="日期版面配置區 3">
            <a:extLst>
              <a:ext uri="{FF2B5EF4-FFF2-40B4-BE49-F238E27FC236}">
                <a16:creationId xmlns:a16="http://schemas.microsoft.com/office/drawing/2014/main" id="{FA2970B3-FDE9-C684-2944-3FDCF29CB603}"/>
              </a:ext>
            </a:extLst>
          </p:cNvPr>
          <p:cNvSpPr>
            <a:spLocks noGrp="1"/>
          </p:cNvSpPr>
          <p:nvPr>
            <p:ph type="dt" sz="half" idx="10"/>
          </p:nvPr>
        </p:nvSpPr>
        <p:spPr/>
        <p:txBody>
          <a:bodyPr/>
          <a:lstStyle/>
          <a:p>
            <a:r>
              <a:rPr lang="en-US" altLang="zh-TW"/>
              <a:t>Lester, Brian, Rami Al-</a:t>
            </a:r>
            <a:r>
              <a:rPr lang="en-US" altLang="zh-TW" err="1"/>
              <a:t>Rfou</a:t>
            </a:r>
            <a:r>
              <a:rPr lang="en-US" altLang="zh-TW"/>
              <a:t>, and Noah Constant. "The Power of Scale for Parameter-Efficient Prompt Tuning." </a:t>
            </a:r>
            <a:r>
              <a:rPr lang="en-US" altLang="zh-TW" i="1"/>
              <a:t>Proceedings of the 2021 Conference on Empirical Methods in Natural Language Processing</a:t>
            </a:r>
            <a:r>
              <a:rPr lang="en-US" altLang="zh-TW"/>
              <a:t>. 2021.</a:t>
            </a:r>
            <a:endParaRPr lang="en-TW" altLang="zh-TW"/>
          </a:p>
        </p:txBody>
      </p:sp>
    </p:spTree>
    <p:extLst>
      <p:ext uri="{BB962C8B-B14F-4D97-AF65-F5344CB8AC3E}">
        <p14:creationId xmlns:p14="http://schemas.microsoft.com/office/powerpoint/2010/main" val="436069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67A315E-97CC-205E-C4C8-4FCC9C7F953A}"/>
              </a:ext>
            </a:extLst>
          </p:cNvPr>
          <p:cNvSpPr>
            <a:spLocks noGrp="1"/>
          </p:cNvSpPr>
          <p:nvPr>
            <p:ph type="title"/>
          </p:nvPr>
        </p:nvSpPr>
        <p:spPr/>
        <p:txBody>
          <a:bodyPr>
            <a:normAutofit/>
          </a:bodyPr>
          <a:lstStyle/>
          <a:p>
            <a:r>
              <a:rPr lang="af-ZA" altLang="zh-TW">
                <a:ea typeface="+mj-lt"/>
                <a:cs typeface="+mj-lt"/>
              </a:rPr>
              <a:t>Parameter-</a:t>
            </a:r>
            <a:r>
              <a:rPr lang="af-ZA" altLang="zh-TW" err="1">
                <a:ea typeface="+mj-lt"/>
                <a:cs typeface="+mj-lt"/>
              </a:rPr>
              <a:t>Efficient</a:t>
            </a:r>
            <a:r>
              <a:rPr lang="af-ZA" altLang="zh-TW">
                <a:ea typeface="+mj-lt"/>
                <a:cs typeface="+mj-lt"/>
              </a:rPr>
              <a:t> </a:t>
            </a:r>
            <a:r>
              <a:rPr lang="af-ZA" altLang="zh-TW" err="1">
                <a:ea typeface="+mj-lt"/>
                <a:cs typeface="+mj-lt"/>
              </a:rPr>
              <a:t>Fine-tuning</a:t>
            </a:r>
            <a:r>
              <a:rPr lang="en-US" altLang="zh-TW">
                <a:ea typeface="+mj-lt"/>
                <a:cs typeface="+mj-lt"/>
              </a:rPr>
              <a:t>:</a:t>
            </a:r>
            <a:r>
              <a:rPr lang="zh-TW" altLang="en-US">
                <a:ea typeface="+mj-lt"/>
                <a:cs typeface="+mj-lt"/>
              </a:rPr>
              <a:t> </a:t>
            </a:r>
            <a:r>
              <a:rPr lang="en-US" altLang="zh-TW">
                <a:ea typeface="+mj-lt"/>
                <a:cs typeface="+mj-lt"/>
              </a:rPr>
              <a:t>Soft</a:t>
            </a:r>
            <a:r>
              <a:rPr lang="zh-TW" altLang="en-US">
                <a:ea typeface="+mj-lt"/>
                <a:cs typeface="+mj-lt"/>
              </a:rPr>
              <a:t> </a:t>
            </a:r>
            <a:r>
              <a:rPr lang="en-US" altLang="zh-TW">
                <a:ea typeface="+mj-lt"/>
                <a:cs typeface="+mj-lt"/>
              </a:rPr>
              <a:t>Prompting</a:t>
            </a:r>
            <a:r>
              <a:rPr lang="af-ZA" altLang="zh-TW">
                <a:ea typeface="+mj-lt"/>
                <a:cs typeface="+mj-lt"/>
              </a:rPr>
              <a:t> </a:t>
            </a:r>
            <a:endParaRPr lang="zh-TW">
              <a:ea typeface="+mj-lt"/>
              <a:cs typeface="+mj-lt"/>
            </a:endParaRPr>
          </a:p>
        </p:txBody>
      </p:sp>
      <p:sp>
        <p:nvSpPr>
          <p:cNvPr id="3" name="內容版面配置區 2">
            <a:extLst>
              <a:ext uri="{FF2B5EF4-FFF2-40B4-BE49-F238E27FC236}">
                <a16:creationId xmlns:a16="http://schemas.microsoft.com/office/drawing/2014/main" id="{9E05E24D-9392-D81C-C85F-EE5491C5DA6A}"/>
              </a:ext>
            </a:extLst>
          </p:cNvPr>
          <p:cNvSpPr>
            <a:spLocks noGrp="1"/>
          </p:cNvSpPr>
          <p:nvPr>
            <p:ph idx="1"/>
          </p:nvPr>
        </p:nvSpPr>
        <p:spPr>
          <a:xfrm>
            <a:off x="838200" y="1269164"/>
            <a:ext cx="10515600" cy="4907799"/>
          </a:xfrm>
        </p:spPr>
        <p:txBody>
          <a:bodyPr vert="horz" lIns="91440" tIns="45720" rIns="91440" bIns="45720" rtlCol="0" anchor="t">
            <a:normAutofit/>
          </a:bodyPr>
          <a:lstStyle/>
          <a:p>
            <a:r>
              <a:rPr lang="en-US" altLang="zh-TW">
                <a:ea typeface="新細明體"/>
                <a:cs typeface="Calibri"/>
              </a:rPr>
              <a:t>Soft</a:t>
            </a:r>
            <a:r>
              <a:rPr lang="zh-TW" altLang="en-US">
                <a:ea typeface="新細明體"/>
                <a:cs typeface="Calibri"/>
              </a:rPr>
              <a:t> </a:t>
            </a:r>
            <a:r>
              <a:rPr lang="en-US" altLang="zh-TW">
                <a:ea typeface="新細明體"/>
                <a:cs typeface="Calibri"/>
              </a:rPr>
              <a:t>Prompting</a:t>
            </a:r>
            <a:r>
              <a:rPr lang="zh-TW" altLang="en-US">
                <a:ea typeface="新細明體"/>
                <a:cs typeface="Calibri"/>
              </a:rPr>
              <a:t> </a:t>
            </a:r>
            <a:r>
              <a:rPr lang="en-US" altLang="zh-TW">
                <a:ea typeface="新細明體"/>
                <a:cs typeface="Calibri"/>
              </a:rPr>
              <a:t>can</a:t>
            </a:r>
            <a:r>
              <a:rPr lang="zh-TW" altLang="en-US">
                <a:ea typeface="新細明體"/>
                <a:cs typeface="Calibri"/>
              </a:rPr>
              <a:t> </a:t>
            </a:r>
            <a:r>
              <a:rPr lang="en-US" altLang="zh-TW">
                <a:ea typeface="新細明體"/>
                <a:cs typeface="Calibri"/>
              </a:rPr>
              <a:t>be</a:t>
            </a:r>
            <a:r>
              <a:rPr lang="zh-TW" altLang="en-US">
                <a:ea typeface="新細明體"/>
                <a:cs typeface="Calibri"/>
              </a:rPr>
              <a:t> </a:t>
            </a:r>
            <a:r>
              <a:rPr lang="en-US" altLang="zh-TW">
                <a:ea typeface="新細明體"/>
                <a:cs typeface="Calibri"/>
              </a:rPr>
              <a:t>considered</a:t>
            </a:r>
            <a:r>
              <a:rPr lang="zh-TW" altLang="en-US">
                <a:ea typeface="新細明體"/>
                <a:cs typeface="Calibri"/>
              </a:rPr>
              <a:t> </a:t>
            </a:r>
            <a:r>
              <a:rPr lang="en-US" altLang="zh-TW">
                <a:ea typeface="新細明體"/>
                <a:cs typeface="Calibri"/>
              </a:rPr>
              <a:t>as</a:t>
            </a:r>
            <a:r>
              <a:rPr lang="zh-TW" altLang="en-US">
                <a:ea typeface="新細明體"/>
                <a:cs typeface="Calibri"/>
              </a:rPr>
              <a:t> </a:t>
            </a:r>
            <a:r>
              <a:rPr lang="en-US" altLang="zh-TW">
                <a:ea typeface="新細明體"/>
                <a:cs typeface="Calibri"/>
              </a:rPr>
              <a:t>the</a:t>
            </a:r>
            <a:r>
              <a:rPr lang="zh-TW" altLang="en-US">
                <a:ea typeface="新細明體"/>
                <a:cs typeface="Calibri"/>
              </a:rPr>
              <a:t> </a:t>
            </a:r>
            <a:r>
              <a:rPr lang="en-US" altLang="zh-TW" b="1" i="1">
                <a:ea typeface="新細明體"/>
                <a:cs typeface="Calibri"/>
              </a:rPr>
              <a:t>soften</a:t>
            </a:r>
            <a:r>
              <a:rPr lang="zh-TW" altLang="en-US">
                <a:ea typeface="新細明體"/>
                <a:cs typeface="Calibri"/>
              </a:rPr>
              <a:t> </a:t>
            </a:r>
            <a:r>
              <a:rPr lang="en-US" altLang="zh-TW">
                <a:ea typeface="新細明體"/>
                <a:cs typeface="Calibri"/>
              </a:rPr>
              <a:t>version</a:t>
            </a:r>
            <a:r>
              <a:rPr lang="zh-TW" altLang="en-US">
                <a:ea typeface="新細明體"/>
                <a:cs typeface="Calibri"/>
              </a:rPr>
              <a:t> </a:t>
            </a:r>
            <a:r>
              <a:rPr lang="en-US" altLang="zh-TW">
                <a:ea typeface="新細明體"/>
                <a:cs typeface="Calibri"/>
              </a:rPr>
              <a:t>of</a:t>
            </a:r>
            <a:r>
              <a:rPr lang="zh-TW" altLang="en-US">
                <a:ea typeface="新細明體"/>
                <a:cs typeface="Calibri"/>
              </a:rPr>
              <a:t> </a:t>
            </a:r>
            <a:r>
              <a:rPr lang="en-US" altLang="zh-TW">
                <a:ea typeface="新細明體"/>
                <a:cs typeface="Calibri"/>
              </a:rPr>
              <a:t>prompting</a:t>
            </a:r>
            <a:endParaRPr lang="zh-TW" altLang="en-US">
              <a:ea typeface="新細明體"/>
              <a:cs typeface="Calibri"/>
            </a:endParaRPr>
          </a:p>
          <a:p>
            <a:pPr lvl="1"/>
            <a:r>
              <a:rPr lang="en-US" altLang="zh-TW">
                <a:ea typeface="新細明體"/>
                <a:cs typeface="Calibri"/>
              </a:rPr>
              <a:t>(Hard)</a:t>
            </a:r>
            <a:r>
              <a:rPr lang="zh-TW" altLang="en-US">
                <a:ea typeface="新細明體"/>
                <a:cs typeface="Calibri"/>
              </a:rPr>
              <a:t> </a:t>
            </a:r>
            <a:r>
              <a:rPr lang="en-US" altLang="zh-TW">
                <a:ea typeface="新細明體"/>
                <a:cs typeface="Calibri"/>
              </a:rPr>
              <a:t>prompting:</a:t>
            </a:r>
            <a:r>
              <a:rPr lang="zh-TW" altLang="en-US">
                <a:ea typeface="新細明體"/>
                <a:cs typeface="Calibri"/>
              </a:rPr>
              <a:t> </a:t>
            </a:r>
            <a:r>
              <a:rPr lang="en-US" altLang="zh-TW">
                <a:ea typeface="新細明體"/>
                <a:cs typeface="Calibri"/>
              </a:rPr>
              <a:t>add</a:t>
            </a:r>
            <a:r>
              <a:rPr lang="zh-TW" altLang="en-US">
                <a:ea typeface="新細明體"/>
                <a:cs typeface="Calibri"/>
              </a:rPr>
              <a:t> </a:t>
            </a:r>
            <a:r>
              <a:rPr lang="en-US" altLang="zh-TW">
                <a:ea typeface="新細明體"/>
                <a:cs typeface="Calibri"/>
              </a:rPr>
              <a:t>words</a:t>
            </a:r>
            <a:r>
              <a:rPr lang="zh-TW" altLang="en-US">
                <a:ea typeface="新細明體"/>
                <a:cs typeface="Calibri"/>
              </a:rPr>
              <a:t> </a:t>
            </a:r>
            <a:r>
              <a:rPr lang="en-US" altLang="zh-TW">
                <a:ea typeface="新細明體"/>
                <a:cs typeface="Calibri"/>
              </a:rPr>
              <a:t>in</a:t>
            </a:r>
            <a:r>
              <a:rPr lang="zh-TW" altLang="en-US">
                <a:ea typeface="新細明體"/>
                <a:cs typeface="Calibri"/>
              </a:rPr>
              <a:t> </a:t>
            </a:r>
            <a:r>
              <a:rPr lang="en-US" altLang="zh-TW">
                <a:ea typeface="新細明體"/>
                <a:cs typeface="Calibri"/>
              </a:rPr>
              <a:t>the</a:t>
            </a:r>
            <a:r>
              <a:rPr lang="zh-TW" altLang="en-US">
                <a:ea typeface="新細明體"/>
                <a:cs typeface="Calibri"/>
              </a:rPr>
              <a:t> </a:t>
            </a:r>
            <a:r>
              <a:rPr lang="en-US" altLang="zh-TW">
                <a:ea typeface="新細明體"/>
                <a:cs typeface="Calibri"/>
              </a:rPr>
              <a:t>input</a:t>
            </a:r>
            <a:r>
              <a:rPr lang="zh-TW" altLang="en-US">
                <a:ea typeface="新細明體"/>
                <a:cs typeface="Calibri"/>
              </a:rPr>
              <a:t> </a:t>
            </a:r>
            <a:r>
              <a:rPr lang="en-US" altLang="zh-TW">
                <a:ea typeface="新細明體"/>
                <a:cs typeface="Calibri"/>
              </a:rPr>
              <a:t>sentence</a:t>
            </a:r>
            <a:endParaRPr lang="zh-TW" altLang="en-US">
              <a:ea typeface="新細明體"/>
              <a:cs typeface="Calibri"/>
            </a:endParaRPr>
          </a:p>
        </p:txBody>
      </p:sp>
      <p:grpSp>
        <p:nvGrpSpPr>
          <p:cNvPr id="11" name="群組 10">
            <a:extLst>
              <a:ext uri="{FF2B5EF4-FFF2-40B4-BE49-F238E27FC236}">
                <a16:creationId xmlns:a16="http://schemas.microsoft.com/office/drawing/2014/main" id="{5A733C13-ED28-FDAE-0471-5BE049D2317B}"/>
              </a:ext>
            </a:extLst>
          </p:cNvPr>
          <p:cNvGrpSpPr/>
          <p:nvPr/>
        </p:nvGrpSpPr>
        <p:grpSpPr>
          <a:xfrm>
            <a:off x="-361597" y="2308580"/>
            <a:ext cx="2565823" cy="3633767"/>
            <a:chOff x="-361597" y="2308580"/>
            <a:chExt cx="2565823" cy="3633767"/>
          </a:xfrm>
        </p:grpSpPr>
        <p:sp>
          <p:nvSpPr>
            <p:cNvPr id="119" name="矩形: 圓角 118">
              <a:extLst>
                <a:ext uri="{FF2B5EF4-FFF2-40B4-BE49-F238E27FC236}">
                  <a16:creationId xmlns:a16="http://schemas.microsoft.com/office/drawing/2014/main" id="{5F1492D4-8A7D-34EA-9B0C-5CBF08D96A7B}"/>
                </a:ext>
              </a:extLst>
            </p:cNvPr>
            <p:cNvSpPr/>
            <p:nvPr/>
          </p:nvSpPr>
          <p:spPr>
            <a:xfrm>
              <a:off x="362322" y="2308580"/>
              <a:ext cx="1841904" cy="1694616"/>
            </a:xfrm>
            <a:prstGeom prst="roundRect">
              <a:avLst/>
            </a:prstGeom>
            <a:noFill/>
            <a:ln w="5715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1" name="文字方塊 4">
              <a:extLst>
                <a:ext uri="{FF2B5EF4-FFF2-40B4-BE49-F238E27FC236}">
                  <a16:creationId xmlns:a16="http://schemas.microsoft.com/office/drawing/2014/main" id="{D29898A5-C728-E145-8C60-467865206C9E}"/>
                </a:ext>
              </a:extLst>
            </p:cNvPr>
            <p:cNvSpPr txBox="1"/>
            <p:nvPr/>
          </p:nvSpPr>
          <p:spPr>
            <a:xfrm>
              <a:off x="-361597" y="4865129"/>
              <a:ext cx="2185823" cy="107721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3200">
                  <a:ea typeface="新細明體"/>
                  <a:cs typeface="Calibri"/>
                </a:rPr>
                <a:t>Hard </a:t>
              </a:r>
              <a:br>
                <a:rPr lang="en-US" altLang="zh-TW" sz="3200">
                  <a:ea typeface="新細明體"/>
                  <a:cs typeface="Calibri"/>
                </a:rPr>
              </a:br>
              <a:r>
                <a:rPr lang="en-US" altLang="zh-TW" sz="3200">
                  <a:ea typeface="新細明體"/>
                  <a:cs typeface="Calibri"/>
                </a:rPr>
                <a:t>prompt</a:t>
              </a:r>
              <a:endParaRPr lang="zh-TW" sz="3200">
                <a:ea typeface="新細明體"/>
                <a:cs typeface="Calibri"/>
              </a:endParaRPr>
            </a:p>
          </p:txBody>
        </p:sp>
        <p:cxnSp>
          <p:nvCxnSpPr>
            <p:cNvPr id="8" name="直線單箭頭接點 121">
              <a:extLst>
                <a:ext uri="{FF2B5EF4-FFF2-40B4-BE49-F238E27FC236}">
                  <a16:creationId xmlns:a16="http://schemas.microsoft.com/office/drawing/2014/main" id="{C777914F-3842-6EAE-59BF-ABD4F634806A}"/>
                </a:ext>
              </a:extLst>
            </p:cNvPr>
            <p:cNvCxnSpPr>
              <a:cxnSpLocks/>
              <a:stCxn id="121" idx="0"/>
            </p:cNvCxnSpPr>
            <p:nvPr/>
          </p:nvCxnSpPr>
          <p:spPr>
            <a:xfrm flipV="1">
              <a:off x="731315" y="4024461"/>
              <a:ext cx="0" cy="840668"/>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0" name="群組 9">
            <a:extLst>
              <a:ext uri="{FF2B5EF4-FFF2-40B4-BE49-F238E27FC236}">
                <a16:creationId xmlns:a16="http://schemas.microsoft.com/office/drawing/2014/main" id="{FF368BCC-2DEA-25A5-A0BB-10E638C3C1A3}"/>
              </a:ext>
            </a:extLst>
          </p:cNvPr>
          <p:cNvGrpSpPr/>
          <p:nvPr/>
        </p:nvGrpSpPr>
        <p:grpSpPr>
          <a:xfrm>
            <a:off x="436840" y="2330092"/>
            <a:ext cx="10059265" cy="3804355"/>
            <a:chOff x="436840" y="2330092"/>
            <a:chExt cx="10059265" cy="3804355"/>
          </a:xfrm>
        </p:grpSpPr>
        <p:sp>
          <p:nvSpPr>
            <p:cNvPr id="9" name="文字方塊 8">
              <a:extLst>
                <a:ext uri="{FF2B5EF4-FFF2-40B4-BE49-F238E27FC236}">
                  <a16:creationId xmlns:a16="http://schemas.microsoft.com/office/drawing/2014/main" id="{04B45763-AC37-141C-09AC-CBA32C67516B}"/>
                </a:ext>
              </a:extLst>
            </p:cNvPr>
            <p:cNvSpPr txBox="1"/>
            <p:nvPr/>
          </p:nvSpPr>
          <p:spPr>
            <a:xfrm rot="10800000">
              <a:off x="8196152" y="4784873"/>
              <a:ext cx="466061" cy="52322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zh-TW" altLang="en-US" sz="2800" b="1">
                  <a:ea typeface="新細明體"/>
                </a:rPr>
                <a:t>...</a:t>
              </a:r>
              <a:endParaRPr lang="zh-TW" sz="2800" b="1">
                <a:ea typeface="新細明體"/>
                <a:cs typeface="Calibri"/>
              </a:endParaRPr>
            </a:p>
          </p:txBody>
        </p:sp>
        <p:sp>
          <p:nvSpPr>
            <p:cNvPr id="13" name="文字方塊 12">
              <a:extLst>
                <a:ext uri="{FF2B5EF4-FFF2-40B4-BE49-F238E27FC236}">
                  <a16:creationId xmlns:a16="http://schemas.microsoft.com/office/drawing/2014/main" id="{CE8C6005-643E-A32A-990A-64435FFDED24}"/>
                </a:ext>
              </a:extLst>
            </p:cNvPr>
            <p:cNvSpPr txBox="1"/>
            <p:nvPr/>
          </p:nvSpPr>
          <p:spPr>
            <a:xfrm>
              <a:off x="1296306" y="4024461"/>
              <a:ext cx="909080" cy="461665"/>
            </a:xfrm>
            <a:prstGeom prst="rect">
              <a:avLst/>
            </a:prstGeom>
            <a:solidFill>
              <a:schemeClr val="accent5">
                <a:lumMod val="20000"/>
                <a:lumOff val="80000"/>
              </a:schemeClr>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TW" altLang="en-US" sz="2400">
                  <a:ea typeface="新細明體"/>
                  <a:cs typeface="Calibri"/>
                </a:rPr>
                <a:t>[</a:t>
              </a:r>
              <a:r>
                <a:rPr lang="en-US" altLang="zh-TW" sz="2400">
                  <a:ea typeface="新細明體"/>
                  <a:cs typeface="Calibri"/>
                </a:rPr>
                <a:t>BOS</a:t>
              </a:r>
              <a:r>
                <a:rPr lang="zh-TW" altLang="en-US" sz="2400">
                  <a:ea typeface="新細明體"/>
                  <a:cs typeface="Calibri"/>
                </a:rPr>
                <a:t>]</a:t>
              </a:r>
            </a:p>
          </p:txBody>
        </p:sp>
        <p:grpSp>
          <p:nvGrpSpPr>
            <p:cNvPr id="20" name="群組 19">
              <a:extLst>
                <a:ext uri="{FF2B5EF4-FFF2-40B4-BE49-F238E27FC236}">
                  <a16:creationId xmlns:a16="http://schemas.microsoft.com/office/drawing/2014/main" id="{F538FAB2-D794-602D-BB0A-1327E3450E64}"/>
                </a:ext>
              </a:extLst>
            </p:cNvPr>
            <p:cNvGrpSpPr/>
            <p:nvPr/>
          </p:nvGrpSpPr>
          <p:grpSpPr>
            <a:xfrm>
              <a:off x="4052776" y="3627473"/>
              <a:ext cx="870097" cy="2321440"/>
              <a:chOff x="2936357" y="2918636"/>
              <a:chExt cx="870097" cy="2321440"/>
            </a:xfrm>
          </p:grpSpPr>
          <p:sp>
            <p:nvSpPr>
              <p:cNvPr id="15" name="矩形 14">
                <a:extLst>
                  <a:ext uri="{FF2B5EF4-FFF2-40B4-BE49-F238E27FC236}">
                    <a16:creationId xmlns:a16="http://schemas.microsoft.com/office/drawing/2014/main" id="{C8F33E84-F0B9-5D82-8300-ED7020F1C8D6}"/>
                  </a:ext>
                </a:extLst>
              </p:cNvPr>
              <p:cNvSpPr/>
              <p:nvPr/>
            </p:nvSpPr>
            <p:spPr>
              <a:xfrm>
                <a:off x="2936357" y="2918636"/>
                <a:ext cx="868325" cy="230372"/>
              </a:xfrm>
              <a:prstGeom prst="rect">
                <a:avLst/>
              </a:prstGeom>
              <a:solidFill>
                <a:schemeClr val="accent1">
                  <a:lumMod val="40000"/>
                  <a:lumOff val="6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 name="矩形 15">
                <a:extLst>
                  <a:ext uri="{FF2B5EF4-FFF2-40B4-BE49-F238E27FC236}">
                    <a16:creationId xmlns:a16="http://schemas.microsoft.com/office/drawing/2014/main" id="{D54DC29D-A9E6-372A-49BA-A3C0D44CFA58}"/>
                  </a:ext>
                </a:extLst>
              </p:cNvPr>
              <p:cNvSpPr/>
              <p:nvPr/>
            </p:nvSpPr>
            <p:spPr>
              <a:xfrm>
                <a:off x="2936357" y="3441403"/>
                <a:ext cx="868325" cy="230372"/>
              </a:xfrm>
              <a:prstGeom prst="rect">
                <a:avLst/>
              </a:prstGeom>
              <a:solidFill>
                <a:schemeClr val="accent1">
                  <a:lumMod val="40000"/>
                  <a:lumOff val="6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7" name="矩形 16">
                <a:extLst>
                  <a:ext uri="{FF2B5EF4-FFF2-40B4-BE49-F238E27FC236}">
                    <a16:creationId xmlns:a16="http://schemas.microsoft.com/office/drawing/2014/main" id="{ADCF88AC-6BB3-5D62-B489-4297F0C9D843}"/>
                  </a:ext>
                </a:extLst>
              </p:cNvPr>
              <p:cNvSpPr/>
              <p:nvPr/>
            </p:nvSpPr>
            <p:spPr>
              <a:xfrm>
                <a:off x="2936357" y="3964170"/>
                <a:ext cx="868325" cy="230372"/>
              </a:xfrm>
              <a:prstGeom prst="rect">
                <a:avLst/>
              </a:prstGeom>
              <a:solidFill>
                <a:schemeClr val="accent1">
                  <a:lumMod val="40000"/>
                  <a:lumOff val="6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8" name="矩形 17">
                <a:extLst>
                  <a:ext uri="{FF2B5EF4-FFF2-40B4-BE49-F238E27FC236}">
                    <a16:creationId xmlns:a16="http://schemas.microsoft.com/office/drawing/2014/main" id="{BEF6E9B9-F90C-7A23-9446-558C75D631CF}"/>
                  </a:ext>
                </a:extLst>
              </p:cNvPr>
              <p:cNvSpPr/>
              <p:nvPr/>
            </p:nvSpPr>
            <p:spPr>
              <a:xfrm>
                <a:off x="2936357" y="5009704"/>
                <a:ext cx="868325" cy="230372"/>
              </a:xfrm>
              <a:prstGeom prst="rect">
                <a:avLst/>
              </a:prstGeom>
              <a:solidFill>
                <a:schemeClr val="accent1">
                  <a:lumMod val="40000"/>
                  <a:lumOff val="6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9" name="矩形 18">
                <a:extLst>
                  <a:ext uri="{FF2B5EF4-FFF2-40B4-BE49-F238E27FC236}">
                    <a16:creationId xmlns:a16="http://schemas.microsoft.com/office/drawing/2014/main" id="{FDF8CB68-443F-C638-73E4-DCEF40F12B88}"/>
                  </a:ext>
                </a:extLst>
              </p:cNvPr>
              <p:cNvSpPr/>
              <p:nvPr/>
            </p:nvSpPr>
            <p:spPr>
              <a:xfrm>
                <a:off x="2938129" y="4486937"/>
                <a:ext cx="868325" cy="230372"/>
              </a:xfrm>
              <a:prstGeom prst="rect">
                <a:avLst/>
              </a:prstGeom>
              <a:solidFill>
                <a:schemeClr val="accent1">
                  <a:lumMod val="40000"/>
                  <a:lumOff val="6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27" name="群組 26">
              <a:extLst>
                <a:ext uri="{FF2B5EF4-FFF2-40B4-BE49-F238E27FC236}">
                  <a16:creationId xmlns:a16="http://schemas.microsoft.com/office/drawing/2014/main" id="{0133F79D-DBA4-8C2D-1BC4-53945B599944}"/>
                </a:ext>
              </a:extLst>
            </p:cNvPr>
            <p:cNvGrpSpPr/>
            <p:nvPr/>
          </p:nvGrpSpPr>
          <p:grpSpPr>
            <a:xfrm>
              <a:off x="9626008" y="3654054"/>
              <a:ext cx="870097" cy="2321440"/>
              <a:chOff x="8509589" y="2945217"/>
              <a:chExt cx="870097" cy="2321440"/>
            </a:xfrm>
          </p:grpSpPr>
          <p:sp>
            <p:nvSpPr>
              <p:cNvPr id="22" name="矩形 21">
                <a:extLst>
                  <a:ext uri="{FF2B5EF4-FFF2-40B4-BE49-F238E27FC236}">
                    <a16:creationId xmlns:a16="http://schemas.microsoft.com/office/drawing/2014/main" id="{6B316756-552D-803D-8A54-290F0E0916CF}"/>
                  </a:ext>
                </a:extLst>
              </p:cNvPr>
              <p:cNvSpPr/>
              <p:nvPr/>
            </p:nvSpPr>
            <p:spPr>
              <a:xfrm>
                <a:off x="8509589" y="2945217"/>
                <a:ext cx="868325" cy="230372"/>
              </a:xfrm>
              <a:prstGeom prst="rect">
                <a:avLst/>
              </a:prstGeom>
              <a:solidFill>
                <a:schemeClr val="accent1">
                  <a:lumMod val="75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3" name="矩形 22">
                <a:extLst>
                  <a:ext uri="{FF2B5EF4-FFF2-40B4-BE49-F238E27FC236}">
                    <a16:creationId xmlns:a16="http://schemas.microsoft.com/office/drawing/2014/main" id="{5D369064-0D29-3F1A-2D96-49AEB585FDEA}"/>
                  </a:ext>
                </a:extLst>
              </p:cNvPr>
              <p:cNvSpPr/>
              <p:nvPr/>
            </p:nvSpPr>
            <p:spPr>
              <a:xfrm>
                <a:off x="8509589" y="3467984"/>
                <a:ext cx="868325" cy="230372"/>
              </a:xfrm>
              <a:prstGeom prst="rect">
                <a:avLst/>
              </a:prstGeom>
              <a:solidFill>
                <a:schemeClr val="accent1">
                  <a:lumMod val="75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4" name="矩形 23">
                <a:extLst>
                  <a:ext uri="{FF2B5EF4-FFF2-40B4-BE49-F238E27FC236}">
                    <a16:creationId xmlns:a16="http://schemas.microsoft.com/office/drawing/2014/main" id="{0573E132-F074-EAEA-7BB3-9CA90D9F33C7}"/>
                  </a:ext>
                </a:extLst>
              </p:cNvPr>
              <p:cNvSpPr/>
              <p:nvPr/>
            </p:nvSpPr>
            <p:spPr>
              <a:xfrm>
                <a:off x="8509589" y="3990751"/>
                <a:ext cx="868325" cy="230372"/>
              </a:xfrm>
              <a:prstGeom prst="rect">
                <a:avLst/>
              </a:prstGeom>
              <a:solidFill>
                <a:schemeClr val="accent1">
                  <a:lumMod val="75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5" name="矩形 24">
                <a:extLst>
                  <a:ext uri="{FF2B5EF4-FFF2-40B4-BE49-F238E27FC236}">
                    <a16:creationId xmlns:a16="http://schemas.microsoft.com/office/drawing/2014/main" id="{A8EB0265-43FA-2F24-74CB-206C267A44B1}"/>
                  </a:ext>
                </a:extLst>
              </p:cNvPr>
              <p:cNvSpPr/>
              <p:nvPr/>
            </p:nvSpPr>
            <p:spPr>
              <a:xfrm>
                <a:off x="8509589" y="5036285"/>
                <a:ext cx="868325" cy="230372"/>
              </a:xfrm>
              <a:prstGeom prst="rect">
                <a:avLst/>
              </a:prstGeom>
              <a:solidFill>
                <a:schemeClr val="accent1">
                  <a:lumMod val="75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6" name="矩形 25">
                <a:extLst>
                  <a:ext uri="{FF2B5EF4-FFF2-40B4-BE49-F238E27FC236}">
                    <a16:creationId xmlns:a16="http://schemas.microsoft.com/office/drawing/2014/main" id="{00FF0FB1-9A34-C9E6-30DF-844A628B8F67}"/>
                  </a:ext>
                </a:extLst>
              </p:cNvPr>
              <p:cNvSpPr/>
              <p:nvPr/>
            </p:nvSpPr>
            <p:spPr>
              <a:xfrm>
                <a:off x="8511361" y="4513518"/>
                <a:ext cx="868325" cy="230372"/>
              </a:xfrm>
              <a:prstGeom prst="rect">
                <a:avLst/>
              </a:prstGeom>
              <a:solidFill>
                <a:schemeClr val="accent1">
                  <a:lumMod val="75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34" name="群組 33">
              <a:extLst>
                <a:ext uri="{FF2B5EF4-FFF2-40B4-BE49-F238E27FC236}">
                  <a16:creationId xmlns:a16="http://schemas.microsoft.com/office/drawing/2014/main" id="{F8347E00-2DD8-A587-38E7-1A964115DDF4}"/>
                </a:ext>
              </a:extLst>
            </p:cNvPr>
            <p:cNvGrpSpPr/>
            <p:nvPr/>
          </p:nvGrpSpPr>
          <p:grpSpPr>
            <a:xfrm>
              <a:off x="2259861" y="3745449"/>
              <a:ext cx="274674" cy="2092840"/>
              <a:chOff x="1143442" y="3036612"/>
              <a:chExt cx="274674" cy="2092840"/>
            </a:xfrm>
          </p:grpSpPr>
          <p:cxnSp>
            <p:nvCxnSpPr>
              <p:cNvPr id="29" name="直線單箭頭接點 28">
                <a:extLst>
                  <a:ext uri="{FF2B5EF4-FFF2-40B4-BE49-F238E27FC236}">
                    <a16:creationId xmlns:a16="http://schemas.microsoft.com/office/drawing/2014/main" id="{22C7CA0D-844E-23B7-8E66-81FEADC8DDDA}"/>
                  </a:ext>
                </a:extLst>
              </p:cNvPr>
              <p:cNvCxnSpPr>
                <a:cxnSpLocks/>
              </p:cNvCxnSpPr>
              <p:nvPr/>
            </p:nvCxnSpPr>
            <p:spPr>
              <a:xfrm>
                <a:off x="1150530" y="3036612"/>
                <a:ext cx="267586" cy="1063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直線單箭頭接點 29">
                <a:extLst>
                  <a:ext uri="{FF2B5EF4-FFF2-40B4-BE49-F238E27FC236}">
                    <a16:creationId xmlns:a16="http://schemas.microsoft.com/office/drawing/2014/main" id="{43EF3D79-59CF-B26B-65D0-8C0ECFCF35E1}"/>
                  </a:ext>
                </a:extLst>
              </p:cNvPr>
              <p:cNvCxnSpPr>
                <a:cxnSpLocks/>
              </p:cNvCxnSpPr>
              <p:nvPr/>
            </p:nvCxnSpPr>
            <p:spPr>
              <a:xfrm>
                <a:off x="1150530" y="3512886"/>
                <a:ext cx="267586" cy="1063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直線單箭頭接點 30">
                <a:extLst>
                  <a:ext uri="{FF2B5EF4-FFF2-40B4-BE49-F238E27FC236}">
                    <a16:creationId xmlns:a16="http://schemas.microsoft.com/office/drawing/2014/main" id="{6DBCC331-46B2-7CC8-B756-B689AEF46AE0}"/>
                  </a:ext>
                </a:extLst>
              </p:cNvPr>
              <p:cNvCxnSpPr>
                <a:cxnSpLocks/>
              </p:cNvCxnSpPr>
              <p:nvPr/>
            </p:nvCxnSpPr>
            <p:spPr>
              <a:xfrm>
                <a:off x="1150530" y="4033438"/>
                <a:ext cx="267586" cy="1063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直線單箭頭接點 31">
                <a:extLst>
                  <a:ext uri="{FF2B5EF4-FFF2-40B4-BE49-F238E27FC236}">
                    <a16:creationId xmlns:a16="http://schemas.microsoft.com/office/drawing/2014/main" id="{F7542638-1970-39DF-EF10-F356E02ACC09}"/>
                  </a:ext>
                </a:extLst>
              </p:cNvPr>
              <p:cNvCxnSpPr>
                <a:cxnSpLocks/>
              </p:cNvCxnSpPr>
              <p:nvPr/>
            </p:nvCxnSpPr>
            <p:spPr>
              <a:xfrm>
                <a:off x="1150530" y="5118820"/>
                <a:ext cx="267586" cy="1063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直線單箭頭接點 32">
                <a:extLst>
                  <a:ext uri="{FF2B5EF4-FFF2-40B4-BE49-F238E27FC236}">
                    <a16:creationId xmlns:a16="http://schemas.microsoft.com/office/drawing/2014/main" id="{95644A23-7A31-48C9-16F1-40A1C703CF13}"/>
                  </a:ext>
                </a:extLst>
              </p:cNvPr>
              <p:cNvCxnSpPr>
                <a:cxnSpLocks/>
              </p:cNvCxnSpPr>
              <p:nvPr/>
            </p:nvCxnSpPr>
            <p:spPr>
              <a:xfrm>
                <a:off x="1143442" y="4553990"/>
                <a:ext cx="267586" cy="1063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1" name="群組 40">
              <a:extLst>
                <a:ext uri="{FF2B5EF4-FFF2-40B4-BE49-F238E27FC236}">
                  <a16:creationId xmlns:a16="http://schemas.microsoft.com/office/drawing/2014/main" id="{48EA3C06-0475-79B3-5710-3084A66252EE}"/>
                </a:ext>
              </a:extLst>
            </p:cNvPr>
            <p:cNvGrpSpPr/>
            <p:nvPr/>
          </p:nvGrpSpPr>
          <p:grpSpPr>
            <a:xfrm>
              <a:off x="3730698" y="3745449"/>
              <a:ext cx="274674" cy="2092840"/>
              <a:chOff x="1143442" y="3036612"/>
              <a:chExt cx="274674" cy="2092840"/>
            </a:xfrm>
          </p:grpSpPr>
          <p:cxnSp>
            <p:nvCxnSpPr>
              <p:cNvPr id="36" name="直線單箭頭接點 35">
                <a:extLst>
                  <a:ext uri="{FF2B5EF4-FFF2-40B4-BE49-F238E27FC236}">
                    <a16:creationId xmlns:a16="http://schemas.microsoft.com/office/drawing/2014/main" id="{7A030113-3C23-468C-CD1B-FE5A5F4090E3}"/>
                  </a:ext>
                </a:extLst>
              </p:cNvPr>
              <p:cNvCxnSpPr>
                <a:cxnSpLocks/>
              </p:cNvCxnSpPr>
              <p:nvPr/>
            </p:nvCxnSpPr>
            <p:spPr>
              <a:xfrm>
                <a:off x="1150530" y="3036612"/>
                <a:ext cx="267586" cy="1063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直線單箭頭接點 36">
                <a:extLst>
                  <a:ext uri="{FF2B5EF4-FFF2-40B4-BE49-F238E27FC236}">
                    <a16:creationId xmlns:a16="http://schemas.microsoft.com/office/drawing/2014/main" id="{67227EE1-AD1F-0452-AF10-C504A5FB721B}"/>
                  </a:ext>
                </a:extLst>
              </p:cNvPr>
              <p:cNvCxnSpPr>
                <a:cxnSpLocks/>
              </p:cNvCxnSpPr>
              <p:nvPr/>
            </p:nvCxnSpPr>
            <p:spPr>
              <a:xfrm>
                <a:off x="1150530" y="3512886"/>
                <a:ext cx="267586" cy="1063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直線單箭頭接點 37">
                <a:extLst>
                  <a:ext uri="{FF2B5EF4-FFF2-40B4-BE49-F238E27FC236}">
                    <a16:creationId xmlns:a16="http://schemas.microsoft.com/office/drawing/2014/main" id="{57CB4DFC-FF71-D563-F13C-030B907DBE14}"/>
                  </a:ext>
                </a:extLst>
              </p:cNvPr>
              <p:cNvCxnSpPr>
                <a:cxnSpLocks/>
              </p:cNvCxnSpPr>
              <p:nvPr/>
            </p:nvCxnSpPr>
            <p:spPr>
              <a:xfrm>
                <a:off x="1150530" y="4033438"/>
                <a:ext cx="267586" cy="1063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直線單箭頭接點 38">
                <a:extLst>
                  <a:ext uri="{FF2B5EF4-FFF2-40B4-BE49-F238E27FC236}">
                    <a16:creationId xmlns:a16="http://schemas.microsoft.com/office/drawing/2014/main" id="{7D4C51FF-7322-47FB-7386-D6E434194E64}"/>
                  </a:ext>
                </a:extLst>
              </p:cNvPr>
              <p:cNvCxnSpPr>
                <a:cxnSpLocks/>
              </p:cNvCxnSpPr>
              <p:nvPr/>
            </p:nvCxnSpPr>
            <p:spPr>
              <a:xfrm>
                <a:off x="1150530" y="5118820"/>
                <a:ext cx="267586" cy="1063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0" name="直線單箭頭接點 39">
                <a:extLst>
                  <a:ext uri="{FF2B5EF4-FFF2-40B4-BE49-F238E27FC236}">
                    <a16:creationId xmlns:a16="http://schemas.microsoft.com/office/drawing/2014/main" id="{6FDEDFD4-4B06-8F27-8109-F961002EC471}"/>
                  </a:ext>
                </a:extLst>
              </p:cNvPr>
              <p:cNvCxnSpPr>
                <a:cxnSpLocks/>
              </p:cNvCxnSpPr>
              <p:nvPr/>
            </p:nvCxnSpPr>
            <p:spPr>
              <a:xfrm>
                <a:off x="1143442" y="4553990"/>
                <a:ext cx="267586" cy="1063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8" name="群組 47">
              <a:extLst>
                <a:ext uri="{FF2B5EF4-FFF2-40B4-BE49-F238E27FC236}">
                  <a16:creationId xmlns:a16="http://schemas.microsoft.com/office/drawing/2014/main" id="{F90C8FBC-AC79-B310-48EA-378EC85BE922}"/>
                </a:ext>
              </a:extLst>
            </p:cNvPr>
            <p:cNvGrpSpPr/>
            <p:nvPr/>
          </p:nvGrpSpPr>
          <p:grpSpPr>
            <a:xfrm>
              <a:off x="5148372" y="3718867"/>
              <a:ext cx="274674" cy="2092840"/>
              <a:chOff x="1143442" y="3036612"/>
              <a:chExt cx="274674" cy="2092840"/>
            </a:xfrm>
          </p:grpSpPr>
          <p:cxnSp>
            <p:nvCxnSpPr>
              <p:cNvPr id="43" name="直線單箭頭接點 42">
                <a:extLst>
                  <a:ext uri="{FF2B5EF4-FFF2-40B4-BE49-F238E27FC236}">
                    <a16:creationId xmlns:a16="http://schemas.microsoft.com/office/drawing/2014/main" id="{BA46BDFA-9781-6A6F-C34B-E74130FA9445}"/>
                  </a:ext>
                </a:extLst>
              </p:cNvPr>
              <p:cNvCxnSpPr>
                <a:cxnSpLocks/>
              </p:cNvCxnSpPr>
              <p:nvPr/>
            </p:nvCxnSpPr>
            <p:spPr>
              <a:xfrm>
                <a:off x="1150530" y="3036612"/>
                <a:ext cx="267586" cy="1063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4" name="直線單箭頭接點 43">
                <a:extLst>
                  <a:ext uri="{FF2B5EF4-FFF2-40B4-BE49-F238E27FC236}">
                    <a16:creationId xmlns:a16="http://schemas.microsoft.com/office/drawing/2014/main" id="{77431561-EEF0-9352-9553-2735CF663F04}"/>
                  </a:ext>
                </a:extLst>
              </p:cNvPr>
              <p:cNvCxnSpPr>
                <a:cxnSpLocks/>
              </p:cNvCxnSpPr>
              <p:nvPr/>
            </p:nvCxnSpPr>
            <p:spPr>
              <a:xfrm>
                <a:off x="1150530" y="3512886"/>
                <a:ext cx="267586" cy="1063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5" name="直線單箭頭接點 44">
                <a:extLst>
                  <a:ext uri="{FF2B5EF4-FFF2-40B4-BE49-F238E27FC236}">
                    <a16:creationId xmlns:a16="http://schemas.microsoft.com/office/drawing/2014/main" id="{A68BA641-5E50-A3B7-4A31-9CB302CDEE60}"/>
                  </a:ext>
                </a:extLst>
              </p:cNvPr>
              <p:cNvCxnSpPr>
                <a:cxnSpLocks/>
              </p:cNvCxnSpPr>
              <p:nvPr/>
            </p:nvCxnSpPr>
            <p:spPr>
              <a:xfrm>
                <a:off x="1150530" y="4033438"/>
                <a:ext cx="267586" cy="1063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6" name="直線單箭頭接點 45">
                <a:extLst>
                  <a:ext uri="{FF2B5EF4-FFF2-40B4-BE49-F238E27FC236}">
                    <a16:creationId xmlns:a16="http://schemas.microsoft.com/office/drawing/2014/main" id="{A1D5520C-FAE7-47FD-4678-1E01B2DC24E0}"/>
                  </a:ext>
                </a:extLst>
              </p:cNvPr>
              <p:cNvCxnSpPr>
                <a:cxnSpLocks/>
              </p:cNvCxnSpPr>
              <p:nvPr/>
            </p:nvCxnSpPr>
            <p:spPr>
              <a:xfrm>
                <a:off x="1150530" y="5118820"/>
                <a:ext cx="267586" cy="1063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7" name="直線單箭頭接點 46">
                <a:extLst>
                  <a:ext uri="{FF2B5EF4-FFF2-40B4-BE49-F238E27FC236}">
                    <a16:creationId xmlns:a16="http://schemas.microsoft.com/office/drawing/2014/main" id="{2922406F-3F6A-67FC-4F8B-A435626B04AC}"/>
                  </a:ext>
                </a:extLst>
              </p:cNvPr>
              <p:cNvCxnSpPr>
                <a:cxnSpLocks/>
              </p:cNvCxnSpPr>
              <p:nvPr/>
            </p:nvCxnSpPr>
            <p:spPr>
              <a:xfrm>
                <a:off x="1143442" y="4553990"/>
                <a:ext cx="267586" cy="1063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5" name="群組 54">
              <a:extLst>
                <a:ext uri="{FF2B5EF4-FFF2-40B4-BE49-F238E27FC236}">
                  <a16:creationId xmlns:a16="http://schemas.microsoft.com/office/drawing/2014/main" id="{A5B42255-716C-DF83-CD46-CDF988DD31C5}"/>
                </a:ext>
              </a:extLst>
            </p:cNvPr>
            <p:cNvGrpSpPr/>
            <p:nvPr/>
          </p:nvGrpSpPr>
          <p:grpSpPr>
            <a:xfrm>
              <a:off x="6176185" y="3718867"/>
              <a:ext cx="274674" cy="2092840"/>
              <a:chOff x="1143442" y="3036612"/>
              <a:chExt cx="274674" cy="2092840"/>
            </a:xfrm>
          </p:grpSpPr>
          <p:cxnSp>
            <p:nvCxnSpPr>
              <p:cNvPr id="50" name="直線單箭頭接點 49">
                <a:extLst>
                  <a:ext uri="{FF2B5EF4-FFF2-40B4-BE49-F238E27FC236}">
                    <a16:creationId xmlns:a16="http://schemas.microsoft.com/office/drawing/2014/main" id="{6C5255E2-FFD2-C793-7A8E-CB701535CBC6}"/>
                  </a:ext>
                </a:extLst>
              </p:cNvPr>
              <p:cNvCxnSpPr>
                <a:cxnSpLocks/>
              </p:cNvCxnSpPr>
              <p:nvPr/>
            </p:nvCxnSpPr>
            <p:spPr>
              <a:xfrm>
                <a:off x="1150530" y="3036612"/>
                <a:ext cx="267586" cy="1063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1" name="直線單箭頭接點 50">
                <a:extLst>
                  <a:ext uri="{FF2B5EF4-FFF2-40B4-BE49-F238E27FC236}">
                    <a16:creationId xmlns:a16="http://schemas.microsoft.com/office/drawing/2014/main" id="{7B0DA1C9-C65F-6EA6-9BE9-27C93D7703BE}"/>
                  </a:ext>
                </a:extLst>
              </p:cNvPr>
              <p:cNvCxnSpPr>
                <a:cxnSpLocks/>
              </p:cNvCxnSpPr>
              <p:nvPr/>
            </p:nvCxnSpPr>
            <p:spPr>
              <a:xfrm>
                <a:off x="1150530" y="3512886"/>
                <a:ext cx="267586" cy="1063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2" name="直線單箭頭接點 51">
                <a:extLst>
                  <a:ext uri="{FF2B5EF4-FFF2-40B4-BE49-F238E27FC236}">
                    <a16:creationId xmlns:a16="http://schemas.microsoft.com/office/drawing/2014/main" id="{D58E84EE-BDA4-C6FE-BA8D-C7DB888FF1EC}"/>
                  </a:ext>
                </a:extLst>
              </p:cNvPr>
              <p:cNvCxnSpPr>
                <a:cxnSpLocks/>
              </p:cNvCxnSpPr>
              <p:nvPr/>
            </p:nvCxnSpPr>
            <p:spPr>
              <a:xfrm>
                <a:off x="1150530" y="4033438"/>
                <a:ext cx="267586" cy="1063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3" name="直線單箭頭接點 52">
                <a:extLst>
                  <a:ext uri="{FF2B5EF4-FFF2-40B4-BE49-F238E27FC236}">
                    <a16:creationId xmlns:a16="http://schemas.microsoft.com/office/drawing/2014/main" id="{DC3C5440-5AD6-818F-340F-DF731A87D48B}"/>
                  </a:ext>
                </a:extLst>
              </p:cNvPr>
              <p:cNvCxnSpPr>
                <a:cxnSpLocks/>
              </p:cNvCxnSpPr>
              <p:nvPr/>
            </p:nvCxnSpPr>
            <p:spPr>
              <a:xfrm>
                <a:off x="1150530" y="5118820"/>
                <a:ext cx="267586" cy="1063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4" name="直線單箭頭接點 53">
                <a:extLst>
                  <a:ext uri="{FF2B5EF4-FFF2-40B4-BE49-F238E27FC236}">
                    <a16:creationId xmlns:a16="http://schemas.microsoft.com/office/drawing/2014/main" id="{777FF68B-74C7-78BB-BF9F-D8E075C8CCB1}"/>
                  </a:ext>
                </a:extLst>
              </p:cNvPr>
              <p:cNvCxnSpPr>
                <a:cxnSpLocks/>
              </p:cNvCxnSpPr>
              <p:nvPr/>
            </p:nvCxnSpPr>
            <p:spPr>
              <a:xfrm>
                <a:off x="1143442" y="4553990"/>
                <a:ext cx="267586" cy="1063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2" name="群組 61">
              <a:extLst>
                <a:ext uri="{FF2B5EF4-FFF2-40B4-BE49-F238E27FC236}">
                  <a16:creationId xmlns:a16="http://schemas.microsoft.com/office/drawing/2014/main" id="{395E7DCC-1D30-D0A8-84AE-82C8F4234830}"/>
                </a:ext>
              </a:extLst>
            </p:cNvPr>
            <p:cNvGrpSpPr/>
            <p:nvPr/>
          </p:nvGrpSpPr>
          <p:grpSpPr>
            <a:xfrm>
              <a:off x="7478673" y="3772029"/>
              <a:ext cx="274674" cy="2092840"/>
              <a:chOff x="1143442" y="3036612"/>
              <a:chExt cx="274674" cy="2092840"/>
            </a:xfrm>
          </p:grpSpPr>
          <p:cxnSp>
            <p:nvCxnSpPr>
              <p:cNvPr id="57" name="直線單箭頭接點 56">
                <a:extLst>
                  <a:ext uri="{FF2B5EF4-FFF2-40B4-BE49-F238E27FC236}">
                    <a16:creationId xmlns:a16="http://schemas.microsoft.com/office/drawing/2014/main" id="{15666926-56D5-858C-F8CE-16B28CDF1153}"/>
                  </a:ext>
                </a:extLst>
              </p:cNvPr>
              <p:cNvCxnSpPr>
                <a:cxnSpLocks/>
              </p:cNvCxnSpPr>
              <p:nvPr/>
            </p:nvCxnSpPr>
            <p:spPr>
              <a:xfrm>
                <a:off x="1150530" y="3036612"/>
                <a:ext cx="267586" cy="1063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8" name="直線單箭頭接點 57">
                <a:extLst>
                  <a:ext uri="{FF2B5EF4-FFF2-40B4-BE49-F238E27FC236}">
                    <a16:creationId xmlns:a16="http://schemas.microsoft.com/office/drawing/2014/main" id="{302A5AA8-63D5-B8B6-054D-CB22AD3F26E4}"/>
                  </a:ext>
                </a:extLst>
              </p:cNvPr>
              <p:cNvCxnSpPr>
                <a:cxnSpLocks/>
              </p:cNvCxnSpPr>
              <p:nvPr/>
            </p:nvCxnSpPr>
            <p:spPr>
              <a:xfrm>
                <a:off x="1150530" y="3512886"/>
                <a:ext cx="267586" cy="1063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9" name="直線單箭頭接點 58">
                <a:extLst>
                  <a:ext uri="{FF2B5EF4-FFF2-40B4-BE49-F238E27FC236}">
                    <a16:creationId xmlns:a16="http://schemas.microsoft.com/office/drawing/2014/main" id="{956FECAB-9C82-576C-3F33-C770686AA481}"/>
                  </a:ext>
                </a:extLst>
              </p:cNvPr>
              <p:cNvCxnSpPr>
                <a:cxnSpLocks/>
              </p:cNvCxnSpPr>
              <p:nvPr/>
            </p:nvCxnSpPr>
            <p:spPr>
              <a:xfrm>
                <a:off x="1150530" y="4033438"/>
                <a:ext cx="267586" cy="1063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0" name="直線單箭頭接點 59">
                <a:extLst>
                  <a:ext uri="{FF2B5EF4-FFF2-40B4-BE49-F238E27FC236}">
                    <a16:creationId xmlns:a16="http://schemas.microsoft.com/office/drawing/2014/main" id="{2B9FE172-E1DB-8895-B231-0468A29B2F8B}"/>
                  </a:ext>
                </a:extLst>
              </p:cNvPr>
              <p:cNvCxnSpPr>
                <a:cxnSpLocks/>
              </p:cNvCxnSpPr>
              <p:nvPr/>
            </p:nvCxnSpPr>
            <p:spPr>
              <a:xfrm>
                <a:off x="1150530" y="5118820"/>
                <a:ext cx="267586" cy="1063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1" name="直線單箭頭接點 60">
                <a:extLst>
                  <a:ext uri="{FF2B5EF4-FFF2-40B4-BE49-F238E27FC236}">
                    <a16:creationId xmlns:a16="http://schemas.microsoft.com/office/drawing/2014/main" id="{B421F0F8-F740-4647-C1AA-E39BB765C009}"/>
                  </a:ext>
                </a:extLst>
              </p:cNvPr>
              <p:cNvCxnSpPr>
                <a:cxnSpLocks/>
              </p:cNvCxnSpPr>
              <p:nvPr/>
            </p:nvCxnSpPr>
            <p:spPr>
              <a:xfrm>
                <a:off x="1143442" y="4553990"/>
                <a:ext cx="267586" cy="1063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9" name="群組 68">
              <a:extLst>
                <a:ext uri="{FF2B5EF4-FFF2-40B4-BE49-F238E27FC236}">
                  <a16:creationId xmlns:a16="http://schemas.microsoft.com/office/drawing/2014/main" id="{8E2E26AF-60C4-5D01-EB42-C8D71CDE5412}"/>
                </a:ext>
              </a:extLst>
            </p:cNvPr>
            <p:cNvGrpSpPr/>
            <p:nvPr/>
          </p:nvGrpSpPr>
          <p:grpSpPr>
            <a:xfrm>
              <a:off x="9197603" y="3772029"/>
              <a:ext cx="274674" cy="2092840"/>
              <a:chOff x="1143442" y="3036612"/>
              <a:chExt cx="274674" cy="2092840"/>
            </a:xfrm>
          </p:grpSpPr>
          <p:cxnSp>
            <p:nvCxnSpPr>
              <p:cNvPr id="64" name="直線單箭頭接點 63">
                <a:extLst>
                  <a:ext uri="{FF2B5EF4-FFF2-40B4-BE49-F238E27FC236}">
                    <a16:creationId xmlns:a16="http://schemas.microsoft.com/office/drawing/2014/main" id="{2D549DE2-83AB-5BC3-B94E-81EFB482730D}"/>
                  </a:ext>
                </a:extLst>
              </p:cNvPr>
              <p:cNvCxnSpPr>
                <a:cxnSpLocks/>
              </p:cNvCxnSpPr>
              <p:nvPr/>
            </p:nvCxnSpPr>
            <p:spPr>
              <a:xfrm>
                <a:off x="1150530" y="3036612"/>
                <a:ext cx="267586" cy="1063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5" name="直線單箭頭接點 64">
                <a:extLst>
                  <a:ext uri="{FF2B5EF4-FFF2-40B4-BE49-F238E27FC236}">
                    <a16:creationId xmlns:a16="http://schemas.microsoft.com/office/drawing/2014/main" id="{F31B5BB1-396A-AEED-8BDC-8D85B9986A8F}"/>
                  </a:ext>
                </a:extLst>
              </p:cNvPr>
              <p:cNvCxnSpPr>
                <a:cxnSpLocks/>
              </p:cNvCxnSpPr>
              <p:nvPr/>
            </p:nvCxnSpPr>
            <p:spPr>
              <a:xfrm>
                <a:off x="1150530" y="3512886"/>
                <a:ext cx="267586" cy="1063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6" name="直線單箭頭接點 65">
                <a:extLst>
                  <a:ext uri="{FF2B5EF4-FFF2-40B4-BE49-F238E27FC236}">
                    <a16:creationId xmlns:a16="http://schemas.microsoft.com/office/drawing/2014/main" id="{A74A1DA8-3157-9776-9A6F-A73E733C9443}"/>
                  </a:ext>
                </a:extLst>
              </p:cNvPr>
              <p:cNvCxnSpPr>
                <a:cxnSpLocks/>
              </p:cNvCxnSpPr>
              <p:nvPr/>
            </p:nvCxnSpPr>
            <p:spPr>
              <a:xfrm>
                <a:off x="1150530" y="4033438"/>
                <a:ext cx="267586" cy="1063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7" name="直線單箭頭接點 66">
                <a:extLst>
                  <a:ext uri="{FF2B5EF4-FFF2-40B4-BE49-F238E27FC236}">
                    <a16:creationId xmlns:a16="http://schemas.microsoft.com/office/drawing/2014/main" id="{8320276E-B3F2-D73A-7FCD-67455C03417E}"/>
                  </a:ext>
                </a:extLst>
              </p:cNvPr>
              <p:cNvCxnSpPr>
                <a:cxnSpLocks/>
              </p:cNvCxnSpPr>
              <p:nvPr/>
            </p:nvCxnSpPr>
            <p:spPr>
              <a:xfrm>
                <a:off x="1150530" y="5118820"/>
                <a:ext cx="267586" cy="1063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8" name="直線單箭頭接點 67">
                <a:extLst>
                  <a:ext uri="{FF2B5EF4-FFF2-40B4-BE49-F238E27FC236}">
                    <a16:creationId xmlns:a16="http://schemas.microsoft.com/office/drawing/2014/main" id="{F179D07D-F547-6528-3B6E-EB7922DF0292}"/>
                  </a:ext>
                </a:extLst>
              </p:cNvPr>
              <p:cNvCxnSpPr>
                <a:cxnSpLocks/>
              </p:cNvCxnSpPr>
              <p:nvPr/>
            </p:nvCxnSpPr>
            <p:spPr>
              <a:xfrm>
                <a:off x="1143442" y="4553990"/>
                <a:ext cx="267586" cy="1063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76" name="群組 75">
              <a:extLst>
                <a:ext uri="{FF2B5EF4-FFF2-40B4-BE49-F238E27FC236}">
                  <a16:creationId xmlns:a16="http://schemas.microsoft.com/office/drawing/2014/main" id="{293B3DEA-60BB-57E8-CB84-45922851F132}"/>
                </a:ext>
              </a:extLst>
            </p:cNvPr>
            <p:cNvGrpSpPr/>
            <p:nvPr/>
          </p:nvGrpSpPr>
          <p:grpSpPr>
            <a:xfrm>
              <a:off x="6515985" y="3654054"/>
              <a:ext cx="870097" cy="2321440"/>
              <a:chOff x="5399566" y="2945217"/>
              <a:chExt cx="870097" cy="2321440"/>
            </a:xfrm>
          </p:grpSpPr>
          <p:sp>
            <p:nvSpPr>
              <p:cNvPr id="71" name="矩形 70">
                <a:extLst>
                  <a:ext uri="{FF2B5EF4-FFF2-40B4-BE49-F238E27FC236}">
                    <a16:creationId xmlns:a16="http://schemas.microsoft.com/office/drawing/2014/main" id="{8835E3C0-AB27-0A0A-6931-C8F3E71AF243}"/>
                  </a:ext>
                </a:extLst>
              </p:cNvPr>
              <p:cNvSpPr/>
              <p:nvPr/>
            </p:nvSpPr>
            <p:spPr>
              <a:xfrm>
                <a:off x="5399566" y="2945217"/>
                <a:ext cx="868325" cy="230372"/>
              </a:xfrm>
              <a:prstGeom prst="rect">
                <a:avLst/>
              </a:prstGeom>
              <a:solidFill>
                <a:schemeClr val="accent1">
                  <a:lumMod val="60000"/>
                  <a:lumOff val="4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2" name="矩形 71">
                <a:extLst>
                  <a:ext uri="{FF2B5EF4-FFF2-40B4-BE49-F238E27FC236}">
                    <a16:creationId xmlns:a16="http://schemas.microsoft.com/office/drawing/2014/main" id="{704F2A20-AF42-F7A2-7FB8-3441915DAAA3}"/>
                  </a:ext>
                </a:extLst>
              </p:cNvPr>
              <p:cNvSpPr/>
              <p:nvPr/>
            </p:nvSpPr>
            <p:spPr>
              <a:xfrm>
                <a:off x="5399566" y="3467984"/>
                <a:ext cx="868325" cy="230372"/>
              </a:xfrm>
              <a:prstGeom prst="rect">
                <a:avLst/>
              </a:prstGeom>
              <a:solidFill>
                <a:schemeClr val="accent1">
                  <a:lumMod val="60000"/>
                  <a:lumOff val="4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3" name="矩形 72">
                <a:extLst>
                  <a:ext uri="{FF2B5EF4-FFF2-40B4-BE49-F238E27FC236}">
                    <a16:creationId xmlns:a16="http://schemas.microsoft.com/office/drawing/2014/main" id="{23014C83-24A6-EFEA-2A6D-304568DE8403}"/>
                  </a:ext>
                </a:extLst>
              </p:cNvPr>
              <p:cNvSpPr/>
              <p:nvPr/>
            </p:nvSpPr>
            <p:spPr>
              <a:xfrm>
                <a:off x="5399566" y="3990751"/>
                <a:ext cx="868325" cy="230372"/>
              </a:xfrm>
              <a:prstGeom prst="rect">
                <a:avLst/>
              </a:prstGeom>
              <a:solidFill>
                <a:schemeClr val="accent1">
                  <a:lumMod val="60000"/>
                  <a:lumOff val="4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4" name="矩形 73">
                <a:extLst>
                  <a:ext uri="{FF2B5EF4-FFF2-40B4-BE49-F238E27FC236}">
                    <a16:creationId xmlns:a16="http://schemas.microsoft.com/office/drawing/2014/main" id="{CFFDC70B-CFFC-2861-F963-5DAC5E26119D}"/>
                  </a:ext>
                </a:extLst>
              </p:cNvPr>
              <p:cNvSpPr/>
              <p:nvPr/>
            </p:nvSpPr>
            <p:spPr>
              <a:xfrm>
                <a:off x="5399566" y="5036285"/>
                <a:ext cx="868325" cy="230372"/>
              </a:xfrm>
              <a:prstGeom prst="rect">
                <a:avLst/>
              </a:prstGeom>
              <a:solidFill>
                <a:schemeClr val="accent1">
                  <a:lumMod val="60000"/>
                  <a:lumOff val="4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5" name="矩形 74">
                <a:extLst>
                  <a:ext uri="{FF2B5EF4-FFF2-40B4-BE49-F238E27FC236}">
                    <a16:creationId xmlns:a16="http://schemas.microsoft.com/office/drawing/2014/main" id="{AD87C502-49C9-857D-D251-64B4409F26A4}"/>
                  </a:ext>
                </a:extLst>
              </p:cNvPr>
              <p:cNvSpPr/>
              <p:nvPr/>
            </p:nvSpPr>
            <p:spPr>
              <a:xfrm>
                <a:off x="5401338" y="4513518"/>
                <a:ext cx="868325" cy="230372"/>
              </a:xfrm>
              <a:prstGeom prst="rect">
                <a:avLst/>
              </a:prstGeom>
              <a:solidFill>
                <a:schemeClr val="accent1">
                  <a:lumMod val="60000"/>
                  <a:lumOff val="4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97" name="群組 96">
              <a:extLst>
                <a:ext uri="{FF2B5EF4-FFF2-40B4-BE49-F238E27FC236}">
                  <a16:creationId xmlns:a16="http://schemas.microsoft.com/office/drawing/2014/main" id="{0C57A853-A87C-04F5-FE68-F0FA1EB81B17}"/>
                </a:ext>
              </a:extLst>
            </p:cNvPr>
            <p:cNvGrpSpPr/>
            <p:nvPr/>
          </p:nvGrpSpPr>
          <p:grpSpPr>
            <a:xfrm>
              <a:off x="3748419" y="2692826"/>
              <a:ext cx="267586" cy="486906"/>
              <a:chOff x="3748419" y="2692826"/>
              <a:chExt cx="267586" cy="486906"/>
            </a:xfrm>
          </p:grpSpPr>
          <p:cxnSp>
            <p:nvCxnSpPr>
              <p:cNvPr id="94" name="直線單箭頭接點 93">
                <a:extLst>
                  <a:ext uri="{FF2B5EF4-FFF2-40B4-BE49-F238E27FC236}">
                    <a16:creationId xmlns:a16="http://schemas.microsoft.com/office/drawing/2014/main" id="{2C9EED53-A1A5-3108-8CD3-EAB5292DB451}"/>
                  </a:ext>
                </a:extLst>
              </p:cNvPr>
              <p:cNvCxnSpPr>
                <a:cxnSpLocks/>
              </p:cNvCxnSpPr>
              <p:nvPr/>
            </p:nvCxnSpPr>
            <p:spPr>
              <a:xfrm>
                <a:off x="3748419" y="2692826"/>
                <a:ext cx="267586" cy="1063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6" name="直線單箭頭接點 95">
                <a:extLst>
                  <a:ext uri="{FF2B5EF4-FFF2-40B4-BE49-F238E27FC236}">
                    <a16:creationId xmlns:a16="http://schemas.microsoft.com/office/drawing/2014/main" id="{90AD3F94-B392-6CFE-3810-31F292F50FAA}"/>
                  </a:ext>
                </a:extLst>
              </p:cNvPr>
              <p:cNvCxnSpPr>
                <a:cxnSpLocks/>
              </p:cNvCxnSpPr>
              <p:nvPr/>
            </p:nvCxnSpPr>
            <p:spPr>
              <a:xfrm>
                <a:off x="3748419" y="3169100"/>
                <a:ext cx="267586" cy="1063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8" name="群組 97">
              <a:extLst>
                <a:ext uri="{FF2B5EF4-FFF2-40B4-BE49-F238E27FC236}">
                  <a16:creationId xmlns:a16="http://schemas.microsoft.com/office/drawing/2014/main" id="{20720E5B-60DF-345B-B16A-28E56F6A79BD}"/>
                </a:ext>
              </a:extLst>
            </p:cNvPr>
            <p:cNvGrpSpPr/>
            <p:nvPr/>
          </p:nvGrpSpPr>
          <p:grpSpPr>
            <a:xfrm>
              <a:off x="5157232" y="2692826"/>
              <a:ext cx="267586" cy="486906"/>
              <a:chOff x="3748419" y="2692826"/>
              <a:chExt cx="267586" cy="486906"/>
            </a:xfrm>
          </p:grpSpPr>
          <p:cxnSp>
            <p:nvCxnSpPr>
              <p:cNvPr id="99" name="直線單箭頭接點 98">
                <a:extLst>
                  <a:ext uri="{FF2B5EF4-FFF2-40B4-BE49-F238E27FC236}">
                    <a16:creationId xmlns:a16="http://schemas.microsoft.com/office/drawing/2014/main" id="{6899A17F-E114-7EDF-B467-EE2DA5237825}"/>
                  </a:ext>
                </a:extLst>
              </p:cNvPr>
              <p:cNvCxnSpPr>
                <a:cxnSpLocks/>
              </p:cNvCxnSpPr>
              <p:nvPr/>
            </p:nvCxnSpPr>
            <p:spPr>
              <a:xfrm>
                <a:off x="3748419" y="2692826"/>
                <a:ext cx="267586" cy="1063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0" name="直線單箭頭接點 99">
                <a:extLst>
                  <a:ext uri="{FF2B5EF4-FFF2-40B4-BE49-F238E27FC236}">
                    <a16:creationId xmlns:a16="http://schemas.microsoft.com/office/drawing/2014/main" id="{8334A8E3-7D71-0EDD-0ECF-F1DA05EE30ED}"/>
                  </a:ext>
                </a:extLst>
              </p:cNvPr>
              <p:cNvCxnSpPr>
                <a:cxnSpLocks/>
              </p:cNvCxnSpPr>
              <p:nvPr/>
            </p:nvCxnSpPr>
            <p:spPr>
              <a:xfrm>
                <a:off x="3748419" y="3169100"/>
                <a:ext cx="267586" cy="1063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01" name="群組 100">
              <a:extLst>
                <a:ext uri="{FF2B5EF4-FFF2-40B4-BE49-F238E27FC236}">
                  <a16:creationId xmlns:a16="http://schemas.microsoft.com/office/drawing/2014/main" id="{DB647042-8105-9B24-2A01-C712E64E7BC5}"/>
                </a:ext>
              </a:extLst>
            </p:cNvPr>
            <p:cNvGrpSpPr/>
            <p:nvPr/>
          </p:nvGrpSpPr>
          <p:grpSpPr>
            <a:xfrm>
              <a:off x="6176186" y="2710547"/>
              <a:ext cx="267586" cy="486906"/>
              <a:chOff x="3748419" y="2692826"/>
              <a:chExt cx="267586" cy="486906"/>
            </a:xfrm>
          </p:grpSpPr>
          <p:cxnSp>
            <p:nvCxnSpPr>
              <p:cNvPr id="102" name="直線單箭頭接點 101">
                <a:extLst>
                  <a:ext uri="{FF2B5EF4-FFF2-40B4-BE49-F238E27FC236}">
                    <a16:creationId xmlns:a16="http://schemas.microsoft.com/office/drawing/2014/main" id="{A7391AF7-CA26-08CC-07A9-5539752F620E}"/>
                  </a:ext>
                </a:extLst>
              </p:cNvPr>
              <p:cNvCxnSpPr>
                <a:cxnSpLocks/>
              </p:cNvCxnSpPr>
              <p:nvPr/>
            </p:nvCxnSpPr>
            <p:spPr>
              <a:xfrm>
                <a:off x="3748419" y="2692826"/>
                <a:ext cx="267586" cy="1063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3" name="直線單箭頭接點 102">
                <a:extLst>
                  <a:ext uri="{FF2B5EF4-FFF2-40B4-BE49-F238E27FC236}">
                    <a16:creationId xmlns:a16="http://schemas.microsoft.com/office/drawing/2014/main" id="{922985F8-3553-6568-5EC5-53D6DA31F1DC}"/>
                  </a:ext>
                </a:extLst>
              </p:cNvPr>
              <p:cNvCxnSpPr>
                <a:cxnSpLocks/>
              </p:cNvCxnSpPr>
              <p:nvPr/>
            </p:nvCxnSpPr>
            <p:spPr>
              <a:xfrm>
                <a:off x="3748419" y="3169100"/>
                <a:ext cx="267586" cy="1063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04" name="群組 103">
              <a:extLst>
                <a:ext uri="{FF2B5EF4-FFF2-40B4-BE49-F238E27FC236}">
                  <a16:creationId xmlns:a16="http://schemas.microsoft.com/office/drawing/2014/main" id="{66AAE8D6-CF7D-A397-1E40-40588A1B1AB9}"/>
                </a:ext>
              </a:extLst>
            </p:cNvPr>
            <p:cNvGrpSpPr/>
            <p:nvPr/>
          </p:nvGrpSpPr>
          <p:grpSpPr>
            <a:xfrm>
              <a:off x="7478674" y="2710547"/>
              <a:ext cx="267586" cy="486906"/>
              <a:chOff x="3748419" y="2692826"/>
              <a:chExt cx="267586" cy="486906"/>
            </a:xfrm>
          </p:grpSpPr>
          <p:cxnSp>
            <p:nvCxnSpPr>
              <p:cNvPr id="105" name="直線單箭頭接點 104">
                <a:extLst>
                  <a:ext uri="{FF2B5EF4-FFF2-40B4-BE49-F238E27FC236}">
                    <a16:creationId xmlns:a16="http://schemas.microsoft.com/office/drawing/2014/main" id="{A51D85AF-CB71-6AA1-E64B-C36CE4C18923}"/>
                  </a:ext>
                </a:extLst>
              </p:cNvPr>
              <p:cNvCxnSpPr>
                <a:cxnSpLocks/>
              </p:cNvCxnSpPr>
              <p:nvPr/>
            </p:nvCxnSpPr>
            <p:spPr>
              <a:xfrm>
                <a:off x="3748419" y="2692826"/>
                <a:ext cx="267586" cy="1063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6" name="直線單箭頭接點 105">
                <a:extLst>
                  <a:ext uri="{FF2B5EF4-FFF2-40B4-BE49-F238E27FC236}">
                    <a16:creationId xmlns:a16="http://schemas.microsoft.com/office/drawing/2014/main" id="{5591EA7E-55DB-B93A-17E1-F7972DE028A7}"/>
                  </a:ext>
                </a:extLst>
              </p:cNvPr>
              <p:cNvCxnSpPr>
                <a:cxnSpLocks/>
              </p:cNvCxnSpPr>
              <p:nvPr/>
            </p:nvCxnSpPr>
            <p:spPr>
              <a:xfrm>
                <a:off x="3748419" y="3169100"/>
                <a:ext cx="267586" cy="1063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07" name="群組 106">
              <a:extLst>
                <a:ext uri="{FF2B5EF4-FFF2-40B4-BE49-F238E27FC236}">
                  <a16:creationId xmlns:a16="http://schemas.microsoft.com/office/drawing/2014/main" id="{1ABE2ACF-A5E8-AB60-CF7E-2818DC1446BD}"/>
                </a:ext>
              </a:extLst>
            </p:cNvPr>
            <p:cNvGrpSpPr/>
            <p:nvPr/>
          </p:nvGrpSpPr>
          <p:grpSpPr>
            <a:xfrm>
              <a:off x="9206464" y="2710547"/>
              <a:ext cx="267586" cy="486906"/>
              <a:chOff x="3748419" y="2692826"/>
              <a:chExt cx="267586" cy="486906"/>
            </a:xfrm>
          </p:grpSpPr>
          <p:cxnSp>
            <p:nvCxnSpPr>
              <p:cNvPr id="108" name="直線單箭頭接點 107">
                <a:extLst>
                  <a:ext uri="{FF2B5EF4-FFF2-40B4-BE49-F238E27FC236}">
                    <a16:creationId xmlns:a16="http://schemas.microsoft.com/office/drawing/2014/main" id="{2C2C3715-72D2-9A3E-B403-DF936E962DEC}"/>
                  </a:ext>
                </a:extLst>
              </p:cNvPr>
              <p:cNvCxnSpPr>
                <a:cxnSpLocks/>
              </p:cNvCxnSpPr>
              <p:nvPr/>
            </p:nvCxnSpPr>
            <p:spPr>
              <a:xfrm>
                <a:off x="3748419" y="2692826"/>
                <a:ext cx="267586" cy="1063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9" name="直線單箭頭接點 108">
                <a:extLst>
                  <a:ext uri="{FF2B5EF4-FFF2-40B4-BE49-F238E27FC236}">
                    <a16:creationId xmlns:a16="http://schemas.microsoft.com/office/drawing/2014/main" id="{D6E4D563-9EDD-2EEB-7E6D-158D4C450399}"/>
                  </a:ext>
                </a:extLst>
              </p:cNvPr>
              <p:cNvCxnSpPr>
                <a:cxnSpLocks/>
              </p:cNvCxnSpPr>
              <p:nvPr/>
            </p:nvCxnSpPr>
            <p:spPr>
              <a:xfrm>
                <a:off x="3748419" y="3169100"/>
                <a:ext cx="267586" cy="1063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111" name="矩形 110">
              <a:extLst>
                <a:ext uri="{FF2B5EF4-FFF2-40B4-BE49-F238E27FC236}">
                  <a16:creationId xmlns:a16="http://schemas.microsoft.com/office/drawing/2014/main" id="{FB3C927C-40B8-72B7-BBF0-77D44BB43D44}"/>
                </a:ext>
              </a:extLst>
            </p:cNvPr>
            <p:cNvSpPr/>
            <p:nvPr/>
          </p:nvSpPr>
          <p:spPr>
            <a:xfrm>
              <a:off x="6508897" y="2574849"/>
              <a:ext cx="868325" cy="230372"/>
            </a:xfrm>
            <a:prstGeom prst="rect">
              <a:avLst/>
            </a:prstGeom>
            <a:solidFill>
              <a:schemeClr val="accent1">
                <a:lumMod val="60000"/>
                <a:lumOff val="4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3" name="矩形 112">
              <a:extLst>
                <a:ext uri="{FF2B5EF4-FFF2-40B4-BE49-F238E27FC236}">
                  <a16:creationId xmlns:a16="http://schemas.microsoft.com/office/drawing/2014/main" id="{31E50A35-34BB-8CBA-6866-39508B715399}"/>
                </a:ext>
              </a:extLst>
            </p:cNvPr>
            <p:cNvSpPr/>
            <p:nvPr/>
          </p:nvSpPr>
          <p:spPr>
            <a:xfrm>
              <a:off x="6508897" y="3097616"/>
              <a:ext cx="868325" cy="230372"/>
            </a:xfrm>
            <a:prstGeom prst="rect">
              <a:avLst/>
            </a:prstGeom>
            <a:solidFill>
              <a:schemeClr val="accent1">
                <a:lumMod val="60000"/>
                <a:lumOff val="4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5" name="矩形 114">
              <a:extLst>
                <a:ext uri="{FF2B5EF4-FFF2-40B4-BE49-F238E27FC236}">
                  <a16:creationId xmlns:a16="http://schemas.microsoft.com/office/drawing/2014/main" id="{C929CE37-9ACC-D9BE-5F2C-CB36D93E98B2}"/>
                </a:ext>
              </a:extLst>
            </p:cNvPr>
            <p:cNvSpPr/>
            <p:nvPr/>
          </p:nvSpPr>
          <p:spPr>
            <a:xfrm>
              <a:off x="9610059" y="2583710"/>
              <a:ext cx="868325" cy="230372"/>
            </a:xfrm>
            <a:prstGeom prst="rect">
              <a:avLst/>
            </a:prstGeom>
            <a:solidFill>
              <a:schemeClr val="accent1">
                <a:lumMod val="75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7" name="矩形 116">
              <a:extLst>
                <a:ext uri="{FF2B5EF4-FFF2-40B4-BE49-F238E27FC236}">
                  <a16:creationId xmlns:a16="http://schemas.microsoft.com/office/drawing/2014/main" id="{D27C7F27-56F9-65E7-0B2A-305205229BBC}"/>
                </a:ext>
              </a:extLst>
            </p:cNvPr>
            <p:cNvSpPr/>
            <p:nvPr/>
          </p:nvSpPr>
          <p:spPr>
            <a:xfrm>
              <a:off x="9610059" y="3106477"/>
              <a:ext cx="868325" cy="230372"/>
            </a:xfrm>
            <a:prstGeom prst="rect">
              <a:avLst/>
            </a:prstGeom>
            <a:solidFill>
              <a:schemeClr val="accent1">
                <a:lumMod val="75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88" name="群組 97">
              <a:extLst>
                <a:ext uri="{FF2B5EF4-FFF2-40B4-BE49-F238E27FC236}">
                  <a16:creationId xmlns:a16="http://schemas.microsoft.com/office/drawing/2014/main" id="{C691BA84-8BC8-8B4C-A85E-2BF1E61F3E63}"/>
                </a:ext>
              </a:extLst>
            </p:cNvPr>
            <p:cNvGrpSpPr/>
            <p:nvPr/>
          </p:nvGrpSpPr>
          <p:grpSpPr>
            <a:xfrm>
              <a:off x="2246978" y="2659462"/>
              <a:ext cx="267586" cy="486906"/>
              <a:chOff x="3748419" y="2692826"/>
              <a:chExt cx="267586" cy="486906"/>
            </a:xfrm>
          </p:grpSpPr>
          <p:cxnSp>
            <p:nvCxnSpPr>
              <p:cNvPr id="89" name="直線單箭頭接點 98">
                <a:extLst>
                  <a:ext uri="{FF2B5EF4-FFF2-40B4-BE49-F238E27FC236}">
                    <a16:creationId xmlns:a16="http://schemas.microsoft.com/office/drawing/2014/main" id="{B1A8C24C-0DD2-2740-A246-7689A8D7067D}"/>
                  </a:ext>
                </a:extLst>
              </p:cNvPr>
              <p:cNvCxnSpPr>
                <a:cxnSpLocks/>
              </p:cNvCxnSpPr>
              <p:nvPr/>
            </p:nvCxnSpPr>
            <p:spPr>
              <a:xfrm>
                <a:off x="3748419" y="2692826"/>
                <a:ext cx="267586" cy="1063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1" name="直線單箭頭接點 99">
                <a:extLst>
                  <a:ext uri="{FF2B5EF4-FFF2-40B4-BE49-F238E27FC236}">
                    <a16:creationId xmlns:a16="http://schemas.microsoft.com/office/drawing/2014/main" id="{D7BACB6B-5F2A-6149-8D6D-B9B9C00C921A}"/>
                  </a:ext>
                </a:extLst>
              </p:cNvPr>
              <p:cNvCxnSpPr>
                <a:cxnSpLocks/>
              </p:cNvCxnSpPr>
              <p:nvPr/>
            </p:nvCxnSpPr>
            <p:spPr>
              <a:xfrm>
                <a:off x="3748419" y="3169100"/>
                <a:ext cx="267586" cy="1063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93" name="矩形 14">
              <a:extLst>
                <a:ext uri="{FF2B5EF4-FFF2-40B4-BE49-F238E27FC236}">
                  <a16:creationId xmlns:a16="http://schemas.microsoft.com/office/drawing/2014/main" id="{E2725EEC-A0CD-654C-A94B-4FED6B53A7CF}"/>
                </a:ext>
              </a:extLst>
            </p:cNvPr>
            <p:cNvSpPr/>
            <p:nvPr/>
          </p:nvSpPr>
          <p:spPr>
            <a:xfrm>
              <a:off x="4074927" y="2559500"/>
              <a:ext cx="868325" cy="230372"/>
            </a:xfrm>
            <a:prstGeom prst="rect">
              <a:avLst/>
            </a:prstGeom>
            <a:solidFill>
              <a:schemeClr val="accent1">
                <a:lumMod val="40000"/>
                <a:lumOff val="6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5" name="矩形 15">
              <a:extLst>
                <a:ext uri="{FF2B5EF4-FFF2-40B4-BE49-F238E27FC236}">
                  <a16:creationId xmlns:a16="http://schemas.microsoft.com/office/drawing/2014/main" id="{85A6D555-7A60-F843-B8EE-06C468D3FE76}"/>
                </a:ext>
              </a:extLst>
            </p:cNvPr>
            <p:cNvSpPr/>
            <p:nvPr/>
          </p:nvSpPr>
          <p:spPr>
            <a:xfrm>
              <a:off x="4074927" y="3082267"/>
              <a:ext cx="868325" cy="230372"/>
            </a:xfrm>
            <a:prstGeom prst="rect">
              <a:avLst/>
            </a:prstGeom>
            <a:solidFill>
              <a:schemeClr val="accent1">
                <a:lumMod val="40000"/>
                <a:lumOff val="6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6" name="Group 5">
              <a:extLst>
                <a:ext uri="{FF2B5EF4-FFF2-40B4-BE49-F238E27FC236}">
                  <a16:creationId xmlns:a16="http://schemas.microsoft.com/office/drawing/2014/main" id="{6177AAAF-A963-3C4F-A6FC-2047BE853F1B}"/>
                </a:ext>
              </a:extLst>
            </p:cNvPr>
            <p:cNvGrpSpPr/>
            <p:nvPr/>
          </p:nvGrpSpPr>
          <p:grpSpPr>
            <a:xfrm>
              <a:off x="545768" y="2370805"/>
              <a:ext cx="1461304" cy="1002153"/>
              <a:chOff x="-324288" y="3281252"/>
              <a:chExt cx="1461304" cy="1002153"/>
            </a:xfrm>
          </p:grpSpPr>
          <p:sp>
            <p:nvSpPr>
              <p:cNvPr id="110" name="文字方塊 12">
                <a:extLst>
                  <a:ext uri="{FF2B5EF4-FFF2-40B4-BE49-F238E27FC236}">
                    <a16:creationId xmlns:a16="http://schemas.microsoft.com/office/drawing/2014/main" id="{E1109DA1-0C24-3A49-8737-D260CF85E1B9}"/>
                  </a:ext>
                </a:extLst>
              </p:cNvPr>
              <p:cNvSpPr txBox="1"/>
              <p:nvPr/>
            </p:nvSpPr>
            <p:spPr>
              <a:xfrm>
                <a:off x="426250" y="3821740"/>
                <a:ext cx="710766" cy="461665"/>
              </a:xfrm>
              <a:prstGeom prst="rect">
                <a:avLst/>
              </a:prstGeom>
              <a:solidFill>
                <a:schemeClr val="accent5">
                  <a:lumMod val="20000"/>
                  <a:lumOff val="8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2400">
                    <a:latin typeface="Microsoft JhengHei" panose="020B0604030504040204" pitchFamily="34" charset="-120"/>
                    <a:ea typeface="Microsoft JhengHei" panose="020B0604030504040204" pitchFamily="34" charset="-120"/>
                    <a:cs typeface="Calibri"/>
                  </a:rPr>
                  <a:t>the</a:t>
                </a:r>
                <a:endParaRPr lang="zh-TW" altLang="en-US" sz="2400">
                  <a:latin typeface="Microsoft JhengHei" panose="020B0604030504040204" pitchFamily="34" charset="-120"/>
                  <a:ea typeface="Microsoft JhengHei" panose="020B0604030504040204" pitchFamily="34" charset="-120"/>
                  <a:cs typeface="Calibri"/>
                </a:endParaRPr>
              </a:p>
            </p:txBody>
          </p:sp>
          <p:sp>
            <p:nvSpPr>
              <p:cNvPr id="112" name="文字方塊 14">
                <a:extLst>
                  <a:ext uri="{FF2B5EF4-FFF2-40B4-BE49-F238E27FC236}">
                    <a16:creationId xmlns:a16="http://schemas.microsoft.com/office/drawing/2014/main" id="{29F83AFB-0417-834B-981D-CDD986A72A55}"/>
                  </a:ext>
                </a:extLst>
              </p:cNvPr>
              <p:cNvSpPr txBox="1"/>
              <p:nvPr/>
            </p:nvSpPr>
            <p:spPr>
              <a:xfrm>
                <a:off x="-324288" y="3281252"/>
                <a:ext cx="1461304" cy="461665"/>
              </a:xfrm>
              <a:prstGeom prst="rect">
                <a:avLst/>
              </a:prstGeom>
              <a:solidFill>
                <a:schemeClr val="accent5">
                  <a:lumMod val="20000"/>
                  <a:lumOff val="80000"/>
                </a:schemeClr>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2400">
                    <a:latin typeface="Microsoft JhengHei" panose="020B0604030504040204" pitchFamily="34" charset="-120"/>
                    <a:ea typeface="Microsoft JhengHei" panose="020B0604030504040204" pitchFamily="34" charset="-120"/>
                    <a:cs typeface="Calibri"/>
                  </a:rPr>
                  <a:t>translate</a:t>
                </a:r>
                <a:endParaRPr lang="zh-TW" altLang="en-US" sz="2400">
                  <a:latin typeface="Microsoft JhengHei" panose="020B0604030504040204" pitchFamily="34" charset="-120"/>
                  <a:ea typeface="Microsoft JhengHei" panose="020B0604030504040204" pitchFamily="34" charset="-120"/>
                  <a:cs typeface="Calibri"/>
                </a:endParaRPr>
              </a:p>
            </p:txBody>
          </p:sp>
        </p:grpSp>
        <p:sp>
          <p:nvSpPr>
            <p:cNvPr id="114" name="矩形 7">
              <a:extLst>
                <a:ext uri="{FF2B5EF4-FFF2-40B4-BE49-F238E27FC236}">
                  <a16:creationId xmlns:a16="http://schemas.microsoft.com/office/drawing/2014/main" id="{C41BBFD0-D4D0-BC4E-9637-ECC272A84DE7}"/>
                </a:ext>
              </a:extLst>
            </p:cNvPr>
            <p:cNvSpPr/>
            <p:nvPr/>
          </p:nvSpPr>
          <p:spPr>
            <a:xfrm rot="5400000">
              <a:off x="3944894" y="4017489"/>
              <a:ext cx="3764311" cy="469604"/>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zh-TW" altLang="en-US" sz="2400">
                  <a:solidFill>
                    <a:schemeClr val="tx1"/>
                  </a:solidFill>
                  <a:latin typeface="Calibri"/>
                  <a:ea typeface="新細明體"/>
                  <a:cs typeface="Calibri"/>
                </a:rPr>
                <a:t>Transformer Layer 1</a:t>
              </a:r>
              <a:endParaRPr lang="zh-TW">
                <a:solidFill>
                  <a:schemeClr val="tx1"/>
                </a:solidFill>
              </a:endParaRPr>
            </a:p>
          </p:txBody>
        </p:sp>
        <p:sp>
          <p:nvSpPr>
            <p:cNvPr id="116" name="矩形 37">
              <a:extLst>
                <a:ext uri="{FF2B5EF4-FFF2-40B4-BE49-F238E27FC236}">
                  <a16:creationId xmlns:a16="http://schemas.microsoft.com/office/drawing/2014/main" id="{3A2F70FC-678D-AE47-8A49-4ABEF9581A19}"/>
                </a:ext>
              </a:extLst>
            </p:cNvPr>
            <p:cNvSpPr/>
            <p:nvPr/>
          </p:nvSpPr>
          <p:spPr>
            <a:xfrm rot="5400000">
              <a:off x="1251312" y="3769395"/>
              <a:ext cx="3764312" cy="96579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zh-TW" altLang="en-US" sz="2400">
                  <a:solidFill>
                    <a:schemeClr val="tx1"/>
                  </a:solidFill>
                  <a:latin typeface="Calibri"/>
                  <a:ea typeface="新細明體"/>
                  <a:cs typeface="Calibri"/>
                </a:rPr>
                <a:t>Embedding Layer</a:t>
              </a:r>
              <a:endParaRPr lang="zh-TW">
                <a:solidFill>
                  <a:schemeClr val="tx1"/>
                </a:solidFill>
              </a:endParaRPr>
            </a:p>
          </p:txBody>
        </p:sp>
        <p:sp>
          <p:nvSpPr>
            <p:cNvPr id="118" name="矩形 71">
              <a:extLst>
                <a:ext uri="{FF2B5EF4-FFF2-40B4-BE49-F238E27FC236}">
                  <a16:creationId xmlns:a16="http://schemas.microsoft.com/office/drawing/2014/main" id="{B6A07A75-7736-034A-A1FA-E5E0AE481240}"/>
                </a:ext>
              </a:extLst>
            </p:cNvPr>
            <p:cNvSpPr/>
            <p:nvPr/>
          </p:nvSpPr>
          <p:spPr>
            <a:xfrm rot="5400000">
              <a:off x="6115708" y="4017489"/>
              <a:ext cx="3764312" cy="469604"/>
            </a:xfrm>
            <a:prstGeom prst="rect">
              <a:avLst/>
            </a:prstGeom>
            <a:solidFill>
              <a:srgbClr val="71097D">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zh-TW" altLang="en-US" sz="2400">
                  <a:solidFill>
                    <a:schemeClr val="tx1"/>
                  </a:solidFill>
                  <a:latin typeface="Calibri"/>
                  <a:ea typeface="新細明體"/>
                  <a:cs typeface="Calibri"/>
                </a:rPr>
                <a:t>Transformer Layer 2</a:t>
              </a:r>
              <a:endParaRPr lang="zh-TW">
                <a:solidFill>
                  <a:schemeClr val="tx1"/>
                </a:solidFill>
              </a:endParaRPr>
            </a:p>
          </p:txBody>
        </p:sp>
        <p:sp>
          <p:nvSpPr>
            <p:cNvPr id="120" name="矩形 74">
              <a:extLst>
                <a:ext uri="{FF2B5EF4-FFF2-40B4-BE49-F238E27FC236}">
                  <a16:creationId xmlns:a16="http://schemas.microsoft.com/office/drawing/2014/main" id="{4C9ED76B-97ED-054B-9D92-898DF0A560FD}"/>
                </a:ext>
              </a:extLst>
            </p:cNvPr>
            <p:cNvSpPr/>
            <p:nvPr/>
          </p:nvSpPr>
          <p:spPr>
            <a:xfrm rot="5400000">
              <a:off x="6948591" y="4017489"/>
              <a:ext cx="3764312" cy="469604"/>
            </a:xfrm>
            <a:prstGeom prst="rect">
              <a:avLst/>
            </a:prstGeom>
            <a:solidFill>
              <a:srgbClr val="7D0931">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zh-TW" altLang="en-US" sz="2400">
                  <a:solidFill>
                    <a:schemeClr val="tx1"/>
                  </a:solidFill>
                  <a:latin typeface="Calibri"/>
                  <a:ea typeface="新細明體"/>
                  <a:cs typeface="Calibri"/>
                </a:rPr>
                <a:t>Transformer Layer N</a:t>
              </a:r>
              <a:endParaRPr lang="zh-TW">
                <a:solidFill>
                  <a:schemeClr val="tx1"/>
                </a:solidFill>
              </a:endParaRPr>
            </a:p>
          </p:txBody>
        </p:sp>
        <p:sp>
          <p:nvSpPr>
            <p:cNvPr id="7" name="文字方塊 12">
              <a:extLst>
                <a:ext uri="{FF2B5EF4-FFF2-40B4-BE49-F238E27FC236}">
                  <a16:creationId xmlns:a16="http://schemas.microsoft.com/office/drawing/2014/main" id="{D4D89DBE-42DE-99C5-6728-48566DECEE48}"/>
                </a:ext>
              </a:extLst>
            </p:cNvPr>
            <p:cNvSpPr txBox="1"/>
            <p:nvPr/>
          </p:nvSpPr>
          <p:spPr>
            <a:xfrm>
              <a:off x="436840" y="3447466"/>
              <a:ext cx="1573378" cy="461665"/>
            </a:xfrm>
            <a:prstGeom prst="rect">
              <a:avLst/>
            </a:prstGeom>
            <a:solidFill>
              <a:schemeClr val="accent5">
                <a:lumMod val="20000"/>
                <a:lumOff val="8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tLang="zh-TW" sz="2400">
                  <a:latin typeface="Microsoft JhengHei" panose="020B0604030504040204" pitchFamily="34" charset="-120"/>
                  <a:ea typeface="Microsoft JhengHei" panose="020B0604030504040204" pitchFamily="34" charset="-120"/>
                  <a:cs typeface="Calibri"/>
                </a:rPr>
                <a:t>sentence</a:t>
              </a:r>
              <a:endParaRPr lang="zh-TW" altLang="en-US" sz="2400">
                <a:latin typeface="Microsoft JhengHei" panose="020B0604030504040204" pitchFamily="34" charset="-120"/>
                <a:ea typeface="Microsoft JhengHei" panose="020B0604030504040204" pitchFamily="34" charset="-120"/>
                <a:cs typeface="Calibri"/>
              </a:endParaRPr>
            </a:p>
          </p:txBody>
        </p:sp>
        <p:sp>
          <p:nvSpPr>
            <p:cNvPr id="12" name="矩形: 圓角 118">
              <a:extLst>
                <a:ext uri="{FF2B5EF4-FFF2-40B4-BE49-F238E27FC236}">
                  <a16:creationId xmlns:a16="http://schemas.microsoft.com/office/drawing/2014/main" id="{82EC17BE-F268-35BE-80BF-3E9F82F5F865}"/>
                </a:ext>
              </a:extLst>
            </p:cNvPr>
            <p:cNvSpPr/>
            <p:nvPr/>
          </p:nvSpPr>
          <p:spPr>
            <a:xfrm>
              <a:off x="3969119" y="2330092"/>
              <a:ext cx="1078618" cy="1694616"/>
            </a:xfrm>
            <a:prstGeom prst="roundRect">
              <a:avLst/>
            </a:prstGeom>
            <a:noFill/>
            <a:ln w="5715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4" name="日期版面配置區 3">
            <a:extLst>
              <a:ext uri="{FF2B5EF4-FFF2-40B4-BE49-F238E27FC236}">
                <a16:creationId xmlns:a16="http://schemas.microsoft.com/office/drawing/2014/main" id="{8BB8A8FE-397F-CCC4-1612-EF0486EE69F0}"/>
              </a:ext>
            </a:extLst>
          </p:cNvPr>
          <p:cNvSpPr>
            <a:spLocks noGrp="1"/>
          </p:cNvSpPr>
          <p:nvPr>
            <p:ph type="dt" sz="half" idx="10"/>
          </p:nvPr>
        </p:nvSpPr>
        <p:spPr/>
        <p:txBody>
          <a:bodyPr/>
          <a:lstStyle/>
          <a:p>
            <a:r>
              <a:rPr lang="en-US" altLang="zh-TW"/>
              <a:t>Lester, Brian, Rami Al-</a:t>
            </a:r>
            <a:r>
              <a:rPr lang="en-US" altLang="zh-TW" err="1"/>
              <a:t>Rfou</a:t>
            </a:r>
            <a:r>
              <a:rPr lang="en-US" altLang="zh-TW"/>
              <a:t>, and Noah Constant. "The Power of Scale for Parameter-Efficient Prompt Tuning." </a:t>
            </a:r>
            <a:r>
              <a:rPr lang="en-US" altLang="zh-TW" i="1"/>
              <a:t>Proceedings of the 2021 Conference on Empirical Methods in Natural Language Processing</a:t>
            </a:r>
            <a:r>
              <a:rPr lang="en-US" altLang="zh-TW"/>
              <a:t>. 2021.</a:t>
            </a:r>
            <a:endParaRPr lang="en-TW" altLang="zh-TW"/>
          </a:p>
        </p:txBody>
      </p:sp>
    </p:spTree>
    <p:extLst>
      <p:ext uri="{BB962C8B-B14F-4D97-AF65-F5344CB8AC3E}">
        <p14:creationId xmlns:p14="http://schemas.microsoft.com/office/powerpoint/2010/main" val="3806557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68E5728-229D-BF0C-C22B-061165ABF8E2}"/>
              </a:ext>
            </a:extLst>
          </p:cNvPr>
          <p:cNvSpPr>
            <a:spLocks noGrp="1"/>
          </p:cNvSpPr>
          <p:nvPr>
            <p:ph type="title"/>
          </p:nvPr>
        </p:nvSpPr>
        <p:spPr/>
        <p:txBody>
          <a:bodyPr>
            <a:normAutofit/>
          </a:bodyPr>
          <a:lstStyle/>
          <a:p>
            <a:r>
              <a:rPr lang="af-ZA" dirty="0">
                <a:ea typeface="+mj-lt"/>
                <a:cs typeface="+mj-lt"/>
              </a:rPr>
              <a:t>Parameter-</a:t>
            </a:r>
            <a:r>
              <a:rPr lang="af-ZA" dirty="0" err="1">
                <a:ea typeface="+mj-lt"/>
                <a:cs typeface="+mj-lt"/>
              </a:rPr>
              <a:t>Efficient</a:t>
            </a:r>
            <a:r>
              <a:rPr lang="af-ZA" dirty="0">
                <a:ea typeface="+mj-lt"/>
                <a:cs typeface="+mj-lt"/>
              </a:rPr>
              <a:t> </a:t>
            </a:r>
            <a:r>
              <a:rPr lang="af-ZA" dirty="0" err="1">
                <a:ea typeface="+mj-lt"/>
                <a:cs typeface="+mj-lt"/>
              </a:rPr>
              <a:t>Fine-tuning</a:t>
            </a:r>
            <a:r>
              <a:rPr lang="en-US" altLang="zh-TW" dirty="0">
                <a:ea typeface="+mj-lt"/>
                <a:cs typeface="+mj-lt"/>
              </a:rPr>
              <a:t>:</a:t>
            </a:r>
            <a:r>
              <a:rPr lang="zh-TW" altLang="en-US" dirty="0">
                <a:ea typeface="+mj-lt"/>
                <a:cs typeface="+mj-lt"/>
              </a:rPr>
              <a:t> </a:t>
            </a:r>
            <a:r>
              <a:rPr lang="en-US" altLang="zh-TW" dirty="0">
                <a:ea typeface="+mj-lt"/>
                <a:cs typeface="+mj-lt"/>
              </a:rPr>
              <a:t>Soft</a:t>
            </a:r>
            <a:r>
              <a:rPr lang="zh-TW" altLang="en-US" dirty="0">
                <a:ea typeface="+mj-lt"/>
                <a:cs typeface="+mj-lt"/>
              </a:rPr>
              <a:t> </a:t>
            </a:r>
            <a:r>
              <a:rPr lang="en-US" altLang="zh-TW" dirty="0">
                <a:ea typeface="+mj-lt"/>
                <a:cs typeface="+mj-lt"/>
              </a:rPr>
              <a:t>Prompting</a:t>
            </a:r>
            <a:r>
              <a:rPr lang="af-ZA" altLang="zh-TW" dirty="0">
                <a:ea typeface="+mj-lt"/>
                <a:cs typeface="+mj-lt"/>
              </a:rPr>
              <a:t> </a:t>
            </a:r>
            <a:r>
              <a:rPr lang="af-ZA" dirty="0">
                <a:ea typeface="+mj-lt"/>
                <a:cs typeface="+mj-lt"/>
              </a:rPr>
              <a:t> </a:t>
            </a:r>
            <a:endParaRPr lang="zh-TW" dirty="0">
              <a:ea typeface="+mj-lt"/>
              <a:cs typeface="+mj-lt"/>
            </a:endParaRPr>
          </a:p>
        </p:txBody>
      </p:sp>
      <p:sp>
        <p:nvSpPr>
          <p:cNvPr id="3" name="內容版面配置區 2">
            <a:extLst>
              <a:ext uri="{FF2B5EF4-FFF2-40B4-BE49-F238E27FC236}">
                <a16:creationId xmlns:a16="http://schemas.microsoft.com/office/drawing/2014/main" id="{839F92A6-AB10-AE71-9C10-FD8856CE7C56}"/>
              </a:ext>
            </a:extLst>
          </p:cNvPr>
          <p:cNvSpPr>
            <a:spLocks noGrp="1"/>
          </p:cNvSpPr>
          <p:nvPr>
            <p:ph idx="1"/>
          </p:nvPr>
        </p:nvSpPr>
        <p:spPr>
          <a:xfrm>
            <a:off x="838199" y="1219201"/>
            <a:ext cx="10715171" cy="3426278"/>
          </a:xfrm>
        </p:spPr>
        <p:txBody>
          <a:bodyPr vert="horz" lIns="91440" tIns="45720" rIns="91440" bIns="45720" rtlCol="0" anchor="t">
            <a:normAutofit/>
          </a:bodyPr>
          <a:lstStyle/>
          <a:p>
            <a:r>
              <a:rPr lang="en-US" altLang="zh-TW">
                <a:ea typeface="新細明體"/>
                <a:cs typeface="Calibri"/>
              </a:rPr>
              <a:t>Hard</a:t>
            </a:r>
            <a:r>
              <a:rPr lang="zh-TW" altLang="en-US">
                <a:ea typeface="新細明體"/>
                <a:cs typeface="Calibri"/>
              </a:rPr>
              <a:t> </a:t>
            </a:r>
            <a:r>
              <a:rPr lang="en-US" altLang="zh-TW">
                <a:ea typeface="新細明體"/>
                <a:cs typeface="Calibri"/>
              </a:rPr>
              <a:t>Prompts:</a:t>
            </a:r>
            <a:r>
              <a:rPr lang="zh-TW" altLang="en-US">
                <a:ea typeface="新細明體"/>
                <a:cs typeface="Calibri"/>
              </a:rPr>
              <a:t> </a:t>
            </a:r>
            <a:r>
              <a:rPr lang="en-US" altLang="zh-TW">
                <a:ea typeface="新細明體"/>
                <a:cs typeface="Calibri"/>
              </a:rPr>
              <a:t>words</a:t>
            </a:r>
            <a:r>
              <a:rPr lang="zh-TW" altLang="en-US">
                <a:ea typeface="新細明體"/>
                <a:cs typeface="Calibri"/>
              </a:rPr>
              <a:t> </a:t>
            </a:r>
            <a:r>
              <a:rPr lang="en-US" altLang="zh-TW">
                <a:ea typeface="新細明體"/>
                <a:cs typeface="Calibri"/>
              </a:rPr>
              <a:t>(that</a:t>
            </a:r>
            <a:r>
              <a:rPr lang="zh-TW" altLang="en-US">
                <a:ea typeface="新細明體"/>
                <a:cs typeface="Calibri"/>
              </a:rPr>
              <a:t> </a:t>
            </a:r>
            <a:r>
              <a:rPr lang="en-US" altLang="zh-TW">
                <a:ea typeface="新細明體"/>
                <a:cs typeface="Calibri"/>
              </a:rPr>
              <a:t>are</a:t>
            </a:r>
            <a:r>
              <a:rPr lang="zh-TW" altLang="en-US">
                <a:ea typeface="新細明體"/>
                <a:cs typeface="Calibri"/>
              </a:rPr>
              <a:t> </a:t>
            </a:r>
            <a:r>
              <a:rPr lang="en-US" altLang="zh-TW">
                <a:ea typeface="新細明體"/>
                <a:cs typeface="Calibri"/>
              </a:rPr>
              <a:t>originally</a:t>
            </a:r>
            <a:r>
              <a:rPr lang="zh-TW" altLang="en-US">
                <a:ea typeface="新細明體"/>
                <a:cs typeface="Calibri"/>
              </a:rPr>
              <a:t> </a:t>
            </a:r>
            <a:r>
              <a:rPr lang="en-US" altLang="zh-TW">
                <a:ea typeface="新細明體"/>
                <a:cs typeface="Calibri"/>
              </a:rPr>
              <a:t>in</a:t>
            </a:r>
            <a:r>
              <a:rPr lang="zh-TW" altLang="en-US">
                <a:ea typeface="新細明體"/>
                <a:cs typeface="Calibri"/>
              </a:rPr>
              <a:t> </a:t>
            </a:r>
            <a:r>
              <a:rPr lang="en-US" altLang="zh-TW">
                <a:ea typeface="新細明體"/>
                <a:cs typeface="Calibri"/>
              </a:rPr>
              <a:t>the</a:t>
            </a:r>
            <a:r>
              <a:rPr lang="zh-TW" altLang="en-US">
                <a:ea typeface="新細明體"/>
                <a:cs typeface="Calibri"/>
              </a:rPr>
              <a:t> </a:t>
            </a:r>
            <a:r>
              <a:rPr lang="en-US" altLang="zh-TW">
                <a:ea typeface="新細明體"/>
                <a:cs typeface="Calibri"/>
              </a:rPr>
              <a:t>vocabulary)</a:t>
            </a:r>
          </a:p>
          <a:p>
            <a:pPr lvl="1"/>
            <a:endParaRPr lang="en-US" altLang="zh-TW">
              <a:solidFill>
                <a:schemeClr val="bg1"/>
              </a:solidFill>
              <a:ea typeface="新細明體"/>
              <a:cs typeface="Calibri"/>
            </a:endParaRPr>
          </a:p>
          <a:p>
            <a:pPr lvl="1"/>
            <a:r>
              <a:rPr lang="en-US" altLang="zh-TW">
                <a:solidFill>
                  <a:schemeClr val="bg1"/>
                </a:solidFill>
                <a:ea typeface="新細明體"/>
                <a:cs typeface="Calibri"/>
              </a:rPr>
              <a:t>Are</a:t>
            </a:r>
            <a:r>
              <a:rPr lang="zh-TW" altLang="en-US">
                <a:solidFill>
                  <a:schemeClr val="bg1"/>
                </a:solidFill>
                <a:ea typeface="新細明體"/>
                <a:cs typeface="Calibri"/>
              </a:rPr>
              <a:t> </a:t>
            </a:r>
            <a:r>
              <a:rPr lang="en-US" altLang="zh-TW">
                <a:solidFill>
                  <a:schemeClr val="bg1"/>
                </a:solidFill>
                <a:ea typeface="新細明體"/>
                <a:cs typeface="Calibri"/>
              </a:rPr>
              <a:t>there</a:t>
            </a:r>
            <a:r>
              <a:rPr lang="zh-TW" altLang="en-US">
                <a:solidFill>
                  <a:schemeClr val="bg1"/>
                </a:solidFill>
                <a:ea typeface="新細明體"/>
                <a:cs typeface="Calibri"/>
              </a:rPr>
              <a:t> </a:t>
            </a:r>
            <a:r>
              <a:rPr lang="en-US" altLang="zh-TW">
                <a:solidFill>
                  <a:schemeClr val="bg1"/>
                </a:solidFill>
                <a:ea typeface="新細明體"/>
                <a:cs typeface="Calibri"/>
              </a:rPr>
              <a:t>any</a:t>
            </a:r>
            <a:r>
              <a:rPr lang="zh-TW" altLang="en-US">
                <a:solidFill>
                  <a:schemeClr val="bg1"/>
                </a:solidFill>
                <a:ea typeface="新細明體"/>
                <a:cs typeface="Calibri"/>
              </a:rPr>
              <a:t> </a:t>
            </a:r>
            <a:r>
              <a:rPr lang="en-US" altLang="zh-TW">
                <a:solidFill>
                  <a:schemeClr val="bg1"/>
                </a:solidFill>
                <a:ea typeface="新細明體"/>
                <a:cs typeface="Calibri"/>
              </a:rPr>
              <a:t>restrictions</a:t>
            </a:r>
            <a:r>
              <a:rPr lang="zh-TW" altLang="en-US">
                <a:solidFill>
                  <a:schemeClr val="bg1"/>
                </a:solidFill>
                <a:ea typeface="新細明體"/>
                <a:cs typeface="Calibri"/>
              </a:rPr>
              <a:t> </a:t>
            </a:r>
            <a:r>
              <a:rPr lang="en-US" altLang="zh-TW">
                <a:solidFill>
                  <a:schemeClr val="bg1"/>
                </a:solidFill>
                <a:ea typeface="新細明體"/>
                <a:cs typeface="Calibri"/>
              </a:rPr>
              <a:t>on</a:t>
            </a:r>
            <a:r>
              <a:rPr lang="zh-TW" altLang="en-US">
                <a:solidFill>
                  <a:schemeClr val="bg1"/>
                </a:solidFill>
                <a:ea typeface="新細明體"/>
                <a:cs typeface="Calibri"/>
              </a:rPr>
              <a:t> </a:t>
            </a:r>
            <a:r>
              <a:rPr lang="en-US" altLang="zh-TW">
                <a:solidFill>
                  <a:schemeClr val="bg1"/>
                </a:solidFill>
                <a:ea typeface="新細明體"/>
                <a:cs typeface="Calibri"/>
              </a:rPr>
              <a:t>these</a:t>
            </a:r>
            <a:r>
              <a:rPr lang="zh-TW" altLang="en-US">
                <a:solidFill>
                  <a:schemeClr val="bg1"/>
                </a:solidFill>
                <a:ea typeface="新細明體"/>
                <a:cs typeface="Calibri"/>
              </a:rPr>
              <a:t> </a:t>
            </a:r>
            <a:r>
              <a:rPr lang="en-US" altLang="zh-TW">
                <a:solidFill>
                  <a:schemeClr val="bg1"/>
                </a:solidFill>
                <a:ea typeface="新細明體"/>
                <a:cs typeface="Calibri"/>
              </a:rPr>
              <a:t>vectors</a:t>
            </a:r>
          </a:p>
          <a:p>
            <a:pPr lvl="1"/>
            <a:r>
              <a:rPr lang="en-US" altLang="zh-TW">
                <a:solidFill>
                  <a:schemeClr val="bg1"/>
                </a:solidFill>
                <a:ea typeface="新細明體"/>
                <a:cs typeface="Calibri"/>
              </a:rPr>
              <a:t>Length</a:t>
            </a:r>
            <a:r>
              <a:rPr lang="zh-TW" altLang="en-US">
                <a:solidFill>
                  <a:schemeClr val="bg1"/>
                </a:solidFill>
                <a:ea typeface="新細明體"/>
                <a:cs typeface="Calibri"/>
              </a:rPr>
              <a:t> </a:t>
            </a:r>
            <a:r>
              <a:rPr lang="en-US" altLang="zh-TW">
                <a:solidFill>
                  <a:schemeClr val="bg1"/>
                </a:solidFill>
                <a:ea typeface="新細明體"/>
                <a:cs typeface="Calibri"/>
              </a:rPr>
              <a:t>of</a:t>
            </a:r>
            <a:r>
              <a:rPr lang="zh-TW" altLang="en-US">
                <a:solidFill>
                  <a:schemeClr val="bg1"/>
                </a:solidFill>
                <a:ea typeface="新細明體"/>
                <a:cs typeface="Calibri"/>
              </a:rPr>
              <a:t> </a:t>
            </a:r>
            <a:r>
              <a:rPr lang="en-US" altLang="zh-TW">
                <a:solidFill>
                  <a:schemeClr val="bg1"/>
                </a:solidFill>
                <a:ea typeface="新細明體"/>
                <a:cs typeface="Calibri"/>
              </a:rPr>
              <a:t>the</a:t>
            </a:r>
            <a:r>
              <a:rPr lang="zh-TW" altLang="en-US">
                <a:solidFill>
                  <a:schemeClr val="bg1"/>
                </a:solidFill>
                <a:ea typeface="新細明體"/>
                <a:cs typeface="Calibri"/>
              </a:rPr>
              <a:t> </a:t>
            </a:r>
            <a:r>
              <a:rPr lang="en-US" altLang="zh-TW">
                <a:solidFill>
                  <a:schemeClr val="bg1"/>
                </a:solidFill>
                <a:ea typeface="新細明體"/>
                <a:cs typeface="Calibri"/>
              </a:rPr>
              <a:t>soft</a:t>
            </a:r>
            <a:r>
              <a:rPr lang="zh-TW" altLang="en-US">
                <a:solidFill>
                  <a:schemeClr val="bg1"/>
                </a:solidFill>
                <a:ea typeface="新細明體"/>
                <a:cs typeface="Calibri"/>
              </a:rPr>
              <a:t> </a:t>
            </a:r>
            <a:r>
              <a:rPr lang="en-US" altLang="zh-TW">
                <a:solidFill>
                  <a:schemeClr val="bg1"/>
                </a:solidFill>
                <a:ea typeface="新細明體"/>
                <a:cs typeface="Calibri"/>
              </a:rPr>
              <a:t>prompts?</a:t>
            </a:r>
          </a:p>
          <a:p>
            <a:pPr lvl="1"/>
            <a:endParaRPr lang="en-US" altLang="zh-TW">
              <a:solidFill>
                <a:schemeClr val="bg1"/>
              </a:solidFill>
              <a:ea typeface="新細明體"/>
              <a:cs typeface="Calibri"/>
            </a:endParaRPr>
          </a:p>
          <a:p>
            <a:r>
              <a:rPr lang="en-US" altLang="zh-TW">
                <a:ea typeface="新細明體"/>
                <a:cs typeface="Calibri"/>
              </a:rPr>
              <a:t>Soft</a:t>
            </a:r>
            <a:r>
              <a:rPr lang="zh-TW" altLang="en-US">
                <a:ea typeface="新細明體"/>
                <a:cs typeface="Calibri"/>
              </a:rPr>
              <a:t> </a:t>
            </a:r>
            <a:r>
              <a:rPr lang="en-US" altLang="zh-TW">
                <a:ea typeface="新細明體"/>
                <a:cs typeface="Calibri"/>
              </a:rPr>
              <a:t>Prompts:</a:t>
            </a:r>
            <a:r>
              <a:rPr lang="zh-TW" altLang="en-US">
                <a:ea typeface="新細明體"/>
                <a:cs typeface="Calibri"/>
              </a:rPr>
              <a:t> </a:t>
            </a:r>
            <a:r>
              <a:rPr lang="en-US" altLang="zh-TW">
                <a:ea typeface="新細明體"/>
                <a:cs typeface="Calibri"/>
              </a:rPr>
              <a:t>vectors</a:t>
            </a:r>
            <a:r>
              <a:rPr lang="zh-TW" altLang="en-US">
                <a:ea typeface="新細明體"/>
                <a:cs typeface="Calibri"/>
              </a:rPr>
              <a:t> </a:t>
            </a:r>
            <a:r>
              <a:rPr lang="en-US" altLang="zh-TW">
                <a:ea typeface="新細明體"/>
                <a:cs typeface="Calibri"/>
              </a:rPr>
              <a:t>(can</a:t>
            </a:r>
            <a:r>
              <a:rPr lang="zh-TW" altLang="en-US">
                <a:ea typeface="新細明體"/>
                <a:cs typeface="Calibri"/>
              </a:rPr>
              <a:t> </a:t>
            </a:r>
            <a:r>
              <a:rPr lang="en-US" altLang="zh-TW">
                <a:ea typeface="新細明體"/>
                <a:cs typeface="Calibri"/>
              </a:rPr>
              <a:t>be</a:t>
            </a:r>
            <a:r>
              <a:rPr lang="zh-TW" altLang="en-US">
                <a:ea typeface="新細明體"/>
                <a:cs typeface="Calibri"/>
              </a:rPr>
              <a:t> </a:t>
            </a:r>
            <a:r>
              <a:rPr lang="en-US" altLang="zh-TW">
                <a:ea typeface="新細明體"/>
                <a:cs typeface="Calibri"/>
              </a:rPr>
              <a:t>initialized</a:t>
            </a:r>
            <a:r>
              <a:rPr lang="zh-TW" altLang="en-US">
                <a:ea typeface="新細明體"/>
                <a:cs typeface="Calibri"/>
              </a:rPr>
              <a:t> </a:t>
            </a:r>
            <a:r>
              <a:rPr lang="en-US" altLang="zh-TW">
                <a:ea typeface="新細明體"/>
                <a:cs typeface="Calibri"/>
              </a:rPr>
              <a:t>from</a:t>
            </a:r>
            <a:r>
              <a:rPr lang="zh-TW" altLang="en-US">
                <a:ea typeface="新細明體"/>
                <a:cs typeface="Calibri"/>
              </a:rPr>
              <a:t> </a:t>
            </a:r>
            <a:r>
              <a:rPr lang="en-US" altLang="zh-TW">
                <a:ea typeface="新細明體"/>
                <a:cs typeface="Calibri"/>
              </a:rPr>
              <a:t>some</a:t>
            </a:r>
            <a:r>
              <a:rPr lang="zh-TW" altLang="en-US">
                <a:ea typeface="新細明體"/>
                <a:cs typeface="Calibri"/>
              </a:rPr>
              <a:t> </a:t>
            </a:r>
            <a:r>
              <a:rPr lang="en-US" altLang="zh-TW">
                <a:ea typeface="新細明體"/>
                <a:cs typeface="Calibri"/>
              </a:rPr>
              <a:t>word</a:t>
            </a:r>
            <a:r>
              <a:rPr lang="zh-TW" altLang="en-US">
                <a:ea typeface="新細明體"/>
                <a:cs typeface="Calibri"/>
              </a:rPr>
              <a:t> </a:t>
            </a:r>
            <a:r>
              <a:rPr lang="en-US" altLang="zh-TW">
                <a:ea typeface="新細明體"/>
                <a:cs typeface="Calibri"/>
              </a:rPr>
              <a:t>embeddings)</a:t>
            </a:r>
            <a:r>
              <a:rPr lang="en-US" altLang="zh-TW">
                <a:solidFill>
                  <a:schemeClr val="bg1"/>
                </a:solidFill>
                <a:ea typeface="新細明體"/>
                <a:cs typeface="Calibri"/>
              </a:rPr>
              <a:t>o</a:t>
            </a:r>
            <a:r>
              <a:rPr lang="zh-TW" altLang="en-US">
                <a:solidFill>
                  <a:schemeClr val="bg1"/>
                </a:solidFill>
                <a:ea typeface="新細明體"/>
                <a:cs typeface="Calibri"/>
              </a:rPr>
              <a:t> </a:t>
            </a:r>
            <a:r>
              <a:rPr lang="en-US" altLang="zh-TW">
                <a:solidFill>
                  <a:schemeClr val="bg1"/>
                </a:solidFill>
                <a:ea typeface="新細明體"/>
                <a:cs typeface="Calibri"/>
              </a:rPr>
              <a:t>select</a:t>
            </a:r>
            <a:r>
              <a:rPr lang="zh-TW" altLang="en-US">
                <a:solidFill>
                  <a:schemeClr val="bg1"/>
                </a:solidFill>
                <a:ea typeface="新細明體"/>
                <a:cs typeface="Calibri"/>
              </a:rPr>
              <a:t> </a:t>
            </a:r>
            <a:r>
              <a:rPr lang="en-US" altLang="zh-TW">
                <a:solidFill>
                  <a:schemeClr val="bg1"/>
                </a:solidFill>
                <a:ea typeface="新細明體"/>
                <a:cs typeface="Calibri"/>
              </a:rPr>
              <a:t>prompts?</a:t>
            </a:r>
          </a:p>
          <a:p>
            <a:pPr lvl="1"/>
            <a:r>
              <a:rPr lang="en-US" altLang="zh-TW">
                <a:solidFill>
                  <a:schemeClr val="bg1"/>
                </a:solidFill>
                <a:ea typeface="新細明體"/>
                <a:cs typeface="Calibri"/>
              </a:rPr>
              <a:t>Prompt</a:t>
            </a:r>
            <a:r>
              <a:rPr lang="zh-TW" altLang="en-US">
                <a:solidFill>
                  <a:schemeClr val="bg1"/>
                </a:solidFill>
                <a:ea typeface="新細明體"/>
                <a:cs typeface="Calibri"/>
              </a:rPr>
              <a:t> </a:t>
            </a:r>
            <a:r>
              <a:rPr lang="en-US" altLang="zh-TW">
                <a:solidFill>
                  <a:schemeClr val="bg1"/>
                </a:solidFill>
                <a:ea typeface="新細明體"/>
                <a:cs typeface="Calibri"/>
              </a:rPr>
              <a:t>length?</a:t>
            </a:r>
          </a:p>
          <a:p>
            <a:pPr lvl="1"/>
            <a:endParaRPr lang="zh-TW" altLang="en-US">
              <a:ea typeface="新細明體"/>
              <a:cs typeface="Calibri"/>
            </a:endParaRPr>
          </a:p>
          <a:p>
            <a:endParaRPr lang="zh-TW" altLang="en-US">
              <a:ea typeface="新細明體"/>
              <a:cs typeface="Calibri"/>
            </a:endParaRPr>
          </a:p>
        </p:txBody>
      </p:sp>
      <p:grpSp>
        <p:nvGrpSpPr>
          <p:cNvPr id="21" name="群組 20">
            <a:extLst>
              <a:ext uri="{FF2B5EF4-FFF2-40B4-BE49-F238E27FC236}">
                <a16:creationId xmlns:a16="http://schemas.microsoft.com/office/drawing/2014/main" id="{6DA4CA8B-75CE-3646-9AA1-672948FF2FF9}"/>
              </a:ext>
            </a:extLst>
          </p:cNvPr>
          <p:cNvGrpSpPr/>
          <p:nvPr/>
        </p:nvGrpSpPr>
        <p:grpSpPr>
          <a:xfrm>
            <a:off x="1165899" y="1999405"/>
            <a:ext cx="4450583" cy="584775"/>
            <a:chOff x="2208314" y="4369609"/>
            <a:chExt cx="4450583" cy="584775"/>
          </a:xfrm>
        </p:grpSpPr>
        <p:sp>
          <p:nvSpPr>
            <p:cNvPr id="13" name="矩形: 圓角 118">
              <a:extLst>
                <a:ext uri="{FF2B5EF4-FFF2-40B4-BE49-F238E27FC236}">
                  <a16:creationId xmlns:a16="http://schemas.microsoft.com/office/drawing/2014/main" id="{E0ADE5A6-CF36-8B40-A921-F975E93E1CC0}"/>
                </a:ext>
              </a:extLst>
            </p:cNvPr>
            <p:cNvSpPr/>
            <p:nvPr/>
          </p:nvSpPr>
          <p:spPr>
            <a:xfrm>
              <a:off x="2208314" y="4369609"/>
              <a:ext cx="4450583" cy="584775"/>
            </a:xfrm>
            <a:prstGeom prst="roundRect">
              <a:avLst/>
            </a:prstGeom>
            <a:noFill/>
            <a:ln w="5715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14" name="Group 13">
              <a:extLst>
                <a:ext uri="{FF2B5EF4-FFF2-40B4-BE49-F238E27FC236}">
                  <a16:creationId xmlns:a16="http://schemas.microsoft.com/office/drawing/2014/main" id="{C7CF3B13-EC31-BF4D-BF8B-D0DAD4F84712}"/>
                </a:ext>
              </a:extLst>
            </p:cNvPr>
            <p:cNvGrpSpPr/>
            <p:nvPr/>
          </p:nvGrpSpPr>
          <p:grpSpPr>
            <a:xfrm>
              <a:off x="2396114" y="4431835"/>
              <a:ext cx="1460590" cy="461664"/>
              <a:chOff x="670956" y="3281252"/>
              <a:chExt cx="466060" cy="2308324"/>
            </a:xfrm>
          </p:grpSpPr>
          <p:sp>
            <p:nvSpPr>
              <p:cNvPr id="15" name="文字方塊 12">
                <a:extLst>
                  <a:ext uri="{FF2B5EF4-FFF2-40B4-BE49-F238E27FC236}">
                    <a16:creationId xmlns:a16="http://schemas.microsoft.com/office/drawing/2014/main" id="{B2FCF0B9-B726-5B42-BEDF-FF48A366342C}"/>
                  </a:ext>
                </a:extLst>
              </p:cNvPr>
              <p:cNvSpPr txBox="1"/>
              <p:nvPr/>
            </p:nvSpPr>
            <p:spPr>
              <a:xfrm>
                <a:off x="670956" y="3821740"/>
                <a:ext cx="466060" cy="461665"/>
              </a:xfrm>
              <a:prstGeom prst="rect">
                <a:avLst/>
              </a:prstGeom>
              <a:solidFill>
                <a:schemeClr val="accent5">
                  <a:lumMod val="20000"/>
                  <a:lumOff val="8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TW" altLang="en-US" sz="2400">
                    <a:latin typeface="Microsoft JhengHei" panose="020B0604030504040204" pitchFamily="34" charset="-120"/>
                    <a:ea typeface="Microsoft JhengHei" panose="020B0604030504040204" pitchFamily="34" charset="-120"/>
                    <a:cs typeface="Calibri"/>
                  </a:rPr>
                  <a:t>譯</a:t>
                </a:r>
              </a:p>
            </p:txBody>
          </p:sp>
          <p:sp>
            <p:nvSpPr>
              <p:cNvPr id="16" name="文字方塊 14">
                <a:extLst>
                  <a:ext uri="{FF2B5EF4-FFF2-40B4-BE49-F238E27FC236}">
                    <a16:creationId xmlns:a16="http://schemas.microsoft.com/office/drawing/2014/main" id="{2F12D7EE-2A13-AC4A-9DA4-5B3FDC2E0239}"/>
                  </a:ext>
                </a:extLst>
              </p:cNvPr>
              <p:cNvSpPr txBox="1"/>
              <p:nvPr/>
            </p:nvSpPr>
            <p:spPr>
              <a:xfrm>
                <a:off x="670956" y="3281252"/>
                <a:ext cx="466060" cy="2308324"/>
              </a:xfrm>
              <a:prstGeom prst="rect">
                <a:avLst/>
              </a:prstGeom>
              <a:solidFill>
                <a:schemeClr val="accent5">
                  <a:lumMod val="20000"/>
                  <a:lumOff val="80000"/>
                </a:schemeClr>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2400">
                    <a:latin typeface="Microsoft JhengHei" panose="020B0604030504040204" pitchFamily="34" charset="-120"/>
                    <a:ea typeface="Microsoft JhengHei" panose="020B0604030504040204" pitchFamily="34" charset="-120"/>
                    <a:cs typeface="Calibri"/>
                  </a:rPr>
                  <a:t>Translate </a:t>
                </a:r>
                <a:endParaRPr lang="zh-TW" altLang="en-US" sz="2400">
                  <a:latin typeface="Microsoft JhengHei" panose="020B0604030504040204" pitchFamily="34" charset="-120"/>
                  <a:ea typeface="Microsoft JhengHei" panose="020B0604030504040204" pitchFamily="34" charset="-120"/>
                  <a:cs typeface="Calibri"/>
                </a:endParaRPr>
              </a:p>
            </p:txBody>
          </p:sp>
        </p:grpSp>
        <p:sp>
          <p:nvSpPr>
            <p:cNvPr id="12" name="文字方塊 14">
              <a:extLst>
                <a:ext uri="{FF2B5EF4-FFF2-40B4-BE49-F238E27FC236}">
                  <a16:creationId xmlns:a16="http://schemas.microsoft.com/office/drawing/2014/main" id="{B5085FB0-34AD-29EF-4E0B-9C5A0953ABAB}"/>
                </a:ext>
              </a:extLst>
            </p:cNvPr>
            <p:cNvSpPr txBox="1"/>
            <p:nvPr/>
          </p:nvSpPr>
          <p:spPr>
            <a:xfrm>
              <a:off x="4113305" y="4431833"/>
              <a:ext cx="687295" cy="461665"/>
            </a:xfrm>
            <a:prstGeom prst="rect">
              <a:avLst/>
            </a:prstGeom>
            <a:solidFill>
              <a:schemeClr val="accent5">
                <a:lumMod val="20000"/>
                <a:lumOff val="80000"/>
              </a:schemeClr>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2400">
                  <a:latin typeface="Microsoft JhengHei" panose="020B0604030504040204" pitchFamily="34" charset="-120"/>
                  <a:ea typeface="Microsoft JhengHei" panose="020B0604030504040204" pitchFamily="34" charset="-120"/>
                  <a:cs typeface="Calibri"/>
                </a:rPr>
                <a:t>the </a:t>
              </a:r>
              <a:endParaRPr lang="zh-TW" altLang="en-US" sz="2400">
                <a:latin typeface="Microsoft JhengHei" panose="020B0604030504040204" pitchFamily="34" charset="-120"/>
                <a:ea typeface="Microsoft JhengHei" panose="020B0604030504040204" pitchFamily="34" charset="-120"/>
                <a:cs typeface="Calibri"/>
              </a:endParaRPr>
            </a:p>
          </p:txBody>
        </p:sp>
        <p:grpSp>
          <p:nvGrpSpPr>
            <p:cNvPr id="18" name="Group 13">
              <a:extLst>
                <a:ext uri="{FF2B5EF4-FFF2-40B4-BE49-F238E27FC236}">
                  <a16:creationId xmlns:a16="http://schemas.microsoft.com/office/drawing/2014/main" id="{24B9791D-13E8-96E3-FFD9-F85128E47A9B}"/>
                </a:ext>
              </a:extLst>
            </p:cNvPr>
            <p:cNvGrpSpPr/>
            <p:nvPr/>
          </p:nvGrpSpPr>
          <p:grpSpPr>
            <a:xfrm>
              <a:off x="5057201" y="4431834"/>
              <a:ext cx="1520579" cy="461665"/>
              <a:chOff x="670956" y="3281252"/>
              <a:chExt cx="485202" cy="2308329"/>
            </a:xfrm>
          </p:grpSpPr>
          <p:sp>
            <p:nvSpPr>
              <p:cNvPr id="19" name="文字方塊 12">
                <a:extLst>
                  <a:ext uri="{FF2B5EF4-FFF2-40B4-BE49-F238E27FC236}">
                    <a16:creationId xmlns:a16="http://schemas.microsoft.com/office/drawing/2014/main" id="{0D61D5B2-DDE3-387A-D1F0-54DE055EB395}"/>
                  </a:ext>
                </a:extLst>
              </p:cNvPr>
              <p:cNvSpPr txBox="1"/>
              <p:nvPr/>
            </p:nvSpPr>
            <p:spPr>
              <a:xfrm>
                <a:off x="670956" y="3821740"/>
                <a:ext cx="466060" cy="461665"/>
              </a:xfrm>
              <a:prstGeom prst="rect">
                <a:avLst/>
              </a:prstGeom>
              <a:solidFill>
                <a:schemeClr val="accent5">
                  <a:lumMod val="20000"/>
                  <a:lumOff val="8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TW" altLang="en-US" sz="2400">
                    <a:latin typeface="Microsoft JhengHei" panose="020B0604030504040204" pitchFamily="34" charset="-120"/>
                    <a:ea typeface="Microsoft JhengHei" panose="020B0604030504040204" pitchFamily="34" charset="-120"/>
                    <a:cs typeface="Calibri"/>
                  </a:rPr>
                  <a:t>譯</a:t>
                </a:r>
              </a:p>
            </p:txBody>
          </p:sp>
          <p:sp>
            <p:nvSpPr>
              <p:cNvPr id="20" name="文字方塊 14">
                <a:extLst>
                  <a:ext uri="{FF2B5EF4-FFF2-40B4-BE49-F238E27FC236}">
                    <a16:creationId xmlns:a16="http://schemas.microsoft.com/office/drawing/2014/main" id="{6C73E60D-26B7-27D7-0045-CF2B6F145A26}"/>
                  </a:ext>
                </a:extLst>
              </p:cNvPr>
              <p:cNvSpPr txBox="1"/>
              <p:nvPr/>
            </p:nvSpPr>
            <p:spPr>
              <a:xfrm>
                <a:off x="670956" y="3281252"/>
                <a:ext cx="485202" cy="2308329"/>
              </a:xfrm>
              <a:prstGeom prst="rect">
                <a:avLst/>
              </a:prstGeom>
              <a:solidFill>
                <a:schemeClr val="accent5">
                  <a:lumMod val="20000"/>
                  <a:lumOff val="80000"/>
                </a:schemeClr>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2400">
                    <a:latin typeface="Microsoft JhengHei" panose="020B0604030504040204" pitchFamily="34" charset="-120"/>
                    <a:ea typeface="Microsoft JhengHei" panose="020B0604030504040204" pitchFamily="34" charset="-120"/>
                    <a:cs typeface="Calibri"/>
                  </a:rPr>
                  <a:t>sentence</a:t>
                </a:r>
                <a:endParaRPr lang="zh-TW" altLang="en-US" sz="2400">
                  <a:latin typeface="Microsoft JhengHei" panose="020B0604030504040204" pitchFamily="34" charset="-120"/>
                  <a:ea typeface="Microsoft JhengHei" panose="020B0604030504040204" pitchFamily="34" charset="-120"/>
                  <a:cs typeface="Calibri"/>
                </a:endParaRPr>
              </a:p>
            </p:txBody>
          </p:sp>
        </p:grpSp>
      </p:grpSp>
      <p:grpSp>
        <p:nvGrpSpPr>
          <p:cNvPr id="23" name="群組 22">
            <a:extLst>
              <a:ext uri="{FF2B5EF4-FFF2-40B4-BE49-F238E27FC236}">
                <a16:creationId xmlns:a16="http://schemas.microsoft.com/office/drawing/2014/main" id="{9C15A8D1-21DA-9045-AB32-D51F11266AA1}"/>
              </a:ext>
            </a:extLst>
          </p:cNvPr>
          <p:cNvGrpSpPr/>
          <p:nvPr/>
        </p:nvGrpSpPr>
        <p:grpSpPr>
          <a:xfrm>
            <a:off x="1165899" y="4426804"/>
            <a:ext cx="1528319" cy="1249324"/>
            <a:chOff x="1296527" y="1856849"/>
            <a:chExt cx="1528319" cy="1249324"/>
          </a:xfrm>
        </p:grpSpPr>
        <p:grpSp>
          <p:nvGrpSpPr>
            <p:cNvPr id="10" name="Group 9">
              <a:extLst>
                <a:ext uri="{FF2B5EF4-FFF2-40B4-BE49-F238E27FC236}">
                  <a16:creationId xmlns:a16="http://schemas.microsoft.com/office/drawing/2014/main" id="{38A2FCA9-C3AE-BB45-AA07-F3909D91C863}"/>
                </a:ext>
              </a:extLst>
            </p:cNvPr>
            <p:cNvGrpSpPr/>
            <p:nvPr/>
          </p:nvGrpSpPr>
          <p:grpSpPr>
            <a:xfrm rot="16200000">
              <a:off x="1436025" y="1717351"/>
              <a:ext cx="1249324" cy="1528319"/>
              <a:chOff x="3832372" y="2398482"/>
              <a:chExt cx="1249324" cy="1528319"/>
            </a:xfrm>
          </p:grpSpPr>
          <p:sp>
            <p:nvSpPr>
              <p:cNvPr id="7" name="矩形 89">
                <a:extLst>
                  <a:ext uri="{FF2B5EF4-FFF2-40B4-BE49-F238E27FC236}">
                    <a16:creationId xmlns:a16="http://schemas.microsoft.com/office/drawing/2014/main" id="{6E6E05CB-0D37-CB4C-903F-3F6764ABCA4D}"/>
                  </a:ext>
                </a:extLst>
              </p:cNvPr>
              <p:cNvSpPr/>
              <p:nvPr/>
            </p:nvSpPr>
            <p:spPr>
              <a:xfrm>
                <a:off x="4054548" y="2557129"/>
                <a:ext cx="868325" cy="230372"/>
              </a:xfrm>
              <a:prstGeom prst="rect">
                <a:avLst/>
              </a:prstGeom>
              <a:solidFill>
                <a:srgbClr val="FFFF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矩形 91">
                <a:extLst>
                  <a:ext uri="{FF2B5EF4-FFF2-40B4-BE49-F238E27FC236}">
                    <a16:creationId xmlns:a16="http://schemas.microsoft.com/office/drawing/2014/main" id="{E3EB8854-0505-AE4B-B98D-D5EE4EF618D7}"/>
                  </a:ext>
                </a:extLst>
              </p:cNvPr>
              <p:cNvSpPr/>
              <p:nvPr/>
            </p:nvSpPr>
            <p:spPr>
              <a:xfrm>
                <a:off x="4054548" y="3079896"/>
                <a:ext cx="868325" cy="230372"/>
              </a:xfrm>
              <a:prstGeom prst="rect">
                <a:avLst/>
              </a:prstGeom>
              <a:solidFill>
                <a:srgbClr val="FFFF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矩形: 圓角 118">
                <a:extLst>
                  <a:ext uri="{FF2B5EF4-FFF2-40B4-BE49-F238E27FC236}">
                    <a16:creationId xmlns:a16="http://schemas.microsoft.com/office/drawing/2014/main" id="{0F3FC071-CDF7-4949-934D-BEDD895AFE3A}"/>
                  </a:ext>
                </a:extLst>
              </p:cNvPr>
              <p:cNvSpPr/>
              <p:nvPr/>
            </p:nvSpPr>
            <p:spPr>
              <a:xfrm>
                <a:off x="3832372" y="2398482"/>
                <a:ext cx="1249324" cy="1528319"/>
              </a:xfrm>
              <a:prstGeom prst="roundRect">
                <a:avLst/>
              </a:prstGeom>
              <a:noFill/>
              <a:ln w="57150">
                <a:solidFill>
                  <a:srgbClr val="FFFF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22" name="矩形 91">
              <a:extLst>
                <a:ext uri="{FF2B5EF4-FFF2-40B4-BE49-F238E27FC236}">
                  <a16:creationId xmlns:a16="http://schemas.microsoft.com/office/drawing/2014/main" id="{19079D8B-59F9-8C49-2273-14F4AB6D16A3}"/>
                </a:ext>
              </a:extLst>
            </p:cNvPr>
            <p:cNvSpPr/>
            <p:nvPr/>
          </p:nvSpPr>
          <p:spPr>
            <a:xfrm rot="16200000">
              <a:off x="2163846" y="2334648"/>
              <a:ext cx="868325" cy="230372"/>
            </a:xfrm>
            <a:prstGeom prst="rect">
              <a:avLst/>
            </a:prstGeom>
            <a:solidFill>
              <a:srgbClr val="FFFF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4" name="日期版面配置區 3">
            <a:extLst>
              <a:ext uri="{FF2B5EF4-FFF2-40B4-BE49-F238E27FC236}">
                <a16:creationId xmlns:a16="http://schemas.microsoft.com/office/drawing/2014/main" id="{357745F4-48EE-59DB-C9EB-82F8E0E81A5A}"/>
              </a:ext>
            </a:extLst>
          </p:cNvPr>
          <p:cNvSpPr>
            <a:spLocks noGrp="1"/>
          </p:cNvSpPr>
          <p:nvPr>
            <p:ph type="dt" sz="half" idx="10"/>
          </p:nvPr>
        </p:nvSpPr>
        <p:spPr/>
        <p:txBody>
          <a:bodyPr/>
          <a:lstStyle/>
          <a:p>
            <a:r>
              <a:rPr lang="en-US" altLang="zh-TW" dirty="0"/>
              <a:t>Lester, Brian, Rami Al-</a:t>
            </a:r>
            <a:r>
              <a:rPr lang="en-US" altLang="zh-TW" dirty="0" err="1"/>
              <a:t>Rfou</a:t>
            </a:r>
            <a:r>
              <a:rPr lang="en-US" altLang="zh-TW" dirty="0"/>
              <a:t>, and Noah Constant. "The Power of Scale for Parameter-Efficient Prompt Tuning." </a:t>
            </a:r>
            <a:r>
              <a:rPr lang="en-US" altLang="zh-TW" i="1" dirty="0"/>
              <a:t>Proceedings of the 2021 Conference on Empirical Methods in Natural Language Processing</a:t>
            </a:r>
            <a:r>
              <a:rPr lang="en-US" altLang="zh-TW" dirty="0"/>
              <a:t>. 2021.</a:t>
            </a:r>
            <a:endParaRPr lang="en-TW" altLang="zh-TW"/>
          </a:p>
        </p:txBody>
      </p:sp>
    </p:spTree>
    <p:extLst>
      <p:ext uri="{BB962C8B-B14F-4D97-AF65-F5344CB8AC3E}">
        <p14:creationId xmlns:p14="http://schemas.microsoft.com/office/powerpoint/2010/main" val="3098422297"/>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641024E-12A0-E821-C0BE-6001E9C262B5}"/>
              </a:ext>
            </a:extLst>
          </p:cNvPr>
          <p:cNvSpPr>
            <a:spLocks noGrp="1"/>
          </p:cNvSpPr>
          <p:nvPr>
            <p:ph type="title"/>
          </p:nvPr>
        </p:nvSpPr>
        <p:spPr/>
        <p:txBody>
          <a:bodyPr/>
          <a:lstStyle/>
          <a:p>
            <a:r>
              <a:rPr lang="af-ZA" altLang="zh-TW" dirty="0">
                <a:ea typeface="+mj-lt"/>
                <a:cs typeface="+mj-lt"/>
              </a:rPr>
              <a:t>Parameter-</a:t>
            </a:r>
            <a:r>
              <a:rPr lang="af-ZA" altLang="zh-TW" dirty="0" err="1">
                <a:ea typeface="+mj-lt"/>
                <a:cs typeface="+mj-lt"/>
              </a:rPr>
              <a:t>Efficient</a:t>
            </a:r>
            <a:r>
              <a:rPr lang="af-ZA" altLang="zh-TW" dirty="0">
                <a:ea typeface="+mj-lt"/>
                <a:cs typeface="+mj-lt"/>
              </a:rPr>
              <a:t> </a:t>
            </a:r>
            <a:r>
              <a:rPr lang="af-ZA" altLang="zh-TW" dirty="0" err="1">
                <a:ea typeface="+mj-lt"/>
                <a:cs typeface="+mj-lt"/>
              </a:rPr>
              <a:t>Fine-tuning</a:t>
            </a:r>
            <a:r>
              <a:rPr lang="en-US" altLang="zh-TW" dirty="0">
                <a:ea typeface="+mj-lt"/>
                <a:cs typeface="+mj-lt"/>
              </a:rPr>
              <a:t>:</a:t>
            </a:r>
            <a:r>
              <a:rPr lang="zh-TW" altLang="en-US" dirty="0">
                <a:ea typeface="+mj-lt"/>
                <a:cs typeface="+mj-lt"/>
              </a:rPr>
              <a:t> </a:t>
            </a:r>
            <a:r>
              <a:rPr lang="en-US" altLang="zh-TW" dirty="0">
                <a:ea typeface="+mj-lt"/>
                <a:cs typeface="+mj-lt"/>
              </a:rPr>
              <a:t>Soft</a:t>
            </a:r>
            <a:r>
              <a:rPr lang="zh-TW" altLang="en-US" dirty="0">
                <a:ea typeface="+mj-lt"/>
                <a:cs typeface="+mj-lt"/>
              </a:rPr>
              <a:t> </a:t>
            </a:r>
            <a:r>
              <a:rPr lang="en-US" altLang="zh-TW" dirty="0">
                <a:ea typeface="+mj-lt"/>
                <a:cs typeface="+mj-lt"/>
              </a:rPr>
              <a:t>Prompting</a:t>
            </a:r>
            <a:r>
              <a:rPr lang="af-ZA" altLang="zh-TW" dirty="0">
                <a:ea typeface="+mj-lt"/>
                <a:cs typeface="+mj-lt"/>
              </a:rPr>
              <a:t>  </a:t>
            </a:r>
            <a:endParaRPr kumimoji="1" lang="zh-TW" altLang="en-US" dirty="0"/>
          </a:p>
        </p:txBody>
      </p:sp>
      <p:sp>
        <p:nvSpPr>
          <p:cNvPr id="3" name="內容版面配置區 2">
            <a:extLst>
              <a:ext uri="{FF2B5EF4-FFF2-40B4-BE49-F238E27FC236}">
                <a16:creationId xmlns:a16="http://schemas.microsoft.com/office/drawing/2014/main" id="{41506807-7533-F80E-31B8-618528B24CBB}"/>
              </a:ext>
            </a:extLst>
          </p:cNvPr>
          <p:cNvSpPr>
            <a:spLocks noGrp="1"/>
          </p:cNvSpPr>
          <p:nvPr>
            <p:ph idx="1"/>
          </p:nvPr>
        </p:nvSpPr>
        <p:spPr>
          <a:xfrm>
            <a:off x="838200" y="1219200"/>
            <a:ext cx="5862746" cy="4957763"/>
          </a:xfrm>
        </p:spPr>
        <p:txBody>
          <a:bodyPr/>
          <a:lstStyle/>
          <a:p>
            <a:r>
              <a:rPr kumimoji="1" lang="en-US" altLang="zh-TW" dirty="0"/>
              <a:t>How to determine the length of the soft prompt embedding</a:t>
            </a:r>
          </a:p>
          <a:p>
            <a:pPr lvl="1"/>
            <a:r>
              <a:rPr kumimoji="1" lang="en-US" altLang="zh-TW" dirty="0"/>
              <a:t>The prompt needs to be long enough</a:t>
            </a:r>
          </a:p>
          <a:p>
            <a:pPr lvl="1"/>
            <a:r>
              <a:rPr kumimoji="1" lang="en-US" altLang="zh-TW" dirty="0"/>
              <a:t>Increasing the prompt length shows diminishing performance gain when the length is long enough</a:t>
            </a:r>
          </a:p>
          <a:p>
            <a:pPr lvl="1"/>
            <a:endParaRPr kumimoji="1" lang="zh-TW" altLang="en-US" dirty="0"/>
          </a:p>
        </p:txBody>
      </p:sp>
      <p:sp>
        <p:nvSpPr>
          <p:cNvPr id="4" name="日期版面配置區 3">
            <a:extLst>
              <a:ext uri="{FF2B5EF4-FFF2-40B4-BE49-F238E27FC236}">
                <a16:creationId xmlns:a16="http://schemas.microsoft.com/office/drawing/2014/main" id="{16FD6ED6-432B-8A5A-0611-5976A0347CB3}"/>
              </a:ext>
            </a:extLst>
          </p:cNvPr>
          <p:cNvSpPr>
            <a:spLocks noGrp="1"/>
          </p:cNvSpPr>
          <p:nvPr>
            <p:ph type="dt" sz="half" idx="10"/>
          </p:nvPr>
        </p:nvSpPr>
        <p:spPr/>
        <p:txBody>
          <a:bodyPr/>
          <a:lstStyle/>
          <a:p>
            <a:r>
              <a:rPr lang="en-US" altLang="zh-TW" dirty="0"/>
              <a:t>Lester, Brian, Rami Al-</a:t>
            </a:r>
            <a:r>
              <a:rPr lang="en-US" altLang="zh-TW" dirty="0" err="1"/>
              <a:t>Rfou</a:t>
            </a:r>
            <a:r>
              <a:rPr lang="en-US" altLang="zh-TW" dirty="0"/>
              <a:t>, and Noah Constant. "The Power of Scale for Parameter-Efficient Prompt Tuning." </a:t>
            </a:r>
            <a:r>
              <a:rPr lang="en-US" altLang="zh-TW" i="1" dirty="0"/>
              <a:t>Proceedings of the 2021 Conference on Empirical Methods in Natural Language Processing</a:t>
            </a:r>
            <a:r>
              <a:rPr lang="en-US" altLang="zh-TW" dirty="0"/>
              <a:t>. 2021.</a:t>
            </a:r>
            <a:endParaRPr lang="en-TW" altLang="zh-TW"/>
          </a:p>
        </p:txBody>
      </p:sp>
      <p:pic>
        <p:nvPicPr>
          <p:cNvPr id="5" name="圖片 4">
            <a:extLst>
              <a:ext uri="{FF2B5EF4-FFF2-40B4-BE49-F238E27FC236}">
                <a16:creationId xmlns:a16="http://schemas.microsoft.com/office/drawing/2014/main" id="{13B9EBFC-2387-A680-EAFF-2FDADF353081}"/>
              </a:ext>
            </a:extLst>
          </p:cNvPr>
          <p:cNvPicPr>
            <a:picLocks noChangeAspect="1"/>
          </p:cNvPicPr>
          <p:nvPr/>
        </p:nvPicPr>
        <p:blipFill>
          <a:blip r:embed="rId2"/>
          <a:stretch>
            <a:fillRect/>
          </a:stretch>
        </p:blipFill>
        <p:spPr>
          <a:xfrm>
            <a:off x="6700946" y="2020111"/>
            <a:ext cx="4173937" cy="3618689"/>
          </a:xfrm>
          <a:prstGeom prst="rect">
            <a:avLst/>
          </a:prstGeom>
        </p:spPr>
      </p:pic>
    </p:spTree>
    <p:extLst>
      <p:ext uri="{BB962C8B-B14F-4D97-AF65-F5344CB8AC3E}">
        <p14:creationId xmlns:p14="http://schemas.microsoft.com/office/powerpoint/2010/main" val="304369264"/>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641024E-12A0-E821-C0BE-6001E9C262B5}"/>
              </a:ext>
            </a:extLst>
          </p:cNvPr>
          <p:cNvSpPr>
            <a:spLocks noGrp="1"/>
          </p:cNvSpPr>
          <p:nvPr>
            <p:ph type="title"/>
          </p:nvPr>
        </p:nvSpPr>
        <p:spPr/>
        <p:txBody>
          <a:bodyPr/>
          <a:lstStyle/>
          <a:p>
            <a:r>
              <a:rPr lang="af-ZA" altLang="zh-TW" dirty="0">
                <a:ea typeface="+mj-lt"/>
                <a:cs typeface="+mj-lt"/>
              </a:rPr>
              <a:t>Parameter-</a:t>
            </a:r>
            <a:r>
              <a:rPr lang="af-ZA" altLang="zh-TW" dirty="0" err="1">
                <a:ea typeface="+mj-lt"/>
                <a:cs typeface="+mj-lt"/>
              </a:rPr>
              <a:t>Efficient</a:t>
            </a:r>
            <a:r>
              <a:rPr lang="af-ZA" altLang="zh-TW" dirty="0">
                <a:ea typeface="+mj-lt"/>
                <a:cs typeface="+mj-lt"/>
              </a:rPr>
              <a:t> </a:t>
            </a:r>
            <a:r>
              <a:rPr lang="af-ZA" altLang="zh-TW" dirty="0" err="1">
                <a:ea typeface="+mj-lt"/>
                <a:cs typeface="+mj-lt"/>
              </a:rPr>
              <a:t>Fine-tuning</a:t>
            </a:r>
            <a:r>
              <a:rPr lang="en-US" altLang="zh-TW" dirty="0">
                <a:ea typeface="+mj-lt"/>
                <a:cs typeface="+mj-lt"/>
              </a:rPr>
              <a:t>:</a:t>
            </a:r>
            <a:r>
              <a:rPr lang="zh-TW" altLang="en-US" dirty="0">
                <a:ea typeface="+mj-lt"/>
                <a:cs typeface="+mj-lt"/>
              </a:rPr>
              <a:t> </a:t>
            </a:r>
            <a:r>
              <a:rPr lang="en-US" altLang="zh-TW" dirty="0">
                <a:ea typeface="+mj-lt"/>
                <a:cs typeface="+mj-lt"/>
              </a:rPr>
              <a:t>Soft</a:t>
            </a:r>
            <a:r>
              <a:rPr lang="zh-TW" altLang="en-US" dirty="0">
                <a:ea typeface="+mj-lt"/>
                <a:cs typeface="+mj-lt"/>
              </a:rPr>
              <a:t> </a:t>
            </a:r>
            <a:r>
              <a:rPr lang="en-US" altLang="zh-TW" dirty="0">
                <a:ea typeface="+mj-lt"/>
                <a:cs typeface="+mj-lt"/>
              </a:rPr>
              <a:t>Prompting</a:t>
            </a:r>
            <a:r>
              <a:rPr lang="af-ZA" altLang="zh-TW" dirty="0">
                <a:ea typeface="+mj-lt"/>
                <a:cs typeface="+mj-lt"/>
              </a:rPr>
              <a:t>  </a:t>
            </a:r>
            <a:endParaRPr kumimoji="1" lang="zh-TW" altLang="en-US" dirty="0"/>
          </a:p>
        </p:txBody>
      </p:sp>
      <p:sp>
        <p:nvSpPr>
          <p:cNvPr id="3" name="內容版面配置區 2">
            <a:extLst>
              <a:ext uri="{FF2B5EF4-FFF2-40B4-BE49-F238E27FC236}">
                <a16:creationId xmlns:a16="http://schemas.microsoft.com/office/drawing/2014/main" id="{41506807-7533-F80E-31B8-618528B24CBB}"/>
              </a:ext>
            </a:extLst>
          </p:cNvPr>
          <p:cNvSpPr>
            <a:spLocks noGrp="1"/>
          </p:cNvSpPr>
          <p:nvPr>
            <p:ph idx="1"/>
          </p:nvPr>
        </p:nvSpPr>
        <p:spPr>
          <a:xfrm>
            <a:off x="838200" y="1219200"/>
            <a:ext cx="5217374" cy="4957763"/>
          </a:xfrm>
        </p:spPr>
        <p:txBody>
          <a:bodyPr/>
          <a:lstStyle/>
          <a:p>
            <a:r>
              <a:rPr kumimoji="1" lang="en-US" altLang="zh-TW" dirty="0"/>
              <a:t>How to initialize the soft prompt embedding?</a:t>
            </a:r>
          </a:p>
          <a:p>
            <a:pPr lvl="1"/>
            <a:r>
              <a:rPr kumimoji="1" lang="en-US" altLang="zh-TW" dirty="0"/>
              <a:t>Random initialization</a:t>
            </a:r>
          </a:p>
          <a:p>
            <a:pPr lvl="1"/>
            <a:r>
              <a:rPr kumimoji="1" lang="en-US" altLang="zh-TW" dirty="0"/>
              <a:t>Sample from the word embedding of top 5000 frequent words </a:t>
            </a:r>
          </a:p>
          <a:p>
            <a:pPr lvl="1"/>
            <a:r>
              <a:rPr kumimoji="1" lang="en-US" altLang="zh-TW" dirty="0"/>
              <a:t>Class label in the downstream task</a:t>
            </a:r>
            <a:endParaRPr kumimoji="1" lang="zh-TW" altLang="en-US" dirty="0"/>
          </a:p>
        </p:txBody>
      </p:sp>
      <p:sp>
        <p:nvSpPr>
          <p:cNvPr id="4" name="日期版面配置區 3">
            <a:extLst>
              <a:ext uri="{FF2B5EF4-FFF2-40B4-BE49-F238E27FC236}">
                <a16:creationId xmlns:a16="http://schemas.microsoft.com/office/drawing/2014/main" id="{16FD6ED6-432B-8A5A-0611-5976A0347CB3}"/>
              </a:ext>
            </a:extLst>
          </p:cNvPr>
          <p:cNvSpPr>
            <a:spLocks noGrp="1"/>
          </p:cNvSpPr>
          <p:nvPr>
            <p:ph type="dt" sz="half" idx="10"/>
          </p:nvPr>
        </p:nvSpPr>
        <p:spPr/>
        <p:txBody>
          <a:bodyPr/>
          <a:lstStyle/>
          <a:p>
            <a:r>
              <a:rPr lang="en-US" altLang="zh-TW" dirty="0"/>
              <a:t>Lester, Brian, Rami Al-</a:t>
            </a:r>
            <a:r>
              <a:rPr lang="en-US" altLang="zh-TW" dirty="0" err="1"/>
              <a:t>Rfou</a:t>
            </a:r>
            <a:r>
              <a:rPr lang="en-US" altLang="zh-TW" dirty="0"/>
              <a:t>, and Noah Constant. "The Power of Scale for Parameter-Efficient Prompt Tuning." </a:t>
            </a:r>
            <a:r>
              <a:rPr lang="en-US" altLang="zh-TW" i="1" dirty="0"/>
              <a:t>Proceedings of the 2021 Conference on Empirical Methods in Natural Language Processing</a:t>
            </a:r>
            <a:r>
              <a:rPr lang="en-US" altLang="zh-TW" dirty="0"/>
              <a:t>. 2021.</a:t>
            </a:r>
            <a:endParaRPr lang="en-TW" altLang="zh-TW"/>
          </a:p>
        </p:txBody>
      </p:sp>
      <p:pic>
        <p:nvPicPr>
          <p:cNvPr id="6" name="圖片 5">
            <a:extLst>
              <a:ext uri="{FF2B5EF4-FFF2-40B4-BE49-F238E27FC236}">
                <a16:creationId xmlns:a16="http://schemas.microsoft.com/office/drawing/2014/main" id="{6BA374F2-2180-5FAF-BBAD-29F216BB6491}"/>
              </a:ext>
            </a:extLst>
          </p:cNvPr>
          <p:cNvPicPr>
            <a:picLocks noChangeAspect="1"/>
          </p:cNvPicPr>
          <p:nvPr/>
        </p:nvPicPr>
        <p:blipFill>
          <a:blip r:embed="rId2"/>
          <a:stretch>
            <a:fillRect/>
          </a:stretch>
        </p:blipFill>
        <p:spPr>
          <a:xfrm>
            <a:off x="6136427" y="1865015"/>
            <a:ext cx="4592746" cy="3981784"/>
          </a:xfrm>
          <a:prstGeom prst="rect">
            <a:avLst/>
          </a:prstGeom>
        </p:spPr>
      </p:pic>
    </p:spTree>
    <p:extLst>
      <p:ext uri="{BB962C8B-B14F-4D97-AF65-F5344CB8AC3E}">
        <p14:creationId xmlns:p14="http://schemas.microsoft.com/office/powerpoint/2010/main" val="1938591278"/>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 name="內容版面配置區 2">
            <a:extLst>
              <a:ext uri="{FF2B5EF4-FFF2-40B4-BE49-F238E27FC236}">
                <a16:creationId xmlns:a16="http://schemas.microsoft.com/office/drawing/2014/main" id="{54A3D107-F405-C0D8-C3C7-056569756A07}"/>
              </a:ext>
            </a:extLst>
          </p:cNvPr>
          <p:cNvSpPr>
            <a:spLocks noGrp="1"/>
          </p:cNvSpPr>
          <p:nvPr>
            <p:ph idx="1"/>
          </p:nvPr>
        </p:nvSpPr>
        <p:spPr/>
        <p:txBody>
          <a:bodyPr>
            <a:normAutofit/>
          </a:bodyPr>
          <a:lstStyle/>
          <a:p>
            <a:pPr marL="0" indent="0" algn="l">
              <a:buNone/>
            </a:pPr>
            <a:r>
              <a:rPr lang="en-US" altLang="zh-TW" sz="4000" b="1">
                <a:solidFill>
                  <a:schemeClr val="bg1"/>
                </a:solidFill>
              </a:rPr>
              <a:t>Part 4:</a:t>
            </a:r>
          </a:p>
          <a:p>
            <a:pPr marL="0" indent="0" algn="l">
              <a:buNone/>
            </a:pPr>
            <a:r>
              <a:rPr lang="en-US" altLang="zh-TW" sz="4000" b="1">
                <a:solidFill>
                  <a:schemeClr val="bg1"/>
                </a:solidFill>
              </a:rPr>
              <a:t>How do PLMs work: </a:t>
            </a:r>
          </a:p>
          <a:p>
            <a:pPr marL="0" indent="0" algn="l">
              <a:buNone/>
            </a:pPr>
            <a:r>
              <a:rPr lang="en-US" altLang="zh-TW" sz="4000" b="1">
                <a:solidFill>
                  <a:schemeClr val="bg1"/>
                </a:solidFill>
              </a:rPr>
              <a:t>Parameter-efficient fine-tuning</a:t>
            </a:r>
          </a:p>
          <a:p>
            <a:pPr marL="0" indent="0" algn="l">
              <a:buNone/>
            </a:pPr>
            <a:r>
              <a:rPr lang="en-US" altLang="zh-TW" sz="4000" b="1">
                <a:solidFill>
                  <a:schemeClr val="bg1"/>
                </a:solidFill>
              </a:rPr>
              <a:t>	4-5 Short summary</a:t>
            </a:r>
          </a:p>
        </p:txBody>
      </p:sp>
      <p:sp>
        <p:nvSpPr>
          <p:cNvPr id="2" name="日期版面配置區 1">
            <a:extLst>
              <a:ext uri="{FF2B5EF4-FFF2-40B4-BE49-F238E27FC236}">
                <a16:creationId xmlns:a16="http://schemas.microsoft.com/office/drawing/2014/main" id="{00945C62-661D-9F5F-8FCA-656FDA5710E4}"/>
              </a:ext>
            </a:extLst>
          </p:cNvPr>
          <p:cNvSpPr>
            <a:spLocks noGrp="1"/>
          </p:cNvSpPr>
          <p:nvPr>
            <p:ph type="dt" sz="half" idx="10"/>
          </p:nvPr>
        </p:nvSpPr>
        <p:spPr/>
        <p:txBody>
          <a:bodyPr/>
          <a:lstStyle/>
          <a:p>
            <a:endParaRPr lang="en-TW"/>
          </a:p>
        </p:txBody>
      </p:sp>
      <p:grpSp>
        <p:nvGrpSpPr>
          <p:cNvPr id="4" name="群組 3">
            <a:extLst>
              <a:ext uri="{FF2B5EF4-FFF2-40B4-BE49-F238E27FC236}">
                <a16:creationId xmlns:a16="http://schemas.microsoft.com/office/drawing/2014/main" id="{DA79204C-4B9C-353F-40D6-B4060507DBBE}"/>
              </a:ext>
            </a:extLst>
          </p:cNvPr>
          <p:cNvGrpSpPr/>
          <p:nvPr/>
        </p:nvGrpSpPr>
        <p:grpSpPr>
          <a:xfrm>
            <a:off x="173482" y="217484"/>
            <a:ext cx="4667766" cy="660340"/>
            <a:chOff x="173482" y="217484"/>
            <a:chExt cx="4667766" cy="660340"/>
          </a:xfrm>
        </p:grpSpPr>
        <p:grpSp>
          <p:nvGrpSpPr>
            <p:cNvPr id="5" name="群組 4">
              <a:extLst>
                <a:ext uri="{FF2B5EF4-FFF2-40B4-BE49-F238E27FC236}">
                  <a16:creationId xmlns:a16="http://schemas.microsoft.com/office/drawing/2014/main" id="{BCC37287-D7D8-C3F3-784A-FB957D0CDD1C}"/>
                </a:ext>
              </a:extLst>
            </p:cNvPr>
            <p:cNvGrpSpPr>
              <a:grpSpLocks noChangeAspect="1"/>
            </p:cNvGrpSpPr>
            <p:nvPr/>
          </p:nvGrpSpPr>
          <p:grpSpPr>
            <a:xfrm>
              <a:off x="173482" y="218108"/>
              <a:ext cx="978897" cy="659716"/>
              <a:chOff x="2946400" y="1352853"/>
              <a:chExt cx="1219729" cy="822022"/>
            </a:xfrm>
          </p:grpSpPr>
          <p:sp>
            <p:nvSpPr>
              <p:cNvPr id="7" name="矩形 6">
                <a:extLst>
                  <a:ext uri="{FF2B5EF4-FFF2-40B4-BE49-F238E27FC236}">
                    <a16:creationId xmlns:a16="http://schemas.microsoft.com/office/drawing/2014/main" id="{B6274B53-8C20-7DEE-EECB-419E4848AFBD}"/>
                  </a:ext>
                </a:extLst>
              </p:cNvPr>
              <p:cNvSpPr/>
              <p:nvPr/>
            </p:nvSpPr>
            <p:spPr>
              <a:xfrm>
                <a:off x="2946400" y="1402935"/>
                <a:ext cx="1025525" cy="771940"/>
              </a:xfrm>
              <a:prstGeom prst="rect">
                <a:avLst/>
              </a:prstGeom>
              <a:solidFill>
                <a:srgbClr val="DD22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8" name="矩形 7">
                <a:extLst>
                  <a:ext uri="{FF2B5EF4-FFF2-40B4-BE49-F238E27FC236}">
                    <a16:creationId xmlns:a16="http://schemas.microsoft.com/office/drawing/2014/main" id="{056A13D5-9E80-8B77-22FD-6EAA6EC89034}"/>
                  </a:ext>
                </a:extLst>
              </p:cNvPr>
              <p:cNvSpPr/>
              <p:nvPr/>
            </p:nvSpPr>
            <p:spPr>
              <a:xfrm>
                <a:off x="3219269" y="1677172"/>
                <a:ext cx="482781" cy="227828"/>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9" name="矩形 8">
                <a:extLst>
                  <a:ext uri="{FF2B5EF4-FFF2-40B4-BE49-F238E27FC236}">
                    <a16:creationId xmlns:a16="http://schemas.microsoft.com/office/drawing/2014/main" id="{37ADA702-DDC8-94B1-0048-8351555F06D5}"/>
                  </a:ext>
                </a:extLst>
              </p:cNvPr>
              <p:cNvSpPr/>
              <p:nvPr/>
            </p:nvSpPr>
            <p:spPr>
              <a:xfrm>
                <a:off x="3702050" y="1352853"/>
                <a:ext cx="269875" cy="113997"/>
              </a:xfrm>
              <a:prstGeom prst="rect">
                <a:avLst/>
              </a:prstGeom>
              <a:solidFill>
                <a:srgbClr val="DD22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TW"/>
                  <a:t>     </a:t>
                </a:r>
                <a:endParaRPr kumimoji="1" lang="zh-TW" altLang="en-US"/>
              </a:p>
            </p:txBody>
          </p:sp>
          <p:sp>
            <p:nvSpPr>
              <p:cNvPr id="10" name="矩形 9">
                <a:extLst>
                  <a:ext uri="{FF2B5EF4-FFF2-40B4-BE49-F238E27FC236}">
                    <a16:creationId xmlns:a16="http://schemas.microsoft.com/office/drawing/2014/main" id="{8E565906-F032-3F33-962A-B0870F590148}"/>
                  </a:ext>
                </a:extLst>
              </p:cNvPr>
              <p:cNvSpPr/>
              <p:nvPr/>
            </p:nvSpPr>
            <p:spPr>
              <a:xfrm>
                <a:off x="3896254" y="1905000"/>
                <a:ext cx="269875" cy="269875"/>
              </a:xfrm>
              <a:prstGeom prst="rect">
                <a:avLst/>
              </a:prstGeom>
              <a:solidFill>
                <a:srgbClr val="DD22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TW"/>
                  <a:t>    </a:t>
                </a:r>
                <a:endParaRPr kumimoji="1" lang="zh-TW" altLang="en-US"/>
              </a:p>
            </p:txBody>
          </p:sp>
        </p:grpSp>
        <p:sp>
          <p:nvSpPr>
            <p:cNvPr id="6" name="文字方塊 5">
              <a:extLst>
                <a:ext uri="{FF2B5EF4-FFF2-40B4-BE49-F238E27FC236}">
                  <a16:creationId xmlns:a16="http://schemas.microsoft.com/office/drawing/2014/main" id="{A91373F4-68B7-3A5B-69FD-B0982788A584}"/>
                </a:ext>
              </a:extLst>
            </p:cNvPr>
            <p:cNvSpPr txBox="1"/>
            <p:nvPr/>
          </p:nvSpPr>
          <p:spPr>
            <a:xfrm>
              <a:off x="1215512" y="217484"/>
              <a:ext cx="3625736" cy="646331"/>
            </a:xfrm>
            <a:prstGeom prst="rect">
              <a:avLst/>
            </a:prstGeom>
            <a:noFill/>
          </p:spPr>
          <p:txBody>
            <a:bodyPr wrap="none" rtlCol="0">
              <a:spAutoFit/>
            </a:bodyPr>
            <a:lstStyle/>
            <a:p>
              <a:r>
                <a:rPr lang="en" altLang="zh-TW" sz="3600" b="1" i="0">
                  <a:solidFill>
                    <a:schemeClr val="bg1"/>
                  </a:solidFill>
                  <a:effectLst/>
                  <a:latin typeface="Space Grotesk"/>
                </a:rPr>
                <a:t>2022 AACL-IJCNLP</a:t>
              </a:r>
            </a:p>
          </p:txBody>
        </p:sp>
      </p:grpSp>
    </p:spTree>
    <p:extLst>
      <p:ext uri="{BB962C8B-B14F-4D97-AF65-F5344CB8AC3E}">
        <p14:creationId xmlns:p14="http://schemas.microsoft.com/office/powerpoint/2010/main" val="356652450"/>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F86C4B5-93A7-B97D-DE42-92C16A5B0CFA}"/>
              </a:ext>
            </a:extLst>
          </p:cNvPr>
          <p:cNvSpPr>
            <a:spLocks noGrp="1"/>
          </p:cNvSpPr>
          <p:nvPr>
            <p:ph type="title"/>
          </p:nvPr>
        </p:nvSpPr>
        <p:spPr/>
        <p:txBody>
          <a:bodyPr>
            <a:normAutofit/>
          </a:bodyPr>
          <a:lstStyle/>
          <a:p>
            <a:r>
              <a:rPr lang="af-ZA" altLang="zh-TW">
                <a:ea typeface="+mj-lt"/>
                <a:cs typeface="+mj-lt"/>
              </a:rPr>
              <a:t>Parameter-</a:t>
            </a:r>
            <a:r>
              <a:rPr lang="af-ZA" altLang="zh-TW" err="1">
                <a:ea typeface="+mj-lt"/>
                <a:cs typeface="+mj-lt"/>
              </a:rPr>
              <a:t>Efficient</a:t>
            </a:r>
            <a:r>
              <a:rPr lang="af-ZA" altLang="zh-TW">
                <a:ea typeface="+mj-lt"/>
                <a:cs typeface="+mj-lt"/>
              </a:rPr>
              <a:t> </a:t>
            </a:r>
            <a:r>
              <a:rPr lang="af-ZA" altLang="zh-TW" err="1">
                <a:ea typeface="+mj-lt"/>
                <a:cs typeface="+mj-lt"/>
              </a:rPr>
              <a:t>Fine-tuning</a:t>
            </a:r>
            <a:endParaRPr lang="zh-TW" err="1">
              <a:ea typeface="+mj-lt"/>
              <a:cs typeface="+mj-lt"/>
            </a:endParaRPr>
          </a:p>
        </p:txBody>
      </p:sp>
      <p:sp>
        <p:nvSpPr>
          <p:cNvPr id="3" name="內容版面配置區 2">
            <a:extLst>
              <a:ext uri="{FF2B5EF4-FFF2-40B4-BE49-F238E27FC236}">
                <a16:creationId xmlns:a16="http://schemas.microsoft.com/office/drawing/2014/main" id="{731EFA09-AA72-3D39-0159-0A40C982248C}"/>
              </a:ext>
            </a:extLst>
          </p:cNvPr>
          <p:cNvSpPr>
            <a:spLocks noGrp="1"/>
          </p:cNvSpPr>
          <p:nvPr>
            <p:ph idx="1"/>
          </p:nvPr>
        </p:nvSpPr>
        <p:spPr>
          <a:xfrm>
            <a:off x="838200" y="1189046"/>
            <a:ext cx="10510414" cy="520673"/>
          </a:xfrm>
        </p:spPr>
        <p:txBody>
          <a:bodyPr vert="horz" lIns="91440" tIns="45720" rIns="91440" bIns="45720" rtlCol="0" anchor="t">
            <a:normAutofit/>
          </a:bodyPr>
          <a:lstStyle/>
          <a:p>
            <a:r>
              <a:rPr lang="en-US" altLang="zh-TW">
                <a:ea typeface="新細明體"/>
                <a:cs typeface="Calibri"/>
              </a:rPr>
              <a:t>Fine-tuning</a:t>
            </a:r>
            <a:r>
              <a:rPr lang="zh-TW" altLang="en-US">
                <a:ea typeface="新細明體"/>
                <a:cs typeface="Calibri"/>
              </a:rPr>
              <a:t> </a:t>
            </a:r>
            <a:r>
              <a:rPr lang="en-US" altLang="zh-TW">
                <a:ea typeface="新細明體"/>
                <a:cs typeface="Calibri"/>
              </a:rPr>
              <a:t>=</a:t>
            </a:r>
            <a:r>
              <a:rPr lang="zh-TW" altLang="en-US">
                <a:ea typeface="新細明體"/>
                <a:cs typeface="Calibri"/>
              </a:rPr>
              <a:t> </a:t>
            </a:r>
            <a:r>
              <a:rPr lang="en-US" altLang="zh-TW">
                <a:ea typeface="新細明體"/>
                <a:cs typeface="Calibri"/>
              </a:rPr>
              <a:t>modifying</a:t>
            </a:r>
            <a:r>
              <a:rPr lang="zh-TW" altLang="en-US">
                <a:ea typeface="新細明體"/>
                <a:cs typeface="Calibri"/>
              </a:rPr>
              <a:t> </a:t>
            </a:r>
            <a:r>
              <a:rPr lang="en-US" altLang="zh-TW">
                <a:ea typeface="新細明體"/>
                <a:cs typeface="Calibri"/>
              </a:rPr>
              <a:t>the</a:t>
            </a:r>
            <a:r>
              <a:rPr lang="zh-TW" altLang="en-US">
                <a:ea typeface="新細明體"/>
                <a:cs typeface="Calibri"/>
              </a:rPr>
              <a:t> </a:t>
            </a:r>
            <a:r>
              <a:rPr lang="en-US" altLang="zh-TW">
                <a:ea typeface="新細明體"/>
                <a:cs typeface="Calibri"/>
              </a:rPr>
              <a:t>hidden</a:t>
            </a:r>
            <a:r>
              <a:rPr lang="zh-TW" altLang="en-US">
                <a:ea typeface="新細明體"/>
                <a:cs typeface="Calibri"/>
              </a:rPr>
              <a:t> </a:t>
            </a:r>
            <a:r>
              <a:rPr lang="en-US" altLang="zh-TW">
                <a:ea typeface="新細明體"/>
                <a:cs typeface="Calibri"/>
              </a:rPr>
              <a:t>representation</a:t>
            </a:r>
            <a:r>
              <a:rPr lang="zh-TW" altLang="en-US">
                <a:ea typeface="新細明體"/>
                <a:cs typeface="Calibri"/>
              </a:rPr>
              <a:t> </a:t>
            </a:r>
            <a:r>
              <a:rPr lang="en-US" altLang="zh-TW">
                <a:ea typeface="新細明體"/>
                <a:cs typeface="Calibri"/>
              </a:rPr>
              <a:t>based</a:t>
            </a:r>
            <a:r>
              <a:rPr lang="zh-TW" altLang="en-US">
                <a:ea typeface="新細明體"/>
                <a:cs typeface="Calibri"/>
              </a:rPr>
              <a:t> </a:t>
            </a:r>
            <a:r>
              <a:rPr lang="en-US" altLang="zh-TW">
                <a:ea typeface="新細明體"/>
                <a:cs typeface="Calibri"/>
              </a:rPr>
              <a:t>on</a:t>
            </a:r>
            <a:r>
              <a:rPr lang="zh-TW" altLang="en-US">
                <a:ea typeface="新細明體"/>
                <a:cs typeface="Calibri"/>
              </a:rPr>
              <a:t> </a:t>
            </a:r>
            <a:r>
              <a:rPr lang="en-US" altLang="zh-TW">
                <a:ea typeface="新細明體"/>
                <a:cs typeface="Calibri"/>
              </a:rPr>
              <a:t>a</a:t>
            </a:r>
            <a:r>
              <a:rPr lang="zh-TW" altLang="en-US">
                <a:ea typeface="新細明體"/>
                <a:cs typeface="Calibri"/>
              </a:rPr>
              <a:t> </a:t>
            </a:r>
            <a:r>
              <a:rPr lang="en-US" altLang="zh-TW">
                <a:ea typeface="新細明體"/>
                <a:cs typeface="Calibri"/>
              </a:rPr>
              <a:t>PLM</a:t>
            </a:r>
            <a:endParaRPr lang="zh-TW" altLang="en-US">
              <a:ea typeface="新細明體"/>
              <a:cs typeface="Calibri"/>
            </a:endParaRPr>
          </a:p>
        </p:txBody>
      </p:sp>
      <p:sp>
        <p:nvSpPr>
          <p:cNvPr id="113" name="箭號: 向右 112">
            <a:extLst>
              <a:ext uri="{FF2B5EF4-FFF2-40B4-BE49-F238E27FC236}">
                <a16:creationId xmlns:a16="http://schemas.microsoft.com/office/drawing/2014/main" id="{30083C3B-BAFD-9B48-8B33-78133A7DF6C7}"/>
              </a:ext>
            </a:extLst>
          </p:cNvPr>
          <p:cNvSpPr/>
          <p:nvPr/>
        </p:nvSpPr>
        <p:spPr>
          <a:xfrm>
            <a:off x="4750960" y="3525703"/>
            <a:ext cx="2888942" cy="455341"/>
          </a:xfrm>
          <a:prstGeom prst="rightArrow">
            <a:avLst/>
          </a:prstGeom>
          <a:solidFill>
            <a:srgbClr val="7D4B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9" name="Group 8">
            <a:extLst>
              <a:ext uri="{FF2B5EF4-FFF2-40B4-BE49-F238E27FC236}">
                <a16:creationId xmlns:a16="http://schemas.microsoft.com/office/drawing/2014/main" id="{04C762BA-A114-9F4B-9CC4-BC2EE1C53EFF}"/>
              </a:ext>
            </a:extLst>
          </p:cNvPr>
          <p:cNvGrpSpPr/>
          <p:nvPr/>
        </p:nvGrpSpPr>
        <p:grpSpPr>
          <a:xfrm>
            <a:off x="971247" y="1528865"/>
            <a:ext cx="4213542" cy="4786860"/>
            <a:chOff x="971247" y="1528865"/>
            <a:chExt cx="4213542" cy="4786860"/>
          </a:xfrm>
        </p:grpSpPr>
        <p:grpSp>
          <p:nvGrpSpPr>
            <p:cNvPr id="43" name="群組 42">
              <a:extLst>
                <a:ext uri="{FF2B5EF4-FFF2-40B4-BE49-F238E27FC236}">
                  <a16:creationId xmlns:a16="http://schemas.microsoft.com/office/drawing/2014/main" id="{7217FE87-4CDA-4B24-2255-E840717C05F2}"/>
                </a:ext>
              </a:extLst>
            </p:cNvPr>
            <p:cNvGrpSpPr/>
            <p:nvPr/>
          </p:nvGrpSpPr>
          <p:grpSpPr>
            <a:xfrm rot="16200000">
              <a:off x="2635345" y="3783596"/>
              <a:ext cx="870097" cy="2321440"/>
              <a:chOff x="2936357" y="2918636"/>
              <a:chExt cx="870097" cy="2321440"/>
            </a:xfrm>
          </p:grpSpPr>
          <p:sp>
            <p:nvSpPr>
              <p:cNvPr id="38" name="矩形 37">
                <a:extLst>
                  <a:ext uri="{FF2B5EF4-FFF2-40B4-BE49-F238E27FC236}">
                    <a16:creationId xmlns:a16="http://schemas.microsoft.com/office/drawing/2014/main" id="{3BE3471C-C0B9-B892-FB89-2C4967EE83DD}"/>
                  </a:ext>
                </a:extLst>
              </p:cNvPr>
              <p:cNvSpPr/>
              <p:nvPr/>
            </p:nvSpPr>
            <p:spPr>
              <a:xfrm>
                <a:off x="2936357" y="2918636"/>
                <a:ext cx="868325" cy="230372"/>
              </a:xfrm>
              <a:prstGeom prst="rect">
                <a:avLst/>
              </a:prstGeom>
              <a:solidFill>
                <a:schemeClr val="accent1">
                  <a:lumMod val="40000"/>
                  <a:lumOff val="6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9" name="矩形 38">
                <a:extLst>
                  <a:ext uri="{FF2B5EF4-FFF2-40B4-BE49-F238E27FC236}">
                    <a16:creationId xmlns:a16="http://schemas.microsoft.com/office/drawing/2014/main" id="{7104E5F4-181C-97B9-CDE6-980F54CF610B}"/>
                  </a:ext>
                </a:extLst>
              </p:cNvPr>
              <p:cNvSpPr/>
              <p:nvPr/>
            </p:nvSpPr>
            <p:spPr>
              <a:xfrm>
                <a:off x="2936357" y="3441403"/>
                <a:ext cx="868325" cy="230372"/>
              </a:xfrm>
              <a:prstGeom prst="rect">
                <a:avLst/>
              </a:prstGeom>
              <a:solidFill>
                <a:schemeClr val="accent1">
                  <a:lumMod val="40000"/>
                  <a:lumOff val="6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0" name="矩形 39">
                <a:extLst>
                  <a:ext uri="{FF2B5EF4-FFF2-40B4-BE49-F238E27FC236}">
                    <a16:creationId xmlns:a16="http://schemas.microsoft.com/office/drawing/2014/main" id="{392D7578-A900-F721-BF23-ED81174B8127}"/>
                  </a:ext>
                </a:extLst>
              </p:cNvPr>
              <p:cNvSpPr/>
              <p:nvPr/>
            </p:nvSpPr>
            <p:spPr>
              <a:xfrm>
                <a:off x="2936357" y="3964170"/>
                <a:ext cx="868325" cy="230372"/>
              </a:xfrm>
              <a:prstGeom prst="rect">
                <a:avLst/>
              </a:prstGeom>
              <a:solidFill>
                <a:schemeClr val="accent1">
                  <a:lumMod val="40000"/>
                  <a:lumOff val="6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1" name="矩形 40">
                <a:extLst>
                  <a:ext uri="{FF2B5EF4-FFF2-40B4-BE49-F238E27FC236}">
                    <a16:creationId xmlns:a16="http://schemas.microsoft.com/office/drawing/2014/main" id="{8C319BBD-F052-6248-B60C-4DB5EC8086D0}"/>
                  </a:ext>
                </a:extLst>
              </p:cNvPr>
              <p:cNvSpPr/>
              <p:nvPr/>
            </p:nvSpPr>
            <p:spPr>
              <a:xfrm>
                <a:off x="2936357" y="5009704"/>
                <a:ext cx="868325" cy="230372"/>
              </a:xfrm>
              <a:prstGeom prst="rect">
                <a:avLst/>
              </a:prstGeom>
              <a:solidFill>
                <a:schemeClr val="accent1">
                  <a:lumMod val="40000"/>
                  <a:lumOff val="6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2" name="矩形 41">
                <a:extLst>
                  <a:ext uri="{FF2B5EF4-FFF2-40B4-BE49-F238E27FC236}">
                    <a16:creationId xmlns:a16="http://schemas.microsoft.com/office/drawing/2014/main" id="{20EC2CF4-3650-C335-09DE-01737DAD3FEF}"/>
                  </a:ext>
                </a:extLst>
              </p:cNvPr>
              <p:cNvSpPr/>
              <p:nvPr/>
            </p:nvSpPr>
            <p:spPr>
              <a:xfrm>
                <a:off x="2938129" y="4486937"/>
                <a:ext cx="868325" cy="230372"/>
              </a:xfrm>
              <a:prstGeom prst="rect">
                <a:avLst/>
              </a:prstGeom>
              <a:solidFill>
                <a:schemeClr val="accent1">
                  <a:lumMod val="40000"/>
                  <a:lumOff val="6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50" name="群組 49">
              <a:extLst>
                <a:ext uri="{FF2B5EF4-FFF2-40B4-BE49-F238E27FC236}">
                  <a16:creationId xmlns:a16="http://schemas.microsoft.com/office/drawing/2014/main" id="{874B4EC3-0EF8-3CB2-2CF1-90CA43976B7D}"/>
                </a:ext>
              </a:extLst>
            </p:cNvPr>
            <p:cNvGrpSpPr/>
            <p:nvPr/>
          </p:nvGrpSpPr>
          <p:grpSpPr>
            <a:xfrm rot="16200000">
              <a:off x="2635344" y="1408991"/>
              <a:ext cx="870097" cy="2321440"/>
              <a:chOff x="8509589" y="2945217"/>
              <a:chExt cx="870097" cy="2321440"/>
            </a:xfrm>
          </p:grpSpPr>
          <p:sp>
            <p:nvSpPr>
              <p:cNvPr id="45" name="矩形 44">
                <a:extLst>
                  <a:ext uri="{FF2B5EF4-FFF2-40B4-BE49-F238E27FC236}">
                    <a16:creationId xmlns:a16="http://schemas.microsoft.com/office/drawing/2014/main" id="{E7B67F62-5E75-88EF-DC01-92C74E8E0C7A}"/>
                  </a:ext>
                </a:extLst>
              </p:cNvPr>
              <p:cNvSpPr/>
              <p:nvPr/>
            </p:nvSpPr>
            <p:spPr>
              <a:xfrm>
                <a:off x="8509589" y="2945217"/>
                <a:ext cx="868325" cy="230372"/>
              </a:xfrm>
              <a:prstGeom prst="rect">
                <a:avLst/>
              </a:prstGeom>
              <a:solidFill>
                <a:schemeClr val="accent1">
                  <a:lumMod val="75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6" name="矩形 45">
                <a:extLst>
                  <a:ext uri="{FF2B5EF4-FFF2-40B4-BE49-F238E27FC236}">
                    <a16:creationId xmlns:a16="http://schemas.microsoft.com/office/drawing/2014/main" id="{CC49A0A9-B440-42E8-C712-410E904A73B7}"/>
                  </a:ext>
                </a:extLst>
              </p:cNvPr>
              <p:cNvSpPr/>
              <p:nvPr/>
            </p:nvSpPr>
            <p:spPr>
              <a:xfrm>
                <a:off x="8509589" y="3467984"/>
                <a:ext cx="868325" cy="230372"/>
              </a:xfrm>
              <a:prstGeom prst="rect">
                <a:avLst/>
              </a:prstGeom>
              <a:solidFill>
                <a:schemeClr val="accent1">
                  <a:lumMod val="75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7" name="矩形 46">
                <a:extLst>
                  <a:ext uri="{FF2B5EF4-FFF2-40B4-BE49-F238E27FC236}">
                    <a16:creationId xmlns:a16="http://schemas.microsoft.com/office/drawing/2014/main" id="{E8015C31-5091-8069-A67B-D0D23D3F9A88}"/>
                  </a:ext>
                </a:extLst>
              </p:cNvPr>
              <p:cNvSpPr/>
              <p:nvPr/>
            </p:nvSpPr>
            <p:spPr>
              <a:xfrm>
                <a:off x="8509589" y="3990751"/>
                <a:ext cx="868325" cy="230372"/>
              </a:xfrm>
              <a:prstGeom prst="rect">
                <a:avLst/>
              </a:prstGeom>
              <a:solidFill>
                <a:schemeClr val="accent1">
                  <a:lumMod val="75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8" name="矩形 47">
                <a:extLst>
                  <a:ext uri="{FF2B5EF4-FFF2-40B4-BE49-F238E27FC236}">
                    <a16:creationId xmlns:a16="http://schemas.microsoft.com/office/drawing/2014/main" id="{8C8F54F8-6CC9-2DEA-92C9-E1C4A620DD6E}"/>
                  </a:ext>
                </a:extLst>
              </p:cNvPr>
              <p:cNvSpPr/>
              <p:nvPr/>
            </p:nvSpPr>
            <p:spPr>
              <a:xfrm>
                <a:off x="8509589" y="5036285"/>
                <a:ext cx="868325" cy="230372"/>
              </a:xfrm>
              <a:prstGeom prst="rect">
                <a:avLst/>
              </a:prstGeom>
              <a:solidFill>
                <a:schemeClr val="accent1">
                  <a:lumMod val="75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9" name="矩形 48">
                <a:extLst>
                  <a:ext uri="{FF2B5EF4-FFF2-40B4-BE49-F238E27FC236}">
                    <a16:creationId xmlns:a16="http://schemas.microsoft.com/office/drawing/2014/main" id="{D98F9549-3F01-5E5E-F81E-E545E0B374BC}"/>
                  </a:ext>
                </a:extLst>
              </p:cNvPr>
              <p:cNvSpPr/>
              <p:nvPr/>
            </p:nvSpPr>
            <p:spPr>
              <a:xfrm>
                <a:off x="8511361" y="4513518"/>
                <a:ext cx="868325" cy="230372"/>
              </a:xfrm>
              <a:prstGeom prst="rect">
                <a:avLst/>
              </a:prstGeom>
              <a:solidFill>
                <a:schemeClr val="accent1">
                  <a:lumMod val="75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57" name="群組 56">
              <a:extLst>
                <a:ext uri="{FF2B5EF4-FFF2-40B4-BE49-F238E27FC236}">
                  <a16:creationId xmlns:a16="http://schemas.microsoft.com/office/drawing/2014/main" id="{65596003-FA8A-DD54-9641-F1187B09AE17}"/>
                </a:ext>
              </a:extLst>
            </p:cNvPr>
            <p:cNvGrpSpPr/>
            <p:nvPr/>
          </p:nvGrpSpPr>
          <p:grpSpPr>
            <a:xfrm rot="16200000">
              <a:off x="2635345" y="2746922"/>
              <a:ext cx="870097" cy="2321440"/>
              <a:chOff x="5399566" y="2945217"/>
              <a:chExt cx="870097" cy="2321440"/>
            </a:xfrm>
          </p:grpSpPr>
          <p:sp>
            <p:nvSpPr>
              <p:cNvPr id="52" name="矩形 51">
                <a:extLst>
                  <a:ext uri="{FF2B5EF4-FFF2-40B4-BE49-F238E27FC236}">
                    <a16:creationId xmlns:a16="http://schemas.microsoft.com/office/drawing/2014/main" id="{715B8D8A-B4CF-3FBB-506C-CB1C2286788E}"/>
                  </a:ext>
                </a:extLst>
              </p:cNvPr>
              <p:cNvSpPr/>
              <p:nvPr/>
            </p:nvSpPr>
            <p:spPr>
              <a:xfrm>
                <a:off x="5399566" y="2945217"/>
                <a:ext cx="868325" cy="230372"/>
              </a:xfrm>
              <a:prstGeom prst="rect">
                <a:avLst/>
              </a:prstGeom>
              <a:solidFill>
                <a:schemeClr val="accent1">
                  <a:lumMod val="60000"/>
                  <a:lumOff val="4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3" name="矩形 52">
                <a:extLst>
                  <a:ext uri="{FF2B5EF4-FFF2-40B4-BE49-F238E27FC236}">
                    <a16:creationId xmlns:a16="http://schemas.microsoft.com/office/drawing/2014/main" id="{998187C6-54AC-E14F-42EF-BD22072CFE7C}"/>
                  </a:ext>
                </a:extLst>
              </p:cNvPr>
              <p:cNvSpPr/>
              <p:nvPr/>
            </p:nvSpPr>
            <p:spPr>
              <a:xfrm>
                <a:off x="5399566" y="3467984"/>
                <a:ext cx="868325" cy="230372"/>
              </a:xfrm>
              <a:prstGeom prst="rect">
                <a:avLst/>
              </a:prstGeom>
              <a:solidFill>
                <a:schemeClr val="accent1">
                  <a:lumMod val="60000"/>
                  <a:lumOff val="4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4" name="矩形 53">
                <a:extLst>
                  <a:ext uri="{FF2B5EF4-FFF2-40B4-BE49-F238E27FC236}">
                    <a16:creationId xmlns:a16="http://schemas.microsoft.com/office/drawing/2014/main" id="{D1320313-38F6-1CC5-A55F-754F1F057BAE}"/>
                  </a:ext>
                </a:extLst>
              </p:cNvPr>
              <p:cNvSpPr/>
              <p:nvPr/>
            </p:nvSpPr>
            <p:spPr>
              <a:xfrm>
                <a:off x="5399566" y="3990751"/>
                <a:ext cx="868325" cy="230372"/>
              </a:xfrm>
              <a:prstGeom prst="rect">
                <a:avLst/>
              </a:prstGeom>
              <a:solidFill>
                <a:schemeClr val="accent1">
                  <a:lumMod val="60000"/>
                  <a:lumOff val="4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5" name="矩形 54">
                <a:extLst>
                  <a:ext uri="{FF2B5EF4-FFF2-40B4-BE49-F238E27FC236}">
                    <a16:creationId xmlns:a16="http://schemas.microsoft.com/office/drawing/2014/main" id="{CE52D818-B074-BAFD-57C8-9ABE16305A01}"/>
                  </a:ext>
                </a:extLst>
              </p:cNvPr>
              <p:cNvSpPr/>
              <p:nvPr/>
            </p:nvSpPr>
            <p:spPr>
              <a:xfrm>
                <a:off x="5399566" y="5036285"/>
                <a:ext cx="868325" cy="230372"/>
              </a:xfrm>
              <a:prstGeom prst="rect">
                <a:avLst/>
              </a:prstGeom>
              <a:solidFill>
                <a:schemeClr val="accent1">
                  <a:lumMod val="60000"/>
                  <a:lumOff val="4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6" name="矩形 55">
                <a:extLst>
                  <a:ext uri="{FF2B5EF4-FFF2-40B4-BE49-F238E27FC236}">
                    <a16:creationId xmlns:a16="http://schemas.microsoft.com/office/drawing/2014/main" id="{701782C5-51C4-6308-08F9-302579D852F5}"/>
                  </a:ext>
                </a:extLst>
              </p:cNvPr>
              <p:cNvSpPr/>
              <p:nvPr/>
            </p:nvSpPr>
            <p:spPr>
              <a:xfrm>
                <a:off x="5401338" y="4513518"/>
                <a:ext cx="868325" cy="230372"/>
              </a:xfrm>
              <a:prstGeom prst="rect">
                <a:avLst/>
              </a:prstGeom>
              <a:solidFill>
                <a:schemeClr val="accent1">
                  <a:lumMod val="60000"/>
                  <a:lumOff val="4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59" name="文字方塊 58">
              <a:extLst>
                <a:ext uri="{FF2B5EF4-FFF2-40B4-BE49-F238E27FC236}">
                  <a16:creationId xmlns:a16="http://schemas.microsoft.com/office/drawing/2014/main" id="{CCB907C7-3670-E575-3026-1946D72F0D58}"/>
                </a:ext>
              </a:extLst>
            </p:cNvPr>
            <p:cNvSpPr txBox="1"/>
            <p:nvPr/>
          </p:nvSpPr>
          <p:spPr>
            <a:xfrm rot="5400000">
              <a:off x="2933279" y="2973974"/>
              <a:ext cx="466061" cy="52322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zh-TW" altLang="en-US" sz="2800" b="1">
                  <a:ea typeface="新細明體"/>
                </a:rPr>
                <a:t>...</a:t>
              </a:r>
              <a:endParaRPr lang="zh-TW" sz="2800" b="1">
                <a:ea typeface="新細明體"/>
                <a:cs typeface="Calibri"/>
              </a:endParaRPr>
            </a:p>
          </p:txBody>
        </p:sp>
        <p:sp>
          <p:nvSpPr>
            <p:cNvPr id="62" name="文字方塊 4">
              <a:extLst>
                <a:ext uri="{FF2B5EF4-FFF2-40B4-BE49-F238E27FC236}">
                  <a16:creationId xmlns:a16="http://schemas.microsoft.com/office/drawing/2014/main" id="{B79B95B0-0F9A-2667-BBA5-3B1013DB7AEB}"/>
                </a:ext>
              </a:extLst>
            </p:cNvPr>
            <p:cNvSpPr txBox="1"/>
            <p:nvPr/>
          </p:nvSpPr>
          <p:spPr>
            <a:xfrm>
              <a:off x="1777323" y="1528865"/>
              <a:ext cx="2580470"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TW" altLang="en-US" sz="2400" b="1">
                  <a:solidFill>
                    <a:srgbClr val="FF0000"/>
                  </a:solidFill>
                  <a:ea typeface="新細明體"/>
                  <a:cs typeface="Calibri"/>
                </a:rPr>
                <a:t>Before Fine-tuning</a:t>
              </a:r>
              <a:endParaRPr lang="zh-TW" altLang="en-US" sz="2400" b="1">
                <a:solidFill>
                  <a:srgbClr val="FF0000"/>
                </a:solidFill>
                <a:ea typeface="新細明體" panose="02020500000000000000" pitchFamily="18" charset="-120"/>
                <a:cs typeface="Calibri"/>
              </a:endParaRPr>
            </a:p>
          </p:txBody>
        </p:sp>
        <mc:AlternateContent xmlns:mc="http://schemas.openxmlformats.org/markup-compatibility/2006" xmlns:a14="http://schemas.microsoft.com/office/drawing/2010/main">
          <mc:Choice Requires="a14">
            <p:sp>
              <p:nvSpPr>
                <p:cNvPr id="51" name="文字方塊 68">
                  <a:extLst>
                    <a:ext uri="{FF2B5EF4-FFF2-40B4-BE49-F238E27FC236}">
                      <a16:creationId xmlns:a16="http://schemas.microsoft.com/office/drawing/2014/main" id="{AEC147E2-7141-404D-8E2B-B460C8A2E830}"/>
                    </a:ext>
                  </a:extLst>
                </p:cNvPr>
                <p:cNvSpPr txBox="1"/>
                <p:nvPr/>
              </p:nvSpPr>
              <p:spPr>
                <a:xfrm>
                  <a:off x="1186368" y="5484728"/>
                  <a:ext cx="3998421"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14:m>
                    <m:oMath xmlns:m="http://schemas.openxmlformats.org/officeDocument/2006/math">
                      <m:r>
                        <a:rPr lang="en-US" altLang="zh-TW" sz="2400" b="1" i="1" dirty="0" smtClean="0">
                          <a:latin typeface="Cambria Math" panose="02040503050406030204" pitchFamily="18" charset="0"/>
                          <a:ea typeface="新細明體"/>
                          <a:cs typeface="Calibri"/>
                        </a:rPr>
                        <m:t>𝒉</m:t>
                      </m:r>
                    </m:oMath>
                  </a14:m>
                  <a:r>
                    <a:rPr lang="en-US" altLang="zh-TW" sz="2400">
                      <a:ea typeface="新細明體"/>
                      <a:cs typeface="Calibri"/>
                    </a:rPr>
                    <a:t>:hidden</a:t>
                  </a:r>
                  <a:r>
                    <a:rPr lang="zh-TW" altLang="en-US" sz="2400">
                      <a:ea typeface="新細明體"/>
                      <a:cs typeface="Calibri"/>
                    </a:rPr>
                    <a:t> </a:t>
                  </a:r>
                  <a:r>
                    <a:rPr lang="en-US" altLang="zh-TW" sz="2400">
                      <a:ea typeface="新細明體"/>
                      <a:cs typeface="Calibri"/>
                    </a:rPr>
                    <a:t>representation</a:t>
                  </a:r>
                  <a:r>
                    <a:rPr lang="zh-TW" altLang="en-US" sz="2400">
                      <a:ea typeface="新細明體"/>
                      <a:cs typeface="Calibri"/>
                    </a:rPr>
                    <a:t> </a:t>
                  </a:r>
                  <a:r>
                    <a:rPr lang="en-US" altLang="zh-TW" sz="2400">
                      <a:ea typeface="新細明體"/>
                      <a:cs typeface="Calibri"/>
                    </a:rPr>
                    <a:t>calculated</a:t>
                  </a:r>
                  <a:r>
                    <a:rPr lang="zh-TW" altLang="en-US" sz="2400">
                      <a:ea typeface="新細明體"/>
                      <a:cs typeface="Calibri"/>
                    </a:rPr>
                    <a:t> </a:t>
                  </a:r>
                  <a:r>
                    <a:rPr lang="en-US" altLang="zh-TW" sz="2400">
                      <a:ea typeface="新細明體"/>
                      <a:cs typeface="Calibri"/>
                    </a:rPr>
                    <a:t>by</a:t>
                  </a:r>
                  <a:r>
                    <a:rPr lang="zh-TW" altLang="en-US" sz="2400">
                      <a:ea typeface="新細明體"/>
                      <a:cs typeface="Calibri"/>
                    </a:rPr>
                    <a:t> </a:t>
                  </a:r>
                  <a:r>
                    <a:rPr lang="en-US" altLang="zh-TW" sz="2400">
                      <a:ea typeface="新細明體"/>
                      <a:cs typeface="Calibri"/>
                    </a:rPr>
                    <a:t>the</a:t>
                  </a:r>
                  <a:r>
                    <a:rPr lang="zh-TW" altLang="en-US" sz="2400">
                      <a:ea typeface="新細明體"/>
                      <a:cs typeface="Calibri"/>
                    </a:rPr>
                    <a:t> </a:t>
                  </a:r>
                  <a:r>
                    <a:rPr lang="en-US" altLang="zh-TW" sz="2400">
                      <a:ea typeface="新細明體"/>
                      <a:cs typeface="Calibri"/>
                    </a:rPr>
                    <a:t>original</a:t>
                  </a:r>
                  <a:r>
                    <a:rPr lang="zh-TW" altLang="en-US" sz="2400">
                      <a:ea typeface="新細明體"/>
                      <a:cs typeface="Calibri"/>
                    </a:rPr>
                    <a:t> </a:t>
                  </a:r>
                  <a:r>
                    <a:rPr lang="en-US" altLang="zh-TW" sz="2400">
                      <a:ea typeface="新細明體"/>
                      <a:cs typeface="Calibri"/>
                    </a:rPr>
                    <a:t>PLM</a:t>
                  </a:r>
                  <a:r>
                    <a:rPr lang="zh-TW" altLang="en-US" sz="2400">
                      <a:ea typeface="新細明體"/>
                      <a:cs typeface="Calibri"/>
                    </a:rPr>
                    <a:t> </a:t>
                  </a:r>
                </a:p>
              </p:txBody>
            </p:sp>
          </mc:Choice>
          <mc:Fallback xmlns="">
            <p:sp>
              <p:nvSpPr>
                <p:cNvPr id="51" name="文字方塊 68">
                  <a:extLst>
                    <a:ext uri="{FF2B5EF4-FFF2-40B4-BE49-F238E27FC236}">
                      <a16:creationId xmlns:a16="http://schemas.microsoft.com/office/drawing/2014/main" id="{AEC147E2-7141-404D-8E2B-B460C8A2E830}"/>
                    </a:ext>
                  </a:extLst>
                </p:cNvPr>
                <p:cNvSpPr txBox="1">
                  <a:spLocks noRot="1" noChangeAspect="1" noMove="1" noResize="1" noEditPoints="1" noAdjustHandles="1" noChangeArrowheads="1" noChangeShapeType="1" noTextEdit="1"/>
                </p:cNvSpPr>
                <p:nvPr/>
              </p:nvSpPr>
              <p:spPr>
                <a:xfrm>
                  <a:off x="1186368" y="5484728"/>
                  <a:ext cx="3998421" cy="830997"/>
                </a:xfrm>
                <a:prstGeom prst="rect">
                  <a:avLst/>
                </a:prstGeom>
                <a:blipFill>
                  <a:blip r:embed="rId2"/>
                  <a:stretch>
                    <a:fillRect l="-1220" t="-5882" r="-915" b="-16176"/>
                  </a:stretch>
                </a:blipFill>
              </p:spPr>
              <p:txBody>
                <a:bodyPr/>
                <a:lstStyle/>
                <a:p>
                  <a:r>
                    <a:rPr lang="en-US">
                      <a:noFill/>
                    </a:rPr>
                    <a:t> </a:t>
                  </a:r>
                </a:p>
              </p:txBody>
            </p:sp>
          </mc:Fallback>
        </mc:AlternateContent>
        <p:sp>
          <p:nvSpPr>
            <p:cNvPr id="8" name="Left Brace 7">
              <a:extLst>
                <a:ext uri="{FF2B5EF4-FFF2-40B4-BE49-F238E27FC236}">
                  <a16:creationId xmlns:a16="http://schemas.microsoft.com/office/drawing/2014/main" id="{37340074-C756-8240-A6B9-59274BBC3604}"/>
                </a:ext>
              </a:extLst>
            </p:cNvPr>
            <p:cNvSpPr/>
            <p:nvPr/>
          </p:nvSpPr>
          <p:spPr>
            <a:xfrm>
              <a:off x="1429789" y="2134662"/>
              <a:ext cx="241069" cy="3242931"/>
            </a:xfrm>
            <a:prstGeom prst="lef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TW"/>
            </a:p>
          </p:txBody>
        </p:sp>
        <mc:AlternateContent xmlns:mc="http://schemas.openxmlformats.org/markup-compatibility/2006" xmlns:a14="http://schemas.microsoft.com/office/drawing/2010/main">
          <mc:Choice Requires="a14">
            <p:sp>
              <p:nvSpPr>
                <p:cNvPr id="61" name="文字方塊 68">
                  <a:extLst>
                    <a:ext uri="{FF2B5EF4-FFF2-40B4-BE49-F238E27FC236}">
                      <a16:creationId xmlns:a16="http://schemas.microsoft.com/office/drawing/2014/main" id="{C4E926F9-FAF9-0847-A714-8072CABD41F4}"/>
                    </a:ext>
                  </a:extLst>
                </p:cNvPr>
                <p:cNvSpPr txBox="1"/>
                <p:nvPr/>
              </p:nvSpPr>
              <p:spPr>
                <a:xfrm>
                  <a:off x="971247" y="3528252"/>
                  <a:ext cx="628396"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14:m>
                    <m:oMathPara xmlns:m="http://schemas.openxmlformats.org/officeDocument/2006/math">
                      <m:oMathParaPr>
                        <m:jc m:val="centerGroup"/>
                      </m:oMathParaPr>
                      <m:oMath xmlns:m="http://schemas.openxmlformats.org/officeDocument/2006/math">
                        <m:r>
                          <a:rPr lang="en-US" altLang="zh-TW" sz="2400" b="1" i="1" dirty="0" smtClean="0">
                            <a:latin typeface="Cambria Math" panose="02040503050406030204" pitchFamily="18" charset="0"/>
                            <a:ea typeface="新細明體"/>
                            <a:cs typeface="Calibri"/>
                          </a:rPr>
                          <m:t>𝒉</m:t>
                        </m:r>
                      </m:oMath>
                    </m:oMathPara>
                  </a14:m>
                  <a:endParaRPr lang="zh-TW" altLang="en-US" sz="2400" b="1" i="1">
                    <a:ea typeface="新細明體"/>
                    <a:cs typeface="Calibri"/>
                  </a:endParaRPr>
                </a:p>
              </p:txBody>
            </p:sp>
          </mc:Choice>
          <mc:Fallback xmlns="">
            <p:sp>
              <p:nvSpPr>
                <p:cNvPr id="61" name="文字方塊 68">
                  <a:extLst>
                    <a:ext uri="{FF2B5EF4-FFF2-40B4-BE49-F238E27FC236}">
                      <a16:creationId xmlns:a16="http://schemas.microsoft.com/office/drawing/2014/main" id="{C4E926F9-FAF9-0847-A714-8072CABD41F4}"/>
                    </a:ext>
                  </a:extLst>
                </p:cNvPr>
                <p:cNvSpPr txBox="1">
                  <a:spLocks noRot="1" noChangeAspect="1" noMove="1" noResize="1" noEditPoints="1" noAdjustHandles="1" noChangeArrowheads="1" noChangeShapeType="1" noTextEdit="1"/>
                </p:cNvSpPr>
                <p:nvPr/>
              </p:nvSpPr>
              <p:spPr>
                <a:xfrm>
                  <a:off x="971247" y="3528252"/>
                  <a:ext cx="628396" cy="461665"/>
                </a:xfrm>
                <a:prstGeom prst="rect">
                  <a:avLst/>
                </a:prstGeom>
                <a:blipFill>
                  <a:blip r:embed="rId3"/>
                  <a:stretch>
                    <a:fillRect/>
                  </a:stretch>
                </a:blipFill>
              </p:spPr>
              <p:txBody>
                <a:bodyPr/>
                <a:lstStyle/>
                <a:p>
                  <a:r>
                    <a:rPr lang="en-US">
                      <a:noFill/>
                    </a:rPr>
                    <a:t> </a:t>
                  </a:r>
                </a:p>
              </p:txBody>
            </p:sp>
          </mc:Fallback>
        </mc:AlternateContent>
      </p:grpSp>
      <p:grpSp>
        <p:nvGrpSpPr>
          <p:cNvPr id="10" name="Group 9">
            <a:extLst>
              <a:ext uri="{FF2B5EF4-FFF2-40B4-BE49-F238E27FC236}">
                <a16:creationId xmlns:a16="http://schemas.microsoft.com/office/drawing/2014/main" id="{99F68C78-9658-1C46-8111-E23579921860}"/>
              </a:ext>
            </a:extLst>
          </p:cNvPr>
          <p:cNvGrpSpPr/>
          <p:nvPr/>
        </p:nvGrpSpPr>
        <p:grpSpPr>
          <a:xfrm>
            <a:off x="6814904" y="1528865"/>
            <a:ext cx="5574130" cy="5118127"/>
            <a:chOff x="6814904" y="1528865"/>
            <a:chExt cx="5574130" cy="5118127"/>
          </a:xfrm>
        </p:grpSpPr>
        <p:grpSp>
          <p:nvGrpSpPr>
            <p:cNvPr id="69" name="群組 68">
              <a:extLst>
                <a:ext uri="{FF2B5EF4-FFF2-40B4-BE49-F238E27FC236}">
                  <a16:creationId xmlns:a16="http://schemas.microsoft.com/office/drawing/2014/main" id="{CF0FD27F-3951-A501-D148-DAB189D3A1CD}"/>
                </a:ext>
              </a:extLst>
            </p:cNvPr>
            <p:cNvGrpSpPr/>
            <p:nvPr/>
          </p:nvGrpSpPr>
          <p:grpSpPr>
            <a:xfrm rot="16200000">
              <a:off x="8554136" y="3783597"/>
              <a:ext cx="870097" cy="2321440"/>
              <a:chOff x="2936357" y="2918636"/>
              <a:chExt cx="870097" cy="2321440"/>
            </a:xfrm>
          </p:grpSpPr>
          <p:sp>
            <p:nvSpPr>
              <p:cNvPr id="64" name="矩形 63">
                <a:extLst>
                  <a:ext uri="{FF2B5EF4-FFF2-40B4-BE49-F238E27FC236}">
                    <a16:creationId xmlns:a16="http://schemas.microsoft.com/office/drawing/2014/main" id="{58F355AB-3E48-E6E5-B126-68B0E95E3316}"/>
                  </a:ext>
                </a:extLst>
              </p:cNvPr>
              <p:cNvSpPr/>
              <p:nvPr/>
            </p:nvSpPr>
            <p:spPr>
              <a:xfrm>
                <a:off x="2936357" y="2918636"/>
                <a:ext cx="868325" cy="230372"/>
              </a:xfrm>
              <a:prstGeom prst="rect">
                <a:avLst/>
              </a:prstGeom>
              <a:solidFill>
                <a:schemeClr val="accent6">
                  <a:lumMod val="20000"/>
                  <a:lumOff val="8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5" name="矩形 64">
                <a:extLst>
                  <a:ext uri="{FF2B5EF4-FFF2-40B4-BE49-F238E27FC236}">
                    <a16:creationId xmlns:a16="http://schemas.microsoft.com/office/drawing/2014/main" id="{500ED8A3-ABC3-F1DC-165B-93FE5B5BCF3A}"/>
                  </a:ext>
                </a:extLst>
              </p:cNvPr>
              <p:cNvSpPr/>
              <p:nvPr/>
            </p:nvSpPr>
            <p:spPr>
              <a:xfrm>
                <a:off x="2936357" y="3441403"/>
                <a:ext cx="868325" cy="230372"/>
              </a:xfrm>
              <a:prstGeom prst="rect">
                <a:avLst/>
              </a:prstGeom>
              <a:solidFill>
                <a:schemeClr val="accent6">
                  <a:lumMod val="20000"/>
                  <a:lumOff val="8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6" name="矩形 65">
                <a:extLst>
                  <a:ext uri="{FF2B5EF4-FFF2-40B4-BE49-F238E27FC236}">
                    <a16:creationId xmlns:a16="http://schemas.microsoft.com/office/drawing/2014/main" id="{07B2EDC2-7279-BDC2-1BCF-5AC6BE3AD534}"/>
                  </a:ext>
                </a:extLst>
              </p:cNvPr>
              <p:cNvSpPr/>
              <p:nvPr/>
            </p:nvSpPr>
            <p:spPr>
              <a:xfrm>
                <a:off x="2936357" y="3964170"/>
                <a:ext cx="868325" cy="230372"/>
              </a:xfrm>
              <a:prstGeom prst="rect">
                <a:avLst/>
              </a:prstGeom>
              <a:solidFill>
                <a:schemeClr val="accent6">
                  <a:lumMod val="20000"/>
                  <a:lumOff val="8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7" name="矩形 66">
                <a:extLst>
                  <a:ext uri="{FF2B5EF4-FFF2-40B4-BE49-F238E27FC236}">
                    <a16:creationId xmlns:a16="http://schemas.microsoft.com/office/drawing/2014/main" id="{6CF092D8-2A55-CA9B-214F-1042446DF9CA}"/>
                  </a:ext>
                </a:extLst>
              </p:cNvPr>
              <p:cNvSpPr/>
              <p:nvPr/>
            </p:nvSpPr>
            <p:spPr>
              <a:xfrm>
                <a:off x="2936357" y="5009704"/>
                <a:ext cx="868325" cy="230372"/>
              </a:xfrm>
              <a:prstGeom prst="rect">
                <a:avLst/>
              </a:prstGeom>
              <a:solidFill>
                <a:schemeClr val="accent6">
                  <a:lumMod val="20000"/>
                  <a:lumOff val="8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8" name="矩形 67">
                <a:extLst>
                  <a:ext uri="{FF2B5EF4-FFF2-40B4-BE49-F238E27FC236}">
                    <a16:creationId xmlns:a16="http://schemas.microsoft.com/office/drawing/2014/main" id="{CF1D90EC-D493-5772-3D7A-F2703A4DB1BE}"/>
                  </a:ext>
                </a:extLst>
              </p:cNvPr>
              <p:cNvSpPr/>
              <p:nvPr/>
            </p:nvSpPr>
            <p:spPr>
              <a:xfrm>
                <a:off x="2938129" y="4486937"/>
                <a:ext cx="868325" cy="230372"/>
              </a:xfrm>
              <a:prstGeom prst="rect">
                <a:avLst/>
              </a:prstGeom>
              <a:solidFill>
                <a:schemeClr val="accent6">
                  <a:lumMod val="20000"/>
                  <a:lumOff val="8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76" name="群組 75">
              <a:extLst>
                <a:ext uri="{FF2B5EF4-FFF2-40B4-BE49-F238E27FC236}">
                  <a16:creationId xmlns:a16="http://schemas.microsoft.com/office/drawing/2014/main" id="{363DA8B1-5F76-E95B-59CE-65509A757531}"/>
                </a:ext>
              </a:extLst>
            </p:cNvPr>
            <p:cNvGrpSpPr/>
            <p:nvPr/>
          </p:nvGrpSpPr>
          <p:grpSpPr>
            <a:xfrm rot="16200000">
              <a:off x="8554136" y="2746922"/>
              <a:ext cx="870097" cy="2321440"/>
              <a:chOff x="8509589" y="2945217"/>
              <a:chExt cx="870097" cy="2321440"/>
            </a:xfrm>
          </p:grpSpPr>
          <p:sp>
            <p:nvSpPr>
              <p:cNvPr id="71" name="矩形 70">
                <a:extLst>
                  <a:ext uri="{FF2B5EF4-FFF2-40B4-BE49-F238E27FC236}">
                    <a16:creationId xmlns:a16="http://schemas.microsoft.com/office/drawing/2014/main" id="{C145075E-BD00-9F0D-C97E-41E7D3D6603B}"/>
                  </a:ext>
                </a:extLst>
              </p:cNvPr>
              <p:cNvSpPr/>
              <p:nvPr/>
            </p:nvSpPr>
            <p:spPr>
              <a:xfrm>
                <a:off x="8509589" y="2945217"/>
                <a:ext cx="868325" cy="230372"/>
              </a:xfrm>
              <a:prstGeom prst="rect">
                <a:avLst/>
              </a:prstGeom>
              <a:solidFill>
                <a:schemeClr val="accent6">
                  <a:lumMod val="60000"/>
                  <a:lumOff val="4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2" name="矩形 71">
                <a:extLst>
                  <a:ext uri="{FF2B5EF4-FFF2-40B4-BE49-F238E27FC236}">
                    <a16:creationId xmlns:a16="http://schemas.microsoft.com/office/drawing/2014/main" id="{0E88FB15-5C1B-2567-108D-EAE768F3AF5C}"/>
                  </a:ext>
                </a:extLst>
              </p:cNvPr>
              <p:cNvSpPr/>
              <p:nvPr/>
            </p:nvSpPr>
            <p:spPr>
              <a:xfrm>
                <a:off x="8509589" y="3467984"/>
                <a:ext cx="868325" cy="230372"/>
              </a:xfrm>
              <a:prstGeom prst="rect">
                <a:avLst/>
              </a:prstGeom>
              <a:solidFill>
                <a:schemeClr val="accent6">
                  <a:lumMod val="60000"/>
                  <a:lumOff val="4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3" name="矩形 72">
                <a:extLst>
                  <a:ext uri="{FF2B5EF4-FFF2-40B4-BE49-F238E27FC236}">
                    <a16:creationId xmlns:a16="http://schemas.microsoft.com/office/drawing/2014/main" id="{5886B339-8323-AAB4-1CC5-4FC55CBE8705}"/>
                  </a:ext>
                </a:extLst>
              </p:cNvPr>
              <p:cNvSpPr/>
              <p:nvPr/>
            </p:nvSpPr>
            <p:spPr>
              <a:xfrm>
                <a:off x="8509589" y="3990751"/>
                <a:ext cx="868325" cy="230372"/>
              </a:xfrm>
              <a:prstGeom prst="rect">
                <a:avLst/>
              </a:prstGeom>
              <a:solidFill>
                <a:schemeClr val="accent6">
                  <a:lumMod val="60000"/>
                  <a:lumOff val="4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4" name="矩形 73">
                <a:extLst>
                  <a:ext uri="{FF2B5EF4-FFF2-40B4-BE49-F238E27FC236}">
                    <a16:creationId xmlns:a16="http://schemas.microsoft.com/office/drawing/2014/main" id="{B2F40371-183A-E25E-088A-F2616BD34025}"/>
                  </a:ext>
                </a:extLst>
              </p:cNvPr>
              <p:cNvSpPr/>
              <p:nvPr/>
            </p:nvSpPr>
            <p:spPr>
              <a:xfrm>
                <a:off x="8509589" y="5036285"/>
                <a:ext cx="868325" cy="230372"/>
              </a:xfrm>
              <a:prstGeom prst="rect">
                <a:avLst/>
              </a:prstGeom>
              <a:solidFill>
                <a:schemeClr val="accent6">
                  <a:lumMod val="60000"/>
                  <a:lumOff val="4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5" name="矩形 74">
                <a:extLst>
                  <a:ext uri="{FF2B5EF4-FFF2-40B4-BE49-F238E27FC236}">
                    <a16:creationId xmlns:a16="http://schemas.microsoft.com/office/drawing/2014/main" id="{EFD1925D-C90D-A79D-B570-5ACC14779614}"/>
                  </a:ext>
                </a:extLst>
              </p:cNvPr>
              <p:cNvSpPr/>
              <p:nvPr/>
            </p:nvSpPr>
            <p:spPr>
              <a:xfrm>
                <a:off x="8511361" y="4513518"/>
                <a:ext cx="868325" cy="230372"/>
              </a:xfrm>
              <a:prstGeom prst="rect">
                <a:avLst/>
              </a:prstGeom>
              <a:solidFill>
                <a:schemeClr val="accent6">
                  <a:lumMod val="60000"/>
                  <a:lumOff val="4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83" name="群組 82">
              <a:extLst>
                <a:ext uri="{FF2B5EF4-FFF2-40B4-BE49-F238E27FC236}">
                  <a16:creationId xmlns:a16="http://schemas.microsoft.com/office/drawing/2014/main" id="{A944095E-5A58-BD9B-EC21-B1B314BF54FE}"/>
                </a:ext>
              </a:extLst>
            </p:cNvPr>
            <p:cNvGrpSpPr/>
            <p:nvPr/>
          </p:nvGrpSpPr>
          <p:grpSpPr>
            <a:xfrm rot="16200000">
              <a:off x="8554136" y="1408992"/>
              <a:ext cx="870097" cy="2321440"/>
              <a:chOff x="5399566" y="2945217"/>
              <a:chExt cx="870097" cy="2321440"/>
            </a:xfrm>
          </p:grpSpPr>
          <p:sp>
            <p:nvSpPr>
              <p:cNvPr id="78" name="矩形 77">
                <a:extLst>
                  <a:ext uri="{FF2B5EF4-FFF2-40B4-BE49-F238E27FC236}">
                    <a16:creationId xmlns:a16="http://schemas.microsoft.com/office/drawing/2014/main" id="{286C1371-6856-7B49-B744-16584711F4C5}"/>
                  </a:ext>
                </a:extLst>
              </p:cNvPr>
              <p:cNvSpPr/>
              <p:nvPr/>
            </p:nvSpPr>
            <p:spPr>
              <a:xfrm>
                <a:off x="5399566" y="2945217"/>
                <a:ext cx="868325" cy="230372"/>
              </a:xfrm>
              <a:prstGeom prst="rect">
                <a:avLst/>
              </a:prstGeom>
              <a:solidFill>
                <a:schemeClr val="accent6">
                  <a:lumMod val="40000"/>
                  <a:lumOff val="6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9" name="矩形 78">
                <a:extLst>
                  <a:ext uri="{FF2B5EF4-FFF2-40B4-BE49-F238E27FC236}">
                    <a16:creationId xmlns:a16="http://schemas.microsoft.com/office/drawing/2014/main" id="{1BC3908F-C0C6-6D09-A8A3-60101CCC6E39}"/>
                  </a:ext>
                </a:extLst>
              </p:cNvPr>
              <p:cNvSpPr/>
              <p:nvPr/>
            </p:nvSpPr>
            <p:spPr>
              <a:xfrm>
                <a:off x="5399566" y="3467984"/>
                <a:ext cx="868325" cy="230372"/>
              </a:xfrm>
              <a:prstGeom prst="rect">
                <a:avLst/>
              </a:prstGeom>
              <a:solidFill>
                <a:schemeClr val="accent6">
                  <a:lumMod val="40000"/>
                  <a:lumOff val="6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0" name="矩形 79">
                <a:extLst>
                  <a:ext uri="{FF2B5EF4-FFF2-40B4-BE49-F238E27FC236}">
                    <a16:creationId xmlns:a16="http://schemas.microsoft.com/office/drawing/2014/main" id="{74D5AA54-74F8-AD5A-C639-068A135B999D}"/>
                  </a:ext>
                </a:extLst>
              </p:cNvPr>
              <p:cNvSpPr/>
              <p:nvPr/>
            </p:nvSpPr>
            <p:spPr>
              <a:xfrm>
                <a:off x="5399566" y="3990751"/>
                <a:ext cx="868325" cy="230372"/>
              </a:xfrm>
              <a:prstGeom prst="rect">
                <a:avLst/>
              </a:prstGeom>
              <a:solidFill>
                <a:schemeClr val="accent6">
                  <a:lumMod val="40000"/>
                  <a:lumOff val="6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1" name="矩形 80">
                <a:extLst>
                  <a:ext uri="{FF2B5EF4-FFF2-40B4-BE49-F238E27FC236}">
                    <a16:creationId xmlns:a16="http://schemas.microsoft.com/office/drawing/2014/main" id="{E2FB3087-1470-88E1-4FAF-2355A3FC90D7}"/>
                  </a:ext>
                </a:extLst>
              </p:cNvPr>
              <p:cNvSpPr/>
              <p:nvPr/>
            </p:nvSpPr>
            <p:spPr>
              <a:xfrm>
                <a:off x="5399566" y="5036285"/>
                <a:ext cx="868325" cy="230372"/>
              </a:xfrm>
              <a:prstGeom prst="rect">
                <a:avLst/>
              </a:prstGeom>
              <a:solidFill>
                <a:schemeClr val="accent6">
                  <a:lumMod val="40000"/>
                  <a:lumOff val="6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2" name="矩形 81">
                <a:extLst>
                  <a:ext uri="{FF2B5EF4-FFF2-40B4-BE49-F238E27FC236}">
                    <a16:creationId xmlns:a16="http://schemas.microsoft.com/office/drawing/2014/main" id="{95C81045-0673-AC48-F298-966BA784E48E}"/>
                  </a:ext>
                </a:extLst>
              </p:cNvPr>
              <p:cNvSpPr/>
              <p:nvPr/>
            </p:nvSpPr>
            <p:spPr>
              <a:xfrm>
                <a:off x="5401338" y="4513518"/>
                <a:ext cx="868325" cy="230372"/>
              </a:xfrm>
              <a:prstGeom prst="rect">
                <a:avLst/>
              </a:prstGeom>
              <a:solidFill>
                <a:schemeClr val="accent6">
                  <a:lumMod val="40000"/>
                  <a:lumOff val="6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106" name="文字方塊 105">
              <a:extLst>
                <a:ext uri="{FF2B5EF4-FFF2-40B4-BE49-F238E27FC236}">
                  <a16:creationId xmlns:a16="http://schemas.microsoft.com/office/drawing/2014/main" id="{86429D81-CDFF-835F-E69A-3DA394C1540C}"/>
                </a:ext>
              </a:extLst>
            </p:cNvPr>
            <p:cNvSpPr txBox="1"/>
            <p:nvPr/>
          </p:nvSpPr>
          <p:spPr>
            <a:xfrm rot="5400000">
              <a:off x="8880424" y="3002327"/>
              <a:ext cx="466061" cy="52322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zh-TW" altLang="en-US" sz="2800" b="1">
                  <a:ea typeface="新細明體"/>
                </a:rPr>
                <a:t>...</a:t>
              </a:r>
              <a:endParaRPr lang="zh-TW" sz="2800" b="1">
                <a:ea typeface="新細明體"/>
                <a:cs typeface="Calibri"/>
              </a:endParaRPr>
            </a:p>
          </p:txBody>
        </p:sp>
        <p:sp>
          <p:nvSpPr>
            <p:cNvPr id="110" name="文字方塊 4">
              <a:extLst>
                <a:ext uri="{FF2B5EF4-FFF2-40B4-BE49-F238E27FC236}">
                  <a16:creationId xmlns:a16="http://schemas.microsoft.com/office/drawing/2014/main" id="{88300EAF-2958-1769-0928-8F3B9DFCB04E}"/>
                </a:ext>
              </a:extLst>
            </p:cNvPr>
            <p:cNvSpPr txBox="1"/>
            <p:nvPr/>
          </p:nvSpPr>
          <p:spPr>
            <a:xfrm>
              <a:off x="7829021" y="1528865"/>
              <a:ext cx="2580470"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TW" altLang="en-US" sz="2400" b="1">
                  <a:solidFill>
                    <a:srgbClr val="FF0000"/>
                  </a:solidFill>
                  <a:ea typeface="新細明體"/>
                  <a:cs typeface="Calibri"/>
                </a:rPr>
                <a:t>After Fine-tuning</a:t>
              </a:r>
              <a:endParaRPr lang="zh-TW" altLang="en-US" sz="2400" b="1">
                <a:solidFill>
                  <a:srgbClr val="FF0000"/>
                </a:solidFill>
                <a:ea typeface="新細明體" panose="02020500000000000000" pitchFamily="18" charset="-120"/>
                <a:cs typeface="Calibri"/>
              </a:endParaRPr>
            </a:p>
          </p:txBody>
        </p:sp>
        <mc:AlternateContent xmlns:mc="http://schemas.openxmlformats.org/markup-compatibility/2006" xmlns:a14="http://schemas.microsoft.com/office/drawing/2010/main">
          <mc:Choice Requires="a14">
            <p:sp>
              <p:nvSpPr>
                <p:cNvPr id="58" name="文字方塊 68">
                  <a:extLst>
                    <a:ext uri="{FF2B5EF4-FFF2-40B4-BE49-F238E27FC236}">
                      <a16:creationId xmlns:a16="http://schemas.microsoft.com/office/drawing/2014/main" id="{EF4E2CA9-69B5-984B-99BC-C593AA267266}"/>
                    </a:ext>
                  </a:extLst>
                </p:cNvPr>
                <p:cNvSpPr txBox="1"/>
                <p:nvPr/>
              </p:nvSpPr>
              <p:spPr>
                <a:xfrm>
                  <a:off x="8014259" y="5484728"/>
                  <a:ext cx="208084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14:m>
                    <m:oMathPara xmlns:m="http://schemas.openxmlformats.org/officeDocument/2006/math">
                      <m:oMathParaPr>
                        <m:jc m:val="centerGroup"/>
                      </m:oMathParaPr>
                      <m:oMath xmlns:m="http://schemas.openxmlformats.org/officeDocument/2006/math">
                        <m:sSup>
                          <m:sSupPr>
                            <m:ctrlPr>
                              <a:rPr lang="en-US" altLang="zh-TW" sz="2400" b="1" i="1" dirty="0" smtClean="0">
                                <a:latin typeface="Cambria Math" panose="02040503050406030204" pitchFamily="18" charset="0"/>
                                <a:ea typeface="新細明體"/>
                                <a:cs typeface="Calibri"/>
                              </a:rPr>
                            </m:ctrlPr>
                          </m:sSupPr>
                          <m:e>
                            <m:r>
                              <a:rPr lang="en-US" altLang="zh-TW" sz="2400" b="1" i="1" dirty="0" smtClean="0">
                                <a:latin typeface="Cambria Math" panose="02040503050406030204" pitchFamily="18" charset="0"/>
                                <a:ea typeface="新細明體"/>
                                <a:cs typeface="Calibri"/>
                              </a:rPr>
                              <m:t>𝒉</m:t>
                            </m:r>
                          </m:e>
                          <m:sup>
                            <m:r>
                              <a:rPr lang="en-US" altLang="zh-TW" sz="2400" b="1" i="1" dirty="0" smtClean="0">
                                <a:latin typeface="Cambria Math" panose="02040503050406030204" pitchFamily="18" charset="0"/>
                                <a:ea typeface="新細明體"/>
                                <a:cs typeface="Calibri"/>
                              </a:rPr>
                              <m:t>′</m:t>
                            </m:r>
                          </m:sup>
                        </m:sSup>
                        <m:r>
                          <a:rPr lang="en-US" altLang="zh-TW" sz="2400" b="0" i="1" dirty="0" smtClean="0">
                            <a:latin typeface="Cambria Math" panose="02040503050406030204" pitchFamily="18" charset="0"/>
                            <a:ea typeface="新細明體"/>
                            <a:cs typeface="Calibri"/>
                          </a:rPr>
                          <m:t>=</m:t>
                        </m:r>
                        <m:r>
                          <a:rPr lang="en-US" altLang="zh-TW" sz="2400" b="1" i="1" dirty="0" smtClean="0">
                            <a:latin typeface="Cambria Math" panose="02040503050406030204" pitchFamily="18" charset="0"/>
                            <a:ea typeface="新細明體"/>
                            <a:cs typeface="Calibri"/>
                          </a:rPr>
                          <m:t>𝒉</m:t>
                        </m:r>
                        <m:r>
                          <a:rPr lang="en-US" altLang="zh-TW" sz="2400" b="1" i="1" dirty="0" smtClean="0">
                            <a:latin typeface="Cambria Math" panose="02040503050406030204" pitchFamily="18" charset="0"/>
                            <a:ea typeface="新細明體"/>
                            <a:cs typeface="Calibri"/>
                          </a:rPr>
                          <m:t>+</m:t>
                        </m:r>
                        <m:r>
                          <a:rPr lang="en-US" altLang="zh-TW" sz="2400" b="1" i="0" dirty="0" smtClean="0">
                            <a:latin typeface="Cambria Math" panose="02040503050406030204" pitchFamily="18" charset="0"/>
                            <a:ea typeface="新細明體"/>
                            <a:cs typeface="Calibri"/>
                          </a:rPr>
                          <m:t>𝚫</m:t>
                        </m:r>
                        <m:r>
                          <a:rPr lang="en-US" altLang="zh-TW" sz="2400" b="1" i="1" dirty="0" smtClean="0">
                            <a:latin typeface="Cambria Math" panose="02040503050406030204" pitchFamily="18" charset="0"/>
                            <a:ea typeface="新細明體"/>
                            <a:cs typeface="Calibri"/>
                          </a:rPr>
                          <m:t>𝒉</m:t>
                        </m:r>
                      </m:oMath>
                    </m:oMathPara>
                  </a14:m>
                  <a:endParaRPr lang="zh-TW" altLang="en-US" sz="2400" b="1" i="1">
                    <a:ea typeface="新細明體"/>
                    <a:cs typeface="Calibri"/>
                  </a:endParaRPr>
                </a:p>
              </p:txBody>
            </p:sp>
          </mc:Choice>
          <mc:Fallback xmlns="">
            <p:sp>
              <p:nvSpPr>
                <p:cNvPr id="58" name="文字方塊 68">
                  <a:extLst>
                    <a:ext uri="{FF2B5EF4-FFF2-40B4-BE49-F238E27FC236}">
                      <a16:creationId xmlns:a16="http://schemas.microsoft.com/office/drawing/2014/main" id="{EF4E2CA9-69B5-984B-99BC-C593AA267266}"/>
                    </a:ext>
                  </a:extLst>
                </p:cNvPr>
                <p:cNvSpPr txBox="1">
                  <a:spLocks noRot="1" noChangeAspect="1" noMove="1" noResize="1" noEditPoints="1" noAdjustHandles="1" noChangeArrowheads="1" noChangeShapeType="1" noTextEdit="1"/>
                </p:cNvSpPr>
                <p:nvPr/>
              </p:nvSpPr>
              <p:spPr>
                <a:xfrm>
                  <a:off x="8014259" y="5484728"/>
                  <a:ext cx="2080840" cy="461665"/>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0" name="文字方塊 68">
                  <a:extLst>
                    <a:ext uri="{FF2B5EF4-FFF2-40B4-BE49-F238E27FC236}">
                      <a16:creationId xmlns:a16="http://schemas.microsoft.com/office/drawing/2014/main" id="{55FB4B85-C5D6-A644-92FC-C73EE03871E3}"/>
                    </a:ext>
                  </a:extLst>
                </p:cNvPr>
                <p:cNvSpPr txBox="1"/>
                <p:nvPr/>
              </p:nvSpPr>
              <p:spPr>
                <a:xfrm>
                  <a:off x="6814904" y="5815995"/>
                  <a:ext cx="4597099"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14:m>
                    <m:oMath xmlns:m="http://schemas.openxmlformats.org/officeDocument/2006/math">
                      <m:r>
                        <a:rPr lang="en-US" altLang="zh-TW" sz="2400" b="1" i="1" dirty="0" smtClean="0">
                          <a:latin typeface="Cambria Math" panose="02040503050406030204" pitchFamily="18" charset="0"/>
                          <a:ea typeface="新細明體"/>
                          <a:cs typeface="Calibri"/>
                        </a:rPr>
                        <m:t>𝒉</m:t>
                      </m:r>
                      <m:r>
                        <a:rPr lang="en-US" altLang="zh-TW" sz="2400" b="1" i="1" dirty="0" smtClean="0">
                          <a:latin typeface="Cambria Math" panose="02040503050406030204" pitchFamily="18" charset="0"/>
                          <a:ea typeface="新細明體"/>
                          <a:cs typeface="Calibri"/>
                        </a:rPr>
                        <m:t>′</m:t>
                      </m:r>
                    </m:oMath>
                  </a14:m>
                  <a:r>
                    <a:rPr lang="en-US" altLang="zh-TW" sz="2400">
                      <a:ea typeface="新細明體"/>
                      <a:cs typeface="Calibri"/>
                    </a:rPr>
                    <a:t>:hidden</a:t>
                  </a:r>
                  <a:r>
                    <a:rPr lang="zh-TW" altLang="en-US" sz="2400">
                      <a:ea typeface="新細明體"/>
                      <a:cs typeface="Calibri"/>
                    </a:rPr>
                    <a:t> </a:t>
                  </a:r>
                  <a:r>
                    <a:rPr lang="en-US" altLang="zh-TW" sz="2400">
                      <a:ea typeface="新細明體"/>
                      <a:cs typeface="Calibri"/>
                    </a:rPr>
                    <a:t>representation</a:t>
                  </a:r>
                  <a:r>
                    <a:rPr lang="zh-TW" altLang="en-US" sz="2400">
                      <a:ea typeface="新細明體"/>
                      <a:cs typeface="Calibri"/>
                    </a:rPr>
                    <a:t> </a:t>
                  </a:r>
                  <a:r>
                    <a:rPr lang="en-US" altLang="zh-TW" sz="2400">
                      <a:ea typeface="新細明體"/>
                      <a:cs typeface="Calibri"/>
                    </a:rPr>
                    <a:t>calculated</a:t>
                  </a:r>
                  <a:r>
                    <a:rPr lang="zh-TW" altLang="en-US" sz="2400">
                      <a:ea typeface="新細明體"/>
                      <a:cs typeface="Calibri"/>
                    </a:rPr>
                    <a:t> </a:t>
                  </a:r>
                  <a:r>
                    <a:rPr lang="en-US" altLang="zh-TW" sz="2400">
                      <a:ea typeface="新細明體"/>
                      <a:cs typeface="Calibri"/>
                    </a:rPr>
                    <a:t>by</a:t>
                  </a:r>
                  <a:r>
                    <a:rPr lang="zh-TW" altLang="en-US" sz="2400">
                      <a:ea typeface="新細明體"/>
                      <a:cs typeface="Calibri"/>
                    </a:rPr>
                    <a:t> </a:t>
                  </a:r>
                  <a:r>
                    <a:rPr lang="en-US" altLang="zh-TW" sz="2400">
                      <a:ea typeface="新細明體"/>
                      <a:cs typeface="Calibri"/>
                    </a:rPr>
                    <a:t>the</a:t>
                  </a:r>
                  <a:r>
                    <a:rPr lang="zh-TW" altLang="en-US" sz="2400">
                      <a:ea typeface="新細明體"/>
                      <a:cs typeface="Calibri"/>
                    </a:rPr>
                    <a:t> </a:t>
                  </a:r>
                  <a:r>
                    <a:rPr lang="en-US" altLang="zh-TW" sz="2400">
                      <a:ea typeface="新細明體"/>
                      <a:cs typeface="Calibri"/>
                    </a:rPr>
                    <a:t>fine-tuned</a:t>
                  </a:r>
                  <a:r>
                    <a:rPr lang="zh-TW" altLang="en-US" sz="2400">
                      <a:ea typeface="新細明體"/>
                      <a:cs typeface="Calibri"/>
                    </a:rPr>
                    <a:t> </a:t>
                  </a:r>
                  <a:r>
                    <a:rPr lang="en-US" altLang="zh-TW" sz="2400">
                      <a:ea typeface="新細明體"/>
                      <a:cs typeface="Calibri"/>
                    </a:rPr>
                    <a:t>model</a:t>
                  </a:r>
                  <a:endParaRPr lang="zh-TW" altLang="en-US" sz="2400">
                    <a:ea typeface="新細明體"/>
                    <a:cs typeface="Calibri"/>
                  </a:endParaRPr>
                </a:p>
              </p:txBody>
            </p:sp>
          </mc:Choice>
          <mc:Fallback xmlns="">
            <p:sp>
              <p:nvSpPr>
                <p:cNvPr id="60" name="文字方塊 68">
                  <a:extLst>
                    <a:ext uri="{FF2B5EF4-FFF2-40B4-BE49-F238E27FC236}">
                      <a16:creationId xmlns:a16="http://schemas.microsoft.com/office/drawing/2014/main" id="{55FB4B85-C5D6-A644-92FC-C73EE03871E3}"/>
                    </a:ext>
                  </a:extLst>
                </p:cNvPr>
                <p:cNvSpPr txBox="1">
                  <a:spLocks noRot="1" noChangeAspect="1" noMove="1" noResize="1" noEditPoints="1" noAdjustHandles="1" noChangeArrowheads="1" noChangeShapeType="1" noTextEdit="1"/>
                </p:cNvSpPr>
                <p:nvPr/>
              </p:nvSpPr>
              <p:spPr>
                <a:xfrm>
                  <a:off x="6814904" y="5815995"/>
                  <a:ext cx="4597099" cy="830997"/>
                </a:xfrm>
                <a:prstGeom prst="rect">
                  <a:avLst/>
                </a:prstGeom>
                <a:blipFill>
                  <a:blip r:embed="rId5"/>
                  <a:stretch>
                    <a:fillRect l="-1061" t="-5882" r="-1061" b="-16176"/>
                  </a:stretch>
                </a:blipFill>
              </p:spPr>
              <p:txBody>
                <a:bodyPr/>
                <a:lstStyle/>
                <a:p>
                  <a:r>
                    <a:rPr lang="en-US">
                      <a:noFill/>
                    </a:rPr>
                    <a:t> </a:t>
                  </a:r>
                </a:p>
              </p:txBody>
            </p:sp>
          </mc:Fallback>
        </mc:AlternateContent>
        <p:sp>
          <p:nvSpPr>
            <p:cNvPr id="63" name="Left Brace 62">
              <a:extLst>
                <a:ext uri="{FF2B5EF4-FFF2-40B4-BE49-F238E27FC236}">
                  <a16:creationId xmlns:a16="http://schemas.microsoft.com/office/drawing/2014/main" id="{C99FEAA3-C609-254C-B3F4-C229B829CD99}"/>
                </a:ext>
              </a:extLst>
            </p:cNvPr>
            <p:cNvSpPr/>
            <p:nvPr/>
          </p:nvSpPr>
          <p:spPr>
            <a:xfrm rot="10800000">
              <a:off x="10288956" y="2134662"/>
              <a:ext cx="241069" cy="3242931"/>
            </a:xfrm>
            <a:prstGeom prst="lef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TW"/>
            </a:p>
          </p:txBody>
        </p:sp>
        <mc:AlternateContent xmlns:mc="http://schemas.openxmlformats.org/markup-compatibility/2006" xmlns:a14="http://schemas.microsoft.com/office/drawing/2010/main">
          <mc:Choice Requires="a14">
            <p:sp>
              <p:nvSpPr>
                <p:cNvPr id="70" name="文字方塊 68">
                  <a:extLst>
                    <a:ext uri="{FF2B5EF4-FFF2-40B4-BE49-F238E27FC236}">
                      <a16:creationId xmlns:a16="http://schemas.microsoft.com/office/drawing/2014/main" id="{87FDA916-7F90-CB48-8D06-02E1FE8DD56E}"/>
                    </a:ext>
                  </a:extLst>
                </p:cNvPr>
                <p:cNvSpPr txBox="1"/>
                <p:nvPr/>
              </p:nvSpPr>
              <p:spPr>
                <a:xfrm>
                  <a:off x="10308194" y="3392651"/>
                  <a:ext cx="2080840"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14:m>
                    <m:oMathPara xmlns:m="http://schemas.openxmlformats.org/officeDocument/2006/math">
                      <m:oMathParaPr>
                        <m:jc m:val="centerGroup"/>
                      </m:oMathParaPr>
                      <m:oMath xmlns:m="http://schemas.openxmlformats.org/officeDocument/2006/math">
                        <m:sSup>
                          <m:sSupPr>
                            <m:ctrlPr>
                              <a:rPr lang="en-US" altLang="zh-TW" sz="2400" b="1" i="1" dirty="0" smtClean="0">
                                <a:latin typeface="Cambria Math" panose="02040503050406030204" pitchFamily="18" charset="0"/>
                                <a:ea typeface="新細明體"/>
                                <a:cs typeface="Calibri"/>
                              </a:rPr>
                            </m:ctrlPr>
                          </m:sSupPr>
                          <m:e>
                            <m:r>
                              <a:rPr lang="en-US" altLang="zh-TW" sz="2400" b="1" i="1" dirty="0" smtClean="0">
                                <a:latin typeface="Cambria Math" panose="02040503050406030204" pitchFamily="18" charset="0"/>
                                <a:ea typeface="新細明體"/>
                                <a:cs typeface="Calibri"/>
                              </a:rPr>
                              <m:t>𝒉</m:t>
                            </m:r>
                          </m:e>
                          <m:sup>
                            <m:r>
                              <a:rPr lang="en-US" altLang="zh-TW" sz="2400" b="1" i="1" dirty="0" smtClean="0">
                                <a:latin typeface="Cambria Math" panose="02040503050406030204" pitchFamily="18" charset="0"/>
                                <a:ea typeface="新細明體"/>
                                <a:cs typeface="Calibri"/>
                              </a:rPr>
                              <m:t>′</m:t>
                            </m:r>
                          </m:sup>
                        </m:sSup>
                      </m:oMath>
                    </m:oMathPara>
                  </a14:m>
                  <a:endParaRPr lang="en-US" altLang="zh-TW" sz="2400" b="1" i="1">
                    <a:latin typeface="Cambria Math" panose="02040503050406030204" pitchFamily="18" charset="0"/>
                    <a:ea typeface="新細明體"/>
                    <a:cs typeface="Calibri"/>
                  </a:endParaRPr>
                </a:p>
                <a:p>
                  <a:pPr algn="ctr"/>
                  <a14:m>
                    <m:oMathPara xmlns:m="http://schemas.openxmlformats.org/officeDocument/2006/math">
                      <m:oMathParaPr>
                        <m:jc m:val="centerGroup"/>
                      </m:oMathParaPr>
                      <m:oMath xmlns:m="http://schemas.openxmlformats.org/officeDocument/2006/math">
                        <m:r>
                          <a:rPr lang="en-US" altLang="zh-TW" sz="2400" b="0" i="1" dirty="0" smtClean="0">
                            <a:latin typeface="Cambria Math" panose="02040503050406030204" pitchFamily="18" charset="0"/>
                            <a:ea typeface="新細明體"/>
                            <a:cs typeface="Calibri"/>
                          </a:rPr>
                          <m:t>=</m:t>
                        </m:r>
                        <m:r>
                          <a:rPr lang="en-US" altLang="zh-TW" sz="2400" b="1" i="1" dirty="0" smtClean="0">
                            <a:latin typeface="Cambria Math" panose="02040503050406030204" pitchFamily="18" charset="0"/>
                            <a:ea typeface="新細明體"/>
                            <a:cs typeface="Calibri"/>
                          </a:rPr>
                          <m:t>𝒉</m:t>
                        </m:r>
                        <m:r>
                          <a:rPr lang="en-US" altLang="zh-TW" sz="2400" b="1" i="1" dirty="0" smtClean="0">
                            <a:latin typeface="Cambria Math" panose="02040503050406030204" pitchFamily="18" charset="0"/>
                            <a:ea typeface="新細明體"/>
                            <a:cs typeface="Calibri"/>
                          </a:rPr>
                          <m:t>+</m:t>
                        </m:r>
                        <m:r>
                          <a:rPr lang="en-US" altLang="zh-TW" sz="2400" b="1" i="0" dirty="0" smtClean="0">
                            <a:latin typeface="Cambria Math" panose="02040503050406030204" pitchFamily="18" charset="0"/>
                            <a:ea typeface="新細明體"/>
                            <a:cs typeface="Calibri"/>
                          </a:rPr>
                          <m:t>𝚫</m:t>
                        </m:r>
                        <m:r>
                          <a:rPr lang="en-US" altLang="zh-TW" sz="2400" b="1" i="1" dirty="0" smtClean="0">
                            <a:latin typeface="Cambria Math" panose="02040503050406030204" pitchFamily="18" charset="0"/>
                            <a:ea typeface="新細明體"/>
                            <a:cs typeface="Calibri"/>
                          </a:rPr>
                          <m:t>𝒉</m:t>
                        </m:r>
                      </m:oMath>
                    </m:oMathPara>
                  </a14:m>
                  <a:endParaRPr lang="zh-TW" altLang="en-US" sz="2400" b="1" i="1">
                    <a:ea typeface="新細明體"/>
                    <a:cs typeface="Calibri"/>
                  </a:endParaRPr>
                </a:p>
              </p:txBody>
            </p:sp>
          </mc:Choice>
          <mc:Fallback xmlns="">
            <p:sp>
              <p:nvSpPr>
                <p:cNvPr id="70" name="文字方塊 68">
                  <a:extLst>
                    <a:ext uri="{FF2B5EF4-FFF2-40B4-BE49-F238E27FC236}">
                      <a16:creationId xmlns:a16="http://schemas.microsoft.com/office/drawing/2014/main" id="{87FDA916-7F90-CB48-8D06-02E1FE8DD56E}"/>
                    </a:ext>
                  </a:extLst>
                </p:cNvPr>
                <p:cNvSpPr txBox="1">
                  <a:spLocks noRot="1" noChangeAspect="1" noMove="1" noResize="1" noEditPoints="1" noAdjustHandles="1" noChangeArrowheads="1" noChangeShapeType="1" noTextEdit="1"/>
                </p:cNvSpPr>
                <p:nvPr/>
              </p:nvSpPr>
              <p:spPr>
                <a:xfrm>
                  <a:off x="10308194" y="3392651"/>
                  <a:ext cx="2080840" cy="830997"/>
                </a:xfrm>
                <a:prstGeom prst="rect">
                  <a:avLst/>
                </a:prstGeom>
                <a:blipFill>
                  <a:blip r:embed="rId6"/>
                  <a:stretch>
                    <a:fillRect/>
                  </a:stretch>
                </a:blipFill>
              </p:spPr>
              <p:txBody>
                <a:bodyPr/>
                <a:lstStyle/>
                <a:p>
                  <a:r>
                    <a:rPr lang="en-US">
                      <a:noFill/>
                    </a:rPr>
                    <a:t> </a:t>
                  </a:r>
                </a:p>
              </p:txBody>
            </p:sp>
          </mc:Fallback>
        </mc:AlternateContent>
      </p:grpSp>
      <p:sp>
        <p:nvSpPr>
          <p:cNvPr id="4" name="日期版面配置區 3">
            <a:extLst>
              <a:ext uri="{FF2B5EF4-FFF2-40B4-BE49-F238E27FC236}">
                <a16:creationId xmlns:a16="http://schemas.microsoft.com/office/drawing/2014/main" id="{BBAAA45A-5937-A8DB-B6DC-111D0C1F545B}"/>
              </a:ext>
            </a:extLst>
          </p:cNvPr>
          <p:cNvSpPr>
            <a:spLocks noGrp="1"/>
          </p:cNvSpPr>
          <p:nvPr>
            <p:ph type="dt" sz="half" idx="10"/>
          </p:nvPr>
        </p:nvSpPr>
        <p:spPr/>
        <p:txBody>
          <a:bodyPr/>
          <a:lstStyle/>
          <a:p>
            <a:r>
              <a:rPr lang="en" altLang="zh-TW" b="0" i="0">
                <a:effectLst/>
                <a:latin typeface="+mn-lt"/>
              </a:rPr>
              <a:t>He, </a:t>
            </a:r>
            <a:r>
              <a:rPr lang="en" altLang="zh-TW" b="0" i="0" err="1">
                <a:effectLst/>
                <a:latin typeface="+mn-lt"/>
              </a:rPr>
              <a:t>Junxian</a:t>
            </a:r>
            <a:r>
              <a:rPr lang="en" altLang="zh-TW" b="0" i="0">
                <a:effectLst/>
                <a:latin typeface="+mn-lt"/>
              </a:rPr>
              <a:t>, et al. "Towards a Unified View of Parameter-Efficient Transfer Learning." </a:t>
            </a:r>
            <a:r>
              <a:rPr lang="en" altLang="zh-TW" b="0" i="1">
                <a:effectLst/>
                <a:latin typeface="+mn-lt"/>
              </a:rPr>
              <a:t>International Conference on Learning Representations</a:t>
            </a:r>
            <a:r>
              <a:rPr lang="en" altLang="zh-TW" b="0" i="0">
                <a:effectLst/>
                <a:latin typeface="+mn-lt"/>
              </a:rPr>
              <a:t>. 2022.</a:t>
            </a:r>
            <a:endParaRPr lang="en-TW" altLang="zh-TW">
              <a:latin typeface="+mn-lt"/>
            </a:endParaRPr>
          </a:p>
        </p:txBody>
      </p:sp>
    </p:spTree>
    <p:extLst>
      <p:ext uri="{BB962C8B-B14F-4D97-AF65-F5344CB8AC3E}">
        <p14:creationId xmlns:p14="http://schemas.microsoft.com/office/powerpoint/2010/main" val="3353767739"/>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F86C4B5-93A7-B97D-DE42-92C16A5B0CFA}"/>
              </a:ext>
            </a:extLst>
          </p:cNvPr>
          <p:cNvSpPr>
            <a:spLocks noGrp="1"/>
          </p:cNvSpPr>
          <p:nvPr>
            <p:ph type="title"/>
          </p:nvPr>
        </p:nvSpPr>
        <p:spPr/>
        <p:txBody>
          <a:bodyPr>
            <a:normAutofit/>
          </a:bodyPr>
          <a:lstStyle/>
          <a:p>
            <a:r>
              <a:rPr lang="af-ZA" altLang="zh-TW">
                <a:ea typeface="+mj-lt"/>
                <a:cs typeface="+mj-lt"/>
              </a:rPr>
              <a:t>Parameter-</a:t>
            </a:r>
            <a:r>
              <a:rPr lang="af-ZA" altLang="zh-TW" err="1">
                <a:ea typeface="+mj-lt"/>
                <a:cs typeface="+mj-lt"/>
              </a:rPr>
              <a:t>Efficient</a:t>
            </a:r>
            <a:r>
              <a:rPr lang="af-ZA" altLang="zh-TW">
                <a:ea typeface="+mj-lt"/>
                <a:cs typeface="+mj-lt"/>
              </a:rPr>
              <a:t> </a:t>
            </a:r>
            <a:r>
              <a:rPr lang="af-ZA" altLang="zh-TW" err="1">
                <a:ea typeface="+mj-lt"/>
                <a:cs typeface="+mj-lt"/>
              </a:rPr>
              <a:t>Fine-tuning</a:t>
            </a:r>
            <a:r>
              <a:rPr lang="en-US" altLang="zh-TW">
                <a:ea typeface="+mj-lt"/>
                <a:cs typeface="+mj-lt"/>
              </a:rPr>
              <a:t>:</a:t>
            </a:r>
            <a:r>
              <a:rPr lang="zh-TW" altLang="en-US">
                <a:ea typeface="+mj-lt"/>
                <a:cs typeface="+mj-lt"/>
              </a:rPr>
              <a:t> </a:t>
            </a:r>
            <a:r>
              <a:rPr lang="en-US" altLang="zh-TW">
                <a:ea typeface="+mj-lt"/>
                <a:cs typeface="+mj-lt"/>
              </a:rPr>
              <a:t>Adapter</a:t>
            </a:r>
            <a:endParaRPr lang="zh-TW">
              <a:ea typeface="+mj-lt"/>
              <a:cs typeface="+mj-lt"/>
            </a:endParaRPr>
          </a:p>
        </p:txBody>
      </p:sp>
      <p:sp>
        <p:nvSpPr>
          <p:cNvPr id="3" name="內容版面配置區 2">
            <a:extLst>
              <a:ext uri="{FF2B5EF4-FFF2-40B4-BE49-F238E27FC236}">
                <a16:creationId xmlns:a16="http://schemas.microsoft.com/office/drawing/2014/main" id="{731EFA09-AA72-3D39-0159-0A40C982248C}"/>
              </a:ext>
            </a:extLst>
          </p:cNvPr>
          <p:cNvSpPr>
            <a:spLocks noGrp="1"/>
          </p:cNvSpPr>
          <p:nvPr>
            <p:ph idx="1"/>
          </p:nvPr>
        </p:nvSpPr>
        <p:spPr>
          <a:xfrm>
            <a:off x="838200" y="1219200"/>
            <a:ext cx="4290368" cy="562973"/>
          </a:xfrm>
        </p:spPr>
        <p:txBody>
          <a:bodyPr vert="horz" lIns="91440" tIns="45720" rIns="91440" bIns="45720" rtlCol="0" anchor="t">
            <a:normAutofit/>
          </a:bodyPr>
          <a:lstStyle/>
          <a:p>
            <a:r>
              <a:rPr lang="zh-TW" altLang="en-US">
                <a:ea typeface="新細明體"/>
                <a:cs typeface="Calibri"/>
              </a:rPr>
              <a:t>Adapters</a:t>
            </a:r>
            <a:endParaRPr lang="zh-TW">
              <a:ea typeface="新細明體"/>
              <a:cs typeface="Calibri"/>
            </a:endParaRPr>
          </a:p>
        </p:txBody>
      </p:sp>
      <p:cxnSp>
        <p:nvCxnSpPr>
          <p:cNvPr id="107" name="直線單箭頭接點 106">
            <a:extLst>
              <a:ext uri="{FF2B5EF4-FFF2-40B4-BE49-F238E27FC236}">
                <a16:creationId xmlns:a16="http://schemas.microsoft.com/office/drawing/2014/main" id="{72C4FD16-A082-2658-2E7C-CC38AA7E60DC}"/>
              </a:ext>
            </a:extLst>
          </p:cNvPr>
          <p:cNvCxnSpPr>
            <a:cxnSpLocks/>
          </p:cNvCxnSpPr>
          <p:nvPr/>
        </p:nvCxnSpPr>
        <p:spPr>
          <a:xfrm flipV="1">
            <a:off x="4405788" y="1388827"/>
            <a:ext cx="1773" cy="171715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8" name="直線單箭頭接點 107">
            <a:extLst>
              <a:ext uri="{FF2B5EF4-FFF2-40B4-BE49-F238E27FC236}">
                <a16:creationId xmlns:a16="http://schemas.microsoft.com/office/drawing/2014/main" id="{F88EF71D-61CE-4CEC-BB13-C40F81AB664C}"/>
              </a:ext>
            </a:extLst>
          </p:cNvPr>
          <p:cNvCxnSpPr>
            <a:cxnSpLocks/>
          </p:cNvCxnSpPr>
          <p:nvPr/>
        </p:nvCxnSpPr>
        <p:spPr>
          <a:xfrm flipV="1">
            <a:off x="4405788" y="4179874"/>
            <a:ext cx="1773" cy="247029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9" name="矩形 108">
            <a:extLst>
              <a:ext uri="{FF2B5EF4-FFF2-40B4-BE49-F238E27FC236}">
                <a16:creationId xmlns:a16="http://schemas.microsoft.com/office/drawing/2014/main" id="{CE56300A-55DE-AB6A-9492-DE6BFD2B8813}"/>
              </a:ext>
            </a:extLst>
          </p:cNvPr>
          <p:cNvSpPr/>
          <p:nvPr/>
        </p:nvSpPr>
        <p:spPr>
          <a:xfrm>
            <a:off x="2961532" y="5492819"/>
            <a:ext cx="2888511" cy="651135"/>
          </a:xfrm>
          <a:prstGeom prst="rect">
            <a:avLst/>
          </a:prstGeom>
          <a:solidFill>
            <a:srgbClr val="FBBDD3"/>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TW" altLang="en-US" sz="2400">
                <a:solidFill>
                  <a:schemeClr val="tx1"/>
                </a:solidFill>
                <a:latin typeface="Calibri"/>
                <a:ea typeface="新細明體"/>
                <a:cs typeface="Calibri"/>
              </a:rPr>
              <a:t>Multi-headed </a:t>
            </a:r>
            <a:endParaRPr lang="zh-TW">
              <a:solidFill>
                <a:srgbClr val="FFFFFF"/>
              </a:solidFill>
              <a:latin typeface="Calibri"/>
              <a:ea typeface="新細明體" panose="02020500000000000000" pitchFamily="18" charset="-120"/>
              <a:cs typeface="Calibri"/>
            </a:endParaRPr>
          </a:p>
          <a:p>
            <a:pPr algn="ctr"/>
            <a:r>
              <a:rPr lang="zh-TW" altLang="en-US" sz="2400">
                <a:solidFill>
                  <a:schemeClr val="tx1"/>
                </a:solidFill>
                <a:ea typeface="新細明體"/>
                <a:cs typeface="Calibri"/>
              </a:rPr>
              <a:t>attention</a:t>
            </a:r>
          </a:p>
        </p:txBody>
      </p:sp>
      <p:sp>
        <p:nvSpPr>
          <p:cNvPr id="110" name="矩形 109">
            <a:extLst>
              <a:ext uri="{FF2B5EF4-FFF2-40B4-BE49-F238E27FC236}">
                <a16:creationId xmlns:a16="http://schemas.microsoft.com/office/drawing/2014/main" id="{19333E6F-36FD-89B4-CD5C-4E33A797B99C}"/>
              </a:ext>
            </a:extLst>
          </p:cNvPr>
          <p:cNvSpPr/>
          <p:nvPr/>
        </p:nvSpPr>
        <p:spPr>
          <a:xfrm>
            <a:off x="2952672" y="3106976"/>
            <a:ext cx="2906231" cy="438484"/>
          </a:xfrm>
          <a:prstGeom prst="rect">
            <a:avLst/>
          </a:prstGeom>
          <a:solidFill>
            <a:srgbClr val="FBBDD3"/>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TW" altLang="en-US" sz="2400">
                <a:solidFill>
                  <a:schemeClr val="tx1"/>
                </a:solidFill>
                <a:latin typeface="Calibri"/>
                <a:ea typeface="新細明體"/>
                <a:cs typeface="Calibri"/>
              </a:rPr>
              <a:t>Feed-forward</a:t>
            </a:r>
            <a:endParaRPr lang="zh-TW">
              <a:solidFill>
                <a:schemeClr val="tx1"/>
              </a:solidFill>
              <a:latin typeface="Calibri"/>
              <a:ea typeface="新細明體" panose="02020500000000000000" pitchFamily="18" charset="-120"/>
              <a:cs typeface="Calibri"/>
            </a:endParaRPr>
          </a:p>
        </p:txBody>
      </p:sp>
      <p:sp>
        <p:nvSpPr>
          <p:cNvPr id="111" name="矩形: 圓角 110">
            <a:extLst>
              <a:ext uri="{FF2B5EF4-FFF2-40B4-BE49-F238E27FC236}">
                <a16:creationId xmlns:a16="http://schemas.microsoft.com/office/drawing/2014/main" id="{D6A7EEB6-5028-DAAD-70A0-9AE860526A9B}"/>
              </a:ext>
            </a:extLst>
          </p:cNvPr>
          <p:cNvSpPr/>
          <p:nvPr/>
        </p:nvSpPr>
        <p:spPr>
          <a:xfrm>
            <a:off x="2957102" y="1589565"/>
            <a:ext cx="2897370" cy="381000"/>
          </a:xfrm>
          <a:prstGeom prst="roundRect">
            <a:avLst/>
          </a:prstGeom>
          <a:solidFill>
            <a:srgbClr val="FBBD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TW" sz="2400">
                <a:solidFill>
                  <a:schemeClr val="tx1"/>
                </a:solidFill>
                <a:ea typeface="+mn-lt"/>
                <a:cs typeface="+mn-lt"/>
              </a:rPr>
              <a:t>Layer Norm</a:t>
            </a:r>
          </a:p>
        </p:txBody>
      </p:sp>
      <p:sp>
        <p:nvSpPr>
          <p:cNvPr id="112" name="矩形: 圓角 111">
            <a:extLst>
              <a:ext uri="{FF2B5EF4-FFF2-40B4-BE49-F238E27FC236}">
                <a16:creationId xmlns:a16="http://schemas.microsoft.com/office/drawing/2014/main" id="{7590AC44-D523-631A-17A9-9D19D97EA0D2}"/>
              </a:ext>
            </a:extLst>
          </p:cNvPr>
          <p:cNvSpPr/>
          <p:nvPr/>
        </p:nvSpPr>
        <p:spPr>
          <a:xfrm>
            <a:off x="2965963" y="3848982"/>
            <a:ext cx="2879650" cy="310118"/>
          </a:xfrm>
          <a:prstGeom prst="roundRect">
            <a:avLst/>
          </a:prstGeom>
          <a:solidFill>
            <a:srgbClr val="FBBD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TW" sz="2400">
                <a:solidFill>
                  <a:schemeClr val="tx1"/>
                </a:solidFill>
                <a:ea typeface="+mn-lt"/>
                <a:cs typeface="+mn-lt"/>
              </a:rPr>
              <a:t>Layer Norm</a:t>
            </a:r>
          </a:p>
        </p:txBody>
      </p:sp>
      <p:grpSp>
        <p:nvGrpSpPr>
          <p:cNvPr id="113" name="群組 112">
            <a:extLst>
              <a:ext uri="{FF2B5EF4-FFF2-40B4-BE49-F238E27FC236}">
                <a16:creationId xmlns:a16="http://schemas.microsoft.com/office/drawing/2014/main" id="{5B21BBB1-AE92-4CA9-4B39-A1F1B1D3220F}"/>
              </a:ext>
            </a:extLst>
          </p:cNvPr>
          <p:cNvGrpSpPr/>
          <p:nvPr/>
        </p:nvGrpSpPr>
        <p:grpSpPr>
          <a:xfrm>
            <a:off x="4215288" y="4320142"/>
            <a:ext cx="465398" cy="461665"/>
            <a:chOff x="5854474" y="4266979"/>
            <a:chExt cx="465398" cy="461665"/>
          </a:xfrm>
        </p:grpSpPr>
        <p:sp>
          <p:nvSpPr>
            <p:cNvPr id="127" name="橢圓 126">
              <a:extLst>
                <a:ext uri="{FF2B5EF4-FFF2-40B4-BE49-F238E27FC236}">
                  <a16:creationId xmlns:a16="http://schemas.microsoft.com/office/drawing/2014/main" id="{5A3BA67A-CA68-F536-0A1D-90B31F3632B3}"/>
                </a:ext>
              </a:extLst>
            </p:cNvPr>
            <p:cNvSpPr/>
            <p:nvPr/>
          </p:nvSpPr>
          <p:spPr>
            <a:xfrm>
              <a:off x="5854474" y="4320805"/>
              <a:ext cx="372140" cy="372139"/>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sz="2400">
                <a:solidFill>
                  <a:schemeClr val="tx1"/>
                </a:solidFill>
                <a:ea typeface="新細明體"/>
                <a:cs typeface="Calibri"/>
              </a:endParaRPr>
            </a:p>
          </p:txBody>
        </p:sp>
        <p:sp>
          <p:nvSpPr>
            <p:cNvPr id="128" name="文字方塊 23">
              <a:extLst>
                <a:ext uri="{FF2B5EF4-FFF2-40B4-BE49-F238E27FC236}">
                  <a16:creationId xmlns:a16="http://schemas.microsoft.com/office/drawing/2014/main" id="{00E7F4EA-1E7D-A3E5-0FE6-89E86859D278}"/>
                </a:ext>
              </a:extLst>
            </p:cNvPr>
            <p:cNvSpPr txBox="1"/>
            <p:nvPr/>
          </p:nvSpPr>
          <p:spPr>
            <a:xfrm>
              <a:off x="5880392" y="4266979"/>
              <a:ext cx="439480"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zh-TW" altLang="en-US" sz="2400" b="1">
                  <a:ea typeface="新細明體"/>
                </a:rPr>
                <a:t>+</a:t>
              </a:r>
              <a:endParaRPr lang="zh-TW" sz="2400" b="1">
                <a:ea typeface="新細明體"/>
                <a:cs typeface="Calibri"/>
              </a:endParaRPr>
            </a:p>
          </p:txBody>
        </p:sp>
      </p:grpSp>
      <p:grpSp>
        <p:nvGrpSpPr>
          <p:cNvPr id="114" name="群組 113">
            <a:extLst>
              <a:ext uri="{FF2B5EF4-FFF2-40B4-BE49-F238E27FC236}">
                <a16:creationId xmlns:a16="http://schemas.microsoft.com/office/drawing/2014/main" id="{6C2BA8EF-5DED-572F-2BD2-1EE0ACE4F210}"/>
              </a:ext>
            </a:extLst>
          </p:cNvPr>
          <p:cNvGrpSpPr/>
          <p:nvPr/>
        </p:nvGrpSpPr>
        <p:grpSpPr>
          <a:xfrm>
            <a:off x="4387705" y="4504660"/>
            <a:ext cx="1745512" cy="1860697"/>
            <a:chOff x="4752751" y="4451497"/>
            <a:chExt cx="1745512" cy="2661953"/>
          </a:xfrm>
        </p:grpSpPr>
        <p:cxnSp>
          <p:nvCxnSpPr>
            <p:cNvPr id="124" name="直線單箭頭接點 123">
              <a:extLst>
                <a:ext uri="{FF2B5EF4-FFF2-40B4-BE49-F238E27FC236}">
                  <a16:creationId xmlns:a16="http://schemas.microsoft.com/office/drawing/2014/main" id="{06BE37D4-D4C4-2D94-EFAC-859CD5482B84}"/>
                </a:ext>
              </a:extLst>
            </p:cNvPr>
            <p:cNvCxnSpPr/>
            <p:nvPr/>
          </p:nvCxnSpPr>
          <p:spPr>
            <a:xfrm>
              <a:off x="6498263" y="4451497"/>
              <a:ext cx="0" cy="2649278"/>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5" name="直線單箭頭接點 124">
              <a:extLst>
                <a:ext uri="{FF2B5EF4-FFF2-40B4-BE49-F238E27FC236}">
                  <a16:creationId xmlns:a16="http://schemas.microsoft.com/office/drawing/2014/main" id="{5844688C-9532-4CA3-41FC-B04E3B68EF1E}"/>
                </a:ext>
              </a:extLst>
            </p:cNvPr>
            <p:cNvCxnSpPr>
              <a:cxnSpLocks/>
            </p:cNvCxnSpPr>
            <p:nvPr/>
          </p:nvCxnSpPr>
          <p:spPr>
            <a:xfrm flipH="1">
              <a:off x="4948023" y="4473200"/>
              <a:ext cx="1545581" cy="1605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6" name="直線單箭頭接點 125">
              <a:extLst>
                <a:ext uri="{FF2B5EF4-FFF2-40B4-BE49-F238E27FC236}">
                  <a16:creationId xmlns:a16="http://schemas.microsoft.com/office/drawing/2014/main" id="{F72D5BC9-ADDD-AFD1-2FD7-32214D0C0B6D}"/>
                </a:ext>
              </a:extLst>
            </p:cNvPr>
            <p:cNvCxnSpPr>
              <a:cxnSpLocks/>
            </p:cNvCxnSpPr>
            <p:nvPr/>
          </p:nvCxnSpPr>
          <p:spPr>
            <a:xfrm>
              <a:off x="4752751" y="7100776"/>
              <a:ext cx="1745512" cy="12674"/>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15" name="直線單箭頭接點 114">
            <a:extLst>
              <a:ext uri="{FF2B5EF4-FFF2-40B4-BE49-F238E27FC236}">
                <a16:creationId xmlns:a16="http://schemas.microsoft.com/office/drawing/2014/main" id="{74FBD36E-2A5D-9B38-4B40-E4D881A938DA}"/>
              </a:ext>
            </a:extLst>
          </p:cNvPr>
          <p:cNvCxnSpPr>
            <a:cxnSpLocks/>
          </p:cNvCxnSpPr>
          <p:nvPr/>
        </p:nvCxnSpPr>
        <p:spPr>
          <a:xfrm flipV="1">
            <a:off x="4405788" y="3541920"/>
            <a:ext cx="1773" cy="28175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16" name="群組 115">
            <a:extLst>
              <a:ext uri="{FF2B5EF4-FFF2-40B4-BE49-F238E27FC236}">
                <a16:creationId xmlns:a16="http://schemas.microsoft.com/office/drawing/2014/main" id="{A87549C9-3BBA-DFAD-C986-40C830F118CA}"/>
              </a:ext>
            </a:extLst>
          </p:cNvPr>
          <p:cNvGrpSpPr/>
          <p:nvPr/>
        </p:nvGrpSpPr>
        <p:grpSpPr>
          <a:xfrm>
            <a:off x="4215288" y="1998700"/>
            <a:ext cx="465398" cy="461665"/>
            <a:chOff x="5854474" y="1945537"/>
            <a:chExt cx="465398" cy="461665"/>
          </a:xfrm>
        </p:grpSpPr>
        <p:sp>
          <p:nvSpPr>
            <p:cNvPr id="122" name="橢圓 121">
              <a:extLst>
                <a:ext uri="{FF2B5EF4-FFF2-40B4-BE49-F238E27FC236}">
                  <a16:creationId xmlns:a16="http://schemas.microsoft.com/office/drawing/2014/main" id="{E2D464AA-8A64-49CD-A83C-42E6D53B7F51}"/>
                </a:ext>
              </a:extLst>
            </p:cNvPr>
            <p:cNvSpPr/>
            <p:nvPr/>
          </p:nvSpPr>
          <p:spPr>
            <a:xfrm>
              <a:off x="5854474" y="1999363"/>
              <a:ext cx="372140" cy="372139"/>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sz="2400">
                <a:solidFill>
                  <a:schemeClr val="tx1"/>
                </a:solidFill>
                <a:ea typeface="新細明體"/>
                <a:cs typeface="Calibri"/>
              </a:endParaRPr>
            </a:p>
          </p:txBody>
        </p:sp>
        <p:sp>
          <p:nvSpPr>
            <p:cNvPr id="123" name="文字方塊 18">
              <a:extLst>
                <a:ext uri="{FF2B5EF4-FFF2-40B4-BE49-F238E27FC236}">
                  <a16:creationId xmlns:a16="http://schemas.microsoft.com/office/drawing/2014/main" id="{F29091F7-85CE-9E6B-6C74-7DABC2E6EB55}"/>
                </a:ext>
              </a:extLst>
            </p:cNvPr>
            <p:cNvSpPr txBox="1"/>
            <p:nvPr/>
          </p:nvSpPr>
          <p:spPr>
            <a:xfrm>
              <a:off x="5880392" y="1945537"/>
              <a:ext cx="439480"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zh-TW" altLang="en-US" sz="2400" b="1">
                  <a:ea typeface="新細明體"/>
                </a:rPr>
                <a:t>+</a:t>
              </a:r>
              <a:endParaRPr lang="zh-TW" sz="2400" b="1">
                <a:ea typeface="新細明體"/>
                <a:cs typeface="Calibri"/>
              </a:endParaRPr>
            </a:p>
          </p:txBody>
        </p:sp>
      </p:grpSp>
      <p:cxnSp>
        <p:nvCxnSpPr>
          <p:cNvPr id="117" name="直線單箭頭接點 116">
            <a:extLst>
              <a:ext uri="{FF2B5EF4-FFF2-40B4-BE49-F238E27FC236}">
                <a16:creationId xmlns:a16="http://schemas.microsoft.com/office/drawing/2014/main" id="{17FB24B7-ACE2-0AE4-289A-8A46B828D66A}"/>
              </a:ext>
            </a:extLst>
          </p:cNvPr>
          <p:cNvCxnSpPr>
            <a:cxnSpLocks/>
          </p:cNvCxnSpPr>
          <p:nvPr/>
        </p:nvCxnSpPr>
        <p:spPr>
          <a:xfrm flipV="1">
            <a:off x="4405788" y="6120314"/>
            <a:ext cx="1773" cy="28175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18" name="群組 117">
            <a:extLst>
              <a:ext uri="{FF2B5EF4-FFF2-40B4-BE49-F238E27FC236}">
                <a16:creationId xmlns:a16="http://schemas.microsoft.com/office/drawing/2014/main" id="{0C11FF93-752B-7F60-70CA-DBE09FC02836}"/>
              </a:ext>
            </a:extLst>
          </p:cNvPr>
          <p:cNvGrpSpPr/>
          <p:nvPr/>
        </p:nvGrpSpPr>
        <p:grpSpPr>
          <a:xfrm>
            <a:off x="4419609" y="2192079"/>
            <a:ext cx="1727791" cy="1523999"/>
            <a:chOff x="4785271" y="2138916"/>
            <a:chExt cx="1727791" cy="2649277"/>
          </a:xfrm>
        </p:grpSpPr>
        <p:cxnSp>
          <p:nvCxnSpPr>
            <p:cNvPr id="119" name="直線單箭頭接點 118">
              <a:extLst>
                <a:ext uri="{FF2B5EF4-FFF2-40B4-BE49-F238E27FC236}">
                  <a16:creationId xmlns:a16="http://schemas.microsoft.com/office/drawing/2014/main" id="{72E4B635-CA6A-899B-450E-117A983F9ED2}"/>
                </a:ext>
              </a:extLst>
            </p:cNvPr>
            <p:cNvCxnSpPr>
              <a:cxnSpLocks/>
            </p:cNvCxnSpPr>
            <p:nvPr/>
          </p:nvCxnSpPr>
          <p:spPr>
            <a:xfrm>
              <a:off x="6513062" y="2138916"/>
              <a:ext cx="0" cy="2649277"/>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0" name="直線單箭頭接點 119">
              <a:extLst>
                <a:ext uri="{FF2B5EF4-FFF2-40B4-BE49-F238E27FC236}">
                  <a16:creationId xmlns:a16="http://schemas.microsoft.com/office/drawing/2014/main" id="{C0FB6198-C38F-E4D5-60C9-D345B11B7880}"/>
                </a:ext>
              </a:extLst>
            </p:cNvPr>
            <p:cNvCxnSpPr>
              <a:cxnSpLocks/>
            </p:cNvCxnSpPr>
            <p:nvPr/>
          </p:nvCxnSpPr>
          <p:spPr>
            <a:xfrm flipH="1">
              <a:off x="4932713" y="2160620"/>
              <a:ext cx="1564465" cy="3145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1" name="直線單箭頭接點 120">
              <a:extLst>
                <a:ext uri="{FF2B5EF4-FFF2-40B4-BE49-F238E27FC236}">
                  <a16:creationId xmlns:a16="http://schemas.microsoft.com/office/drawing/2014/main" id="{4F96C59D-5880-B8DA-6F74-DB654C6F25EF}"/>
                </a:ext>
              </a:extLst>
            </p:cNvPr>
            <p:cNvCxnSpPr>
              <a:cxnSpLocks/>
            </p:cNvCxnSpPr>
            <p:nvPr/>
          </p:nvCxnSpPr>
          <p:spPr>
            <a:xfrm flipV="1">
              <a:off x="4785271" y="4741987"/>
              <a:ext cx="1727791" cy="30806"/>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2" name="群組 11">
            <a:extLst>
              <a:ext uri="{FF2B5EF4-FFF2-40B4-BE49-F238E27FC236}">
                <a16:creationId xmlns:a16="http://schemas.microsoft.com/office/drawing/2014/main" id="{3DBDAED4-F868-FD32-D463-8BCB7E82AAA5}"/>
              </a:ext>
            </a:extLst>
          </p:cNvPr>
          <p:cNvGrpSpPr/>
          <p:nvPr/>
        </p:nvGrpSpPr>
        <p:grpSpPr>
          <a:xfrm>
            <a:off x="129035" y="2541678"/>
            <a:ext cx="5731639" cy="2777646"/>
            <a:chOff x="129035" y="2541678"/>
            <a:chExt cx="5731639" cy="2777646"/>
          </a:xfrm>
        </p:grpSpPr>
        <p:sp>
          <p:nvSpPr>
            <p:cNvPr id="11" name="矩形 10">
              <a:extLst>
                <a:ext uri="{FF2B5EF4-FFF2-40B4-BE49-F238E27FC236}">
                  <a16:creationId xmlns:a16="http://schemas.microsoft.com/office/drawing/2014/main" id="{D28A497F-51FC-E315-DC1B-E9DE535361BC}"/>
                </a:ext>
              </a:extLst>
            </p:cNvPr>
            <p:cNvSpPr/>
            <p:nvPr/>
          </p:nvSpPr>
          <p:spPr>
            <a:xfrm>
              <a:off x="2945583" y="2541678"/>
              <a:ext cx="2906231" cy="438484"/>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zh-TW" altLang="en-US" sz="2400">
                  <a:solidFill>
                    <a:schemeClr val="tx1"/>
                  </a:solidFill>
                  <a:latin typeface="Calibri"/>
                  <a:ea typeface="新細明體"/>
                  <a:cs typeface="Calibri"/>
                </a:rPr>
                <a:t>Adapter</a:t>
              </a:r>
              <a:endParaRPr lang="zh-TW">
                <a:solidFill>
                  <a:schemeClr val="tx1"/>
                </a:solidFill>
              </a:endParaRPr>
            </a:p>
          </p:txBody>
        </p:sp>
        <p:sp>
          <p:nvSpPr>
            <p:cNvPr id="130" name="矩形 129">
              <a:extLst>
                <a:ext uri="{FF2B5EF4-FFF2-40B4-BE49-F238E27FC236}">
                  <a16:creationId xmlns:a16="http://schemas.microsoft.com/office/drawing/2014/main" id="{92DA0EB6-6EBC-3DA8-A94F-858E73ADD319}"/>
                </a:ext>
              </a:extLst>
            </p:cNvPr>
            <p:cNvSpPr/>
            <p:nvPr/>
          </p:nvSpPr>
          <p:spPr>
            <a:xfrm>
              <a:off x="2954443" y="4880840"/>
              <a:ext cx="2906231" cy="438484"/>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zh-TW" altLang="en-US" sz="2400">
                  <a:solidFill>
                    <a:schemeClr val="tx1"/>
                  </a:solidFill>
                  <a:latin typeface="Calibri"/>
                  <a:ea typeface="新細明體"/>
                  <a:cs typeface="Calibri"/>
                </a:rPr>
                <a:t>Adapter</a:t>
              </a:r>
              <a:endParaRPr lang="zh-TW">
                <a:solidFill>
                  <a:schemeClr val="tx1"/>
                </a:solidFill>
              </a:endParaRPr>
            </a:p>
          </p:txBody>
        </p:sp>
        <p:grpSp>
          <p:nvGrpSpPr>
            <p:cNvPr id="15" name="Group 14">
              <a:extLst>
                <a:ext uri="{FF2B5EF4-FFF2-40B4-BE49-F238E27FC236}">
                  <a16:creationId xmlns:a16="http://schemas.microsoft.com/office/drawing/2014/main" id="{9F595022-343A-9144-8D6D-E266A96E5FF9}"/>
                </a:ext>
              </a:extLst>
            </p:cNvPr>
            <p:cNvGrpSpPr/>
            <p:nvPr/>
          </p:nvGrpSpPr>
          <p:grpSpPr>
            <a:xfrm>
              <a:off x="129035" y="2763711"/>
              <a:ext cx="2795359" cy="2392325"/>
              <a:chOff x="129035" y="2763711"/>
              <a:chExt cx="2795359" cy="2392325"/>
            </a:xfrm>
          </p:grpSpPr>
          <p:grpSp>
            <p:nvGrpSpPr>
              <p:cNvPr id="7" name="Group 6">
                <a:extLst>
                  <a:ext uri="{FF2B5EF4-FFF2-40B4-BE49-F238E27FC236}">
                    <a16:creationId xmlns:a16="http://schemas.microsoft.com/office/drawing/2014/main" id="{C818F0E6-8538-9248-A555-831ADEA6CB22}"/>
                  </a:ext>
                </a:extLst>
              </p:cNvPr>
              <p:cNvGrpSpPr/>
              <p:nvPr/>
            </p:nvGrpSpPr>
            <p:grpSpPr>
              <a:xfrm>
                <a:off x="1921390" y="2763711"/>
                <a:ext cx="1003004" cy="2392325"/>
                <a:chOff x="1921390" y="2763711"/>
                <a:chExt cx="1003004" cy="2392325"/>
              </a:xfrm>
            </p:grpSpPr>
            <p:cxnSp>
              <p:nvCxnSpPr>
                <p:cNvPr id="100" name="直線單箭頭接點 99">
                  <a:extLst>
                    <a:ext uri="{FF2B5EF4-FFF2-40B4-BE49-F238E27FC236}">
                      <a16:creationId xmlns:a16="http://schemas.microsoft.com/office/drawing/2014/main" id="{346713EF-E869-3CC0-8367-619AEFE99EFB}"/>
                    </a:ext>
                  </a:extLst>
                </p:cNvPr>
                <p:cNvCxnSpPr>
                  <a:cxnSpLocks/>
                </p:cNvCxnSpPr>
                <p:nvPr/>
              </p:nvCxnSpPr>
              <p:spPr>
                <a:xfrm flipV="1">
                  <a:off x="1921390" y="2763711"/>
                  <a:ext cx="994145" cy="928577"/>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01" name="直線單箭頭接點 100">
                  <a:extLst>
                    <a:ext uri="{FF2B5EF4-FFF2-40B4-BE49-F238E27FC236}">
                      <a16:creationId xmlns:a16="http://schemas.microsoft.com/office/drawing/2014/main" id="{112C8522-9FA3-FB02-F1CD-845C573A6C1A}"/>
                    </a:ext>
                  </a:extLst>
                </p:cNvPr>
                <p:cNvCxnSpPr>
                  <a:cxnSpLocks/>
                </p:cNvCxnSpPr>
                <p:nvPr/>
              </p:nvCxnSpPr>
              <p:spPr>
                <a:xfrm>
                  <a:off x="1939110" y="3993544"/>
                  <a:ext cx="985284" cy="1162492"/>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sp>
            <p:nvSpPr>
              <p:cNvPr id="102" name="文字方塊 4">
                <a:extLst>
                  <a:ext uri="{FF2B5EF4-FFF2-40B4-BE49-F238E27FC236}">
                    <a16:creationId xmlns:a16="http://schemas.microsoft.com/office/drawing/2014/main" id="{BC381BE9-31AE-6D64-BA70-C02100D62F90}"/>
                  </a:ext>
                </a:extLst>
              </p:cNvPr>
              <p:cNvSpPr txBox="1"/>
              <p:nvPr/>
            </p:nvSpPr>
            <p:spPr>
              <a:xfrm>
                <a:off x="129035" y="3135974"/>
                <a:ext cx="1755218" cy="193899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zh-TW" altLang="en-US" sz="2400">
                    <a:ea typeface="新細明體"/>
                    <a:cs typeface="Calibri"/>
                  </a:rPr>
                  <a:t>In</a:t>
                </a:r>
                <a:r>
                  <a:rPr lang="en-US" altLang="zh-TW" sz="2400">
                    <a:ea typeface="新細明體"/>
                    <a:cs typeface="Calibri"/>
                  </a:rPr>
                  <a:t>side</a:t>
                </a:r>
                <a:r>
                  <a:rPr lang="zh-TW" altLang="en-US" sz="2400">
                    <a:ea typeface="新細明體"/>
                    <a:cs typeface="Calibri"/>
                  </a:rPr>
                  <a:t> </a:t>
                </a:r>
                <a:r>
                  <a:rPr lang="en-US" altLang="zh-TW" sz="2400">
                    <a:ea typeface="新細明體"/>
                    <a:cs typeface="Calibri"/>
                  </a:rPr>
                  <a:t>of</a:t>
                </a:r>
                <a:r>
                  <a:rPr lang="zh-TW" altLang="en-US" sz="2400">
                    <a:ea typeface="新細明體"/>
                    <a:cs typeface="Calibri"/>
                  </a:rPr>
                  <a:t> </a:t>
                </a:r>
                <a:r>
                  <a:rPr lang="en-US" altLang="zh-TW" sz="2400">
                    <a:ea typeface="新細明體"/>
                    <a:cs typeface="Calibri"/>
                  </a:rPr>
                  <a:t>the</a:t>
                </a:r>
                <a:r>
                  <a:rPr lang="zh-TW" altLang="en-US" sz="2400">
                    <a:ea typeface="新細明體"/>
                    <a:cs typeface="Calibri"/>
                  </a:rPr>
                  <a:t> transformer layer, only adapters are updated</a:t>
                </a:r>
                <a:endParaRPr lang="zh-TW"/>
              </a:p>
            </p:txBody>
          </p:sp>
        </p:grpSp>
      </p:grpSp>
      <mc:AlternateContent xmlns:mc="http://schemas.openxmlformats.org/markup-compatibility/2006" xmlns:a14="http://schemas.microsoft.com/office/drawing/2010/main">
        <mc:Choice Requires="a14">
          <p:sp>
            <p:nvSpPr>
              <p:cNvPr id="55" name="文字方塊 68">
                <a:extLst>
                  <a:ext uri="{FF2B5EF4-FFF2-40B4-BE49-F238E27FC236}">
                    <a16:creationId xmlns:a16="http://schemas.microsoft.com/office/drawing/2014/main" id="{9A5235D1-097E-D249-A121-7275F10F80A5}"/>
                  </a:ext>
                </a:extLst>
              </p:cNvPr>
              <p:cNvSpPr txBox="1"/>
              <p:nvPr/>
            </p:nvSpPr>
            <p:spPr>
              <a:xfrm>
                <a:off x="8769770" y="1157670"/>
                <a:ext cx="208084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14:m>
                  <m:oMathPara xmlns:m="http://schemas.openxmlformats.org/officeDocument/2006/math">
                    <m:oMathParaPr>
                      <m:jc m:val="centerGroup"/>
                    </m:oMathParaPr>
                    <m:oMath xmlns:m="http://schemas.openxmlformats.org/officeDocument/2006/math">
                      <m:sSup>
                        <m:sSupPr>
                          <m:ctrlPr>
                            <a:rPr lang="en-US" altLang="zh-TW" sz="2400" b="1" i="1" dirty="0" smtClean="0">
                              <a:solidFill>
                                <a:srgbClr val="FF0000"/>
                              </a:solidFill>
                              <a:latin typeface="Cambria Math" panose="02040503050406030204" pitchFamily="18" charset="0"/>
                              <a:ea typeface="新細明體"/>
                              <a:cs typeface="Calibri"/>
                            </a:rPr>
                          </m:ctrlPr>
                        </m:sSupPr>
                        <m:e>
                          <m:r>
                            <a:rPr lang="en-US" altLang="zh-TW" sz="2400" b="1" i="1" dirty="0" smtClean="0">
                              <a:solidFill>
                                <a:srgbClr val="FF0000"/>
                              </a:solidFill>
                              <a:latin typeface="Cambria Math" panose="02040503050406030204" pitchFamily="18" charset="0"/>
                              <a:ea typeface="新細明體"/>
                              <a:cs typeface="Calibri"/>
                            </a:rPr>
                            <m:t>𝒉</m:t>
                          </m:r>
                        </m:e>
                        <m:sup>
                          <m:r>
                            <a:rPr lang="en-US" altLang="zh-TW" sz="2400" b="1" i="1" dirty="0" smtClean="0">
                              <a:solidFill>
                                <a:srgbClr val="FF0000"/>
                              </a:solidFill>
                              <a:latin typeface="Cambria Math" panose="02040503050406030204" pitchFamily="18" charset="0"/>
                              <a:ea typeface="新細明體"/>
                              <a:cs typeface="Calibri"/>
                            </a:rPr>
                            <m:t>′</m:t>
                          </m:r>
                        </m:sup>
                      </m:sSup>
                      <m:r>
                        <a:rPr lang="en-US" altLang="zh-TW" sz="2400" b="0" i="1" dirty="0" smtClean="0">
                          <a:solidFill>
                            <a:srgbClr val="FF0000"/>
                          </a:solidFill>
                          <a:latin typeface="Cambria Math" panose="02040503050406030204" pitchFamily="18" charset="0"/>
                          <a:ea typeface="新細明體"/>
                          <a:cs typeface="Calibri"/>
                        </a:rPr>
                        <m:t>=</m:t>
                      </m:r>
                      <m:r>
                        <a:rPr lang="en-US" altLang="zh-TW" sz="2400" b="1" i="1" dirty="0" smtClean="0">
                          <a:solidFill>
                            <a:srgbClr val="FF0000"/>
                          </a:solidFill>
                          <a:latin typeface="Cambria Math" panose="02040503050406030204" pitchFamily="18" charset="0"/>
                          <a:ea typeface="新細明體"/>
                          <a:cs typeface="Calibri"/>
                        </a:rPr>
                        <m:t>𝒉</m:t>
                      </m:r>
                      <m:r>
                        <a:rPr lang="en-US" altLang="zh-TW" sz="2400" b="1" i="1" dirty="0" smtClean="0">
                          <a:solidFill>
                            <a:srgbClr val="FF0000"/>
                          </a:solidFill>
                          <a:latin typeface="Cambria Math" panose="02040503050406030204" pitchFamily="18" charset="0"/>
                          <a:ea typeface="新細明體"/>
                          <a:cs typeface="Calibri"/>
                        </a:rPr>
                        <m:t>+</m:t>
                      </m:r>
                      <m:r>
                        <a:rPr lang="en-US" altLang="zh-TW" sz="2400" b="1" i="0" dirty="0" smtClean="0">
                          <a:solidFill>
                            <a:srgbClr val="FF0000"/>
                          </a:solidFill>
                          <a:latin typeface="Cambria Math" panose="02040503050406030204" pitchFamily="18" charset="0"/>
                          <a:ea typeface="新細明體"/>
                          <a:cs typeface="Calibri"/>
                        </a:rPr>
                        <m:t>𝚫</m:t>
                      </m:r>
                      <m:r>
                        <a:rPr lang="en-US" altLang="zh-TW" sz="2400" b="1" i="1" dirty="0" smtClean="0">
                          <a:solidFill>
                            <a:srgbClr val="FF0000"/>
                          </a:solidFill>
                          <a:latin typeface="Cambria Math" panose="02040503050406030204" pitchFamily="18" charset="0"/>
                          <a:ea typeface="新細明體"/>
                          <a:cs typeface="Calibri"/>
                        </a:rPr>
                        <m:t>𝒉</m:t>
                      </m:r>
                    </m:oMath>
                  </m:oMathPara>
                </a14:m>
                <a:endParaRPr lang="zh-TW" altLang="en-US" sz="2400" b="1" i="1">
                  <a:ea typeface="新細明體"/>
                  <a:cs typeface="Calibri"/>
                </a:endParaRPr>
              </a:p>
            </p:txBody>
          </p:sp>
        </mc:Choice>
        <mc:Fallback xmlns="">
          <p:sp>
            <p:nvSpPr>
              <p:cNvPr id="55" name="文字方塊 68">
                <a:extLst>
                  <a:ext uri="{FF2B5EF4-FFF2-40B4-BE49-F238E27FC236}">
                    <a16:creationId xmlns:a16="http://schemas.microsoft.com/office/drawing/2014/main" id="{9A5235D1-097E-D249-A121-7275F10F80A5}"/>
                  </a:ext>
                </a:extLst>
              </p:cNvPr>
              <p:cNvSpPr txBox="1">
                <a:spLocks noRot="1" noChangeAspect="1" noMove="1" noResize="1" noEditPoints="1" noAdjustHandles="1" noChangeArrowheads="1" noChangeShapeType="1" noTextEdit="1"/>
              </p:cNvSpPr>
              <p:nvPr/>
            </p:nvSpPr>
            <p:spPr>
              <a:xfrm>
                <a:off x="8769770" y="1157670"/>
                <a:ext cx="2080840" cy="461665"/>
              </a:xfrm>
              <a:prstGeom prst="rect">
                <a:avLst/>
              </a:prstGeom>
              <a:blipFill>
                <a:blip r:embed="rId2"/>
                <a:stretch>
                  <a:fillRect/>
                </a:stretch>
              </a:blipFill>
            </p:spPr>
            <p:txBody>
              <a:bodyPr/>
              <a:lstStyle/>
              <a:p>
                <a:r>
                  <a:rPr lang="en-US">
                    <a:noFill/>
                  </a:rPr>
                  <a:t> </a:t>
                </a:r>
              </a:p>
            </p:txBody>
          </p:sp>
        </mc:Fallback>
      </mc:AlternateContent>
      <p:grpSp>
        <p:nvGrpSpPr>
          <p:cNvPr id="16" name="群組 15">
            <a:extLst>
              <a:ext uri="{FF2B5EF4-FFF2-40B4-BE49-F238E27FC236}">
                <a16:creationId xmlns:a16="http://schemas.microsoft.com/office/drawing/2014/main" id="{9C4B55BB-D6EC-856C-F5D4-2E054F9B1092}"/>
              </a:ext>
            </a:extLst>
          </p:cNvPr>
          <p:cNvGrpSpPr/>
          <p:nvPr/>
        </p:nvGrpSpPr>
        <p:grpSpPr>
          <a:xfrm>
            <a:off x="6692783" y="1334387"/>
            <a:ext cx="5450852" cy="5403110"/>
            <a:chOff x="6692783" y="1334387"/>
            <a:chExt cx="5450852" cy="5403110"/>
          </a:xfrm>
        </p:grpSpPr>
        <p:grpSp>
          <p:nvGrpSpPr>
            <p:cNvPr id="8" name="Group 7">
              <a:extLst>
                <a:ext uri="{FF2B5EF4-FFF2-40B4-BE49-F238E27FC236}">
                  <a16:creationId xmlns:a16="http://schemas.microsoft.com/office/drawing/2014/main" id="{41380698-FDF4-4140-BE78-A4176AFA0AB3}"/>
                </a:ext>
              </a:extLst>
            </p:cNvPr>
            <p:cNvGrpSpPr/>
            <p:nvPr/>
          </p:nvGrpSpPr>
          <p:grpSpPr>
            <a:xfrm>
              <a:off x="6747465" y="1334387"/>
              <a:ext cx="4075812" cy="5403110"/>
              <a:chOff x="6747465" y="1334387"/>
              <a:chExt cx="4075812" cy="5403110"/>
            </a:xfrm>
          </p:grpSpPr>
          <p:sp>
            <p:nvSpPr>
              <p:cNvPr id="47" name="矩形: 圓角 46">
                <a:extLst>
                  <a:ext uri="{FF2B5EF4-FFF2-40B4-BE49-F238E27FC236}">
                    <a16:creationId xmlns:a16="http://schemas.microsoft.com/office/drawing/2014/main" id="{AEB3251F-65E4-F2F3-BF51-9758BD713DBB}"/>
                  </a:ext>
                </a:extLst>
              </p:cNvPr>
              <p:cNvSpPr/>
              <p:nvPr/>
            </p:nvSpPr>
            <p:spPr>
              <a:xfrm>
                <a:off x="6747465" y="1679278"/>
                <a:ext cx="4075812" cy="5050465"/>
              </a:xfrm>
              <a:prstGeom prst="roundRect">
                <a:avLst/>
              </a:prstGeom>
              <a:noFill/>
              <a:ln w="57150">
                <a:solidFill>
                  <a:srgbClr val="FFFF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41" name="直線單箭頭接點 40">
                <a:extLst>
                  <a:ext uri="{FF2B5EF4-FFF2-40B4-BE49-F238E27FC236}">
                    <a16:creationId xmlns:a16="http://schemas.microsoft.com/office/drawing/2014/main" id="{CDB5B0F7-0EE0-4758-5EE7-502DD66E72FE}"/>
                  </a:ext>
                </a:extLst>
              </p:cNvPr>
              <p:cNvCxnSpPr/>
              <p:nvPr/>
            </p:nvCxnSpPr>
            <p:spPr>
              <a:xfrm flipV="1">
                <a:off x="8815274" y="1334387"/>
                <a:ext cx="19493" cy="540311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 name="流程圖: 人工作業 17">
                <a:extLst>
                  <a:ext uri="{FF2B5EF4-FFF2-40B4-BE49-F238E27FC236}">
                    <a16:creationId xmlns:a16="http://schemas.microsoft.com/office/drawing/2014/main" id="{369D3F2A-508D-63A7-7F99-818C1C40519B}"/>
                  </a:ext>
                </a:extLst>
              </p:cNvPr>
              <p:cNvSpPr/>
              <p:nvPr/>
            </p:nvSpPr>
            <p:spPr>
              <a:xfrm rot="10800000">
                <a:off x="7406460" y="4850467"/>
                <a:ext cx="2844208" cy="921487"/>
              </a:xfrm>
              <a:prstGeom prst="flowChartManualOperation">
                <a:avLst/>
              </a:prstGeom>
              <a:solidFill>
                <a:srgbClr val="FFFE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ea typeface="新細明體"/>
                  <a:cs typeface="Calibri"/>
                </a:endParaRPr>
              </a:p>
            </p:txBody>
          </p:sp>
          <p:sp>
            <p:nvSpPr>
              <p:cNvPr id="25" name="文字方塊 24">
                <a:extLst>
                  <a:ext uri="{FF2B5EF4-FFF2-40B4-BE49-F238E27FC236}">
                    <a16:creationId xmlns:a16="http://schemas.microsoft.com/office/drawing/2014/main" id="{6DA7050C-E6F1-C99D-41F0-638BC6939542}"/>
                  </a:ext>
                </a:extLst>
              </p:cNvPr>
              <p:cNvSpPr txBox="1"/>
              <p:nvPr/>
            </p:nvSpPr>
            <p:spPr>
              <a:xfrm>
                <a:off x="7406460" y="4894965"/>
                <a:ext cx="2840665"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zh-TW" altLang="en-US" sz="2400">
                    <a:ea typeface="新細明體"/>
                  </a:rPr>
                  <a:t>Feed-forward</a:t>
                </a:r>
                <a:endParaRPr lang="zh-TW" sz="2400">
                  <a:ea typeface="新細明體"/>
                  <a:cs typeface="Calibri"/>
                </a:endParaRPr>
              </a:p>
              <a:p>
                <a:pPr algn="ctr"/>
                <a:r>
                  <a:rPr lang="zh-TW" altLang="en-US" sz="2400">
                    <a:ea typeface="新細明體"/>
                    <a:cs typeface="Calibri"/>
                  </a:rPr>
                  <a:t>down-project</a:t>
                </a:r>
              </a:p>
            </p:txBody>
          </p:sp>
          <p:sp>
            <p:nvSpPr>
              <p:cNvPr id="61" name="流程圖: 人工作業 60">
                <a:extLst>
                  <a:ext uri="{FF2B5EF4-FFF2-40B4-BE49-F238E27FC236}">
                    <a16:creationId xmlns:a16="http://schemas.microsoft.com/office/drawing/2014/main" id="{B1E5E43A-E811-620E-FD80-EAF4D9EB8764}"/>
                  </a:ext>
                </a:extLst>
              </p:cNvPr>
              <p:cNvSpPr/>
              <p:nvPr/>
            </p:nvSpPr>
            <p:spPr>
              <a:xfrm>
                <a:off x="7406460" y="2741673"/>
                <a:ext cx="2844208" cy="921487"/>
              </a:xfrm>
              <a:prstGeom prst="flowChartManualOperation">
                <a:avLst/>
              </a:prstGeom>
              <a:solidFill>
                <a:srgbClr val="FFFEAB"/>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TW" altLang="en-US" sz="2400">
                  <a:solidFill>
                    <a:schemeClr val="tx1"/>
                  </a:solidFill>
                  <a:ea typeface="新細明體"/>
                  <a:cs typeface="Calibri"/>
                </a:endParaRPr>
              </a:p>
            </p:txBody>
          </p:sp>
          <p:sp>
            <p:nvSpPr>
              <p:cNvPr id="62" name="文字方塊 61">
                <a:extLst>
                  <a:ext uri="{FF2B5EF4-FFF2-40B4-BE49-F238E27FC236}">
                    <a16:creationId xmlns:a16="http://schemas.microsoft.com/office/drawing/2014/main" id="{18D9A3E9-AD02-1BEB-2C6B-C5F6601E85AB}"/>
                  </a:ext>
                </a:extLst>
              </p:cNvPr>
              <p:cNvSpPr txBox="1"/>
              <p:nvPr/>
            </p:nvSpPr>
            <p:spPr>
              <a:xfrm>
                <a:off x="7406460" y="2786173"/>
                <a:ext cx="2840665"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zh-TW" altLang="en-US" sz="2400">
                    <a:ea typeface="新細明體"/>
                  </a:rPr>
                  <a:t>Feed-forward</a:t>
                </a:r>
                <a:endParaRPr lang="zh-TW" sz="2400">
                  <a:ea typeface="新細明體"/>
                  <a:cs typeface="Calibri"/>
                </a:endParaRPr>
              </a:p>
              <a:p>
                <a:pPr algn="ctr"/>
                <a:r>
                  <a:rPr lang="zh-TW" altLang="en-US" sz="2400">
                    <a:ea typeface="新細明體"/>
                    <a:cs typeface="Calibri"/>
                  </a:rPr>
                  <a:t>up-project</a:t>
                </a:r>
              </a:p>
            </p:txBody>
          </p:sp>
          <p:sp>
            <p:nvSpPr>
              <p:cNvPr id="40" name="矩形: 圓角 39">
                <a:extLst>
                  <a:ext uri="{FF2B5EF4-FFF2-40B4-BE49-F238E27FC236}">
                    <a16:creationId xmlns:a16="http://schemas.microsoft.com/office/drawing/2014/main" id="{7FB607EB-D980-ED17-2C08-2D9085446E8F}"/>
                  </a:ext>
                </a:extLst>
              </p:cNvPr>
              <p:cNvSpPr/>
              <p:nvPr/>
            </p:nvSpPr>
            <p:spPr>
              <a:xfrm>
                <a:off x="7924797" y="3921637"/>
                <a:ext cx="1807534" cy="318978"/>
              </a:xfrm>
              <a:prstGeom prst="roundRect">
                <a:avLst/>
              </a:prstGeom>
              <a:solidFill>
                <a:srgbClr val="FBBDD3"/>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TW" sz="2400">
                    <a:solidFill>
                      <a:schemeClr val="tx1"/>
                    </a:solidFill>
                    <a:ea typeface="+mn-lt"/>
                    <a:cs typeface="+mn-lt"/>
                  </a:rPr>
                  <a:t>No</a:t>
                </a:r>
                <a:r>
                  <a:rPr lang="en-US" altLang="zh-TW" sz="2400" err="1">
                    <a:solidFill>
                      <a:schemeClr val="tx1"/>
                    </a:solidFill>
                    <a:ea typeface="+mn-lt"/>
                    <a:cs typeface="+mn-lt"/>
                  </a:rPr>
                  <a:t>nlinearity</a:t>
                </a:r>
                <a:endParaRPr lang="zh-TW"/>
              </a:p>
            </p:txBody>
          </p:sp>
          <p:grpSp>
            <p:nvGrpSpPr>
              <p:cNvPr id="81" name="群組 80">
                <a:extLst>
                  <a:ext uri="{FF2B5EF4-FFF2-40B4-BE49-F238E27FC236}">
                    <a16:creationId xmlns:a16="http://schemas.microsoft.com/office/drawing/2014/main" id="{FD53B5C5-D881-E3A7-C259-41D6D9EA7462}"/>
                  </a:ext>
                </a:extLst>
              </p:cNvPr>
              <p:cNvGrpSpPr/>
              <p:nvPr/>
            </p:nvGrpSpPr>
            <p:grpSpPr>
              <a:xfrm>
                <a:off x="8659553" y="1741746"/>
                <a:ext cx="439480" cy="461665"/>
                <a:chOff x="5853811" y="1945537"/>
                <a:chExt cx="439480" cy="461665"/>
              </a:xfrm>
            </p:grpSpPr>
            <p:sp>
              <p:nvSpPr>
                <p:cNvPr id="82" name="橢圓 81">
                  <a:extLst>
                    <a:ext uri="{FF2B5EF4-FFF2-40B4-BE49-F238E27FC236}">
                      <a16:creationId xmlns:a16="http://schemas.microsoft.com/office/drawing/2014/main" id="{474B5951-C1D3-4240-6BDE-5487D4C1A4F2}"/>
                    </a:ext>
                  </a:extLst>
                </p:cNvPr>
                <p:cNvSpPr/>
                <p:nvPr/>
              </p:nvSpPr>
              <p:spPr>
                <a:xfrm>
                  <a:off x="5854474" y="1999363"/>
                  <a:ext cx="372140" cy="372139"/>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sz="2400">
                    <a:solidFill>
                      <a:schemeClr val="tx1"/>
                    </a:solidFill>
                    <a:ea typeface="新細明體"/>
                    <a:cs typeface="Calibri"/>
                  </a:endParaRPr>
                </a:p>
              </p:txBody>
            </p:sp>
            <p:sp>
              <p:nvSpPr>
                <p:cNvPr id="83" name="文字方塊 18">
                  <a:extLst>
                    <a:ext uri="{FF2B5EF4-FFF2-40B4-BE49-F238E27FC236}">
                      <a16:creationId xmlns:a16="http://schemas.microsoft.com/office/drawing/2014/main" id="{87FAA890-D108-C65F-8E7F-1AAE67D5D753}"/>
                    </a:ext>
                  </a:extLst>
                </p:cNvPr>
                <p:cNvSpPr txBox="1"/>
                <p:nvPr/>
              </p:nvSpPr>
              <p:spPr>
                <a:xfrm>
                  <a:off x="5853811" y="1945537"/>
                  <a:ext cx="439480"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zh-TW" altLang="en-US" sz="2400" b="1">
                      <a:ea typeface="新細明體"/>
                    </a:rPr>
                    <a:t>+</a:t>
                  </a:r>
                  <a:endParaRPr lang="zh-TW" sz="2400" b="1">
                    <a:ea typeface="新細明體"/>
                    <a:cs typeface="Calibri"/>
                  </a:endParaRPr>
                </a:p>
              </p:txBody>
            </p:sp>
          </p:grpSp>
          <p:cxnSp>
            <p:nvCxnSpPr>
              <p:cNvPr id="84" name="直線單箭頭接點 83">
                <a:extLst>
                  <a:ext uri="{FF2B5EF4-FFF2-40B4-BE49-F238E27FC236}">
                    <a16:creationId xmlns:a16="http://schemas.microsoft.com/office/drawing/2014/main" id="{3CBDE63B-92CF-4C7D-81DA-07574EC16A3B}"/>
                  </a:ext>
                </a:extLst>
              </p:cNvPr>
              <p:cNvCxnSpPr>
                <a:cxnSpLocks/>
              </p:cNvCxnSpPr>
              <p:nvPr/>
            </p:nvCxnSpPr>
            <p:spPr>
              <a:xfrm flipV="1">
                <a:off x="8828565" y="5730453"/>
                <a:ext cx="1773" cy="28175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9" name="直線單箭頭接點 88">
                <a:extLst>
                  <a:ext uri="{FF2B5EF4-FFF2-40B4-BE49-F238E27FC236}">
                    <a16:creationId xmlns:a16="http://schemas.microsoft.com/office/drawing/2014/main" id="{713AB79F-D3ED-37A1-834D-3E09439BBEF7}"/>
                  </a:ext>
                </a:extLst>
              </p:cNvPr>
              <p:cNvCxnSpPr>
                <a:cxnSpLocks/>
              </p:cNvCxnSpPr>
              <p:nvPr/>
            </p:nvCxnSpPr>
            <p:spPr>
              <a:xfrm flipH="1">
                <a:off x="10595354" y="2014869"/>
                <a:ext cx="0" cy="4571999"/>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直線單箭頭接點 89">
                <a:extLst>
                  <a:ext uri="{FF2B5EF4-FFF2-40B4-BE49-F238E27FC236}">
                    <a16:creationId xmlns:a16="http://schemas.microsoft.com/office/drawing/2014/main" id="{F287B085-525C-EABF-B01B-2E7C38E74011}"/>
                  </a:ext>
                </a:extLst>
              </p:cNvPr>
              <p:cNvCxnSpPr>
                <a:cxnSpLocks/>
              </p:cNvCxnSpPr>
              <p:nvPr/>
            </p:nvCxnSpPr>
            <p:spPr>
              <a:xfrm flipH="1">
                <a:off x="9023109" y="2017534"/>
                <a:ext cx="1574162" cy="1979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1" name="直線單箭頭接點 90">
                <a:extLst>
                  <a:ext uri="{FF2B5EF4-FFF2-40B4-BE49-F238E27FC236}">
                    <a16:creationId xmlns:a16="http://schemas.microsoft.com/office/drawing/2014/main" id="{ADE6F3B1-27B2-ED86-F3CE-BC468F177F88}"/>
                  </a:ext>
                </a:extLst>
              </p:cNvPr>
              <p:cNvCxnSpPr>
                <a:cxnSpLocks/>
              </p:cNvCxnSpPr>
              <p:nvPr/>
            </p:nvCxnSpPr>
            <p:spPr>
              <a:xfrm flipV="1">
                <a:off x="8823261" y="6594342"/>
                <a:ext cx="1772093" cy="925"/>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8" name="文字方塊 4">
                <a:extLst>
                  <a:ext uri="{FF2B5EF4-FFF2-40B4-BE49-F238E27FC236}">
                    <a16:creationId xmlns:a16="http://schemas.microsoft.com/office/drawing/2014/main" id="{40E79774-16AF-87E9-2867-E4271F83B0E7}"/>
                  </a:ext>
                </a:extLst>
              </p:cNvPr>
              <p:cNvSpPr txBox="1"/>
              <p:nvPr/>
            </p:nvSpPr>
            <p:spPr>
              <a:xfrm>
                <a:off x="7075638" y="1718300"/>
                <a:ext cx="1304563"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TW" altLang="en-US" sz="2400">
                    <a:ea typeface="新細明體"/>
                    <a:cs typeface="Calibri"/>
                  </a:rPr>
                  <a:t>Adapter</a:t>
                </a:r>
                <a:endParaRPr lang="zh-TW">
                  <a:ea typeface="新細明體"/>
                  <a:cs typeface="Calibri"/>
                </a:endParaRPr>
              </a:p>
            </p:txBody>
          </p:sp>
        </p:grpSp>
        <p:grpSp>
          <p:nvGrpSpPr>
            <p:cNvPr id="14" name="Group 13">
              <a:extLst>
                <a:ext uri="{FF2B5EF4-FFF2-40B4-BE49-F238E27FC236}">
                  <a16:creationId xmlns:a16="http://schemas.microsoft.com/office/drawing/2014/main" id="{142B090D-789E-0643-89C4-4E6EF3AFB367}"/>
                </a:ext>
              </a:extLst>
            </p:cNvPr>
            <p:cNvGrpSpPr/>
            <p:nvPr/>
          </p:nvGrpSpPr>
          <p:grpSpPr>
            <a:xfrm>
              <a:off x="6692783" y="5174772"/>
              <a:ext cx="5450852" cy="1337292"/>
              <a:chOff x="6692783" y="5174772"/>
              <a:chExt cx="5450852" cy="1337292"/>
            </a:xfrm>
          </p:grpSpPr>
          <p:grpSp>
            <p:nvGrpSpPr>
              <p:cNvPr id="9" name="Group 8">
                <a:extLst>
                  <a:ext uri="{FF2B5EF4-FFF2-40B4-BE49-F238E27FC236}">
                    <a16:creationId xmlns:a16="http://schemas.microsoft.com/office/drawing/2014/main" id="{739DF8F6-45CC-6D4E-8503-FEAB896A6E91}"/>
                  </a:ext>
                </a:extLst>
              </p:cNvPr>
              <p:cNvGrpSpPr/>
              <p:nvPr/>
            </p:nvGrpSpPr>
            <p:grpSpPr>
              <a:xfrm>
                <a:off x="6692783" y="6050399"/>
                <a:ext cx="3540163" cy="461665"/>
                <a:chOff x="6692783" y="6050399"/>
                <a:chExt cx="3540163" cy="461665"/>
              </a:xfrm>
            </p:grpSpPr>
            <p:sp>
              <p:nvSpPr>
                <p:cNvPr id="42" name="矩形 41">
                  <a:extLst>
                    <a:ext uri="{FF2B5EF4-FFF2-40B4-BE49-F238E27FC236}">
                      <a16:creationId xmlns:a16="http://schemas.microsoft.com/office/drawing/2014/main" id="{F308BF3D-4F76-EE7B-3F0A-3B91FD7AA9BE}"/>
                    </a:ext>
                  </a:extLst>
                </p:cNvPr>
                <p:cNvSpPr/>
                <p:nvPr/>
              </p:nvSpPr>
              <p:spPr>
                <a:xfrm>
                  <a:off x="7433041" y="6118148"/>
                  <a:ext cx="2799905" cy="256953"/>
                </a:xfrm>
                <a:prstGeom prst="rect">
                  <a:avLst/>
                </a:prstGeom>
                <a:solidFill>
                  <a:schemeClr val="accent1">
                    <a:lumMod val="40000"/>
                    <a:lumOff val="6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mc:AlternateContent xmlns:mc="http://schemas.openxmlformats.org/markup-compatibility/2006" xmlns:a14="http://schemas.microsoft.com/office/drawing/2010/main">
              <mc:Choice Requires="a14">
                <p:sp>
                  <p:nvSpPr>
                    <p:cNvPr id="57" name="文字方塊 68">
                      <a:extLst>
                        <a:ext uri="{FF2B5EF4-FFF2-40B4-BE49-F238E27FC236}">
                          <a16:creationId xmlns:a16="http://schemas.microsoft.com/office/drawing/2014/main" id="{91348524-04CD-1D44-A10F-927AB283CDD1}"/>
                        </a:ext>
                      </a:extLst>
                    </p:cNvPr>
                    <p:cNvSpPr txBox="1"/>
                    <p:nvPr/>
                  </p:nvSpPr>
                  <p:spPr>
                    <a:xfrm>
                      <a:off x="6692783" y="6050399"/>
                      <a:ext cx="1095154"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14:m>
                        <m:oMathPara xmlns:m="http://schemas.openxmlformats.org/officeDocument/2006/math">
                          <m:oMathParaPr>
                            <m:jc m:val="centerGroup"/>
                          </m:oMathParaPr>
                          <m:oMath xmlns:m="http://schemas.openxmlformats.org/officeDocument/2006/math">
                            <m:r>
                              <a:rPr lang="en-US" altLang="zh-TW" sz="2400" b="1" i="1" dirty="0" smtClean="0">
                                <a:latin typeface="Cambria Math" panose="02040503050406030204" pitchFamily="18" charset="0"/>
                                <a:ea typeface="新細明體"/>
                                <a:cs typeface="Calibri"/>
                              </a:rPr>
                              <m:t>𝒉</m:t>
                            </m:r>
                          </m:oMath>
                        </m:oMathPara>
                      </a14:m>
                      <a:endParaRPr lang="zh-TW" altLang="en-US" sz="2400" b="1">
                        <a:ea typeface="新細明體"/>
                        <a:cs typeface="Calibri"/>
                      </a:endParaRPr>
                    </a:p>
                  </p:txBody>
                </p:sp>
              </mc:Choice>
              <mc:Fallback xmlns="">
                <p:sp>
                  <p:nvSpPr>
                    <p:cNvPr id="57" name="文字方塊 68">
                      <a:extLst>
                        <a:ext uri="{FF2B5EF4-FFF2-40B4-BE49-F238E27FC236}">
                          <a16:creationId xmlns:a16="http://schemas.microsoft.com/office/drawing/2014/main" id="{91348524-04CD-1D44-A10F-927AB283CDD1}"/>
                        </a:ext>
                      </a:extLst>
                    </p:cNvPr>
                    <p:cNvSpPr txBox="1">
                      <a:spLocks noRot="1" noChangeAspect="1" noMove="1" noResize="1" noEditPoints="1" noAdjustHandles="1" noChangeArrowheads="1" noChangeShapeType="1" noTextEdit="1"/>
                    </p:cNvSpPr>
                    <p:nvPr/>
                  </p:nvSpPr>
                  <p:spPr>
                    <a:xfrm>
                      <a:off x="6692783" y="6050399"/>
                      <a:ext cx="1095154" cy="461665"/>
                    </a:xfrm>
                    <a:prstGeom prst="rect">
                      <a:avLst/>
                    </a:prstGeom>
                    <a:blipFill>
                      <a:blip r:embed="rId3"/>
                      <a:stretch>
                        <a:fillRect/>
                      </a:stretch>
                    </a:blipFill>
                  </p:spPr>
                  <p:txBody>
                    <a:bodyPr/>
                    <a:lstStyle/>
                    <a:p>
                      <a:r>
                        <a:rPr lang="en-US">
                          <a:noFill/>
                        </a:rPr>
                        <a:t> </a:t>
                      </a:r>
                    </a:p>
                  </p:txBody>
                </p:sp>
              </mc:Fallback>
            </mc:AlternateContent>
          </p:grpSp>
          <p:grpSp>
            <p:nvGrpSpPr>
              <p:cNvPr id="13" name="Group 12">
                <a:extLst>
                  <a:ext uri="{FF2B5EF4-FFF2-40B4-BE49-F238E27FC236}">
                    <a16:creationId xmlns:a16="http://schemas.microsoft.com/office/drawing/2014/main" id="{8D0E8DC5-D41C-C44D-9BB3-F090D9349ED6}"/>
                  </a:ext>
                </a:extLst>
              </p:cNvPr>
              <p:cNvGrpSpPr/>
              <p:nvPr/>
            </p:nvGrpSpPr>
            <p:grpSpPr>
              <a:xfrm>
                <a:off x="10260861" y="5174772"/>
                <a:ext cx="1882774" cy="1200329"/>
                <a:chOff x="10260861" y="5174772"/>
                <a:chExt cx="1882774" cy="1200329"/>
              </a:xfrm>
            </p:grpSpPr>
            <p:sp>
              <p:nvSpPr>
                <p:cNvPr id="99" name="文字方塊 4">
                  <a:extLst>
                    <a:ext uri="{FF2B5EF4-FFF2-40B4-BE49-F238E27FC236}">
                      <a16:creationId xmlns:a16="http://schemas.microsoft.com/office/drawing/2014/main" id="{8470AB7C-632B-A303-EBFA-4397A3A095F3}"/>
                    </a:ext>
                  </a:extLst>
                </p:cNvPr>
                <p:cNvSpPr txBox="1"/>
                <p:nvPr/>
              </p:nvSpPr>
              <p:spPr>
                <a:xfrm>
                  <a:off x="10723886" y="5174772"/>
                  <a:ext cx="1419749" cy="120032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zh-TW" altLang="en-US" sz="2400">
                      <a:ea typeface="新細明體"/>
                      <a:cs typeface="Calibri"/>
                    </a:rPr>
                    <a:t>hidden</a:t>
                  </a:r>
                  <a:br>
                    <a:rPr lang="zh-TW" altLang="en-US" sz="2400">
                      <a:ea typeface="新細明體"/>
                      <a:cs typeface="Calibri"/>
                    </a:rPr>
                  </a:br>
                  <a:r>
                    <a:rPr lang="en-US" altLang="en-US" sz="2400" err="1">
                      <a:ea typeface="新細明體"/>
                      <a:cs typeface="Calibri"/>
                    </a:rPr>
                    <a:t>represen-tation</a:t>
                  </a:r>
                  <a:endParaRPr lang="zh-TW" err="1">
                    <a:cs typeface="Calibri" panose="020F0502020204030204"/>
                  </a:endParaRPr>
                </a:p>
              </p:txBody>
            </p:sp>
            <p:cxnSp>
              <p:nvCxnSpPr>
                <p:cNvPr id="65" name="直線單箭頭接點 97">
                  <a:extLst>
                    <a:ext uri="{FF2B5EF4-FFF2-40B4-BE49-F238E27FC236}">
                      <a16:creationId xmlns:a16="http://schemas.microsoft.com/office/drawing/2014/main" id="{D4F27B5A-889C-D44B-8E53-C989DDF3BA03}"/>
                    </a:ext>
                  </a:extLst>
                </p:cNvPr>
                <p:cNvCxnSpPr>
                  <a:cxnSpLocks/>
                </p:cNvCxnSpPr>
                <p:nvPr/>
              </p:nvCxnSpPr>
              <p:spPr>
                <a:xfrm flipH="1">
                  <a:off x="10260861" y="6263597"/>
                  <a:ext cx="778846" cy="0"/>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grpSp>
      </p:grpSp>
      <p:grpSp>
        <p:nvGrpSpPr>
          <p:cNvPr id="17" name="群組 16">
            <a:extLst>
              <a:ext uri="{FF2B5EF4-FFF2-40B4-BE49-F238E27FC236}">
                <a16:creationId xmlns:a16="http://schemas.microsoft.com/office/drawing/2014/main" id="{A7E7E2A1-363A-D4DE-DB1B-8B83789D4052}"/>
              </a:ext>
            </a:extLst>
          </p:cNvPr>
          <p:cNvGrpSpPr/>
          <p:nvPr/>
        </p:nvGrpSpPr>
        <p:grpSpPr>
          <a:xfrm>
            <a:off x="6818490" y="1613294"/>
            <a:ext cx="3676539" cy="3016294"/>
            <a:chOff x="6818490" y="1613294"/>
            <a:chExt cx="3676539" cy="3016294"/>
          </a:xfrm>
        </p:grpSpPr>
        <mc:AlternateContent xmlns:mc="http://schemas.openxmlformats.org/markup-compatibility/2006" xmlns:a14="http://schemas.microsoft.com/office/drawing/2010/main">
          <mc:Choice Requires="a14">
            <p:sp>
              <p:nvSpPr>
                <p:cNvPr id="56" name="文字方塊 68">
                  <a:extLst>
                    <a:ext uri="{FF2B5EF4-FFF2-40B4-BE49-F238E27FC236}">
                      <a16:creationId xmlns:a16="http://schemas.microsoft.com/office/drawing/2014/main" id="{2B59F910-1102-5B46-B801-470E2FB9259E}"/>
                    </a:ext>
                  </a:extLst>
                </p:cNvPr>
                <p:cNvSpPr txBox="1"/>
                <p:nvPr/>
              </p:nvSpPr>
              <p:spPr>
                <a:xfrm>
                  <a:off x="9399875" y="1613294"/>
                  <a:ext cx="1095154"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14:m>
                    <m:oMathPara xmlns:m="http://schemas.openxmlformats.org/officeDocument/2006/math">
                      <m:oMathParaPr>
                        <m:jc m:val="centerGroup"/>
                      </m:oMathParaPr>
                      <m:oMath xmlns:m="http://schemas.openxmlformats.org/officeDocument/2006/math">
                        <m:r>
                          <a:rPr lang="en-US" altLang="zh-TW" sz="2400" b="1" i="1" dirty="0" smtClean="0">
                            <a:latin typeface="Cambria Math" panose="02040503050406030204" pitchFamily="18" charset="0"/>
                            <a:ea typeface="新細明體"/>
                            <a:cs typeface="Calibri"/>
                          </a:rPr>
                          <m:t>𝒉</m:t>
                        </m:r>
                      </m:oMath>
                    </m:oMathPara>
                  </a14:m>
                  <a:endParaRPr lang="zh-TW" altLang="en-US" sz="2400" b="1">
                    <a:ea typeface="新細明體"/>
                    <a:cs typeface="Calibri"/>
                  </a:endParaRPr>
                </a:p>
              </p:txBody>
            </p:sp>
          </mc:Choice>
          <mc:Fallback xmlns="">
            <p:sp>
              <p:nvSpPr>
                <p:cNvPr id="56" name="文字方塊 68">
                  <a:extLst>
                    <a:ext uri="{FF2B5EF4-FFF2-40B4-BE49-F238E27FC236}">
                      <a16:creationId xmlns:a16="http://schemas.microsoft.com/office/drawing/2014/main" id="{2B59F910-1102-5B46-B801-470E2FB9259E}"/>
                    </a:ext>
                  </a:extLst>
                </p:cNvPr>
                <p:cNvSpPr txBox="1">
                  <a:spLocks noRot="1" noChangeAspect="1" noMove="1" noResize="1" noEditPoints="1" noAdjustHandles="1" noChangeArrowheads="1" noChangeShapeType="1" noTextEdit="1"/>
                </p:cNvSpPr>
                <p:nvPr/>
              </p:nvSpPr>
              <p:spPr>
                <a:xfrm>
                  <a:off x="9399875" y="1613294"/>
                  <a:ext cx="1095154" cy="461665"/>
                </a:xfrm>
                <a:prstGeom prst="rect">
                  <a:avLst/>
                </a:prstGeom>
                <a:blipFill>
                  <a:blip r:embed="rId3"/>
                  <a:stretch>
                    <a:fillRect/>
                  </a:stretch>
                </a:blipFill>
              </p:spPr>
              <p:txBody>
                <a:bodyPr/>
                <a:lstStyle/>
                <a:p>
                  <a:r>
                    <a:rPr lang="en-US">
                      <a:noFill/>
                    </a:rPr>
                    <a:t> </a:t>
                  </a:r>
                </a:p>
              </p:txBody>
            </p:sp>
          </mc:Fallback>
        </mc:AlternateContent>
        <p:grpSp>
          <p:nvGrpSpPr>
            <p:cNvPr id="10" name="Group 9">
              <a:extLst>
                <a:ext uri="{FF2B5EF4-FFF2-40B4-BE49-F238E27FC236}">
                  <a16:creationId xmlns:a16="http://schemas.microsoft.com/office/drawing/2014/main" id="{C071761C-A1E8-DC44-A1C2-417B5E4C94AD}"/>
                </a:ext>
              </a:extLst>
            </p:cNvPr>
            <p:cNvGrpSpPr/>
            <p:nvPr/>
          </p:nvGrpSpPr>
          <p:grpSpPr>
            <a:xfrm>
              <a:off x="6818490" y="2238595"/>
              <a:ext cx="3414456" cy="461665"/>
              <a:chOff x="6818490" y="2238595"/>
              <a:chExt cx="3414456" cy="461665"/>
            </a:xfrm>
          </p:grpSpPr>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46D70BBE-E7BA-7545-A298-5E8104A58381}"/>
                      </a:ext>
                    </a:extLst>
                  </p:cNvPr>
                  <p:cNvSpPr/>
                  <p:nvPr/>
                </p:nvSpPr>
                <p:spPr>
                  <a:xfrm>
                    <a:off x="6818490" y="2238595"/>
                    <a:ext cx="646331"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zh-TW" sz="2400" b="1" dirty="0">
                              <a:latin typeface="Cambria Math" panose="02040503050406030204" pitchFamily="18" charset="0"/>
                              <a:ea typeface="新細明體"/>
                              <a:cs typeface="Calibri"/>
                            </a:rPr>
                            <m:t>𝚫</m:t>
                          </m:r>
                          <m:r>
                            <a:rPr lang="en-US" altLang="zh-TW" sz="2400" b="1" i="1" dirty="0">
                              <a:latin typeface="Cambria Math" panose="02040503050406030204" pitchFamily="18" charset="0"/>
                              <a:ea typeface="新細明體"/>
                              <a:cs typeface="Calibri"/>
                            </a:rPr>
                            <m:t>𝒉</m:t>
                          </m:r>
                        </m:oMath>
                      </m:oMathPara>
                    </a14:m>
                    <a:endParaRPr lang="en-TW" sz="2400"/>
                  </a:p>
                </p:txBody>
              </p:sp>
            </mc:Choice>
            <mc:Fallback xmlns="">
              <p:sp>
                <p:nvSpPr>
                  <p:cNvPr id="6" name="Rectangle 5">
                    <a:extLst>
                      <a:ext uri="{FF2B5EF4-FFF2-40B4-BE49-F238E27FC236}">
                        <a16:creationId xmlns:a16="http://schemas.microsoft.com/office/drawing/2014/main" id="{46D70BBE-E7BA-7545-A298-5E8104A58381}"/>
                      </a:ext>
                    </a:extLst>
                  </p:cNvPr>
                  <p:cNvSpPr>
                    <a:spLocks noRot="1" noChangeAspect="1" noMove="1" noResize="1" noEditPoints="1" noAdjustHandles="1" noChangeArrowheads="1" noChangeShapeType="1" noTextEdit="1"/>
                  </p:cNvSpPr>
                  <p:nvPr/>
                </p:nvSpPr>
                <p:spPr>
                  <a:xfrm>
                    <a:off x="6818490" y="2238595"/>
                    <a:ext cx="646331" cy="461665"/>
                  </a:xfrm>
                  <a:prstGeom prst="rect">
                    <a:avLst/>
                  </a:prstGeom>
                  <a:blipFill>
                    <a:blip r:embed="rId4"/>
                    <a:stretch>
                      <a:fillRect/>
                    </a:stretch>
                  </a:blipFill>
                </p:spPr>
                <p:txBody>
                  <a:bodyPr/>
                  <a:lstStyle/>
                  <a:p>
                    <a:r>
                      <a:rPr lang="en-US">
                        <a:noFill/>
                      </a:rPr>
                      <a:t> </a:t>
                    </a:r>
                  </a:p>
                </p:txBody>
              </p:sp>
            </mc:Fallback>
          </mc:AlternateContent>
          <p:sp>
            <p:nvSpPr>
              <p:cNvPr id="86" name="矩形 85">
                <a:extLst>
                  <a:ext uri="{FF2B5EF4-FFF2-40B4-BE49-F238E27FC236}">
                    <a16:creationId xmlns:a16="http://schemas.microsoft.com/office/drawing/2014/main" id="{34767072-D945-195D-C205-A80457625713}"/>
                  </a:ext>
                </a:extLst>
              </p:cNvPr>
              <p:cNvSpPr/>
              <p:nvPr/>
            </p:nvSpPr>
            <p:spPr>
              <a:xfrm>
                <a:off x="7433041" y="2334729"/>
                <a:ext cx="2799905" cy="256953"/>
              </a:xfrm>
              <a:prstGeom prst="rect">
                <a:avLst/>
              </a:prstGeom>
              <a:solidFill>
                <a:schemeClr val="accent1">
                  <a:lumMod val="40000"/>
                  <a:lumOff val="6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87" name="矩形 86">
              <a:extLst>
                <a:ext uri="{FF2B5EF4-FFF2-40B4-BE49-F238E27FC236}">
                  <a16:creationId xmlns:a16="http://schemas.microsoft.com/office/drawing/2014/main" id="{A6355101-B015-B669-4BE4-542A3B64B5C0}"/>
                </a:ext>
              </a:extLst>
            </p:cNvPr>
            <p:cNvSpPr/>
            <p:nvPr/>
          </p:nvSpPr>
          <p:spPr>
            <a:xfrm>
              <a:off x="7955809" y="4372635"/>
              <a:ext cx="1745510" cy="256953"/>
            </a:xfrm>
            <a:prstGeom prst="rect">
              <a:avLst/>
            </a:prstGeom>
            <a:solidFill>
              <a:schemeClr val="accent1">
                <a:lumMod val="40000"/>
                <a:lumOff val="6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4" name="日期版面配置區 3">
            <a:extLst>
              <a:ext uri="{FF2B5EF4-FFF2-40B4-BE49-F238E27FC236}">
                <a16:creationId xmlns:a16="http://schemas.microsoft.com/office/drawing/2014/main" id="{40A2F55C-4582-51AD-3669-2AB149CD55D1}"/>
              </a:ext>
            </a:extLst>
          </p:cNvPr>
          <p:cNvSpPr>
            <a:spLocks noGrp="1"/>
          </p:cNvSpPr>
          <p:nvPr>
            <p:ph type="dt" sz="half" idx="10"/>
          </p:nvPr>
        </p:nvSpPr>
        <p:spPr/>
        <p:txBody>
          <a:bodyPr/>
          <a:lstStyle/>
          <a:p>
            <a:r>
              <a:rPr lang="en-US" altLang="zh-TW" err="1"/>
              <a:t>Houlsby</a:t>
            </a:r>
            <a:r>
              <a:rPr lang="en-US" altLang="zh-TW"/>
              <a:t>, Neil, et al. "Parameter-efficient transfer learning for NLP." </a:t>
            </a:r>
            <a:r>
              <a:rPr lang="en-US" altLang="zh-TW" i="1"/>
              <a:t>International Conference on Machine Learning</a:t>
            </a:r>
            <a:r>
              <a:rPr lang="en-US" altLang="zh-TW"/>
              <a:t>. PMLR, 2019.</a:t>
            </a:r>
            <a:endParaRPr lang="en-TW" altLang="zh-TW"/>
          </a:p>
        </p:txBody>
      </p:sp>
    </p:spTree>
    <p:extLst>
      <p:ext uri="{BB962C8B-B14F-4D97-AF65-F5344CB8AC3E}">
        <p14:creationId xmlns:p14="http://schemas.microsoft.com/office/powerpoint/2010/main" val="4126419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5">
            <a:extLst>
              <a:ext uri="{FF2B5EF4-FFF2-40B4-BE49-F238E27FC236}">
                <a16:creationId xmlns:a16="http://schemas.microsoft.com/office/drawing/2014/main" id="{E06CF8FD-D02C-B3EC-F5E3-1E2061C921E2}"/>
              </a:ext>
            </a:extLst>
          </p:cNvPr>
          <p:cNvPicPr>
            <a:picLocks noChangeAspect="1"/>
          </p:cNvPicPr>
          <p:nvPr/>
        </p:nvPicPr>
        <p:blipFill>
          <a:blip r:embed="rId3">
            <a:duotone>
              <a:prstClr val="black"/>
              <a:schemeClr val="accent1">
                <a:tint val="45000"/>
                <a:satMod val="400000"/>
              </a:schemeClr>
            </a:duotone>
            <a:extLst>
              <a:ext uri="{BEBA8EAE-BF5A-486C-A8C5-ECC9F3942E4B}">
                <a14:imgProps xmlns:a14="http://schemas.microsoft.com/office/drawing/2010/main">
                  <a14:imgLayer r:embed="rId4">
                    <a14:imgEffect>
                      <a14:brightnessContrast bright="40000" contrast="20000"/>
                    </a14:imgEffect>
                  </a14:imgLayer>
                </a14:imgProps>
              </a:ext>
            </a:extLst>
          </a:blip>
          <a:stretch>
            <a:fillRect/>
          </a:stretch>
        </p:blipFill>
        <p:spPr>
          <a:xfrm>
            <a:off x="3495875" y="2880495"/>
            <a:ext cx="2234462" cy="1169714"/>
          </a:xfrm>
          <a:prstGeom prst="rect">
            <a:avLst/>
          </a:prstGeom>
        </p:spPr>
      </p:pic>
      <p:sp>
        <p:nvSpPr>
          <p:cNvPr id="2" name="標題 1">
            <a:extLst>
              <a:ext uri="{FF2B5EF4-FFF2-40B4-BE49-F238E27FC236}">
                <a16:creationId xmlns:a16="http://schemas.microsoft.com/office/drawing/2014/main" id="{A48486D7-4750-4C19-073F-5FF805F1969F}"/>
              </a:ext>
            </a:extLst>
          </p:cNvPr>
          <p:cNvSpPr>
            <a:spLocks noGrp="1"/>
          </p:cNvSpPr>
          <p:nvPr>
            <p:ph type="title"/>
          </p:nvPr>
        </p:nvSpPr>
        <p:spPr/>
        <p:txBody>
          <a:bodyPr/>
          <a:lstStyle/>
          <a:p>
            <a:r>
              <a:rPr lang="en-US" altLang="zh-TW" dirty="0"/>
              <a:t>Pre-training for Speech</a:t>
            </a:r>
            <a:endParaRPr lang="zh-TW" altLang="en-US" dirty="0"/>
          </a:p>
        </p:txBody>
      </p:sp>
      <p:sp>
        <p:nvSpPr>
          <p:cNvPr id="4" name="文字方塊 3">
            <a:extLst>
              <a:ext uri="{FF2B5EF4-FFF2-40B4-BE49-F238E27FC236}">
                <a16:creationId xmlns:a16="http://schemas.microsoft.com/office/drawing/2014/main" id="{9B9397A1-9BF5-609C-40E7-8180490EEB06}"/>
              </a:ext>
            </a:extLst>
          </p:cNvPr>
          <p:cNvSpPr txBox="1"/>
          <p:nvPr/>
        </p:nvSpPr>
        <p:spPr>
          <a:xfrm>
            <a:off x="2306404" y="1704899"/>
            <a:ext cx="1809750"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2800" b="1" i="1" u="sng"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Pre-train</a:t>
            </a:r>
            <a:endParaRPr kumimoji="0" lang="zh-TW" altLang="en-US" sz="2800" b="1" i="1" u="sng"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7" name="文字方塊 6">
            <a:extLst>
              <a:ext uri="{FF2B5EF4-FFF2-40B4-BE49-F238E27FC236}">
                <a16:creationId xmlns:a16="http://schemas.microsoft.com/office/drawing/2014/main" id="{141895A4-D505-D681-48CF-B50CC72DD4F5}"/>
              </a:ext>
            </a:extLst>
          </p:cNvPr>
          <p:cNvSpPr txBox="1"/>
          <p:nvPr/>
        </p:nvSpPr>
        <p:spPr>
          <a:xfrm>
            <a:off x="3406070" y="5502035"/>
            <a:ext cx="2528640"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“speech version” of BERT</a:t>
            </a:r>
          </a:p>
        </p:txBody>
      </p:sp>
      <p:sp>
        <p:nvSpPr>
          <p:cNvPr id="11" name="文字方塊 10">
            <a:extLst>
              <a:ext uri="{FF2B5EF4-FFF2-40B4-BE49-F238E27FC236}">
                <a16:creationId xmlns:a16="http://schemas.microsoft.com/office/drawing/2014/main" id="{FEFB1A23-4C6C-58BB-7C6B-8E69E822587E}"/>
              </a:ext>
            </a:extLst>
          </p:cNvPr>
          <p:cNvSpPr txBox="1"/>
          <p:nvPr/>
        </p:nvSpPr>
        <p:spPr>
          <a:xfrm>
            <a:off x="436712" y="5212864"/>
            <a:ext cx="2790727"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Unlabeled</a:t>
            </a:r>
            <a:r>
              <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 </a:t>
            </a:r>
            <a:endPar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speech data</a:t>
            </a: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cxnSp>
        <p:nvCxnSpPr>
          <p:cNvPr id="12" name="直線單箭頭接點 11">
            <a:extLst>
              <a:ext uri="{FF2B5EF4-FFF2-40B4-BE49-F238E27FC236}">
                <a16:creationId xmlns:a16="http://schemas.microsoft.com/office/drawing/2014/main" id="{3EB0C0FB-509C-2381-61E2-73244DE18BD9}"/>
              </a:ext>
            </a:extLst>
          </p:cNvPr>
          <p:cNvCxnSpPr>
            <a:cxnSpLocks/>
          </p:cNvCxnSpPr>
          <p:nvPr/>
        </p:nvCxnSpPr>
        <p:spPr>
          <a:xfrm>
            <a:off x="2925344" y="4162334"/>
            <a:ext cx="880767" cy="0"/>
          </a:xfrm>
          <a:prstGeom prst="straightConnector1">
            <a:avLst/>
          </a:prstGeom>
          <a:noFill/>
          <a:ln w="38100" cap="flat" cmpd="sng" algn="ctr">
            <a:solidFill>
              <a:sysClr val="windowText" lastClr="000000"/>
            </a:solidFill>
            <a:prstDash val="solid"/>
            <a:miter lim="800000"/>
            <a:tailEnd type="triangle"/>
          </a:ln>
          <a:effectLst/>
        </p:spPr>
      </p:cxnSp>
      <p:pic>
        <p:nvPicPr>
          <p:cNvPr id="13" name="Picture 4" descr="ãBERT pngãçåçæå°çµæ">
            <a:extLst>
              <a:ext uri="{FF2B5EF4-FFF2-40B4-BE49-F238E27FC236}">
                <a16:creationId xmlns:a16="http://schemas.microsoft.com/office/drawing/2014/main" id="{CFF0575E-7C76-E475-030B-C739C171E12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06111" y="2719626"/>
            <a:ext cx="1685714" cy="2805197"/>
          </a:xfrm>
          <a:prstGeom prst="rect">
            <a:avLst/>
          </a:prstGeom>
          <a:noFill/>
          <a:extLst>
            <a:ext uri="{909E8E84-426E-40DD-AFC4-6F175D3DCCD1}">
              <a14:hiddenFill xmlns:a14="http://schemas.microsoft.com/office/drawing/2010/main">
                <a:solidFill>
                  <a:srgbClr val="FFFFFF"/>
                </a:solidFill>
              </a14:hiddenFill>
            </a:ext>
          </a:extLst>
        </p:spPr>
      </p:pic>
      <p:grpSp>
        <p:nvGrpSpPr>
          <p:cNvPr id="32" name="群組 31">
            <a:extLst>
              <a:ext uri="{FF2B5EF4-FFF2-40B4-BE49-F238E27FC236}">
                <a16:creationId xmlns:a16="http://schemas.microsoft.com/office/drawing/2014/main" id="{D3A22E99-22F9-31F4-0D43-8B702080AFD1}"/>
              </a:ext>
            </a:extLst>
          </p:cNvPr>
          <p:cNvGrpSpPr/>
          <p:nvPr/>
        </p:nvGrpSpPr>
        <p:grpSpPr>
          <a:xfrm>
            <a:off x="669628" y="3939785"/>
            <a:ext cx="2283141" cy="1243112"/>
            <a:chOff x="578972" y="4068685"/>
            <a:chExt cx="2283141" cy="1243112"/>
          </a:xfrm>
        </p:grpSpPr>
        <p:pic>
          <p:nvPicPr>
            <p:cNvPr id="33" name="Picture 5">
              <a:extLst>
                <a:ext uri="{FF2B5EF4-FFF2-40B4-BE49-F238E27FC236}">
                  <a16:creationId xmlns:a16="http://schemas.microsoft.com/office/drawing/2014/main" id="{1CFCEAFD-8D6B-ABD4-E39C-D9767AD075FF}"/>
                </a:ext>
              </a:extLst>
            </p:cNvPr>
            <p:cNvPicPr>
              <a:picLocks noChangeAspect="1"/>
            </p:cNvPicPr>
            <p:nvPr/>
          </p:nvPicPr>
          <p:blipFill>
            <a:blip r:embed="rId6">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596190" y="4068685"/>
              <a:ext cx="1257108" cy="658083"/>
            </a:xfrm>
            <a:prstGeom prst="rect">
              <a:avLst/>
            </a:prstGeom>
          </p:spPr>
        </p:pic>
        <p:pic>
          <p:nvPicPr>
            <p:cNvPr id="34" name="Picture 5">
              <a:extLst>
                <a:ext uri="{FF2B5EF4-FFF2-40B4-BE49-F238E27FC236}">
                  <a16:creationId xmlns:a16="http://schemas.microsoft.com/office/drawing/2014/main" id="{190F99A9-CF3E-8EB7-F87A-70966357F1FC}"/>
                </a:ext>
              </a:extLst>
            </p:cNvPr>
            <p:cNvPicPr>
              <a:picLocks noChangeAspect="1"/>
            </p:cNvPicPr>
            <p:nvPr/>
          </p:nvPicPr>
          <p:blipFill>
            <a:blip r:embed="rId3">
              <a:duotone>
                <a:prstClr val="black"/>
                <a:schemeClr val="accent1">
                  <a:tint val="45000"/>
                  <a:satMod val="400000"/>
                </a:schemeClr>
              </a:duotone>
              <a:extLst>
                <a:ext uri="{BEBA8EAE-BF5A-486C-A8C5-ECC9F3942E4B}">
                  <a14:imgProps xmlns:a14="http://schemas.microsoft.com/office/drawing/2010/main">
                    <a14:imgLayer r:embed="rId4">
                      <a14:imgEffect>
                        <a14:brightnessContrast bright="40000" contrast="20000"/>
                      </a14:imgEffect>
                    </a14:imgLayer>
                  </a14:imgProps>
                </a:ext>
              </a:extLst>
            </a:blip>
            <a:stretch>
              <a:fillRect/>
            </a:stretch>
          </p:blipFill>
          <p:spPr>
            <a:xfrm>
              <a:off x="578972" y="4647711"/>
              <a:ext cx="1257109" cy="658083"/>
            </a:xfrm>
            <a:prstGeom prst="rect">
              <a:avLst/>
            </a:prstGeom>
          </p:spPr>
        </p:pic>
        <p:pic>
          <p:nvPicPr>
            <p:cNvPr id="35" name="Picture 5">
              <a:extLst>
                <a:ext uri="{FF2B5EF4-FFF2-40B4-BE49-F238E27FC236}">
                  <a16:creationId xmlns:a16="http://schemas.microsoft.com/office/drawing/2014/main" id="{EE09FD87-8B91-BD50-61B7-3ACE3751862B}"/>
                </a:ext>
              </a:extLst>
            </p:cNvPr>
            <p:cNvPicPr>
              <a:picLocks noChangeAspect="1"/>
            </p:cNvPicPr>
            <p:nvPr/>
          </p:nvPicPr>
          <p:blipFill>
            <a:blip r:embed="rId3">
              <a:duotone>
                <a:prstClr val="black"/>
                <a:schemeClr val="accent6">
                  <a:tint val="45000"/>
                  <a:satMod val="400000"/>
                </a:schemeClr>
              </a:duotone>
              <a:extLst>
                <a:ext uri="{BEBA8EAE-BF5A-486C-A8C5-ECC9F3942E4B}">
                  <a14:imgProps xmlns:a14="http://schemas.microsoft.com/office/drawing/2010/main">
                    <a14:imgLayer r:embed="rId4">
                      <a14:imgEffect>
                        <a14:brightnessContrast bright="40000" contrast="20000"/>
                      </a14:imgEffect>
                    </a14:imgLayer>
                  </a14:imgProps>
                </a:ext>
              </a:extLst>
            </a:blip>
            <a:stretch>
              <a:fillRect/>
            </a:stretch>
          </p:blipFill>
          <p:spPr>
            <a:xfrm>
              <a:off x="1593536" y="4647711"/>
              <a:ext cx="1268577" cy="664086"/>
            </a:xfrm>
            <a:prstGeom prst="rect">
              <a:avLst/>
            </a:prstGeom>
          </p:spPr>
        </p:pic>
        <p:pic>
          <p:nvPicPr>
            <p:cNvPr id="36" name="Picture 5">
              <a:extLst>
                <a:ext uri="{FF2B5EF4-FFF2-40B4-BE49-F238E27FC236}">
                  <a16:creationId xmlns:a16="http://schemas.microsoft.com/office/drawing/2014/main" id="{C4B31AF9-0179-E0E3-A93F-251738C798E8}"/>
                </a:ext>
              </a:extLst>
            </p:cNvPr>
            <p:cNvPicPr>
              <a:picLocks noChangeAspect="1"/>
            </p:cNvPicPr>
            <p:nvPr/>
          </p:nvPicPr>
          <p:blipFill>
            <a:blip r:embed="rId3">
              <a:duotone>
                <a:prstClr val="black"/>
                <a:schemeClr val="accent1">
                  <a:tint val="45000"/>
                  <a:satMod val="400000"/>
                </a:schemeClr>
              </a:duotone>
              <a:extLst>
                <a:ext uri="{BEBA8EAE-BF5A-486C-A8C5-ECC9F3942E4B}">
                  <a14:imgProps xmlns:a14="http://schemas.microsoft.com/office/drawing/2010/main">
                    <a14:imgLayer r:embed="rId4">
                      <a14:imgEffect>
                        <a14:brightnessContrast bright="40000" contrast="20000"/>
                      </a14:imgEffect>
                    </a14:imgLayer>
                  </a14:imgProps>
                </a:ext>
              </a:extLst>
            </a:blip>
            <a:stretch>
              <a:fillRect/>
            </a:stretch>
          </p:blipFill>
          <p:spPr>
            <a:xfrm>
              <a:off x="1595668" y="4070292"/>
              <a:ext cx="1257109" cy="658083"/>
            </a:xfrm>
            <a:prstGeom prst="rect">
              <a:avLst/>
            </a:prstGeom>
          </p:spPr>
        </p:pic>
      </p:grpSp>
      <p:grpSp>
        <p:nvGrpSpPr>
          <p:cNvPr id="37" name="群組 36">
            <a:extLst>
              <a:ext uri="{FF2B5EF4-FFF2-40B4-BE49-F238E27FC236}">
                <a16:creationId xmlns:a16="http://schemas.microsoft.com/office/drawing/2014/main" id="{0372794F-B627-24E9-0B54-9B05858DECA5}"/>
              </a:ext>
            </a:extLst>
          </p:cNvPr>
          <p:cNvGrpSpPr/>
          <p:nvPr/>
        </p:nvGrpSpPr>
        <p:grpSpPr>
          <a:xfrm>
            <a:off x="686846" y="2759693"/>
            <a:ext cx="2283141" cy="1243112"/>
            <a:chOff x="578972" y="4068685"/>
            <a:chExt cx="2283141" cy="1243112"/>
          </a:xfrm>
        </p:grpSpPr>
        <p:pic>
          <p:nvPicPr>
            <p:cNvPr id="38" name="Picture 5">
              <a:extLst>
                <a:ext uri="{FF2B5EF4-FFF2-40B4-BE49-F238E27FC236}">
                  <a16:creationId xmlns:a16="http://schemas.microsoft.com/office/drawing/2014/main" id="{2B97E171-5BB7-CEAC-870D-900B49750990}"/>
                </a:ext>
              </a:extLst>
            </p:cNvPr>
            <p:cNvPicPr>
              <a:picLocks noChangeAspect="1"/>
            </p:cNvPicPr>
            <p:nvPr/>
          </p:nvPicPr>
          <p:blipFill>
            <a:blip r:embed="rId6">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596190" y="4068685"/>
              <a:ext cx="1257108" cy="658083"/>
            </a:xfrm>
            <a:prstGeom prst="rect">
              <a:avLst/>
            </a:prstGeom>
          </p:spPr>
        </p:pic>
        <p:pic>
          <p:nvPicPr>
            <p:cNvPr id="40" name="Picture 5">
              <a:extLst>
                <a:ext uri="{FF2B5EF4-FFF2-40B4-BE49-F238E27FC236}">
                  <a16:creationId xmlns:a16="http://schemas.microsoft.com/office/drawing/2014/main" id="{B5F86D6D-C80B-57D8-F057-8BF58885C980}"/>
                </a:ext>
              </a:extLst>
            </p:cNvPr>
            <p:cNvPicPr>
              <a:picLocks noChangeAspect="1"/>
            </p:cNvPicPr>
            <p:nvPr/>
          </p:nvPicPr>
          <p:blipFill>
            <a:blip r:embed="rId3">
              <a:duotone>
                <a:prstClr val="black"/>
                <a:schemeClr val="accent1">
                  <a:tint val="45000"/>
                  <a:satMod val="400000"/>
                </a:schemeClr>
              </a:duotone>
              <a:extLst>
                <a:ext uri="{BEBA8EAE-BF5A-486C-A8C5-ECC9F3942E4B}">
                  <a14:imgProps xmlns:a14="http://schemas.microsoft.com/office/drawing/2010/main">
                    <a14:imgLayer r:embed="rId4">
                      <a14:imgEffect>
                        <a14:brightnessContrast bright="40000" contrast="20000"/>
                      </a14:imgEffect>
                    </a14:imgLayer>
                  </a14:imgProps>
                </a:ext>
              </a:extLst>
            </a:blip>
            <a:stretch>
              <a:fillRect/>
            </a:stretch>
          </p:blipFill>
          <p:spPr>
            <a:xfrm>
              <a:off x="578972" y="4647711"/>
              <a:ext cx="1257109" cy="658083"/>
            </a:xfrm>
            <a:prstGeom prst="rect">
              <a:avLst/>
            </a:prstGeom>
          </p:spPr>
        </p:pic>
        <p:pic>
          <p:nvPicPr>
            <p:cNvPr id="45" name="Picture 5">
              <a:extLst>
                <a:ext uri="{FF2B5EF4-FFF2-40B4-BE49-F238E27FC236}">
                  <a16:creationId xmlns:a16="http://schemas.microsoft.com/office/drawing/2014/main" id="{69CB0B07-C7A6-0289-A91A-9B2D99B63AB9}"/>
                </a:ext>
              </a:extLst>
            </p:cNvPr>
            <p:cNvPicPr>
              <a:picLocks noChangeAspect="1"/>
            </p:cNvPicPr>
            <p:nvPr/>
          </p:nvPicPr>
          <p:blipFill>
            <a:blip r:embed="rId3">
              <a:duotone>
                <a:prstClr val="black"/>
                <a:schemeClr val="accent6">
                  <a:tint val="45000"/>
                  <a:satMod val="400000"/>
                </a:schemeClr>
              </a:duotone>
              <a:extLst>
                <a:ext uri="{BEBA8EAE-BF5A-486C-A8C5-ECC9F3942E4B}">
                  <a14:imgProps xmlns:a14="http://schemas.microsoft.com/office/drawing/2010/main">
                    <a14:imgLayer r:embed="rId4">
                      <a14:imgEffect>
                        <a14:brightnessContrast bright="40000" contrast="20000"/>
                      </a14:imgEffect>
                    </a14:imgLayer>
                  </a14:imgProps>
                </a:ext>
              </a:extLst>
            </a:blip>
            <a:stretch>
              <a:fillRect/>
            </a:stretch>
          </p:blipFill>
          <p:spPr>
            <a:xfrm>
              <a:off x="1593536" y="4647711"/>
              <a:ext cx="1268577" cy="664086"/>
            </a:xfrm>
            <a:prstGeom prst="rect">
              <a:avLst/>
            </a:prstGeom>
          </p:spPr>
        </p:pic>
        <p:pic>
          <p:nvPicPr>
            <p:cNvPr id="49" name="Picture 5">
              <a:extLst>
                <a:ext uri="{FF2B5EF4-FFF2-40B4-BE49-F238E27FC236}">
                  <a16:creationId xmlns:a16="http://schemas.microsoft.com/office/drawing/2014/main" id="{2F4B9A1E-279F-7CEA-AE40-85F0C59F21DE}"/>
                </a:ext>
              </a:extLst>
            </p:cNvPr>
            <p:cNvPicPr>
              <a:picLocks noChangeAspect="1"/>
            </p:cNvPicPr>
            <p:nvPr/>
          </p:nvPicPr>
          <p:blipFill>
            <a:blip r:embed="rId3">
              <a:duotone>
                <a:prstClr val="black"/>
                <a:schemeClr val="accent1">
                  <a:tint val="45000"/>
                  <a:satMod val="400000"/>
                </a:schemeClr>
              </a:duotone>
              <a:extLst>
                <a:ext uri="{BEBA8EAE-BF5A-486C-A8C5-ECC9F3942E4B}">
                  <a14:imgProps xmlns:a14="http://schemas.microsoft.com/office/drawing/2010/main">
                    <a14:imgLayer r:embed="rId4">
                      <a14:imgEffect>
                        <a14:brightnessContrast bright="40000" contrast="20000"/>
                      </a14:imgEffect>
                    </a14:imgLayer>
                  </a14:imgProps>
                </a:ext>
              </a:extLst>
            </a:blip>
            <a:stretch>
              <a:fillRect/>
            </a:stretch>
          </p:blipFill>
          <p:spPr>
            <a:xfrm>
              <a:off x="1595668" y="4070292"/>
              <a:ext cx="1257109" cy="658083"/>
            </a:xfrm>
            <a:prstGeom prst="rect">
              <a:avLst/>
            </a:prstGeom>
          </p:spPr>
        </p:pic>
      </p:grpSp>
      <p:sp>
        <p:nvSpPr>
          <p:cNvPr id="55" name="文字方塊 54">
            <a:extLst>
              <a:ext uri="{FF2B5EF4-FFF2-40B4-BE49-F238E27FC236}">
                <a16:creationId xmlns:a16="http://schemas.microsoft.com/office/drawing/2014/main" id="{0B19EE2A-EC24-53CC-0CAB-F806F87CB6EC}"/>
              </a:ext>
            </a:extLst>
          </p:cNvPr>
          <p:cNvSpPr txBox="1"/>
          <p:nvPr/>
        </p:nvSpPr>
        <p:spPr>
          <a:xfrm>
            <a:off x="5495411" y="1941282"/>
            <a:ext cx="1080000" cy="369332"/>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PASE+</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56" name="文字方塊 55">
            <a:extLst>
              <a:ext uri="{FF2B5EF4-FFF2-40B4-BE49-F238E27FC236}">
                <a16:creationId xmlns:a16="http://schemas.microsoft.com/office/drawing/2014/main" id="{5F55F197-FFEB-32EC-27B3-571752A466F4}"/>
              </a:ext>
            </a:extLst>
          </p:cNvPr>
          <p:cNvSpPr txBox="1"/>
          <p:nvPr/>
        </p:nvSpPr>
        <p:spPr>
          <a:xfrm>
            <a:off x="6746119" y="1944680"/>
            <a:ext cx="1080000" cy="369332"/>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APC</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57" name="文字方塊 56">
            <a:extLst>
              <a:ext uri="{FF2B5EF4-FFF2-40B4-BE49-F238E27FC236}">
                <a16:creationId xmlns:a16="http://schemas.microsoft.com/office/drawing/2014/main" id="{FE9B92A4-8C8B-A818-E9FE-F027C19F4E0C}"/>
              </a:ext>
            </a:extLst>
          </p:cNvPr>
          <p:cNvSpPr txBox="1"/>
          <p:nvPr/>
        </p:nvSpPr>
        <p:spPr>
          <a:xfrm>
            <a:off x="8014866" y="1941282"/>
            <a:ext cx="1080000" cy="369332"/>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NPC</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58" name="文字方塊 57">
            <a:extLst>
              <a:ext uri="{FF2B5EF4-FFF2-40B4-BE49-F238E27FC236}">
                <a16:creationId xmlns:a16="http://schemas.microsoft.com/office/drawing/2014/main" id="{1A456B00-43BE-B143-BD59-357ADDB6A132}"/>
              </a:ext>
            </a:extLst>
          </p:cNvPr>
          <p:cNvSpPr txBox="1"/>
          <p:nvPr/>
        </p:nvSpPr>
        <p:spPr>
          <a:xfrm>
            <a:off x="5495411" y="2559073"/>
            <a:ext cx="1080000" cy="369332"/>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Tera</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63" name="文字方塊 62">
            <a:extLst>
              <a:ext uri="{FF2B5EF4-FFF2-40B4-BE49-F238E27FC236}">
                <a16:creationId xmlns:a16="http://schemas.microsoft.com/office/drawing/2014/main" id="{32CAE683-AF28-8A2C-796B-FA84403FA85B}"/>
              </a:ext>
            </a:extLst>
          </p:cNvPr>
          <p:cNvSpPr txBox="1"/>
          <p:nvPr/>
        </p:nvSpPr>
        <p:spPr>
          <a:xfrm>
            <a:off x="6746119" y="2559073"/>
            <a:ext cx="1080000" cy="369332"/>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err="1">
                <a:ln>
                  <a:noFill/>
                </a:ln>
                <a:solidFill>
                  <a:prstClr val="black"/>
                </a:solidFill>
                <a:effectLst/>
                <a:uLnTx/>
                <a:uFillTx/>
                <a:latin typeface="Calibri" panose="020F0502020204030204"/>
                <a:ea typeface="新細明體" panose="02020500000000000000" pitchFamily="18" charset="-120"/>
                <a:cs typeface="+mn-cs"/>
              </a:rPr>
              <a:t>DeCoAR</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66" name="文字方塊 65">
            <a:extLst>
              <a:ext uri="{FF2B5EF4-FFF2-40B4-BE49-F238E27FC236}">
                <a16:creationId xmlns:a16="http://schemas.microsoft.com/office/drawing/2014/main" id="{831F9D93-6D3C-ADC4-1D79-BB79F1325CBD}"/>
              </a:ext>
            </a:extLst>
          </p:cNvPr>
          <p:cNvSpPr txBox="1"/>
          <p:nvPr/>
        </p:nvSpPr>
        <p:spPr>
          <a:xfrm>
            <a:off x="8014866" y="2559073"/>
            <a:ext cx="1080000" cy="369332"/>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Wav2vec</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67" name="文字方塊 66">
            <a:extLst>
              <a:ext uri="{FF2B5EF4-FFF2-40B4-BE49-F238E27FC236}">
                <a16:creationId xmlns:a16="http://schemas.microsoft.com/office/drawing/2014/main" id="{5A5B779D-A929-E878-F1C4-814AD631847B}"/>
              </a:ext>
            </a:extLst>
          </p:cNvPr>
          <p:cNvSpPr txBox="1"/>
          <p:nvPr/>
        </p:nvSpPr>
        <p:spPr>
          <a:xfrm>
            <a:off x="5495411" y="3176864"/>
            <a:ext cx="1080000" cy="369332"/>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err="1">
                <a:ln>
                  <a:noFill/>
                </a:ln>
                <a:solidFill>
                  <a:prstClr val="black"/>
                </a:solidFill>
                <a:effectLst/>
                <a:uLnTx/>
                <a:uFillTx/>
                <a:latin typeface="Calibri" panose="020F0502020204030204"/>
                <a:ea typeface="新細明體" panose="02020500000000000000" pitchFamily="18" charset="-120"/>
                <a:cs typeface="+mn-cs"/>
              </a:rPr>
              <a:t>HuBERT</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68" name="文字方塊 67">
            <a:extLst>
              <a:ext uri="{FF2B5EF4-FFF2-40B4-BE49-F238E27FC236}">
                <a16:creationId xmlns:a16="http://schemas.microsoft.com/office/drawing/2014/main" id="{2C6D993F-F455-9421-B1B0-D961E7984E96}"/>
              </a:ext>
            </a:extLst>
          </p:cNvPr>
          <p:cNvSpPr txBox="1"/>
          <p:nvPr/>
        </p:nvSpPr>
        <p:spPr>
          <a:xfrm>
            <a:off x="6746119" y="3176864"/>
            <a:ext cx="1080000" cy="369332"/>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err="1">
                <a:ln>
                  <a:noFill/>
                </a:ln>
                <a:solidFill>
                  <a:prstClr val="black"/>
                </a:solidFill>
                <a:effectLst/>
                <a:uLnTx/>
                <a:uFillTx/>
                <a:latin typeface="Calibri" panose="020F0502020204030204"/>
                <a:ea typeface="新細明體" panose="02020500000000000000" pitchFamily="18" charset="-120"/>
                <a:cs typeface="+mn-cs"/>
              </a:rPr>
              <a:t>WavLM</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69" name="文字方塊 68">
            <a:extLst>
              <a:ext uri="{FF2B5EF4-FFF2-40B4-BE49-F238E27FC236}">
                <a16:creationId xmlns:a16="http://schemas.microsoft.com/office/drawing/2014/main" id="{0A8BA63B-D101-FD77-A0E4-6AABB9184549}"/>
              </a:ext>
            </a:extLst>
          </p:cNvPr>
          <p:cNvSpPr txBox="1"/>
          <p:nvPr/>
        </p:nvSpPr>
        <p:spPr>
          <a:xfrm>
            <a:off x="6700177" y="3689617"/>
            <a:ext cx="2535973"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Just name a few …</a:t>
            </a: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4210174585"/>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56" grpId="0" animBg="1"/>
      <p:bldP spid="57" grpId="0" animBg="1"/>
      <p:bldP spid="58" grpId="0" animBg="1"/>
      <p:bldP spid="63" grpId="0" animBg="1"/>
      <p:bldP spid="66" grpId="0" animBg="1"/>
      <p:bldP spid="67" grpId="0" animBg="1"/>
      <p:bldP spid="68" grpId="0" animBg="1"/>
      <p:bldP spid="69" grpId="0"/>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19B509B-7C09-8C6F-B6AB-ACADE9EF2A15}"/>
              </a:ext>
            </a:extLst>
          </p:cNvPr>
          <p:cNvSpPr>
            <a:spLocks noGrp="1"/>
          </p:cNvSpPr>
          <p:nvPr>
            <p:ph type="title"/>
          </p:nvPr>
        </p:nvSpPr>
        <p:spPr/>
        <p:txBody>
          <a:bodyPr>
            <a:normAutofit/>
          </a:bodyPr>
          <a:lstStyle/>
          <a:p>
            <a:r>
              <a:rPr lang="af-ZA" altLang="zh-TW">
                <a:ea typeface="+mj-lt"/>
                <a:cs typeface="+mj-lt"/>
              </a:rPr>
              <a:t>Parameter-</a:t>
            </a:r>
            <a:r>
              <a:rPr lang="af-ZA" altLang="zh-TW" err="1">
                <a:ea typeface="+mj-lt"/>
                <a:cs typeface="+mj-lt"/>
              </a:rPr>
              <a:t>Efficient</a:t>
            </a:r>
            <a:r>
              <a:rPr lang="af-ZA" altLang="zh-TW">
                <a:ea typeface="+mj-lt"/>
                <a:cs typeface="+mj-lt"/>
              </a:rPr>
              <a:t> </a:t>
            </a:r>
            <a:r>
              <a:rPr lang="af-ZA" altLang="zh-TW" err="1">
                <a:ea typeface="+mj-lt"/>
                <a:cs typeface="+mj-lt"/>
              </a:rPr>
              <a:t>Fine-tuning</a:t>
            </a:r>
            <a:r>
              <a:rPr lang="en-US" altLang="zh-TW">
                <a:ea typeface="+mj-lt"/>
                <a:cs typeface="+mj-lt"/>
              </a:rPr>
              <a:t>:</a:t>
            </a:r>
            <a:r>
              <a:rPr lang="zh-TW" altLang="en-US">
                <a:ea typeface="+mj-lt"/>
                <a:cs typeface="+mj-lt"/>
              </a:rPr>
              <a:t> </a:t>
            </a:r>
            <a:r>
              <a:rPr lang="en-US" altLang="zh-TW" err="1">
                <a:ea typeface="+mj-lt"/>
                <a:cs typeface="+mj-lt"/>
              </a:rPr>
              <a:t>LoRA</a:t>
            </a:r>
            <a:endParaRPr lang="zh-TW">
              <a:ea typeface="+mj-lt"/>
              <a:cs typeface="+mj-lt"/>
            </a:endParaRPr>
          </a:p>
        </p:txBody>
      </p:sp>
      <p:sp>
        <p:nvSpPr>
          <p:cNvPr id="3" name="內容版面配置區 2">
            <a:extLst>
              <a:ext uri="{FF2B5EF4-FFF2-40B4-BE49-F238E27FC236}">
                <a16:creationId xmlns:a16="http://schemas.microsoft.com/office/drawing/2014/main" id="{9AD551C9-01F6-3CB6-6CDD-B3271BF64962}"/>
              </a:ext>
            </a:extLst>
          </p:cNvPr>
          <p:cNvSpPr>
            <a:spLocks noGrp="1"/>
          </p:cNvSpPr>
          <p:nvPr>
            <p:ph idx="1"/>
          </p:nvPr>
        </p:nvSpPr>
        <p:spPr>
          <a:xfrm>
            <a:off x="838200" y="1219200"/>
            <a:ext cx="10515600" cy="500950"/>
          </a:xfrm>
        </p:spPr>
        <p:txBody>
          <a:bodyPr vert="horz" lIns="91440" tIns="45720" rIns="91440" bIns="45720" rtlCol="0" anchor="t">
            <a:normAutofit/>
          </a:bodyPr>
          <a:lstStyle/>
          <a:p>
            <a:r>
              <a:rPr lang="zh-TW" altLang="en-US">
                <a:ea typeface="新細明體"/>
                <a:cs typeface="Calibri"/>
              </a:rPr>
              <a:t>LoRA</a:t>
            </a:r>
            <a:endParaRPr lang="zh-TW" altLang="en-US"/>
          </a:p>
        </p:txBody>
      </p:sp>
      <p:grpSp>
        <p:nvGrpSpPr>
          <p:cNvPr id="19" name="Group 18">
            <a:extLst>
              <a:ext uri="{FF2B5EF4-FFF2-40B4-BE49-F238E27FC236}">
                <a16:creationId xmlns:a16="http://schemas.microsoft.com/office/drawing/2014/main" id="{2433E1FA-CC15-8244-8DF3-7C38B84CB6FF}"/>
              </a:ext>
            </a:extLst>
          </p:cNvPr>
          <p:cNvGrpSpPr/>
          <p:nvPr/>
        </p:nvGrpSpPr>
        <p:grpSpPr>
          <a:xfrm>
            <a:off x="4690161" y="2356054"/>
            <a:ext cx="6512426" cy="3908424"/>
            <a:chOff x="4690161" y="2356054"/>
            <a:chExt cx="6512426" cy="3908424"/>
          </a:xfrm>
        </p:grpSpPr>
        <p:cxnSp>
          <p:nvCxnSpPr>
            <p:cNvPr id="61" name="直線單箭頭接點 60">
              <a:extLst>
                <a:ext uri="{FF2B5EF4-FFF2-40B4-BE49-F238E27FC236}">
                  <a16:creationId xmlns:a16="http://schemas.microsoft.com/office/drawing/2014/main" id="{9DDF5679-1F55-947B-E001-BE9FD4E72E7D}"/>
                </a:ext>
              </a:extLst>
            </p:cNvPr>
            <p:cNvCxnSpPr>
              <a:cxnSpLocks/>
            </p:cNvCxnSpPr>
            <p:nvPr/>
          </p:nvCxnSpPr>
          <p:spPr>
            <a:xfrm>
              <a:off x="8996347" y="2357704"/>
              <a:ext cx="0" cy="3906773"/>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7" name="Trapezoid 36">
              <a:extLst>
                <a:ext uri="{FF2B5EF4-FFF2-40B4-BE49-F238E27FC236}">
                  <a16:creationId xmlns:a16="http://schemas.microsoft.com/office/drawing/2014/main" id="{402C88B1-7CED-1040-A534-0D418FE73428}"/>
                </a:ext>
              </a:extLst>
            </p:cNvPr>
            <p:cNvSpPr/>
            <p:nvPr/>
          </p:nvSpPr>
          <p:spPr>
            <a:xfrm rot="10800000">
              <a:off x="6932730" y="3103766"/>
              <a:ext cx="4269718" cy="1012610"/>
            </a:xfrm>
            <a:prstGeom prst="trapezoid">
              <a:avLst>
                <a:gd name="adj" fmla="val 162698"/>
              </a:avLst>
            </a:prstGeom>
            <a:solidFill>
              <a:srgbClr val="FFFE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8" name="Trapezoid 7">
              <a:extLst>
                <a:ext uri="{FF2B5EF4-FFF2-40B4-BE49-F238E27FC236}">
                  <a16:creationId xmlns:a16="http://schemas.microsoft.com/office/drawing/2014/main" id="{EC9195BF-5943-4143-8925-D98EBCFF8010}"/>
                </a:ext>
              </a:extLst>
            </p:cNvPr>
            <p:cNvSpPr/>
            <p:nvPr/>
          </p:nvSpPr>
          <p:spPr>
            <a:xfrm>
              <a:off x="7698917" y="4831169"/>
              <a:ext cx="2551812" cy="1012610"/>
            </a:xfrm>
            <a:prstGeom prst="trapezoid">
              <a:avLst>
                <a:gd name="adj" fmla="val 78964"/>
              </a:avLst>
            </a:prstGeom>
            <a:solidFill>
              <a:srgbClr val="FFFE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cxnSp>
          <p:nvCxnSpPr>
            <p:cNvPr id="48" name="直線單箭頭接點 47">
              <a:extLst>
                <a:ext uri="{FF2B5EF4-FFF2-40B4-BE49-F238E27FC236}">
                  <a16:creationId xmlns:a16="http://schemas.microsoft.com/office/drawing/2014/main" id="{6D0F656D-0422-7499-2D7F-9DDF565C05AC}"/>
                </a:ext>
              </a:extLst>
            </p:cNvPr>
            <p:cNvCxnSpPr>
              <a:cxnSpLocks/>
            </p:cNvCxnSpPr>
            <p:nvPr/>
          </p:nvCxnSpPr>
          <p:spPr>
            <a:xfrm flipH="1">
              <a:off x="4925837" y="2356054"/>
              <a:ext cx="4065178" cy="1090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8" name="直線單箭頭接點 57">
              <a:extLst>
                <a:ext uri="{FF2B5EF4-FFF2-40B4-BE49-F238E27FC236}">
                  <a16:creationId xmlns:a16="http://schemas.microsoft.com/office/drawing/2014/main" id="{A8DB43BF-9AB4-0F18-5737-EF12CEDCDEBE}"/>
                </a:ext>
              </a:extLst>
            </p:cNvPr>
            <p:cNvCxnSpPr>
              <a:cxnSpLocks/>
            </p:cNvCxnSpPr>
            <p:nvPr/>
          </p:nvCxnSpPr>
          <p:spPr>
            <a:xfrm>
              <a:off x="4690161" y="6229729"/>
              <a:ext cx="4306185" cy="34749"/>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70" name="左中括弧 69">
              <a:extLst>
                <a:ext uri="{FF2B5EF4-FFF2-40B4-BE49-F238E27FC236}">
                  <a16:creationId xmlns:a16="http://schemas.microsoft.com/office/drawing/2014/main" id="{6F38F101-B3A1-4B16-0184-A13E92D37D7C}"/>
                </a:ext>
              </a:extLst>
            </p:cNvPr>
            <p:cNvSpPr/>
            <p:nvPr/>
          </p:nvSpPr>
          <p:spPr>
            <a:xfrm rot="16200000">
              <a:off x="8996333" y="1100914"/>
              <a:ext cx="168348" cy="4244161"/>
            </a:xfrm>
            <a:prstGeom prst="leftBracket">
              <a:avLst/>
            </a:prstGeom>
            <a:noFill/>
            <a:ln w="28575">
              <a:solidFill>
                <a:schemeClr val="accent4">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p:sp>
          <p:nvSpPr>
            <p:cNvPr id="72" name="左中括弧 71">
              <a:extLst>
                <a:ext uri="{FF2B5EF4-FFF2-40B4-BE49-F238E27FC236}">
                  <a16:creationId xmlns:a16="http://schemas.microsoft.com/office/drawing/2014/main" id="{1BBE175C-9B05-DBF3-A788-5A2DDEF570C5}"/>
                </a:ext>
              </a:extLst>
            </p:cNvPr>
            <p:cNvSpPr/>
            <p:nvPr/>
          </p:nvSpPr>
          <p:spPr>
            <a:xfrm rot="5400000">
              <a:off x="8841916" y="4453188"/>
              <a:ext cx="221511" cy="2507511"/>
            </a:xfrm>
            <a:prstGeom prst="leftBracket">
              <a:avLst/>
            </a:prstGeom>
            <a:noFill/>
            <a:ln w="28575">
              <a:solidFill>
                <a:schemeClr val="accent4">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mc:AlternateContent xmlns:mc="http://schemas.openxmlformats.org/markup-compatibility/2006" xmlns:a14="http://schemas.microsoft.com/office/drawing/2010/main">
          <mc:Choice Requires="a14">
            <p:sp>
              <p:nvSpPr>
                <p:cNvPr id="73" name="文字方塊 72">
                  <a:extLst>
                    <a:ext uri="{FF2B5EF4-FFF2-40B4-BE49-F238E27FC236}">
                      <a16:creationId xmlns:a16="http://schemas.microsoft.com/office/drawing/2014/main" id="{2C0B462F-7204-CB01-7668-23EBE31D7E60}"/>
                    </a:ext>
                  </a:extLst>
                </p:cNvPr>
                <p:cNvSpPr txBox="1"/>
                <p:nvPr/>
              </p:nvSpPr>
              <p:spPr>
                <a:xfrm>
                  <a:off x="8612677" y="5190120"/>
                  <a:ext cx="749596"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14:m>
                    <m:oMathPara xmlns:m="http://schemas.openxmlformats.org/officeDocument/2006/math">
                      <m:oMathParaPr>
                        <m:jc m:val="centerGroup"/>
                      </m:oMathParaPr>
                      <m:oMath xmlns:m="http://schemas.openxmlformats.org/officeDocument/2006/math">
                        <m:sSub>
                          <m:sSubPr>
                            <m:ctrlPr>
                              <a:rPr lang="en-US" altLang="zh-TW" sz="2400" b="0" i="1" dirty="0" smtClean="0">
                                <a:latin typeface="Cambria Math" panose="02040503050406030204" pitchFamily="18" charset="0"/>
                                <a:ea typeface="新細明體"/>
                                <a:cs typeface="Calibri"/>
                              </a:rPr>
                            </m:ctrlPr>
                          </m:sSubPr>
                          <m:e>
                            <m:r>
                              <a:rPr lang="zh-TW" altLang="en-US" sz="2400" i="1" dirty="0" smtClean="0">
                                <a:latin typeface="Cambria Math" panose="02040503050406030204" pitchFamily="18" charset="0"/>
                                <a:ea typeface="新細明體"/>
                                <a:cs typeface="Calibri"/>
                              </a:rPr>
                              <m:t>𝑑</m:t>
                            </m:r>
                          </m:e>
                          <m:sub>
                            <m:r>
                              <a:rPr lang="en-US" altLang="zh-TW" sz="2400" b="0" i="1" dirty="0" smtClean="0">
                                <a:latin typeface="Cambria Math" panose="02040503050406030204" pitchFamily="18" charset="0"/>
                                <a:ea typeface="新細明體"/>
                                <a:cs typeface="Calibri"/>
                              </a:rPr>
                              <m:t>𝑚𝑜𝑑𝑒𝑙</m:t>
                            </m:r>
                          </m:sub>
                        </m:sSub>
                      </m:oMath>
                    </m:oMathPara>
                  </a14:m>
                  <a:endParaRPr lang="en-US" altLang="zh-TW" sz="2400" b="0">
                    <a:ea typeface="新細明體"/>
                    <a:cs typeface="Calibri"/>
                  </a:endParaRPr>
                </a:p>
                <a:p>
                  <a:pPr algn="ctr"/>
                  <a:endParaRPr lang="zh-TW" altLang="en-US" sz="2400">
                    <a:ea typeface="新細明體"/>
                    <a:cs typeface="Calibri"/>
                  </a:endParaRPr>
                </a:p>
              </p:txBody>
            </p:sp>
          </mc:Choice>
          <mc:Fallback xmlns="">
            <p:sp>
              <p:nvSpPr>
                <p:cNvPr id="73" name="文字方塊 72">
                  <a:extLst>
                    <a:ext uri="{FF2B5EF4-FFF2-40B4-BE49-F238E27FC236}">
                      <a16:creationId xmlns:a16="http://schemas.microsoft.com/office/drawing/2014/main" id="{2C0B462F-7204-CB01-7668-23EBE31D7E60}"/>
                    </a:ext>
                  </a:extLst>
                </p:cNvPr>
                <p:cNvSpPr txBox="1">
                  <a:spLocks noRot="1" noChangeAspect="1" noMove="1" noResize="1" noEditPoints="1" noAdjustHandles="1" noChangeArrowheads="1" noChangeShapeType="1" noTextEdit="1"/>
                </p:cNvSpPr>
                <p:nvPr/>
              </p:nvSpPr>
              <p:spPr>
                <a:xfrm>
                  <a:off x="8612677" y="5190120"/>
                  <a:ext cx="749596" cy="830997"/>
                </a:xfrm>
                <a:prstGeom prst="rect">
                  <a:avLst/>
                </a:prstGeom>
                <a:blipFill>
                  <a:blip r:embed="rId3"/>
                  <a:stretch>
                    <a:fillRect l="-2439" r="-38211"/>
                  </a:stretch>
                </a:blipFill>
              </p:spPr>
              <p:txBody>
                <a:bodyPr/>
                <a:lstStyle/>
                <a:p>
                  <a:r>
                    <a:rPr lang="en-US">
                      <a:noFill/>
                    </a:rPr>
                    <a:t> </a:t>
                  </a:r>
                </a:p>
              </p:txBody>
            </p:sp>
          </mc:Fallback>
        </mc:AlternateContent>
        <p:sp>
          <p:nvSpPr>
            <p:cNvPr id="74" name="左中括弧 73">
              <a:extLst>
                <a:ext uri="{FF2B5EF4-FFF2-40B4-BE49-F238E27FC236}">
                  <a16:creationId xmlns:a16="http://schemas.microsoft.com/office/drawing/2014/main" id="{4EC6A609-905E-65BB-BD6F-462C8ED413A1}"/>
                </a:ext>
              </a:extLst>
            </p:cNvPr>
            <p:cNvSpPr/>
            <p:nvPr/>
          </p:nvSpPr>
          <p:spPr>
            <a:xfrm rot="16200000">
              <a:off x="8925886" y="4467623"/>
              <a:ext cx="112537" cy="903277"/>
            </a:xfrm>
            <a:prstGeom prst="leftBracket">
              <a:avLst/>
            </a:prstGeom>
            <a:noFill/>
            <a:ln w="28575">
              <a:solidFill>
                <a:schemeClr val="accent4">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mc:AlternateContent xmlns:mc="http://schemas.openxmlformats.org/markup-compatibility/2006" xmlns:a14="http://schemas.microsoft.com/office/drawing/2010/main">
          <mc:Choice Requires="a14">
            <p:sp>
              <p:nvSpPr>
                <p:cNvPr id="75" name="文字方塊 74">
                  <a:extLst>
                    <a:ext uri="{FF2B5EF4-FFF2-40B4-BE49-F238E27FC236}">
                      <a16:creationId xmlns:a16="http://schemas.microsoft.com/office/drawing/2014/main" id="{A5003867-1585-7470-36C1-3011D336F4CD}"/>
                    </a:ext>
                  </a:extLst>
                </p:cNvPr>
                <p:cNvSpPr txBox="1"/>
                <p:nvPr/>
              </p:nvSpPr>
              <p:spPr>
                <a:xfrm>
                  <a:off x="9226589" y="4769422"/>
                  <a:ext cx="749596"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14:m>
                    <m:oMathPara xmlns:m="http://schemas.openxmlformats.org/officeDocument/2006/math">
                      <m:oMathParaPr>
                        <m:jc m:val="centerGroup"/>
                      </m:oMathParaPr>
                      <m:oMath xmlns:m="http://schemas.openxmlformats.org/officeDocument/2006/math">
                        <m:r>
                          <a:rPr lang="zh-TW" altLang="en-US" sz="2400" i="1" dirty="0" smtClean="0">
                            <a:latin typeface="Cambria Math" panose="02040503050406030204" pitchFamily="18" charset="0"/>
                            <a:ea typeface="新細明體"/>
                            <a:cs typeface="Calibri"/>
                          </a:rPr>
                          <m:t>𝑟</m:t>
                        </m:r>
                      </m:oMath>
                    </m:oMathPara>
                  </a14:m>
                  <a:endParaRPr lang="zh-TW" altLang="en-US" sz="2400">
                    <a:ea typeface="新細明體"/>
                    <a:cs typeface="Calibri"/>
                  </a:endParaRPr>
                </a:p>
              </p:txBody>
            </p:sp>
          </mc:Choice>
          <mc:Fallback xmlns="">
            <p:sp>
              <p:nvSpPr>
                <p:cNvPr id="75" name="文字方塊 74">
                  <a:extLst>
                    <a:ext uri="{FF2B5EF4-FFF2-40B4-BE49-F238E27FC236}">
                      <a16:creationId xmlns:a16="http://schemas.microsoft.com/office/drawing/2014/main" id="{A5003867-1585-7470-36C1-3011D336F4CD}"/>
                    </a:ext>
                  </a:extLst>
                </p:cNvPr>
                <p:cNvSpPr txBox="1">
                  <a:spLocks noRot="1" noChangeAspect="1" noMove="1" noResize="1" noEditPoints="1" noAdjustHandles="1" noChangeArrowheads="1" noChangeShapeType="1" noTextEdit="1"/>
                </p:cNvSpPr>
                <p:nvPr/>
              </p:nvSpPr>
              <p:spPr>
                <a:xfrm>
                  <a:off x="9226589" y="4769422"/>
                  <a:ext cx="749596" cy="461665"/>
                </a:xfrm>
                <a:prstGeom prst="rect">
                  <a:avLst/>
                </a:prstGeom>
                <a:blipFill>
                  <a:blip r:embed="rId4"/>
                  <a:stretch>
                    <a:fillRect/>
                  </a:stretch>
                </a:blipFill>
              </p:spPr>
              <p:txBody>
                <a:bodyPr/>
                <a:lstStyle/>
                <a:p>
                  <a:r>
                    <a:rPr lang="en-US">
                      <a:noFill/>
                    </a:rPr>
                    <a:t> </a:t>
                  </a:r>
                </a:p>
              </p:txBody>
            </p:sp>
          </mc:Fallback>
        </mc:AlternateContent>
        <p:sp>
          <p:nvSpPr>
            <p:cNvPr id="76" name="左中括弧 75">
              <a:extLst>
                <a:ext uri="{FF2B5EF4-FFF2-40B4-BE49-F238E27FC236}">
                  <a16:creationId xmlns:a16="http://schemas.microsoft.com/office/drawing/2014/main" id="{4BD0EBA0-EC0A-5005-8EFD-0684726AEFA4}"/>
                </a:ext>
              </a:extLst>
            </p:cNvPr>
            <p:cNvSpPr/>
            <p:nvPr/>
          </p:nvSpPr>
          <p:spPr>
            <a:xfrm rot="5400000">
              <a:off x="8875929" y="3548817"/>
              <a:ext cx="221511" cy="894215"/>
            </a:xfrm>
            <a:prstGeom prst="leftBracket">
              <a:avLst/>
            </a:prstGeom>
            <a:noFill/>
            <a:ln w="28575">
              <a:solidFill>
                <a:schemeClr val="accent4">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mc:AlternateContent xmlns:mc="http://schemas.openxmlformats.org/markup-compatibility/2006" xmlns:a14="http://schemas.microsoft.com/office/drawing/2010/main">
          <mc:Choice Requires="a14">
            <p:sp>
              <p:nvSpPr>
                <p:cNvPr id="77" name="文字方塊 76">
                  <a:extLst>
                    <a:ext uri="{FF2B5EF4-FFF2-40B4-BE49-F238E27FC236}">
                      <a16:creationId xmlns:a16="http://schemas.microsoft.com/office/drawing/2014/main" id="{9B24A7B9-B3EB-32B7-B7CB-C639770A7CA6}"/>
                    </a:ext>
                  </a:extLst>
                </p:cNvPr>
                <p:cNvSpPr txBox="1"/>
                <p:nvPr/>
              </p:nvSpPr>
              <p:spPr>
                <a:xfrm>
                  <a:off x="8684196" y="3512480"/>
                  <a:ext cx="749596"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14:m>
                    <m:oMathPara xmlns:m="http://schemas.openxmlformats.org/officeDocument/2006/math">
                      <m:oMathParaPr>
                        <m:jc m:val="centerGroup"/>
                      </m:oMathParaPr>
                      <m:oMath xmlns:m="http://schemas.openxmlformats.org/officeDocument/2006/math">
                        <m:r>
                          <a:rPr lang="zh-TW" altLang="en-US" sz="2400" i="1" dirty="0" smtClean="0">
                            <a:latin typeface="Cambria Math" panose="02040503050406030204" pitchFamily="18" charset="0"/>
                            <a:ea typeface="新細明體"/>
                            <a:cs typeface="Calibri"/>
                          </a:rPr>
                          <m:t>𝑟</m:t>
                        </m:r>
                      </m:oMath>
                    </m:oMathPara>
                  </a14:m>
                  <a:endParaRPr lang="zh-TW" altLang="en-US" sz="2400">
                    <a:ea typeface="新細明體"/>
                    <a:cs typeface="Calibri"/>
                  </a:endParaRPr>
                </a:p>
              </p:txBody>
            </p:sp>
          </mc:Choice>
          <mc:Fallback xmlns="">
            <p:sp>
              <p:nvSpPr>
                <p:cNvPr id="77" name="文字方塊 76">
                  <a:extLst>
                    <a:ext uri="{FF2B5EF4-FFF2-40B4-BE49-F238E27FC236}">
                      <a16:creationId xmlns:a16="http://schemas.microsoft.com/office/drawing/2014/main" id="{9B24A7B9-B3EB-32B7-B7CB-C639770A7CA6}"/>
                    </a:ext>
                  </a:extLst>
                </p:cNvPr>
                <p:cNvSpPr txBox="1">
                  <a:spLocks noRot="1" noChangeAspect="1" noMove="1" noResize="1" noEditPoints="1" noAdjustHandles="1" noChangeArrowheads="1" noChangeShapeType="1" noTextEdit="1"/>
                </p:cNvSpPr>
                <p:nvPr/>
              </p:nvSpPr>
              <p:spPr>
                <a:xfrm>
                  <a:off x="8684196" y="3512480"/>
                  <a:ext cx="749596" cy="461665"/>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1" name="文字方塊 70">
                  <a:extLst>
                    <a:ext uri="{FF2B5EF4-FFF2-40B4-BE49-F238E27FC236}">
                      <a16:creationId xmlns:a16="http://schemas.microsoft.com/office/drawing/2014/main" id="{DBDEBC2F-BFA4-B686-92AA-455049A8E71A}"/>
                    </a:ext>
                  </a:extLst>
                </p:cNvPr>
                <p:cNvSpPr txBox="1"/>
                <p:nvPr/>
              </p:nvSpPr>
              <p:spPr>
                <a:xfrm>
                  <a:off x="8443438" y="2887498"/>
                  <a:ext cx="1095154"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14:m>
                    <m:oMathPara xmlns:m="http://schemas.openxmlformats.org/officeDocument/2006/math">
                      <m:oMathParaPr>
                        <m:jc m:val="centerGroup"/>
                      </m:oMathParaPr>
                      <m:oMath xmlns:m="http://schemas.openxmlformats.org/officeDocument/2006/math">
                        <m:sSub>
                          <m:sSubPr>
                            <m:ctrlPr>
                              <a:rPr lang="zh-TW" altLang="en-US" sz="2400" i="1" dirty="0" smtClean="0">
                                <a:latin typeface="Cambria Math" panose="02040503050406030204" pitchFamily="18" charset="0"/>
                                <a:ea typeface="新細明體"/>
                                <a:cs typeface="Calibri"/>
                              </a:rPr>
                            </m:ctrlPr>
                          </m:sSubPr>
                          <m:e>
                            <m:r>
                              <a:rPr lang="zh-TW" altLang="en-US" sz="2400" i="1" dirty="0" smtClean="0">
                                <a:latin typeface="Cambria Math" panose="02040503050406030204" pitchFamily="18" charset="0"/>
                                <a:ea typeface="新細明體"/>
                                <a:cs typeface="Calibri"/>
                              </a:rPr>
                              <m:t>𝑑</m:t>
                            </m:r>
                          </m:e>
                          <m:sub>
                            <m:r>
                              <a:rPr lang="en-US" altLang="zh-TW" sz="2400" i="1" dirty="0" smtClean="0">
                                <a:latin typeface="Cambria Math" panose="02040503050406030204" pitchFamily="18" charset="0"/>
                                <a:ea typeface="新細明體"/>
                                <a:cs typeface="Calibri"/>
                              </a:rPr>
                              <m:t>𝐹𝐹𝑊</m:t>
                            </m:r>
                          </m:sub>
                        </m:sSub>
                      </m:oMath>
                    </m:oMathPara>
                  </a14:m>
                  <a:endParaRPr lang="zh-TW" altLang="en-US" sz="2400">
                    <a:ea typeface="新細明體"/>
                    <a:cs typeface="Calibri"/>
                  </a:endParaRPr>
                </a:p>
              </p:txBody>
            </p:sp>
          </mc:Choice>
          <mc:Fallback xmlns="">
            <p:sp>
              <p:nvSpPr>
                <p:cNvPr id="71" name="文字方塊 70">
                  <a:extLst>
                    <a:ext uri="{FF2B5EF4-FFF2-40B4-BE49-F238E27FC236}">
                      <a16:creationId xmlns:a16="http://schemas.microsoft.com/office/drawing/2014/main" id="{DBDEBC2F-BFA4-B686-92AA-455049A8E71A}"/>
                    </a:ext>
                  </a:extLst>
                </p:cNvPr>
                <p:cNvSpPr txBox="1">
                  <a:spLocks noRot="1" noChangeAspect="1" noMove="1" noResize="1" noEditPoints="1" noAdjustHandles="1" noChangeArrowheads="1" noChangeShapeType="1" noTextEdit="1"/>
                </p:cNvSpPr>
                <p:nvPr/>
              </p:nvSpPr>
              <p:spPr>
                <a:xfrm>
                  <a:off x="8443438" y="2887498"/>
                  <a:ext cx="1095154" cy="461665"/>
                </a:xfrm>
                <a:prstGeom prst="rect">
                  <a:avLst/>
                </a:prstGeom>
                <a:blipFill>
                  <a:blip r:embed="rId5"/>
                  <a:stretch>
                    <a:fillRect b="-1333"/>
                  </a:stretch>
                </a:blipFill>
              </p:spPr>
              <p:txBody>
                <a:bodyPr/>
                <a:lstStyle/>
                <a:p>
                  <a:r>
                    <a:rPr lang="en-US">
                      <a:noFill/>
                    </a:rPr>
                    <a:t> </a:t>
                  </a:r>
                </a:p>
              </p:txBody>
            </p:sp>
          </mc:Fallback>
        </mc:AlternateContent>
      </p:grpSp>
      <p:grpSp>
        <p:nvGrpSpPr>
          <p:cNvPr id="15" name="Group 14">
            <a:extLst>
              <a:ext uri="{FF2B5EF4-FFF2-40B4-BE49-F238E27FC236}">
                <a16:creationId xmlns:a16="http://schemas.microsoft.com/office/drawing/2014/main" id="{5DE2BF2A-DB4C-A742-89EE-A45BB0FE1E88}"/>
              </a:ext>
            </a:extLst>
          </p:cNvPr>
          <p:cNvGrpSpPr/>
          <p:nvPr/>
        </p:nvGrpSpPr>
        <p:grpSpPr>
          <a:xfrm>
            <a:off x="2564521" y="2589833"/>
            <a:ext cx="4253021" cy="3766517"/>
            <a:chOff x="2564521" y="2589833"/>
            <a:chExt cx="4253021" cy="3766517"/>
          </a:xfrm>
        </p:grpSpPr>
        <p:cxnSp>
          <p:nvCxnSpPr>
            <p:cNvPr id="32" name="直線單箭頭接點 31">
              <a:extLst>
                <a:ext uri="{FF2B5EF4-FFF2-40B4-BE49-F238E27FC236}">
                  <a16:creationId xmlns:a16="http://schemas.microsoft.com/office/drawing/2014/main" id="{C668F1BD-F5B6-378E-CED0-8DAE74C24F4A}"/>
                </a:ext>
              </a:extLst>
            </p:cNvPr>
            <p:cNvCxnSpPr>
              <a:cxnSpLocks/>
            </p:cNvCxnSpPr>
            <p:nvPr/>
          </p:nvCxnSpPr>
          <p:spPr>
            <a:xfrm flipV="1">
              <a:off x="4686604" y="2589833"/>
              <a:ext cx="6203" cy="376651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3" name="矩形 62">
              <a:extLst>
                <a:ext uri="{FF2B5EF4-FFF2-40B4-BE49-F238E27FC236}">
                  <a16:creationId xmlns:a16="http://schemas.microsoft.com/office/drawing/2014/main" id="{12543596-A614-73B2-85B8-FAC3E1441D64}"/>
                </a:ext>
              </a:extLst>
            </p:cNvPr>
            <p:cNvSpPr/>
            <p:nvPr/>
          </p:nvSpPr>
          <p:spPr>
            <a:xfrm>
              <a:off x="2564521" y="3005385"/>
              <a:ext cx="4253021" cy="265813"/>
            </a:xfrm>
            <a:prstGeom prst="rect">
              <a:avLst/>
            </a:prstGeom>
            <a:solidFill>
              <a:schemeClr val="accent1">
                <a:lumMod val="40000"/>
                <a:lumOff val="6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p>
          </p:txBody>
        </p:sp>
      </p:grpSp>
      <mc:AlternateContent xmlns:mc="http://schemas.openxmlformats.org/markup-compatibility/2006" xmlns:a14="http://schemas.microsoft.com/office/drawing/2010/main">
        <mc:Choice Requires="a14">
          <p:sp>
            <p:nvSpPr>
              <p:cNvPr id="39" name="文字方塊 68">
                <a:extLst>
                  <a:ext uri="{FF2B5EF4-FFF2-40B4-BE49-F238E27FC236}">
                    <a16:creationId xmlns:a16="http://schemas.microsoft.com/office/drawing/2014/main" id="{5381072B-60BA-1443-A9B6-D061C3C0F349}"/>
                  </a:ext>
                </a:extLst>
              </p:cNvPr>
              <p:cNvSpPr txBox="1"/>
              <p:nvPr/>
            </p:nvSpPr>
            <p:spPr>
              <a:xfrm>
                <a:off x="1682568" y="2904522"/>
                <a:ext cx="1095154"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14:m>
                  <m:oMathPara xmlns:m="http://schemas.openxmlformats.org/officeDocument/2006/math">
                    <m:oMathParaPr>
                      <m:jc m:val="centerGroup"/>
                    </m:oMathParaPr>
                    <m:oMath xmlns:m="http://schemas.openxmlformats.org/officeDocument/2006/math">
                      <m:r>
                        <a:rPr lang="en-US" altLang="zh-TW" sz="2400" b="1" i="1" dirty="0" smtClean="0">
                          <a:latin typeface="Cambria Math" panose="02040503050406030204" pitchFamily="18" charset="0"/>
                          <a:ea typeface="新細明體"/>
                          <a:cs typeface="Calibri"/>
                        </a:rPr>
                        <m:t>𝒉</m:t>
                      </m:r>
                    </m:oMath>
                  </m:oMathPara>
                </a14:m>
                <a:endParaRPr lang="zh-TW" altLang="en-US" sz="2400" b="1">
                  <a:ea typeface="新細明體"/>
                  <a:cs typeface="Calibri"/>
                </a:endParaRPr>
              </a:p>
            </p:txBody>
          </p:sp>
        </mc:Choice>
        <mc:Fallback xmlns="">
          <p:sp>
            <p:nvSpPr>
              <p:cNvPr id="39" name="文字方塊 68">
                <a:extLst>
                  <a:ext uri="{FF2B5EF4-FFF2-40B4-BE49-F238E27FC236}">
                    <a16:creationId xmlns:a16="http://schemas.microsoft.com/office/drawing/2014/main" id="{5381072B-60BA-1443-A9B6-D061C3C0F349}"/>
                  </a:ext>
                </a:extLst>
              </p:cNvPr>
              <p:cNvSpPr txBox="1">
                <a:spLocks noRot="1" noChangeAspect="1" noMove="1" noResize="1" noEditPoints="1" noAdjustHandles="1" noChangeArrowheads="1" noChangeShapeType="1" noTextEdit="1"/>
              </p:cNvSpPr>
              <p:nvPr/>
            </p:nvSpPr>
            <p:spPr>
              <a:xfrm>
                <a:off x="1682568" y="2904522"/>
                <a:ext cx="1095154" cy="461665"/>
              </a:xfrm>
              <a:prstGeom prst="rect">
                <a:avLst/>
              </a:prstGeom>
              <a:blipFill>
                <a:blip r:embed="rId6"/>
                <a:stretch>
                  <a:fillRect/>
                </a:stretch>
              </a:blipFill>
            </p:spPr>
            <p:txBody>
              <a:bodyPr/>
              <a:lstStyle/>
              <a:p>
                <a:r>
                  <a:rPr lang="en-US">
                    <a:noFill/>
                  </a:rPr>
                  <a:t> </a:t>
                </a:r>
              </a:p>
            </p:txBody>
          </p:sp>
        </mc:Fallback>
      </mc:AlternateContent>
      <p:grpSp>
        <p:nvGrpSpPr>
          <p:cNvPr id="21" name="Group 20">
            <a:extLst>
              <a:ext uri="{FF2B5EF4-FFF2-40B4-BE49-F238E27FC236}">
                <a16:creationId xmlns:a16="http://schemas.microsoft.com/office/drawing/2014/main" id="{0731712F-06CB-DE45-99CC-EFAC5FC2EB7E}"/>
              </a:ext>
            </a:extLst>
          </p:cNvPr>
          <p:cNvGrpSpPr/>
          <p:nvPr/>
        </p:nvGrpSpPr>
        <p:grpSpPr>
          <a:xfrm>
            <a:off x="3672764" y="1313098"/>
            <a:ext cx="2080840" cy="1280883"/>
            <a:chOff x="3672764" y="1313098"/>
            <a:chExt cx="2080840" cy="1280883"/>
          </a:xfrm>
        </p:grpSpPr>
        <p:cxnSp>
          <p:nvCxnSpPr>
            <p:cNvPr id="38" name="直線單箭頭接點 37">
              <a:extLst>
                <a:ext uri="{FF2B5EF4-FFF2-40B4-BE49-F238E27FC236}">
                  <a16:creationId xmlns:a16="http://schemas.microsoft.com/office/drawing/2014/main" id="{E8295302-277D-9E45-A469-7FECA1504F47}"/>
                </a:ext>
              </a:extLst>
            </p:cNvPr>
            <p:cNvCxnSpPr>
              <a:cxnSpLocks/>
            </p:cNvCxnSpPr>
            <p:nvPr/>
          </p:nvCxnSpPr>
          <p:spPr>
            <a:xfrm flipH="1" flipV="1">
              <a:off x="4686604" y="1720150"/>
              <a:ext cx="7087" cy="44097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53" name="群組 52">
              <a:extLst>
                <a:ext uri="{FF2B5EF4-FFF2-40B4-BE49-F238E27FC236}">
                  <a16:creationId xmlns:a16="http://schemas.microsoft.com/office/drawing/2014/main" id="{1DA9E164-DF88-6BDF-B472-A772DECE2B21}"/>
                </a:ext>
              </a:extLst>
            </p:cNvPr>
            <p:cNvGrpSpPr/>
            <p:nvPr/>
          </p:nvGrpSpPr>
          <p:grpSpPr>
            <a:xfrm>
              <a:off x="4527114" y="2132316"/>
              <a:ext cx="642608" cy="461665"/>
              <a:chOff x="5854474" y="1921829"/>
              <a:chExt cx="642608" cy="617647"/>
            </a:xfrm>
          </p:grpSpPr>
          <p:sp>
            <p:nvSpPr>
              <p:cNvPr id="54" name="橢圓 53">
                <a:extLst>
                  <a:ext uri="{FF2B5EF4-FFF2-40B4-BE49-F238E27FC236}">
                    <a16:creationId xmlns:a16="http://schemas.microsoft.com/office/drawing/2014/main" id="{27948A21-EF70-54F1-8DB1-257FE1D836A7}"/>
                  </a:ext>
                </a:extLst>
              </p:cNvPr>
              <p:cNvSpPr/>
              <p:nvPr/>
            </p:nvSpPr>
            <p:spPr>
              <a:xfrm>
                <a:off x="5854474" y="1999363"/>
                <a:ext cx="372140" cy="502534"/>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sz="2400">
                  <a:solidFill>
                    <a:schemeClr val="tx1"/>
                  </a:solidFill>
                  <a:ea typeface="新細明體"/>
                  <a:cs typeface="Calibri"/>
                </a:endParaRPr>
              </a:p>
            </p:txBody>
          </p:sp>
          <p:sp>
            <p:nvSpPr>
              <p:cNvPr id="55" name="文字方塊 18">
                <a:extLst>
                  <a:ext uri="{FF2B5EF4-FFF2-40B4-BE49-F238E27FC236}">
                    <a16:creationId xmlns:a16="http://schemas.microsoft.com/office/drawing/2014/main" id="{61A3002A-AEDD-C4B7-C53A-501C672FC709}"/>
                  </a:ext>
                </a:extLst>
              </p:cNvPr>
              <p:cNvSpPr txBox="1"/>
              <p:nvPr/>
            </p:nvSpPr>
            <p:spPr>
              <a:xfrm>
                <a:off x="5862672" y="1921829"/>
                <a:ext cx="634410" cy="61764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zh-TW" altLang="en-US" sz="2400" b="1">
                    <a:ea typeface="新細明體"/>
                  </a:rPr>
                  <a:t>+</a:t>
                </a:r>
                <a:endParaRPr lang="zh-TW" sz="2400" b="1">
                  <a:ea typeface="新細明體"/>
                  <a:cs typeface="Calibri"/>
                </a:endParaRPr>
              </a:p>
            </p:txBody>
          </p:sp>
        </p:grpSp>
        <mc:AlternateContent xmlns:mc="http://schemas.openxmlformats.org/markup-compatibility/2006" xmlns:a14="http://schemas.microsoft.com/office/drawing/2010/main">
          <mc:Choice Requires="a14">
            <p:sp>
              <p:nvSpPr>
                <p:cNvPr id="41" name="文字方塊 68">
                  <a:extLst>
                    <a:ext uri="{FF2B5EF4-FFF2-40B4-BE49-F238E27FC236}">
                      <a16:creationId xmlns:a16="http://schemas.microsoft.com/office/drawing/2014/main" id="{2EEC73AB-B073-A148-9B59-401DF1A72994}"/>
                    </a:ext>
                  </a:extLst>
                </p:cNvPr>
                <p:cNvSpPr txBox="1"/>
                <p:nvPr/>
              </p:nvSpPr>
              <p:spPr>
                <a:xfrm>
                  <a:off x="3672764" y="1313098"/>
                  <a:ext cx="208084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14:m>
                    <m:oMathPara xmlns:m="http://schemas.openxmlformats.org/officeDocument/2006/math">
                      <m:oMathParaPr>
                        <m:jc m:val="centerGroup"/>
                      </m:oMathParaPr>
                      <m:oMath xmlns:m="http://schemas.openxmlformats.org/officeDocument/2006/math">
                        <m:sSup>
                          <m:sSupPr>
                            <m:ctrlPr>
                              <a:rPr lang="en-US" altLang="zh-TW" sz="2400" b="1" i="1" dirty="0" smtClean="0">
                                <a:solidFill>
                                  <a:srgbClr val="FF0000"/>
                                </a:solidFill>
                                <a:latin typeface="Cambria Math" panose="02040503050406030204" pitchFamily="18" charset="0"/>
                                <a:ea typeface="新細明體"/>
                                <a:cs typeface="Calibri"/>
                              </a:rPr>
                            </m:ctrlPr>
                          </m:sSupPr>
                          <m:e>
                            <m:r>
                              <a:rPr lang="en-US" altLang="zh-TW" sz="2400" b="1" i="1" dirty="0" smtClean="0">
                                <a:solidFill>
                                  <a:srgbClr val="FF0000"/>
                                </a:solidFill>
                                <a:latin typeface="Cambria Math" panose="02040503050406030204" pitchFamily="18" charset="0"/>
                                <a:ea typeface="新細明體"/>
                                <a:cs typeface="Calibri"/>
                              </a:rPr>
                              <m:t>𝒉</m:t>
                            </m:r>
                          </m:e>
                          <m:sup>
                            <m:r>
                              <a:rPr lang="en-US" altLang="zh-TW" sz="2400" b="1" i="1" dirty="0" smtClean="0">
                                <a:solidFill>
                                  <a:srgbClr val="FF0000"/>
                                </a:solidFill>
                                <a:latin typeface="Cambria Math" panose="02040503050406030204" pitchFamily="18" charset="0"/>
                                <a:ea typeface="新細明體"/>
                                <a:cs typeface="Calibri"/>
                              </a:rPr>
                              <m:t>′</m:t>
                            </m:r>
                          </m:sup>
                        </m:sSup>
                        <m:r>
                          <a:rPr lang="en-US" altLang="zh-TW" sz="2400" b="0" i="1" dirty="0" smtClean="0">
                            <a:solidFill>
                              <a:srgbClr val="FF0000"/>
                            </a:solidFill>
                            <a:latin typeface="Cambria Math" panose="02040503050406030204" pitchFamily="18" charset="0"/>
                            <a:ea typeface="新細明體"/>
                            <a:cs typeface="Calibri"/>
                          </a:rPr>
                          <m:t>=</m:t>
                        </m:r>
                        <m:r>
                          <a:rPr lang="en-US" altLang="zh-TW" sz="2400" b="1" i="1" dirty="0" smtClean="0">
                            <a:solidFill>
                              <a:srgbClr val="FF0000"/>
                            </a:solidFill>
                            <a:latin typeface="Cambria Math" panose="02040503050406030204" pitchFamily="18" charset="0"/>
                            <a:ea typeface="新細明體"/>
                            <a:cs typeface="Calibri"/>
                          </a:rPr>
                          <m:t>𝒉</m:t>
                        </m:r>
                        <m:r>
                          <a:rPr lang="en-US" altLang="zh-TW" sz="2400" b="1" i="1" dirty="0" smtClean="0">
                            <a:solidFill>
                              <a:srgbClr val="FF0000"/>
                            </a:solidFill>
                            <a:latin typeface="Cambria Math" panose="02040503050406030204" pitchFamily="18" charset="0"/>
                            <a:ea typeface="新細明體"/>
                            <a:cs typeface="Calibri"/>
                          </a:rPr>
                          <m:t>+</m:t>
                        </m:r>
                        <m:r>
                          <a:rPr lang="en-US" altLang="zh-TW" sz="2400" b="1" i="0" dirty="0" smtClean="0">
                            <a:solidFill>
                              <a:srgbClr val="FF0000"/>
                            </a:solidFill>
                            <a:latin typeface="Cambria Math" panose="02040503050406030204" pitchFamily="18" charset="0"/>
                            <a:ea typeface="新細明體"/>
                            <a:cs typeface="Calibri"/>
                          </a:rPr>
                          <m:t>𝚫</m:t>
                        </m:r>
                        <m:r>
                          <a:rPr lang="en-US" altLang="zh-TW" sz="2400" b="1" i="1" dirty="0" smtClean="0">
                            <a:solidFill>
                              <a:srgbClr val="FF0000"/>
                            </a:solidFill>
                            <a:latin typeface="Cambria Math" panose="02040503050406030204" pitchFamily="18" charset="0"/>
                            <a:ea typeface="新細明體"/>
                            <a:cs typeface="Calibri"/>
                          </a:rPr>
                          <m:t>𝒉</m:t>
                        </m:r>
                      </m:oMath>
                    </m:oMathPara>
                  </a14:m>
                  <a:endParaRPr lang="zh-TW" altLang="en-US" sz="2400" b="1" i="1">
                    <a:ea typeface="新細明體"/>
                    <a:cs typeface="Calibri"/>
                  </a:endParaRPr>
                </a:p>
              </p:txBody>
            </p:sp>
          </mc:Choice>
          <mc:Fallback xmlns="">
            <p:sp>
              <p:nvSpPr>
                <p:cNvPr id="41" name="文字方塊 68">
                  <a:extLst>
                    <a:ext uri="{FF2B5EF4-FFF2-40B4-BE49-F238E27FC236}">
                      <a16:creationId xmlns:a16="http://schemas.microsoft.com/office/drawing/2014/main" id="{2EEC73AB-B073-A148-9B59-401DF1A72994}"/>
                    </a:ext>
                  </a:extLst>
                </p:cNvPr>
                <p:cNvSpPr txBox="1">
                  <a:spLocks noRot="1" noChangeAspect="1" noMove="1" noResize="1" noEditPoints="1" noAdjustHandles="1" noChangeArrowheads="1" noChangeShapeType="1" noTextEdit="1"/>
                </p:cNvSpPr>
                <p:nvPr/>
              </p:nvSpPr>
              <p:spPr>
                <a:xfrm>
                  <a:off x="3672764" y="1313098"/>
                  <a:ext cx="2080840" cy="461665"/>
                </a:xfrm>
                <a:prstGeom prst="rect">
                  <a:avLst/>
                </a:prstGeom>
                <a:blipFill>
                  <a:blip r:embed="rId7"/>
                  <a:stretch>
                    <a:fillRect/>
                  </a:stretch>
                </a:blipFill>
              </p:spPr>
              <p:txBody>
                <a:bodyPr/>
                <a:lstStyle/>
                <a:p>
                  <a:r>
                    <a:rPr lang="en-US">
                      <a:noFill/>
                    </a:rPr>
                    <a:t> </a:t>
                  </a:r>
                </a:p>
              </p:txBody>
            </p:sp>
          </mc:Fallback>
        </mc:AlternateContent>
      </p:grpSp>
      <p:sp>
        <p:nvSpPr>
          <p:cNvPr id="62" name="矩形 61">
            <a:extLst>
              <a:ext uri="{FF2B5EF4-FFF2-40B4-BE49-F238E27FC236}">
                <a16:creationId xmlns:a16="http://schemas.microsoft.com/office/drawing/2014/main" id="{90FA3E1A-3D6F-45F0-F72B-1D03B5612B8A}"/>
              </a:ext>
            </a:extLst>
          </p:cNvPr>
          <p:cNvSpPr/>
          <p:nvPr/>
        </p:nvSpPr>
        <p:spPr>
          <a:xfrm>
            <a:off x="3423987" y="5858455"/>
            <a:ext cx="2551812" cy="256953"/>
          </a:xfrm>
          <a:prstGeom prst="rect">
            <a:avLst/>
          </a:prstGeom>
          <a:solidFill>
            <a:schemeClr val="accent1">
              <a:lumMod val="40000"/>
              <a:lumOff val="6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p>
        </p:txBody>
      </p:sp>
      <p:grpSp>
        <p:nvGrpSpPr>
          <p:cNvPr id="17" name="Group 16">
            <a:extLst>
              <a:ext uri="{FF2B5EF4-FFF2-40B4-BE49-F238E27FC236}">
                <a16:creationId xmlns:a16="http://schemas.microsoft.com/office/drawing/2014/main" id="{00380708-23FC-8549-A03F-070160813F12}"/>
              </a:ext>
            </a:extLst>
          </p:cNvPr>
          <p:cNvGrpSpPr/>
          <p:nvPr/>
        </p:nvGrpSpPr>
        <p:grpSpPr>
          <a:xfrm>
            <a:off x="2559846" y="3425375"/>
            <a:ext cx="4258586" cy="2340515"/>
            <a:chOff x="2559846" y="3425375"/>
            <a:chExt cx="4258586" cy="2340515"/>
          </a:xfrm>
          <a:solidFill>
            <a:srgbClr val="FBBDD3"/>
          </a:solidFill>
        </p:grpSpPr>
        <p:sp>
          <p:nvSpPr>
            <p:cNvPr id="35" name="流程圖: 人工作業 34">
              <a:extLst>
                <a:ext uri="{FF2B5EF4-FFF2-40B4-BE49-F238E27FC236}">
                  <a16:creationId xmlns:a16="http://schemas.microsoft.com/office/drawing/2014/main" id="{F6DF6451-FB39-000E-32D0-48358011E5D1}"/>
                </a:ext>
              </a:extLst>
            </p:cNvPr>
            <p:cNvSpPr/>
            <p:nvPr/>
          </p:nvSpPr>
          <p:spPr>
            <a:xfrm>
              <a:off x="2565411" y="3446792"/>
              <a:ext cx="4253021" cy="2319098"/>
            </a:xfrm>
            <a:prstGeom prst="flowChartManualOperati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TW" altLang="en-US" sz="2400">
                <a:solidFill>
                  <a:schemeClr val="tx1"/>
                </a:solidFill>
                <a:ea typeface="新細明體"/>
                <a:cs typeface="Calibri"/>
              </a:endParaRPr>
            </a:p>
          </p:txBody>
        </p:sp>
        <p:sp>
          <p:nvSpPr>
            <p:cNvPr id="36" name="文字方塊 35">
              <a:extLst>
                <a:ext uri="{FF2B5EF4-FFF2-40B4-BE49-F238E27FC236}">
                  <a16:creationId xmlns:a16="http://schemas.microsoft.com/office/drawing/2014/main" id="{21720EDC-AF86-4F86-AAE8-A49D4CA58D87}"/>
                </a:ext>
              </a:extLst>
            </p:cNvPr>
            <p:cNvSpPr txBox="1"/>
            <p:nvPr/>
          </p:nvSpPr>
          <p:spPr>
            <a:xfrm>
              <a:off x="3314120" y="4180028"/>
              <a:ext cx="2840665" cy="621136"/>
            </a:xfrm>
            <a:prstGeom prst="rect">
              <a:avLst/>
            </a:prstGeom>
            <a:grp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zh-TW" altLang="en-US" sz="2400">
                  <a:ea typeface="新細明體"/>
                </a:rPr>
                <a:t>Feed-forward</a:t>
              </a:r>
              <a:endParaRPr lang="zh-TW" sz="2400">
                <a:ea typeface="新細明體"/>
                <a:cs typeface="Calibri"/>
              </a:endParaRPr>
            </a:p>
            <a:p>
              <a:pPr algn="ctr"/>
              <a:r>
                <a:rPr lang="zh-TW" altLang="en-US" sz="2400">
                  <a:ea typeface="新細明體"/>
                  <a:cs typeface="Calibri"/>
                </a:rPr>
                <a:t>up-project</a:t>
              </a:r>
            </a:p>
          </p:txBody>
        </p:sp>
        <p:sp>
          <p:nvSpPr>
            <p:cNvPr id="6" name="左中括弧 5">
              <a:extLst>
                <a:ext uri="{FF2B5EF4-FFF2-40B4-BE49-F238E27FC236}">
                  <a16:creationId xmlns:a16="http://schemas.microsoft.com/office/drawing/2014/main" id="{CF65842F-19D6-7BC9-D721-9F852D739D60}"/>
                </a:ext>
              </a:extLst>
            </p:cNvPr>
            <p:cNvSpPr/>
            <p:nvPr/>
          </p:nvSpPr>
          <p:spPr>
            <a:xfrm rot="5400000">
              <a:off x="4615475" y="4400026"/>
              <a:ext cx="221511" cy="2507511"/>
            </a:xfrm>
            <a:prstGeom prst="leftBracket">
              <a:avLst/>
            </a:prstGeom>
            <a:grpFill/>
            <a:ln w="28575">
              <a:solidFill>
                <a:schemeClr val="accent4">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mc:AlternateContent xmlns:mc="http://schemas.openxmlformats.org/markup-compatibility/2006" xmlns:a14="http://schemas.microsoft.com/office/drawing/2010/main">
          <mc:Choice Requires="a14">
            <p:sp>
              <p:nvSpPr>
                <p:cNvPr id="67" name="文字方塊 66">
                  <a:extLst>
                    <a:ext uri="{FF2B5EF4-FFF2-40B4-BE49-F238E27FC236}">
                      <a16:creationId xmlns:a16="http://schemas.microsoft.com/office/drawing/2014/main" id="{A973046B-160C-C1CC-CB40-003A1A6D90AB}"/>
                    </a:ext>
                  </a:extLst>
                </p:cNvPr>
                <p:cNvSpPr txBox="1"/>
                <p:nvPr/>
              </p:nvSpPr>
              <p:spPr>
                <a:xfrm>
                  <a:off x="4359654" y="5110376"/>
                  <a:ext cx="749596" cy="461665"/>
                </a:xfrm>
                <a:prstGeom prst="rect">
                  <a:avLst/>
                </a:prstGeom>
                <a:grp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14:m>
                    <m:oMathPara xmlns:m="http://schemas.openxmlformats.org/officeDocument/2006/math">
                      <m:oMathParaPr>
                        <m:jc m:val="centerGroup"/>
                      </m:oMathParaPr>
                      <m:oMath xmlns:m="http://schemas.openxmlformats.org/officeDocument/2006/math">
                        <m:sSub>
                          <m:sSubPr>
                            <m:ctrlPr>
                              <a:rPr lang="en-US" altLang="zh-TW" sz="2400" b="0" i="1" dirty="0" smtClean="0">
                                <a:latin typeface="Cambria Math" panose="02040503050406030204" pitchFamily="18" charset="0"/>
                                <a:ea typeface="新細明體"/>
                                <a:cs typeface="Calibri"/>
                              </a:rPr>
                            </m:ctrlPr>
                          </m:sSubPr>
                          <m:e>
                            <m:r>
                              <a:rPr lang="zh-TW" altLang="en-US" sz="2400" i="1" dirty="0" smtClean="0">
                                <a:latin typeface="Cambria Math" panose="02040503050406030204" pitchFamily="18" charset="0"/>
                                <a:ea typeface="新細明體"/>
                                <a:cs typeface="Calibri"/>
                              </a:rPr>
                              <m:t>𝑑</m:t>
                            </m:r>
                          </m:e>
                          <m:sub>
                            <m:r>
                              <a:rPr lang="en-US" altLang="zh-TW" sz="2400" b="0" i="1" dirty="0" smtClean="0">
                                <a:latin typeface="Cambria Math" panose="02040503050406030204" pitchFamily="18" charset="0"/>
                                <a:ea typeface="新細明體"/>
                                <a:cs typeface="Calibri"/>
                              </a:rPr>
                              <m:t>𝑚𝑜𝑑𝑒𝑙</m:t>
                            </m:r>
                          </m:sub>
                        </m:sSub>
                      </m:oMath>
                    </m:oMathPara>
                  </a14:m>
                  <a:endParaRPr lang="zh-TW" altLang="en-US" sz="2400">
                    <a:ea typeface="新細明體"/>
                    <a:cs typeface="Calibri"/>
                  </a:endParaRPr>
                </a:p>
              </p:txBody>
            </p:sp>
          </mc:Choice>
          <mc:Fallback xmlns="">
            <p:sp>
              <p:nvSpPr>
                <p:cNvPr id="67" name="文字方塊 66">
                  <a:extLst>
                    <a:ext uri="{FF2B5EF4-FFF2-40B4-BE49-F238E27FC236}">
                      <a16:creationId xmlns:a16="http://schemas.microsoft.com/office/drawing/2014/main" id="{A973046B-160C-C1CC-CB40-003A1A6D90AB}"/>
                    </a:ext>
                  </a:extLst>
                </p:cNvPr>
                <p:cNvSpPr txBox="1">
                  <a:spLocks noRot="1" noChangeAspect="1" noMove="1" noResize="1" noEditPoints="1" noAdjustHandles="1" noChangeArrowheads="1" noChangeShapeType="1" noTextEdit="1"/>
                </p:cNvSpPr>
                <p:nvPr/>
              </p:nvSpPr>
              <p:spPr>
                <a:xfrm>
                  <a:off x="4359654" y="5110376"/>
                  <a:ext cx="749596" cy="461665"/>
                </a:xfrm>
                <a:prstGeom prst="rect">
                  <a:avLst/>
                </a:prstGeom>
                <a:blipFill>
                  <a:blip r:embed="rId8"/>
                  <a:stretch>
                    <a:fillRect l="-27642" r="-13008" b="-2632"/>
                  </a:stretch>
                </a:blipFill>
              </p:spPr>
              <p:txBody>
                <a:bodyPr/>
                <a:lstStyle/>
                <a:p>
                  <a:r>
                    <a:rPr lang="en-US">
                      <a:noFill/>
                    </a:rPr>
                    <a:t> </a:t>
                  </a:r>
                </a:p>
              </p:txBody>
            </p:sp>
          </mc:Fallback>
        </mc:AlternateContent>
        <p:sp>
          <p:nvSpPr>
            <p:cNvPr id="68" name="左中括弧 67">
              <a:extLst>
                <a:ext uri="{FF2B5EF4-FFF2-40B4-BE49-F238E27FC236}">
                  <a16:creationId xmlns:a16="http://schemas.microsoft.com/office/drawing/2014/main" id="{5998346B-88B4-D6AF-503B-1B2ABF3F4A5D}"/>
                </a:ext>
              </a:extLst>
            </p:cNvPr>
            <p:cNvSpPr/>
            <p:nvPr/>
          </p:nvSpPr>
          <p:spPr>
            <a:xfrm rot="16200000">
              <a:off x="4597753" y="1387468"/>
              <a:ext cx="168348" cy="4244161"/>
            </a:xfrm>
            <a:prstGeom prst="leftBracket">
              <a:avLst/>
            </a:prstGeom>
            <a:grpFill/>
            <a:ln w="28575">
              <a:solidFill>
                <a:schemeClr val="accent4">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mc:AlternateContent xmlns:mc="http://schemas.openxmlformats.org/markup-compatibility/2006" xmlns:a14="http://schemas.microsoft.com/office/drawing/2010/main">
          <mc:Choice Requires="a14">
            <p:sp>
              <p:nvSpPr>
                <p:cNvPr id="69" name="文字方塊 68">
                  <a:extLst>
                    <a:ext uri="{FF2B5EF4-FFF2-40B4-BE49-F238E27FC236}">
                      <a16:creationId xmlns:a16="http://schemas.microsoft.com/office/drawing/2014/main" id="{237649FC-CE7F-08E0-F0ED-7B0DC0558823}"/>
                    </a:ext>
                  </a:extLst>
                </p:cNvPr>
                <p:cNvSpPr txBox="1"/>
                <p:nvPr/>
              </p:nvSpPr>
              <p:spPr>
                <a:xfrm>
                  <a:off x="4182445" y="3621817"/>
                  <a:ext cx="1095154" cy="461665"/>
                </a:xfrm>
                <a:prstGeom prst="rect">
                  <a:avLst/>
                </a:prstGeom>
                <a:grp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14:m>
                    <m:oMathPara xmlns:m="http://schemas.openxmlformats.org/officeDocument/2006/math">
                      <m:oMathParaPr>
                        <m:jc m:val="centerGroup"/>
                      </m:oMathParaPr>
                      <m:oMath xmlns:m="http://schemas.openxmlformats.org/officeDocument/2006/math">
                        <m:sSub>
                          <m:sSubPr>
                            <m:ctrlPr>
                              <a:rPr lang="zh-TW" altLang="en-US" sz="2400" i="1" dirty="0" smtClean="0">
                                <a:latin typeface="Cambria Math" panose="02040503050406030204" pitchFamily="18" charset="0"/>
                                <a:ea typeface="新細明體"/>
                                <a:cs typeface="Calibri"/>
                              </a:rPr>
                            </m:ctrlPr>
                          </m:sSubPr>
                          <m:e>
                            <m:r>
                              <a:rPr lang="zh-TW" altLang="en-US" sz="2400" i="1" dirty="0" smtClean="0">
                                <a:latin typeface="Cambria Math" panose="02040503050406030204" pitchFamily="18" charset="0"/>
                                <a:ea typeface="新細明體"/>
                                <a:cs typeface="Calibri"/>
                              </a:rPr>
                              <m:t>𝑑</m:t>
                            </m:r>
                          </m:e>
                          <m:sub>
                            <m:r>
                              <a:rPr lang="en-US" altLang="zh-TW" sz="2400" b="0" i="1" dirty="0" smtClean="0">
                                <a:latin typeface="Cambria Math" panose="02040503050406030204" pitchFamily="18" charset="0"/>
                                <a:ea typeface="新細明體"/>
                                <a:cs typeface="Calibri"/>
                              </a:rPr>
                              <m:t>𝐹𝐹𝑊</m:t>
                            </m:r>
                          </m:sub>
                        </m:sSub>
                      </m:oMath>
                    </m:oMathPara>
                  </a14:m>
                  <a:endParaRPr lang="zh-TW" altLang="en-US" sz="2400">
                    <a:ea typeface="新細明體"/>
                    <a:cs typeface="Calibri"/>
                  </a:endParaRPr>
                </a:p>
              </p:txBody>
            </p:sp>
          </mc:Choice>
          <mc:Fallback xmlns="">
            <p:sp>
              <p:nvSpPr>
                <p:cNvPr id="69" name="文字方塊 68">
                  <a:extLst>
                    <a:ext uri="{FF2B5EF4-FFF2-40B4-BE49-F238E27FC236}">
                      <a16:creationId xmlns:a16="http://schemas.microsoft.com/office/drawing/2014/main" id="{237649FC-CE7F-08E0-F0ED-7B0DC0558823}"/>
                    </a:ext>
                  </a:extLst>
                </p:cNvPr>
                <p:cNvSpPr txBox="1">
                  <a:spLocks noRot="1" noChangeAspect="1" noMove="1" noResize="1" noEditPoints="1" noAdjustHandles="1" noChangeArrowheads="1" noChangeShapeType="1" noTextEdit="1"/>
                </p:cNvSpPr>
                <p:nvPr/>
              </p:nvSpPr>
              <p:spPr>
                <a:xfrm>
                  <a:off x="4182445" y="3621817"/>
                  <a:ext cx="1095154" cy="461665"/>
                </a:xfrm>
                <a:prstGeom prst="rect">
                  <a:avLst/>
                </a:prstGeom>
                <a:blipFill>
                  <a:blip r:embed="rId9"/>
                  <a:stretch>
                    <a:fillRect b="-1316"/>
                  </a:stretch>
                </a:blipFill>
              </p:spPr>
              <p:txBody>
                <a:bodyPr/>
                <a:lstStyle/>
                <a:p>
                  <a:r>
                    <a:rPr lang="en-US">
                      <a:noFill/>
                    </a:rPr>
                    <a:t> </a:t>
                  </a:r>
                </a:p>
              </p:txBody>
            </p:sp>
          </mc:Fallback>
        </mc:AlternateContent>
      </p:grpSp>
      <p:sp>
        <p:nvSpPr>
          <p:cNvPr id="64" name="矩形 63">
            <a:extLst>
              <a:ext uri="{FF2B5EF4-FFF2-40B4-BE49-F238E27FC236}">
                <a16:creationId xmlns:a16="http://schemas.microsoft.com/office/drawing/2014/main" id="{706B21CB-35F7-6D9B-419F-4A1793E70239}"/>
              </a:ext>
            </a:extLst>
          </p:cNvPr>
          <p:cNvSpPr/>
          <p:nvPr/>
        </p:nvSpPr>
        <p:spPr>
          <a:xfrm>
            <a:off x="8538960" y="4311090"/>
            <a:ext cx="894833" cy="256953"/>
          </a:xfrm>
          <a:prstGeom prst="rect">
            <a:avLst/>
          </a:prstGeom>
          <a:solidFill>
            <a:schemeClr val="accent1">
              <a:lumMod val="40000"/>
              <a:lumOff val="6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p>
        </p:txBody>
      </p:sp>
      <mc:AlternateContent xmlns:mc="http://schemas.openxmlformats.org/markup-compatibility/2006" xmlns:a14="http://schemas.microsoft.com/office/drawing/2010/main">
        <mc:Choice Requires="a14">
          <p:sp>
            <p:nvSpPr>
              <p:cNvPr id="40" name="文字方塊 68">
                <a:extLst>
                  <a:ext uri="{FF2B5EF4-FFF2-40B4-BE49-F238E27FC236}">
                    <a16:creationId xmlns:a16="http://schemas.microsoft.com/office/drawing/2014/main" id="{69259AF1-7707-4343-83C1-4DDF3BCC2CCC}"/>
                  </a:ext>
                </a:extLst>
              </p:cNvPr>
              <p:cNvSpPr txBox="1"/>
              <p:nvPr/>
            </p:nvSpPr>
            <p:spPr>
              <a:xfrm>
                <a:off x="10997280" y="2446237"/>
                <a:ext cx="1095154"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14:m>
                  <m:oMathPara xmlns:m="http://schemas.openxmlformats.org/officeDocument/2006/math">
                    <m:oMathParaPr>
                      <m:jc m:val="centerGroup"/>
                    </m:oMathParaPr>
                    <m:oMath xmlns:m="http://schemas.openxmlformats.org/officeDocument/2006/math">
                      <m:r>
                        <a:rPr lang="en-US" altLang="zh-TW" sz="2400" b="1" i="0" dirty="0" smtClean="0">
                          <a:latin typeface="Cambria Math" panose="02040503050406030204" pitchFamily="18" charset="0"/>
                          <a:ea typeface="新細明體"/>
                          <a:cs typeface="Calibri"/>
                        </a:rPr>
                        <m:t>𝚫</m:t>
                      </m:r>
                      <m:r>
                        <a:rPr lang="en-US" altLang="zh-TW" sz="2400" b="1" i="1" dirty="0" smtClean="0">
                          <a:latin typeface="Cambria Math" panose="02040503050406030204" pitchFamily="18" charset="0"/>
                          <a:ea typeface="新細明體"/>
                          <a:cs typeface="Calibri"/>
                        </a:rPr>
                        <m:t>𝒉</m:t>
                      </m:r>
                    </m:oMath>
                  </m:oMathPara>
                </a14:m>
                <a:endParaRPr lang="zh-TW" altLang="en-US" sz="2400" b="1">
                  <a:ea typeface="新細明體"/>
                  <a:cs typeface="Calibri"/>
                </a:endParaRPr>
              </a:p>
            </p:txBody>
          </p:sp>
        </mc:Choice>
        <mc:Fallback xmlns="">
          <p:sp>
            <p:nvSpPr>
              <p:cNvPr id="40" name="文字方塊 68">
                <a:extLst>
                  <a:ext uri="{FF2B5EF4-FFF2-40B4-BE49-F238E27FC236}">
                    <a16:creationId xmlns:a16="http://schemas.microsoft.com/office/drawing/2014/main" id="{69259AF1-7707-4343-83C1-4DDF3BCC2CCC}"/>
                  </a:ext>
                </a:extLst>
              </p:cNvPr>
              <p:cNvSpPr txBox="1">
                <a:spLocks noRot="1" noChangeAspect="1" noMove="1" noResize="1" noEditPoints="1" noAdjustHandles="1" noChangeArrowheads="1" noChangeShapeType="1" noTextEdit="1"/>
              </p:cNvSpPr>
              <p:nvPr/>
            </p:nvSpPr>
            <p:spPr>
              <a:xfrm>
                <a:off x="10997280" y="2446237"/>
                <a:ext cx="1095154" cy="461665"/>
              </a:xfrm>
              <a:prstGeom prst="rect">
                <a:avLst/>
              </a:prstGeom>
              <a:blipFill>
                <a:blip r:embed="rId10"/>
                <a:stretch>
                  <a:fillRect/>
                </a:stretch>
              </a:blipFill>
            </p:spPr>
            <p:txBody>
              <a:bodyPr/>
              <a:lstStyle/>
              <a:p>
                <a:r>
                  <a:rPr lang="en-US">
                    <a:noFill/>
                  </a:rPr>
                  <a:t> </a:t>
                </a:r>
              </a:p>
            </p:txBody>
          </p:sp>
        </mc:Fallback>
      </mc:AlternateContent>
      <p:sp>
        <p:nvSpPr>
          <p:cNvPr id="66" name="矩形 65">
            <a:extLst>
              <a:ext uri="{FF2B5EF4-FFF2-40B4-BE49-F238E27FC236}">
                <a16:creationId xmlns:a16="http://schemas.microsoft.com/office/drawing/2014/main" id="{776E4B0E-CFE3-3D9C-3CA2-31435649D103}"/>
              </a:ext>
            </a:extLst>
          </p:cNvPr>
          <p:cNvSpPr/>
          <p:nvPr/>
        </p:nvSpPr>
        <p:spPr>
          <a:xfrm>
            <a:off x="6932730" y="2535780"/>
            <a:ext cx="4253021" cy="265813"/>
          </a:xfrm>
          <a:prstGeom prst="rect">
            <a:avLst/>
          </a:prstGeom>
          <a:solidFill>
            <a:schemeClr val="accent1">
              <a:lumMod val="40000"/>
              <a:lumOff val="6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p>
        </p:txBody>
      </p:sp>
      <p:sp>
        <p:nvSpPr>
          <p:cNvPr id="4" name="日期版面配置區 3">
            <a:extLst>
              <a:ext uri="{FF2B5EF4-FFF2-40B4-BE49-F238E27FC236}">
                <a16:creationId xmlns:a16="http://schemas.microsoft.com/office/drawing/2014/main" id="{95A2EB2C-7E1C-3B0F-8918-B7822AD2E338}"/>
              </a:ext>
            </a:extLst>
          </p:cNvPr>
          <p:cNvSpPr>
            <a:spLocks noGrp="1"/>
          </p:cNvSpPr>
          <p:nvPr>
            <p:ph type="dt" sz="half" idx="10"/>
          </p:nvPr>
        </p:nvSpPr>
        <p:spPr/>
        <p:txBody>
          <a:bodyPr/>
          <a:lstStyle/>
          <a:p>
            <a:r>
              <a:rPr lang="en" altLang="zh-TW" b="0" i="0">
                <a:effectLst/>
                <a:latin typeface="+mn-lt"/>
              </a:rPr>
              <a:t>Hu, Edward J., et al. "</a:t>
            </a:r>
            <a:r>
              <a:rPr lang="en" altLang="zh-TW" b="0" i="0" err="1">
                <a:effectLst/>
                <a:latin typeface="+mn-lt"/>
              </a:rPr>
              <a:t>LoRA</a:t>
            </a:r>
            <a:r>
              <a:rPr lang="en" altLang="zh-TW" b="0" i="0">
                <a:effectLst/>
                <a:latin typeface="+mn-lt"/>
              </a:rPr>
              <a:t>: Low-Rank Adaptation of Large Language Models." </a:t>
            </a:r>
            <a:r>
              <a:rPr lang="en" altLang="zh-TW" b="0" i="1">
                <a:effectLst/>
                <a:latin typeface="+mn-lt"/>
              </a:rPr>
              <a:t>International Conference on Learning Representations</a:t>
            </a:r>
            <a:r>
              <a:rPr lang="en" altLang="zh-TW" b="0" i="0">
                <a:effectLst/>
                <a:latin typeface="+mn-lt"/>
              </a:rPr>
              <a:t>. 2021.</a:t>
            </a:r>
            <a:endParaRPr lang="en-TW" altLang="zh-TW">
              <a:latin typeface="+mn-lt"/>
            </a:endParaRPr>
          </a:p>
        </p:txBody>
      </p:sp>
    </p:spTree>
    <p:extLst>
      <p:ext uri="{BB962C8B-B14F-4D97-AF65-F5344CB8AC3E}">
        <p14:creationId xmlns:p14="http://schemas.microsoft.com/office/powerpoint/2010/main" val="2025067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64" grpId="0" animBg="1"/>
      <p:bldP spid="40" grpId="0"/>
      <p:bldP spid="66" grpId="0" animBg="1"/>
    </p:bld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Group 35">
            <a:extLst>
              <a:ext uri="{FF2B5EF4-FFF2-40B4-BE49-F238E27FC236}">
                <a16:creationId xmlns:a16="http://schemas.microsoft.com/office/drawing/2014/main" id="{873AC84D-3C79-EC41-BC82-53879FC2E169}"/>
              </a:ext>
            </a:extLst>
          </p:cNvPr>
          <p:cNvGrpSpPr/>
          <p:nvPr/>
        </p:nvGrpSpPr>
        <p:grpSpPr>
          <a:xfrm>
            <a:off x="139313" y="3394766"/>
            <a:ext cx="3663918" cy="3423249"/>
            <a:chOff x="139771" y="3376562"/>
            <a:chExt cx="3663918" cy="3423249"/>
          </a:xfrm>
        </p:grpSpPr>
        <p:sp>
          <p:nvSpPr>
            <p:cNvPr id="91" name="矩形: 圓角 45">
              <a:extLst>
                <a:ext uri="{FF2B5EF4-FFF2-40B4-BE49-F238E27FC236}">
                  <a16:creationId xmlns:a16="http://schemas.microsoft.com/office/drawing/2014/main" id="{85EC3F3E-FF51-7A4B-B450-4D05D0C3F744}"/>
                </a:ext>
              </a:extLst>
            </p:cNvPr>
            <p:cNvSpPr/>
            <p:nvPr/>
          </p:nvSpPr>
          <p:spPr>
            <a:xfrm>
              <a:off x="139771" y="3376562"/>
              <a:ext cx="3005275" cy="3423249"/>
            </a:xfrm>
            <a:prstGeom prst="roundRect">
              <a:avLst/>
            </a:prstGeom>
            <a:solidFill>
              <a:srgbClr val="FFFEAB"/>
            </a:solidFill>
            <a:ln w="57150">
              <a:solidFill>
                <a:srgbClr val="FFFF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42" name="文字方塊 4">
              <a:extLst>
                <a:ext uri="{FF2B5EF4-FFF2-40B4-BE49-F238E27FC236}">
                  <a16:creationId xmlns:a16="http://schemas.microsoft.com/office/drawing/2014/main" id="{6522FD75-AB4C-804C-8839-9AD14E3F9DFE}"/>
                </a:ext>
              </a:extLst>
            </p:cNvPr>
            <p:cNvSpPr txBox="1"/>
            <p:nvPr/>
          </p:nvSpPr>
          <p:spPr>
            <a:xfrm>
              <a:off x="2499126" y="5721718"/>
              <a:ext cx="1304563"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2400">
                  <a:ea typeface="新細明體"/>
                  <a:cs typeface="Calibri"/>
                </a:rPr>
                <a:t>Prefix</a:t>
              </a:r>
              <a:endParaRPr lang="zh-TW">
                <a:ea typeface="新細明體"/>
                <a:cs typeface="Calibri"/>
              </a:endParaRPr>
            </a:p>
          </p:txBody>
        </p:sp>
      </p:grpSp>
      <p:sp>
        <p:nvSpPr>
          <p:cNvPr id="7" name="矩形 97">
            <a:extLst>
              <a:ext uri="{FF2B5EF4-FFF2-40B4-BE49-F238E27FC236}">
                <a16:creationId xmlns:a16="http://schemas.microsoft.com/office/drawing/2014/main" id="{A70CB6B6-CB73-8B47-842C-A978B23B312A}"/>
              </a:ext>
            </a:extLst>
          </p:cNvPr>
          <p:cNvSpPr/>
          <p:nvPr/>
        </p:nvSpPr>
        <p:spPr>
          <a:xfrm rot="16200000">
            <a:off x="3530879" y="5984123"/>
            <a:ext cx="868325" cy="230372"/>
          </a:xfrm>
          <a:prstGeom prst="rect">
            <a:avLst/>
          </a:prstGeom>
          <a:solidFill>
            <a:schemeClr val="accent1">
              <a:lumMod val="40000"/>
              <a:lumOff val="6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矩形 98">
            <a:extLst>
              <a:ext uri="{FF2B5EF4-FFF2-40B4-BE49-F238E27FC236}">
                <a16:creationId xmlns:a16="http://schemas.microsoft.com/office/drawing/2014/main" id="{DAB69630-08A7-9E44-9152-F1D04564C8EE}"/>
              </a:ext>
            </a:extLst>
          </p:cNvPr>
          <p:cNvSpPr/>
          <p:nvPr/>
        </p:nvSpPr>
        <p:spPr>
          <a:xfrm rot="16200000">
            <a:off x="5251826" y="5984123"/>
            <a:ext cx="868325" cy="230372"/>
          </a:xfrm>
          <a:prstGeom prst="rect">
            <a:avLst/>
          </a:prstGeom>
          <a:solidFill>
            <a:schemeClr val="accent1">
              <a:lumMod val="40000"/>
              <a:lumOff val="6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矩形 99">
            <a:extLst>
              <a:ext uri="{FF2B5EF4-FFF2-40B4-BE49-F238E27FC236}">
                <a16:creationId xmlns:a16="http://schemas.microsoft.com/office/drawing/2014/main" id="{9B251FB8-B1BE-C544-8F41-51F7AE516803}"/>
              </a:ext>
            </a:extLst>
          </p:cNvPr>
          <p:cNvSpPr/>
          <p:nvPr/>
        </p:nvSpPr>
        <p:spPr>
          <a:xfrm rot="16200000">
            <a:off x="6972773" y="5984123"/>
            <a:ext cx="868325" cy="230372"/>
          </a:xfrm>
          <a:prstGeom prst="rect">
            <a:avLst/>
          </a:prstGeom>
          <a:solidFill>
            <a:schemeClr val="accent1">
              <a:lumMod val="40000"/>
              <a:lumOff val="6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矩形 100">
            <a:extLst>
              <a:ext uri="{FF2B5EF4-FFF2-40B4-BE49-F238E27FC236}">
                <a16:creationId xmlns:a16="http://schemas.microsoft.com/office/drawing/2014/main" id="{9CE0B803-80ED-154B-839E-3DD2964D5025}"/>
              </a:ext>
            </a:extLst>
          </p:cNvPr>
          <p:cNvSpPr/>
          <p:nvPr/>
        </p:nvSpPr>
        <p:spPr>
          <a:xfrm rot="16200000">
            <a:off x="10414665" y="5982351"/>
            <a:ext cx="868325" cy="230372"/>
          </a:xfrm>
          <a:prstGeom prst="rect">
            <a:avLst/>
          </a:prstGeom>
          <a:solidFill>
            <a:schemeClr val="accent1">
              <a:lumMod val="40000"/>
              <a:lumOff val="6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矩形 101">
            <a:extLst>
              <a:ext uri="{FF2B5EF4-FFF2-40B4-BE49-F238E27FC236}">
                <a16:creationId xmlns:a16="http://schemas.microsoft.com/office/drawing/2014/main" id="{D9593393-A4E0-914E-BD76-D83E7D3E88A4}"/>
              </a:ext>
            </a:extLst>
          </p:cNvPr>
          <p:cNvSpPr/>
          <p:nvPr/>
        </p:nvSpPr>
        <p:spPr>
          <a:xfrm rot="16200000">
            <a:off x="8693720" y="5982351"/>
            <a:ext cx="868325" cy="230372"/>
          </a:xfrm>
          <a:prstGeom prst="rect">
            <a:avLst/>
          </a:prstGeom>
          <a:solidFill>
            <a:schemeClr val="accent1">
              <a:lumMod val="40000"/>
              <a:lumOff val="6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17" name="Group 16">
            <a:extLst>
              <a:ext uri="{FF2B5EF4-FFF2-40B4-BE49-F238E27FC236}">
                <a16:creationId xmlns:a16="http://schemas.microsoft.com/office/drawing/2014/main" id="{B13C7B3F-DB06-7E4D-A98A-A7522B322DE4}"/>
              </a:ext>
            </a:extLst>
          </p:cNvPr>
          <p:cNvGrpSpPr/>
          <p:nvPr/>
        </p:nvGrpSpPr>
        <p:grpSpPr>
          <a:xfrm>
            <a:off x="3266532" y="4260417"/>
            <a:ext cx="7114158" cy="870097"/>
            <a:chOff x="2806507" y="5208759"/>
            <a:chExt cx="7114158" cy="870097"/>
          </a:xfrm>
          <a:solidFill>
            <a:schemeClr val="accent2">
              <a:lumMod val="60000"/>
              <a:lumOff val="40000"/>
            </a:schemeClr>
          </a:solidFill>
        </p:grpSpPr>
        <p:sp>
          <p:nvSpPr>
            <p:cNvPr id="12" name="矩形 97">
              <a:extLst>
                <a:ext uri="{FF2B5EF4-FFF2-40B4-BE49-F238E27FC236}">
                  <a16:creationId xmlns:a16="http://schemas.microsoft.com/office/drawing/2014/main" id="{DF992869-FDB5-DE46-A319-95ADC51ACBA6}"/>
                </a:ext>
              </a:extLst>
            </p:cNvPr>
            <p:cNvSpPr/>
            <p:nvPr/>
          </p:nvSpPr>
          <p:spPr>
            <a:xfrm rot="16200000">
              <a:off x="2487530" y="5529508"/>
              <a:ext cx="868325" cy="230372"/>
            </a:xfrm>
            <a:prstGeom prst="rect">
              <a:avLst/>
            </a:prstGeom>
            <a:gr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矩形 98">
              <a:extLst>
                <a:ext uri="{FF2B5EF4-FFF2-40B4-BE49-F238E27FC236}">
                  <a16:creationId xmlns:a16="http://schemas.microsoft.com/office/drawing/2014/main" id="{1D1C7CF4-3FDA-8B47-AE11-CBA2B3107401}"/>
                </a:ext>
              </a:extLst>
            </p:cNvPr>
            <p:cNvSpPr/>
            <p:nvPr/>
          </p:nvSpPr>
          <p:spPr>
            <a:xfrm rot="16200000">
              <a:off x="4208477" y="5529508"/>
              <a:ext cx="868325" cy="230372"/>
            </a:xfrm>
            <a:prstGeom prst="rect">
              <a:avLst/>
            </a:prstGeom>
            <a:gr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矩形 99">
              <a:extLst>
                <a:ext uri="{FF2B5EF4-FFF2-40B4-BE49-F238E27FC236}">
                  <a16:creationId xmlns:a16="http://schemas.microsoft.com/office/drawing/2014/main" id="{036540D3-E322-FD4E-A66A-06E997D25DD8}"/>
                </a:ext>
              </a:extLst>
            </p:cNvPr>
            <p:cNvSpPr/>
            <p:nvPr/>
          </p:nvSpPr>
          <p:spPr>
            <a:xfrm rot="16200000">
              <a:off x="5929424" y="5529508"/>
              <a:ext cx="868325" cy="230372"/>
            </a:xfrm>
            <a:prstGeom prst="rect">
              <a:avLst/>
            </a:prstGeom>
            <a:gr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 name="矩形 100">
              <a:extLst>
                <a:ext uri="{FF2B5EF4-FFF2-40B4-BE49-F238E27FC236}">
                  <a16:creationId xmlns:a16="http://schemas.microsoft.com/office/drawing/2014/main" id="{AA153CA9-07CA-3943-A21F-AA64ED6C30AA}"/>
                </a:ext>
              </a:extLst>
            </p:cNvPr>
            <p:cNvSpPr/>
            <p:nvPr/>
          </p:nvSpPr>
          <p:spPr>
            <a:xfrm rot="16200000">
              <a:off x="9371316" y="5527736"/>
              <a:ext cx="868325" cy="230372"/>
            </a:xfrm>
            <a:prstGeom prst="rect">
              <a:avLst/>
            </a:prstGeom>
            <a:gr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 name="矩形 101">
              <a:extLst>
                <a:ext uri="{FF2B5EF4-FFF2-40B4-BE49-F238E27FC236}">
                  <a16:creationId xmlns:a16="http://schemas.microsoft.com/office/drawing/2014/main" id="{C540562A-665A-434E-9CA8-5E4A86906BE4}"/>
                </a:ext>
              </a:extLst>
            </p:cNvPr>
            <p:cNvSpPr/>
            <p:nvPr/>
          </p:nvSpPr>
          <p:spPr>
            <a:xfrm rot="16200000">
              <a:off x="7650371" y="5527736"/>
              <a:ext cx="868325" cy="230372"/>
            </a:xfrm>
            <a:prstGeom prst="rect">
              <a:avLst/>
            </a:prstGeom>
            <a:gr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8" name="Group 17">
            <a:extLst>
              <a:ext uri="{FF2B5EF4-FFF2-40B4-BE49-F238E27FC236}">
                <a16:creationId xmlns:a16="http://schemas.microsoft.com/office/drawing/2014/main" id="{0C2F2A03-D423-CF4C-AA7D-A281F66F7246}"/>
              </a:ext>
            </a:extLst>
          </p:cNvPr>
          <p:cNvGrpSpPr/>
          <p:nvPr/>
        </p:nvGrpSpPr>
        <p:grpSpPr>
          <a:xfrm>
            <a:off x="3849855" y="4258646"/>
            <a:ext cx="7114158" cy="870097"/>
            <a:chOff x="2806507" y="5208759"/>
            <a:chExt cx="7114158" cy="870097"/>
          </a:xfrm>
          <a:solidFill>
            <a:schemeClr val="accent6">
              <a:lumMod val="60000"/>
              <a:lumOff val="40000"/>
            </a:schemeClr>
          </a:solidFill>
        </p:grpSpPr>
        <p:sp>
          <p:nvSpPr>
            <p:cNvPr id="19" name="矩形 97">
              <a:extLst>
                <a:ext uri="{FF2B5EF4-FFF2-40B4-BE49-F238E27FC236}">
                  <a16:creationId xmlns:a16="http://schemas.microsoft.com/office/drawing/2014/main" id="{77FEAD58-0F1A-0040-A880-D830E640B7BF}"/>
                </a:ext>
              </a:extLst>
            </p:cNvPr>
            <p:cNvSpPr/>
            <p:nvPr/>
          </p:nvSpPr>
          <p:spPr>
            <a:xfrm rot="16200000">
              <a:off x="2487530" y="5529508"/>
              <a:ext cx="868325" cy="230372"/>
            </a:xfrm>
            <a:prstGeom prst="rect">
              <a:avLst/>
            </a:prstGeom>
            <a:gr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0" name="矩形 98">
              <a:extLst>
                <a:ext uri="{FF2B5EF4-FFF2-40B4-BE49-F238E27FC236}">
                  <a16:creationId xmlns:a16="http://schemas.microsoft.com/office/drawing/2014/main" id="{6AC76EFD-5A2F-8843-8176-0F53BD1B4A2D}"/>
                </a:ext>
              </a:extLst>
            </p:cNvPr>
            <p:cNvSpPr/>
            <p:nvPr/>
          </p:nvSpPr>
          <p:spPr>
            <a:xfrm rot="16200000">
              <a:off x="4208477" y="5529508"/>
              <a:ext cx="868325" cy="230372"/>
            </a:xfrm>
            <a:prstGeom prst="rect">
              <a:avLst/>
            </a:prstGeom>
            <a:gr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1" name="矩形 99">
              <a:extLst>
                <a:ext uri="{FF2B5EF4-FFF2-40B4-BE49-F238E27FC236}">
                  <a16:creationId xmlns:a16="http://schemas.microsoft.com/office/drawing/2014/main" id="{DFBA539B-3F71-A64A-B7DC-0F1073031704}"/>
                </a:ext>
              </a:extLst>
            </p:cNvPr>
            <p:cNvSpPr/>
            <p:nvPr/>
          </p:nvSpPr>
          <p:spPr>
            <a:xfrm rot="16200000">
              <a:off x="5929424" y="5529508"/>
              <a:ext cx="868325" cy="230372"/>
            </a:xfrm>
            <a:prstGeom prst="rect">
              <a:avLst/>
            </a:prstGeom>
            <a:gr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2" name="矩形 100">
              <a:extLst>
                <a:ext uri="{FF2B5EF4-FFF2-40B4-BE49-F238E27FC236}">
                  <a16:creationId xmlns:a16="http://schemas.microsoft.com/office/drawing/2014/main" id="{18873DC1-DC5D-5F4B-B2C1-7D33A2E747AC}"/>
                </a:ext>
              </a:extLst>
            </p:cNvPr>
            <p:cNvSpPr/>
            <p:nvPr/>
          </p:nvSpPr>
          <p:spPr>
            <a:xfrm rot="16200000">
              <a:off x="9371316" y="5527736"/>
              <a:ext cx="868325" cy="230372"/>
            </a:xfrm>
            <a:prstGeom prst="rect">
              <a:avLst/>
            </a:prstGeom>
            <a:gr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3" name="矩形 101">
              <a:extLst>
                <a:ext uri="{FF2B5EF4-FFF2-40B4-BE49-F238E27FC236}">
                  <a16:creationId xmlns:a16="http://schemas.microsoft.com/office/drawing/2014/main" id="{16A175C8-BE12-CD4E-B436-F3E3796B67F2}"/>
                </a:ext>
              </a:extLst>
            </p:cNvPr>
            <p:cNvSpPr/>
            <p:nvPr/>
          </p:nvSpPr>
          <p:spPr>
            <a:xfrm rot="16200000">
              <a:off x="7650371" y="5527736"/>
              <a:ext cx="868325" cy="230372"/>
            </a:xfrm>
            <a:prstGeom prst="rect">
              <a:avLst/>
            </a:prstGeom>
            <a:gr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24" name="Group 23">
            <a:extLst>
              <a:ext uri="{FF2B5EF4-FFF2-40B4-BE49-F238E27FC236}">
                <a16:creationId xmlns:a16="http://schemas.microsoft.com/office/drawing/2014/main" id="{17228BC0-EB80-CF42-B1CC-0E3EEBF88C82}"/>
              </a:ext>
            </a:extLst>
          </p:cNvPr>
          <p:cNvGrpSpPr/>
          <p:nvPr/>
        </p:nvGrpSpPr>
        <p:grpSpPr>
          <a:xfrm>
            <a:off x="4433177" y="4256875"/>
            <a:ext cx="7114158" cy="870097"/>
            <a:chOff x="2806507" y="5208759"/>
            <a:chExt cx="7114158" cy="870097"/>
          </a:xfrm>
          <a:solidFill>
            <a:srgbClr val="749C14"/>
          </a:solidFill>
        </p:grpSpPr>
        <p:sp>
          <p:nvSpPr>
            <p:cNvPr id="25" name="矩形 97">
              <a:extLst>
                <a:ext uri="{FF2B5EF4-FFF2-40B4-BE49-F238E27FC236}">
                  <a16:creationId xmlns:a16="http://schemas.microsoft.com/office/drawing/2014/main" id="{4EBA4447-5709-5B40-97E9-42C83E71D607}"/>
                </a:ext>
              </a:extLst>
            </p:cNvPr>
            <p:cNvSpPr/>
            <p:nvPr/>
          </p:nvSpPr>
          <p:spPr>
            <a:xfrm rot="16200000">
              <a:off x="2487530" y="5529508"/>
              <a:ext cx="868325" cy="230372"/>
            </a:xfrm>
            <a:prstGeom prst="rect">
              <a:avLst/>
            </a:prstGeom>
            <a:gr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6" name="矩形 98">
              <a:extLst>
                <a:ext uri="{FF2B5EF4-FFF2-40B4-BE49-F238E27FC236}">
                  <a16:creationId xmlns:a16="http://schemas.microsoft.com/office/drawing/2014/main" id="{5C907855-E2F4-8E43-BE26-8A4E4A2412F8}"/>
                </a:ext>
              </a:extLst>
            </p:cNvPr>
            <p:cNvSpPr/>
            <p:nvPr/>
          </p:nvSpPr>
          <p:spPr>
            <a:xfrm rot="16200000">
              <a:off x="4208477" y="5529508"/>
              <a:ext cx="868325" cy="230372"/>
            </a:xfrm>
            <a:prstGeom prst="rect">
              <a:avLst/>
            </a:prstGeom>
            <a:gr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7" name="矩形 99">
              <a:extLst>
                <a:ext uri="{FF2B5EF4-FFF2-40B4-BE49-F238E27FC236}">
                  <a16:creationId xmlns:a16="http://schemas.microsoft.com/office/drawing/2014/main" id="{E24A4B79-C871-364A-902C-40450C7B09EB}"/>
                </a:ext>
              </a:extLst>
            </p:cNvPr>
            <p:cNvSpPr/>
            <p:nvPr/>
          </p:nvSpPr>
          <p:spPr>
            <a:xfrm rot="16200000">
              <a:off x="5929424" y="5529508"/>
              <a:ext cx="868325" cy="230372"/>
            </a:xfrm>
            <a:prstGeom prst="rect">
              <a:avLst/>
            </a:prstGeom>
            <a:gr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8" name="矩形 100">
              <a:extLst>
                <a:ext uri="{FF2B5EF4-FFF2-40B4-BE49-F238E27FC236}">
                  <a16:creationId xmlns:a16="http://schemas.microsoft.com/office/drawing/2014/main" id="{6EE4A95D-9720-6244-AD09-AEF973D07808}"/>
                </a:ext>
              </a:extLst>
            </p:cNvPr>
            <p:cNvSpPr/>
            <p:nvPr/>
          </p:nvSpPr>
          <p:spPr>
            <a:xfrm rot="16200000">
              <a:off x="9371316" y="5527736"/>
              <a:ext cx="868325" cy="230372"/>
            </a:xfrm>
            <a:prstGeom prst="rect">
              <a:avLst/>
            </a:prstGeom>
            <a:gr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9" name="矩形 101">
              <a:extLst>
                <a:ext uri="{FF2B5EF4-FFF2-40B4-BE49-F238E27FC236}">
                  <a16:creationId xmlns:a16="http://schemas.microsoft.com/office/drawing/2014/main" id="{E5C4349C-4921-6C4A-8887-744AF3E7D407}"/>
                </a:ext>
              </a:extLst>
            </p:cNvPr>
            <p:cNvSpPr/>
            <p:nvPr/>
          </p:nvSpPr>
          <p:spPr>
            <a:xfrm rot="16200000">
              <a:off x="7650371" y="5527736"/>
              <a:ext cx="868325" cy="230372"/>
            </a:xfrm>
            <a:prstGeom prst="rect">
              <a:avLst/>
            </a:prstGeom>
            <a:gr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60" name="Group 59">
            <a:extLst>
              <a:ext uri="{FF2B5EF4-FFF2-40B4-BE49-F238E27FC236}">
                <a16:creationId xmlns:a16="http://schemas.microsoft.com/office/drawing/2014/main" id="{B76D336C-285D-5949-B272-D701264F0500}"/>
              </a:ext>
            </a:extLst>
          </p:cNvPr>
          <p:cNvGrpSpPr/>
          <p:nvPr/>
        </p:nvGrpSpPr>
        <p:grpSpPr>
          <a:xfrm>
            <a:off x="3701307" y="6416910"/>
            <a:ext cx="7411251" cy="461665"/>
            <a:chOff x="2505558" y="6020904"/>
            <a:chExt cx="7411251" cy="461665"/>
          </a:xfrm>
        </p:grpSpPr>
        <mc:AlternateContent xmlns:mc="http://schemas.openxmlformats.org/markup-compatibility/2006" xmlns:a14="http://schemas.microsoft.com/office/drawing/2010/main">
          <mc:Choice Requires="a14">
            <p:sp>
              <p:nvSpPr>
                <p:cNvPr id="30" name="文字方塊 72">
                  <a:extLst>
                    <a:ext uri="{FF2B5EF4-FFF2-40B4-BE49-F238E27FC236}">
                      <a16:creationId xmlns:a16="http://schemas.microsoft.com/office/drawing/2014/main" id="{2BE4FE4A-F005-BA47-AE4E-C64E6C236678}"/>
                    </a:ext>
                  </a:extLst>
                </p:cNvPr>
                <p:cNvSpPr txBox="1"/>
                <p:nvPr/>
              </p:nvSpPr>
              <p:spPr>
                <a:xfrm>
                  <a:off x="2505558" y="6020904"/>
                  <a:ext cx="527465"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14:m>
                    <m:oMathPara xmlns:m="http://schemas.openxmlformats.org/officeDocument/2006/math">
                      <m:oMathParaPr>
                        <m:jc m:val="centerGroup"/>
                      </m:oMathParaPr>
                      <m:oMath xmlns:m="http://schemas.openxmlformats.org/officeDocument/2006/math">
                        <m:sSub>
                          <m:sSubPr>
                            <m:ctrlPr>
                              <a:rPr lang="en-US" altLang="zh-TW" sz="2400" b="0" i="1" dirty="0" smtClean="0">
                                <a:latin typeface="Cambria Math" panose="02040503050406030204" pitchFamily="18" charset="0"/>
                                <a:ea typeface="新細明體"/>
                                <a:cs typeface="Calibri"/>
                              </a:rPr>
                            </m:ctrlPr>
                          </m:sSubPr>
                          <m:e>
                            <m:r>
                              <a:rPr lang="en-US" altLang="zh-TW" sz="2400" b="1" i="1" dirty="0" smtClean="0">
                                <a:latin typeface="Cambria Math" panose="02040503050406030204" pitchFamily="18" charset="0"/>
                                <a:ea typeface="新細明體"/>
                                <a:cs typeface="Calibri"/>
                              </a:rPr>
                              <m:t>𝒙</m:t>
                            </m:r>
                          </m:e>
                          <m:sub>
                            <m:r>
                              <a:rPr lang="en-US" altLang="zh-TW" sz="2400" b="0" i="1" dirty="0" smtClean="0">
                                <a:latin typeface="Cambria Math" panose="02040503050406030204" pitchFamily="18" charset="0"/>
                                <a:ea typeface="新細明體"/>
                                <a:cs typeface="Calibri"/>
                              </a:rPr>
                              <m:t>1</m:t>
                            </m:r>
                          </m:sub>
                        </m:sSub>
                      </m:oMath>
                    </m:oMathPara>
                  </a14:m>
                  <a:endParaRPr lang="zh-TW" altLang="en-US" sz="2400">
                    <a:ea typeface="新細明體"/>
                    <a:cs typeface="Calibri"/>
                  </a:endParaRPr>
                </a:p>
              </p:txBody>
            </p:sp>
          </mc:Choice>
          <mc:Fallback xmlns="">
            <p:sp>
              <p:nvSpPr>
                <p:cNvPr id="30" name="文字方塊 72">
                  <a:extLst>
                    <a:ext uri="{FF2B5EF4-FFF2-40B4-BE49-F238E27FC236}">
                      <a16:creationId xmlns:a16="http://schemas.microsoft.com/office/drawing/2014/main" id="{2BE4FE4A-F005-BA47-AE4E-C64E6C236678}"/>
                    </a:ext>
                  </a:extLst>
                </p:cNvPr>
                <p:cNvSpPr txBox="1">
                  <a:spLocks noRot="1" noChangeAspect="1" noMove="1" noResize="1" noEditPoints="1" noAdjustHandles="1" noChangeArrowheads="1" noChangeShapeType="1" noTextEdit="1"/>
                </p:cNvSpPr>
                <p:nvPr/>
              </p:nvSpPr>
              <p:spPr>
                <a:xfrm>
                  <a:off x="2505558" y="6020904"/>
                  <a:ext cx="527465" cy="461665"/>
                </a:xfrm>
                <a:prstGeom prst="rect">
                  <a:avLst/>
                </a:prstGeom>
                <a:blipFill>
                  <a:blip r:embed="rId3"/>
                  <a:stretch>
                    <a:fillRect b="-1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文字方塊 72">
                  <a:extLst>
                    <a:ext uri="{FF2B5EF4-FFF2-40B4-BE49-F238E27FC236}">
                      <a16:creationId xmlns:a16="http://schemas.microsoft.com/office/drawing/2014/main" id="{2DBD01A3-4F9A-3148-B80D-B6A7AE75AA52}"/>
                    </a:ext>
                  </a:extLst>
                </p:cNvPr>
                <p:cNvSpPr txBox="1"/>
                <p:nvPr/>
              </p:nvSpPr>
              <p:spPr>
                <a:xfrm>
                  <a:off x="4307523" y="6020904"/>
                  <a:ext cx="527465"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14:m>
                    <m:oMathPara xmlns:m="http://schemas.openxmlformats.org/officeDocument/2006/math">
                      <m:oMathParaPr>
                        <m:jc m:val="centerGroup"/>
                      </m:oMathParaPr>
                      <m:oMath xmlns:m="http://schemas.openxmlformats.org/officeDocument/2006/math">
                        <m:sSub>
                          <m:sSubPr>
                            <m:ctrlPr>
                              <a:rPr lang="en-US" altLang="zh-TW" sz="2400" b="0" i="1" dirty="0" smtClean="0">
                                <a:latin typeface="Cambria Math" panose="02040503050406030204" pitchFamily="18" charset="0"/>
                                <a:ea typeface="新細明體"/>
                                <a:cs typeface="Calibri"/>
                              </a:rPr>
                            </m:ctrlPr>
                          </m:sSubPr>
                          <m:e>
                            <m:r>
                              <a:rPr lang="en-US" altLang="zh-TW" sz="2400" b="1" i="1" dirty="0" smtClean="0">
                                <a:latin typeface="Cambria Math" panose="02040503050406030204" pitchFamily="18" charset="0"/>
                                <a:ea typeface="新細明體"/>
                                <a:cs typeface="Calibri"/>
                              </a:rPr>
                              <m:t>𝒙</m:t>
                            </m:r>
                          </m:e>
                          <m:sub>
                            <m:r>
                              <a:rPr lang="en-US" altLang="zh-TW" sz="2400" b="0" i="1" dirty="0" smtClean="0">
                                <a:latin typeface="Cambria Math" panose="02040503050406030204" pitchFamily="18" charset="0"/>
                                <a:ea typeface="新細明體"/>
                                <a:cs typeface="Calibri"/>
                              </a:rPr>
                              <m:t>2</m:t>
                            </m:r>
                          </m:sub>
                        </m:sSub>
                      </m:oMath>
                    </m:oMathPara>
                  </a14:m>
                  <a:endParaRPr lang="zh-TW" altLang="en-US" sz="2400">
                    <a:ea typeface="新細明體"/>
                    <a:cs typeface="Calibri"/>
                  </a:endParaRPr>
                </a:p>
              </p:txBody>
            </p:sp>
          </mc:Choice>
          <mc:Fallback xmlns="">
            <p:sp>
              <p:nvSpPr>
                <p:cNvPr id="31" name="文字方塊 72">
                  <a:extLst>
                    <a:ext uri="{FF2B5EF4-FFF2-40B4-BE49-F238E27FC236}">
                      <a16:creationId xmlns:a16="http://schemas.microsoft.com/office/drawing/2014/main" id="{2DBD01A3-4F9A-3148-B80D-B6A7AE75AA52}"/>
                    </a:ext>
                  </a:extLst>
                </p:cNvPr>
                <p:cNvSpPr txBox="1">
                  <a:spLocks noRot="1" noChangeAspect="1" noMove="1" noResize="1" noEditPoints="1" noAdjustHandles="1" noChangeArrowheads="1" noChangeShapeType="1" noTextEdit="1"/>
                </p:cNvSpPr>
                <p:nvPr/>
              </p:nvSpPr>
              <p:spPr>
                <a:xfrm>
                  <a:off x="4307523" y="6020904"/>
                  <a:ext cx="527465" cy="461665"/>
                </a:xfrm>
                <a:prstGeom prst="rect">
                  <a:avLst/>
                </a:prstGeom>
                <a:blipFill>
                  <a:blip r:embed="rId4"/>
                  <a:stretch>
                    <a:fillRect l="-2326" b="-1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文字方塊 72">
                  <a:extLst>
                    <a:ext uri="{FF2B5EF4-FFF2-40B4-BE49-F238E27FC236}">
                      <a16:creationId xmlns:a16="http://schemas.microsoft.com/office/drawing/2014/main" id="{8D7C351E-DBE5-444F-B704-F5C3BCA5197F}"/>
                    </a:ext>
                  </a:extLst>
                </p:cNvPr>
                <p:cNvSpPr txBox="1"/>
                <p:nvPr/>
              </p:nvSpPr>
              <p:spPr>
                <a:xfrm>
                  <a:off x="5947452" y="6020904"/>
                  <a:ext cx="527465"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14:m>
                    <m:oMathPara xmlns:m="http://schemas.openxmlformats.org/officeDocument/2006/math">
                      <m:oMathParaPr>
                        <m:jc m:val="centerGroup"/>
                      </m:oMathParaPr>
                      <m:oMath xmlns:m="http://schemas.openxmlformats.org/officeDocument/2006/math">
                        <m:sSub>
                          <m:sSubPr>
                            <m:ctrlPr>
                              <a:rPr lang="en-US" altLang="zh-TW" sz="2400" b="0" i="1" dirty="0" smtClean="0">
                                <a:latin typeface="Cambria Math" panose="02040503050406030204" pitchFamily="18" charset="0"/>
                                <a:ea typeface="新細明體"/>
                                <a:cs typeface="Calibri"/>
                              </a:rPr>
                            </m:ctrlPr>
                          </m:sSubPr>
                          <m:e>
                            <m:r>
                              <a:rPr lang="en-US" altLang="zh-TW" sz="2400" b="1" i="1" dirty="0" smtClean="0">
                                <a:latin typeface="Cambria Math" panose="02040503050406030204" pitchFamily="18" charset="0"/>
                                <a:ea typeface="新細明體"/>
                                <a:cs typeface="Calibri"/>
                              </a:rPr>
                              <m:t>𝒙</m:t>
                            </m:r>
                          </m:e>
                          <m:sub>
                            <m:r>
                              <a:rPr lang="en-US" altLang="zh-TW" sz="2400" b="0" i="1" dirty="0" smtClean="0">
                                <a:latin typeface="Cambria Math" panose="02040503050406030204" pitchFamily="18" charset="0"/>
                                <a:ea typeface="新細明體"/>
                                <a:cs typeface="Calibri"/>
                              </a:rPr>
                              <m:t>3</m:t>
                            </m:r>
                          </m:sub>
                        </m:sSub>
                      </m:oMath>
                    </m:oMathPara>
                  </a14:m>
                  <a:endParaRPr lang="zh-TW" altLang="en-US" sz="2400">
                    <a:ea typeface="新細明體"/>
                    <a:cs typeface="Calibri"/>
                  </a:endParaRPr>
                </a:p>
              </p:txBody>
            </p:sp>
          </mc:Choice>
          <mc:Fallback xmlns="">
            <p:sp>
              <p:nvSpPr>
                <p:cNvPr id="32" name="文字方塊 72">
                  <a:extLst>
                    <a:ext uri="{FF2B5EF4-FFF2-40B4-BE49-F238E27FC236}">
                      <a16:creationId xmlns:a16="http://schemas.microsoft.com/office/drawing/2014/main" id="{8D7C351E-DBE5-444F-B704-F5C3BCA5197F}"/>
                    </a:ext>
                  </a:extLst>
                </p:cNvPr>
                <p:cNvSpPr txBox="1">
                  <a:spLocks noRot="1" noChangeAspect="1" noMove="1" noResize="1" noEditPoints="1" noAdjustHandles="1" noChangeArrowheads="1" noChangeShapeType="1" noTextEdit="1"/>
                </p:cNvSpPr>
                <p:nvPr/>
              </p:nvSpPr>
              <p:spPr>
                <a:xfrm>
                  <a:off x="5947452" y="6020904"/>
                  <a:ext cx="527465" cy="461665"/>
                </a:xfrm>
                <a:prstGeom prst="rect">
                  <a:avLst/>
                </a:prstGeom>
                <a:blipFill>
                  <a:blip r:embed="rId5"/>
                  <a:stretch>
                    <a:fillRect l="-2326" b="-1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文字方塊 72">
                  <a:extLst>
                    <a:ext uri="{FF2B5EF4-FFF2-40B4-BE49-F238E27FC236}">
                      <a16:creationId xmlns:a16="http://schemas.microsoft.com/office/drawing/2014/main" id="{FF0A4E10-67DD-6E4C-9E4E-1785B7EB61DC}"/>
                    </a:ext>
                  </a:extLst>
                </p:cNvPr>
                <p:cNvSpPr txBox="1"/>
                <p:nvPr/>
              </p:nvSpPr>
              <p:spPr>
                <a:xfrm>
                  <a:off x="7668399" y="6020904"/>
                  <a:ext cx="527465"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14:m>
                    <m:oMathPara xmlns:m="http://schemas.openxmlformats.org/officeDocument/2006/math">
                      <m:oMathParaPr>
                        <m:jc m:val="centerGroup"/>
                      </m:oMathParaPr>
                      <m:oMath xmlns:m="http://schemas.openxmlformats.org/officeDocument/2006/math">
                        <m:sSub>
                          <m:sSubPr>
                            <m:ctrlPr>
                              <a:rPr lang="en-US" altLang="zh-TW" sz="2400" b="0" i="1" dirty="0" smtClean="0">
                                <a:latin typeface="Cambria Math" panose="02040503050406030204" pitchFamily="18" charset="0"/>
                                <a:ea typeface="新細明體"/>
                                <a:cs typeface="Calibri"/>
                              </a:rPr>
                            </m:ctrlPr>
                          </m:sSubPr>
                          <m:e>
                            <m:r>
                              <a:rPr lang="en-US" altLang="zh-TW" sz="2400" b="1" i="1" dirty="0" smtClean="0">
                                <a:latin typeface="Cambria Math" panose="02040503050406030204" pitchFamily="18" charset="0"/>
                                <a:ea typeface="新細明體"/>
                                <a:cs typeface="Calibri"/>
                              </a:rPr>
                              <m:t>𝒙</m:t>
                            </m:r>
                          </m:e>
                          <m:sub>
                            <m:r>
                              <a:rPr lang="en-US" altLang="zh-TW" sz="2400" b="0" i="1" dirty="0" smtClean="0">
                                <a:latin typeface="Cambria Math" panose="02040503050406030204" pitchFamily="18" charset="0"/>
                                <a:ea typeface="新細明體"/>
                                <a:cs typeface="Calibri"/>
                              </a:rPr>
                              <m:t>4</m:t>
                            </m:r>
                          </m:sub>
                        </m:sSub>
                      </m:oMath>
                    </m:oMathPara>
                  </a14:m>
                  <a:endParaRPr lang="zh-TW" altLang="en-US" sz="2400">
                    <a:ea typeface="新細明體"/>
                    <a:cs typeface="Calibri"/>
                  </a:endParaRPr>
                </a:p>
              </p:txBody>
            </p:sp>
          </mc:Choice>
          <mc:Fallback xmlns="">
            <p:sp>
              <p:nvSpPr>
                <p:cNvPr id="33" name="文字方塊 72">
                  <a:extLst>
                    <a:ext uri="{FF2B5EF4-FFF2-40B4-BE49-F238E27FC236}">
                      <a16:creationId xmlns:a16="http://schemas.microsoft.com/office/drawing/2014/main" id="{FF0A4E10-67DD-6E4C-9E4E-1785B7EB61DC}"/>
                    </a:ext>
                  </a:extLst>
                </p:cNvPr>
                <p:cNvSpPr txBox="1">
                  <a:spLocks noRot="1" noChangeAspect="1" noMove="1" noResize="1" noEditPoints="1" noAdjustHandles="1" noChangeArrowheads="1" noChangeShapeType="1" noTextEdit="1"/>
                </p:cNvSpPr>
                <p:nvPr/>
              </p:nvSpPr>
              <p:spPr>
                <a:xfrm>
                  <a:off x="7668399" y="6020904"/>
                  <a:ext cx="527465" cy="461665"/>
                </a:xfrm>
                <a:prstGeom prst="rect">
                  <a:avLst/>
                </a:prstGeom>
                <a:blipFill>
                  <a:blip r:embed="rId6"/>
                  <a:stretch>
                    <a:fillRect l="-1149" b="-1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文字方塊 72">
                  <a:extLst>
                    <a:ext uri="{FF2B5EF4-FFF2-40B4-BE49-F238E27FC236}">
                      <a16:creationId xmlns:a16="http://schemas.microsoft.com/office/drawing/2014/main" id="{19472D7A-76DB-BA46-93AC-AB18D2F70B7B}"/>
                    </a:ext>
                  </a:extLst>
                </p:cNvPr>
                <p:cNvSpPr txBox="1"/>
                <p:nvPr/>
              </p:nvSpPr>
              <p:spPr>
                <a:xfrm>
                  <a:off x="9389344" y="6020904"/>
                  <a:ext cx="527465"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14:m>
                    <m:oMathPara xmlns:m="http://schemas.openxmlformats.org/officeDocument/2006/math">
                      <m:oMathParaPr>
                        <m:jc m:val="centerGroup"/>
                      </m:oMathParaPr>
                      <m:oMath xmlns:m="http://schemas.openxmlformats.org/officeDocument/2006/math">
                        <m:sSub>
                          <m:sSubPr>
                            <m:ctrlPr>
                              <a:rPr lang="en-US" altLang="zh-TW" sz="2400" b="0" i="1" dirty="0" smtClean="0">
                                <a:latin typeface="Cambria Math" panose="02040503050406030204" pitchFamily="18" charset="0"/>
                                <a:ea typeface="新細明體"/>
                                <a:cs typeface="Calibri"/>
                              </a:rPr>
                            </m:ctrlPr>
                          </m:sSubPr>
                          <m:e>
                            <m:r>
                              <a:rPr lang="en-US" altLang="zh-TW" sz="2400" b="1" i="1" dirty="0" smtClean="0">
                                <a:latin typeface="Cambria Math" panose="02040503050406030204" pitchFamily="18" charset="0"/>
                                <a:ea typeface="新細明體"/>
                                <a:cs typeface="Calibri"/>
                              </a:rPr>
                              <m:t>𝒙</m:t>
                            </m:r>
                          </m:e>
                          <m:sub>
                            <m:r>
                              <a:rPr lang="en-US" altLang="zh-TW" sz="2400" b="0" i="1" dirty="0" smtClean="0">
                                <a:latin typeface="Cambria Math" panose="02040503050406030204" pitchFamily="18" charset="0"/>
                                <a:ea typeface="新細明體"/>
                                <a:cs typeface="Calibri"/>
                              </a:rPr>
                              <m:t>5</m:t>
                            </m:r>
                          </m:sub>
                        </m:sSub>
                      </m:oMath>
                    </m:oMathPara>
                  </a14:m>
                  <a:endParaRPr lang="zh-TW" altLang="en-US" sz="2400">
                    <a:ea typeface="新細明體"/>
                    <a:cs typeface="Calibri"/>
                  </a:endParaRPr>
                </a:p>
              </p:txBody>
            </p:sp>
          </mc:Choice>
          <mc:Fallback xmlns="">
            <p:sp>
              <p:nvSpPr>
                <p:cNvPr id="34" name="文字方塊 72">
                  <a:extLst>
                    <a:ext uri="{FF2B5EF4-FFF2-40B4-BE49-F238E27FC236}">
                      <a16:creationId xmlns:a16="http://schemas.microsoft.com/office/drawing/2014/main" id="{19472D7A-76DB-BA46-93AC-AB18D2F70B7B}"/>
                    </a:ext>
                  </a:extLst>
                </p:cNvPr>
                <p:cNvSpPr txBox="1">
                  <a:spLocks noRot="1" noChangeAspect="1" noMove="1" noResize="1" noEditPoints="1" noAdjustHandles="1" noChangeArrowheads="1" noChangeShapeType="1" noTextEdit="1"/>
                </p:cNvSpPr>
                <p:nvPr/>
              </p:nvSpPr>
              <p:spPr>
                <a:xfrm>
                  <a:off x="9389344" y="6020904"/>
                  <a:ext cx="527465" cy="461665"/>
                </a:xfrm>
                <a:prstGeom prst="rect">
                  <a:avLst/>
                </a:prstGeom>
                <a:blipFill>
                  <a:blip r:embed="rId7"/>
                  <a:stretch>
                    <a:fillRect l="-1149" b="-2667"/>
                  </a:stretch>
                </a:blipFill>
              </p:spPr>
              <p:txBody>
                <a:bodyPr/>
                <a:lstStyle/>
                <a:p>
                  <a:r>
                    <a:rPr lang="en-US">
                      <a:noFill/>
                    </a:rPr>
                    <a:t> </a:t>
                  </a:r>
                </a:p>
              </p:txBody>
            </p:sp>
          </mc:Fallback>
        </mc:AlternateContent>
      </p:grpSp>
      <p:grpSp>
        <p:nvGrpSpPr>
          <p:cNvPr id="44" name="Group 43">
            <a:extLst>
              <a:ext uri="{FF2B5EF4-FFF2-40B4-BE49-F238E27FC236}">
                <a16:creationId xmlns:a16="http://schemas.microsoft.com/office/drawing/2014/main" id="{C4581482-2BD5-C349-983B-A72035338D85}"/>
              </a:ext>
            </a:extLst>
          </p:cNvPr>
          <p:cNvGrpSpPr/>
          <p:nvPr/>
        </p:nvGrpSpPr>
        <p:grpSpPr>
          <a:xfrm>
            <a:off x="6823611" y="5204376"/>
            <a:ext cx="1166643" cy="443727"/>
            <a:chOff x="3906916" y="4518186"/>
            <a:chExt cx="1166643" cy="539946"/>
          </a:xfrm>
        </p:grpSpPr>
        <p:cxnSp>
          <p:nvCxnSpPr>
            <p:cNvPr id="45" name="直線單箭頭接點 47">
              <a:extLst>
                <a:ext uri="{FF2B5EF4-FFF2-40B4-BE49-F238E27FC236}">
                  <a16:creationId xmlns:a16="http://schemas.microsoft.com/office/drawing/2014/main" id="{E5E3BE6C-A642-F14C-BA6A-715B79C80E15}"/>
                </a:ext>
              </a:extLst>
            </p:cNvPr>
            <p:cNvCxnSpPr>
              <a:cxnSpLocks/>
            </p:cNvCxnSpPr>
            <p:nvPr/>
          </p:nvCxnSpPr>
          <p:spPr>
            <a:xfrm flipH="1" flipV="1">
              <a:off x="3906916" y="4523500"/>
              <a:ext cx="583324" cy="53463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6" name="直線單箭頭接點 47">
              <a:extLst>
                <a:ext uri="{FF2B5EF4-FFF2-40B4-BE49-F238E27FC236}">
                  <a16:creationId xmlns:a16="http://schemas.microsoft.com/office/drawing/2014/main" id="{3B51018E-0852-AC47-ACB5-1BADE65F259C}"/>
                </a:ext>
              </a:extLst>
            </p:cNvPr>
            <p:cNvCxnSpPr>
              <a:cxnSpLocks/>
            </p:cNvCxnSpPr>
            <p:nvPr/>
          </p:nvCxnSpPr>
          <p:spPr>
            <a:xfrm flipH="1" flipV="1">
              <a:off x="4490239" y="4521729"/>
              <a:ext cx="1" cy="53640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7" name="直線單箭頭接點 47">
              <a:extLst>
                <a:ext uri="{FF2B5EF4-FFF2-40B4-BE49-F238E27FC236}">
                  <a16:creationId xmlns:a16="http://schemas.microsoft.com/office/drawing/2014/main" id="{5A9581CD-873E-FD4C-9A55-BF4C4FAEE741}"/>
                </a:ext>
              </a:extLst>
            </p:cNvPr>
            <p:cNvCxnSpPr>
              <a:cxnSpLocks/>
            </p:cNvCxnSpPr>
            <p:nvPr/>
          </p:nvCxnSpPr>
          <p:spPr>
            <a:xfrm flipV="1">
              <a:off x="4490240" y="4518186"/>
              <a:ext cx="583319" cy="53994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8" name="Group 47">
            <a:extLst>
              <a:ext uri="{FF2B5EF4-FFF2-40B4-BE49-F238E27FC236}">
                <a16:creationId xmlns:a16="http://schemas.microsoft.com/office/drawing/2014/main" id="{500FDE8D-90AD-D64B-9FD2-A4D6215FD066}"/>
              </a:ext>
            </a:extLst>
          </p:cNvPr>
          <p:cNvGrpSpPr/>
          <p:nvPr/>
        </p:nvGrpSpPr>
        <p:grpSpPr>
          <a:xfrm>
            <a:off x="8544557" y="5202604"/>
            <a:ext cx="1166643" cy="443727"/>
            <a:chOff x="3906916" y="4518186"/>
            <a:chExt cx="1166643" cy="539946"/>
          </a:xfrm>
        </p:grpSpPr>
        <p:cxnSp>
          <p:nvCxnSpPr>
            <p:cNvPr id="49" name="直線單箭頭接點 47">
              <a:extLst>
                <a:ext uri="{FF2B5EF4-FFF2-40B4-BE49-F238E27FC236}">
                  <a16:creationId xmlns:a16="http://schemas.microsoft.com/office/drawing/2014/main" id="{8BF3A2E9-D47C-0949-9285-C082EAC6981C}"/>
                </a:ext>
              </a:extLst>
            </p:cNvPr>
            <p:cNvCxnSpPr>
              <a:cxnSpLocks/>
            </p:cNvCxnSpPr>
            <p:nvPr/>
          </p:nvCxnSpPr>
          <p:spPr>
            <a:xfrm flipH="1" flipV="1">
              <a:off x="3906916" y="4523500"/>
              <a:ext cx="583324" cy="53463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0" name="直線單箭頭接點 47">
              <a:extLst>
                <a:ext uri="{FF2B5EF4-FFF2-40B4-BE49-F238E27FC236}">
                  <a16:creationId xmlns:a16="http://schemas.microsoft.com/office/drawing/2014/main" id="{12CB55E6-EBE1-C542-B18E-DCD79E44AA6F}"/>
                </a:ext>
              </a:extLst>
            </p:cNvPr>
            <p:cNvCxnSpPr>
              <a:cxnSpLocks/>
            </p:cNvCxnSpPr>
            <p:nvPr/>
          </p:nvCxnSpPr>
          <p:spPr>
            <a:xfrm flipH="1" flipV="1">
              <a:off x="4490239" y="4521729"/>
              <a:ext cx="1" cy="53640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1" name="直線單箭頭接點 47">
              <a:extLst>
                <a:ext uri="{FF2B5EF4-FFF2-40B4-BE49-F238E27FC236}">
                  <a16:creationId xmlns:a16="http://schemas.microsoft.com/office/drawing/2014/main" id="{D6EB7046-E111-1348-8A1F-E801A2BFF48F}"/>
                </a:ext>
              </a:extLst>
            </p:cNvPr>
            <p:cNvCxnSpPr>
              <a:cxnSpLocks/>
            </p:cNvCxnSpPr>
            <p:nvPr/>
          </p:nvCxnSpPr>
          <p:spPr>
            <a:xfrm flipV="1">
              <a:off x="4490240" y="4518186"/>
              <a:ext cx="583319" cy="53994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2" name="Group 51">
            <a:extLst>
              <a:ext uri="{FF2B5EF4-FFF2-40B4-BE49-F238E27FC236}">
                <a16:creationId xmlns:a16="http://schemas.microsoft.com/office/drawing/2014/main" id="{7B8AA0F7-6DC4-F740-B444-BE066659E968}"/>
              </a:ext>
            </a:extLst>
          </p:cNvPr>
          <p:cNvGrpSpPr/>
          <p:nvPr/>
        </p:nvGrpSpPr>
        <p:grpSpPr>
          <a:xfrm>
            <a:off x="10264638" y="5201917"/>
            <a:ext cx="1166643" cy="443727"/>
            <a:chOff x="3906916" y="4518186"/>
            <a:chExt cx="1166643" cy="539946"/>
          </a:xfrm>
        </p:grpSpPr>
        <p:cxnSp>
          <p:nvCxnSpPr>
            <p:cNvPr id="53" name="直線單箭頭接點 47">
              <a:extLst>
                <a:ext uri="{FF2B5EF4-FFF2-40B4-BE49-F238E27FC236}">
                  <a16:creationId xmlns:a16="http://schemas.microsoft.com/office/drawing/2014/main" id="{ABE15A27-3546-0643-8CEE-76BF080C2E70}"/>
                </a:ext>
              </a:extLst>
            </p:cNvPr>
            <p:cNvCxnSpPr>
              <a:cxnSpLocks/>
            </p:cNvCxnSpPr>
            <p:nvPr/>
          </p:nvCxnSpPr>
          <p:spPr>
            <a:xfrm flipH="1" flipV="1">
              <a:off x="3906916" y="4523500"/>
              <a:ext cx="583324" cy="53463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4" name="直線單箭頭接點 47">
              <a:extLst>
                <a:ext uri="{FF2B5EF4-FFF2-40B4-BE49-F238E27FC236}">
                  <a16:creationId xmlns:a16="http://schemas.microsoft.com/office/drawing/2014/main" id="{71898244-C7BE-814C-903C-AA02DCA745DF}"/>
                </a:ext>
              </a:extLst>
            </p:cNvPr>
            <p:cNvCxnSpPr>
              <a:cxnSpLocks/>
            </p:cNvCxnSpPr>
            <p:nvPr/>
          </p:nvCxnSpPr>
          <p:spPr>
            <a:xfrm flipH="1" flipV="1">
              <a:off x="4490239" y="4521729"/>
              <a:ext cx="1" cy="53640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5" name="直線單箭頭接點 47">
              <a:extLst>
                <a:ext uri="{FF2B5EF4-FFF2-40B4-BE49-F238E27FC236}">
                  <a16:creationId xmlns:a16="http://schemas.microsoft.com/office/drawing/2014/main" id="{9124AF70-7E02-3E4C-BDE9-CEDB748A2704}"/>
                </a:ext>
              </a:extLst>
            </p:cNvPr>
            <p:cNvCxnSpPr>
              <a:cxnSpLocks/>
            </p:cNvCxnSpPr>
            <p:nvPr/>
          </p:nvCxnSpPr>
          <p:spPr>
            <a:xfrm flipV="1">
              <a:off x="4490240" y="4518186"/>
              <a:ext cx="583319" cy="53994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6" name="Group 55">
            <a:extLst>
              <a:ext uri="{FF2B5EF4-FFF2-40B4-BE49-F238E27FC236}">
                <a16:creationId xmlns:a16="http://schemas.microsoft.com/office/drawing/2014/main" id="{15754DB2-D1F5-DC4D-A64D-A2B0EE627D0E}"/>
              </a:ext>
            </a:extLst>
          </p:cNvPr>
          <p:cNvGrpSpPr/>
          <p:nvPr/>
        </p:nvGrpSpPr>
        <p:grpSpPr>
          <a:xfrm>
            <a:off x="3381716" y="5190195"/>
            <a:ext cx="1166643" cy="443727"/>
            <a:chOff x="3906916" y="4518186"/>
            <a:chExt cx="1166643" cy="539946"/>
          </a:xfrm>
        </p:grpSpPr>
        <p:cxnSp>
          <p:nvCxnSpPr>
            <p:cNvPr id="57" name="直線單箭頭接點 47">
              <a:extLst>
                <a:ext uri="{FF2B5EF4-FFF2-40B4-BE49-F238E27FC236}">
                  <a16:creationId xmlns:a16="http://schemas.microsoft.com/office/drawing/2014/main" id="{246B8DB4-2DE2-A34A-ABDF-33AF41DB8EAB}"/>
                </a:ext>
              </a:extLst>
            </p:cNvPr>
            <p:cNvCxnSpPr>
              <a:cxnSpLocks/>
            </p:cNvCxnSpPr>
            <p:nvPr/>
          </p:nvCxnSpPr>
          <p:spPr>
            <a:xfrm flipH="1" flipV="1">
              <a:off x="3906916" y="4523500"/>
              <a:ext cx="583324" cy="53463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8" name="直線單箭頭接點 47">
              <a:extLst>
                <a:ext uri="{FF2B5EF4-FFF2-40B4-BE49-F238E27FC236}">
                  <a16:creationId xmlns:a16="http://schemas.microsoft.com/office/drawing/2014/main" id="{77D7614F-D700-2C44-9129-615FACE39504}"/>
                </a:ext>
              </a:extLst>
            </p:cNvPr>
            <p:cNvCxnSpPr>
              <a:cxnSpLocks/>
            </p:cNvCxnSpPr>
            <p:nvPr/>
          </p:nvCxnSpPr>
          <p:spPr>
            <a:xfrm flipH="1" flipV="1">
              <a:off x="4490239" y="4521729"/>
              <a:ext cx="1" cy="53640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9" name="直線單箭頭接點 47">
              <a:extLst>
                <a:ext uri="{FF2B5EF4-FFF2-40B4-BE49-F238E27FC236}">
                  <a16:creationId xmlns:a16="http://schemas.microsoft.com/office/drawing/2014/main" id="{9DF79D52-E361-864C-AC62-34E74A9C4F28}"/>
                </a:ext>
              </a:extLst>
            </p:cNvPr>
            <p:cNvCxnSpPr>
              <a:cxnSpLocks/>
            </p:cNvCxnSpPr>
            <p:nvPr/>
          </p:nvCxnSpPr>
          <p:spPr>
            <a:xfrm flipV="1">
              <a:off x="4490240" y="4518186"/>
              <a:ext cx="583319" cy="53994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62" name="文字方塊 72">
                <a:extLst>
                  <a:ext uri="{FF2B5EF4-FFF2-40B4-BE49-F238E27FC236}">
                    <a16:creationId xmlns:a16="http://schemas.microsoft.com/office/drawing/2014/main" id="{9EF9385D-6F16-4D47-801F-CE1B1E11BE7E}"/>
                  </a:ext>
                </a:extLst>
              </p:cNvPr>
              <p:cNvSpPr txBox="1"/>
              <p:nvPr/>
            </p:nvSpPr>
            <p:spPr>
              <a:xfrm>
                <a:off x="3145049" y="3756780"/>
                <a:ext cx="527465"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14:m>
                  <m:oMathPara xmlns:m="http://schemas.openxmlformats.org/officeDocument/2006/math">
                    <m:oMathParaPr>
                      <m:jc m:val="centerGroup"/>
                    </m:oMathParaPr>
                    <m:oMath xmlns:m="http://schemas.openxmlformats.org/officeDocument/2006/math">
                      <m:sSub>
                        <m:sSubPr>
                          <m:ctrlPr>
                            <a:rPr lang="en-US" altLang="zh-TW" sz="2400" b="0" i="1" dirty="0" smtClean="0">
                              <a:latin typeface="Cambria Math" panose="02040503050406030204" pitchFamily="18" charset="0"/>
                              <a:ea typeface="新細明體"/>
                              <a:cs typeface="Calibri"/>
                            </a:rPr>
                          </m:ctrlPr>
                        </m:sSubPr>
                        <m:e>
                          <m:r>
                            <a:rPr lang="en-US" altLang="zh-TW" sz="2400" b="1" i="1" dirty="0" smtClean="0">
                              <a:latin typeface="Cambria Math" panose="02040503050406030204" pitchFamily="18" charset="0"/>
                              <a:ea typeface="新細明體"/>
                              <a:cs typeface="Calibri"/>
                            </a:rPr>
                            <m:t>𝒒</m:t>
                          </m:r>
                        </m:e>
                        <m:sub>
                          <m:r>
                            <a:rPr lang="en-US" altLang="zh-TW" sz="2400" b="0" i="1" dirty="0" smtClean="0">
                              <a:latin typeface="Cambria Math" panose="02040503050406030204" pitchFamily="18" charset="0"/>
                              <a:ea typeface="新細明體"/>
                              <a:cs typeface="Calibri"/>
                            </a:rPr>
                            <m:t>1</m:t>
                          </m:r>
                        </m:sub>
                      </m:sSub>
                    </m:oMath>
                  </m:oMathPara>
                </a14:m>
                <a:endParaRPr lang="zh-TW" altLang="en-US" sz="2400">
                  <a:ea typeface="新細明體"/>
                  <a:cs typeface="Calibri"/>
                </a:endParaRPr>
              </a:p>
            </p:txBody>
          </p:sp>
        </mc:Choice>
        <mc:Fallback xmlns="">
          <p:sp>
            <p:nvSpPr>
              <p:cNvPr id="62" name="文字方塊 72">
                <a:extLst>
                  <a:ext uri="{FF2B5EF4-FFF2-40B4-BE49-F238E27FC236}">
                    <a16:creationId xmlns:a16="http://schemas.microsoft.com/office/drawing/2014/main" id="{9EF9385D-6F16-4D47-801F-CE1B1E11BE7E}"/>
                  </a:ext>
                </a:extLst>
              </p:cNvPr>
              <p:cNvSpPr txBox="1">
                <a:spLocks noRot="1" noChangeAspect="1" noMove="1" noResize="1" noEditPoints="1" noAdjustHandles="1" noChangeArrowheads="1" noChangeShapeType="1" noTextEdit="1"/>
              </p:cNvSpPr>
              <p:nvPr/>
            </p:nvSpPr>
            <p:spPr>
              <a:xfrm>
                <a:off x="3145049" y="3756780"/>
                <a:ext cx="527465" cy="461665"/>
              </a:xfrm>
              <a:prstGeom prst="rect">
                <a:avLst/>
              </a:prstGeom>
              <a:blipFill>
                <a:blip r:embed="rId8"/>
                <a:stretch>
                  <a:fillRect l="-8140" b="-1052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3" name="文字方塊 72">
                <a:extLst>
                  <a:ext uri="{FF2B5EF4-FFF2-40B4-BE49-F238E27FC236}">
                    <a16:creationId xmlns:a16="http://schemas.microsoft.com/office/drawing/2014/main" id="{F067F30C-8708-4144-8827-75241B076BE8}"/>
                  </a:ext>
                </a:extLst>
              </p:cNvPr>
              <p:cNvSpPr txBox="1"/>
              <p:nvPr/>
            </p:nvSpPr>
            <p:spPr>
              <a:xfrm>
                <a:off x="4947014" y="3756780"/>
                <a:ext cx="527465"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14:m>
                  <m:oMathPara xmlns:m="http://schemas.openxmlformats.org/officeDocument/2006/math">
                    <m:oMathParaPr>
                      <m:jc m:val="centerGroup"/>
                    </m:oMathParaPr>
                    <m:oMath xmlns:m="http://schemas.openxmlformats.org/officeDocument/2006/math">
                      <m:sSub>
                        <m:sSubPr>
                          <m:ctrlPr>
                            <a:rPr lang="en-US" altLang="zh-TW" sz="2400" b="0" i="1" dirty="0" smtClean="0">
                              <a:latin typeface="Cambria Math" panose="02040503050406030204" pitchFamily="18" charset="0"/>
                              <a:ea typeface="新細明體"/>
                              <a:cs typeface="Calibri"/>
                            </a:rPr>
                          </m:ctrlPr>
                        </m:sSubPr>
                        <m:e>
                          <m:r>
                            <a:rPr lang="en-US" altLang="zh-TW" sz="2400" b="1" i="1" dirty="0" smtClean="0">
                              <a:latin typeface="Cambria Math" panose="02040503050406030204" pitchFamily="18" charset="0"/>
                              <a:ea typeface="新細明體"/>
                              <a:cs typeface="Calibri"/>
                            </a:rPr>
                            <m:t>𝒒</m:t>
                          </m:r>
                        </m:e>
                        <m:sub>
                          <m:r>
                            <a:rPr lang="en-US" altLang="zh-TW" sz="2400" b="0" i="1" dirty="0" smtClean="0">
                              <a:latin typeface="Cambria Math" panose="02040503050406030204" pitchFamily="18" charset="0"/>
                              <a:ea typeface="新細明體"/>
                              <a:cs typeface="Calibri"/>
                            </a:rPr>
                            <m:t>2</m:t>
                          </m:r>
                        </m:sub>
                      </m:sSub>
                    </m:oMath>
                  </m:oMathPara>
                </a14:m>
                <a:endParaRPr lang="zh-TW" altLang="en-US" sz="2400">
                  <a:ea typeface="新細明體"/>
                  <a:cs typeface="Calibri"/>
                </a:endParaRPr>
              </a:p>
            </p:txBody>
          </p:sp>
        </mc:Choice>
        <mc:Fallback xmlns="">
          <p:sp>
            <p:nvSpPr>
              <p:cNvPr id="63" name="文字方塊 72">
                <a:extLst>
                  <a:ext uri="{FF2B5EF4-FFF2-40B4-BE49-F238E27FC236}">
                    <a16:creationId xmlns:a16="http://schemas.microsoft.com/office/drawing/2014/main" id="{F067F30C-8708-4144-8827-75241B076BE8}"/>
                  </a:ext>
                </a:extLst>
              </p:cNvPr>
              <p:cNvSpPr txBox="1">
                <a:spLocks noRot="1" noChangeAspect="1" noMove="1" noResize="1" noEditPoints="1" noAdjustHandles="1" noChangeArrowheads="1" noChangeShapeType="1" noTextEdit="1"/>
              </p:cNvSpPr>
              <p:nvPr/>
            </p:nvSpPr>
            <p:spPr>
              <a:xfrm>
                <a:off x="4947014" y="3756780"/>
                <a:ext cx="527465" cy="461665"/>
              </a:xfrm>
              <a:prstGeom prst="rect">
                <a:avLst/>
              </a:prstGeom>
              <a:blipFill>
                <a:blip r:embed="rId9"/>
                <a:stretch>
                  <a:fillRect l="-9302" b="-1052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4" name="文字方塊 72">
                <a:extLst>
                  <a:ext uri="{FF2B5EF4-FFF2-40B4-BE49-F238E27FC236}">
                    <a16:creationId xmlns:a16="http://schemas.microsoft.com/office/drawing/2014/main" id="{E736DC00-C030-264D-93FA-E8CDEF7395FE}"/>
                  </a:ext>
                </a:extLst>
              </p:cNvPr>
              <p:cNvSpPr txBox="1"/>
              <p:nvPr/>
            </p:nvSpPr>
            <p:spPr>
              <a:xfrm>
                <a:off x="6586943" y="3756780"/>
                <a:ext cx="527465"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14:m>
                  <m:oMathPara xmlns:m="http://schemas.openxmlformats.org/officeDocument/2006/math">
                    <m:oMathParaPr>
                      <m:jc m:val="centerGroup"/>
                    </m:oMathParaPr>
                    <m:oMath xmlns:m="http://schemas.openxmlformats.org/officeDocument/2006/math">
                      <m:sSub>
                        <m:sSubPr>
                          <m:ctrlPr>
                            <a:rPr lang="en-US" altLang="zh-TW" sz="2400" b="0" i="1" dirty="0" smtClean="0">
                              <a:latin typeface="Cambria Math" panose="02040503050406030204" pitchFamily="18" charset="0"/>
                              <a:ea typeface="新細明體"/>
                              <a:cs typeface="Calibri"/>
                            </a:rPr>
                          </m:ctrlPr>
                        </m:sSubPr>
                        <m:e>
                          <m:r>
                            <a:rPr lang="en-US" altLang="zh-TW" sz="2400" b="1" i="1" dirty="0" smtClean="0">
                              <a:latin typeface="Cambria Math" panose="02040503050406030204" pitchFamily="18" charset="0"/>
                              <a:ea typeface="新細明體"/>
                              <a:cs typeface="Calibri"/>
                            </a:rPr>
                            <m:t>𝒒</m:t>
                          </m:r>
                        </m:e>
                        <m:sub>
                          <m:r>
                            <a:rPr lang="en-US" altLang="zh-TW" sz="2400" b="0" i="1" dirty="0" smtClean="0">
                              <a:latin typeface="Cambria Math" panose="02040503050406030204" pitchFamily="18" charset="0"/>
                              <a:ea typeface="新細明體"/>
                              <a:cs typeface="Calibri"/>
                            </a:rPr>
                            <m:t>3</m:t>
                          </m:r>
                        </m:sub>
                      </m:sSub>
                    </m:oMath>
                  </m:oMathPara>
                </a14:m>
                <a:endParaRPr lang="zh-TW" altLang="en-US" sz="2400">
                  <a:ea typeface="新細明體"/>
                  <a:cs typeface="Calibri"/>
                </a:endParaRPr>
              </a:p>
            </p:txBody>
          </p:sp>
        </mc:Choice>
        <mc:Fallback xmlns="">
          <p:sp>
            <p:nvSpPr>
              <p:cNvPr id="64" name="文字方塊 72">
                <a:extLst>
                  <a:ext uri="{FF2B5EF4-FFF2-40B4-BE49-F238E27FC236}">
                    <a16:creationId xmlns:a16="http://schemas.microsoft.com/office/drawing/2014/main" id="{E736DC00-C030-264D-93FA-E8CDEF7395FE}"/>
                  </a:ext>
                </a:extLst>
              </p:cNvPr>
              <p:cNvSpPr txBox="1">
                <a:spLocks noRot="1" noChangeAspect="1" noMove="1" noResize="1" noEditPoints="1" noAdjustHandles="1" noChangeArrowheads="1" noChangeShapeType="1" noTextEdit="1"/>
              </p:cNvSpPr>
              <p:nvPr/>
            </p:nvSpPr>
            <p:spPr>
              <a:xfrm>
                <a:off x="6586943" y="3756780"/>
                <a:ext cx="527465" cy="461665"/>
              </a:xfrm>
              <a:prstGeom prst="rect">
                <a:avLst/>
              </a:prstGeom>
              <a:blipFill>
                <a:blip r:embed="rId10"/>
                <a:stretch>
                  <a:fillRect l="-9302" b="-1052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5" name="文字方塊 72">
                <a:extLst>
                  <a:ext uri="{FF2B5EF4-FFF2-40B4-BE49-F238E27FC236}">
                    <a16:creationId xmlns:a16="http://schemas.microsoft.com/office/drawing/2014/main" id="{2598B4B1-3211-674E-990B-19A325DCBF5D}"/>
                  </a:ext>
                </a:extLst>
              </p:cNvPr>
              <p:cNvSpPr txBox="1"/>
              <p:nvPr/>
            </p:nvSpPr>
            <p:spPr>
              <a:xfrm>
                <a:off x="8307890" y="3756780"/>
                <a:ext cx="527465"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14:m>
                  <m:oMathPara xmlns:m="http://schemas.openxmlformats.org/officeDocument/2006/math">
                    <m:oMathParaPr>
                      <m:jc m:val="centerGroup"/>
                    </m:oMathParaPr>
                    <m:oMath xmlns:m="http://schemas.openxmlformats.org/officeDocument/2006/math">
                      <m:sSub>
                        <m:sSubPr>
                          <m:ctrlPr>
                            <a:rPr lang="en-US" altLang="zh-TW" sz="2400" b="0" i="1" dirty="0" smtClean="0">
                              <a:latin typeface="Cambria Math" panose="02040503050406030204" pitchFamily="18" charset="0"/>
                              <a:ea typeface="新細明體"/>
                              <a:cs typeface="Calibri"/>
                            </a:rPr>
                          </m:ctrlPr>
                        </m:sSubPr>
                        <m:e>
                          <m:r>
                            <a:rPr lang="en-US" altLang="zh-TW" sz="2400" b="1" i="1" dirty="0" smtClean="0">
                              <a:latin typeface="Cambria Math" panose="02040503050406030204" pitchFamily="18" charset="0"/>
                              <a:ea typeface="新細明體"/>
                              <a:cs typeface="Calibri"/>
                            </a:rPr>
                            <m:t>𝒒</m:t>
                          </m:r>
                        </m:e>
                        <m:sub>
                          <m:r>
                            <a:rPr lang="en-US" altLang="zh-TW" sz="2400" b="0" i="1" dirty="0" smtClean="0">
                              <a:latin typeface="Cambria Math" panose="02040503050406030204" pitchFamily="18" charset="0"/>
                              <a:ea typeface="新細明體"/>
                              <a:cs typeface="Calibri"/>
                            </a:rPr>
                            <m:t>4</m:t>
                          </m:r>
                        </m:sub>
                      </m:sSub>
                    </m:oMath>
                  </m:oMathPara>
                </a14:m>
                <a:endParaRPr lang="zh-TW" altLang="en-US" sz="2400">
                  <a:ea typeface="新細明體"/>
                  <a:cs typeface="Calibri"/>
                </a:endParaRPr>
              </a:p>
            </p:txBody>
          </p:sp>
        </mc:Choice>
        <mc:Fallback xmlns="">
          <p:sp>
            <p:nvSpPr>
              <p:cNvPr id="65" name="文字方塊 72">
                <a:extLst>
                  <a:ext uri="{FF2B5EF4-FFF2-40B4-BE49-F238E27FC236}">
                    <a16:creationId xmlns:a16="http://schemas.microsoft.com/office/drawing/2014/main" id="{2598B4B1-3211-674E-990B-19A325DCBF5D}"/>
                  </a:ext>
                </a:extLst>
              </p:cNvPr>
              <p:cNvSpPr txBox="1">
                <a:spLocks noRot="1" noChangeAspect="1" noMove="1" noResize="1" noEditPoints="1" noAdjustHandles="1" noChangeArrowheads="1" noChangeShapeType="1" noTextEdit="1"/>
              </p:cNvSpPr>
              <p:nvPr/>
            </p:nvSpPr>
            <p:spPr>
              <a:xfrm>
                <a:off x="8307890" y="3756780"/>
                <a:ext cx="527465" cy="461665"/>
              </a:xfrm>
              <a:prstGeom prst="rect">
                <a:avLst/>
              </a:prstGeom>
              <a:blipFill>
                <a:blip r:embed="rId11"/>
                <a:stretch>
                  <a:fillRect l="-8140" b="-1052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6" name="文字方塊 72">
                <a:extLst>
                  <a:ext uri="{FF2B5EF4-FFF2-40B4-BE49-F238E27FC236}">
                    <a16:creationId xmlns:a16="http://schemas.microsoft.com/office/drawing/2014/main" id="{B9D8D29F-4972-8641-A25E-460BBD0E5054}"/>
                  </a:ext>
                </a:extLst>
              </p:cNvPr>
              <p:cNvSpPr txBox="1"/>
              <p:nvPr/>
            </p:nvSpPr>
            <p:spPr>
              <a:xfrm>
                <a:off x="10028835" y="3756780"/>
                <a:ext cx="527465"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14:m>
                  <m:oMathPara xmlns:m="http://schemas.openxmlformats.org/officeDocument/2006/math">
                    <m:oMathParaPr>
                      <m:jc m:val="centerGroup"/>
                    </m:oMathParaPr>
                    <m:oMath xmlns:m="http://schemas.openxmlformats.org/officeDocument/2006/math">
                      <m:sSub>
                        <m:sSubPr>
                          <m:ctrlPr>
                            <a:rPr lang="en-US" altLang="zh-TW" sz="2400" b="0" i="1" dirty="0" smtClean="0">
                              <a:latin typeface="Cambria Math" panose="02040503050406030204" pitchFamily="18" charset="0"/>
                              <a:ea typeface="新細明體"/>
                              <a:cs typeface="Calibri"/>
                            </a:rPr>
                          </m:ctrlPr>
                        </m:sSubPr>
                        <m:e>
                          <m:r>
                            <a:rPr lang="en-US" altLang="zh-TW" sz="2400" b="1" i="1" dirty="0" smtClean="0">
                              <a:latin typeface="Cambria Math" panose="02040503050406030204" pitchFamily="18" charset="0"/>
                              <a:ea typeface="新細明體"/>
                              <a:cs typeface="Calibri"/>
                            </a:rPr>
                            <m:t>𝒒</m:t>
                          </m:r>
                        </m:e>
                        <m:sub>
                          <m:r>
                            <a:rPr lang="en-US" altLang="zh-TW" sz="2400" b="0" i="1" dirty="0" smtClean="0">
                              <a:latin typeface="Cambria Math" panose="02040503050406030204" pitchFamily="18" charset="0"/>
                              <a:ea typeface="新細明體"/>
                              <a:cs typeface="Calibri"/>
                            </a:rPr>
                            <m:t>5</m:t>
                          </m:r>
                        </m:sub>
                      </m:sSub>
                    </m:oMath>
                  </m:oMathPara>
                </a14:m>
                <a:endParaRPr lang="zh-TW" altLang="en-US" sz="2400">
                  <a:ea typeface="新細明體"/>
                  <a:cs typeface="Calibri"/>
                </a:endParaRPr>
              </a:p>
            </p:txBody>
          </p:sp>
        </mc:Choice>
        <mc:Fallback xmlns="">
          <p:sp>
            <p:nvSpPr>
              <p:cNvPr id="66" name="文字方塊 72">
                <a:extLst>
                  <a:ext uri="{FF2B5EF4-FFF2-40B4-BE49-F238E27FC236}">
                    <a16:creationId xmlns:a16="http://schemas.microsoft.com/office/drawing/2014/main" id="{B9D8D29F-4972-8641-A25E-460BBD0E5054}"/>
                  </a:ext>
                </a:extLst>
              </p:cNvPr>
              <p:cNvSpPr txBox="1">
                <a:spLocks noRot="1" noChangeAspect="1" noMove="1" noResize="1" noEditPoints="1" noAdjustHandles="1" noChangeArrowheads="1" noChangeShapeType="1" noTextEdit="1"/>
              </p:cNvSpPr>
              <p:nvPr/>
            </p:nvSpPr>
            <p:spPr>
              <a:xfrm>
                <a:off x="10028835" y="3756780"/>
                <a:ext cx="527465" cy="461665"/>
              </a:xfrm>
              <a:prstGeom prst="rect">
                <a:avLst/>
              </a:prstGeom>
              <a:blipFill>
                <a:blip r:embed="rId12"/>
                <a:stretch>
                  <a:fillRect l="-8046" b="-1052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8" name="文字方塊 72">
                <a:extLst>
                  <a:ext uri="{FF2B5EF4-FFF2-40B4-BE49-F238E27FC236}">
                    <a16:creationId xmlns:a16="http://schemas.microsoft.com/office/drawing/2014/main" id="{61CA744C-3C54-C940-A85D-7308DF0EF8D7}"/>
                  </a:ext>
                </a:extLst>
              </p:cNvPr>
              <p:cNvSpPr txBox="1"/>
              <p:nvPr/>
            </p:nvSpPr>
            <p:spPr>
              <a:xfrm>
                <a:off x="3766698" y="3756780"/>
                <a:ext cx="527465"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14:m>
                  <m:oMathPara xmlns:m="http://schemas.openxmlformats.org/officeDocument/2006/math">
                    <m:oMathParaPr>
                      <m:jc m:val="centerGroup"/>
                    </m:oMathParaPr>
                    <m:oMath xmlns:m="http://schemas.openxmlformats.org/officeDocument/2006/math">
                      <m:sSub>
                        <m:sSubPr>
                          <m:ctrlPr>
                            <a:rPr lang="en-US" altLang="zh-TW" sz="2400" b="0" i="1" dirty="0" smtClean="0">
                              <a:latin typeface="Cambria Math" panose="02040503050406030204" pitchFamily="18" charset="0"/>
                              <a:ea typeface="新細明體"/>
                              <a:cs typeface="Calibri"/>
                            </a:rPr>
                          </m:ctrlPr>
                        </m:sSubPr>
                        <m:e>
                          <m:r>
                            <a:rPr lang="en-US" altLang="zh-TW" sz="2400" b="1" i="1" dirty="0" smtClean="0">
                              <a:latin typeface="Cambria Math" panose="02040503050406030204" pitchFamily="18" charset="0"/>
                              <a:ea typeface="新細明體"/>
                              <a:cs typeface="Calibri"/>
                            </a:rPr>
                            <m:t>𝒌</m:t>
                          </m:r>
                        </m:e>
                        <m:sub>
                          <m:r>
                            <a:rPr lang="en-US" altLang="zh-TW" sz="2400" b="0" i="1" dirty="0" smtClean="0">
                              <a:latin typeface="Cambria Math" panose="02040503050406030204" pitchFamily="18" charset="0"/>
                              <a:ea typeface="新細明體"/>
                              <a:cs typeface="Calibri"/>
                            </a:rPr>
                            <m:t>1</m:t>
                          </m:r>
                        </m:sub>
                      </m:sSub>
                    </m:oMath>
                  </m:oMathPara>
                </a14:m>
                <a:endParaRPr lang="zh-TW" altLang="en-US" sz="2400">
                  <a:ea typeface="新細明體"/>
                  <a:cs typeface="Calibri"/>
                </a:endParaRPr>
              </a:p>
            </p:txBody>
          </p:sp>
        </mc:Choice>
        <mc:Fallback xmlns="">
          <p:sp>
            <p:nvSpPr>
              <p:cNvPr id="68" name="文字方塊 72">
                <a:extLst>
                  <a:ext uri="{FF2B5EF4-FFF2-40B4-BE49-F238E27FC236}">
                    <a16:creationId xmlns:a16="http://schemas.microsoft.com/office/drawing/2014/main" id="{61CA744C-3C54-C940-A85D-7308DF0EF8D7}"/>
                  </a:ext>
                </a:extLst>
              </p:cNvPr>
              <p:cNvSpPr txBox="1">
                <a:spLocks noRot="1" noChangeAspect="1" noMove="1" noResize="1" noEditPoints="1" noAdjustHandles="1" noChangeArrowheads="1" noChangeShapeType="1" noTextEdit="1"/>
              </p:cNvSpPr>
              <p:nvPr/>
            </p:nvSpPr>
            <p:spPr>
              <a:xfrm>
                <a:off x="3766698" y="3756780"/>
                <a:ext cx="527465" cy="461665"/>
              </a:xfrm>
              <a:prstGeom prst="rect">
                <a:avLst/>
              </a:prstGeom>
              <a:blipFill>
                <a:blip r:embed="rId13"/>
                <a:stretch>
                  <a:fillRect l="-8140" b="-131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9" name="文字方塊 72">
                <a:extLst>
                  <a:ext uri="{FF2B5EF4-FFF2-40B4-BE49-F238E27FC236}">
                    <a16:creationId xmlns:a16="http://schemas.microsoft.com/office/drawing/2014/main" id="{9A57ABE9-BAA5-934D-94A5-3DE04E2C954B}"/>
                  </a:ext>
                </a:extLst>
              </p:cNvPr>
              <p:cNvSpPr txBox="1"/>
              <p:nvPr/>
            </p:nvSpPr>
            <p:spPr>
              <a:xfrm>
                <a:off x="5476662" y="3777186"/>
                <a:ext cx="527465"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14:m>
                  <m:oMathPara xmlns:m="http://schemas.openxmlformats.org/officeDocument/2006/math">
                    <m:oMathParaPr>
                      <m:jc m:val="centerGroup"/>
                    </m:oMathParaPr>
                    <m:oMath xmlns:m="http://schemas.openxmlformats.org/officeDocument/2006/math">
                      <m:sSub>
                        <m:sSubPr>
                          <m:ctrlPr>
                            <a:rPr lang="en-US" altLang="zh-TW" sz="2400" b="0" i="1" dirty="0" smtClean="0">
                              <a:latin typeface="Cambria Math" panose="02040503050406030204" pitchFamily="18" charset="0"/>
                              <a:ea typeface="新細明體"/>
                              <a:cs typeface="Calibri"/>
                            </a:rPr>
                          </m:ctrlPr>
                        </m:sSubPr>
                        <m:e>
                          <m:r>
                            <a:rPr lang="en-US" altLang="zh-TW" sz="2400" b="1" i="1" dirty="0" smtClean="0">
                              <a:latin typeface="Cambria Math" panose="02040503050406030204" pitchFamily="18" charset="0"/>
                              <a:ea typeface="新細明體"/>
                              <a:cs typeface="Calibri"/>
                            </a:rPr>
                            <m:t>𝒌</m:t>
                          </m:r>
                        </m:e>
                        <m:sub>
                          <m:r>
                            <a:rPr lang="en-US" altLang="zh-TW" sz="2400" b="0" i="1" dirty="0" smtClean="0">
                              <a:latin typeface="Cambria Math" panose="02040503050406030204" pitchFamily="18" charset="0"/>
                              <a:ea typeface="新細明體"/>
                              <a:cs typeface="Calibri"/>
                            </a:rPr>
                            <m:t>2</m:t>
                          </m:r>
                        </m:sub>
                      </m:sSub>
                    </m:oMath>
                  </m:oMathPara>
                </a14:m>
                <a:endParaRPr lang="zh-TW" altLang="en-US" sz="2400">
                  <a:ea typeface="新細明體"/>
                  <a:cs typeface="Calibri"/>
                </a:endParaRPr>
              </a:p>
            </p:txBody>
          </p:sp>
        </mc:Choice>
        <mc:Fallback xmlns="">
          <p:sp>
            <p:nvSpPr>
              <p:cNvPr id="69" name="文字方塊 72">
                <a:extLst>
                  <a:ext uri="{FF2B5EF4-FFF2-40B4-BE49-F238E27FC236}">
                    <a16:creationId xmlns:a16="http://schemas.microsoft.com/office/drawing/2014/main" id="{9A57ABE9-BAA5-934D-94A5-3DE04E2C954B}"/>
                  </a:ext>
                </a:extLst>
              </p:cNvPr>
              <p:cNvSpPr txBox="1">
                <a:spLocks noRot="1" noChangeAspect="1" noMove="1" noResize="1" noEditPoints="1" noAdjustHandles="1" noChangeArrowheads="1" noChangeShapeType="1" noTextEdit="1"/>
              </p:cNvSpPr>
              <p:nvPr/>
            </p:nvSpPr>
            <p:spPr>
              <a:xfrm>
                <a:off x="5476662" y="3777186"/>
                <a:ext cx="527465" cy="461665"/>
              </a:xfrm>
              <a:prstGeom prst="rect">
                <a:avLst/>
              </a:prstGeom>
              <a:blipFill>
                <a:blip r:embed="rId14"/>
                <a:stretch>
                  <a:fillRect l="-9195" b="-1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0" name="文字方塊 72">
                <a:extLst>
                  <a:ext uri="{FF2B5EF4-FFF2-40B4-BE49-F238E27FC236}">
                    <a16:creationId xmlns:a16="http://schemas.microsoft.com/office/drawing/2014/main" id="{BFE85C29-1755-7648-A6A7-3FAA2A39F872}"/>
                  </a:ext>
                </a:extLst>
              </p:cNvPr>
              <p:cNvSpPr txBox="1"/>
              <p:nvPr/>
            </p:nvSpPr>
            <p:spPr>
              <a:xfrm>
                <a:off x="7208592" y="3756780"/>
                <a:ext cx="527465"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14:m>
                  <m:oMathPara xmlns:m="http://schemas.openxmlformats.org/officeDocument/2006/math">
                    <m:oMathParaPr>
                      <m:jc m:val="centerGroup"/>
                    </m:oMathParaPr>
                    <m:oMath xmlns:m="http://schemas.openxmlformats.org/officeDocument/2006/math">
                      <m:sSub>
                        <m:sSubPr>
                          <m:ctrlPr>
                            <a:rPr lang="en-US" altLang="zh-TW" sz="2400" b="0" i="1" dirty="0" smtClean="0">
                              <a:latin typeface="Cambria Math" panose="02040503050406030204" pitchFamily="18" charset="0"/>
                              <a:ea typeface="新細明體"/>
                              <a:cs typeface="Calibri"/>
                            </a:rPr>
                          </m:ctrlPr>
                        </m:sSubPr>
                        <m:e>
                          <m:r>
                            <a:rPr lang="en-US" altLang="zh-TW" sz="2400" b="1" i="1" dirty="0" smtClean="0">
                              <a:latin typeface="Cambria Math" panose="02040503050406030204" pitchFamily="18" charset="0"/>
                              <a:ea typeface="新細明體"/>
                              <a:cs typeface="Calibri"/>
                            </a:rPr>
                            <m:t>𝒌</m:t>
                          </m:r>
                        </m:e>
                        <m:sub>
                          <m:r>
                            <a:rPr lang="en-US" altLang="zh-TW" sz="2400" b="0" i="1" dirty="0" smtClean="0">
                              <a:latin typeface="Cambria Math" panose="02040503050406030204" pitchFamily="18" charset="0"/>
                              <a:ea typeface="新細明體"/>
                              <a:cs typeface="Calibri"/>
                            </a:rPr>
                            <m:t>3</m:t>
                          </m:r>
                        </m:sub>
                      </m:sSub>
                    </m:oMath>
                  </m:oMathPara>
                </a14:m>
                <a:endParaRPr lang="zh-TW" altLang="en-US" sz="2400">
                  <a:ea typeface="新細明體"/>
                  <a:cs typeface="Calibri"/>
                </a:endParaRPr>
              </a:p>
            </p:txBody>
          </p:sp>
        </mc:Choice>
        <mc:Fallback xmlns="">
          <p:sp>
            <p:nvSpPr>
              <p:cNvPr id="70" name="文字方塊 72">
                <a:extLst>
                  <a:ext uri="{FF2B5EF4-FFF2-40B4-BE49-F238E27FC236}">
                    <a16:creationId xmlns:a16="http://schemas.microsoft.com/office/drawing/2014/main" id="{BFE85C29-1755-7648-A6A7-3FAA2A39F872}"/>
                  </a:ext>
                </a:extLst>
              </p:cNvPr>
              <p:cNvSpPr txBox="1">
                <a:spLocks noRot="1" noChangeAspect="1" noMove="1" noResize="1" noEditPoints="1" noAdjustHandles="1" noChangeArrowheads="1" noChangeShapeType="1" noTextEdit="1"/>
              </p:cNvSpPr>
              <p:nvPr/>
            </p:nvSpPr>
            <p:spPr>
              <a:xfrm>
                <a:off x="7208592" y="3756780"/>
                <a:ext cx="527465" cy="461665"/>
              </a:xfrm>
              <a:prstGeom prst="rect">
                <a:avLst/>
              </a:prstGeom>
              <a:blipFill>
                <a:blip r:embed="rId15"/>
                <a:stretch>
                  <a:fillRect l="-10465" b="-131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1" name="文字方塊 72">
                <a:extLst>
                  <a:ext uri="{FF2B5EF4-FFF2-40B4-BE49-F238E27FC236}">
                    <a16:creationId xmlns:a16="http://schemas.microsoft.com/office/drawing/2014/main" id="{0D6ECD1C-98D7-5F4D-9849-7B5BC7303622}"/>
                  </a:ext>
                </a:extLst>
              </p:cNvPr>
              <p:cNvSpPr txBox="1"/>
              <p:nvPr/>
            </p:nvSpPr>
            <p:spPr>
              <a:xfrm>
                <a:off x="8929539" y="3756780"/>
                <a:ext cx="527465"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14:m>
                  <m:oMathPara xmlns:m="http://schemas.openxmlformats.org/officeDocument/2006/math">
                    <m:oMathParaPr>
                      <m:jc m:val="centerGroup"/>
                    </m:oMathParaPr>
                    <m:oMath xmlns:m="http://schemas.openxmlformats.org/officeDocument/2006/math">
                      <m:sSub>
                        <m:sSubPr>
                          <m:ctrlPr>
                            <a:rPr lang="en-US" altLang="zh-TW" sz="2400" b="0" i="1" dirty="0" smtClean="0">
                              <a:latin typeface="Cambria Math" panose="02040503050406030204" pitchFamily="18" charset="0"/>
                              <a:ea typeface="新細明體"/>
                              <a:cs typeface="Calibri"/>
                            </a:rPr>
                          </m:ctrlPr>
                        </m:sSubPr>
                        <m:e>
                          <m:r>
                            <a:rPr lang="en-US" altLang="zh-TW" sz="2400" b="1" i="1" dirty="0" smtClean="0">
                              <a:latin typeface="Cambria Math" panose="02040503050406030204" pitchFamily="18" charset="0"/>
                              <a:ea typeface="新細明體"/>
                              <a:cs typeface="Calibri"/>
                            </a:rPr>
                            <m:t>𝒌</m:t>
                          </m:r>
                        </m:e>
                        <m:sub>
                          <m:r>
                            <a:rPr lang="en-US" altLang="zh-TW" sz="2400" b="0" i="1" dirty="0" smtClean="0">
                              <a:latin typeface="Cambria Math" panose="02040503050406030204" pitchFamily="18" charset="0"/>
                              <a:ea typeface="新細明體"/>
                              <a:cs typeface="Calibri"/>
                            </a:rPr>
                            <m:t>4</m:t>
                          </m:r>
                        </m:sub>
                      </m:sSub>
                    </m:oMath>
                  </m:oMathPara>
                </a14:m>
                <a:endParaRPr lang="zh-TW" altLang="en-US" sz="2400">
                  <a:ea typeface="新細明體"/>
                  <a:cs typeface="Calibri"/>
                </a:endParaRPr>
              </a:p>
            </p:txBody>
          </p:sp>
        </mc:Choice>
        <mc:Fallback xmlns="">
          <p:sp>
            <p:nvSpPr>
              <p:cNvPr id="71" name="文字方塊 72">
                <a:extLst>
                  <a:ext uri="{FF2B5EF4-FFF2-40B4-BE49-F238E27FC236}">
                    <a16:creationId xmlns:a16="http://schemas.microsoft.com/office/drawing/2014/main" id="{0D6ECD1C-98D7-5F4D-9849-7B5BC7303622}"/>
                  </a:ext>
                </a:extLst>
              </p:cNvPr>
              <p:cNvSpPr txBox="1">
                <a:spLocks noRot="1" noChangeAspect="1" noMove="1" noResize="1" noEditPoints="1" noAdjustHandles="1" noChangeArrowheads="1" noChangeShapeType="1" noTextEdit="1"/>
              </p:cNvSpPr>
              <p:nvPr/>
            </p:nvSpPr>
            <p:spPr>
              <a:xfrm>
                <a:off x="8929539" y="3756780"/>
                <a:ext cx="527465" cy="461665"/>
              </a:xfrm>
              <a:prstGeom prst="rect">
                <a:avLst/>
              </a:prstGeom>
              <a:blipFill>
                <a:blip r:embed="rId16"/>
                <a:stretch>
                  <a:fillRect l="-9302" b="-131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2" name="文字方塊 72">
                <a:extLst>
                  <a:ext uri="{FF2B5EF4-FFF2-40B4-BE49-F238E27FC236}">
                    <a16:creationId xmlns:a16="http://schemas.microsoft.com/office/drawing/2014/main" id="{51111679-61C2-AC46-85C3-06019D25ECC7}"/>
                  </a:ext>
                </a:extLst>
              </p:cNvPr>
              <p:cNvSpPr txBox="1"/>
              <p:nvPr/>
            </p:nvSpPr>
            <p:spPr>
              <a:xfrm>
                <a:off x="10650484" y="3756780"/>
                <a:ext cx="527465"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14:m>
                  <m:oMathPara xmlns:m="http://schemas.openxmlformats.org/officeDocument/2006/math">
                    <m:oMathParaPr>
                      <m:jc m:val="centerGroup"/>
                    </m:oMathParaPr>
                    <m:oMath xmlns:m="http://schemas.openxmlformats.org/officeDocument/2006/math">
                      <m:sSub>
                        <m:sSubPr>
                          <m:ctrlPr>
                            <a:rPr lang="en-US" altLang="zh-TW" sz="2400" b="0" i="1" dirty="0" smtClean="0">
                              <a:latin typeface="Cambria Math" panose="02040503050406030204" pitchFamily="18" charset="0"/>
                              <a:ea typeface="新細明體"/>
                              <a:cs typeface="Calibri"/>
                            </a:rPr>
                          </m:ctrlPr>
                        </m:sSubPr>
                        <m:e>
                          <m:r>
                            <a:rPr lang="en-US" altLang="zh-TW" sz="2400" b="1" i="1" dirty="0" smtClean="0">
                              <a:latin typeface="Cambria Math" panose="02040503050406030204" pitchFamily="18" charset="0"/>
                              <a:ea typeface="新細明體"/>
                              <a:cs typeface="Calibri"/>
                            </a:rPr>
                            <m:t>𝒌</m:t>
                          </m:r>
                        </m:e>
                        <m:sub>
                          <m:r>
                            <a:rPr lang="en-US" altLang="zh-TW" sz="2400" b="0" i="1" dirty="0" smtClean="0">
                              <a:latin typeface="Cambria Math" panose="02040503050406030204" pitchFamily="18" charset="0"/>
                              <a:ea typeface="新細明體"/>
                              <a:cs typeface="Calibri"/>
                            </a:rPr>
                            <m:t>5</m:t>
                          </m:r>
                        </m:sub>
                      </m:sSub>
                    </m:oMath>
                  </m:oMathPara>
                </a14:m>
                <a:endParaRPr lang="zh-TW" altLang="en-US" sz="2400">
                  <a:ea typeface="新細明體"/>
                  <a:cs typeface="Calibri"/>
                </a:endParaRPr>
              </a:p>
            </p:txBody>
          </p:sp>
        </mc:Choice>
        <mc:Fallback xmlns="">
          <p:sp>
            <p:nvSpPr>
              <p:cNvPr id="72" name="文字方塊 72">
                <a:extLst>
                  <a:ext uri="{FF2B5EF4-FFF2-40B4-BE49-F238E27FC236}">
                    <a16:creationId xmlns:a16="http://schemas.microsoft.com/office/drawing/2014/main" id="{51111679-61C2-AC46-85C3-06019D25ECC7}"/>
                  </a:ext>
                </a:extLst>
              </p:cNvPr>
              <p:cNvSpPr txBox="1">
                <a:spLocks noRot="1" noChangeAspect="1" noMove="1" noResize="1" noEditPoints="1" noAdjustHandles="1" noChangeArrowheads="1" noChangeShapeType="1" noTextEdit="1"/>
              </p:cNvSpPr>
              <p:nvPr/>
            </p:nvSpPr>
            <p:spPr>
              <a:xfrm>
                <a:off x="10650484" y="3756780"/>
                <a:ext cx="527465" cy="461665"/>
              </a:xfrm>
              <a:prstGeom prst="rect">
                <a:avLst/>
              </a:prstGeom>
              <a:blipFill>
                <a:blip r:embed="rId17"/>
                <a:stretch>
                  <a:fillRect l="-9195" b="-1316"/>
                </a:stretch>
              </a:blipFill>
            </p:spPr>
            <p:txBody>
              <a:bodyPr/>
              <a:lstStyle/>
              <a:p>
                <a:r>
                  <a:rPr lang="en-US">
                    <a:noFill/>
                  </a:rPr>
                  <a:t> </a:t>
                </a:r>
              </a:p>
            </p:txBody>
          </p:sp>
        </mc:Fallback>
      </mc:AlternateContent>
      <p:grpSp>
        <p:nvGrpSpPr>
          <p:cNvPr id="73" name="Group 72">
            <a:extLst>
              <a:ext uri="{FF2B5EF4-FFF2-40B4-BE49-F238E27FC236}">
                <a16:creationId xmlns:a16="http://schemas.microsoft.com/office/drawing/2014/main" id="{0A572DD5-B8D0-C94D-B305-B30C49256C08}"/>
              </a:ext>
            </a:extLst>
          </p:cNvPr>
          <p:cNvGrpSpPr/>
          <p:nvPr/>
        </p:nvGrpSpPr>
        <p:grpSpPr>
          <a:xfrm>
            <a:off x="4365030" y="3756780"/>
            <a:ext cx="7411251" cy="482008"/>
            <a:chOff x="2505558" y="6020904"/>
            <a:chExt cx="7411251" cy="482008"/>
          </a:xfrm>
        </p:grpSpPr>
        <mc:AlternateContent xmlns:mc="http://schemas.openxmlformats.org/markup-compatibility/2006" xmlns:a14="http://schemas.microsoft.com/office/drawing/2010/main">
          <mc:Choice Requires="a14">
            <p:sp>
              <p:nvSpPr>
                <p:cNvPr id="74" name="文字方塊 72">
                  <a:extLst>
                    <a:ext uri="{FF2B5EF4-FFF2-40B4-BE49-F238E27FC236}">
                      <a16:creationId xmlns:a16="http://schemas.microsoft.com/office/drawing/2014/main" id="{C46FCB56-58AC-134E-9BA1-F9A6B25A822B}"/>
                    </a:ext>
                  </a:extLst>
                </p:cNvPr>
                <p:cNvSpPr txBox="1"/>
                <p:nvPr/>
              </p:nvSpPr>
              <p:spPr>
                <a:xfrm>
                  <a:off x="2505558" y="6020904"/>
                  <a:ext cx="527465"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14:m>
                    <m:oMathPara xmlns:m="http://schemas.openxmlformats.org/officeDocument/2006/math">
                      <m:oMathParaPr>
                        <m:jc m:val="centerGroup"/>
                      </m:oMathParaPr>
                      <m:oMath xmlns:m="http://schemas.openxmlformats.org/officeDocument/2006/math">
                        <m:sSub>
                          <m:sSubPr>
                            <m:ctrlPr>
                              <a:rPr lang="en-US" altLang="zh-TW" sz="2400" b="0" i="1" dirty="0" smtClean="0">
                                <a:latin typeface="Cambria Math" panose="02040503050406030204" pitchFamily="18" charset="0"/>
                                <a:ea typeface="新細明體"/>
                                <a:cs typeface="Calibri"/>
                              </a:rPr>
                            </m:ctrlPr>
                          </m:sSubPr>
                          <m:e>
                            <m:r>
                              <a:rPr lang="en-US" altLang="zh-TW" sz="2400" b="1" i="1" dirty="0" smtClean="0">
                                <a:latin typeface="Cambria Math" panose="02040503050406030204" pitchFamily="18" charset="0"/>
                                <a:ea typeface="新細明體"/>
                                <a:cs typeface="Calibri"/>
                              </a:rPr>
                              <m:t>𝒗</m:t>
                            </m:r>
                          </m:e>
                          <m:sub>
                            <m:r>
                              <a:rPr lang="en-US" altLang="zh-TW" sz="2400" b="0" i="1" dirty="0" smtClean="0">
                                <a:latin typeface="Cambria Math" panose="02040503050406030204" pitchFamily="18" charset="0"/>
                                <a:ea typeface="新細明體"/>
                                <a:cs typeface="Calibri"/>
                              </a:rPr>
                              <m:t>1</m:t>
                            </m:r>
                          </m:sub>
                        </m:sSub>
                      </m:oMath>
                    </m:oMathPara>
                  </a14:m>
                  <a:endParaRPr lang="zh-TW" altLang="en-US" sz="2400">
                    <a:ea typeface="新細明體"/>
                    <a:cs typeface="Calibri"/>
                  </a:endParaRPr>
                </a:p>
              </p:txBody>
            </p:sp>
          </mc:Choice>
          <mc:Fallback xmlns="">
            <p:sp>
              <p:nvSpPr>
                <p:cNvPr id="74" name="文字方塊 72">
                  <a:extLst>
                    <a:ext uri="{FF2B5EF4-FFF2-40B4-BE49-F238E27FC236}">
                      <a16:creationId xmlns:a16="http://schemas.microsoft.com/office/drawing/2014/main" id="{C46FCB56-58AC-134E-9BA1-F9A6B25A822B}"/>
                    </a:ext>
                  </a:extLst>
                </p:cNvPr>
                <p:cNvSpPr txBox="1">
                  <a:spLocks noRot="1" noChangeAspect="1" noMove="1" noResize="1" noEditPoints="1" noAdjustHandles="1" noChangeArrowheads="1" noChangeShapeType="1" noTextEdit="1"/>
                </p:cNvSpPr>
                <p:nvPr/>
              </p:nvSpPr>
              <p:spPr>
                <a:xfrm>
                  <a:off x="2505558" y="6020904"/>
                  <a:ext cx="527465" cy="461665"/>
                </a:xfrm>
                <a:prstGeom prst="rect">
                  <a:avLst/>
                </a:prstGeom>
                <a:blipFill>
                  <a:blip r:embed="rId18"/>
                  <a:stretch>
                    <a:fillRect l="-2299" b="-131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5" name="文字方塊 72">
                  <a:extLst>
                    <a:ext uri="{FF2B5EF4-FFF2-40B4-BE49-F238E27FC236}">
                      <a16:creationId xmlns:a16="http://schemas.microsoft.com/office/drawing/2014/main" id="{FEA0096C-3169-C443-B81D-8EF5EFAB71E3}"/>
                    </a:ext>
                  </a:extLst>
                </p:cNvPr>
                <p:cNvSpPr txBox="1"/>
                <p:nvPr/>
              </p:nvSpPr>
              <p:spPr>
                <a:xfrm>
                  <a:off x="4227297" y="6041247"/>
                  <a:ext cx="527465"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14:m>
                    <m:oMathPara xmlns:m="http://schemas.openxmlformats.org/officeDocument/2006/math">
                      <m:oMathParaPr>
                        <m:jc m:val="centerGroup"/>
                      </m:oMathParaPr>
                      <m:oMath xmlns:m="http://schemas.openxmlformats.org/officeDocument/2006/math">
                        <m:sSub>
                          <m:sSubPr>
                            <m:ctrlPr>
                              <a:rPr lang="en-US" altLang="zh-TW" sz="2400" b="0" i="1" dirty="0" smtClean="0">
                                <a:latin typeface="Cambria Math" panose="02040503050406030204" pitchFamily="18" charset="0"/>
                                <a:ea typeface="新細明體"/>
                                <a:cs typeface="Calibri"/>
                              </a:rPr>
                            </m:ctrlPr>
                          </m:sSubPr>
                          <m:e>
                            <m:r>
                              <a:rPr lang="en-US" altLang="zh-TW" sz="2400" b="1" i="1" dirty="0" smtClean="0">
                                <a:latin typeface="Cambria Math" panose="02040503050406030204" pitchFamily="18" charset="0"/>
                                <a:ea typeface="新細明體"/>
                                <a:cs typeface="Calibri"/>
                              </a:rPr>
                              <m:t>𝒗</m:t>
                            </m:r>
                          </m:e>
                          <m:sub>
                            <m:r>
                              <a:rPr lang="en-US" altLang="zh-TW" sz="2400" b="0" i="1" dirty="0" smtClean="0">
                                <a:latin typeface="Cambria Math" panose="02040503050406030204" pitchFamily="18" charset="0"/>
                                <a:ea typeface="新細明體"/>
                                <a:cs typeface="Calibri"/>
                              </a:rPr>
                              <m:t>2</m:t>
                            </m:r>
                          </m:sub>
                        </m:sSub>
                      </m:oMath>
                    </m:oMathPara>
                  </a14:m>
                  <a:endParaRPr lang="zh-TW" altLang="en-US" sz="2400">
                    <a:ea typeface="新細明體"/>
                    <a:cs typeface="Calibri"/>
                  </a:endParaRPr>
                </a:p>
              </p:txBody>
            </p:sp>
          </mc:Choice>
          <mc:Fallback xmlns="">
            <p:sp>
              <p:nvSpPr>
                <p:cNvPr id="75" name="文字方塊 72">
                  <a:extLst>
                    <a:ext uri="{FF2B5EF4-FFF2-40B4-BE49-F238E27FC236}">
                      <a16:creationId xmlns:a16="http://schemas.microsoft.com/office/drawing/2014/main" id="{FEA0096C-3169-C443-B81D-8EF5EFAB71E3}"/>
                    </a:ext>
                  </a:extLst>
                </p:cNvPr>
                <p:cNvSpPr txBox="1">
                  <a:spLocks noRot="1" noChangeAspect="1" noMove="1" noResize="1" noEditPoints="1" noAdjustHandles="1" noChangeArrowheads="1" noChangeShapeType="1" noTextEdit="1"/>
                </p:cNvSpPr>
                <p:nvPr/>
              </p:nvSpPr>
              <p:spPr>
                <a:xfrm>
                  <a:off x="4227297" y="6041247"/>
                  <a:ext cx="527465" cy="461665"/>
                </a:xfrm>
                <a:prstGeom prst="rect">
                  <a:avLst/>
                </a:prstGeom>
                <a:blipFill>
                  <a:blip r:embed="rId19"/>
                  <a:stretch>
                    <a:fillRect l="-2299" b="-1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6" name="文字方塊 72">
                  <a:extLst>
                    <a:ext uri="{FF2B5EF4-FFF2-40B4-BE49-F238E27FC236}">
                      <a16:creationId xmlns:a16="http://schemas.microsoft.com/office/drawing/2014/main" id="{A26EDE88-D52B-2C4E-9F8D-B5F0BC8FBB7C}"/>
                    </a:ext>
                  </a:extLst>
                </p:cNvPr>
                <p:cNvSpPr txBox="1"/>
                <p:nvPr/>
              </p:nvSpPr>
              <p:spPr>
                <a:xfrm>
                  <a:off x="5947452" y="6020904"/>
                  <a:ext cx="527465"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14:m>
                    <m:oMathPara xmlns:m="http://schemas.openxmlformats.org/officeDocument/2006/math">
                      <m:oMathParaPr>
                        <m:jc m:val="centerGroup"/>
                      </m:oMathParaPr>
                      <m:oMath xmlns:m="http://schemas.openxmlformats.org/officeDocument/2006/math">
                        <m:sSub>
                          <m:sSubPr>
                            <m:ctrlPr>
                              <a:rPr lang="en-US" altLang="zh-TW" sz="2400" b="0" i="1" dirty="0" smtClean="0">
                                <a:latin typeface="Cambria Math" panose="02040503050406030204" pitchFamily="18" charset="0"/>
                                <a:ea typeface="新細明體"/>
                                <a:cs typeface="Calibri"/>
                              </a:rPr>
                            </m:ctrlPr>
                          </m:sSubPr>
                          <m:e>
                            <m:r>
                              <a:rPr lang="en-US" altLang="zh-TW" sz="2400" b="1" i="1" dirty="0" smtClean="0">
                                <a:latin typeface="Cambria Math" panose="02040503050406030204" pitchFamily="18" charset="0"/>
                                <a:ea typeface="新細明體"/>
                                <a:cs typeface="Calibri"/>
                              </a:rPr>
                              <m:t>𝒗</m:t>
                            </m:r>
                          </m:e>
                          <m:sub>
                            <m:r>
                              <a:rPr lang="en-US" altLang="zh-TW" sz="2400" b="0" i="1" dirty="0" smtClean="0">
                                <a:latin typeface="Cambria Math" panose="02040503050406030204" pitchFamily="18" charset="0"/>
                                <a:ea typeface="新細明體"/>
                                <a:cs typeface="Calibri"/>
                              </a:rPr>
                              <m:t>3</m:t>
                            </m:r>
                          </m:sub>
                        </m:sSub>
                      </m:oMath>
                    </m:oMathPara>
                  </a14:m>
                  <a:endParaRPr lang="zh-TW" altLang="en-US" sz="2400">
                    <a:ea typeface="新細明體"/>
                    <a:cs typeface="Calibri"/>
                  </a:endParaRPr>
                </a:p>
              </p:txBody>
            </p:sp>
          </mc:Choice>
          <mc:Fallback xmlns="">
            <p:sp>
              <p:nvSpPr>
                <p:cNvPr id="76" name="文字方塊 72">
                  <a:extLst>
                    <a:ext uri="{FF2B5EF4-FFF2-40B4-BE49-F238E27FC236}">
                      <a16:creationId xmlns:a16="http://schemas.microsoft.com/office/drawing/2014/main" id="{A26EDE88-D52B-2C4E-9F8D-B5F0BC8FBB7C}"/>
                    </a:ext>
                  </a:extLst>
                </p:cNvPr>
                <p:cNvSpPr txBox="1">
                  <a:spLocks noRot="1" noChangeAspect="1" noMove="1" noResize="1" noEditPoints="1" noAdjustHandles="1" noChangeArrowheads="1" noChangeShapeType="1" noTextEdit="1"/>
                </p:cNvSpPr>
                <p:nvPr/>
              </p:nvSpPr>
              <p:spPr>
                <a:xfrm>
                  <a:off x="5947452" y="6020904"/>
                  <a:ext cx="527465" cy="461665"/>
                </a:xfrm>
                <a:prstGeom prst="rect">
                  <a:avLst/>
                </a:prstGeom>
                <a:blipFill>
                  <a:blip r:embed="rId20"/>
                  <a:stretch>
                    <a:fillRect l="-2326" b="-131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7" name="文字方塊 72">
                  <a:extLst>
                    <a:ext uri="{FF2B5EF4-FFF2-40B4-BE49-F238E27FC236}">
                      <a16:creationId xmlns:a16="http://schemas.microsoft.com/office/drawing/2014/main" id="{0EAA57A5-77DC-1C45-BE2B-F5B52BF1318C}"/>
                    </a:ext>
                  </a:extLst>
                </p:cNvPr>
                <p:cNvSpPr txBox="1"/>
                <p:nvPr/>
              </p:nvSpPr>
              <p:spPr>
                <a:xfrm>
                  <a:off x="7668399" y="6020904"/>
                  <a:ext cx="527465"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14:m>
                    <m:oMathPara xmlns:m="http://schemas.openxmlformats.org/officeDocument/2006/math">
                      <m:oMathParaPr>
                        <m:jc m:val="centerGroup"/>
                      </m:oMathParaPr>
                      <m:oMath xmlns:m="http://schemas.openxmlformats.org/officeDocument/2006/math">
                        <m:sSub>
                          <m:sSubPr>
                            <m:ctrlPr>
                              <a:rPr lang="en-US" altLang="zh-TW" sz="2400" b="0" i="1" dirty="0" smtClean="0">
                                <a:latin typeface="Cambria Math" panose="02040503050406030204" pitchFamily="18" charset="0"/>
                                <a:ea typeface="新細明體"/>
                                <a:cs typeface="Calibri"/>
                              </a:rPr>
                            </m:ctrlPr>
                          </m:sSubPr>
                          <m:e>
                            <m:r>
                              <a:rPr lang="en-US" altLang="zh-TW" sz="2400" b="1" i="1" dirty="0" smtClean="0">
                                <a:latin typeface="Cambria Math" panose="02040503050406030204" pitchFamily="18" charset="0"/>
                                <a:ea typeface="新細明體"/>
                                <a:cs typeface="Calibri"/>
                              </a:rPr>
                              <m:t>𝒗</m:t>
                            </m:r>
                          </m:e>
                          <m:sub>
                            <m:r>
                              <a:rPr lang="en-US" altLang="zh-TW" sz="2400" b="0" i="1" dirty="0" smtClean="0">
                                <a:latin typeface="Cambria Math" panose="02040503050406030204" pitchFamily="18" charset="0"/>
                                <a:ea typeface="新細明體"/>
                                <a:cs typeface="Calibri"/>
                              </a:rPr>
                              <m:t>4</m:t>
                            </m:r>
                          </m:sub>
                        </m:sSub>
                      </m:oMath>
                    </m:oMathPara>
                  </a14:m>
                  <a:endParaRPr lang="zh-TW" altLang="en-US" sz="2400">
                    <a:ea typeface="新細明體"/>
                    <a:cs typeface="Calibri"/>
                  </a:endParaRPr>
                </a:p>
              </p:txBody>
            </p:sp>
          </mc:Choice>
          <mc:Fallback xmlns="">
            <p:sp>
              <p:nvSpPr>
                <p:cNvPr id="77" name="文字方塊 72">
                  <a:extLst>
                    <a:ext uri="{FF2B5EF4-FFF2-40B4-BE49-F238E27FC236}">
                      <a16:creationId xmlns:a16="http://schemas.microsoft.com/office/drawing/2014/main" id="{0EAA57A5-77DC-1C45-BE2B-F5B52BF1318C}"/>
                    </a:ext>
                  </a:extLst>
                </p:cNvPr>
                <p:cNvSpPr txBox="1">
                  <a:spLocks noRot="1" noChangeAspect="1" noMove="1" noResize="1" noEditPoints="1" noAdjustHandles="1" noChangeArrowheads="1" noChangeShapeType="1" noTextEdit="1"/>
                </p:cNvSpPr>
                <p:nvPr/>
              </p:nvSpPr>
              <p:spPr>
                <a:xfrm>
                  <a:off x="7668399" y="6020904"/>
                  <a:ext cx="527465" cy="461665"/>
                </a:xfrm>
                <a:prstGeom prst="rect">
                  <a:avLst/>
                </a:prstGeom>
                <a:blipFill>
                  <a:blip r:embed="rId21"/>
                  <a:stretch>
                    <a:fillRect l="-2326" b="-131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8" name="文字方塊 72">
                  <a:extLst>
                    <a:ext uri="{FF2B5EF4-FFF2-40B4-BE49-F238E27FC236}">
                      <a16:creationId xmlns:a16="http://schemas.microsoft.com/office/drawing/2014/main" id="{392FB547-6887-FC45-B2DE-D5D396B8E44A}"/>
                    </a:ext>
                  </a:extLst>
                </p:cNvPr>
                <p:cNvSpPr txBox="1"/>
                <p:nvPr/>
              </p:nvSpPr>
              <p:spPr>
                <a:xfrm>
                  <a:off x="9389344" y="6020904"/>
                  <a:ext cx="527465"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14:m>
                    <m:oMathPara xmlns:m="http://schemas.openxmlformats.org/officeDocument/2006/math">
                      <m:oMathParaPr>
                        <m:jc m:val="centerGroup"/>
                      </m:oMathParaPr>
                      <m:oMath xmlns:m="http://schemas.openxmlformats.org/officeDocument/2006/math">
                        <m:sSub>
                          <m:sSubPr>
                            <m:ctrlPr>
                              <a:rPr lang="en-US" altLang="zh-TW" sz="2400" b="0" i="1" dirty="0" smtClean="0">
                                <a:latin typeface="Cambria Math" panose="02040503050406030204" pitchFamily="18" charset="0"/>
                                <a:ea typeface="新細明體"/>
                                <a:cs typeface="Calibri"/>
                              </a:rPr>
                            </m:ctrlPr>
                          </m:sSubPr>
                          <m:e>
                            <m:r>
                              <a:rPr lang="en-US" altLang="zh-TW" sz="2400" b="1" i="1" dirty="0" smtClean="0">
                                <a:latin typeface="Cambria Math" panose="02040503050406030204" pitchFamily="18" charset="0"/>
                                <a:ea typeface="新細明體"/>
                                <a:cs typeface="Calibri"/>
                              </a:rPr>
                              <m:t>𝒗</m:t>
                            </m:r>
                          </m:e>
                          <m:sub>
                            <m:r>
                              <a:rPr lang="en-US" altLang="zh-TW" sz="2400" b="0" i="1" dirty="0" smtClean="0">
                                <a:latin typeface="Cambria Math" panose="02040503050406030204" pitchFamily="18" charset="0"/>
                                <a:ea typeface="新細明體"/>
                                <a:cs typeface="Calibri"/>
                              </a:rPr>
                              <m:t>5</m:t>
                            </m:r>
                          </m:sub>
                        </m:sSub>
                      </m:oMath>
                    </m:oMathPara>
                  </a14:m>
                  <a:endParaRPr lang="zh-TW" altLang="en-US" sz="2400">
                    <a:ea typeface="新細明體"/>
                    <a:cs typeface="Calibri"/>
                  </a:endParaRPr>
                </a:p>
              </p:txBody>
            </p:sp>
          </mc:Choice>
          <mc:Fallback xmlns="">
            <p:sp>
              <p:nvSpPr>
                <p:cNvPr id="78" name="文字方塊 72">
                  <a:extLst>
                    <a:ext uri="{FF2B5EF4-FFF2-40B4-BE49-F238E27FC236}">
                      <a16:creationId xmlns:a16="http://schemas.microsoft.com/office/drawing/2014/main" id="{392FB547-6887-FC45-B2DE-D5D396B8E44A}"/>
                    </a:ext>
                  </a:extLst>
                </p:cNvPr>
                <p:cNvSpPr txBox="1">
                  <a:spLocks noRot="1" noChangeAspect="1" noMove="1" noResize="1" noEditPoints="1" noAdjustHandles="1" noChangeArrowheads="1" noChangeShapeType="1" noTextEdit="1"/>
                </p:cNvSpPr>
                <p:nvPr/>
              </p:nvSpPr>
              <p:spPr>
                <a:xfrm>
                  <a:off x="9389344" y="6020904"/>
                  <a:ext cx="527465" cy="461665"/>
                </a:xfrm>
                <a:prstGeom prst="rect">
                  <a:avLst/>
                </a:prstGeom>
                <a:blipFill>
                  <a:blip r:embed="rId22"/>
                  <a:stretch>
                    <a:fillRect l="-2299" b="-1316"/>
                  </a:stretch>
                </a:blipFill>
              </p:spPr>
              <p:txBody>
                <a:bodyPr/>
                <a:lstStyle/>
                <a:p>
                  <a:r>
                    <a:rPr lang="en-US">
                      <a:noFill/>
                    </a:rPr>
                    <a:t> </a:t>
                  </a:r>
                </a:p>
              </p:txBody>
            </p:sp>
          </mc:Fallback>
        </mc:AlternateContent>
      </p:grpSp>
      <p:grpSp>
        <p:nvGrpSpPr>
          <p:cNvPr id="83" name="Group 82">
            <a:extLst>
              <a:ext uri="{FF2B5EF4-FFF2-40B4-BE49-F238E27FC236}">
                <a16:creationId xmlns:a16="http://schemas.microsoft.com/office/drawing/2014/main" id="{1D176424-7AF3-1048-8159-7F036D5E1964}"/>
              </a:ext>
            </a:extLst>
          </p:cNvPr>
          <p:cNvGrpSpPr/>
          <p:nvPr/>
        </p:nvGrpSpPr>
        <p:grpSpPr>
          <a:xfrm>
            <a:off x="5101798" y="5198295"/>
            <a:ext cx="1166643" cy="443727"/>
            <a:chOff x="3906916" y="4518186"/>
            <a:chExt cx="1166643" cy="539946"/>
          </a:xfrm>
        </p:grpSpPr>
        <p:cxnSp>
          <p:nvCxnSpPr>
            <p:cNvPr id="84" name="直線單箭頭接點 47">
              <a:extLst>
                <a:ext uri="{FF2B5EF4-FFF2-40B4-BE49-F238E27FC236}">
                  <a16:creationId xmlns:a16="http://schemas.microsoft.com/office/drawing/2014/main" id="{A424126C-5792-4441-88AB-ABD26EACEBF2}"/>
                </a:ext>
              </a:extLst>
            </p:cNvPr>
            <p:cNvCxnSpPr>
              <a:cxnSpLocks/>
            </p:cNvCxnSpPr>
            <p:nvPr/>
          </p:nvCxnSpPr>
          <p:spPr>
            <a:xfrm flipH="1" flipV="1">
              <a:off x="3906916" y="4523500"/>
              <a:ext cx="583324" cy="53463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5" name="直線單箭頭接點 47">
              <a:extLst>
                <a:ext uri="{FF2B5EF4-FFF2-40B4-BE49-F238E27FC236}">
                  <a16:creationId xmlns:a16="http://schemas.microsoft.com/office/drawing/2014/main" id="{A66C4861-82C1-0044-B5A8-B671E8D9DCEF}"/>
                </a:ext>
              </a:extLst>
            </p:cNvPr>
            <p:cNvCxnSpPr>
              <a:cxnSpLocks/>
            </p:cNvCxnSpPr>
            <p:nvPr/>
          </p:nvCxnSpPr>
          <p:spPr>
            <a:xfrm flipH="1" flipV="1">
              <a:off x="4490239" y="4521729"/>
              <a:ext cx="1" cy="53640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6" name="直線單箭頭接點 47">
              <a:extLst>
                <a:ext uri="{FF2B5EF4-FFF2-40B4-BE49-F238E27FC236}">
                  <a16:creationId xmlns:a16="http://schemas.microsoft.com/office/drawing/2014/main" id="{7206FC94-C5C7-354B-9C65-242DE6B09F3D}"/>
                </a:ext>
              </a:extLst>
            </p:cNvPr>
            <p:cNvCxnSpPr>
              <a:cxnSpLocks/>
            </p:cNvCxnSpPr>
            <p:nvPr/>
          </p:nvCxnSpPr>
          <p:spPr>
            <a:xfrm flipV="1">
              <a:off x="4490240" y="4518186"/>
              <a:ext cx="583319" cy="53994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 name="Group 2">
            <a:extLst>
              <a:ext uri="{FF2B5EF4-FFF2-40B4-BE49-F238E27FC236}">
                <a16:creationId xmlns:a16="http://schemas.microsoft.com/office/drawing/2014/main" id="{F178F9CC-391A-E84C-AA75-B7BA2051494C}"/>
              </a:ext>
            </a:extLst>
          </p:cNvPr>
          <p:cNvGrpSpPr/>
          <p:nvPr/>
        </p:nvGrpSpPr>
        <p:grpSpPr>
          <a:xfrm>
            <a:off x="208961" y="3728246"/>
            <a:ext cx="2907998" cy="1396953"/>
            <a:chOff x="208961" y="3728246"/>
            <a:chExt cx="2907998" cy="1396953"/>
          </a:xfrm>
        </p:grpSpPr>
        <p:sp>
          <p:nvSpPr>
            <p:cNvPr id="79" name="矩形 97">
              <a:extLst>
                <a:ext uri="{FF2B5EF4-FFF2-40B4-BE49-F238E27FC236}">
                  <a16:creationId xmlns:a16="http://schemas.microsoft.com/office/drawing/2014/main" id="{899A9EEE-1185-6E43-AFAC-1FE3E6060D51}"/>
                </a:ext>
              </a:extLst>
            </p:cNvPr>
            <p:cNvSpPr/>
            <p:nvPr/>
          </p:nvSpPr>
          <p:spPr>
            <a:xfrm rot="16200000">
              <a:off x="447323" y="4575851"/>
              <a:ext cx="868325" cy="230372"/>
            </a:xfrm>
            <a:prstGeom prst="rect">
              <a:avLst/>
            </a:prstGeom>
            <a:solidFill>
              <a:srgbClr val="749C14"/>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0" name="矩形 97">
              <a:extLst>
                <a:ext uri="{FF2B5EF4-FFF2-40B4-BE49-F238E27FC236}">
                  <a16:creationId xmlns:a16="http://schemas.microsoft.com/office/drawing/2014/main" id="{52D5C417-6BB2-4E4C-843B-4EBF1C610473}"/>
                </a:ext>
              </a:extLst>
            </p:cNvPr>
            <p:cNvSpPr/>
            <p:nvPr/>
          </p:nvSpPr>
          <p:spPr>
            <a:xfrm rot="16200000">
              <a:off x="-20434" y="4575851"/>
              <a:ext cx="868325" cy="230372"/>
            </a:xfrm>
            <a:prstGeom prst="rect">
              <a:avLst/>
            </a:prstGeom>
            <a:solidFill>
              <a:schemeClr val="accent6">
                <a:lumMod val="60000"/>
                <a:lumOff val="4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2" name="矩形 97">
              <a:extLst>
                <a:ext uri="{FF2B5EF4-FFF2-40B4-BE49-F238E27FC236}">
                  <a16:creationId xmlns:a16="http://schemas.microsoft.com/office/drawing/2014/main" id="{D8F21D3F-CF86-FF4A-ABF8-13187EF3A643}"/>
                </a:ext>
              </a:extLst>
            </p:cNvPr>
            <p:cNvSpPr/>
            <p:nvPr/>
          </p:nvSpPr>
          <p:spPr>
            <a:xfrm rot="16200000">
              <a:off x="1382837" y="4575851"/>
              <a:ext cx="868325" cy="230372"/>
            </a:xfrm>
            <a:prstGeom prst="rect">
              <a:avLst/>
            </a:prstGeom>
            <a:solidFill>
              <a:srgbClr val="749C14"/>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3" name="矩形 97">
              <a:extLst>
                <a:ext uri="{FF2B5EF4-FFF2-40B4-BE49-F238E27FC236}">
                  <a16:creationId xmlns:a16="http://schemas.microsoft.com/office/drawing/2014/main" id="{2952F9A1-8CC5-644C-BEA5-4B1785C3192D}"/>
                </a:ext>
              </a:extLst>
            </p:cNvPr>
            <p:cNvSpPr/>
            <p:nvPr/>
          </p:nvSpPr>
          <p:spPr>
            <a:xfrm rot="16200000">
              <a:off x="915080" y="4575851"/>
              <a:ext cx="868325" cy="230372"/>
            </a:xfrm>
            <a:prstGeom prst="rect">
              <a:avLst/>
            </a:prstGeom>
            <a:solidFill>
              <a:schemeClr val="accent6">
                <a:lumMod val="60000"/>
                <a:lumOff val="4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4" name="矩形 97">
              <a:extLst>
                <a:ext uri="{FF2B5EF4-FFF2-40B4-BE49-F238E27FC236}">
                  <a16:creationId xmlns:a16="http://schemas.microsoft.com/office/drawing/2014/main" id="{0CEE59C7-12E7-4C43-84E6-06EF611876E2}"/>
                </a:ext>
              </a:extLst>
            </p:cNvPr>
            <p:cNvSpPr/>
            <p:nvPr/>
          </p:nvSpPr>
          <p:spPr>
            <a:xfrm rot="16200000">
              <a:off x="2318349" y="4570981"/>
              <a:ext cx="868325" cy="230372"/>
            </a:xfrm>
            <a:prstGeom prst="rect">
              <a:avLst/>
            </a:prstGeom>
            <a:solidFill>
              <a:srgbClr val="749C14"/>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5" name="矩形 97">
              <a:extLst>
                <a:ext uri="{FF2B5EF4-FFF2-40B4-BE49-F238E27FC236}">
                  <a16:creationId xmlns:a16="http://schemas.microsoft.com/office/drawing/2014/main" id="{734D2A7E-B8B0-A64D-B484-7EBCC0616425}"/>
                </a:ext>
              </a:extLst>
            </p:cNvPr>
            <p:cNvSpPr/>
            <p:nvPr/>
          </p:nvSpPr>
          <p:spPr>
            <a:xfrm rot="16200000">
              <a:off x="1850594" y="4570981"/>
              <a:ext cx="868325" cy="230372"/>
            </a:xfrm>
            <a:prstGeom prst="rect">
              <a:avLst/>
            </a:prstGeom>
            <a:solidFill>
              <a:schemeClr val="accent6">
                <a:lumMod val="60000"/>
                <a:lumOff val="4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mc:AlternateContent xmlns:mc="http://schemas.openxmlformats.org/markup-compatibility/2006" xmlns:a14="http://schemas.microsoft.com/office/drawing/2010/main">
          <mc:Choice Requires="a14">
            <p:sp>
              <p:nvSpPr>
                <p:cNvPr id="96" name="文字方塊 72">
                  <a:extLst>
                    <a:ext uri="{FF2B5EF4-FFF2-40B4-BE49-F238E27FC236}">
                      <a16:creationId xmlns:a16="http://schemas.microsoft.com/office/drawing/2014/main" id="{A7CF29FD-BEEF-BA43-A23B-2AF175410BDA}"/>
                    </a:ext>
                  </a:extLst>
                </p:cNvPr>
                <p:cNvSpPr txBox="1"/>
                <p:nvPr/>
              </p:nvSpPr>
              <p:spPr>
                <a:xfrm>
                  <a:off x="208961" y="3736503"/>
                  <a:ext cx="527465" cy="4901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14:m>
                    <m:oMathPara xmlns:m="http://schemas.openxmlformats.org/officeDocument/2006/math">
                      <m:oMathParaPr>
                        <m:jc m:val="centerGroup"/>
                      </m:oMathParaPr>
                      <m:oMath xmlns:m="http://schemas.openxmlformats.org/officeDocument/2006/math">
                        <m:sSub>
                          <m:sSubPr>
                            <m:ctrlPr>
                              <a:rPr lang="en-US" altLang="zh-TW" sz="2400" b="0" i="1" dirty="0" smtClean="0">
                                <a:latin typeface="Cambria Math" panose="02040503050406030204" pitchFamily="18" charset="0"/>
                                <a:ea typeface="新細明體"/>
                                <a:cs typeface="Calibri"/>
                              </a:rPr>
                            </m:ctrlPr>
                          </m:sSubPr>
                          <m:e>
                            <m:r>
                              <a:rPr lang="en-US" altLang="zh-TW" sz="2400" b="1" i="1" dirty="0" smtClean="0">
                                <a:latin typeface="Cambria Math" panose="02040503050406030204" pitchFamily="18" charset="0"/>
                                <a:ea typeface="新細明體"/>
                                <a:cs typeface="Calibri"/>
                              </a:rPr>
                              <m:t>𝒌</m:t>
                            </m:r>
                          </m:e>
                          <m:sub>
                            <m:sSub>
                              <m:sSubPr>
                                <m:ctrlPr>
                                  <a:rPr lang="en-US" altLang="zh-TW" sz="2400" b="0" i="1" dirty="0" smtClean="0">
                                    <a:latin typeface="Cambria Math" panose="02040503050406030204" pitchFamily="18" charset="0"/>
                                    <a:ea typeface="新細明體"/>
                                    <a:cs typeface="Calibri"/>
                                  </a:rPr>
                                </m:ctrlPr>
                              </m:sSubPr>
                              <m:e>
                                <m:r>
                                  <a:rPr lang="en-US" altLang="zh-TW" sz="2400" b="0" i="1" dirty="0" smtClean="0">
                                    <a:latin typeface="Cambria Math" panose="02040503050406030204" pitchFamily="18" charset="0"/>
                                    <a:ea typeface="新細明體"/>
                                    <a:cs typeface="Calibri"/>
                                  </a:rPr>
                                  <m:t>𝑝</m:t>
                                </m:r>
                              </m:e>
                              <m:sub>
                                <m:r>
                                  <a:rPr lang="en-US" altLang="zh-TW" sz="2400" b="0" i="1" dirty="0" smtClean="0">
                                    <a:latin typeface="Cambria Math" panose="02040503050406030204" pitchFamily="18" charset="0"/>
                                    <a:ea typeface="新細明體"/>
                                    <a:cs typeface="Calibri"/>
                                  </a:rPr>
                                  <m:t>1</m:t>
                                </m:r>
                              </m:sub>
                            </m:sSub>
                          </m:sub>
                        </m:sSub>
                      </m:oMath>
                    </m:oMathPara>
                  </a14:m>
                  <a:endParaRPr lang="zh-TW" altLang="en-US" sz="2400">
                    <a:ea typeface="新細明體"/>
                    <a:cs typeface="Calibri"/>
                  </a:endParaRPr>
                </a:p>
              </p:txBody>
            </p:sp>
          </mc:Choice>
          <mc:Fallback xmlns="">
            <p:sp>
              <p:nvSpPr>
                <p:cNvPr id="96" name="文字方塊 72">
                  <a:extLst>
                    <a:ext uri="{FF2B5EF4-FFF2-40B4-BE49-F238E27FC236}">
                      <a16:creationId xmlns:a16="http://schemas.microsoft.com/office/drawing/2014/main" id="{A7CF29FD-BEEF-BA43-A23B-2AF175410BDA}"/>
                    </a:ext>
                  </a:extLst>
                </p:cNvPr>
                <p:cNvSpPr txBox="1">
                  <a:spLocks noRot="1" noChangeAspect="1" noMove="1" noResize="1" noEditPoints="1" noAdjustHandles="1" noChangeArrowheads="1" noChangeShapeType="1" noTextEdit="1"/>
                </p:cNvSpPr>
                <p:nvPr/>
              </p:nvSpPr>
              <p:spPr>
                <a:xfrm>
                  <a:off x="208961" y="3736503"/>
                  <a:ext cx="527465" cy="490199"/>
                </a:xfrm>
                <a:prstGeom prst="rect">
                  <a:avLst/>
                </a:prstGeom>
                <a:blipFill>
                  <a:blip r:embed="rId23"/>
                  <a:stretch>
                    <a:fillRect l="-19540" b="-625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7" name="文字方塊 72">
                  <a:extLst>
                    <a:ext uri="{FF2B5EF4-FFF2-40B4-BE49-F238E27FC236}">
                      <a16:creationId xmlns:a16="http://schemas.microsoft.com/office/drawing/2014/main" id="{AFCBAC1A-62D7-9940-AF1B-8F01E4C415D3}"/>
                    </a:ext>
                  </a:extLst>
                </p:cNvPr>
                <p:cNvSpPr txBox="1"/>
                <p:nvPr/>
              </p:nvSpPr>
              <p:spPr>
                <a:xfrm>
                  <a:off x="1200696" y="3736503"/>
                  <a:ext cx="527465" cy="4901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14:m>
                    <m:oMathPara xmlns:m="http://schemas.openxmlformats.org/officeDocument/2006/math">
                      <m:oMathParaPr>
                        <m:jc m:val="centerGroup"/>
                      </m:oMathParaPr>
                      <m:oMath xmlns:m="http://schemas.openxmlformats.org/officeDocument/2006/math">
                        <m:sSub>
                          <m:sSubPr>
                            <m:ctrlPr>
                              <a:rPr lang="en-US" altLang="zh-TW" sz="2400" b="0" i="1" dirty="0" smtClean="0">
                                <a:latin typeface="Cambria Math" panose="02040503050406030204" pitchFamily="18" charset="0"/>
                                <a:ea typeface="新細明體"/>
                                <a:cs typeface="Calibri"/>
                              </a:rPr>
                            </m:ctrlPr>
                          </m:sSubPr>
                          <m:e>
                            <m:r>
                              <a:rPr lang="en-US" altLang="zh-TW" sz="2400" b="1" i="1" dirty="0" smtClean="0">
                                <a:latin typeface="Cambria Math" panose="02040503050406030204" pitchFamily="18" charset="0"/>
                                <a:ea typeface="新細明體"/>
                                <a:cs typeface="Calibri"/>
                              </a:rPr>
                              <m:t>𝒌</m:t>
                            </m:r>
                          </m:e>
                          <m:sub>
                            <m:sSub>
                              <m:sSubPr>
                                <m:ctrlPr>
                                  <a:rPr lang="en-US" altLang="zh-TW" sz="2400" b="0" i="1" dirty="0" smtClean="0">
                                    <a:latin typeface="Cambria Math" panose="02040503050406030204" pitchFamily="18" charset="0"/>
                                    <a:ea typeface="新細明體"/>
                                    <a:cs typeface="Calibri"/>
                                  </a:rPr>
                                </m:ctrlPr>
                              </m:sSubPr>
                              <m:e>
                                <m:r>
                                  <a:rPr lang="en-US" altLang="zh-TW" sz="2400" b="0" i="1" dirty="0" smtClean="0">
                                    <a:latin typeface="Cambria Math" panose="02040503050406030204" pitchFamily="18" charset="0"/>
                                    <a:ea typeface="新細明體"/>
                                    <a:cs typeface="Calibri"/>
                                  </a:rPr>
                                  <m:t>𝑝</m:t>
                                </m:r>
                              </m:e>
                              <m:sub>
                                <m:r>
                                  <a:rPr lang="en-US" altLang="zh-TW" sz="2400" b="0" i="1" dirty="0" smtClean="0">
                                    <a:latin typeface="Cambria Math" panose="02040503050406030204" pitchFamily="18" charset="0"/>
                                    <a:ea typeface="新細明體"/>
                                    <a:cs typeface="Calibri"/>
                                  </a:rPr>
                                  <m:t>2</m:t>
                                </m:r>
                              </m:sub>
                            </m:sSub>
                          </m:sub>
                        </m:sSub>
                      </m:oMath>
                    </m:oMathPara>
                  </a14:m>
                  <a:endParaRPr lang="zh-TW" altLang="en-US" sz="2400">
                    <a:ea typeface="新細明體"/>
                    <a:cs typeface="Calibri"/>
                  </a:endParaRPr>
                </a:p>
              </p:txBody>
            </p:sp>
          </mc:Choice>
          <mc:Fallback xmlns="">
            <p:sp>
              <p:nvSpPr>
                <p:cNvPr id="97" name="文字方塊 72">
                  <a:extLst>
                    <a:ext uri="{FF2B5EF4-FFF2-40B4-BE49-F238E27FC236}">
                      <a16:creationId xmlns:a16="http://schemas.microsoft.com/office/drawing/2014/main" id="{AFCBAC1A-62D7-9940-AF1B-8F01E4C415D3}"/>
                    </a:ext>
                  </a:extLst>
                </p:cNvPr>
                <p:cNvSpPr txBox="1">
                  <a:spLocks noRot="1" noChangeAspect="1" noMove="1" noResize="1" noEditPoints="1" noAdjustHandles="1" noChangeArrowheads="1" noChangeShapeType="1" noTextEdit="1"/>
                </p:cNvSpPr>
                <p:nvPr/>
              </p:nvSpPr>
              <p:spPr>
                <a:xfrm>
                  <a:off x="1200696" y="3736503"/>
                  <a:ext cx="527465" cy="490199"/>
                </a:xfrm>
                <a:prstGeom prst="rect">
                  <a:avLst/>
                </a:prstGeom>
                <a:blipFill>
                  <a:blip r:embed="rId24"/>
                  <a:stretch>
                    <a:fillRect l="-20930" b="-625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8" name="文字方塊 72">
                  <a:extLst>
                    <a:ext uri="{FF2B5EF4-FFF2-40B4-BE49-F238E27FC236}">
                      <a16:creationId xmlns:a16="http://schemas.microsoft.com/office/drawing/2014/main" id="{7B146F16-C378-EF40-92E8-E7A6888656A0}"/>
                    </a:ext>
                  </a:extLst>
                </p:cNvPr>
                <p:cNvSpPr txBox="1"/>
                <p:nvPr/>
              </p:nvSpPr>
              <p:spPr>
                <a:xfrm>
                  <a:off x="2125224" y="3736503"/>
                  <a:ext cx="527465" cy="49513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14:m>
                    <m:oMathPara xmlns:m="http://schemas.openxmlformats.org/officeDocument/2006/math">
                      <m:oMathParaPr>
                        <m:jc m:val="centerGroup"/>
                      </m:oMathParaPr>
                      <m:oMath xmlns:m="http://schemas.openxmlformats.org/officeDocument/2006/math">
                        <m:sSub>
                          <m:sSubPr>
                            <m:ctrlPr>
                              <a:rPr lang="en-US" altLang="zh-TW" sz="2400" b="0" i="1" dirty="0" smtClean="0">
                                <a:latin typeface="Cambria Math" panose="02040503050406030204" pitchFamily="18" charset="0"/>
                                <a:ea typeface="新細明體"/>
                                <a:cs typeface="Calibri"/>
                              </a:rPr>
                            </m:ctrlPr>
                          </m:sSubPr>
                          <m:e>
                            <m:r>
                              <a:rPr lang="en-US" altLang="zh-TW" sz="2400" b="1" i="1" dirty="0" smtClean="0">
                                <a:latin typeface="Cambria Math" panose="02040503050406030204" pitchFamily="18" charset="0"/>
                                <a:ea typeface="新細明體"/>
                                <a:cs typeface="Calibri"/>
                              </a:rPr>
                              <m:t>𝒌</m:t>
                            </m:r>
                          </m:e>
                          <m:sub>
                            <m:sSub>
                              <m:sSubPr>
                                <m:ctrlPr>
                                  <a:rPr lang="en-US" altLang="zh-TW" sz="2400" b="0" i="1" dirty="0" smtClean="0">
                                    <a:latin typeface="Cambria Math" panose="02040503050406030204" pitchFamily="18" charset="0"/>
                                    <a:ea typeface="新細明體"/>
                                    <a:cs typeface="Calibri"/>
                                  </a:rPr>
                                </m:ctrlPr>
                              </m:sSubPr>
                              <m:e>
                                <m:r>
                                  <a:rPr lang="en-US" altLang="zh-TW" sz="2400" b="0" i="1" dirty="0" smtClean="0">
                                    <a:latin typeface="Cambria Math" panose="02040503050406030204" pitchFamily="18" charset="0"/>
                                    <a:ea typeface="新細明體"/>
                                    <a:cs typeface="Calibri"/>
                                  </a:rPr>
                                  <m:t>𝑝</m:t>
                                </m:r>
                              </m:e>
                              <m:sub>
                                <m:r>
                                  <a:rPr lang="en-US" altLang="zh-TW" sz="2400" b="0" i="1" dirty="0" smtClean="0">
                                    <a:latin typeface="Cambria Math" panose="02040503050406030204" pitchFamily="18" charset="0"/>
                                    <a:ea typeface="新細明體"/>
                                    <a:cs typeface="Calibri"/>
                                  </a:rPr>
                                  <m:t>3</m:t>
                                </m:r>
                              </m:sub>
                            </m:sSub>
                          </m:sub>
                        </m:sSub>
                      </m:oMath>
                    </m:oMathPara>
                  </a14:m>
                  <a:endParaRPr lang="zh-TW" altLang="en-US" sz="2400">
                    <a:ea typeface="新細明體"/>
                    <a:cs typeface="Calibri"/>
                  </a:endParaRPr>
                </a:p>
              </p:txBody>
            </p:sp>
          </mc:Choice>
          <mc:Fallback xmlns="">
            <p:sp>
              <p:nvSpPr>
                <p:cNvPr id="98" name="文字方塊 72">
                  <a:extLst>
                    <a:ext uri="{FF2B5EF4-FFF2-40B4-BE49-F238E27FC236}">
                      <a16:creationId xmlns:a16="http://schemas.microsoft.com/office/drawing/2014/main" id="{7B146F16-C378-EF40-92E8-E7A6888656A0}"/>
                    </a:ext>
                  </a:extLst>
                </p:cNvPr>
                <p:cNvSpPr txBox="1">
                  <a:spLocks noRot="1" noChangeAspect="1" noMove="1" noResize="1" noEditPoints="1" noAdjustHandles="1" noChangeArrowheads="1" noChangeShapeType="1" noTextEdit="1"/>
                </p:cNvSpPr>
                <p:nvPr/>
              </p:nvSpPr>
              <p:spPr>
                <a:xfrm>
                  <a:off x="2125224" y="3736503"/>
                  <a:ext cx="527465" cy="495136"/>
                </a:xfrm>
                <a:prstGeom prst="rect">
                  <a:avLst/>
                </a:prstGeom>
                <a:blipFill>
                  <a:blip r:embed="rId25"/>
                  <a:stretch>
                    <a:fillRect l="-20930" b="-493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9" name="文字方塊 72">
                  <a:extLst>
                    <a:ext uri="{FF2B5EF4-FFF2-40B4-BE49-F238E27FC236}">
                      <a16:creationId xmlns:a16="http://schemas.microsoft.com/office/drawing/2014/main" id="{4D5C03B2-BFA1-4246-8121-60583D1BD95C}"/>
                    </a:ext>
                  </a:extLst>
                </p:cNvPr>
                <p:cNvSpPr txBox="1"/>
                <p:nvPr/>
              </p:nvSpPr>
              <p:spPr>
                <a:xfrm>
                  <a:off x="699581" y="3756780"/>
                  <a:ext cx="527465" cy="4901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14:m>
                    <m:oMathPara xmlns:m="http://schemas.openxmlformats.org/officeDocument/2006/math">
                      <m:oMathParaPr>
                        <m:jc m:val="centerGroup"/>
                      </m:oMathParaPr>
                      <m:oMath xmlns:m="http://schemas.openxmlformats.org/officeDocument/2006/math">
                        <m:sSub>
                          <m:sSubPr>
                            <m:ctrlPr>
                              <a:rPr lang="en-US" altLang="zh-TW" sz="2400" b="0" i="1" dirty="0" smtClean="0">
                                <a:latin typeface="Cambria Math" panose="02040503050406030204" pitchFamily="18" charset="0"/>
                                <a:ea typeface="新細明體"/>
                                <a:cs typeface="Calibri"/>
                              </a:rPr>
                            </m:ctrlPr>
                          </m:sSubPr>
                          <m:e>
                            <m:r>
                              <a:rPr lang="en-US" altLang="zh-TW" sz="2400" b="1" i="1" dirty="0" smtClean="0">
                                <a:latin typeface="Cambria Math" panose="02040503050406030204" pitchFamily="18" charset="0"/>
                                <a:ea typeface="新細明體"/>
                                <a:cs typeface="Calibri"/>
                              </a:rPr>
                              <m:t>𝒗</m:t>
                            </m:r>
                          </m:e>
                          <m:sub>
                            <m:sSub>
                              <m:sSubPr>
                                <m:ctrlPr>
                                  <a:rPr lang="en-US" altLang="zh-TW" sz="2400" b="0" i="1" dirty="0" smtClean="0">
                                    <a:latin typeface="Cambria Math" panose="02040503050406030204" pitchFamily="18" charset="0"/>
                                    <a:ea typeface="新細明體"/>
                                    <a:cs typeface="Calibri"/>
                                  </a:rPr>
                                </m:ctrlPr>
                              </m:sSubPr>
                              <m:e>
                                <m:r>
                                  <a:rPr lang="en-US" altLang="zh-TW" sz="2400" b="0" i="1" dirty="0" smtClean="0">
                                    <a:latin typeface="Cambria Math" panose="02040503050406030204" pitchFamily="18" charset="0"/>
                                    <a:ea typeface="新細明體"/>
                                    <a:cs typeface="Calibri"/>
                                  </a:rPr>
                                  <m:t>𝑝</m:t>
                                </m:r>
                              </m:e>
                              <m:sub>
                                <m:r>
                                  <a:rPr lang="en-US" altLang="zh-TW" sz="2400" b="0" i="1" dirty="0" smtClean="0">
                                    <a:latin typeface="Cambria Math" panose="02040503050406030204" pitchFamily="18" charset="0"/>
                                    <a:ea typeface="新細明體"/>
                                    <a:cs typeface="Calibri"/>
                                  </a:rPr>
                                  <m:t>1</m:t>
                                </m:r>
                              </m:sub>
                            </m:sSub>
                          </m:sub>
                        </m:sSub>
                      </m:oMath>
                    </m:oMathPara>
                  </a14:m>
                  <a:endParaRPr lang="zh-TW" altLang="en-US" sz="2400">
                    <a:ea typeface="新細明體"/>
                    <a:cs typeface="Calibri"/>
                  </a:endParaRPr>
                </a:p>
              </p:txBody>
            </p:sp>
          </mc:Choice>
          <mc:Fallback xmlns="">
            <p:sp>
              <p:nvSpPr>
                <p:cNvPr id="99" name="文字方塊 72">
                  <a:extLst>
                    <a:ext uri="{FF2B5EF4-FFF2-40B4-BE49-F238E27FC236}">
                      <a16:creationId xmlns:a16="http://schemas.microsoft.com/office/drawing/2014/main" id="{4D5C03B2-BFA1-4246-8121-60583D1BD95C}"/>
                    </a:ext>
                  </a:extLst>
                </p:cNvPr>
                <p:cNvSpPr txBox="1">
                  <a:spLocks noRot="1" noChangeAspect="1" noMove="1" noResize="1" noEditPoints="1" noAdjustHandles="1" noChangeArrowheads="1" noChangeShapeType="1" noTextEdit="1"/>
                </p:cNvSpPr>
                <p:nvPr/>
              </p:nvSpPr>
              <p:spPr>
                <a:xfrm>
                  <a:off x="699581" y="3756780"/>
                  <a:ext cx="527465" cy="490199"/>
                </a:xfrm>
                <a:prstGeom prst="rect">
                  <a:avLst/>
                </a:prstGeom>
                <a:blipFill>
                  <a:blip r:embed="rId26"/>
                  <a:stretch>
                    <a:fillRect l="-15116" b="-617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0" name="文字方塊 72">
                  <a:extLst>
                    <a:ext uri="{FF2B5EF4-FFF2-40B4-BE49-F238E27FC236}">
                      <a16:creationId xmlns:a16="http://schemas.microsoft.com/office/drawing/2014/main" id="{DB125BD7-E302-9041-B0BD-1137E07EE7C3}"/>
                    </a:ext>
                  </a:extLst>
                </p:cNvPr>
                <p:cNvSpPr txBox="1"/>
                <p:nvPr/>
              </p:nvSpPr>
              <p:spPr>
                <a:xfrm>
                  <a:off x="1664966" y="3737748"/>
                  <a:ext cx="527465" cy="4901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14:m>
                    <m:oMathPara xmlns:m="http://schemas.openxmlformats.org/officeDocument/2006/math">
                      <m:oMathParaPr>
                        <m:jc m:val="centerGroup"/>
                      </m:oMathParaPr>
                      <m:oMath xmlns:m="http://schemas.openxmlformats.org/officeDocument/2006/math">
                        <m:sSub>
                          <m:sSubPr>
                            <m:ctrlPr>
                              <a:rPr lang="en-US" altLang="zh-TW" sz="2400" b="0" i="1" dirty="0" smtClean="0">
                                <a:latin typeface="Cambria Math" panose="02040503050406030204" pitchFamily="18" charset="0"/>
                                <a:ea typeface="新細明體"/>
                                <a:cs typeface="Calibri"/>
                              </a:rPr>
                            </m:ctrlPr>
                          </m:sSubPr>
                          <m:e>
                            <m:r>
                              <a:rPr lang="en-US" altLang="zh-TW" sz="2400" b="1" i="1" dirty="0" smtClean="0">
                                <a:latin typeface="Cambria Math" panose="02040503050406030204" pitchFamily="18" charset="0"/>
                                <a:ea typeface="新細明體"/>
                                <a:cs typeface="Calibri"/>
                              </a:rPr>
                              <m:t>𝒗</m:t>
                            </m:r>
                          </m:e>
                          <m:sub>
                            <m:sSub>
                              <m:sSubPr>
                                <m:ctrlPr>
                                  <a:rPr lang="en-US" altLang="zh-TW" sz="2400" b="0" i="1" dirty="0" smtClean="0">
                                    <a:latin typeface="Cambria Math" panose="02040503050406030204" pitchFamily="18" charset="0"/>
                                    <a:ea typeface="新細明體"/>
                                    <a:cs typeface="Calibri"/>
                                  </a:rPr>
                                </m:ctrlPr>
                              </m:sSubPr>
                              <m:e>
                                <m:r>
                                  <a:rPr lang="en-US" altLang="zh-TW" sz="2400" b="0" i="1" dirty="0" smtClean="0">
                                    <a:latin typeface="Cambria Math" panose="02040503050406030204" pitchFamily="18" charset="0"/>
                                    <a:ea typeface="新細明體"/>
                                    <a:cs typeface="Calibri"/>
                                  </a:rPr>
                                  <m:t>𝑝</m:t>
                                </m:r>
                              </m:e>
                              <m:sub>
                                <m:r>
                                  <a:rPr lang="en-US" altLang="zh-TW" sz="2400" b="0" i="1" dirty="0" smtClean="0">
                                    <a:latin typeface="Cambria Math" panose="02040503050406030204" pitchFamily="18" charset="0"/>
                                    <a:ea typeface="新細明體"/>
                                    <a:cs typeface="Calibri"/>
                                  </a:rPr>
                                  <m:t>2</m:t>
                                </m:r>
                              </m:sub>
                            </m:sSub>
                          </m:sub>
                        </m:sSub>
                      </m:oMath>
                    </m:oMathPara>
                  </a14:m>
                  <a:endParaRPr lang="zh-TW" altLang="en-US" sz="2400">
                    <a:ea typeface="新細明體"/>
                    <a:cs typeface="Calibri"/>
                  </a:endParaRPr>
                </a:p>
              </p:txBody>
            </p:sp>
          </mc:Choice>
          <mc:Fallback xmlns="">
            <p:sp>
              <p:nvSpPr>
                <p:cNvPr id="100" name="文字方塊 72">
                  <a:extLst>
                    <a:ext uri="{FF2B5EF4-FFF2-40B4-BE49-F238E27FC236}">
                      <a16:creationId xmlns:a16="http://schemas.microsoft.com/office/drawing/2014/main" id="{DB125BD7-E302-9041-B0BD-1137E07EE7C3}"/>
                    </a:ext>
                  </a:extLst>
                </p:cNvPr>
                <p:cNvSpPr txBox="1">
                  <a:spLocks noRot="1" noChangeAspect="1" noMove="1" noResize="1" noEditPoints="1" noAdjustHandles="1" noChangeArrowheads="1" noChangeShapeType="1" noTextEdit="1"/>
                </p:cNvSpPr>
                <p:nvPr/>
              </p:nvSpPr>
              <p:spPr>
                <a:xfrm>
                  <a:off x="1664966" y="3737748"/>
                  <a:ext cx="527465" cy="490199"/>
                </a:xfrm>
                <a:prstGeom prst="rect">
                  <a:avLst/>
                </a:prstGeom>
                <a:blipFill>
                  <a:blip r:embed="rId27"/>
                  <a:stretch>
                    <a:fillRect l="-13793" b="-617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1" name="文字方塊 72">
                  <a:extLst>
                    <a:ext uri="{FF2B5EF4-FFF2-40B4-BE49-F238E27FC236}">
                      <a16:creationId xmlns:a16="http://schemas.microsoft.com/office/drawing/2014/main" id="{43A9EAF7-A601-D646-8995-8C16843F52A8}"/>
                    </a:ext>
                  </a:extLst>
                </p:cNvPr>
                <p:cNvSpPr txBox="1"/>
                <p:nvPr/>
              </p:nvSpPr>
              <p:spPr>
                <a:xfrm>
                  <a:off x="2589494" y="3728246"/>
                  <a:ext cx="527465" cy="49513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14:m>
                    <m:oMathPara xmlns:m="http://schemas.openxmlformats.org/officeDocument/2006/math">
                      <m:oMathParaPr>
                        <m:jc m:val="centerGroup"/>
                      </m:oMathParaPr>
                      <m:oMath xmlns:m="http://schemas.openxmlformats.org/officeDocument/2006/math">
                        <m:sSub>
                          <m:sSubPr>
                            <m:ctrlPr>
                              <a:rPr lang="en-US" altLang="zh-TW" sz="2400" b="0" i="1" dirty="0" smtClean="0">
                                <a:latin typeface="Cambria Math" panose="02040503050406030204" pitchFamily="18" charset="0"/>
                                <a:ea typeface="新細明體"/>
                                <a:cs typeface="Calibri"/>
                              </a:rPr>
                            </m:ctrlPr>
                          </m:sSubPr>
                          <m:e>
                            <m:r>
                              <a:rPr lang="en-US" altLang="zh-TW" sz="2400" b="1" i="1" dirty="0" smtClean="0">
                                <a:latin typeface="Cambria Math" panose="02040503050406030204" pitchFamily="18" charset="0"/>
                                <a:ea typeface="新細明體"/>
                                <a:cs typeface="Calibri"/>
                              </a:rPr>
                              <m:t>𝒗</m:t>
                            </m:r>
                          </m:e>
                          <m:sub>
                            <m:sSub>
                              <m:sSubPr>
                                <m:ctrlPr>
                                  <a:rPr lang="en-US" altLang="zh-TW" sz="2400" b="0" i="1" dirty="0" smtClean="0">
                                    <a:latin typeface="Cambria Math" panose="02040503050406030204" pitchFamily="18" charset="0"/>
                                    <a:ea typeface="新細明體"/>
                                    <a:cs typeface="Calibri"/>
                                  </a:rPr>
                                </m:ctrlPr>
                              </m:sSubPr>
                              <m:e>
                                <m:r>
                                  <a:rPr lang="en-US" altLang="zh-TW" sz="2400" b="0" i="1" dirty="0" smtClean="0">
                                    <a:latin typeface="Cambria Math" panose="02040503050406030204" pitchFamily="18" charset="0"/>
                                    <a:ea typeface="新細明體"/>
                                    <a:cs typeface="Calibri"/>
                                  </a:rPr>
                                  <m:t>𝑝</m:t>
                                </m:r>
                              </m:e>
                              <m:sub>
                                <m:r>
                                  <a:rPr lang="en-US" altLang="zh-TW" sz="2400" b="0" i="1" dirty="0" smtClean="0">
                                    <a:latin typeface="Cambria Math" panose="02040503050406030204" pitchFamily="18" charset="0"/>
                                    <a:ea typeface="新細明體"/>
                                    <a:cs typeface="Calibri"/>
                                  </a:rPr>
                                  <m:t>3</m:t>
                                </m:r>
                              </m:sub>
                            </m:sSub>
                          </m:sub>
                        </m:sSub>
                      </m:oMath>
                    </m:oMathPara>
                  </a14:m>
                  <a:endParaRPr lang="zh-TW" altLang="en-US" sz="2400">
                    <a:ea typeface="新細明體"/>
                    <a:cs typeface="Calibri"/>
                  </a:endParaRPr>
                </a:p>
              </p:txBody>
            </p:sp>
          </mc:Choice>
          <mc:Fallback xmlns="">
            <p:sp>
              <p:nvSpPr>
                <p:cNvPr id="101" name="文字方塊 72">
                  <a:extLst>
                    <a:ext uri="{FF2B5EF4-FFF2-40B4-BE49-F238E27FC236}">
                      <a16:creationId xmlns:a16="http://schemas.microsoft.com/office/drawing/2014/main" id="{43A9EAF7-A601-D646-8995-8C16843F52A8}"/>
                    </a:ext>
                  </a:extLst>
                </p:cNvPr>
                <p:cNvSpPr txBox="1">
                  <a:spLocks noRot="1" noChangeAspect="1" noMove="1" noResize="1" noEditPoints="1" noAdjustHandles="1" noChangeArrowheads="1" noChangeShapeType="1" noTextEdit="1"/>
                </p:cNvSpPr>
                <p:nvPr/>
              </p:nvSpPr>
              <p:spPr>
                <a:xfrm>
                  <a:off x="2589494" y="3728246"/>
                  <a:ext cx="527465" cy="495136"/>
                </a:xfrm>
                <a:prstGeom prst="rect">
                  <a:avLst/>
                </a:prstGeom>
                <a:blipFill>
                  <a:blip r:embed="rId28"/>
                  <a:stretch>
                    <a:fillRect l="-15116" b="-4938"/>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103" name="文字方塊 72">
                <a:extLst>
                  <a:ext uri="{FF2B5EF4-FFF2-40B4-BE49-F238E27FC236}">
                    <a16:creationId xmlns:a16="http://schemas.microsoft.com/office/drawing/2014/main" id="{84A69527-73C5-6D42-8C32-823DB02D7DF0}"/>
                  </a:ext>
                </a:extLst>
              </p:cNvPr>
              <p:cNvSpPr txBox="1"/>
              <p:nvPr/>
            </p:nvSpPr>
            <p:spPr>
              <a:xfrm>
                <a:off x="3437574" y="2888917"/>
                <a:ext cx="527465" cy="4778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14:m>
                  <m:oMathPara xmlns:m="http://schemas.openxmlformats.org/officeDocument/2006/math">
                    <m:oMathParaPr>
                      <m:jc m:val="centerGroup"/>
                    </m:oMathParaPr>
                    <m:oMath xmlns:m="http://schemas.openxmlformats.org/officeDocument/2006/math">
                      <m:sSub>
                        <m:sSubPr>
                          <m:ctrlPr>
                            <a:rPr lang="en-US" altLang="zh-TW" sz="2400" b="0" i="1" dirty="0" smtClean="0">
                              <a:latin typeface="Cambria Math" panose="02040503050406030204" pitchFamily="18" charset="0"/>
                              <a:ea typeface="新細明體"/>
                              <a:cs typeface="Calibri"/>
                            </a:rPr>
                          </m:ctrlPr>
                        </m:sSubPr>
                        <m:e>
                          <m:r>
                            <a:rPr lang="en-US" altLang="zh-TW" sz="2400" b="0" i="1" dirty="0" smtClean="0">
                              <a:latin typeface="Cambria Math" panose="02040503050406030204" pitchFamily="18" charset="0"/>
                              <a:ea typeface="新細明體"/>
                              <a:cs typeface="Calibri"/>
                            </a:rPr>
                            <m:t>𝛼</m:t>
                          </m:r>
                        </m:e>
                        <m:sub>
                          <m:r>
                            <a:rPr lang="en-US" altLang="zh-TW" sz="2400" b="0" i="1" dirty="0" smtClean="0">
                              <a:latin typeface="Cambria Math" panose="02040503050406030204" pitchFamily="18" charset="0"/>
                              <a:ea typeface="新細明體"/>
                              <a:cs typeface="Calibri"/>
                            </a:rPr>
                            <m:t>1,1</m:t>
                          </m:r>
                        </m:sub>
                      </m:sSub>
                    </m:oMath>
                  </m:oMathPara>
                </a14:m>
                <a:endParaRPr lang="zh-TW" altLang="en-US" sz="2400">
                  <a:ea typeface="新細明體"/>
                  <a:cs typeface="Calibri"/>
                </a:endParaRPr>
              </a:p>
            </p:txBody>
          </p:sp>
        </mc:Choice>
        <mc:Fallback xmlns="">
          <p:sp>
            <p:nvSpPr>
              <p:cNvPr id="103" name="文字方塊 72">
                <a:extLst>
                  <a:ext uri="{FF2B5EF4-FFF2-40B4-BE49-F238E27FC236}">
                    <a16:creationId xmlns:a16="http://schemas.microsoft.com/office/drawing/2014/main" id="{84A69527-73C5-6D42-8C32-823DB02D7DF0}"/>
                  </a:ext>
                </a:extLst>
              </p:cNvPr>
              <p:cNvSpPr txBox="1">
                <a:spLocks noRot="1" noChangeAspect="1" noMove="1" noResize="1" noEditPoints="1" noAdjustHandles="1" noChangeArrowheads="1" noChangeShapeType="1" noTextEdit="1"/>
              </p:cNvSpPr>
              <p:nvPr/>
            </p:nvSpPr>
            <p:spPr>
              <a:xfrm>
                <a:off x="3437574" y="2888917"/>
                <a:ext cx="527465" cy="477888"/>
              </a:xfrm>
              <a:prstGeom prst="rect">
                <a:avLst/>
              </a:prstGeom>
              <a:blipFill>
                <a:blip r:embed="rId29"/>
                <a:stretch>
                  <a:fillRect l="-17442" r="-232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4" name="文字方塊 72">
                <a:extLst>
                  <a:ext uri="{FF2B5EF4-FFF2-40B4-BE49-F238E27FC236}">
                    <a16:creationId xmlns:a16="http://schemas.microsoft.com/office/drawing/2014/main" id="{069582C1-B0BF-1848-97D7-EB7E53BA969D}"/>
                  </a:ext>
                </a:extLst>
              </p:cNvPr>
              <p:cNvSpPr txBox="1"/>
              <p:nvPr/>
            </p:nvSpPr>
            <p:spPr>
              <a:xfrm>
                <a:off x="5129727" y="2888917"/>
                <a:ext cx="527465" cy="4778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14:m>
                  <m:oMathPara xmlns:m="http://schemas.openxmlformats.org/officeDocument/2006/math">
                    <m:oMathParaPr>
                      <m:jc m:val="centerGroup"/>
                    </m:oMathParaPr>
                    <m:oMath xmlns:m="http://schemas.openxmlformats.org/officeDocument/2006/math">
                      <m:sSub>
                        <m:sSubPr>
                          <m:ctrlPr>
                            <a:rPr lang="en-US" altLang="zh-TW" sz="2400" b="0" i="1" dirty="0" smtClean="0">
                              <a:latin typeface="Cambria Math" panose="02040503050406030204" pitchFamily="18" charset="0"/>
                              <a:ea typeface="新細明體"/>
                              <a:cs typeface="Calibri"/>
                            </a:rPr>
                          </m:ctrlPr>
                        </m:sSubPr>
                        <m:e>
                          <m:r>
                            <a:rPr lang="en-US" altLang="zh-TW" sz="2400" b="0" i="1" dirty="0" smtClean="0">
                              <a:latin typeface="Cambria Math" panose="02040503050406030204" pitchFamily="18" charset="0"/>
                              <a:ea typeface="新細明體"/>
                              <a:cs typeface="Calibri"/>
                            </a:rPr>
                            <m:t>𝛼</m:t>
                          </m:r>
                        </m:e>
                        <m:sub>
                          <m:r>
                            <a:rPr lang="en-US" altLang="zh-TW" sz="2400" b="0" i="1" dirty="0" smtClean="0">
                              <a:latin typeface="Cambria Math" panose="02040503050406030204" pitchFamily="18" charset="0"/>
                              <a:ea typeface="新細明體"/>
                              <a:cs typeface="Calibri"/>
                            </a:rPr>
                            <m:t>1,2</m:t>
                          </m:r>
                        </m:sub>
                      </m:sSub>
                    </m:oMath>
                  </m:oMathPara>
                </a14:m>
                <a:endParaRPr lang="zh-TW" altLang="en-US" sz="2400">
                  <a:ea typeface="新細明體"/>
                  <a:cs typeface="Calibri"/>
                </a:endParaRPr>
              </a:p>
            </p:txBody>
          </p:sp>
        </mc:Choice>
        <mc:Fallback xmlns="">
          <p:sp>
            <p:nvSpPr>
              <p:cNvPr id="104" name="文字方塊 72">
                <a:extLst>
                  <a:ext uri="{FF2B5EF4-FFF2-40B4-BE49-F238E27FC236}">
                    <a16:creationId xmlns:a16="http://schemas.microsoft.com/office/drawing/2014/main" id="{069582C1-B0BF-1848-97D7-EB7E53BA969D}"/>
                  </a:ext>
                </a:extLst>
              </p:cNvPr>
              <p:cNvSpPr txBox="1">
                <a:spLocks noRot="1" noChangeAspect="1" noMove="1" noResize="1" noEditPoints="1" noAdjustHandles="1" noChangeArrowheads="1" noChangeShapeType="1" noTextEdit="1"/>
              </p:cNvSpPr>
              <p:nvPr/>
            </p:nvSpPr>
            <p:spPr>
              <a:xfrm>
                <a:off x="5129727" y="2888917"/>
                <a:ext cx="527465" cy="477888"/>
              </a:xfrm>
              <a:prstGeom prst="rect">
                <a:avLst/>
              </a:prstGeom>
              <a:blipFill>
                <a:blip r:embed="rId30"/>
                <a:stretch>
                  <a:fillRect l="-17241" r="-229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5" name="文字方塊 72">
                <a:extLst>
                  <a:ext uri="{FF2B5EF4-FFF2-40B4-BE49-F238E27FC236}">
                    <a16:creationId xmlns:a16="http://schemas.microsoft.com/office/drawing/2014/main" id="{FC1D7FDC-7C16-5448-AC5F-9B5D3210622F}"/>
                  </a:ext>
                </a:extLst>
              </p:cNvPr>
              <p:cNvSpPr txBox="1"/>
              <p:nvPr/>
            </p:nvSpPr>
            <p:spPr>
              <a:xfrm>
                <a:off x="6870771" y="2888917"/>
                <a:ext cx="527465" cy="4778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14:m>
                  <m:oMathPara xmlns:m="http://schemas.openxmlformats.org/officeDocument/2006/math">
                    <m:oMathParaPr>
                      <m:jc m:val="centerGroup"/>
                    </m:oMathParaPr>
                    <m:oMath xmlns:m="http://schemas.openxmlformats.org/officeDocument/2006/math">
                      <m:sSub>
                        <m:sSubPr>
                          <m:ctrlPr>
                            <a:rPr lang="en-US" altLang="zh-TW" sz="2400" b="0" i="1" dirty="0" smtClean="0">
                              <a:latin typeface="Cambria Math" panose="02040503050406030204" pitchFamily="18" charset="0"/>
                              <a:ea typeface="新細明體"/>
                              <a:cs typeface="Calibri"/>
                            </a:rPr>
                          </m:ctrlPr>
                        </m:sSubPr>
                        <m:e>
                          <m:r>
                            <a:rPr lang="en-US" altLang="zh-TW" sz="2400" b="0" i="1" dirty="0" smtClean="0">
                              <a:latin typeface="Cambria Math" panose="02040503050406030204" pitchFamily="18" charset="0"/>
                              <a:ea typeface="新細明體"/>
                              <a:cs typeface="Calibri"/>
                            </a:rPr>
                            <m:t>𝛼</m:t>
                          </m:r>
                        </m:e>
                        <m:sub>
                          <m:r>
                            <a:rPr lang="en-US" altLang="zh-TW" sz="2400" b="0" i="1" dirty="0" smtClean="0">
                              <a:latin typeface="Cambria Math" panose="02040503050406030204" pitchFamily="18" charset="0"/>
                              <a:ea typeface="新細明體"/>
                              <a:cs typeface="Calibri"/>
                            </a:rPr>
                            <m:t>1,3</m:t>
                          </m:r>
                        </m:sub>
                      </m:sSub>
                    </m:oMath>
                  </m:oMathPara>
                </a14:m>
                <a:endParaRPr lang="zh-TW" altLang="en-US" sz="2400">
                  <a:ea typeface="新細明體"/>
                  <a:cs typeface="Calibri"/>
                </a:endParaRPr>
              </a:p>
            </p:txBody>
          </p:sp>
        </mc:Choice>
        <mc:Fallback xmlns="">
          <p:sp>
            <p:nvSpPr>
              <p:cNvPr id="105" name="文字方塊 72">
                <a:extLst>
                  <a:ext uri="{FF2B5EF4-FFF2-40B4-BE49-F238E27FC236}">
                    <a16:creationId xmlns:a16="http://schemas.microsoft.com/office/drawing/2014/main" id="{FC1D7FDC-7C16-5448-AC5F-9B5D3210622F}"/>
                  </a:ext>
                </a:extLst>
              </p:cNvPr>
              <p:cNvSpPr txBox="1">
                <a:spLocks noRot="1" noChangeAspect="1" noMove="1" noResize="1" noEditPoints="1" noAdjustHandles="1" noChangeArrowheads="1" noChangeShapeType="1" noTextEdit="1"/>
              </p:cNvSpPr>
              <p:nvPr/>
            </p:nvSpPr>
            <p:spPr>
              <a:xfrm>
                <a:off x="6870771" y="2888917"/>
                <a:ext cx="527465" cy="477888"/>
              </a:xfrm>
              <a:prstGeom prst="rect">
                <a:avLst/>
              </a:prstGeom>
              <a:blipFill>
                <a:blip r:embed="rId31"/>
                <a:stretch>
                  <a:fillRect l="-17241" r="-114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6" name="文字方塊 72">
                <a:extLst>
                  <a:ext uri="{FF2B5EF4-FFF2-40B4-BE49-F238E27FC236}">
                    <a16:creationId xmlns:a16="http://schemas.microsoft.com/office/drawing/2014/main" id="{A09A5821-88F7-6E4E-B5C7-D0973F07B281}"/>
                  </a:ext>
                </a:extLst>
              </p:cNvPr>
              <p:cNvSpPr txBox="1"/>
              <p:nvPr/>
            </p:nvSpPr>
            <p:spPr>
              <a:xfrm>
                <a:off x="8610600" y="2891373"/>
                <a:ext cx="527465" cy="4778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14:m>
                  <m:oMathPara xmlns:m="http://schemas.openxmlformats.org/officeDocument/2006/math">
                    <m:oMathParaPr>
                      <m:jc m:val="centerGroup"/>
                    </m:oMathParaPr>
                    <m:oMath xmlns:m="http://schemas.openxmlformats.org/officeDocument/2006/math">
                      <m:sSub>
                        <m:sSubPr>
                          <m:ctrlPr>
                            <a:rPr lang="en-US" altLang="zh-TW" sz="2400" b="0" i="1" dirty="0" smtClean="0">
                              <a:latin typeface="Cambria Math" panose="02040503050406030204" pitchFamily="18" charset="0"/>
                              <a:ea typeface="新細明體"/>
                              <a:cs typeface="Calibri"/>
                            </a:rPr>
                          </m:ctrlPr>
                        </m:sSubPr>
                        <m:e>
                          <m:r>
                            <a:rPr lang="en-US" altLang="zh-TW" sz="2400" b="0" i="1" dirty="0" smtClean="0">
                              <a:latin typeface="Cambria Math" panose="02040503050406030204" pitchFamily="18" charset="0"/>
                              <a:ea typeface="新細明體"/>
                              <a:cs typeface="Calibri"/>
                            </a:rPr>
                            <m:t>𝛼</m:t>
                          </m:r>
                        </m:e>
                        <m:sub>
                          <m:r>
                            <a:rPr lang="en-US" altLang="zh-TW" sz="2400" b="0" i="1" dirty="0" smtClean="0">
                              <a:latin typeface="Cambria Math" panose="02040503050406030204" pitchFamily="18" charset="0"/>
                              <a:ea typeface="新細明體"/>
                              <a:cs typeface="Calibri"/>
                            </a:rPr>
                            <m:t>1,4</m:t>
                          </m:r>
                        </m:sub>
                      </m:sSub>
                    </m:oMath>
                  </m:oMathPara>
                </a14:m>
                <a:endParaRPr lang="zh-TW" altLang="en-US" sz="2400">
                  <a:ea typeface="新細明體"/>
                  <a:cs typeface="Calibri"/>
                </a:endParaRPr>
              </a:p>
            </p:txBody>
          </p:sp>
        </mc:Choice>
        <mc:Fallback xmlns="">
          <p:sp>
            <p:nvSpPr>
              <p:cNvPr id="106" name="文字方塊 72">
                <a:extLst>
                  <a:ext uri="{FF2B5EF4-FFF2-40B4-BE49-F238E27FC236}">
                    <a16:creationId xmlns:a16="http://schemas.microsoft.com/office/drawing/2014/main" id="{A09A5821-88F7-6E4E-B5C7-D0973F07B281}"/>
                  </a:ext>
                </a:extLst>
              </p:cNvPr>
              <p:cNvSpPr txBox="1">
                <a:spLocks noRot="1" noChangeAspect="1" noMove="1" noResize="1" noEditPoints="1" noAdjustHandles="1" noChangeArrowheads="1" noChangeShapeType="1" noTextEdit="1"/>
              </p:cNvSpPr>
              <p:nvPr/>
            </p:nvSpPr>
            <p:spPr>
              <a:xfrm>
                <a:off x="8610600" y="2891373"/>
                <a:ext cx="527465" cy="477888"/>
              </a:xfrm>
              <a:prstGeom prst="rect">
                <a:avLst/>
              </a:prstGeom>
              <a:blipFill>
                <a:blip r:embed="rId32"/>
                <a:stretch>
                  <a:fillRect l="-18605" r="-232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7" name="文字方塊 72">
                <a:extLst>
                  <a:ext uri="{FF2B5EF4-FFF2-40B4-BE49-F238E27FC236}">
                    <a16:creationId xmlns:a16="http://schemas.microsoft.com/office/drawing/2014/main" id="{3073F8D1-369B-1342-8D92-CD2841ECA776}"/>
                  </a:ext>
                </a:extLst>
              </p:cNvPr>
              <p:cNvSpPr txBox="1"/>
              <p:nvPr/>
            </p:nvSpPr>
            <p:spPr>
              <a:xfrm>
                <a:off x="10264638" y="2896072"/>
                <a:ext cx="527465" cy="4778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14:m>
                  <m:oMathPara xmlns:m="http://schemas.openxmlformats.org/officeDocument/2006/math">
                    <m:oMathParaPr>
                      <m:jc m:val="centerGroup"/>
                    </m:oMathParaPr>
                    <m:oMath xmlns:m="http://schemas.openxmlformats.org/officeDocument/2006/math">
                      <m:sSub>
                        <m:sSubPr>
                          <m:ctrlPr>
                            <a:rPr lang="en-US" altLang="zh-TW" sz="2400" b="0" i="1" dirty="0" smtClean="0">
                              <a:latin typeface="Cambria Math" panose="02040503050406030204" pitchFamily="18" charset="0"/>
                              <a:ea typeface="新細明體"/>
                              <a:cs typeface="Calibri"/>
                            </a:rPr>
                          </m:ctrlPr>
                        </m:sSubPr>
                        <m:e>
                          <m:r>
                            <a:rPr lang="en-US" altLang="zh-TW" sz="2400" b="0" i="1" dirty="0" smtClean="0">
                              <a:latin typeface="Cambria Math" panose="02040503050406030204" pitchFamily="18" charset="0"/>
                              <a:ea typeface="新細明體"/>
                              <a:cs typeface="Calibri"/>
                            </a:rPr>
                            <m:t>𝛼</m:t>
                          </m:r>
                        </m:e>
                        <m:sub>
                          <m:r>
                            <a:rPr lang="en-US" altLang="zh-TW" sz="2400" b="0" i="1" dirty="0" smtClean="0">
                              <a:latin typeface="Cambria Math" panose="02040503050406030204" pitchFamily="18" charset="0"/>
                              <a:ea typeface="新細明體"/>
                              <a:cs typeface="Calibri"/>
                            </a:rPr>
                            <m:t>1,5</m:t>
                          </m:r>
                        </m:sub>
                      </m:sSub>
                    </m:oMath>
                  </m:oMathPara>
                </a14:m>
                <a:endParaRPr lang="zh-TW" altLang="en-US" sz="2400">
                  <a:ea typeface="新細明體"/>
                  <a:cs typeface="Calibri"/>
                </a:endParaRPr>
              </a:p>
            </p:txBody>
          </p:sp>
        </mc:Choice>
        <mc:Fallback xmlns="">
          <p:sp>
            <p:nvSpPr>
              <p:cNvPr id="107" name="文字方塊 72">
                <a:extLst>
                  <a:ext uri="{FF2B5EF4-FFF2-40B4-BE49-F238E27FC236}">
                    <a16:creationId xmlns:a16="http://schemas.microsoft.com/office/drawing/2014/main" id="{3073F8D1-369B-1342-8D92-CD2841ECA776}"/>
                  </a:ext>
                </a:extLst>
              </p:cNvPr>
              <p:cNvSpPr txBox="1">
                <a:spLocks noRot="1" noChangeAspect="1" noMove="1" noResize="1" noEditPoints="1" noAdjustHandles="1" noChangeArrowheads="1" noChangeShapeType="1" noTextEdit="1"/>
              </p:cNvSpPr>
              <p:nvPr/>
            </p:nvSpPr>
            <p:spPr>
              <a:xfrm>
                <a:off x="10264638" y="2896072"/>
                <a:ext cx="527465" cy="477888"/>
              </a:xfrm>
              <a:prstGeom prst="rect">
                <a:avLst/>
              </a:prstGeom>
              <a:blipFill>
                <a:blip r:embed="rId33"/>
                <a:stretch>
                  <a:fillRect l="-17442" r="-3488"/>
                </a:stretch>
              </a:blipFill>
            </p:spPr>
            <p:txBody>
              <a:bodyPr/>
              <a:lstStyle/>
              <a:p>
                <a:r>
                  <a:rPr lang="en-US">
                    <a:noFill/>
                  </a:rPr>
                  <a:t> </a:t>
                </a:r>
              </a:p>
            </p:txBody>
          </p:sp>
        </mc:Fallback>
      </mc:AlternateContent>
      <p:cxnSp>
        <p:nvCxnSpPr>
          <p:cNvPr id="111" name="直線單箭頭接點 47">
            <a:extLst>
              <a:ext uri="{FF2B5EF4-FFF2-40B4-BE49-F238E27FC236}">
                <a16:creationId xmlns:a16="http://schemas.microsoft.com/office/drawing/2014/main" id="{2E86AB8B-803E-9242-A236-F0A2BAA606EE}"/>
              </a:ext>
            </a:extLst>
          </p:cNvPr>
          <p:cNvCxnSpPr>
            <a:cxnSpLocks/>
            <a:stCxn id="62" idx="0"/>
            <a:endCxn id="103" idx="2"/>
          </p:cNvCxnSpPr>
          <p:nvPr/>
        </p:nvCxnSpPr>
        <p:spPr>
          <a:xfrm flipV="1">
            <a:off x="3408782" y="3366805"/>
            <a:ext cx="292525" cy="38997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4" name="直線單箭頭接點 47">
            <a:extLst>
              <a:ext uri="{FF2B5EF4-FFF2-40B4-BE49-F238E27FC236}">
                <a16:creationId xmlns:a16="http://schemas.microsoft.com/office/drawing/2014/main" id="{721E13F7-3F50-E04C-81B9-C5C4B4A504B6}"/>
              </a:ext>
            </a:extLst>
          </p:cNvPr>
          <p:cNvCxnSpPr>
            <a:cxnSpLocks/>
            <a:stCxn id="68" idx="0"/>
            <a:endCxn id="103" idx="2"/>
          </p:cNvCxnSpPr>
          <p:nvPr/>
        </p:nvCxnSpPr>
        <p:spPr>
          <a:xfrm flipH="1" flipV="1">
            <a:off x="3701307" y="3366805"/>
            <a:ext cx="329124" cy="38997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0" name="直線單箭頭接點 47">
            <a:extLst>
              <a:ext uri="{FF2B5EF4-FFF2-40B4-BE49-F238E27FC236}">
                <a16:creationId xmlns:a16="http://schemas.microsoft.com/office/drawing/2014/main" id="{5145AAFE-2206-7947-B140-17BFF32472A9}"/>
              </a:ext>
            </a:extLst>
          </p:cNvPr>
          <p:cNvCxnSpPr>
            <a:cxnSpLocks/>
            <a:stCxn id="69" idx="0"/>
            <a:endCxn id="104" idx="2"/>
          </p:cNvCxnSpPr>
          <p:nvPr/>
        </p:nvCxnSpPr>
        <p:spPr>
          <a:xfrm flipH="1" flipV="1">
            <a:off x="5393460" y="3366805"/>
            <a:ext cx="346935" cy="41038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4" name="直線單箭頭接點 47">
            <a:extLst>
              <a:ext uri="{FF2B5EF4-FFF2-40B4-BE49-F238E27FC236}">
                <a16:creationId xmlns:a16="http://schemas.microsoft.com/office/drawing/2014/main" id="{D58A32C8-9453-6B4C-B2E5-1529BA060C21}"/>
              </a:ext>
            </a:extLst>
          </p:cNvPr>
          <p:cNvCxnSpPr>
            <a:cxnSpLocks/>
            <a:stCxn id="70" idx="0"/>
            <a:endCxn id="105" idx="2"/>
          </p:cNvCxnSpPr>
          <p:nvPr/>
        </p:nvCxnSpPr>
        <p:spPr>
          <a:xfrm flipH="1" flipV="1">
            <a:off x="7134504" y="3366805"/>
            <a:ext cx="337821" cy="38997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7" name="直線單箭頭接點 47">
            <a:extLst>
              <a:ext uri="{FF2B5EF4-FFF2-40B4-BE49-F238E27FC236}">
                <a16:creationId xmlns:a16="http://schemas.microsoft.com/office/drawing/2014/main" id="{5A7BB328-1A54-0E40-A0B7-CE6D7346876B}"/>
              </a:ext>
            </a:extLst>
          </p:cNvPr>
          <p:cNvCxnSpPr>
            <a:cxnSpLocks/>
          </p:cNvCxnSpPr>
          <p:nvPr/>
        </p:nvCxnSpPr>
        <p:spPr>
          <a:xfrm flipH="1" flipV="1">
            <a:off x="8786410" y="3380950"/>
            <a:ext cx="337821" cy="38997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8" name="直線單箭頭接點 47">
            <a:extLst>
              <a:ext uri="{FF2B5EF4-FFF2-40B4-BE49-F238E27FC236}">
                <a16:creationId xmlns:a16="http://schemas.microsoft.com/office/drawing/2014/main" id="{E2BD41BB-8AAB-8944-B249-1019870A346E}"/>
              </a:ext>
            </a:extLst>
          </p:cNvPr>
          <p:cNvCxnSpPr>
            <a:cxnSpLocks/>
          </p:cNvCxnSpPr>
          <p:nvPr/>
        </p:nvCxnSpPr>
        <p:spPr>
          <a:xfrm flipH="1" flipV="1">
            <a:off x="10489073" y="3380950"/>
            <a:ext cx="337821" cy="38997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5" name="直線單箭頭接點 47">
            <a:extLst>
              <a:ext uri="{FF2B5EF4-FFF2-40B4-BE49-F238E27FC236}">
                <a16:creationId xmlns:a16="http://schemas.microsoft.com/office/drawing/2014/main" id="{27F93F9A-37F8-9A4B-AF2F-CDAD55B3D253}"/>
              </a:ext>
            </a:extLst>
          </p:cNvPr>
          <p:cNvCxnSpPr>
            <a:cxnSpLocks/>
            <a:endCxn id="104" idx="2"/>
          </p:cNvCxnSpPr>
          <p:nvPr/>
        </p:nvCxnSpPr>
        <p:spPr>
          <a:xfrm flipV="1">
            <a:off x="3413923" y="3366805"/>
            <a:ext cx="1979537" cy="39333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7" name="直線單箭頭接點 47">
            <a:extLst>
              <a:ext uri="{FF2B5EF4-FFF2-40B4-BE49-F238E27FC236}">
                <a16:creationId xmlns:a16="http://schemas.microsoft.com/office/drawing/2014/main" id="{22BE0A38-63B5-F141-8402-BE422CDEC5F8}"/>
              </a:ext>
            </a:extLst>
          </p:cNvPr>
          <p:cNvCxnSpPr>
            <a:cxnSpLocks/>
            <a:endCxn id="105" idx="2"/>
          </p:cNvCxnSpPr>
          <p:nvPr/>
        </p:nvCxnSpPr>
        <p:spPr>
          <a:xfrm flipV="1">
            <a:off x="3413922" y="3366805"/>
            <a:ext cx="3720582" cy="38661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9" name="直線單箭頭接點 47">
            <a:extLst>
              <a:ext uri="{FF2B5EF4-FFF2-40B4-BE49-F238E27FC236}">
                <a16:creationId xmlns:a16="http://schemas.microsoft.com/office/drawing/2014/main" id="{8521AF99-D724-9345-A237-67C8D42A77A7}"/>
              </a:ext>
            </a:extLst>
          </p:cNvPr>
          <p:cNvCxnSpPr>
            <a:cxnSpLocks/>
          </p:cNvCxnSpPr>
          <p:nvPr/>
        </p:nvCxnSpPr>
        <p:spPr>
          <a:xfrm flipV="1">
            <a:off x="3413922" y="3398029"/>
            <a:ext cx="5354204" cy="36791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1" name="直線單箭頭接點 47">
            <a:extLst>
              <a:ext uri="{FF2B5EF4-FFF2-40B4-BE49-F238E27FC236}">
                <a16:creationId xmlns:a16="http://schemas.microsoft.com/office/drawing/2014/main" id="{118755F8-3298-844D-A80A-9E8C2719F658}"/>
              </a:ext>
            </a:extLst>
          </p:cNvPr>
          <p:cNvCxnSpPr>
            <a:cxnSpLocks/>
            <a:endCxn id="107" idx="2"/>
          </p:cNvCxnSpPr>
          <p:nvPr/>
        </p:nvCxnSpPr>
        <p:spPr>
          <a:xfrm flipV="1">
            <a:off x="3413922" y="3373960"/>
            <a:ext cx="7114449" cy="38237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35" name="Group 34">
            <a:extLst>
              <a:ext uri="{FF2B5EF4-FFF2-40B4-BE49-F238E27FC236}">
                <a16:creationId xmlns:a16="http://schemas.microsoft.com/office/drawing/2014/main" id="{F0912800-1959-9145-8ACC-C61B7165D3D2}"/>
              </a:ext>
            </a:extLst>
          </p:cNvPr>
          <p:cNvGrpSpPr/>
          <p:nvPr/>
        </p:nvGrpSpPr>
        <p:grpSpPr>
          <a:xfrm>
            <a:off x="2284756" y="2904633"/>
            <a:ext cx="1124026" cy="865066"/>
            <a:chOff x="2284756" y="2904633"/>
            <a:chExt cx="1124026" cy="865066"/>
          </a:xfrm>
        </p:grpSpPr>
        <mc:AlternateContent xmlns:mc="http://schemas.openxmlformats.org/markup-compatibility/2006" xmlns:a14="http://schemas.microsoft.com/office/drawing/2010/main">
          <mc:Choice Requires="a14">
            <p:sp>
              <p:nvSpPr>
                <p:cNvPr id="110" name="文字方塊 72">
                  <a:extLst>
                    <a:ext uri="{FF2B5EF4-FFF2-40B4-BE49-F238E27FC236}">
                      <a16:creationId xmlns:a16="http://schemas.microsoft.com/office/drawing/2014/main" id="{D025372A-AED4-A449-BDAB-9F226F22AC5A}"/>
                    </a:ext>
                  </a:extLst>
                </p:cNvPr>
                <p:cNvSpPr txBox="1"/>
                <p:nvPr/>
              </p:nvSpPr>
              <p:spPr>
                <a:xfrm>
                  <a:off x="2284756" y="2904633"/>
                  <a:ext cx="527465" cy="4934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14:m>
                    <m:oMathPara xmlns:m="http://schemas.openxmlformats.org/officeDocument/2006/math">
                      <m:oMathParaPr>
                        <m:jc m:val="centerGroup"/>
                      </m:oMathParaPr>
                      <m:oMath xmlns:m="http://schemas.openxmlformats.org/officeDocument/2006/math">
                        <m:sSub>
                          <m:sSubPr>
                            <m:ctrlPr>
                              <a:rPr lang="en-US" altLang="zh-TW" sz="2400" b="0" i="1" dirty="0" smtClean="0">
                                <a:latin typeface="Cambria Math" panose="02040503050406030204" pitchFamily="18" charset="0"/>
                                <a:ea typeface="新細明體"/>
                                <a:cs typeface="Calibri"/>
                              </a:rPr>
                            </m:ctrlPr>
                          </m:sSubPr>
                          <m:e>
                            <m:r>
                              <a:rPr lang="en-US" altLang="zh-TW" sz="2400" b="0" i="1" dirty="0" smtClean="0">
                                <a:latin typeface="Cambria Math" panose="02040503050406030204" pitchFamily="18" charset="0"/>
                                <a:ea typeface="新細明體"/>
                                <a:cs typeface="Calibri"/>
                              </a:rPr>
                              <m:t>𝛼</m:t>
                            </m:r>
                          </m:e>
                          <m:sub>
                            <m:r>
                              <a:rPr lang="en-US" altLang="zh-TW" sz="2400" b="0" i="1" dirty="0" smtClean="0">
                                <a:latin typeface="Cambria Math" panose="02040503050406030204" pitchFamily="18" charset="0"/>
                                <a:ea typeface="新細明體"/>
                                <a:cs typeface="Calibri"/>
                              </a:rPr>
                              <m:t>1,</m:t>
                            </m:r>
                            <m:sSub>
                              <m:sSubPr>
                                <m:ctrlPr>
                                  <a:rPr lang="en-US" altLang="zh-TW" sz="2400" b="0" i="1" dirty="0" smtClean="0">
                                    <a:latin typeface="Cambria Math" panose="02040503050406030204" pitchFamily="18" charset="0"/>
                                    <a:ea typeface="新細明體"/>
                                    <a:cs typeface="Calibri"/>
                                  </a:rPr>
                                </m:ctrlPr>
                              </m:sSubPr>
                              <m:e>
                                <m:r>
                                  <a:rPr lang="en-US" altLang="zh-TW" sz="2400" b="0" i="1" dirty="0" smtClean="0">
                                    <a:latin typeface="Cambria Math" panose="02040503050406030204" pitchFamily="18" charset="0"/>
                                    <a:ea typeface="新細明體"/>
                                    <a:cs typeface="Calibri"/>
                                  </a:rPr>
                                  <m:t>𝑝</m:t>
                                </m:r>
                              </m:e>
                              <m:sub>
                                <m:r>
                                  <a:rPr lang="en-US" altLang="zh-TW" sz="2400" b="0" i="1" dirty="0" smtClean="0">
                                    <a:latin typeface="Cambria Math" panose="02040503050406030204" pitchFamily="18" charset="0"/>
                                    <a:ea typeface="新細明體"/>
                                    <a:cs typeface="Calibri"/>
                                  </a:rPr>
                                  <m:t>3</m:t>
                                </m:r>
                              </m:sub>
                            </m:sSub>
                          </m:sub>
                        </m:sSub>
                      </m:oMath>
                    </m:oMathPara>
                  </a14:m>
                  <a:endParaRPr lang="zh-TW" altLang="en-US" sz="2400">
                    <a:ea typeface="新細明體"/>
                    <a:cs typeface="Calibri"/>
                  </a:endParaRPr>
                </a:p>
              </p:txBody>
            </p:sp>
          </mc:Choice>
          <mc:Fallback xmlns="">
            <p:sp>
              <p:nvSpPr>
                <p:cNvPr id="110" name="文字方塊 72">
                  <a:extLst>
                    <a:ext uri="{FF2B5EF4-FFF2-40B4-BE49-F238E27FC236}">
                      <a16:creationId xmlns:a16="http://schemas.microsoft.com/office/drawing/2014/main" id="{D025372A-AED4-A449-BDAB-9F226F22AC5A}"/>
                    </a:ext>
                  </a:extLst>
                </p:cNvPr>
                <p:cNvSpPr txBox="1">
                  <a:spLocks noRot="1" noChangeAspect="1" noMove="1" noResize="1" noEditPoints="1" noAdjustHandles="1" noChangeArrowheads="1" noChangeShapeType="1" noTextEdit="1"/>
                </p:cNvSpPr>
                <p:nvPr/>
              </p:nvSpPr>
              <p:spPr>
                <a:xfrm>
                  <a:off x="2284756" y="2904633"/>
                  <a:ext cx="527465" cy="493405"/>
                </a:xfrm>
                <a:prstGeom prst="rect">
                  <a:avLst/>
                </a:prstGeom>
                <a:blipFill>
                  <a:blip r:embed="rId34"/>
                  <a:stretch>
                    <a:fillRect l="-29070" r="-9302" b="-6173"/>
                  </a:stretch>
                </a:blipFill>
              </p:spPr>
              <p:txBody>
                <a:bodyPr/>
                <a:lstStyle/>
                <a:p>
                  <a:r>
                    <a:rPr lang="en-US">
                      <a:noFill/>
                    </a:rPr>
                    <a:t> </a:t>
                  </a:r>
                </a:p>
              </p:txBody>
            </p:sp>
          </mc:Fallback>
        </mc:AlternateContent>
        <p:cxnSp>
          <p:nvCxnSpPr>
            <p:cNvPr id="129" name="直線單箭頭接點 47">
              <a:extLst>
                <a:ext uri="{FF2B5EF4-FFF2-40B4-BE49-F238E27FC236}">
                  <a16:creationId xmlns:a16="http://schemas.microsoft.com/office/drawing/2014/main" id="{683841C8-F05A-FF40-89A6-D21D54DA5144}"/>
                </a:ext>
              </a:extLst>
            </p:cNvPr>
            <p:cNvCxnSpPr>
              <a:cxnSpLocks/>
              <a:endCxn id="110" idx="2"/>
            </p:cNvCxnSpPr>
            <p:nvPr/>
          </p:nvCxnSpPr>
          <p:spPr>
            <a:xfrm flipV="1">
              <a:off x="2292329" y="3398038"/>
              <a:ext cx="256160" cy="37166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3" name="直線單箭頭接點 47">
              <a:extLst>
                <a:ext uri="{FF2B5EF4-FFF2-40B4-BE49-F238E27FC236}">
                  <a16:creationId xmlns:a16="http://schemas.microsoft.com/office/drawing/2014/main" id="{F991F3C8-90F8-9D4D-B118-2B6D1A823960}"/>
                </a:ext>
              </a:extLst>
            </p:cNvPr>
            <p:cNvCxnSpPr>
              <a:cxnSpLocks/>
              <a:stCxn id="62" idx="0"/>
            </p:cNvCxnSpPr>
            <p:nvPr/>
          </p:nvCxnSpPr>
          <p:spPr>
            <a:xfrm flipH="1" flipV="1">
              <a:off x="2548488" y="3413897"/>
              <a:ext cx="860294" cy="34288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 name="Group 5">
            <a:extLst>
              <a:ext uri="{FF2B5EF4-FFF2-40B4-BE49-F238E27FC236}">
                <a16:creationId xmlns:a16="http://schemas.microsoft.com/office/drawing/2014/main" id="{9CA18B90-DD38-B747-91D7-0B7D62E386A8}"/>
              </a:ext>
            </a:extLst>
          </p:cNvPr>
          <p:cNvGrpSpPr/>
          <p:nvPr/>
        </p:nvGrpSpPr>
        <p:grpSpPr>
          <a:xfrm>
            <a:off x="1320018" y="2881158"/>
            <a:ext cx="2088763" cy="880263"/>
            <a:chOff x="1320018" y="2881158"/>
            <a:chExt cx="2088763" cy="880263"/>
          </a:xfrm>
        </p:grpSpPr>
        <mc:AlternateContent xmlns:mc="http://schemas.openxmlformats.org/markup-compatibility/2006" xmlns:a14="http://schemas.microsoft.com/office/drawing/2010/main">
          <mc:Choice Requires="a14">
            <p:sp>
              <p:nvSpPr>
                <p:cNvPr id="109" name="文字方塊 72">
                  <a:extLst>
                    <a:ext uri="{FF2B5EF4-FFF2-40B4-BE49-F238E27FC236}">
                      <a16:creationId xmlns:a16="http://schemas.microsoft.com/office/drawing/2014/main" id="{E4B07EDA-92F6-D54C-B06C-120B1D34E89D}"/>
                    </a:ext>
                  </a:extLst>
                </p:cNvPr>
                <p:cNvSpPr txBox="1"/>
                <p:nvPr/>
              </p:nvSpPr>
              <p:spPr>
                <a:xfrm>
                  <a:off x="1346092" y="2881158"/>
                  <a:ext cx="527465" cy="4934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14:m>
                    <m:oMathPara xmlns:m="http://schemas.openxmlformats.org/officeDocument/2006/math">
                      <m:oMathParaPr>
                        <m:jc m:val="centerGroup"/>
                      </m:oMathParaPr>
                      <m:oMath xmlns:m="http://schemas.openxmlformats.org/officeDocument/2006/math">
                        <m:sSub>
                          <m:sSubPr>
                            <m:ctrlPr>
                              <a:rPr lang="en-US" altLang="zh-TW" sz="2400" b="0" i="1" dirty="0" smtClean="0">
                                <a:latin typeface="Cambria Math" panose="02040503050406030204" pitchFamily="18" charset="0"/>
                                <a:ea typeface="新細明體"/>
                                <a:cs typeface="Calibri"/>
                              </a:rPr>
                            </m:ctrlPr>
                          </m:sSubPr>
                          <m:e>
                            <m:r>
                              <a:rPr lang="en-US" altLang="zh-TW" sz="2400" b="0" i="1" dirty="0" smtClean="0">
                                <a:latin typeface="Cambria Math" panose="02040503050406030204" pitchFamily="18" charset="0"/>
                                <a:ea typeface="新細明體"/>
                                <a:cs typeface="Calibri"/>
                              </a:rPr>
                              <m:t>𝛼</m:t>
                            </m:r>
                          </m:e>
                          <m:sub>
                            <m:r>
                              <a:rPr lang="en-US" altLang="zh-TW" sz="2400" b="0" i="1" dirty="0" smtClean="0">
                                <a:latin typeface="Cambria Math" panose="02040503050406030204" pitchFamily="18" charset="0"/>
                                <a:ea typeface="新細明體"/>
                                <a:cs typeface="Calibri"/>
                              </a:rPr>
                              <m:t>1,</m:t>
                            </m:r>
                            <m:sSub>
                              <m:sSubPr>
                                <m:ctrlPr>
                                  <a:rPr lang="en-US" altLang="zh-TW" sz="2400" b="0" i="1" dirty="0" smtClean="0">
                                    <a:latin typeface="Cambria Math" panose="02040503050406030204" pitchFamily="18" charset="0"/>
                                    <a:ea typeface="新細明體"/>
                                    <a:cs typeface="Calibri"/>
                                  </a:rPr>
                                </m:ctrlPr>
                              </m:sSubPr>
                              <m:e>
                                <m:r>
                                  <a:rPr lang="en-US" altLang="zh-TW" sz="2400" b="0" i="1" dirty="0" smtClean="0">
                                    <a:latin typeface="Cambria Math" panose="02040503050406030204" pitchFamily="18" charset="0"/>
                                    <a:ea typeface="新細明體"/>
                                    <a:cs typeface="Calibri"/>
                                  </a:rPr>
                                  <m:t>𝑝</m:t>
                                </m:r>
                              </m:e>
                              <m:sub>
                                <m:r>
                                  <a:rPr lang="en-US" altLang="zh-TW" sz="2400" b="0" i="1" dirty="0" smtClean="0">
                                    <a:latin typeface="Cambria Math" panose="02040503050406030204" pitchFamily="18" charset="0"/>
                                    <a:ea typeface="新細明體"/>
                                    <a:cs typeface="Calibri"/>
                                  </a:rPr>
                                  <m:t>2</m:t>
                                </m:r>
                              </m:sub>
                            </m:sSub>
                          </m:sub>
                        </m:sSub>
                      </m:oMath>
                    </m:oMathPara>
                  </a14:m>
                  <a:endParaRPr lang="zh-TW" altLang="en-US" sz="2400">
                    <a:ea typeface="新細明體"/>
                    <a:cs typeface="Calibri"/>
                  </a:endParaRPr>
                </a:p>
              </p:txBody>
            </p:sp>
          </mc:Choice>
          <mc:Fallback xmlns="">
            <p:sp>
              <p:nvSpPr>
                <p:cNvPr id="109" name="文字方塊 72">
                  <a:extLst>
                    <a:ext uri="{FF2B5EF4-FFF2-40B4-BE49-F238E27FC236}">
                      <a16:creationId xmlns:a16="http://schemas.microsoft.com/office/drawing/2014/main" id="{E4B07EDA-92F6-D54C-B06C-120B1D34E89D}"/>
                    </a:ext>
                  </a:extLst>
                </p:cNvPr>
                <p:cNvSpPr txBox="1">
                  <a:spLocks noRot="1" noChangeAspect="1" noMove="1" noResize="1" noEditPoints="1" noAdjustHandles="1" noChangeArrowheads="1" noChangeShapeType="1" noTextEdit="1"/>
                </p:cNvSpPr>
                <p:nvPr/>
              </p:nvSpPr>
              <p:spPr>
                <a:xfrm>
                  <a:off x="1346092" y="2881158"/>
                  <a:ext cx="527465" cy="493405"/>
                </a:xfrm>
                <a:prstGeom prst="rect">
                  <a:avLst/>
                </a:prstGeom>
                <a:blipFill>
                  <a:blip r:embed="rId35"/>
                  <a:stretch>
                    <a:fillRect l="-29070" r="-9302" b="-4938"/>
                  </a:stretch>
                </a:blipFill>
              </p:spPr>
              <p:txBody>
                <a:bodyPr/>
                <a:lstStyle/>
                <a:p>
                  <a:r>
                    <a:rPr lang="en-US">
                      <a:noFill/>
                    </a:rPr>
                    <a:t> </a:t>
                  </a:r>
                </a:p>
              </p:txBody>
            </p:sp>
          </mc:Fallback>
        </mc:AlternateContent>
        <p:cxnSp>
          <p:nvCxnSpPr>
            <p:cNvPr id="133" name="直線單箭頭接點 47">
              <a:extLst>
                <a:ext uri="{FF2B5EF4-FFF2-40B4-BE49-F238E27FC236}">
                  <a16:creationId xmlns:a16="http://schemas.microsoft.com/office/drawing/2014/main" id="{E5B85CEF-7B57-9A41-B060-43F56AC975F2}"/>
                </a:ext>
              </a:extLst>
            </p:cNvPr>
            <p:cNvCxnSpPr>
              <a:cxnSpLocks/>
            </p:cNvCxnSpPr>
            <p:nvPr/>
          </p:nvCxnSpPr>
          <p:spPr>
            <a:xfrm flipV="1">
              <a:off x="1320018" y="3389760"/>
              <a:ext cx="256160" cy="37166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6" name="直線單箭頭接點 47">
              <a:extLst>
                <a:ext uri="{FF2B5EF4-FFF2-40B4-BE49-F238E27FC236}">
                  <a16:creationId xmlns:a16="http://schemas.microsoft.com/office/drawing/2014/main" id="{11178855-7F1D-D542-BFE4-E7CC8FF1200F}"/>
                </a:ext>
              </a:extLst>
            </p:cNvPr>
            <p:cNvCxnSpPr>
              <a:cxnSpLocks/>
            </p:cNvCxnSpPr>
            <p:nvPr/>
          </p:nvCxnSpPr>
          <p:spPr>
            <a:xfrm flipH="1" flipV="1">
              <a:off x="1530866" y="3413897"/>
              <a:ext cx="1877915" cy="34514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 name="Group 3">
            <a:extLst>
              <a:ext uri="{FF2B5EF4-FFF2-40B4-BE49-F238E27FC236}">
                <a16:creationId xmlns:a16="http://schemas.microsoft.com/office/drawing/2014/main" id="{3209E948-E585-9248-88D2-C343048352FA}"/>
              </a:ext>
            </a:extLst>
          </p:cNvPr>
          <p:cNvGrpSpPr/>
          <p:nvPr/>
        </p:nvGrpSpPr>
        <p:grpSpPr>
          <a:xfrm>
            <a:off x="475195" y="2899467"/>
            <a:ext cx="2914606" cy="870507"/>
            <a:chOff x="475195" y="2899467"/>
            <a:chExt cx="2914606" cy="870507"/>
          </a:xfrm>
        </p:grpSpPr>
        <mc:AlternateContent xmlns:mc="http://schemas.openxmlformats.org/markup-compatibility/2006" xmlns:a14="http://schemas.microsoft.com/office/drawing/2010/main">
          <mc:Choice Requires="a14">
            <p:sp>
              <p:nvSpPr>
                <p:cNvPr id="108" name="文字方塊 72">
                  <a:extLst>
                    <a:ext uri="{FF2B5EF4-FFF2-40B4-BE49-F238E27FC236}">
                      <a16:creationId xmlns:a16="http://schemas.microsoft.com/office/drawing/2014/main" id="{A52C9762-33AC-0146-A9FF-36B428010B30}"/>
                    </a:ext>
                  </a:extLst>
                </p:cNvPr>
                <p:cNvSpPr txBox="1"/>
                <p:nvPr/>
              </p:nvSpPr>
              <p:spPr>
                <a:xfrm>
                  <a:off x="475195" y="2899467"/>
                  <a:ext cx="527465" cy="4934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14:m>
                    <m:oMathPara xmlns:m="http://schemas.openxmlformats.org/officeDocument/2006/math">
                      <m:oMathParaPr>
                        <m:jc m:val="centerGroup"/>
                      </m:oMathParaPr>
                      <m:oMath xmlns:m="http://schemas.openxmlformats.org/officeDocument/2006/math">
                        <m:sSub>
                          <m:sSubPr>
                            <m:ctrlPr>
                              <a:rPr lang="en-US" altLang="zh-TW" sz="2400" b="0" i="1" dirty="0" smtClean="0">
                                <a:latin typeface="Cambria Math" panose="02040503050406030204" pitchFamily="18" charset="0"/>
                                <a:ea typeface="新細明體"/>
                                <a:cs typeface="Calibri"/>
                              </a:rPr>
                            </m:ctrlPr>
                          </m:sSubPr>
                          <m:e>
                            <m:r>
                              <a:rPr lang="en-US" altLang="zh-TW" sz="2400" b="0" i="1" dirty="0" smtClean="0">
                                <a:latin typeface="Cambria Math" panose="02040503050406030204" pitchFamily="18" charset="0"/>
                                <a:ea typeface="新細明體"/>
                                <a:cs typeface="Calibri"/>
                              </a:rPr>
                              <m:t>𝛼</m:t>
                            </m:r>
                          </m:e>
                          <m:sub>
                            <m:r>
                              <a:rPr lang="en-US" altLang="zh-TW" sz="2400" b="0" i="1" dirty="0" smtClean="0">
                                <a:latin typeface="Cambria Math" panose="02040503050406030204" pitchFamily="18" charset="0"/>
                                <a:ea typeface="新細明體"/>
                                <a:cs typeface="Calibri"/>
                              </a:rPr>
                              <m:t>1,</m:t>
                            </m:r>
                            <m:sSub>
                              <m:sSubPr>
                                <m:ctrlPr>
                                  <a:rPr lang="en-US" altLang="zh-TW" sz="2400" b="0" i="1" dirty="0" smtClean="0">
                                    <a:latin typeface="Cambria Math" panose="02040503050406030204" pitchFamily="18" charset="0"/>
                                    <a:ea typeface="新細明體"/>
                                    <a:cs typeface="Calibri"/>
                                  </a:rPr>
                                </m:ctrlPr>
                              </m:sSubPr>
                              <m:e>
                                <m:r>
                                  <a:rPr lang="en-US" altLang="zh-TW" sz="2400" b="0" i="1" dirty="0" smtClean="0">
                                    <a:latin typeface="Cambria Math" panose="02040503050406030204" pitchFamily="18" charset="0"/>
                                    <a:ea typeface="新細明體"/>
                                    <a:cs typeface="Calibri"/>
                                  </a:rPr>
                                  <m:t>𝑝</m:t>
                                </m:r>
                              </m:e>
                              <m:sub>
                                <m:r>
                                  <a:rPr lang="en-US" altLang="zh-TW" sz="2400" b="0" i="1" dirty="0" smtClean="0">
                                    <a:latin typeface="Cambria Math" panose="02040503050406030204" pitchFamily="18" charset="0"/>
                                    <a:ea typeface="新細明體"/>
                                    <a:cs typeface="Calibri"/>
                                  </a:rPr>
                                  <m:t>1</m:t>
                                </m:r>
                              </m:sub>
                            </m:sSub>
                          </m:sub>
                        </m:sSub>
                      </m:oMath>
                    </m:oMathPara>
                  </a14:m>
                  <a:endParaRPr lang="zh-TW" altLang="en-US" sz="2400">
                    <a:ea typeface="新細明體"/>
                    <a:cs typeface="Calibri"/>
                  </a:endParaRPr>
                </a:p>
              </p:txBody>
            </p:sp>
          </mc:Choice>
          <mc:Fallback xmlns="">
            <p:sp>
              <p:nvSpPr>
                <p:cNvPr id="108" name="文字方塊 72">
                  <a:extLst>
                    <a:ext uri="{FF2B5EF4-FFF2-40B4-BE49-F238E27FC236}">
                      <a16:creationId xmlns:a16="http://schemas.microsoft.com/office/drawing/2014/main" id="{A52C9762-33AC-0146-A9FF-36B428010B30}"/>
                    </a:ext>
                  </a:extLst>
                </p:cNvPr>
                <p:cNvSpPr txBox="1">
                  <a:spLocks noRot="1" noChangeAspect="1" noMove="1" noResize="1" noEditPoints="1" noAdjustHandles="1" noChangeArrowheads="1" noChangeShapeType="1" noTextEdit="1"/>
                </p:cNvSpPr>
                <p:nvPr/>
              </p:nvSpPr>
              <p:spPr>
                <a:xfrm>
                  <a:off x="475195" y="2899467"/>
                  <a:ext cx="527465" cy="493405"/>
                </a:xfrm>
                <a:prstGeom prst="rect">
                  <a:avLst/>
                </a:prstGeom>
                <a:blipFill>
                  <a:blip r:embed="rId36"/>
                  <a:stretch>
                    <a:fillRect l="-29070" r="-9302" b="-4938"/>
                  </a:stretch>
                </a:blipFill>
              </p:spPr>
              <p:txBody>
                <a:bodyPr/>
                <a:lstStyle/>
                <a:p>
                  <a:r>
                    <a:rPr lang="en-US">
                      <a:noFill/>
                    </a:rPr>
                    <a:t> </a:t>
                  </a:r>
                </a:p>
              </p:txBody>
            </p:sp>
          </mc:Fallback>
        </mc:AlternateContent>
        <p:cxnSp>
          <p:nvCxnSpPr>
            <p:cNvPr id="134" name="直線單箭頭接點 47">
              <a:extLst>
                <a:ext uri="{FF2B5EF4-FFF2-40B4-BE49-F238E27FC236}">
                  <a16:creationId xmlns:a16="http://schemas.microsoft.com/office/drawing/2014/main" id="{B44DEBC9-BD48-F24E-B010-CABC78E68650}"/>
                </a:ext>
              </a:extLst>
            </p:cNvPr>
            <p:cNvCxnSpPr>
              <a:cxnSpLocks/>
            </p:cNvCxnSpPr>
            <p:nvPr/>
          </p:nvCxnSpPr>
          <p:spPr>
            <a:xfrm flipV="1">
              <a:off x="478529" y="3398313"/>
              <a:ext cx="256160" cy="37166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9" name="直線單箭頭接點 47">
              <a:extLst>
                <a:ext uri="{FF2B5EF4-FFF2-40B4-BE49-F238E27FC236}">
                  <a16:creationId xmlns:a16="http://schemas.microsoft.com/office/drawing/2014/main" id="{8FF4F6D1-6A7B-F849-A184-F6FEDB8E4529}"/>
                </a:ext>
              </a:extLst>
            </p:cNvPr>
            <p:cNvCxnSpPr>
              <a:cxnSpLocks/>
            </p:cNvCxnSpPr>
            <p:nvPr/>
          </p:nvCxnSpPr>
          <p:spPr>
            <a:xfrm flipH="1" flipV="1">
              <a:off x="705871" y="3426660"/>
              <a:ext cx="2683930" cy="33309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151" name="矩形: 圓角 110">
            <a:extLst>
              <a:ext uri="{FF2B5EF4-FFF2-40B4-BE49-F238E27FC236}">
                <a16:creationId xmlns:a16="http://schemas.microsoft.com/office/drawing/2014/main" id="{F50F05E3-4C31-484D-BA47-6556179EE353}"/>
              </a:ext>
            </a:extLst>
          </p:cNvPr>
          <p:cNvSpPr/>
          <p:nvPr/>
        </p:nvSpPr>
        <p:spPr>
          <a:xfrm>
            <a:off x="368313" y="2632632"/>
            <a:ext cx="11348491" cy="381000"/>
          </a:xfrm>
          <a:prstGeom prst="roundRect">
            <a:avLst/>
          </a:prstGeom>
          <a:solidFill>
            <a:srgbClr val="FBBD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TW" sz="2400">
                <a:solidFill>
                  <a:schemeClr val="tx1"/>
                </a:solidFill>
                <a:ea typeface="+mn-lt"/>
                <a:cs typeface="+mn-lt"/>
              </a:rPr>
              <a:t>Softmax</a:t>
            </a:r>
            <a:endParaRPr lang="zh-TW" sz="2400">
              <a:solidFill>
                <a:schemeClr val="tx1"/>
              </a:solidFill>
              <a:ea typeface="+mn-lt"/>
              <a:cs typeface="+mn-lt"/>
            </a:endParaRPr>
          </a:p>
        </p:txBody>
      </p:sp>
      <mc:AlternateContent xmlns:mc="http://schemas.openxmlformats.org/markup-compatibility/2006" xmlns:a14="http://schemas.microsoft.com/office/drawing/2010/main">
        <mc:Choice Requires="a14">
          <p:sp>
            <p:nvSpPr>
              <p:cNvPr id="152" name="文字方塊 72">
                <a:extLst>
                  <a:ext uri="{FF2B5EF4-FFF2-40B4-BE49-F238E27FC236}">
                    <a16:creationId xmlns:a16="http://schemas.microsoft.com/office/drawing/2014/main" id="{781BBF74-3973-5D48-98D8-D1C3BD1135B8}"/>
                  </a:ext>
                </a:extLst>
              </p:cNvPr>
              <p:cNvSpPr txBox="1"/>
              <p:nvPr/>
            </p:nvSpPr>
            <p:spPr>
              <a:xfrm>
                <a:off x="3408781" y="2116728"/>
                <a:ext cx="527465" cy="4778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14:m>
                  <m:oMathPara xmlns:m="http://schemas.openxmlformats.org/officeDocument/2006/math">
                    <m:oMathParaPr>
                      <m:jc m:val="centerGroup"/>
                    </m:oMathParaPr>
                    <m:oMath xmlns:m="http://schemas.openxmlformats.org/officeDocument/2006/math">
                      <m:sSub>
                        <m:sSubPr>
                          <m:ctrlPr>
                            <a:rPr lang="en-US" altLang="zh-TW" sz="2400" b="0" i="1" dirty="0" smtClean="0">
                              <a:latin typeface="Cambria Math" panose="02040503050406030204" pitchFamily="18" charset="0"/>
                              <a:ea typeface="新細明體"/>
                              <a:cs typeface="Calibri"/>
                            </a:rPr>
                          </m:ctrlPr>
                        </m:sSubPr>
                        <m:e>
                          <m:acc>
                            <m:accPr>
                              <m:chr m:val="̂"/>
                              <m:ctrlPr>
                                <a:rPr lang="en-US" altLang="zh-TW" sz="2400" b="0" i="1" dirty="0" smtClean="0">
                                  <a:latin typeface="Cambria Math" panose="02040503050406030204" pitchFamily="18" charset="0"/>
                                  <a:ea typeface="新細明體"/>
                                  <a:cs typeface="Calibri"/>
                                </a:rPr>
                              </m:ctrlPr>
                            </m:accPr>
                            <m:e>
                              <m:r>
                                <a:rPr lang="en-US" altLang="zh-TW" sz="2400" b="0" i="1" dirty="0" smtClean="0">
                                  <a:latin typeface="Cambria Math" panose="02040503050406030204" pitchFamily="18" charset="0"/>
                                  <a:ea typeface="新細明體"/>
                                  <a:cs typeface="Calibri"/>
                                </a:rPr>
                                <m:t>𝛼</m:t>
                              </m:r>
                            </m:e>
                          </m:acc>
                        </m:e>
                        <m:sub>
                          <m:r>
                            <a:rPr lang="en-US" altLang="zh-TW" sz="2400" b="0" i="1" dirty="0" smtClean="0">
                              <a:latin typeface="Cambria Math" panose="02040503050406030204" pitchFamily="18" charset="0"/>
                              <a:ea typeface="新細明體"/>
                              <a:cs typeface="Calibri"/>
                            </a:rPr>
                            <m:t>1,1</m:t>
                          </m:r>
                        </m:sub>
                      </m:sSub>
                    </m:oMath>
                  </m:oMathPara>
                </a14:m>
                <a:endParaRPr lang="zh-TW" altLang="en-US" sz="2400">
                  <a:ea typeface="新細明體"/>
                  <a:cs typeface="Calibri"/>
                </a:endParaRPr>
              </a:p>
            </p:txBody>
          </p:sp>
        </mc:Choice>
        <mc:Fallback xmlns="">
          <p:sp>
            <p:nvSpPr>
              <p:cNvPr id="152" name="文字方塊 72">
                <a:extLst>
                  <a:ext uri="{FF2B5EF4-FFF2-40B4-BE49-F238E27FC236}">
                    <a16:creationId xmlns:a16="http://schemas.microsoft.com/office/drawing/2014/main" id="{781BBF74-3973-5D48-98D8-D1C3BD1135B8}"/>
                  </a:ext>
                </a:extLst>
              </p:cNvPr>
              <p:cNvSpPr txBox="1">
                <a:spLocks noRot="1" noChangeAspect="1" noMove="1" noResize="1" noEditPoints="1" noAdjustHandles="1" noChangeArrowheads="1" noChangeShapeType="1" noTextEdit="1"/>
              </p:cNvSpPr>
              <p:nvPr/>
            </p:nvSpPr>
            <p:spPr>
              <a:xfrm>
                <a:off x="3408781" y="2116728"/>
                <a:ext cx="527465" cy="477888"/>
              </a:xfrm>
              <a:prstGeom prst="rect">
                <a:avLst/>
              </a:prstGeom>
              <a:blipFill>
                <a:blip r:embed="rId37"/>
                <a:stretch>
                  <a:fillRect l="-17241" t="-2532" r="-229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3" name="文字方塊 72">
                <a:extLst>
                  <a:ext uri="{FF2B5EF4-FFF2-40B4-BE49-F238E27FC236}">
                    <a16:creationId xmlns:a16="http://schemas.microsoft.com/office/drawing/2014/main" id="{AD4877AD-9DE1-5341-8D8D-1FD509D12044}"/>
                  </a:ext>
                </a:extLst>
              </p:cNvPr>
              <p:cNvSpPr txBox="1"/>
              <p:nvPr/>
            </p:nvSpPr>
            <p:spPr>
              <a:xfrm>
                <a:off x="5100934" y="2116728"/>
                <a:ext cx="527465" cy="4778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14:m>
                  <m:oMathPara xmlns:m="http://schemas.openxmlformats.org/officeDocument/2006/math">
                    <m:oMathParaPr>
                      <m:jc m:val="centerGroup"/>
                    </m:oMathParaPr>
                    <m:oMath xmlns:m="http://schemas.openxmlformats.org/officeDocument/2006/math">
                      <m:sSub>
                        <m:sSubPr>
                          <m:ctrlPr>
                            <a:rPr lang="en-US" altLang="zh-TW" sz="2400" b="0" i="1" dirty="0" smtClean="0">
                              <a:latin typeface="Cambria Math" panose="02040503050406030204" pitchFamily="18" charset="0"/>
                              <a:ea typeface="新細明體"/>
                              <a:cs typeface="Calibri"/>
                            </a:rPr>
                          </m:ctrlPr>
                        </m:sSubPr>
                        <m:e>
                          <m:acc>
                            <m:accPr>
                              <m:chr m:val="̂"/>
                              <m:ctrlPr>
                                <a:rPr lang="en-US" altLang="zh-TW" sz="2400" b="0" i="1" dirty="0" smtClean="0">
                                  <a:latin typeface="Cambria Math" panose="02040503050406030204" pitchFamily="18" charset="0"/>
                                  <a:ea typeface="新細明體"/>
                                  <a:cs typeface="Calibri"/>
                                </a:rPr>
                              </m:ctrlPr>
                            </m:accPr>
                            <m:e>
                              <m:r>
                                <a:rPr lang="en-US" altLang="zh-TW" sz="2400" b="0" i="1" dirty="0" smtClean="0">
                                  <a:latin typeface="Cambria Math" panose="02040503050406030204" pitchFamily="18" charset="0"/>
                                  <a:ea typeface="新細明體"/>
                                  <a:cs typeface="Calibri"/>
                                </a:rPr>
                                <m:t>𝛼</m:t>
                              </m:r>
                            </m:e>
                          </m:acc>
                        </m:e>
                        <m:sub>
                          <m:r>
                            <a:rPr lang="en-US" altLang="zh-TW" sz="2400" b="0" i="1" dirty="0" smtClean="0">
                              <a:latin typeface="Cambria Math" panose="02040503050406030204" pitchFamily="18" charset="0"/>
                              <a:ea typeface="新細明體"/>
                              <a:cs typeface="Calibri"/>
                            </a:rPr>
                            <m:t>1,2</m:t>
                          </m:r>
                        </m:sub>
                      </m:sSub>
                    </m:oMath>
                  </m:oMathPara>
                </a14:m>
                <a:endParaRPr lang="zh-TW" altLang="en-US" sz="2400">
                  <a:ea typeface="新細明體"/>
                  <a:cs typeface="Calibri"/>
                </a:endParaRPr>
              </a:p>
            </p:txBody>
          </p:sp>
        </mc:Choice>
        <mc:Fallback xmlns="">
          <p:sp>
            <p:nvSpPr>
              <p:cNvPr id="153" name="文字方塊 72">
                <a:extLst>
                  <a:ext uri="{FF2B5EF4-FFF2-40B4-BE49-F238E27FC236}">
                    <a16:creationId xmlns:a16="http://schemas.microsoft.com/office/drawing/2014/main" id="{AD4877AD-9DE1-5341-8D8D-1FD509D12044}"/>
                  </a:ext>
                </a:extLst>
              </p:cNvPr>
              <p:cNvSpPr txBox="1">
                <a:spLocks noRot="1" noChangeAspect="1" noMove="1" noResize="1" noEditPoints="1" noAdjustHandles="1" noChangeArrowheads="1" noChangeShapeType="1" noTextEdit="1"/>
              </p:cNvSpPr>
              <p:nvPr/>
            </p:nvSpPr>
            <p:spPr>
              <a:xfrm>
                <a:off x="5100934" y="2116728"/>
                <a:ext cx="527465" cy="477888"/>
              </a:xfrm>
              <a:prstGeom prst="rect">
                <a:avLst/>
              </a:prstGeom>
              <a:blipFill>
                <a:blip r:embed="rId38"/>
                <a:stretch>
                  <a:fillRect l="-17442" t="-2532" r="-232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4" name="文字方塊 72">
                <a:extLst>
                  <a:ext uri="{FF2B5EF4-FFF2-40B4-BE49-F238E27FC236}">
                    <a16:creationId xmlns:a16="http://schemas.microsoft.com/office/drawing/2014/main" id="{8BD7F669-19B5-6E47-A279-9B6426F80519}"/>
                  </a:ext>
                </a:extLst>
              </p:cNvPr>
              <p:cNvSpPr txBox="1"/>
              <p:nvPr/>
            </p:nvSpPr>
            <p:spPr>
              <a:xfrm>
                <a:off x="6841978" y="2116728"/>
                <a:ext cx="527465" cy="4778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14:m>
                  <m:oMathPara xmlns:m="http://schemas.openxmlformats.org/officeDocument/2006/math">
                    <m:oMathParaPr>
                      <m:jc m:val="centerGroup"/>
                    </m:oMathParaPr>
                    <m:oMath xmlns:m="http://schemas.openxmlformats.org/officeDocument/2006/math">
                      <m:sSub>
                        <m:sSubPr>
                          <m:ctrlPr>
                            <a:rPr lang="en-US" altLang="zh-TW" sz="2400" b="0" i="1" dirty="0" smtClean="0">
                              <a:latin typeface="Cambria Math" panose="02040503050406030204" pitchFamily="18" charset="0"/>
                              <a:ea typeface="新細明體"/>
                              <a:cs typeface="Calibri"/>
                            </a:rPr>
                          </m:ctrlPr>
                        </m:sSubPr>
                        <m:e>
                          <m:acc>
                            <m:accPr>
                              <m:chr m:val="̂"/>
                              <m:ctrlPr>
                                <a:rPr lang="en-US" altLang="zh-TW" sz="2400" b="0" i="1" dirty="0" smtClean="0">
                                  <a:latin typeface="Cambria Math" panose="02040503050406030204" pitchFamily="18" charset="0"/>
                                  <a:ea typeface="新細明體"/>
                                  <a:cs typeface="Calibri"/>
                                </a:rPr>
                              </m:ctrlPr>
                            </m:accPr>
                            <m:e>
                              <m:r>
                                <a:rPr lang="en-US" altLang="zh-TW" sz="2400" b="0" i="1" dirty="0" smtClean="0">
                                  <a:latin typeface="Cambria Math" panose="02040503050406030204" pitchFamily="18" charset="0"/>
                                  <a:ea typeface="新細明體"/>
                                  <a:cs typeface="Calibri"/>
                                </a:rPr>
                                <m:t>𝛼</m:t>
                              </m:r>
                            </m:e>
                          </m:acc>
                        </m:e>
                        <m:sub>
                          <m:r>
                            <a:rPr lang="en-US" altLang="zh-TW" sz="2400" b="0" i="1" dirty="0" smtClean="0">
                              <a:latin typeface="Cambria Math" panose="02040503050406030204" pitchFamily="18" charset="0"/>
                              <a:ea typeface="新細明體"/>
                              <a:cs typeface="Calibri"/>
                            </a:rPr>
                            <m:t>1,3</m:t>
                          </m:r>
                        </m:sub>
                      </m:sSub>
                    </m:oMath>
                  </m:oMathPara>
                </a14:m>
                <a:endParaRPr lang="zh-TW" altLang="en-US" sz="2400">
                  <a:ea typeface="新細明體"/>
                  <a:cs typeface="Calibri"/>
                </a:endParaRPr>
              </a:p>
            </p:txBody>
          </p:sp>
        </mc:Choice>
        <mc:Fallback xmlns="">
          <p:sp>
            <p:nvSpPr>
              <p:cNvPr id="154" name="文字方塊 72">
                <a:extLst>
                  <a:ext uri="{FF2B5EF4-FFF2-40B4-BE49-F238E27FC236}">
                    <a16:creationId xmlns:a16="http://schemas.microsoft.com/office/drawing/2014/main" id="{8BD7F669-19B5-6E47-A279-9B6426F80519}"/>
                  </a:ext>
                </a:extLst>
              </p:cNvPr>
              <p:cNvSpPr txBox="1">
                <a:spLocks noRot="1" noChangeAspect="1" noMove="1" noResize="1" noEditPoints="1" noAdjustHandles="1" noChangeArrowheads="1" noChangeShapeType="1" noTextEdit="1"/>
              </p:cNvSpPr>
              <p:nvPr/>
            </p:nvSpPr>
            <p:spPr>
              <a:xfrm>
                <a:off x="6841978" y="2116728"/>
                <a:ext cx="527465" cy="477888"/>
              </a:xfrm>
              <a:prstGeom prst="rect">
                <a:avLst/>
              </a:prstGeom>
              <a:blipFill>
                <a:blip r:embed="rId39"/>
                <a:stretch>
                  <a:fillRect l="-17241" t="-2532" r="-229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5" name="文字方塊 72">
                <a:extLst>
                  <a:ext uri="{FF2B5EF4-FFF2-40B4-BE49-F238E27FC236}">
                    <a16:creationId xmlns:a16="http://schemas.microsoft.com/office/drawing/2014/main" id="{32B53727-795D-5F4C-8D3E-C49DD43D80B8}"/>
                  </a:ext>
                </a:extLst>
              </p:cNvPr>
              <p:cNvSpPr txBox="1"/>
              <p:nvPr/>
            </p:nvSpPr>
            <p:spPr>
              <a:xfrm>
                <a:off x="8581807" y="2119184"/>
                <a:ext cx="527465" cy="4778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14:m>
                  <m:oMathPara xmlns:m="http://schemas.openxmlformats.org/officeDocument/2006/math">
                    <m:oMathParaPr>
                      <m:jc m:val="centerGroup"/>
                    </m:oMathParaPr>
                    <m:oMath xmlns:m="http://schemas.openxmlformats.org/officeDocument/2006/math">
                      <m:sSub>
                        <m:sSubPr>
                          <m:ctrlPr>
                            <a:rPr lang="en-US" altLang="zh-TW" sz="2400" b="0" i="1" dirty="0" smtClean="0">
                              <a:latin typeface="Cambria Math" panose="02040503050406030204" pitchFamily="18" charset="0"/>
                              <a:ea typeface="新細明體"/>
                              <a:cs typeface="Calibri"/>
                            </a:rPr>
                          </m:ctrlPr>
                        </m:sSubPr>
                        <m:e>
                          <m:acc>
                            <m:accPr>
                              <m:chr m:val="̂"/>
                              <m:ctrlPr>
                                <a:rPr lang="en-US" altLang="zh-TW" sz="2400" b="0" i="1" dirty="0" smtClean="0">
                                  <a:latin typeface="Cambria Math" panose="02040503050406030204" pitchFamily="18" charset="0"/>
                                  <a:ea typeface="新細明體"/>
                                  <a:cs typeface="Calibri"/>
                                </a:rPr>
                              </m:ctrlPr>
                            </m:accPr>
                            <m:e>
                              <m:r>
                                <a:rPr lang="en-US" altLang="zh-TW" sz="2400" b="0" i="1" dirty="0" smtClean="0">
                                  <a:latin typeface="Cambria Math" panose="02040503050406030204" pitchFamily="18" charset="0"/>
                                  <a:ea typeface="新細明體"/>
                                  <a:cs typeface="Calibri"/>
                                </a:rPr>
                                <m:t>𝛼</m:t>
                              </m:r>
                            </m:e>
                          </m:acc>
                        </m:e>
                        <m:sub>
                          <m:r>
                            <a:rPr lang="en-US" altLang="zh-TW" sz="2400" b="0" i="1" dirty="0" smtClean="0">
                              <a:latin typeface="Cambria Math" panose="02040503050406030204" pitchFamily="18" charset="0"/>
                              <a:ea typeface="新細明體"/>
                              <a:cs typeface="Calibri"/>
                            </a:rPr>
                            <m:t>1,4</m:t>
                          </m:r>
                        </m:sub>
                      </m:sSub>
                    </m:oMath>
                  </m:oMathPara>
                </a14:m>
                <a:endParaRPr lang="zh-TW" altLang="en-US" sz="2400">
                  <a:ea typeface="新細明體"/>
                  <a:cs typeface="Calibri"/>
                </a:endParaRPr>
              </a:p>
            </p:txBody>
          </p:sp>
        </mc:Choice>
        <mc:Fallback xmlns="">
          <p:sp>
            <p:nvSpPr>
              <p:cNvPr id="155" name="文字方塊 72">
                <a:extLst>
                  <a:ext uri="{FF2B5EF4-FFF2-40B4-BE49-F238E27FC236}">
                    <a16:creationId xmlns:a16="http://schemas.microsoft.com/office/drawing/2014/main" id="{32B53727-795D-5F4C-8D3E-C49DD43D80B8}"/>
                  </a:ext>
                </a:extLst>
              </p:cNvPr>
              <p:cNvSpPr txBox="1">
                <a:spLocks noRot="1" noChangeAspect="1" noMove="1" noResize="1" noEditPoints="1" noAdjustHandles="1" noChangeArrowheads="1" noChangeShapeType="1" noTextEdit="1"/>
              </p:cNvSpPr>
              <p:nvPr/>
            </p:nvSpPr>
            <p:spPr>
              <a:xfrm>
                <a:off x="8581807" y="2119184"/>
                <a:ext cx="527465" cy="477888"/>
              </a:xfrm>
              <a:prstGeom prst="rect">
                <a:avLst/>
              </a:prstGeom>
              <a:blipFill>
                <a:blip r:embed="rId40"/>
                <a:stretch>
                  <a:fillRect l="-17442" t="-2564" r="-232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6" name="文字方塊 72">
                <a:extLst>
                  <a:ext uri="{FF2B5EF4-FFF2-40B4-BE49-F238E27FC236}">
                    <a16:creationId xmlns:a16="http://schemas.microsoft.com/office/drawing/2014/main" id="{B7F6E102-B536-FC4B-A418-D119DFC15641}"/>
                  </a:ext>
                </a:extLst>
              </p:cNvPr>
              <p:cNvSpPr txBox="1"/>
              <p:nvPr/>
            </p:nvSpPr>
            <p:spPr>
              <a:xfrm>
                <a:off x="10235845" y="2123883"/>
                <a:ext cx="527465" cy="4778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14:m>
                  <m:oMathPara xmlns:m="http://schemas.openxmlformats.org/officeDocument/2006/math">
                    <m:oMathParaPr>
                      <m:jc m:val="centerGroup"/>
                    </m:oMathParaPr>
                    <m:oMath xmlns:m="http://schemas.openxmlformats.org/officeDocument/2006/math">
                      <m:sSub>
                        <m:sSubPr>
                          <m:ctrlPr>
                            <a:rPr lang="en-US" altLang="zh-TW" sz="2400" b="0" i="1" dirty="0" smtClean="0">
                              <a:latin typeface="Cambria Math" panose="02040503050406030204" pitchFamily="18" charset="0"/>
                              <a:ea typeface="新細明體"/>
                              <a:cs typeface="Calibri"/>
                            </a:rPr>
                          </m:ctrlPr>
                        </m:sSubPr>
                        <m:e>
                          <m:acc>
                            <m:accPr>
                              <m:chr m:val="̂"/>
                              <m:ctrlPr>
                                <a:rPr lang="en-US" altLang="zh-TW" sz="2400" b="0" i="1" dirty="0" smtClean="0">
                                  <a:latin typeface="Cambria Math" panose="02040503050406030204" pitchFamily="18" charset="0"/>
                                  <a:ea typeface="新細明體"/>
                                  <a:cs typeface="Calibri"/>
                                </a:rPr>
                              </m:ctrlPr>
                            </m:accPr>
                            <m:e>
                              <m:r>
                                <a:rPr lang="en-US" altLang="zh-TW" sz="2400" b="0" i="1" dirty="0" smtClean="0">
                                  <a:latin typeface="Cambria Math" panose="02040503050406030204" pitchFamily="18" charset="0"/>
                                  <a:ea typeface="新細明體"/>
                                  <a:cs typeface="Calibri"/>
                                </a:rPr>
                                <m:t>𝛼</m:t>
                              </m:r>
                            </m:e>
                          </m:acc>
                        </m:e>
                        <m:sub>
                          <m:r>
                            <a:rPr lang="en-US" altLang="zh-TW" sz="2400" b="0" i="1" dirty="0" smtClean="0">
                              <a:latin typeface="Cambria Math" panose="02040503050406030204" pitchFamily="18" charset="0"/>
                              <a:ea typeface="新細明體"/>
                              <a:cs typeface="Calibri"/>
                            </a:rPr>
                            <m:t>1,5</m:t>
                          </m:r>
                        </m:sub>
                      </m:sSub>
                    </m:oMath>
                  </m:oMathPara>
                </a14:m>
                <a:endParaRPr lang="zh-TW" altLang="en-US" sz="2400">
                  <a:ea typeface="新細明體"/>
                  <a:cs typeface="Calibri"/>
                </a:endParaRPr>
              </a:p>
            </p:txBody>
          </p:sp>
        </mc:Choice>
        <mc:Fallback xmlns="">
          <p:sp>
            <p:nvSpPr>
              <p:cNvPr id="156" name="文字方塊 72">
                <a:extLst>
                  <a:ext uri="{FF2B5EF4-FFF2-40B4-BE49-F238E27FC236}">
                    <a16:creationId xmlns:a16="http://schemas.microsoft.com/office/drawing/2014/main" id="{B7F6E102-B536-FC4B-A418-D119DFC15641}"/>
                  </a:ext>
                </a:extLst>
              </p:cNvPr>
              <p:cNvSpPr txBox="1">
                <a:spLocks noRot="1" noChangeAspect="1" noMove="1" noResize="1" noEditPoints="1" noAdjustHandles="1" noChangeArrowheads="1" noChangeShapeType="1" noTextEdit="1"/>
              </p:cNvSpPr>
              <p:nvPr/>
            </p:nvSpPr>
            <p:spPr>
              <a:xfrm>
                <a:off x="10235845" y="2123883"/>
                <a:ext cx="527465" cy="477888"/>
              </a:xfrm>
              <a:prstGeom prst="rect">
                <a:avLst/>
              </a:prstGeom>
              <a:blipFill>
                <a:blip r:embed="rId41"/>
                <a:stretch>
                  <a:fillRect l="-17241" t="-2532" r="-2299"/>
                </a:stretch>
              </a:blipFill>
            </p:spPr>
            <p:txBody>
              <a:bodyPr/>
              <a:lstStyle/>
              <a:p>
                <a:r>
                  <a:rPr lang="en-US">
                    <a:noFill/>
                  </a:rPr>
                  <a:t> </a:t>
                </a:r>
              </a:p>
            </p:txBody>
          </p:sp>
        </mc:Fallback>
      </mc:AlternateContent>
      <p:grpSp>
        <p:nvGrpSpPr>
          <p:cNvPr id="161" name="群組 34">
            <a:extLst>
              <a:ext uri="{FF2B5EF4-FFF2-40B4-BE49-F238E27FC236}">
                <a16:creationId xmlns:a16="http://schemas.microsoft.com/office/drawing/2014/main" id="{0C959FF8-F138-DC46-BF28-DDFFDE14D3C7}"/>
              </a:ext>
            </a:extLst>
          </p:cNvPr>
          <p:cNvGrpSpPr/>
          <p:nvPr/>
        </p:nvGrpSpPr>
        <p:grpSpPr>
          <a:xfrm>
            <a:off x="4162245" y="2108565"/>
            <a:ext cx="634410" cy="461665"/>
            <a:chOff x="5727008" y="1948468"/>
            <a:chExt cx="634410" cy="617647"/>
          </a:xfrm>
        </p:grpSpPr>
        <p:sp>
          <p:nvSpPr>
            <p:cNvPr id="162" name="橢圓 35">
              <a:extLst>
                <a:ext uri="{FF2B5EF4-FFF2-40B4-BE49-F238E27FC236}">
                  <a16:creationId xmlns:a16="http://schemas.microsoft.com/office/drawing/2014/main" id="{F700138D-35D4-D545-9451-94933132048C}"/>
                </a:ext>
              </a:extLst>
            </p:cNvPr>
            <p:cNvSpPr/>
            <p:nvPr/>
          </p:nvSpPr>
          <p:spPr>
            <a:xfrm>
              <a:off x="5854474" y="1999363"/>
              <a:ext cx="372140" cy="502534"/>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sz="2400">
                <a:solidFill>
                  <a:schemeClr val="tx1"/>
                </a:solidFill>
                <a:ea typeface="新細明體"/>
                <a:cs typeface="Calibri"/>
              </a:endParaRPr>
            </a:p>
          </p:txBody>
        </p:sp>
        <mc:AlternateContent xmlns:mc="http://schemas.openxmlformats.org/markup-compatibility/2006" xmlns:a14="http://schemas.microsoft.com/office/drawing/2010/main">
          <mc:Choice Requires="a14">
            <p:sp>
              <p:nvSpPr>
                <p:cNvPr id="163" name="文字方塊 18">
                  <a:extLst>
                    <a:ext uri="{FF2B5EF4-FFF2-40B4-BE49-F238E27FC236}">
                      <a16:creationId xmlns:a16="http://schemas.microsoft.com/office/drawing/2014/main" id="{F7F63EA0-27B9-B845-851C-4C1280C53F51}"/>
                    </a:ext>
                  </a:extLst>
                </p:cNvPr>
                <p:cNvSpPr txBox="1"/>
                <p:nvPr/>
              </p:nvSpPr>
              <p:spPr>
                <a:xfrm>
                  <a:off x="5727008" y="1948468"/>
                  <a:ext cx="634410" cy="61764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14:m>
                    <m:oMathPara xmlns:m="http://schemas.openxmlformats.org/officeDocument/2006/math">
                      <m:oMathParaPr>
                        <m:jc m:val="centerGroup"/>
                      </m:oMathParaPr>
                      <m:oMath xmlns:m="http://schemas.openxmlformats.org/officeDocument/2006/math">
                        <m:r>
                          <a:rPr lang="en-US" altLang="zh-TW" sz="2400" b="1" i="1" smtClean="0">
                            <a:latin typeface="Cambria Math" panose="02040503050406030204" pitchFamily="18" charset="0"/>
                            <a:ea typeface="Cambria Math" panose="02040503050406030204" pitchFamily="18" charset="0"/>
                            <a:cs typeface="Calibri"/>
                          </a:rPr>
                          <m:t>×</m:t>
                        </m:r>
                      </m:oMath>
                    </m:oMathPara>
                  </a14:m>
                  <a:endParaRPr lang="zh-TW" sz="2400" b="1">
                    <a:ea typeface="新細明體"/>
                    <a:cs typeface="Calibri"/>
                  </a:endParaRPr>
                </a:p>
              </p:txBody>
            </p:sp>
          </mc:Choice>
          <mc:Fallback xmlns="">
            <p:sp>
              <p:nvSpPr>
                <p:cNvPr id="163" name="文字方塊 18">
                  <a:extLst>
                    <a:ext uri="{FF2B5EF4-FFF2-40B4-BE49-F238E27FC236}">
                      <a16:creationId xmlns:a16="http://schemas.microsoft.com/office/drawing/2014/main" id="{F7F63EA0-27B9-B845-851C-4C1280C53F51}"/>
                    </a:ext>
                  </a:extLst>
                </p:cNvPr>
                <p:cNvSpPr txBox="1">
                  <a:spLocks noRot="1" noChangeAspect="1" noMove="1" noResize="1" noEditPoints="1" noAdjustHandles="1" noChangeArrowheads="1" noChangeShapeType="1" noTextEdit="1"/>
                </p:cNvSpPr>
                <p:nvPr/>
              </p:nvSpPr>
              <p:spPr>
                <a:xfrm>
                  <a:off x="5727008" y="1948468"/>
                  <a:ext cx="634410" cy="617647"/>
                </a:xfrm>
                <a:prstGeom prst="rect">
                  <a:avLst/>
                </a:prstGeom>
                <a:blipFill>
                  <a:blip r:embed="rId42"/>
                  <a:stretch>
                    <a:fillRect/>
                  </a:stretch>
                </a:blipFill>
              </p:spPr>
              <p:txBody>
                <a:bodyPr/>
                <a:lstStyle/>
                <a:p>
                  <a:r>
                    <a:rPr lang="en-US">
                      <a:noFill/>
                    </a:rPr>
                    <a:t> </a:t>
                  </a:r>
                </a:p>
              </p:txBody>
            </p:sp>
          </mc:Fallback>
        </mc:AlternateContent>
      </p:grpSp>
      <p:grpSp>
        <p:nvGrpSpPr>
          <p:cNvPr id="164" name="群組 34">
            <a:extLst>
              <a:ext uri="{FF2B5EF4-FFF2-40B4-BE49-F238E27FC236}">
                <a16:creationId xmlns:a16="http://schemas.microsoft.com/office/drawing/2014/main" id="{DE5B2CE2-B7D6-CA44-99D3-384E8FE497DA}"/>
              </a:ext>
            </a:extLst>
          </p:cNvPr>
          <p:cNvGrpSpPr/>
          <p:nvPr/>
        </p:nvGrpSpPr>
        <p:grpSpPr>
          <a:xfrm>
            <a:off x="5979824" y="2108565"/>
            <a:ext cx="634410" cy="461665"/>
            <a:chOff x="5727008" y="1948468"/>
            <a:chExt cx="634410" cy="617647"/>
          </a:xfrm>
        </p:grpSpPr>
        <p:sp>
          <p:nvSpPr>
            <p:cNvPr id="165" name="橢圓 35">
              <a:extLst>
                <a:ext uri="{FF2B5EF4-FFF2-40B4-BE49-F238E27FC236}">
                  <a16:creationId xmlns:a16="http://schemas.microsoft.com/office/drawing/2014/main" id="{0779675E-01C0-0C4A-8706-874B283D9782}"/>
                </a:ext>
              </a:extLst>
            </p:cNvPr>
            <p:cNvSpPr/>
            <p:nvPr/>
          </p:nvSpPr>
          <p:spPr>
            <a:xfrm>
              <a:off x="5854474" y="1999363"/>
              <a:ext cx="372140" cy="502534"/>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sz="2400">
                <a:solidFill>
                  <a:schemeClr val="tx1"/>
                </a:solidFill>
                <a:ea typeface="新細明體"/>
                <a:cs typeface="Calibri"/>
              </a:endParaRPr>
            </a:p>
          </p:txBody>
        </p:sp>
        <mc:AlternateContent xmlns:mc="http://schemas.openxmlformats.org/markup-compatibility/2006" xmlns:a14="http://schemas.microsoft.com/office/drawing/2010/main">
          <mc:Choice Requires="a14">
            <p:sp>
              <p:nvSpPr>
                <p:cNvPr id="166" name="文字方塊 18">
                  <a:extLst>
                    <a:ext uri="{FF2B5EF4-FFF2-40B4-BE49-F238E27FC236}">
                      <a16:creationId xmlns:a16="http://schemas.microsoft.com/office/drawing/2014/main" id="{C8BA317F-8D3D-2049-B496-0AD5FBFE4AC2}"/>
                    </a:ext>
                  </a:extLst>
                </p:cNvPr>
                <p:cNvSpPr txBox="1"/>
                <p:nvPr/>
              </p:nvSpPr>
              <p:spPr>
                <a:xfrm>
                  <a:off x="5727008" y="1948468"/>
                  <a:ext cx="634410" cy="61764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14:m>
                    <m:oMathPara xmlns:m="http://schemas.openxmlformats.org/officeDocument/2006/math">
                      <m:oMathParaPr>
                        <m:jc m:val="centerGroup"/>
                      </m:oMathParaPr>
                      <m:oMath xmlns:m="http://schemas.openxmlformats.org/officeDocument/2006/math">
                        <m:r>
                          <a:rPr lang="en-US" altLang="zh-TW" sz="2400" b="1" i="1" smtClean="0">
                            <a:latin typeface="Cambria Math" panose="02040503050406030204" pitchFamily="18" charset="0"/>
                            <a:ea typeface="Cambria Math" panose="02040503050406030204" pitchFamily="18" charset="0"/>
                            <a:cs typeface="Calibri"/>
                          </a:rPr>
                          <m:t>×</m:t>
                        </m:r>
                      </m:oMath>
                    </m:oMathPara>
                  </a14:m>
                  <a:endParaRPr lang="zh-TW" sz="2400" b="1">
                    <a:ea typeface="新細明體"/>
                    <a:cs typeface="Calibri"/>
                  </a:endParaRPr>
                </a:p>
              </p:txBody>
            </p:sp>
          </mc:Choice>
          <mc:Fallback xmlns="">
            <p:sp>
              <p:nvSpPr>
                <p:cNvPr id="166" name="文字方塊 18">
                  <a:extLst>
                    <a:ext uri="{FF2B5EF4-FFF2-40B4-BE49-F238E27FC236}">
                      <a16:creationId xmlns:a16="http://schemas.microsoft.com/office/drawing/2014/main" id="{C8BA317F-8D3D-2049-B496-0AD5FBFE4AC2}"/>
                    </a:ext>
                  </a:extLst>
                </p:cNvPr>
                <p:cNvSpPr txBox="1">
                  <a:spLocks noRot="1" noChangeAspect="1" noMove="1" noResize="1" noEditPoints="1" noAdjustHandles="1" noChangeArrowheads="1" noChangeShapeType="1" noTextEdit="1"/>
                </p:cNvSpPr>
                <p:nvPr/>
              </p:nvSpPr>
              <p:spPr>
                <a:xfrm>
                  <a:off x="5727008" y="1948468"/>
                  <a:ext cx="634410" cy="617647"/>
                </a:xfrm>
                <a:prstGeom prst="rect">
                  <a:avLst/>
                </a:prstGeom>
                <a:blipFill>
                  <a:blip r:embed="rId42"/>
                  <a:stretch>
                    <a:fillRect/>
                  </a:stretch>
                </a:blipFill>
              </p:spPr>
              <p:txBody>
                <a:bodyPr/>
                <a:lstStyle/>
                <a:p>
                  <a:r>
                    <a:rPr lang="en-US">
                      <a:noFill/>
                    </a:rPr>
                    <a:t> </a:t>
                  </a:r>
                </a:p>
              </p:txBody>
            </p:sp>
          </mc:Fallback>
        </mc:AlternateContent>
      </p:grpSp>
      <p:grpSp>
        <p:nvGrpSpPr>
          <p:cNvPr id="167" name="群組 34">
            <a:extLst>
              <a:ext uri="{FF2B5EF4-FFF2-40B4-BE49-F238E27FC236}">
                <a16:creationId xmlns:a16="http://schemas.microsoft.com/office/drawing/2014/main" id="{EA7663ED-244E-D345-9211-EFB88C0E0811}"/>
              </a:ext>
            </a:extLst>
          </p:cNvPr>
          <p:cNvGrpSpPr/>
          <p:nvPr/>
        </p:nvGrpSpPr>
        <p:grpSpPr>
          <a:xfrm>
            <a:off x="7670666" y="2108565"/>
            <a:ext cx="634410" cy="461665"/>
            <a:chOff x="5727008" y="1948468"/>
            <a:chExt cx="634410" cy="617647"/>
          </a:xfrm>
        </p:grpSpPr>
        <p:sp>
          <p:nvSpPr>
            <p:cNvPr id="168" name="橢圓 35">
              <a:extLst>
                <a:ext uri="{FF2B5EF4-FFF2-40B4-BE49-F238E27FC236}">
                  <a16:creationId xmlns:a16="http://schemas.microsoft.com/office/drawing/2014/main" id="{E82875BF-0E3E-9842-BBF8-02D9615953CD}"/>
                </a:ext>
              </a:extLst>
            </p:cNvPr>
            <p:cNvSpPr/>
            <p:nvPr/>
          </p:nvSpPr>
          <p:spPr>
            <a:xfrm>
              <a:off x="5854474" y="1999363"/>
              <a:ext cx="372140" cy="502534"/>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sz="2400">
                <a:solidFill>
                  <a:schemeClr val="tx1"/>
                </a:solidFill>
                <a:ea typeface="新細明體"/>
                <a:cs typeface="Calibri"/>
              </a:endParaRPr>
            </a:p>
          </p:txBody>
        </p:sp>
        <mc:AlternateContent xmlns:mc="http://schemas.openxmlformats.org/markup-compatibility/2006" xmlns:a14="http://schemas.microsoft.com/office/drawing/2010/main">
          <mc:Choice Requires="a14">
            <p:sp>
              <p:nvSpPr>
                <p:cNvPr id="169" name="文字方塊 18">
                  <a:extLst>
                    <a:ext uri="{FF2B5EF4-FFF2-40B4-BE49-F238E27FC236}">
                      <a16:creationId xmlns:a16="http://schemas.microsoft.com/office/drawing/2014/main" id="{EF233B87-F91B-BA48-9945-7A6DE29BB78D}"/>
                    </a:ext>
                  </a:extLst>
                </p:cNvPr>
                <p:cNvSpPr txBox="1"/>
                <p:nvPr/>
              </p:nvSpPr>
              <p:spPr>
                <a:xfrm>
                  <a:off x="5727008" y="1948468"/>
                  <a:ext cx="634410" cy="61764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14:m>
                    <m:oMathPara xmlns:m="http://schemas.openxmlformats.org/officeDocument/2006/math">
                      <m:oMathParaPr>
                        <m:jc m:val="centerGroup"/>
                      </m:oMathParaPr>
                      <m:oMath xmlns:m="http://schemas.openxmlformats.org/officeDocument/2006/math">
                        <m:r>
                          <a:rPr lang="en-US" altLang="zh-TW" sz="2400" b="1" i="1" smtClean="0">
                            <a:latin typeface="Cambria Math" panose="02040503050406030204" pitchFamily="18" charset="0"/>
                            <a:ea typeface="Cambria Math" panose="02040503050406030204" pitchFamily="18" charset="0"/>
                            <a:cs typeface="Calibri"/>
                          </a:rPr>
                          <m:t>×</m:t>
                        </m:r>
                      </m:oMath>
                    </m:oMathPara>
                  </a14:m>
                  <a:endParaRPr lang="zh-TW" sz="2400" b="1">
                    <a:ea typeface="新細明體"/>
                    <a:cs typeface="Calibri"/>
                  </a:endParaRPr>
                </a:p>
              </p:txBody>
            </p:sp>
          </mc:Choice>
          <mc:Fallback xmlns="">
            <p:sp>
              <p:nvSpPr>
                <p:cNvPr id="169" name="文字方塊 18">
                  <a:extLst>
                    <a:ext uri="{FF2B5EF4-FFF2-40B4-BE49-F238E27FC236}">
                      <a16:creationId xmlns:a16="http://schemas.microsoft.com/office/drawing/2014/main" id="{EF233B87-F91B-BA48-9945-7A6DE29BB78D}"/>
                    </a:ext>
                  </a:extLst>
                </p:cNvPr>
                <p:cNvSpPr txBox="1">
                  <a:spLocks noRot="1" noChangeAspect="1" noMove="1" noResize="1" noEditPoints="1" noAdjustHandles="1" noChangeArrowheads="1" noChangeShapeType="1" noTextEdit="1"/>
                </p:cNvSpPr>
                <p:nvPr/>
              </p:nvSpPr>
              <p:spPr>
                <a:xfrm>
                  <a:off x="5727008" y="1948468"/>
                  <a:ext cx="634410" cy="617647"/>
                </a:xfrm>
                <a:prstGeom prst="rect">
                  <a:avLst/>
                </a:prstGeom>
                <a:blipFill>
                  <a:blip r:embed="rId42"/>
                  <a:stretch>
                    <a:fillRect/>
                  </a:stretch>
                </a:blipFill>
              </p:spPr>
              <p:txBody>
                <a:bodyPr/>
                <a:lstStyle/>
                <a:p>
                  <a:r>
                    <a:rPr lang="en-US">
                      <a:noFill/>
                    </a:rPr>
                    <a:t> </a:t>
                  </a:r>
                </a:p>
              </p:txBody>
            </p:sp>
          </mc:Fallback>
        </mc:AlternateContent>
      </p:grpSp>
      <p:grpSp>
        <p:nvGrpSpPr>
          <p:cNvPr id="170" name="群組 34">
            <a:extLst>
              <a:ext uri="{FF2B5EF4-FFF2-40B4-BE49-F238E27FC236}">
                <a16:creationId xmlns:a16="http://schemas.microsoft.com/office/drawing/2014/main" id="{9FC714F6-8CEC-2D4C-B641-87C36CC9F761}"/>
              </a:ext>
            </a:extLst>
          </p:cNvPr>
          <p:cNvGrpSpPr/>
          <p:nvPr/>
        </p:nvGrpSpPr>
        <p:grpSpPr>
          <a:xfrm>
            <a:off x="9382636" y="2108565"/>
            <a:ext cx="634410" cy="461665"/>
            <a:chOff x="5727008" y="1948468"/>
            <a:chExt cx="634410" cy="617647"/>
          </a:xfrm>
        </p:grpSpPr>
        <p:sp>
          <p:nvSpPr>
            <p:cNvPr id="171" name="橢圓 35">
              <a:extLst>
                <a:ext uri="{FF2B5EF4-FFF2-40B4-BE49-F238E27FC236}">
                  <a16:creationId xmlns:a16="http://schemas.microsoft.com/office/drawing/2014/main" id="{36857274-1AC4-6C4F-8523-39740B473490}"/>
                </a:ext>
              </a:extLst>
            </p:cNvPr>
            <p:cNvSpPr/>
            <p:nvPr/>
          </p:nvSpPr>
          <p:spPr>
            <a:xfrm>
              <a:off x="5854474" y="1999363"/>
              <a:ext cx="372140" cy="502534"/>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sz="2400">
                <a:solidFill>
                  <a:schemeClr val="tx1"/>
                </a:solidFill>
                <a:ea typeface="新細明體"/>
                <a:cs typeface="Calibri"/>
              </a:endParaRPr>
            </a:p>
          </p:txBody>
        </p:sp>
        <mc:AlternateContent xmlns:mc="http://schemas.openxmlformats.org/markup-compatibility/2006" xmlns:a14="http://schemas.microsoft.com/office/drawing/2010/main">
          <mc:Choice Requires="a14">
            <p:sp>
              <p:nvSpPr>
                <p:cNvPr id="172" name="文字方塊 18">
                  <a:extLst>
                    <a:ext uri="{FF2B5EF4-FFF2-40B4-BE49-F238E27FC236}">
                      <a16:creationId xmlns:a16="http://schemas.microsoft.com/office/drawing/2014/main" id="{A6664577-F775-6F4F-B07D-FEF01734C858}"/>
                    </a:ext>
                  </a:extLst>
                </p:cNvPr>
                <p:cNvSpPr txBox="1"/>
                <p:nvPr/>
              </p:nvSpPr>
              <p:spPr>
                <a:xfrm>
                  <a:off x="5727008" y="1948468"/>
                  <a:ext cx="634410" cy="61764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14:m>
                    <m:oMathPara xmlns:m="http://schemas.openxmlformats.org/officeDocument/2006/math">
                      <m:oMathParaPr>
                        <m:jc m:val="centerGroup"/>
                      </m:oMathParaPr>
                      <m:oMath xmlns:m="http://schemas.openxmlformats.org/officeDocument/2006/math">
                        <m:r>
                          <a:rPr lang="en-US" altLang="zh-TW" sz="2400" b="1" i="1" smtClean="0">
                            <a:latin typeface="Cambria Math" panose="02040503050406030204" pitchFamily="18" charset="0"/>
                            <a:ea typeface="Cambria Math" panose="02040503050406030204" pitchFamily="18" charset="0"/>
                            <a:cs typeface="Calibri"/>
                          </a:rPr>
                          <m:t>×</m:t>
                        </m:r>
                      </m:oMath>
                    </m:oMathPara>
                  </a14:m>
                  <a:endParaRPr lang="zh-TW" sz="2400" b="1">
                    <a:ea typeface="新細明體"/>
                    <a:cs typeface="Calibri"/>
                  </a:endParaRPr>
                </a:p>
              </p:txBody>
            </p:sp>
          </mc:Choice>
          <mc:Fallback xmlns="">
            <p:sp>
              <p:nvSpPr>
                <p:cNvPr id="172" name="文字方塊 18">
                  <a:extLst>
                    <a:ext uri="{FF2B5EF4-FFF2-40B4-BE49-F238E27FC236}">
                      <a16:creationId xmlns:a16="http://schemas.microsoft.com/office/drawing/2014/main" id="{A6664577-F775-6F4F-B07D-FEF01734C858}"/>
                    </a:ext>
                  </a:extLst>
                </p:cNvPr>
                <p:cNvSpPr txBox="1">
                  <a:spLocks noRot="1" noChangeAspect="1" noMove="1" noResize="1" noEditPoints="1" noAdjustHandles="1" noChangeArrowheads="1" noChangeShapeType="1" noTextEdit="1"/>
                </p:cNvSpPr>
                <p:nvPr/>
              </p:nvSpPr>
              <p:spPr>
                <a:xfrm>
                  <a:off x="5727008" y="1948468"/>
                  <a:ext cx="634410" cy="617647"/>
                </a:xfrm>
                <a:prstGeom prst="rect">
                  <a:avLst/>
                </a:prstGeom>
                <a:blipFill>
                  <a:blip r:embed="rId42"/>
                  <a:stretch>
                    <a:fillRect/>
                  </a:stretch>
                </a:blipFill>
              </p:spPr>
              <p:txBody>
                <a:bodyPr/>
                <a:lstStyle/>
                <a:p>
                  <a:r>
                    <a:rPr lang="en-US">
                      <a:noFill/>
                    </a:rPr>
                    <a:t> </a:t>
                  </a:r>
                </a:p>
              </p:txBody>
            </p:sp>
          </mc:Fallback>
        </mc:AlternateContent>
      </p:grpSp>
      <p:grpSp>
        <p:nvGrpSpPr>
          <p:cNvPr id="173" name="群組 34">
            <a:extLst>
              <a:ext uri="{FF2B5EF4-FFF2-40B4-BE49-F238E27FC236}">
                <a16:creationId xmlns:a16="http://schemas.microsoft.com/office/drawing/2014/main" id="{C193F2E4-E1CD-7243-B236-DEA470E2C6B4}"/>
              </a:ext>
            </a:extLst>
          </p:cNvPr>
          <p:cNvGrpSpPr/>
          <p:nvPr/>
        </p:nvGrpSpPr>
        <p:grpSpPr>
          <a:xfrm>
            <a:off x="11143085" y="2108565"/>
            <a:ext cx="634410" cy="461665"/>
            <a:chOff x="5727008" y="1948468"/>
            <a:chExt cx="634410" cy="617647"/>
          </a:xfrm>
        </p:grpSpPr>
        <p:sp>
          <p:nvSpPr>
            <p:cNvPr id="174" name="橢圓 35">
              <a:extLst>
                <a:ext uri="{FF2B5EF4-FFF2-40B4-BE49-F238E27FC236}">
                  <a16:creationId xmlns:a16="http://schemas.microsoft.com/office/drawing/2014/main" id="{8808C435-83FB-BE48-B7F6-7E5A7FAA2E0F}"/>
                </a:ext>
              </a:extLst>
            </p:cNvPr>
            <p:cNvSpPr/>
            <p:nvPr/>
          </p:nvSpPr>
          <p:spPr>
            <a:xfrm>
              <a:off x="5854474" y="1999363"/>
              <a:ext cx="372140" cy="502534"/>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sz="2400">
                <a:solidFill>
                  <a:schemeClr val="tx1"/>
                </a:solidFill>
                <a:ea typeface="新細明體"/>
                <a:cs typeface="Calibri"/>
              </a:endParaRPr>
            </a:p>
          </p:txBody>
        </p:sp>
        <mc:AlternateContent xmlns:mc="http://schemas.openxmlformats.org/markup-compatibility/2006" xmlns:a14="http://schemas.microsoft.com/office/drawing/2010/main">
          <mc:Choice Requires="a14">
            <p:sp>
              <p:nvSpPr>
                <p:cNvPr id="175" name="文字方塊 18">
                  <a:extLst>
                    <a:ext uri="{FF2B5EF4-FFF2-40B4-BE49-F238E27FC236}">
                      <a16:creationId xmlns:a16="http://schemas.microsoft.com/office/drawing/2014/main" id="{62E2E05B-87C8-5B4A-88A4-8F9B6C97577D}"/>
                    </a:ext>
                  </a:extLst>
                </p:cNvPr>
                <p:cNvSpPr txBox="1"/>
                <p:nvPr/>
              </p:nvSpPr>
              <p:spPr>
                <a:xfrm>
                  <a:off x="5727008" y="1948468"/>
                  <a:ext cx="634410" cy="61764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14:m>
                    <m:oMathPara xmlns:m="http://schemas.openxmlformats.org/officeDocument/2006/math">
                      <m:oMathParaPr>
                        <m:jc m:val="centerGroup"/>
                      </m:oMathParaPr>
                      <m:oMath xmlns:m="http://schemas.openxmlformats.org/officeDocument/2006/math">
                        <m:r>
                          <a:rPr lang="en-US" altLang="zh-TW" sz="2400" b="1" i="1" smtClean="0">
                            <a:latin typeface="Cambria Math" panose="02040503050406030204" pitchFamily="18" charset="0"/>
                            <a:ea typeface="Cambria Math" panose="02040503050406030204" pitchFamily="18" charset="0"/>
                            <a:cs typeface="Calibri"/>
                          </a:rPr>
                          <m:t>×</m:t>
                        </m:r>
                      </m:oMath>
                    </m:oMathPara>
                  </a14:m>
                  <a:endParaRPr lang="zh-TW" sz="2400" b="1">
                    <a:ea typeface="新細明體"/>
                    <a:cs typeface="Calibri"/>
                  </a:endParaRPr>
                </a:p>
              </p:txBody>
            </p:sp>
          </mc:Choice>
          <mc:Fallback xmlns="">
            <p:sp>
              <p:nvSpPr>
                <p:cNvPr id="175" name="文字方塊 18">
                  <a:extLst>
                    <a:ext uri="{FF2B5EF4-FFF2-40B4-BE49-F238E27FC236}">
                      <a16:creationId xmlns:a16="http://schemas.microsoft.com/office/drawing/2014/main" id="{62E2E05B-87C8-5B4A-88A4-8F9B6C97577D}"/>
                    </a:ext>
                  </a:extLst>
                </p:cNvPr>
                <p:cNvSpPr txBox="1">
                  <a:spLocks noRot="1" noChangeAspect="1" noMove="1" noResize="1" noEditPoints="1" noAdjustHandles="1" noChangeArrowheads="1" noChangeShapeType="1" noTextEdit="1"/>
                </p:cNvSpPr>
                <p:nvPr/>
              </p:nvSpPr>
              <p:spPr>
                <a:xfrm>
                  <a:off x="5727008" y="1948468"/>
                  <a:ext cx="634410" cy="617647"/>
                </a:xfrm>
                <a:prstGeom prst="rect">
                  <a:avLst/>
                </a:prstGeom>
                <a:blipFill>
                  <a:blip r:embed="rId42"/>
                  <a:stretch>
                    <a:fillRect/>
                  </a:stretch>
                </a:blipFill>
              </p:spPr>
              <p:txBody>
                <a:bodyPr/>
                <a:lstStyle/>
                <a:p>
                  <a:r>
                    <a:rPr lang="en-US">
                      <a:noFill/>
                    </a:rPr>
                    <a:t> </a:t>
                  </a:r>
                </a:p>
              </p:txBody>
            </p:sp>
          </mc:Fallback>
        </mc:AlternateContent>
      </p:grpSp>
      <p:cxnSp>
        <p:nvCxnSpPr>
          <p:cNvPr id="185" name="直線單箭頭接點 47">
            <a:extLst>
              <a:ext uri="{FF2B5EF4-FFF2-40B4-BE49-F238E27FC236}">
                <a16:creationId xmlns:a16="http://schemas.microsoft.com/office/drawing/2014/main" id="{55817FB9-161B-F94E-82C4-26EC1232DB3D}"/>
              </a:ext>
            </a:extLst>
          </p:cNvPr>
          <p:cNvCxnSpPr>
            <a:cxnSpLocks/>
            <a:endCxn id="163" idx="1"/>
          </p:cNvCxnSpPr>
          <p:nvPr/>
        </p:nvCxnSpPr>
        <p:spPr>
          <a:xfrm flipV="1">
            <a:off x="3885441" y="2339398"/>
            <a:ext cx="276804" cy="488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7" name="直線單箭頭接點 47">
            <a:extLst>
              <a:ext uri="{FF2B5EF4-FFF2-40B4-BE49-F238E27FC236}">
                <a16:creationId xmlns:a16="http://schemas.microsoft.com/office/drawing/2014/main" id="{F121C20A-FE9C-874C-8784-ABB45CAD30C4}"/>
              </a:ext>
            </a:extLst>
          </p:cNvPr>
          <p:cNvCxnSpPr>
            <a:cxnSpLocks/>
          </p:cNvCxnSpPr>
          <p:nvPr/>
        </p:nvCxnSpPr>
        <p:spPr>
          <a:xfrm flipV="1">
            <a:off x="5678601" y="2360383"/>
            <a:ext cx="276804" cy="488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8" name="直線單箭頭接點 47">
            <a:extLst>
              <a:ext uri="{FF2B5EF4-FFF2-40B4-BE49-F238E27FC236}">
                <a16:creationId xmlns:a16="http://schemas.microsoft.com/office/drawing/2014/main" id="{A520338C-3D2C-124C-BA09-32EB8F785D5B}"/>
              </a:ext>
            </a:extLst>
          </p:cNvPr>
          <p:cNvCxnSpPr>
            <a:cxnSpLocks/>
          </p:cNvCxnSpPr>
          <p:nvPr/>
        </p:nvCxnSpPr>
        <p:spPr>
          <a:xfrm flipV="1">
            <a:off x="7449840" y="2371620"/>
            <a:ext cx="276804" cy="488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9" name="直線單箭頭接點 47">
            <a:extLst>
              <a:ext uri="{FF2B5EF4-FFF2-40B4-BE49-F238E27FC236}">
                <a16:creationId xmlns:a16="http://schemas.microsoft.com/office/drawing/2014/main" id="{453B0196-236C-2848-A81F-77F6CA785E7F}"/>
              </a:ext>
            </a:extLst>
          </p:cNvPr>
          <p:cNvCxnSpPr>
            <a:cxnSpLocks/>
          </p:cNvCxnSpPr>
          <p:nvPr/>
        </p:nvCxnSpPr>
        <p:spPr>
          <a:xfrm flipV="1">
            <a:off x="9150217" y="2362826"/>
            <a:ext cx="276804" cy="488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0" name="直線單箭頭接點 47">
            <a:extLst>
              <a:ext uri="{FF2B5EF4-FFF2-40B4-BE49-F238E27FC236}">
                <a16:creationId xmlns:a16="http://schemas.microsoft.com/office/drawing/2014/main" id="{CC2899A2-A3F2-C844-927B-D18889C11995}"/>
              </a:ext>
            </a:extLst>
          </p:cNvPr>
          <p:cNvCxnSpPr>
            <a:cxnSpLocks/>
            <a:stCxn id="156" idx="3"/>
          </p:cNvCxnSpPr>
          <p:nvPr/>
        </p:nvCxnSpPr>
        <p:spPr>
          <a:xfrm>
            <a:off x="10763310" y="2362827"/>
            <a:ext cx="507241" cy="879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4" name="直線單箭頭接點 47">
            <a:extLst>
              <a:ext uri="{FF2B5EF4-FFF2-40B4-BE49-F238E27FC236}">
                <a16:creationId xmlns:a16="http://schemas.microsoft.com/office/drawing/2014/main" id="{5E7945F5-8210-D448-A8BB-4CF3DC6C902D}"/>
              </a:ext>
            </a:extLst>
          </p:cNvPr>
          <p:cNvCxnSpPr>
            <a:cxnSpLocks/>
          </p:cNvCxnSpPr>
          <p:nvPr/>
        </p:nvCxnSpPr>
        <p:spPr>
          <a:xfrm flipV="1">
            <a:off x="4548359" y="2570230"/>
            <a:ext cx="0" cy="124081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2" name="直線單箭頭接點 47">
            <a:extLst>
              <a:ext uri="{FF2B5EF4-FFF2-40B4-BE49-F238E27FC236}">
                <a16:creationId xmlns:a16="http://schemas.microsoft.com/office/drawing/2014/main" id="{A22E9736-C566-6E41-83DA-F40B9C16CF27}"/>
              </a:ext>
            </a:extLst>
          </p:cNvPr>
          <p:cNvCxnSpPr>
            <a:cxnSpLocks/>
          </p:cNvCxnSpPr>
          <p:nvPr/>
        </p:nvCxnSpPr>
        <p:spPr>
          <a:xfrm flipV="1">
            <a:off x="6311587" y="2570229"/>
            <a:ext cx="0" cy="124081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3" name="直線單箭頭接點 47">
            <a:extLst>
              <a:ext uri="{FF2B5EF4-FFF2-40B4-BE49-F238E27FC236}">
                <a16:creationId xmlns:a16="http://schemas.microsoft.com/office/drawing/2014/main" id="{108B77F8-A5E6-FA4E-993D-52E3CD059D27}"/>
              </a:ext>
            </a:extLst>
          </p:cNvPr>
          <p:cNvCxnSpPr>
            <a:cxnSpLocks/>
          </p:cNvCxnSpPr>
          <p:nvPr/>
        </p:nvCxnSpPr>
        <p:spPr>
          <a:xfrm flipV="1">
            <a:off x="8001385" y="2560982"/>
            <a:ext cx="0" cy="124081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4" name="直線單箭頭接點 47">
            <a:extLst>
              <a:ext uri="{FF2B5EF4-FFF2-40B4-BE49-F238E27FC236}">
                <a16:creationId xmlns:a16="http://schemas.microsoft.com/office/drawing/2014/main" id="{AF0ED658-AB87-B049-92DE-BD99EBF0394C}"/>
              </a:ext>
            </a:extLst>
          </p:cNvPr>
          <p:cNvCxnSpPr>
            <a:cxnSpLocks/>
          </p:cNvCxnSpPr>
          <p:nvPr/>
        </p:nvCxnSpPr>
        <p:spPr>
          <a:xfrm flipV="1">
            <a:off x="9721328" y="2570229"/>
            <a:ext cx="0" cy="124081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5" name="直線單箭頭接點 47">
            <a:extLst>
              <a:ext uri="{FF2B5EF4-FFF2-40B4-BE49-F238E27FC236}">
                <a16:creationId xmlns:a16="http://schemas.microsoft.com/office/drawing/2014/main" id="{470A3857-EF3B-DC45-88A7-C8597A1BC5D2}"/>
              </a:ext>
            </a:extLst>
          </p:cNvPr>
          <p:cNvCxnSpPr>
            <a:cxnSpLocks/>
          </p:cNvCxnSpPr>
          <p:nvPr/>
        </p:nvCxnSpPr>
        <p:spPr>
          <a:xfrm flipV="1">
            <a:off x="11471416" y="2560982"/>
            <a:ext cx="0" cy="124081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37" name="Group 36">
            <a:extLst>
              <a:ext uri="{FF2B5EF4-FFF2-40B4-BE49-F238E27FC236}">
                <a16:creationId xmlns:a16="http://schemas.microsoft.com/office/drawing/2014/main" id="{6B16A55C-684F-D347-A126-6FE9F3776B77}"/>
              </a:ext>
            </a:extLst>
          </p:cNvPr>
          <p:cNvGrpSpPr/>
          <p:nvPr/>
        </p:nvGrpSpPr>
        <p:grpSpPr>
          <a:xfrm>
            <a:off x="135471" y="2097737"/>
            <a:ext cx="1108613" cy="1726000"/>
            <a:chOff x="135471" y="2097737"/>
            <a:chExt cx="1108613" cy="1726000"/>
          </a:xfrm>
        </p:grpSpPr>
        <mc:AlternateContent xmlns:mc="http://schemas.openxmlformats.org/markup-compatibility/2006" xmlns:a14="http://schemas.microsoft.com/office/drawing/2010/main">
          <mc:Choice Requires="a14">
            <p:sp>
              <p:nvSpPr>
                <p:cNvPr id="157" name="文字方塊 72">
                  <a:extLst>
                    <a:ext uri="{FF2B5EF4-FFF2-40B4-BE49-F238E27FC236}">
                      <a16:creationId xmlns:a16="http://schemas.microsoft.com/office/drawing/2014/main" id="{F32D0741-DAC8-5743-B3B9-C2894F31B96B}"/>
                    </a:ext>
                  </a:extLst>
                </p:cNvPr>
                <p:cNvSpPr txBox="1"/>
                <p:nvPr/>
              </p:nvSpPr>
              <p:spPr>
                <a:xfrm>
                  <a:off x="135471" y="2097737"/>
                  <a:ext cx="527465" cy="4934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14:m>
                    <m:oMathPara xmlns:m="http://schemas.openxmlformats.org/officeDocument/2006/math">
                      <m:oMathParaPr>
                        <m:jc m:val="centerGroup"/>
                      </m:oMathParaPr>
                      <m:oMath xmlns:m="http://schemas.openxmlformats.org/officeDocument/2006/math">
                        <m:sSub>
                          <m:sSubPr>
                            <m:ctrlPr>
                              <a:rPr lang="en-US" altLang="zh-TW" sz="2400" b="0" i="1" dirty="0" smtClean="0">
                                <a:latin typeface="Cambria Math" panose="02040503050406030204" pitchFamily="18" charset="0"/>
                                <a:ea typeface="新細明體"/>
                                <a:cs typeface="Calibri"/>
                              </a:rPr>
                            </m:ctrlPr>
                          </m:sSubPr>
                          <m:e>
                            <m:acc>
                              <m:accPr>
                                <m:chr m:val="̂"/>
                                <m:ctrlPr>
                                  <a:rPr lang="en-US" altLang="zh-TW" sz="2400" b="0" i="1" dirty="0" smtClean="0">
                                    <a:latin typeface="Cambria Math" panose="02040503050406030204" pitchFamily="18" charset="0"/>
                                    <a:ea typeface="新細明體"/>
                                    <a:cs typeface="Calibri"/>
                                  </a:rPr>
                                </m:ctrlPr>
                              </m:accPr>
                              <m:e>
                                <m:r>
                                  <a:rPr lang="en-US" altLang="zh-TW" sz="2400" b="0" i="1" dirty="0" smtClean="0">
                                    <a:latin typeface="Cambria Math" panose="02040503050406030204" pitchFamily="18" charset="0"/>
                                    <a:ea typeface="新細明體"/>
                                    <a:cs typeface="Calibri"/>
                                  </a:rPr>
                                  <m:t>𝛼</m:t>
                                </m:r>
                              </m:e>
                            </m:acc>
                          </m:e>
                          <m:sub>
                            <m:r>
                              <a:rPr lang="en-US" altLang="zh-TW" sz="2400" b="0" i="1" dirty="0" smtClean="0">
                                <a:latin typeface="Cambria Math" panose="02040503050406030204" pitchFamily="18" charset="0"/>
                                <a:ea typeface="新細明體"/>
                                <a:cs typeface="Calibri"/>
                              </a:rPr>
                              <m:t>1,</m:t>
                            </m:r>
                            <m:sSub>
                              <m:sSubPr>
                                <m:ctrlPr>
                                  <a:rPr lang="en-US" altLang="zh-TW" sz="2400" b="0" i="1" dirty="0" smtClean="0">
                                    <a:latin typeface="Cambria Math" panose="02040503050406030204" pitchFamily="18" charset="0"/>
                                    <a:ea typeface="新細明體"/>
                                    <a:cs typeface="Calibri"/>
                                  </a:rPr>
                                </m:ctrlPr>
                              </m:sSubPr>
                              <m:e>
                                <m:r>
                                  <a:rPr lang="en-US" altLang="zh-TW" sz="2400" b="0" i="1" dirty="0" smtClean="0">
                                    <a:latin typeface="Cambria Math" panose="02040503050406030204" pitchFamily="18" charset="0"/>
                                    <a:ea typeface="新細明體"/>
                                    <a:cs typeface="Calibri"/>
                                  </a:rPr>
                                  <m:t>𝑝</m:t>
                                </m:r>
                              </m:e>
                              <m:sub>
                                <m:r>
                                  <a:rPr lang="en-US" altLang="zh-TW" sz="2400" b="0" i="1" dirty="0" smtClean="0">
                                    <a:latin typeface="Cambria Math" panose="02040503050406030204" pitchFamily="18" charset="0"/>
                                    <a:ea typeface="新細明體"/>
                                    <a:cs typeface="Calibri"/>
                                  </a:rPr>
                                  <m:t>1</m:t>
                                </m:r>
                              </m:sub>
                            </m:sSub>
                          </m:sub>
                        </m:sSub>
                      </m:oMath>
                    </m:oMathPara>
                  </a14:m>
                  <a:endParaRPr lang="zh-TW" altLang="en-US" sz="2400">
                    <a:ea typeface="新細明體"/>
                    <a:cs typeface="Calibri"/>
                  </a:endParaRPr>
                </a:p>
              </p:txBody>
            </p:sp>
          </mc:Choice>
          <mc:Fallback xmlns="">
            <p:sp>
              <p:nvSpPr>
                <p:cNvPr id="157" name="文字方塊 72">
                  <a:extLst>
                    <a:ext uri="{FF2B5EF4-FFF2-40B4-BE49-F238E27FC236}">
                      <a16:creationId xmlns:a16="http://schemas.microsoft.com/office/drawing/2014/main" id="{F32D0741-DAC8-5743-B3B9-C2894F31B96B}"/>
                    </a:ext>
                  </a:extLst>
                </p:cNvPr>
                <p:cNvSpPr txBox="1">
                  <a:spLocks noRot="1" noChangeAspect="1" noMove="1" noResize="1" noEditPoints="1" noAdjustHandles="1" noChangeArrowheads="1" noChangeShapeType="1" noTextEdit="1"/>
                </p:cNvSpPr>
                <p:nvPr/>
              </p:nvSpPr>
              <p:spPr>
                <a:xfrm>
                  <a:off x="135471" y="2097737"/>
                  <a:ext cx="527465" cy="493405"/>
                </a:xfrm>
                <a:prstGeom prst="rect">
                  <a:avLst/>
                </a:prstGeom>
                <a:blipFill>
                  <a:blip r:embed="rId43"/>
                  <a:stretch>
                    <a:fillRect l="-28736" t="-2469" r="-8046" b="-6173"/>
                  </a:stretch>
                </a:blipFill>
              </p:spPr>
              <p:txBody>
                <a:bodyPr/>
                <a:lstStyle/>
                <a:p>
                  <a:r>
                    <a:rPr lang="en-US">
                      <a:noFill/>
                    </a:rPr>
                    <a:t> </a:t>
                  </a:r>
                </a:p>
              </p:txBody>
            </p:sp>
          </mc:Fallback>
        </mc:AlternateContent>
        <p:grpSp>
          <p:nvGrpSpPr>
            <p:cNvPr id="179" name="群組 34">
              <a:extLst>
                <a:ext uri="{FF2B5EF4-FFF2-40B4-BE49-F238E27FC236}">
                  <a16:creationId xmlns:a16="http://schemas.microsoft.com/office/drawing/2014/main" id="{4FEB778E-4920-7247-A09B-0C63F37D1DDB}"/>
                </a:ext>
              </a:extLst>
            </p:cNvPr>
            <p:cNvGrpSpPr/>
            <p:nvPr/>
          </p:nvGrpSpPr>
          <p:grpSpPr>
            <a:xfrm>
              <a:off x="609674" y="2108565"/>
              <a:ext cx="634410" cy="461665"/>
              <a:chOff x="5727008" y="1948468"/>
              <a:chExt cx="634410" cy="617647"/>
            </a:xfrm>
          </p:grpSpPr>
          <p:sp>
            <p:nvSpPr>
              <p:cNvPr id="180" name="橢圓 35">
                <a:extLst>
                  <a:ext uri="{FF2B5EF4-FFF2-40B4-BE49-F238E27FC236}">
                    <a16:creationId xmlns:a16="http://schemas.microsoft.com/office/drawing/2014/main" id="{D3B7DBC1-05AE-884A-8044-CEE909C0D129}"/>
                  </a:ext>
                </a:extLst>
              </p:cNvPr>
              <p:cNvSpPr/>
              <p:nvPr/>
            </p:nvSpPr>
            <p:spPr>
              <a:xfrm>
                <a:off x="5854474" y="1999363"/>
                <a:ext cx="372140" cy="502534"/>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sz="2400">
                  <a:solidFill>
                    <a:schemeClr val="tx1"/>
                  </a:solidFill>
                  <a:ea typeface="新細明體"/>
                  <a:cs typeface="Calibri"/>
                </a:endParaRPr>
              </a:p>
            </p:txBody>
          </p:sp>
          <mc:AlternateContent xmlns:mc="http://schemas.openxmlformats.org/markup-compatibility/2006" xmlns:a14="http://schemas.microsoft.com/office/drawing/2010/main">
            <mc:Choice Requires="a14">
              <p:sp>
                <p:nvSpPr>
                  <p:cNvPr id="181" name="文字方塊 18">
                    <a:extLst>
                      <a:ext uri="{FF2B5EF4-FFF2-40B4-BE49-F238E27FC236}">
                        <a16:creationId xmlns:a16="http://schemas.microsoft.com/office/drawing/2014/main" id="{1776ED62-397F-874C-9707-3798AB7A4267}"/>
                      </a:ext>
                    </a:extLst>
                  </p:cNvPr>
                  <p:cNvSpPr txBox="1"/>
                  <p:nvPr/>
                </p:nvSpPr>
                <p:spPr>
                  <a:xfrm>
                    <a:off x="5727008" y="1948468"/>
                    <a:ext cx="634410" cy="61764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14:m>
                      <m:oMathPara xmlns:m="http://schemas.openxmlformats.org/officeDocument/2006/math">
                        <m:oMathParaPr>
                          <m:jc m:val="centerGroup"/>
                        </m:oMathParaPr>
                        <m:oMath xmlns:m="http://schemas.openxmlformats.org/officeDocument/2006/math">
                          <m:r>
                            <a:rPr lang="en-US" altLang="zh-TW" sz="2400" b="1" i="1" smtClean="0">
                              <a:latin typeface="Cambria Math" panose="02040503050406030204" pitchFamily="18" charset="0"/>
                              <a:ea typeface="Cambria Math" panose="02040503050406030204" pitchFamily="18" charset="0"/>
                              <a:cs typeface="Calibri"/>
                            </a:rPr>
                            <m:t>×</m:t>
                          </m:r>
                        </m:oMath>
                      </m:oMathPara>
                    </a14:m>
                    <a:endParaRPr lang="zh-TW" sz="2400" b="1">
                      <a:ea typeface="新細明體"/>
                      <a:cs typeface="Calibri"/>
                    </a:endParaRPr>
                  </a:p>
                </p:txBody>
              </p:sp>
            </mc:Choice>
            <mc:Fallback xmlns="">
              <p:sp>
                <p:nvSpPr>
                  <p:cNvPr id="181" name="文字方塊 18">
                    <a:extLst>
                      <a:ext uri="{FF2B5EF4-FFF2-40B4-BE49-F238E27FC236}">
                        <a16:creationId xmlns:a16="http://schemas.microsoft.com/office/drawing/2014/main" id="{1776ED62-397F-874C-9707-3798AB7A4267}"/>
                      </a:ext>
                    </a:extLst>
                  </p:cNvPr>
                  <p:cNvSpPr txBox="1">
                    <a:spLocks noRot="1" noChangeAspect="1" noMove="1" noResize="1" noEditPoints="1" noAdjustHandles="1" noChangeArrowheads="1" noChangeShapeType="1" noTextEdit="1"/>
                  </p:cNvSpPr>
                  <p:nvPr/>
                </p:nvSpPr>
                <p:spPr>
                  <a:xfrm>
                    <a:off x="5727008" y="1948468"/>
                    <a:ext cx="634410" cy="617647"/>
                  </a:xfrm>
                  <a:prstGeom prst="rect">
                    <a:avLst/>
                  </a:prstGeom>
                  <a:blipFill>
                    <a:blip r:embed="rId42"/>
                    <a:stretch>
                      <a:fillRect/>
                    </a:stretch>
                  </a:blipFill>
                </p:spPr>
                <p:txBody>
                  <a:bodyPr/>
                  <a:lstStyle/>
                  <a:p>
                    <a:r>
                      <a:rPr lang="en-US">
                        <a:noFill/>
                      </a:rPr>
                      <a:t> </a:t>
                    </a:r>
                  </a:p>
                </p:txBody>
              </p:sp>
            </mc:Fallback>
          </mc:AlternateContent>
        </p:grpSp>
        <p:cxnSp>
          <p:nvCxnSpPr>
            <p:cNvPr id="206" name="直線單箭頭接點 47">
              <a:extLst>
                <a:ext uri="{FF2B5EF4-FFF2-40B4-BE49-F238E27FC236}">
                  <a16:creationId xmlns:a16="http://schemas.microsoft.com/office/drawing/2014/main" id="{471D486F-8B5C-2A41-BBBE-F3C700C72CA9}"/>
                </a:ext>
              </a:extLst>
            </p:cNvPr>
            <p:cNvCxnSpPr>
              <a:cxnSpLocks/>
            </p:cNvCxnSpPr>
            <p:nvPr/>
          </p:nvCxnSpPr>
          <p:spPr>
            <a:xfrm flipV="1">
              <a:off x="889406" y="2582926"/>
              <a:ext cx="0" cy="124081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9" name="直線單箭頭接點 47">
              <a:extLst>
                <a:ext uri="{FF2B5EF4-FFF2-40B4-BE49-F238E27FC236}">
                  <a16:creationId xmlns:a16="http://schemas.microsoft.com/office/drawing/2014/main" id="{CCD08390-7274-AC45-BF12-E5702BFDA068}"/>
                </a:ext>
              </a:extLst>
            </p:cNvPr>
            <p:cNvCxnSpPr>
              <a:cxnSpLocks/>
            </p:cNvCxnSpPr>
            <p:nvPr/>
          </p:nvCxnSpPr>
          <p:spPr>
            <a:xfrm flipV="1">
              <a:off x="457885" y="2334511"/>
              <a:ext cx="276804" cy="488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8" name="Group 37">
            <a:extLst>
              <a:ext uri="{FF2B5EF4-FFF2-40B4-BE49-F238E27FC236}">
                <a16:creationId xmlns:a16="http://schemas.microsoft.com/office/drawing/2014/main" id="{84733E74-F695-A442-8770-205E0EE02BA0}"/>
              </a:ext>
            </a:extLst>
          </p:cNvPr>
          <p:cNvGrpSpPr/>
          <p:nvPr/>
        </p:nvGrpSpPr>
        <p:grpSpPr>
          <a:xfrm>
            <a:off x="1246963" y="2108565"/>
            <a:ext cx="1073855" cy="1715172"/>
            <a:chOff x="1246963" y="2108565"/>
            <a:chExt cx="1073855" cy="1715172"/>
          </a:xfrm>
        </p:grpSpPr>
        <mc:AlternateContent xmlns:mc="http://schemas.openxmlformats.org/markup-compatibility/2006" xmlns:a14="http://schemas.microsoft.com/office/drawing/2010/main">
          <mc:Choice Requires="a14">
            <p:sp>
              <p:nvSpPr>
                <p:cNvPr id="158" name="文字方塊 72">
                  <a:extLst>
                    <a:ext uri="{FF2B5EF4-FFF2-40B4-BE49-F238E27FC236}">
                      <a16:creationId xmlns:a16="http://schemas.microsoft.com/office/drawing/2014/main" id="{BBD0792C-46D5-F546-9293-1AC4F6535D93}"/>
                    </a:ext>
                  </a:extLst>
                </p:cNvPr>
                <p:cNvSpPr txBox="1"/>
                <p:nvPr/>
              </p:nvSpPr>
              <p:spPr>
                <a:xfrm>
                  <a:off x="1246963" y="2108969"/>
                  <a:ext cx="527465" cy="4934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14:m>
                    <m:oMathPara xmlns:m="http://schemas.openxmlformats.org/officeDocument/2006/math">
                      <m:oMathParaPr>
                        <m:jc m:val="centerGroup"/>
                      </m:oMathParaPr>
                      <m:oMath xmlns:m="http://schemas.openxmlformats.org/officeDocument/2006/math">
                        <m:sSub>
                          <m:sSubPr>
                            <m:ctrlPr>
                              <a:rPr lang="en-US" altLang="zh-TW" sz="2400" b="0" i="1" dirty="0" smtClean="0">
                                <a:latin typeface="Cambria Math" panose="02040503050406030204" pitchFamily="18" charset="0"/>
                                <a:ea typeface="新細明體"/>
                                <a:cs typeface="Calibri"/>
                              </a:rPr>
                            </m:ctrlPr>
                          </m:sSubPr>
                          <m:e>
                            <m:acc>
                              <m:accPr>
                                <m:chr m:val="̂"/>
                                <m:ctrlPr>
                                  <a:rPr lang="en-US" altLang="zh-TW" sz="2400" b="0" i="1" dirty="0" smtClean="0">
                                    <a:latin typeface="Cambria Math" panose="02040503050406030204" pitchFamily="18" charset="0"/>
                                    <a:ea typeface="新細明體"/>
                                    <a:cs typeface="Calibri"/>
                                  </a:rPr>
                                </m:ctrlPr>
                              </m:accPr>
                              <m:e>
                                <m:r>
                                  <a:rPr lang="en-US" altLang="zh-TW" sz="2400" b="0" i="1" dirty="0" smtClean="0">
                                    <a:latin typeface="Cambria Math" panose="02040503050406030204" pitchFamily="18" charset="0"/>
                                    <a:ea typeface="新細明體"/>
                                    <a:cs typeface="Calibri"/>
                                  </a:rPr>
                                  <m:t>𝛼</m:t>
                                </m:r>
                              </m:e>
                            </m:acc>
                          </m:e>
                          <m:sub>
                            <m:r>
                              <a:rPr lang="en-US" altLang="zh-TW" sz="2400" b="0" i="1" dirty="0" smtClean="0">
                                <a:latin typeface="Cambria Math" panose="02040503050406030204" pitchFamily="18" charset="0"/>
                                <a:ea typeface="新細明體"/>
                                <a:cs typeface="Calibri"/>
                              </a:rPr>
                              <m:t>1,</m:t>
                            </m:r>
                            <m:sSub>
                              <m:sSubPr>
                                <m:ctrlPr>
                                  <a:rPr lang="en-US" altLang="zh-TW" sz="2400" b="0" i="1" dirty="0" smtClean="0">
                                    <a:latin typeface="Cambria Math" panose="02040503050406030204" pitchFamily="18" charset="0"/>
                                    <a:ea typeface="新細明體"/>
                                    <a:cs typeface="Calibri"/>
                                  </a:rPr>
                                </m:ctrlPr>
                              </m:sSubPr>
                              <m:e>
                                <m:r>
                                  <a:rPr lang="en-US" altLang="zh-TW" sz="2400" b="0" i="1" dirty="0" smtClean="0">
                                    <a:latin typeface="Cambria Math" panose="02040503050406030204" pitchFamily="18" charset="0"/>
                                    <a:ea typeface="新細明體"/>
                                    <a:cs typeface="Calibri"/>
                                  </a:rPr>
                                  <m:t>𝑝</m:t>
                                </m:r>
                              </m:e>
                              <m:sub>
                                <m:r>
                                  <a:rPr lang="en-US" altLang="zh-TW" sz="2400" b="0" i="1" dirty="0" smtClean="0">
                                    <a:latin typeface="Cambria Math" panose="02040503050406030204" pitchFamily="18" charset="0"/>
                                    <a:ea typeface="新細明體"/>
                                    <a:cs typeface="Calibri"/>
                                  </a:rPr>
                                  <m:t>2</m:t>
                                </m:r>
                              </m:sub>
                            </m:sSub>
                          </m:sub>
                        </m:sSub>
                      </m:oMath>
                    </m:oMathPara>
                  </a14:m>
                  <a:endParaRPr lang="zh-TW" altLang="en-US" sz="2400">
                    <a:ea typeface="新細明體"/>
                    <a:cs typeface="Calibri"/>
                  </a:endParaRPr>
                </a:p>
              </p:txBody>
            </p:sp>
          </mc:Choice>
          <mc:Fallback xmlns="">
            <p:sp>
              <p:nvSpPr>
                <p:cNvPr id="158" name="文字方塊 72">
                  <a:extLst>
                    <a:ext uri="{FF2B5EF4-FFF2-40B4-BE49-F238E27FC236}">
                      <a16:creationId xmlns:a16="http://schemas.microsoft.com/office/drawing/2014/main" id="{BBD0792C-46D5-F546-9293-1AC4F6535D93}"/>
                    </a:ext>
                  </a:extLst>
                </p:cNvPr>
                <p:cNvSpPr txBox="1">
                  <a:spLocks noRot="1" noChangeAspect="1" noMove="1" noResize="1" noEditPoints="1" noAdjustHandles="1" noChangeArrowheads="1" noChangeShapeType="1" noTextEdit="1"/>
                </p:cNvSpPr>
                <p:nvPr/>
              </p:nvSpPr>
              <p:spPr>
                <a:xfrm>
                  <a:off x="1246963" y="2108969"/>
                  <a:ext cx="527465" cy="493405"/>
                </a:xfrm>
                <a:prstGeom prst="rect">
                  <a:avLst/>
                </a:prstGeom>
                <a:blipFill>
                  <a:blip r:embed="rId44"/>
                  <a:stretch>
                    <a:fillRect l="-30233" t="-2469" r="-9302" b="-4938"/>
                  </a:stretch>
                </a:blipFill>
              </p:spPr>
              <p:txBody>
                <a:bodyPr/>
                <a:lstStyle/>
                <a:p>
                  <a:r>
                    <a:rPr lang="en-US">
                      <a:noFill/>
                    </a:rPr>
                    <a:t> </a:t>
                  </a:r>
                </a:p>
              </p:txBody>
            </p:sp>
          </mc:Fallback>
        </mc:AlternateContent>
        <p:grpSp>
          <p:nvGrpSpPr>
            <p:cNvPr id="182" name="群組 34">
              <a:extLst>
                <a:ext uri="{FF2B5EF4-FFF2-40B4-BE49-F238E27FC236}">
                  <a16:creationId xmlns:a16="http://schemas.microsoft.com/office/drawing/2014/main" id="{106A73B9-BFF7-5044-BEE7-FDE8D2806C24}"/>
                </a:ext>
              </a:extLst>
            </p:cNvPr>
            <p:cNvGrpSpPr/>
            <p:nvPr/>
          </p:nvGrpSpPr>
          <p:grpSpPr>
            <a:xfrm>
              <a:off x="1686408" y="2108565"/>
              <a:ext cx="634410" cy="461665"/>
              <a:chOff x="5727008" y="1948468"/>
              <a:chExt cx="634410" cy="617647"/>
            </a:xfrm>
          </p:grpSpPr>
          <p:sp>
            <p:nvSpPr>
              <p:cNvPr id="183" name="橢圓 35">
                <a:extLst>
                  <a:ext uri="{FF2B5EF4-FFF2-40B4-BE49-F238E27FC236}">
                    <a16:creationId xmlns:a16="http://schemas.microsoft.com/office/drawing/2014/main" id="{0C9FA30F-15FA-A14C-9CEC-C85B3EF5E602}"/>
                  </a:ext>
                </a:extLst>
              </p:cNvPr>
              <p:cNvSpPr/>
              <p:nvPr/>
            </p:nvSpPr>
            <p:spPr>
              <a:xfrm>
                <a:off x="5854474" y="1999363"/>
                <a:ext cx="372140" cy="502534"/>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sz="2400">
                  <a:solidFill>
                    <a:schemeClr val="tx1"/>
                  </a:solidFill>
                  <a:ea typeface="新細明體"/>
                  <a:cs typeface="Calibri"/>
                </a:endParaRPr>
              </a:p>
            </p:txBody>
          </p:sp>
          <mc:AlternateContent xmlns:mc="http://schemas.openxmlformats.org/markup-compatibility/2006" xmlns:a14="http://schemas.microsoft.com/office/drawing/2010/main">
            <mc:Choice Requires="a14">
              <p:sp>
                <p:nvSpPr>
                  <p:cNvPr id="184" name="文字方塊 18">
                    <a:extLst>
                      <a:ext uri="{FF2B5EF4-FFF2-40B4-BE49-F238E27FC236}">
                        <a16:creationId xmlns:a16="http://schemas.microsoft.com/office/drawing/2014/main" id="{F59A3488-8BE5-0444-A6DF-604805A6FD29}"/>
                      </a:ext>
                    </a:extLst>
                  </p:cNvPr>
                  <p:cNvSpPr txBox="1"/>
                  <p:nvPr/>
                </p:nvSpPr>
                <p:spPr>
                  <a:xfrm>
                    <a:off x="5727008" y="1948468"/>
                    <a:ext cx="634410" cy="61764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14:m>
                      <m:oMathPara xmlns:m="http://schemas.openxmlformats.org/officeDocument/2006/math">
                        <m:oMathParaPr>
                          <m:jc m:val="centerGroup"/>
                        </m:oMathParaPr>
                        <m:oMath xmlns:m="http://schemas.openxmlformats.org/officeDocument/2006/math">
                          <m:r>
                            <a:rPr lang="en-US" altLang="zh-TW" sz="2400" b="1" i="1" smtClean="0">
                              <a:latin typeface="Cambria Math" panose="02040503050406030204" pitchFamily="18" charset="0"/>
                              <a:ea typeface="Cambria Math" panose="02040503050406030204" pitchFamily="18" charset="0"/>
                              <a:cs typeface="Calibri"/>
                            </a:rPr>
                            <m:t>×</m:t>
                          </m:r>
                        </m:oMath>
                      </m:oMathPara>
                    </a14:m>
                    <a:endParaRPr lang="zh-TW" sz="2400" b="1">
                      <a:ea typeface="新細明體"/>
                      <a:cs typeface="Calibri"/>
                    </a:endParaRPr>
                  </a:p>
                </p:txBody>
              </p:sp>
            </mc:Choice>
            <mc:Fallback xmlns="">
              <p:sp>
                <p:nvSpPr>
                  <p:cNvPr id="184" name="文字方塊 18">
                    <a:extLst>
                      <a:ext uri="{FF2B5EF4-FFF2-40B4-BE49-F238E27FC236}">
                        <a16:creationId xmlns:a16="http://schemas.microsoft.com/office/drawing/2014/main" id="{F59A3488-8BE5-0444-A6DF-604805A6FD29}"/>
                      </a:ext>
                    </a:extLst>
                  </p:cNvPr>
                  <p:cNvSpPr txBox="1">
                    <a:spLocks noRot="1" noChangeAspect="1" noMove="1" noResize="1" noEditPoints="1" noAdjustHandles="1" noChangeArrowheads="1" noChangeShapeType="1" noTextEdit="1"/>
                  </p:cNvSpPr>
                  <p:nvPr/>
                </p:nvSpPr>
                <p:spPr>
                  <a:xfrm>
                    <a:off x="5727008" y="1948468"/>
                    <a:ext cx="634410" cy="617647"/>
                  </a:xfrm>
                  <a:prstGeom prst="rect">
                    <a:avLst/>
                  </a:prstGeom>
                  <a:blipFill>
                    <a:blip r:embed="rId42"/>
                    <a:stretch>
                      <a:fillRect/>
                    </a:stretch>
                  </a:blipFill>
                </p:spPr>
                <p:txBody>
                  <a:bodyPr/>
                  <a:lstStyle/>
                  <a:p>
                    <a:r>
                      <a:rPr lang="en-US">
                        <a:noFill/>
                      </a:rPr>
                      <a:t> </a:t>
                    </a:r>
                  </a:p>
                </p:txBody>
              </p:sp>
            </mc:Fallback>
          </mc:AlternateContent>
        </p:grpSp>
        <p:cxnSp>
          <p:nvCxnSpPr>
            <p:cNvPr id="207" name="直線單箭頭接點 47">
              <a:extLst>
                <a:ext uri="{FF2B5EF4-FFF2-40B4-BE49-F238E27FC236}">
                  <a16:creationId xmlns:a16="http://schemas.microsoft.com/office/drawing/2014/main" id="{56F2B6EC-E06F-6147-A4AC-258BEF92CF10}"/>
                </a:ext>
              </a:extLst>
            </p:cNvPr>
            <p:cNvCxnSpPr>
              <a:cxnSpLocks/>
            </p:cNvCxnSpPr>
            <p:nvPr/>
          </p:nvCxnSpPr>
          <p:spPr>
            <a:xfrm flipV="1">
              <a:off x="1935524" y="2582926"/>
              <a:ext cx="0" cy="124081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0" name="直線單箭頭接點 47">
              <a:extLst>
                <a:ext uri="{FF2B5EF4-FFF2-40B4-BE49-F238E27FC236}">
                  <a16:creationId xmlns:a16="http://schemas.microsoft.com/office/drawing/2014/main" id="{D6729970-95D4-C849-B429-3DBCDCF6E96C}"/>
                </a:ext>
              </a:extLst>
            </p:cNvPr>
            <p:cNvCxnSpPr>
              <a:cxnSpLocks/>
            </p:cNvCxnSpPr>
            <p:nvPr/>
          </p:nvCxnSpPr>
          <p:spPr>
            <a:xfrm flipV="1">
              <a:off x="1526564" y="2355774"/>
              <a:ext cx="276804" cy="488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9" name="Group 38">
            <a:extLst>
              <a:ext uri="{FF2B5EF4-FFF2-40B4-BE49-F238E27FC236}">
                <a16:creationId xmlns:a16="http://schemas.microsoft.com/office/drawing/2014/main" id="{C79EAE40-9CE9-C74D-B496-64F2E4CF46D8}"/>
              </a:ext>
            </a:extLst>
          </p:cNvPr>
          <p:cNvGrpSpPr/>
          <p:nvPr/>
        </p:nvGrpSpPr>
        <p:grpSpPr>
          <a:xfrm>
            <a:off x="2326209" y="2108565"/>
            <a:ext cx="1026774" cy="1743051"/>
            <a:chOff x="2326209" y="2108565"/>
            <a:chExt cx="1026774" cy="1743051"/>
          </a:xfrm>
        </p:grpSpPr>
        <mc:AlternateContent xmlns:mc="http://schemas.openxmlformats.org/markup-compatibility/2006" xmlns:a14="http://schemas.microsoft.com/office/drawing/2010/main">
          <mc:Choice Requires="a14">
            <p:sp>
              <p:nvSpPr>
                <p:cNvPr id="159" name="文字方塊 72">
                  <a:extLst>
                    <a:ext uri="{FF2B5EF4-FFF2-40B4-BE49-F238E27FC236}">
                      <a16:creationId xmlns:a16="http://schemas.microsoft.com/office/drawing/2014/main" id="{503C06CA-0909-8645-8F5D-D9664323C53D}"/>
                    </a:ext>
                  </a:extLst>
                </p:cNvPr>
                <p:cNvSpPr txBox="1"/>
                <p:nvPr/>
              </p:nvSpPr>
              <p:spPr>
                <a:xfrm>
                  <a:off x="2326209" y="2111632"/>
                  <a:ext cx="527465" cy="4934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14:m>
                    <m:oMathPara xmlns:m="http://schemas.openxmlformats.org/officeDocument/2006/math">
                      <m:oMathParaPr>
                        <m:jc m:val="centerGroup"/>
                      </m:oMathParaPr>
                      <m:oMath xmlns:m="http://schemas.openxmlformats.org/officeDocument/2006/math">
                        <m:sSub>
                          <m:sSubPr>
                            <m:ctrlPr>
                              <a:rPr lang="en-US" altLang="zh-TW" sz="2400" b="0" i="1" dirty="0" smtClean="0">
                                <a:latin typeface="Cambria Math" panose="02040503050406030204" pitchFamily="18" charset="0"/>
                                <a:ea typeface="新細明體"/>
                                <a:cs typeface="Calibri"/>
                              </a:rPr>
                            </m:ctrlPr>
                          </m:sSubPr>
                          <m:e>
                            <m:acc>
                              <m:accPr>
                                <m:chr m:val="̂"/>
                                <m:ctrlPr>
                                  <a:rPr lang="en-US" altLang="zh-TW" sz="2400" b="0" i="1" dirty="0" smtClean="0">
                                    <a:latin typeface="Cambria Math" panose="02040503050406030204" pitchFamily="18" charset="0"/>
                                    <a:ea typeface="新細明體"/>
                                    <a:cs typeface="Calibri"/>
                                  </a:rPr>
                                </m:ctrlPr>
                              </m:accPr>
                              <m:e>
                                <m:r>
                                  <a:rPr lang="en-US" altLang="zh-TW" sz="2400" b="0" i="1" dirty="0" smtClean="0">
                                    <a:latin typeface="Cambria Math" panose="02040503050406030204" pitchFamily="18" charset="0"/>
                                    <a:ea typeface="新細明體"/>
                                    <a:cs typeface="Calibri"/>
                                  </a:rPr>
                                  <m:t>𝛼</m:t>
                                </m:r>
                              </m:e>
                            </m:acc>
                          </m:e>
                          <m:sub>
                            <m:r>
                              <a:rPr lang="en-US" altLang="zh-TW" sz="2400" b="0" i="1" dirty="0" smtClean="0">
                                <a:latin typeface="Cambria Math" panose="02040503050406030204" pitchFamily="18" charset="0"/>
                                <a:ea typeface="新細明體"/>
                                <a:cs typeface="Calibri"/>
                              </a:rPr>
                              <m:t>1,</m:t>
                            </m:r>
                            <m:sSub>
                              <m:sSubPr>
                                <m:ctrlPr>
                                  <a:rPr lang="en-US" altLang="zh-TW" sz="2400" b="0" i="1" dirty="0" smtClean="0">
                                    <a:latin typeface="Cambria Math" panose="02040503050406030204" pitchFamily="18" charset="0"/>
                                    <a:ea typeface="新細明體"/>
                                    <a:cs typeface="Calibri"/>
                                  </a:rPr>
                                </m:ctrlPr>
                              </m:sSubPr>
                              <m:e>
                                <m:r>
                                  <a:rPr lang="en-US" altLang="zh-TW" sz="2400" b="0" i="1" dirty="0" smtClean="0">
                                    <a:latin typeface="Cambria Math" panose="02040503050406030204" pitchFamily="18" charset="0"/>
                                    <a:ea typeface="新細明體"/>
                                    <a:cs typeface="Calibri"/>
                                  </a:rPr>
                                  <m:t>𝑝</m:t>
                                </m:r>
                              </m:e>
                              <m:sub>
                                <m:r>
                                  <a:rPr lang="en-US" altLang="zh-TW" sz="2400" b="0" i="1" dirty="0" smtClean="0">
                                    <a:latin typeface="Cambria Math" panose="02040503050406030204" pitchFamily="18" charset="0"/>
                                    <a:ea typeface="新細明體"/>
                                    <a:cs typeface="Calibri"/>
                                  </a:rPr>
                                  <m:t>3</m:t>
                                </m:r>
                              </m:sub>
                            </m:sSub>
                          </m:sub>
                        </m:sSub>
                      </m:oMath>
                    </m:oMathPara>
                  </a14:m>
                  <a:endParaRPr lang="zh-TW" altLang="en-US" sz="2400">
                    <a:ea typeface="新細明體"/>
                    <a:cs typeface="Calibri"/>
                  </a:endParaRPr>
                </a:p>
              </p:txBody>
            </p:sp>
          </mc:Choice>
          <mc:Fallback xmlns="">
            <p:sp>
              <p:nvSpPr>
                <p:cNvPr id="159" name="文字方塊 72">
                  <a:extLst>
                    <a:ext uri="{FF2B5EF4-FFF2-40B4-BE49-F238E27FC236}">
                      <a16:creationId xmlns:a16="http://schemas.microsoft.com/office/drawing/2014/main" id="{503C06CA-0909-8645-8F5D-D9664323C53D}"/>
                    </a:ext>
                  </a:extLst>
                </p:cNvPr>
                <p:cNvSpPr txBox="1">
                  <a:spLocks noRot="1" noChangeAspect="1" noMove="1" noResize="1" noEditPoints="1" noAdjustHandles="1" noChangeArrowheads="1" noChangeShapeType="1" noTextEdit="1"/>
                </p:cNvSpPr>
                <p:nvPr/>
              </p:nvSpPr>
              <p:spPr>
                <a:xfrm>
                  <a:off x="2326209" y="2111632"/>
                  <a:ext cx="527465" cy="493405"/>
                </a:xfrm>
                <a:prstGeom prst="rect">
                  <a:avLst/>
                </a:prstGeom>
                <a:blipFill>
                  <a:blip r:embed="rId45"/>
                  <a:stretch>
                    <a:fillRect l="-30233" t="-2469" r="-9302" b="-6173"/>
                  </a:stretch>
                </a:blipFill>
              </p:spPr>
              <p:txBody>
                <a:bodyPr/>
                <a:lstStyle/>
                <a:p>
                  <a:r>
                    <a:rPr lang="en-US">
                      <a:noFill/>
                    </a:rPr>
                    <a:t> </a:t>
                  </a:r>
                </a:p>
              </p:txBody>
            </p:sp>
          </mc:Fallback>
        </mc:AlternateContent>
        <p:grpSp>
          <p:nvGrpSpPr>
            <p:cNvPr id="176" name="群組 34">
              <a:extLst>
                <a:ext uri="{FF2B5EF4-FFF2-40B4-BE49-F238E27FC236}">
                  <a16:creationId xmlns:a16="http://schemas.microsoft.com/office/drawing/2014/main" id="{AC7699E8-C7E0-5C4B-BEFA-8A4DD4F0B72C}"/>
                </a:ext>
              </a:extLst>
            </p:cNvPr>
            <p:cNvGrpSpPr/>
            <p:nvPr/>
          </p:nvGrpSpPr>
          <p:grpSpPr>
            <a:xfrm>
              <a:off x="2718573" y="2108565"/>
              <a:ext cx="634410" cy="461665"/>
              <a:chOff x="5727008" y="1948468"/>
              <a:chExt cx="634410" cy="617647"/>
            </a:xfrm>
          </p:grpSpPr>
          <p:sp>
            <p:nvSpPr>
              <p:cNvPr id="177" name="橢圓 35">
                <a:extLst>
                  <a:ext uri="{FF2B5EF4-FFF2-40B4-BE49-F238E27FC236}">
                    <a16:creationId xmlns:a16="http://schemas.microsoft.com/office/drawing/2014/main" id="{02889E31-D1C6-D44B-BE20-66AB9E76E4E4}"/>
                  </a:ext>
                </a:extLst>
              </p:cNvPr>
              <p:cNvSpPr/>
              <p:nvPr/>
            </p:nvSpPr>
            <p:spPr>
              <a:xfrm>
                <a:off x="5854474" y="1999363"/>
                <a:ext cx="372140" cy="502534"/>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sz="2400">
                  <a:solidFill>
                    <a:schemeClr val="tx1"/>
                  </a:solidFill>
                  <a:ea typeface="新細明體"/>
                  <a:cs typeface="Calibri"/>
                </a:endParaRPr>
              </a:p>
            </p:txBody>
          </p:sp>
          <mc:AlternateContent xmlns:mc="http://schemas.openxmlformats.org/markup-compatibility/2006" xmlns:a14="http://schemas.microsoft.com/office/drawing/2010/main">
            <mc:Choice Requires="a14">
              <p:sp>
                <p:nvSpPr>
                  <p:cNvPr id="178" name="文字方塊 18">
                    <a:extLst>
                      <a:ext uri="{FF2B5EF4-FFF2-40B4-BE49-F238E27FC236}">
                        <a16:creationId xmlns:a16="http://schemas.microsoft.com/office/drawing/2014/main" id="{B3235C22-F60E-5A4A-94C4-EE93CFECE083}"/>
                      </a:ext>
                    </a:extLst>
                  </p:cNvPr>
                  <p:cNvSpPr txBox="1"/>
                  <p:nvPr/>
                </p:nvSpPr>
                <p:spPr>
                  <a:xfrm>
                    <a:off x="5727008" y="1948468"/>
                    <a:ext cx="634410" cy="61764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14:m>
                      <m:oMathPara xmlns:m="http://schemas.openxmlformats.org/officeDocument/2006/math">
                        <m:oMathParaPr>
                          <m:jc m:val="centerGroup"/>
                        </m:oMathParaPr>
                        <m:oMath xmlns:m="http://schemas.openxmlformats.org/officeDocument/2006/math">
                          <m:r>
                            <a:rPr lang="en-US" altLang="zh-TW" sz="2400" b="1" i="1" smtClean="0">
                              <a:latin typeface="Cambria Math" panose="02040503050406030204" pitchFamily="18" charset="0"/>
                              <a:ea typeface="Cambria Math" panose="02040503050406030204" pitchFamily="18" charset="0"/>
                              <a:cs typeface="Calibri"/>
                            </a:rPr>
                            <m:t>×</m:t>
                          </m:r>
                        </m:oMath>
                      </m:oMathPara>
                    </a14:m>
                    <a:endParaRPr lang="zh-TW" sz="2400" b="1">
                      <a:ea typeface="新細明體"/>
                      <a:cs typeface="Calibri"/>
                    </a:endParaRPr>
                  </a:p>
                </p:txBody>
              </p:sp>
            </mc:Choice>
            <mc:Fallback xmlns="">
              <p:sp>
                <p:nvSpPr>
                  <p:cNvPr id="178" name="文字方塊 18">
                    <a:extLst>
                      <a:ext uri="{FF2B5EF4-FFF2-40B4-BE49-F238E27FC236}">
                        <a16:creationId xmlns:a16="http://schemas.microsoft.com/office/drawing/2014/main" id="{B3235C22-F60E-5A4A-94C4-EE93CFECE083}"/>
                      </a:ext>
                    </a:extLst>
                  </p:cNvPr>
                  <p:cNvSpPr txBox="1">
                    <a:spLocks noRot="1" noChangeAspect="1" noMove="1" noResize="1" noEditPoints="1" noAdjustHandles="1" noChangeArrowheads="1" noChangeShapeType="1" noTextEdit="1"/>
                  </p:cNvSpPr>
                  <p:nvPr/>
                </p:nvSpPr>
                <p:spPr>
                  <a:xfrm>
                    <a:off x="5727008" y="1948468"/>
                    <a:ext cx="634410" cy="617647"/>
                  </a:xfrm>
                  <a:prstGeom prst="rect">
                    <a:avLst/>
                  </a:prstGeom>
                  <a:blipFill>
                    <a:blip r:embed="rId42"/>
                    <a:stretch>
                      <a:fillRect/>
                    </a:stretch>
                  </a:blipFill>
                </p:spPr>
                <p:txBody>
                  <a:bodyPr/>
                  <a:lstStyle/>
                  <a:p>
                    <a:r>
                      <a:rPr lang="en-US">
                        <a:noFill/>
                      </a:rPr>
                      <a:t> </a:t>
                    </a:r>
                  </a:p>
                </p:txBody>
              </p:sp>
            </mc:Fallback>
          </mc:AlternateContent>
        </p:grpSp>
        <p:cxnSp>
          <p:nvCxnSpPr>
            <p:cNvPr id="208" name="直線單箭頭接點 47">
              <a:extLst>
                <a:ext uri="{FF2B5EF4-FFF2-40B4-BE49-F238E27FC236}">
                  <a16:creationId xmlns:a16="http://schemas.microsoft.com/office/drawing/2014/main" id="{88DC24B0-F0FF-134B-97F7-101A6E11909E}"/>
                </a:ext>
              </a:extLst>
            </p:cNvPr>
            <p:cNvCxnSpPr>
              <a:cxnSpLocks/>
            </p:cNvCxnSpPr>
            <p:nvPr/>
          </p:nvCxnSpPr>
          <p:spPr>
            <a:xfrm flipV="1">
              <a:off x="2966454" y="2610805"/>
              <a:ext cx="0" cy="124081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1" name="直線單箭頭接點 47">
              <a:extLst>
                <a:ext uri="{FF2B5EF4-FFF2-40B4-BE49-F238E27FC236}">
                  <a16:creationId xmlns:a16="http://schemas.microsoft.com/office/drawing/2014/main" id="{13576D58-8EF0-CF43-9685-B4D228342D21}"/>
                </a:ext>
              </a:extLst>
            </p:cNvPr>
            <p:cNvCxnSpPr>
              <a:cxnSpLocks/>
            </p:cNvCxnSpPr>
            <p:nvPr/>
          </p:nvCxnSpPr>
          <p:spPr>
            <a:xfrm flipV="1">
              <a:off x="2568691" y="2310879"/>
              <a:ext cx="276804" cy="488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cxnSp>
        <p:nvCxnSpPr>
          <p:cNvPr id="212" name="直線單箭頭接點 58">
            <a:extLst>
              <a:ext uri="{FF2B5EF4-FFF2-40B4-BE49-F238E27FC236}">
                <a16:creationId xmlns:a16="http://schemas.microsoft.com/office/drawing/2014/main" id="{9E9A64E8-208E-CB4E-A59B-8D7B0DFE1798}"/>
              </a:ext>
            </a:extLst>
          </p:cNvPr>
          <p:cNvCxnSpPr>
            <a:cxnSpLocks/>
            <a:endCxn id="163" idx="0"/>
          </p:cNvCxnSpPr>
          <p:nvPr/>
        </p:nvCxnSpPr>
        <p:spPr>
          <a:xfrm>
            <a:off x="4479450" y="1459786"/>
            <a:ext cx="0" cy="648779"/>
          </a:xfrm>
          <a:prstGeom prst="straightConnector1">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9" name="直線單箭頭接點 58">
            <a:extLst>
              <a:ext uri="{FF2B5EF4-FFF2-40B4-BE49-F238E27FC236}">
                <a16:creationId xmlns:a16="http://schemas.microsoft.com/office/drawing/2014/main" id="{937063E5-FA6E-CB46-AE01-A4D0C22C998A}"/>
              </a:ext>
            </a:extLst>
          </p:cNvPr>
          <p:cNvCxnSpPr>
            <a:cxnSpLocks/>
          </p:cNvCxnSpPr>
          <p:nvPr/>
        </p:nvCxnSpPr>
        <p:spPr>
          <a:xfrm>
            <a:off x="6311587" y="1446981"/>
            <a:ext cx="0" cy="648779"/>
          </a:xfrm>
          <a:prstGeom prst="straightConnector1">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0" name="直線單箭頭接點 58">
            <a:extLst>
              <a:ext uri="{FF2B5EF4-FFF2-40B4-BE49-F238E27FC236}">
                <a16:creationId xmlns:a16="http://schemas.microsoft.com/office/drawing/2014/main" id="{65FBD4FD-BBA8-D143-9064-7D601607E1B5}"/>
              </a:ext>
            </a:extLst>
          </p:cNvPr>
          <p:cNvCxnSpPr>
            <a:cxnSpLocks/>
          </p:cNvCxnSpPr>
          <p:nvPr/>
        </p:nvCxnSpPr>
        <p:spPr>
          <a:xfrm>
            <a:off x="8001385" y="1467949"/>
            <a:ext cx="0" cy="648779"/>
          </a:xfrm>
          <a:prstGeom prst="straightConnector1">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1" name="直線單箭頭接點 58">
            <a:extLst>
              <a:ext uri="{FF2B5EF4-FFF2-40B4-BE49-F238E27FC236}">
                <a16:creationId xmlns:a16="http://schemas.microsoft.com/office/drawing/2014/main" id="{72094647-46B3-034A-85A1-F4156DDBB63C}"/>
              </a:ext>
            </a:extLst>
          </p:cNvPr>
          <p:cNvCxnSpPr>
            <a:cxnSpLocks/>
          </p:cNvCxnSpPr>
          <p:nvPr/>
        </p:nvCxnSpPr>
        <p:spPr>
          <a:xfrm>
            <a:off x="9721328" y="1446980"/>
            <a:ext cx="0" cy="648779"/>
          </a:xfrm>
          <a:prstGeom prst="straightConnector1">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2" name="直線單箭頭接點 58">
            <a:extLst>
              <a:ext uri="{FF2B5EF4-FFF2-40B4-BE49-F238E27FC236}">
                <a16:creationId xmlns:a16="http://schemas.microsoft.com/office/drawing/2014/main" id="{8AAA2A5E-4F7F-F642-8E0F-97858BB6A97C}"/>
              </a:ext>
            </a:extLst>
          </p:cNvPr>
          <p:cNvCxnSpPr>
            <a:cxnSpLocks/>
          </p:cNvCxnSpPr>
          <p:nvPr/>
        </p:nvCxnSpPr>
        <p:spPr>
          <a:xfrm>
            <a:off x="11471416" y="1429527"/>
            <a:ext cx="0" cy="648779"/>
          </a:xfrm>
          <a:prstGeom prst="straightConnector1">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43" name="Group 42">
            <a:extLst>
              <a:ext uri="{FF2B5EF4-FFF2-40B4-BE49-F238E27FC236}">
                <a16:creationId xmlns:a16="http://schemas.microsoft.com/office/drawing/2014/main" id="{7628851C-2779-0746-95E7-C3708C39FB32}"/>
              </a:ext>
            </a:extLst>
          </p:cNvPr>
          <p:cNvGrpSpPr/>
          <p:nvPr/>
        </p:nvGrpSpPr>
        <p:grpSpPr>
          <a:xfrm>
            <a:off x="889406" y="1429526"/>
            <a:ext cx="3061237" cy="664233"/>
            <a:chOff x="889406" y="1429526"/>
            <a:chExt cx="3061237" cy="664233"/>
          </a:xfrm>
        </p:grpSpPr>
        <p:cxnSp>
          <p:nvCxnSpPr>
            <p:cNvPr id="186" name="直線單箭頭接點 58">
              <a:extLst>
                <a:ext uri="{FF2B5EF4-FFF2-40B4-BE49-F238E27FC236}">
                  <a16:creationId xmlns:a16="http://schemas.microsoft.com/office/drawing/2014/main" id="{807EF751-0643-5A48-8474-DA5E9A3A596D}"/>
                </a:ext>
              </a:extLst>
            </p:cNvPr>
            <p:cNvCxnSpPr>
              <a:cxnSpLocks/>
            </p:cNvCxnSpPr>
            <p:nvPr/>
          </p:nvCxnSpPr>
          <p:spPr>
            <a:xfrm flipH="1" flipV="1">
              <a:off x="889406" y="1432096"/>
              <a:ext cx="3061237" cy="14884"/>
            </a:xfrm>
            <a:prstGeom prst="straightConnector1">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6" name="直線單箭頭接點 58">
              <a:extLst>
                <a:ext uri="{FF2B5EF4-FFF2-40B4-BE49-F238E27FC236}">
                  <a16:creationId xmlns:a16="http://schemas.microsoft.com/office/drawing/2014/main" id="{48D05B48-740E-4F41-91E6-BE254F8C9DE4}"/>
                </a:ext>
              </a:extLst>
            </p:cNvPr>
            <p:cNvCxnSpPr>
              <a:cxnSpLocks/>
            </p:cNvCxnSpPr>
            <p:nvPr/>
          </p:nvCxnSpPr>
          <p:spPr>
            <a:xfrm>
              <a:off x="889406" y="1429527"/>
              <a:ext cx="0" cy="648779"/>
            </a:xfrm>
            <a:prstGeom prst="straightConnector1">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7" name="直線單箭頭接點 58">
              <a:extLst>
                <a:ext uri="{FF2B5EF4-FFF2-40B4-BE49-F238E27FC236}">
                  <a16:creationId xmlns:a16="http://schemas.microsoft.com/office/drawing/2014/main" id="{02251A6C-CDEB-5E4E-BD98-58CFA68C2063}"/>
                </a:ext>
              </a:extLst>
            </p:cNvPr>
            <p:cNvCxnSpPr>
              <a:cxnSpLocks/>
            </p:cNvCxnSpPr>
            <p:nvPr/>
          </p:nvCxnSpPr>
          <p:spPr>
            <a:xfrm>
              <a:off x="1987548" y="1429526"/>
              <a:ext cx="0" cy="648779"/>
            </a:xfrm>
            <a:prstGeom prst="straightConnector1">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8" name="直線單箭頭接點 58">
              <a:extLst>
                <a:ext uri="{FF2B5EF4-FFF2-40B4-BE49-F238E27FC236}">
                  <a16:creationId xmlns:a16="http://schemas.microsoft.com/office/drawing/2014/main" id="{2C5A0635-80BF-C149-90A0-64127096220A}"/>
                </a:ext>
              </a:extLst>
            </p:cNvPr>
            <p:cNvCxnSpPr>
              <a:cxnSpLocks/>
            </p:cNvCxnSpPr>
            <p:nvPr/>
          </p:nvCxnSpPr>
          <p:spPr>
            <a:xfrm>
              <a:off x="2998381" y="1444980"/>
              <a:ext cx="0" cy="648779"/>
            </a:xfrm>
            <a:prstGeom prst="straightConnector1">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238" name="直線單箭頭接點 58">
            <a:extLst>
              <a:ext uri="{FF2B5EF4-FFF2-40B4-BE49-F238E27FC236}">
                <a16:creationId xmlns:a16="http://schemas.microsoft.com/office/drawing/2014/main" id="{EEF55C61-5745-7541-BB02-D27409C90ABB}"/>
              </a:ext>
            </a:extLst>
          </p:cNvPr>
          <p:cNvCxnSpPr>
            <a:cxnSpLocks/>
          </p:cNvCxnSpPr>
          <p:nvPr/>
        </p:nvCxnSpPr>
        <p:spPr>
          <a:xfrm flipH="1">
            <a:off x="3965039" y="1459786"/>
            <a:ext cx="7506377" cy="8163"/>
          </a:xfrm>
          <a:prstGeom prst="straightConnector1">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61" name="Group 60">
            <a:extLst>
              <a:ext uri="{FF2B5EF4-FFF2-40B4-BE49-F238E27FC236}">
                <a16:creationId xmlns:a16="http://schemas.microsoft.com/office/drawing/2014/main" id="{910DB081-33F0-FD4C-BD09-9B328362B604}"/>
              </a:ext>
            </a:extLst>
          </p:cNvPr>
          <p:cNvGrpSpPr/>
          <p:nvPr/>
        </p:nvGrpSpPr>
        <p:grpSpPr>
          <a:xfrm>
            <a:off x="3755824" y="102185"/>
            <a:ext cx="911599" cy="1619604"/>
            <a:chOff x="3755824" y="102185"/>
            <a:chExt cx="911599" cy="1619604"/>
          </a:xfrm>
        </p:grpSpPr>
        <p:sp>
          <p:nvSpPr>
            <p:cNvPr id="160" name="矩形 97">
              <a:extLst>
                <a:ext uri="{FF2B5EF4-FFF2-40B4-BE49-F238E27FC236}">
                  <a16:creationId xmlns:a16="http://schemas.microsoft.com/office/drawing/2014/main" id="{79F41024-A474-1A43-9501-D3CDDD17AF1C}"/>
                </a:ext>
              </a:extLst>
            </p:cNvPr>
            <p:cNvSpPr/>
            <p:nvPr/>
          </p:nvSpPr>
          <p:spPr>
            <a:xfrm rot="16200000">
              <a:off x="3502083" y="421162"/>
              <a:ext cx="868325" cy="230372"/>
            </a:xfrm>
            <a:prstGeom prst="rect">
              <a:avLst/>
            </a:prstGeom>
            <a:solidFill>
              <a:schemeClr val="accent1">
                <a:lumMod val="75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mc:AlternateContent xmlns:mc="http://schemas.openxmlformats.org/markup-compatibility/2006" xmlns:a14="http://schemas.microsoft.com/office/drawing/2010/main">
          <mc:Choice Requires="a14">
            <p:sp>
              <p:nvSpPr>
                <p:cNvPr id="229" name="文字方塊 72">
                  <a:extLst>
                    <a:ext uri="{FF2B5EF4-FFF2-40B4-BE49-F238E27FC236}">
                      <a16:creationId xmlns:a16="http://schemas.microsoft.com/office/drawing/2014/main" id="{7D63A759-6A79-3645-BE2C-AEC5A0FBDE6A}"/>
                    </a:ext>
                  </a:extLst>
                </p:cNvPr>
                <p:cNvSpPr txBox="1"/>
                <p:nvPr/>
              </p:nvSpPr>
              <p:spPr>
                <a:xfrm>
                  <a:off x="4139958" y="348934"/>
                  <a:ext cx="527465"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14:m>
                    <m:oMathPara xmlns:m="http://schemas.openxmlformats.org/officeDocument/2006/math">
                      <m:oMathParaPr>
                        <m:jc m:val="centerGroup"/>
                      </m:oMathParaPr>
                      <m:oMath xmlns:m="http://schemas.openxmlformats.org/officeDocument/2006/math">
                        <m:sSub>
                          <m:sSubPr>
                            <m:ctrlPr>
                              <a:rPr lang="en-US" altLang="zh-TW" sz="2400" b="0" i="1" dirty="0" smtClean="0">
                                <a:latin typeface="Cambria Math" panose="02040503050406030204" pitchFamily="18" charset="0"/>
                                <a:ea typeface="新細明體"/>
                                <a:cs typeface="Calibri"/>
                              </a:rPr>
                            </m:ctrlPr>
                          </m:sSubPr>
                          <m:e>
                            <m:r>
                              <a:rPr lang="en-US" altLang="zh-TW" sz="2400" b="1" i="1" dirty="0" smtClean="0">
                                <a:latin typeface="Cambria Math" panose="02040503050406030204" pitchFamily="18" charset="0"/>
                                <a:ea typeface="新細明體"/>
                                <a:cs typeface="Calibri"/>
                              </a:rPr>
                              <m:t>𝒙</m:t>
                            </m:r>
                            <m:r>
                              <a:rPr lang="en-US" altLang="zh-TW" sz="2400" b="1" i="1" dirty="0" smtClean="0">
                                <a:latin typeface="Cambria Math" panose="02040503050406030204" pitchFamily="18" charset="0"/>
                                <a:ea typeface="新細明體"/>
                                <a:cs typeface="Calibri"/>
                              </a:rPr>
                              <m:t>′</m:t>
                            </m:r>
                          </m:e>
                          <m:sub>
                            <m:r>
                              <a:rPr lang="en-US" altLang="zh-TW" sz="2400" b="0" i="1" dirty="0" smtClean="0">
                                <a:latin typeface="Cambria Math" panose="02040503050406030204" pitchFamily="18" charset="0"/>
                                <a:ea typeface="新細明體"/>
                                <a:cs typeface="Calibri"/>
                              </a:rPr>
                              <m:t>1</m:t>
                            </m:r>
                          </m:sub>
                        </m:sSub>
                      </m:oMath>
                    </m:oMathPara>
                  </a14:m>
                  <a:endParaRPr lang="zh-TW" altLang="en-US" sz="2400">
                    <a:ea typeface="新細明體"/>
                    <a:cs typeface="Calibri"/>
                  </a:endParaRPr>
                </a:p>
              </p:txBody>
            </p:sp>
          </mc:Choice>
          <mc:Fallback xmlns="">
            <p:sp>
              <p:nvSpPr>
                <p:cNvPr id="229" name="文字方塊 72">
                  <a:extLst>
                    <a:ext uri="{FF2B5EF4-FFF2-40B4-BE49-F238E27FC236}">
                      <a16:creationId xmlns:a16="http://schemas.microsoft.com/office/drawing/2014/main" id="{7D63A759-6A79-3645-BE2C-AEC5A0FBDE6A}"/>
                    </a:ext>
                  </a:extLst>
                </p:cNvPr>
                <p:cNvSpPr txBox="1">
                  <a:spLocks noRot="1" noChangeAspect="1" noMove="1" noResize="1" noEditPoints="1" noAdjustHandles="1" noChangeArrowheads="1" noChangeShapeType="1" noTextEdit="1"/>
                </p:cNvSpPr>
                <p:nvPr/>
              </p:nvSpPr>
              <p:spPr>
                <a:xfrm>
                  <a:off x="4139958" y="348934"/>
                  <a:ext cx="527465" cy="461665"/>
                </a:xfrm>
                <a:prstGeom prst="rect">
                  <a:avLst/>
                </a:prstGeom>
                <a:blipFill>
                  <a:blip r:embed="rId46"/>
                  <a:stretch>
                    <a:fillRect l="-16092" b="-1316"/>
                  </a:stretch>
                </a:blipFill>
              </p:spPr>
              <p:txBody>
                <a:bodyPr/>
                <a:lstStyle/>
                <a:p>
                  <a:r>
                    <a:rPr lang="en-US">
                      <a:noFill/>
                    </a:rPr>
                    <a:t> </a:t>
                  </a:r>
                </a:p>
              </p:txBody>
            </p:sp>
          </mc:Fallback>
        </mc:AlternateContent>
        <p:cxnSp>
          <p:nvCxnSpPr>
            <p:cNvPr id="240" name="直線單箭頭接點 47">
              <a:extLst>
                <a:ext uri="{FF2B5EF4-FFF2-40B4-BE49-F238E27FC236}">
                  <a16:creationId xmlns:a16="http://schemas.microsoft.com/office/drawing/2014/main" id="{3566BD50-48CE-7A4A-950A-6CB0A05A3397}"/>
                </a:ext>
              </a:extLst>
            </p:cNvPr>
            <p:cNvCxnSpPr>
              <a:cxnSpLocks/>
            </p:cNvCxnSpPr>
            <p:nvPr/>
          </p:nvCxnSpPr>
          <p:spPr>
            <a:xfrm flipV="1">
              <a:off x="3936246" y="1105319"/>
              <a:ext cx="0" cy="32420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230" name="群組 34">
              <a:extLst>
                <a:ext uri="{FF2B5EF4-FFF2-40B4-BE49-F238E27FC236}">
                  <a16:creationId xmlns:a16="http://schemas.microsoft.com/office/drawing/2014/main" id="{1F7F1F84-ABD3-E54F-B62D-6D1A672426C3}"/>
                </a:ext>
              </a:extLst>
            </p:cNvPr>
            <p:cNvGrpSpPr/>
            <p:nvPr/>
          </p:nvGrpSpPr>
          <p:grpSpPr>
            <a:xfrm>
              <a:off x="3755824" y="1260124"/>
              <a:ext cx="642608" cy="461665"/>
              <a:chOff x="5854474" y="1921828"/>
              <a:chExt cx="642608" cy="617647"/>
            </a:xfrm>
          </p:grpSpPr>
          <p:sp>
            <p:nvSpPr>
              <p:cNvPr id="231" name="橢圓 35">
                <a:extLst>
                  <a:ext uri="{FF2B5EF4-FFF2-40B4-BE49-F238E27FC236}">
                    <a16:creationId xmlns:a16="http://schemas.microsoft.com/office/drawing/2014/main" id="{27BA800C-D839-2B48-B2DE-1327C3448A5D}"/>
                  </a:ext>
                </a:extLst>
              </p:cNvPr>
              <p:cNvSpPr/>
              <p:nvPr/>
            </p:nvSpPr>
            <p:spPr>
              <a:xfrm>
                <a:off x="5854474" y="1999363"/>
                <a:ext cx="372140" cy="502534"/>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sz="2400">
                  <a:solidFill>
                    <a:schemeClr val="tx1"/>
                  </a:solidFill>
                  <a:ea typeface="新細明體"/>
                  <a:cs typeface="Calibri"/>
                </a:endParaRPr>
              </a:p>
            </p:txBody>
          </p:sp>
          <p:sp>
            <p:nvSpPr>
              <p:cNvPr id="232" name="文字方塊 18">
                <a:extLst>
                  <a:ext uri="{FF2B5EF4-FFF2-40B4-BE49-F238E27FC236}">
                    <a16:creationId xmlns:a16="http://schemas.microsoft.com/office/drawing/2014/main" id="{8D0BFAA3-DDB4-4D4B-BADE-B438117B4FD2}"/>
                  </a:ext>
                </a:extLst>
              </p:cNvPr>
              <p:cNvSpPr txBox="1"/>
              <p:nvPr/>
            </p:nvSpPr>
            <p:spPr>
              <a:xfrm>
                <a:off x="5862672" y="1921828"/>
                <a:ext cx="634410" cy="61764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zh-TW" altLang="en-US" sz="2400" b="1">
                    <a:ea typeface="新細明體"/>
                  </a:rPr>
                  <a:t>+</a:t>
                </a:r>
                <a:endParaRPr lang="zh-TW" sz="2400" b="1">
                  <a:ea typeface="新細明體"/>
                  <a:cs typeface="Calibri"/>
                </a:endParaRPr>
              </a:p>
            </p:txBody>
          </p:sp>
        </p:grpSp>
      </p:grpSp>
      <mc:AlternateContent xmlns:mc="http://schemas.openxmlformats.org/markup-compatibility/2006" xmlns:a14="http://schemas.microsoft.com/office/drawing/2010/main">
        <mc:Choice Requires="a14">
          <p:sp>
            <p:nvSpPr>
              <p:cNvPr id="2" name="文字方塊 68">
                <a:extLst>
                  <a:ext uri="{FF2B5EF4-FFF2-40B4-BE49-F238E27FC236}">
                    <a16:creationId xmlns:a16="http://schemas.microsoft.com/office/drawing/2014/main" id="{9191422C-9243-FC08-4CAD-EC3650918572}"/>
                  </a:ext>
                </a:extLst>
              </p:cNvPr>
              <p:cNvSpPr txBox="1"/>
              <p:nvPr/>
            </p:nvSpPr>
            <p:spPr>
              <a:xfrm>
                <a:off x="1620466" y="393001"/>
                <a:ext cx="208084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14:m>
                  <m:oMathPara xmlns:m="http://schemas.openxmlformats.org/officeDocument/2006/math">
                    <m:oMathParaPr>
                      <m:jc m:val="centerGroup"/>
                    </m:oMathParaPr>
                    <m:oMath xmlns:m="http://schemas.openxmlformats.org/officeDocument/2006/math">
                      <m:sSup>
                        <m:sSupPr>
                          <m:ctrlPr>
                            <a:rPr lang="en-US" altLang="zh-TW" sz="2400" b="1" i="1" dirty="0" smtClean="0">
                              <a:solidFill>
                                <a:srgbClr val="FF0000"/>
                              </a:solidFill>
                              <a:latin typeface="Cambria Math" panose="02040503050406030204" pitchFamily="18" charset="0"/>
                              <a:ea typeface="新細明體"/>
                              <a:cs typeface="Calibri"/>
                            </a:rPr>
                          </m:ctrlPr>
                        </m:sSupPr>
                        <m:e>
                          <m:r>
                            <a:rPr lang="en-US" altLang="zh-TW" sz="2400" b="1" i="1" dirty="0" smtClean="0">
                              <a:solidFill>
                                <a:srgbClr val="FF0000"/>
                              </a:solidFill>
                              <a:latin typeface="Cambria Math" panose="02040503050406030204" pitchFamily="18" charset="0"/>
                              <a:ea typeface="新細明體"/>
                              <a:cs typeface="Calibri"/>
                            </a:rPr>
                            <m:t>𝒉</m:t>
                          </m:r>
                        </m:e>
                        <m:sup>
                          <m:r>
                            <a:rPr lang="en-US" altLang="zh-TW" sz="2400" b="1" i="1" dirty="0" smtClean="0">
                              <a:solidFill>
                                <a:srgbClr val="FF0000"/>
                              </a:solidFill>
                              <a:latin typeface="Cambria Math" panose="02040503050406030204" pitchFamily="18" charset="0"/>
                              <a:ea typeface="新細明體"/>
                              <a:cs typeface="Calibri"/>
                            </a:rPr>
                            <m:t>′</m:t>
                          </m:r>
                        </m:sup>
                      </m:sSup>
                      <m:r>
                        <a:rPr lang="en-US" altLang="zh-TW" sz="2400" b="0" i="1" dirty="0" smtClean="0">
                          <a:solidFill>
                            <a:srgbClr val="FF0000"/>
                          </a:solidFill>
                          <a:latin typeface="Cambria Math" panose="02040503050406030204" pitchFamily="18" charset="0"/>
                          <a:ea typeface="新細明體"/>
                          <a:cs typeface="Calibri"/>
                        </a:rPr>
                        <m:t>=</m:t>
                      </m:r>
                      <m:r>
                        <a:rPr lang="en-US" altLang="zh-TW" sz="2400" b="1" i="1" dirty="0" smtClean="0">
                          <a:solidFill>
                            <a:srgbClr val="FF0000"/>
                          </a:solidFill>
                          <a:latin typeface="Cambria Math" panose="02040503050406030204" pitchFamily="18" charset="0"/>
                          <a:ea typeface="新細明體"/>
                          <a:cs typeface="Calibri"/>
                        </a:rPr>
                        <m:t>𝒉</m:t>
                      </m:r>
                      <m:r>
                        <a:rPr lang="en-US" altLang="zh-TW" sz="2400" b="1" i="1" dirty="0" smtClean="0">
                          <a:solidFill>
                            <a:srgbClr val="FF0000"/>
                          </a:solidFill>
                          <a:latin typeface="Cambria Math" panose="02040503050406030204" pitchFamily="18" charset="0"/>
                          <a:ea typeface="新細明體"/>
                          <a:cs typeface="Calibri"/>
                        </a:rPr>
                        <m:t>+</m:t>
                      </m:r>
                      <m:r>
                        <a:rPr lang="en-US" altLang="zh-TW" sz="2400" b="1" i="0" dirty="0" smtClean="0">
                          <a:solidFill>
                            <a:srgbClr val="FF0000"/>
                          </a:solidFill>
                          <a:latin typeface="Cambria Math" panose="02040503050406030204" pitchFamily="18" charset="0"/>
                          <a:ea typeface="新細明體"/>
                          <a:cs typeface="Calibri"/>
                        </a:rPr>
                        <m:t>𝚫</m:t>
                      </m:r>
                      <m:r>
                        <a:rPr lang="en-US" altLang="zh-TW" sz="2400" b="1" i="1" dirty="0" smtClean="0">
                          <a:solidFill>
                            <a:srgbClr val="FF0000"/>
                          </a:solidFill>
                          <a:latin typeface="Cambria Math" panose="02040503050406030204" pitchFamily="18" charset="0"/>
                          <a:ea typeface="新細明體"/>
                          <a:cs typeface="Calibri"/>
                        </a:rPr>
                        <m:t>𝒉</m:t>
                      </m:r>
                    </m:oMath>
                  </m:oMathPara>
                </a14:m>
                <a:endParaRPr lang="zh-TW" altLang="en-US" sz="2400" b="1" i="1">
                  <a:ea typeface="新細明體"/>
                  <a:cs typeface="Calibri"/>
                </a:endParaRPr>
              </a:p>
            </p:txBody>
          </p:sp>
        </mc:Choice>
        <mc:Fallback xmlns="">
          <p:sp>
            <p:nvSpPr>
              <p:cNvPr id="2" name="文字方塊 68">
                <a:extLst>
                  <a:ext uri="{FF2B5EF4-FFF2-40B4-BE49-F238E27FC236}">
                    <a16:creationId xmlns:a16="http://schemas.microsoft.com/office/drawing/2014/main" id="{9191422C-9243-FC08-4CAD-EC3650918572}"/>
                  </a:ext>
                </a:extLst>
              </p:cNvPr>
              <p:cNvSpPr txBox="1">
                <a:spLocks noRot="1" noChangeAspect="1" noMove="1" noResize="1" noEditPoints="1" noAdjustHandles="1" noChangeArrowheads="1" noChangeShapeType="1" noTextEdit="1"/>
              </p:cNvSpPr>
              <p:nvPr/>
            </p:nvSpPr>
            <p:spPr>
              <a:xfrm>
                <a:off x="1620466" y="393001"/>
                <a:ext cx="2080840" cy="461665"/>
              </a:xfrm>
              <a:prstGeom prst="rect">
                <a:avLst/>
              </a:prstGeom>
              <a:blipFill>
                <a:blip r:embed="rId4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1" name="文字方塊 68">
                <a:extLst>
                  <a:ext uri="{FF2B5EF4-FFF2-40B4-BE49-F238E27FC236}">
                    <a16:creationId xmlns:a16="http://schemas.microsoft.com/office/drawing/2014/main" id="{AEAD7471-FC19-4044-AEB4-8F1F9E3FCC19}"/>
                  </a:ext>
                </a:extLst>
              </p:cNvPr>
              <p:cNvSpPr txBox="1"/>
              <p:nvPr/>
            </p:nvSpPr>
            <p:spPr>
              <a:xfrm>
                <a:off x="4479449" y="1072554"/>
                <a:ext cx="631944"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14:m>
                  <m:oMathPara xmlns:m="http://schemas.openxmlformats.org/officeDocument/2006/math">
                    <m:oMathParaPr>
                      <m:jc m:val="centerGroup"/>
                    </m:oMathParaPr>
                    <m:oMath xmlns:m="http://schemas.openxmlformats.org/officeDocument/2006/math">
                      <m:r>
                        <a:rPr lang="en-US" altLang="zh-TW" sz="2400" b="1" i="1" dirty="0" smtClean="0">
                          <a:latin typeface="Cambria Math" panose="02040503050406030204" pitchFamily="18" charset="0"/>
                          <a:ea typeface="新細明體"/>
                          <a:cs typeface="Calibri"/>
                        </a:rPr>
                        <m:t>𝒉</m:t>
                      </m:r>
                    </m:oMath>
                  </m:oMathPara>
                </a14:m>
                <a:endParaRPr lang="zh-TW" altLang="en-US" sz="2400" b="1" i="1">
                  <a:ea typeface="新細明體"/>
                  <a:cs typeface="Calibri"/>
                </a:endParaRPr>
              </a:p>
            </p:txBody>
          </p:sp>
        </mc:Choice>
        <mc:Fallback xmlns="">
          <p:sp>
            <p:nvSpPr>
              <p:cNvPr id="191" name="文字方塊 68">
                <a:extLst>
                  <a:ext uri="{FF2B5EF4-FFF2-40B4-BE49-F238E27FC236}">
                    <a16:creationId xmlns:a16="http://schemas.microsoft.com/office/drawing/2014/main" id="{AEAD7471-FC19-4044-AEB4-8F1F9E3FCC19}"/>
                  </a:ext>
                </a:extLst>
              </p:cNvPr>
              <p:cNvSpPr txBox="1">
                <a:spLocks noRot="1" noChangeAspect="1" noMove="1" noResize="1" noEditPoints="1" noAdjustHandles="1" noChangeArrowheads="1" noChangeShapeType="1" noTextEdit="1"/>
              </p:cNvSpPr>
              <p:nvPr/>
            </p:nvSpPr>
            <p:spPr>
              <a:xfrm>
                <a:off x="4479449" y="1072554"/>
                <a:ext cx="631944" cy="461665"/>
              </a:xfrm>
              <a:prstGeom prst="rect">
                <a:avLst/>
              </a:prstGeom>
              <a:blipFill>
                <a:blip r:embed="rId4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2" name="文字方塊 68">
                <a:extLst>
                  <a:ext uri="{FF2B5EF4-FFF2-40B4-BE49-F238E27FC236}">
                    <a16:creationId xmlns:a16="http://schemas.microsoft.com/office/drawing/2014/main" id="{285F9486-F43B-B04C-ACE1-A459D748235A}"/>
                  </a:ext>
                </a:extLst>
              </p:cNvPr>
              <p:cNvSpPr txBox="1"/>
              <p:nvPr/>
            </p:nvSpPr>
            <p:spPr>
              <a:xfrm>
                <a:off x="3034998" y="1036358"/>
                <a:ext cx="844354"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14:m>
                  <m:oMathPara xmlns:m="http://schemas.openxmlformats.org/officeDocument/2006/math">
                    <m:oMathParaPr>
                      <m:jc m:val="centerGroup"/>
                    </m:oMathParaPr>
                    <m:oMath xmlns:m="http://schemas.openxmlformats.org/officeDocument/2006/math">
                      <m:r>
                        <a:rPr lang="en-US" altLang="zh-TW" sz="2400" b="1" i="0" dirty="0" smtClean="0">
                          <a:latin typeface="Cambria Math" panose="02040503050406030204" pitchFamily="18" charset="0"/>
                          <a:ea typeface="新細明體"/>
                          <a:cs typeface="Calibri"/>
                        </a:rPr>
                        <m:t>𝚫</m:t>
                      </m:r>
                      <m:r>
                        <a:rPr lang="en-US" altLang="zh-TW" sz="2400" b="1" i="1" dirty="0" smtClean="0">
                          <a:latin typeface="Cambria Math" panose="02040503050406030204" pitchFamily="18" charset="0"/>
                          <a:ea typeface="新細明體"/>
                          <a:cs typeface="Calibri"/>
                        </a:rPr>
                        <m:t>𝒉</m:t>
                      </m:r>
                    </m:oMath>
                  </m:oMathPara>
                </a14:m>
                <a:endParaRPr lang="zh-TW" altLang="en-US" sz="2400" b="1" i="1">
                  <a:ea typeface="新細明體"/>
                  <a:cs typeface="Calibri"/>
                </a:endParaRPr>
              </a:p>
            </p:txBody>
          </p:sp>
        </mc:Choice>
        <mc:Fallback xmlns="">
          <p:sp>
            <p:nvSpPr>
              <p:cNvPr id="192" name="文字方塊 68">
                <a:extLst>
                  <a:ext uri="{FF2B5EF4-FFF2-40B4-BE49-F238E27FC236}">
                    <a16:creationId xmlns:a16="http://schemas.microsoft.com/office/drawing/2014/main" id="{285F9486-F43B-B04C-ACE1-A459D748235A}"/>
                  </a:ext>
                </a:extLst>
              </p:cNvPr>
              <p:cNvSpPr txBox="1">
                <a:spLocks noRot="1" noChangeAspect="1" noMove="1" noResize="1" noEditPoints="1" noAdjustHandles="1" noChangeArrowheads="1" noChangeShapeType="1" noTextEdit="1"/>
              </p:cNvSpPr>
              <p:nvPr/>
            </p:nvSpPr>
            <p:spPr>
              <a:xfrm>
                <a:off x="3034998" y="1036358"/>
                <a:ext cx="844354" cy="461665"/>
              </a:xfrm>
              <a:prstGeom prst="rect">
                <a:avLst/>
              </a:prstGeom>
              <a:blipFill>
                <a:blip r:embed="rId49"/>
                <a:stretch>
                  <a:fillRect/>
                </a:stretch>
              </a:blipFill>
            </p:spPr>
            <p:txBody>
              <a:bodyPr/>
              <a:lstStyle/>
              <a:p>
                <a:r>
                  <a:rPr lang="en-US">
                    <a:noFill/>
                  </a:rPr>
                  <a:t> </a:t>
                </a:r>
              </a:p>
            </p:txBody>
          </p:sp>
        </mc:Fallback>
      </mc:AlternateContent>
      <p:grpSp>
        <p:nvGrpSpPr>
          <p:cNvPr id="67" name="Group 66">
            <a:extLst>
              <a:ext uri="{FF2B5EF4-FFF2-40B4-BE49-F238E27FC236}">
                <a16:creationId xmlns:a16="http://schemas.microsoft.com/office/drawing/2014/main" id="{D5748FFD-7415-894F-9272-AF09D800ACCB}"/>
              </a:ext>
            </a:extLst>
          </p:cNvPr>
          <p:cNvGrpSpPr/>
          <p:nvPr/>
        </p:nvGrpSpPr>
        <p:grpSpPr>
          <a:xfrm>
            <a:off x="440575" y="5125199"/>
            <a:ext cx="2303171" cy="393189"/>
            <a:chOff x="440575" y="5125199"/>
            <a:chExt cx="2303171" cy="393189"/>
          </a:xfrm>
        </p:grpSpPr>
        <p:grpSp>
          <p:nvGrpSpPr>
            <p:cNvPr id="197" name="Group 196">
              <a:extLst>
                <a:ext uri="{FF2B5EF4-FFF2-40B4-BE49-F238E27FC236}">
                  <a16:creationId xmlns:a16="http://schemas.microsoft.com/office/drawing/2014/main" id="{44496074-BB86-9041-8F68-7E4565502975}"/>
                </a:ext>
              </a:extLst>
            </p:cNvPr>
            <p:cNvGrpSpPr/>
            <p:nvPr/>
          </p:nvGrpSpPr>
          <p:grpSpPr>
            <a:xfrm>
              <a:off x="440575" y="5125199"/>
              <a:ext cx="440911" cy="393188"/>
              <a:chOff x="4290476" y="4579684"/>
              <a:chExt cx="440911" cy="478448"/>
            </a:xfrm>
          </p:grpSpPr>
          <p:cxnSp>
            <p:nvCxnSpPr>
              <p:cNvPr id="198" name="直線單箭頭接點 47">
                <a:extLst>
                  <a:ext uri="{FF2B5EF4-FFF2-40B4-BE49-F238E27FC236}">
                    <a16:creationId xmlns:a16="http://schemas.microsoft.com/office/drawing/2014/main" id="{3D6592FB-D7F2-AA48-AA6E-0337EEB5B747}"/>
                  </a:ext>
                </a:extLst>
              </p:cNvPr>
              <p:cNvCxnSpPr>
                <a:cxnSpLocks/>
              </p:cNvCxnSpPr>
              <p:nvPr/>
            </p:nvCxnSpPr>
            <p:spPr>
              <a:xfrm flipH="1" flipV="1">
                <a:off x="4290476" y="4624712"/>
                <a:ext cx="199764" cy="43342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0" name="直線單箭頭接點 47">
                <a:extLst>
                  <a:ext uri="{FF2B5EF4-FFF2-40B4-BE49-F238E27FC236}">
                    <a16:creationId xmlns:a16="http://schemas.microsoft.com/office/drawing/2014/main" id="{449C4B38-E568-0A44-8A5F-9AD71AD600DF}"/>
                  </a:ext>
                </a:extLst>
              </p:cNvPr>
              <p:cNvCxnSpPr>
                <a:cxnSpLocks/>
                <a:endCxn id="79" idx="1"/>
              </p:cNvCxnSpPr>
              <p:nvPr/>
            </p:nvCxnSpPr>
            <p:spPr>
              <a:xfrm flipV="1">
                <a:off x="4490240" y="4579684"/>
                <a:ext cx="241147" cy="47844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01" name="Group 200">
              <a:extLst>
                <a:ext uri="{FF2B5EF4-FFF2-40B4-BE49-F238E27FC236}">
                  <a16:creationId xmlns:a16="http://schemas.microsoft.com/office/drawing/2014/main" id="{D8501844-9385-7942-A161-F00731352434}"/>
                </a:ext>
              </a:extLst>
            </p:cNvPr>
            <p:cNvGrpSpPr/>
            <p:nvPr/>
          </p:nvGrpSpPr>
          <p:grpSpPr>
            <a:xfrm>
              <a:off x="1371574" y="5125200"/>
              <a:ext cx="440911" cy="393188"/>
              <a:chOff x="4290476" y="4579684"/>
              <a:chExt cx="440911" cy="478448"/>
            </a:xfrm>
          </p:grpSpPr>
          <p:cxnSp>
            <p:nvCxnSpPr>
              <p:cNvPr id="213" name="直線單箭頭接點 47">
                <a:extLst>
                  <a:ext uri="{FF2B5EF4-FFF2-40B4-BE49-F238E27FC236}">
                    <a16:creationId xmlns:a16="http://schemas.microsoft.com/office/drawing/2014/main" id="{A1DA3A9B-1228-284E-9879-4F809042B9AA}"/>
                  </a:ext>
                </a:extLst>
              </p:cNvPr>
              <p:cNvCxnSpPr>
                <a:cxnSpLocks/>
              </p:cNvCxnSpPr>
              <p:nvPr/>
            </p:nvCxnSpPr>
            <p:spPr>
              <a:xfrm flipH="1" flipV="1">
                <a:off x="4290476" y="4624712"/>
                <a:ext cx="199764" cy="43342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4" name="直線單箭頭接點 47">
                <a:extLst>
                  <a:ext uri="{FF2B5EF4-FFF2-40B4-BE49-F238E27FC236}">
                    <a16:creationId xmlns:a16="http://schemas.microsoft.com/office/drawing/2014/main" id="{76FA69F1-1BCB-DF49-9723-E7676A45BD21}"/>
                  </a:ext>
                </a:extLst>
              </p:cNvPr>
              <p:cNvCxnSpPr>
                <a:cxnSpLocks/>
              </p:cNvCxnSpPr>
              <p:nvPr/>
            </p:nvCxnSpPr>
            <p:spPr>
              <a:xfrm flipV="1">
                <a:off x="4490240" y="4579684"/>
                <a:ext cx="241147" cy="47844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15" name="Group 214">
              <a:extLst>
                <a:ext uri="{FF2B5EF4-FFF2-40B4-BE49-F238E27FC236}">
                  <a16:creationId xmlns:a16="http://schemas.microsoft.com/office/drawing/2014/main" id="{2FDA397B-7C9B-5244-95EF-F9AC6C30A13E}"/>
                </a:ext>
              </a:extLst>
            </p:cNvPr>
            <p:cNvGrpSpPr/>
            <p:nvPr/>
          </p:nvGrpSpPr>
          <p:grpSpPr>
            <a:xfrm>
              <a:off x="2302835" y="5125200"/>
              <a:ext cx="440911" cy="393188"/>
              <a:chOff x="4290476" y="4579684"/>
              <a:chExt cx="440911" cy="478448"/>
            </a:xfrm>
          </p:grpSpPr>
          <p:cxnSp>
            <p:nvCxnSpPr>
              <p:cNvPr id="216" name="直線單箭頭接點 47">
                <a:extLst>
                  <a:ext uri="{FF2B5EF4-FFF2-40B4-BE49-F238E27FC236}">
                    <a16:creationId xmlns:a16="http://schemas.microsoft.com/office/drawing/2014/main" id="{6F973EA5-8340-6F45-BE14-AE963AF62F10}"/>
                  </a:ext>
                </a:extLst>
              </p:cNvPr>
              <p:cNvCxnSpPr>
                <a:cxnSpLocks/>
              </p:cNvCxnSpPr>
              <p:nvPr/>
            </p:nvCxnSpPr>
            <p:spPr>
              <a:xfrm flipH="1" flipV="1">
                <a:off x="4290476" y="4624712"/>
                <a:ext cx="199764" cy="43342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7" name="直線單箭頭接點 47">
                <a:extLst>
                  <a:ext uri="{FF2B5EF4-FFF2-40B4-BE49-F238E27FC236}">
                    <a16:creationId xmlns:a16="http://schemas.microsoft.com/office/drawing/2014/main" id="{25C8B3EC-8A01-8E44-8F1D-3BC217F45B22}"/>
                  </a:ext>
                </a:extLst>
              </p:cNvPr>
              <p:cNvCxnSpPr>
                <a:cxnSpLocks/>
              </p:cNvCxnSpPr>
              <p:nvPr/>
            </p:nvCxnSpPr>
            <p:spPr>
              <a:xfrm flipV="1">
                <a:off x="4490240" y="4579684"/>
                <a:ext cx="241147" cy="47844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42" name="Group 41">
            <a:extLst>
              <a:ext uri="{FF2B5EF4-FFF2-40B4-BE49-F238E27FC236}">
                <a16:creationId xmlns:a16="http://schemas.microsoft.com/office/drawing/2014/main" id="{4FC900F7-106A-E446-A0D8-7D926C8410FE}"/>
              </a:ext>
            </a:extLst>
          </p:cNvPr>
          <p:cNvGrpSpPr/>
          <p:nvPr/>
        </p:nvGrpSpPr>
        <p:grpSpPr>
          <a:xfrm>
            <a:off x="491791" y="5518388"/>
            <a:ext cx="2370766" cy="1299627"/>
            <a:chOff x="491791" y="5518388"/>
            <a:chExt cx="2370766" cy="1299627"/>
          </a:xfrm>
        </p:grpSpPr>
        <p:sp>
          <p:nvSpPr>
            <p:cNvPr id="193" name="矩形 97">
              <a:extLst>
                <a:ext uri="{FF2B5EF4-FFF2-40B4-BE49-F238E27FC236}">
                  <a16:creationId xmlns:a16="http://schemas.microsoft.com/office/drawing/2014/main" id="{500A1EC3-10B1-BF43-99C7-713638FA39FE}"/>
                </a:ext>
              </a:extLst>
            </p:cNvPr>
            <p:cNvSpPr/>
            <p:nvPr/>
          </p:nvSpPr>
          <p:spPr>
            <a:xfrm rot="16200000">
              <a:off x="206175" y="5837366"/>
              <a:ext cx="868325" cy="230372"/>
            </a:xfrm>
            <a:prstGeom prst="rect">
              <a:avLst/>
            </a:prstGeom>
            <a:solidFill>
              <a:srgbClr val="0432FF"/>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95" name="矩形 97">
              <a:extLst>
                <a:ext uri="{FF2B5EF4-FFF2-40B4-BE49-F238E27FC236}">
                  <a16:creationId xmlns:a16="http://schemas.microsoft.com/office/drawing/2014/main" id="{19B6C367-DCDC-794E-BEE9-F9B081F8AE53}"/>
                </a:ext>
              </a:extLst>
            </p:cNvPr>
            <p:cNvSpPr/>
            <p:nvPr/>
          </p:nvSpPr>
          <p:spPr>
            <a:xfrm rot="16200000">
              <a:off x="1111487" y="5837366"/>
              <a:ext cx="868325" cy="230372"/>
            </a:xfrm>
            <a:prstGeom prst="rect">
              <a:avLst/>
            </a:prstGeom>
            <a:solidFill>
              <a:srgbClr val="0432FF"/>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96" name="矩形 97">
              <a:extLst>
                <a:ext uri="{FF2B5EF4-FFF2-40B4-BE49-F238E27FC236}">
                  <a16:creationId xmlns:a16="http://schemas.microsoft.com/office/drawing/2014/main" id="{7C07735A-1908-144C-B03A-C9660BD8C17E}"/>
                </a:ext>
              </a:extLst>
            </p:cNvPr>
            <p:cNvSpPr/>
            <p:nvPr/>
          </p:nvSpPr>
          <p:spPr>
            <a:xfrm rot="16200000">
              <a:off x="2086069" y="5837365"/>
              <a:ext cx="868325" cy="230372"/>
            </a:xfrm>
            <a:prstGeom prst="rect">
              <a:avLst/>
            </a:prstGeom>
            <a:solidFill>
              <a:srgbClr val="0432FF"/>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mc:AlternateContent xmlns:mc="http://schemas.openxmlformats.org/markup-compatibility/2006" xmlns:a14="http://schemas.microsoft.com/office/drawing/2010/main">
          <mc:Choice Requires="a14">
            <p:sp>
              <p:nvSpPr>
                <p:cNvPr id="223" name="文字方塊 72">
                  <a:extLst>
                    <a:ext uri="{FF2B5EF4-FFF2-40B4-BE49-F238E27FC236}">
                      <a16:creationId xmlns:a16="http://schemas.microsoft.com/office/drawing/2014/main" id="{EC7A38D2-ADD6-6546-B7E1-633600A22D7A}"/>
                    </a:ext>
                  </a:extLst>
                </p:cNvPr>
                <p:cNvSpPr txBox="1"/>
                <p:nvPr/>
              </p:nvSpPr>
              <p:spPr>
                <a:xfrm>
                  <a:off x="491791" y="6356350"/>
                  <a:ext cx="527465"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14:m>
                    <m:oMathPara xmlns:m="http://schemas.openxmlformats.org/officeDocument/2006/math">
                      <m:oMathParaPr>
                        <m:jc m:val="centerGroup"/>
                      </m:oMathParaPr>
                      <m:oMath xmlns:m="http://schemas.openxmlformats.org/officeDocument/2006/math">
                        <m:sSub>
                          <m:sSubPr>
                            <m:ctrlPr>
                              <a:rPr lang="en-US" altLang="zh-TW" sz="2400" b="0" i="1" dirty="0" smtClean="0">
                                <a:latin typeface="Cambria Math" panose="02040503050406030204" pitchFamily="18" charset="0"/>
                                <a:ea typeface="新細明體"/>
                                <a:cs typeface="Calibri"/>
                              </a:rPr>
                            </m:ctrlPr>
                          </m:sSubPr>
                          <m:e>
                            <m:r>
                              <a:rPr lang="en-US" altLang="zh-TW" sz="2400" b="1" i="1" dirty="0" smtClean="0">
                                <a:latin typeface="Cambria Math" panose="02040503050406030204" pitchFamily="18" charset="0"/>
                                <a:ea typeface="新細明體"/>
                                <a:cs typeface="Calibri"/>
                              </a:rPr>
                              <m:t>𝒑</m:t>
                            </m:r>
                          </m:e>
                          <m:sub>
                            <m:r>
                              <a:rPr lang="en-US" altLang="zh-TW" sz="2400" b="0" i="1" dirty="0" smtClean="0">
                                <a:latin typeface="Cambria Math" panose="02040503050406030204" pitchFamily="18" charset="0"/>
                                <a:ea typeface="新細明體"/>
                                <a:cs typeface="Calibri"/>
                              </a:rPr>
                              <m:t>1</m:t>
                            </m:r>
                          </m:sub>
                        </m:sSub>
                      </m:oMath>
                    </m:oMathPara>
                  </a14:m>
                  <a:endParaRPr lang="zh-TW" altLang="en-US" sz="2400">
                    <a:ea typeface="新細明體"/>
                    <a:cs typeface="Calibri"/>
                  </a:endParaRPr>
                </a:p>
              </p:txBody>
            </p:sp>
          </mc:Choice>
          <mc:Fallback xmlns="">
            <p:sp>
              <p:nvSpPr>
                <p:cNvPr id="223" name="文字方塊 72">
                  <a:extLst>
                    <a:ext uri="{FF2B5EF4-FFF2-40B4-BE49-F238E27FC236}">
                      <a16:creationId xmlns:a16="http://schemas.microsoft.com/office/drawing/2014/main" id="{EC7A38D2-ADD6-6546-B7E1-633600A22D7A}"/>
                    </a:ext>
                  </a:extLst>
                </p:cNvPr>
                <p:cNvSpPr txBox="1">
                  <a:spLocks noRot="1" noChangeAspect="1" noMove="1" noResize="1" noEditPoints="1" noAdjustHandles="1" noChangeArrowheads="1" noChangeShapeType="1" noTextEdit="1"/>
                </p:cNvSpPr>
                <p:nvPr/>
              </p:nvSpPr>
              <p:spPr>
                <a:xfrm>
                  <a:off x="491791" y="6356350"/>
                  <a:ext cx="527465" cy="461665"/>
                </a:xfrm>
                <a:prstGeom prst="rect">
                  <a:avLst/>
                </a:prstGeom>
                <a:blipFill>
                  <a:blip r:embed="rId50"/>
                  <a:stretch>
                    <a:fillRect l="-8140" b="-12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4" name="文字方塊 72">
                  <a:extLst>
                    <a:ext uri="{FF2B5EF4-FFF2-40B4-BE49-F238E27FC236}">
                      <a16:creationId xmlns:a16="http://schemas.microsoft.com/office/drawing/2014/main" id="{E27AD929-A1E7-FA4E-B033-A05B8125B21D}"/>
                    </a:ext>
                  </a:extLst>
                </p:cNvPr>
                <p:cNvSpPr txBox="1"/>
                <p:nvPr/>
              </p:nvSpPr>
              <p:spPr>
                <a:xfrm>
                  <a:off x="1356733" y="6356350"/>
                  <a:ext cx="527465"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14:m>
                    <m:oMathPara xmlns:m="http://schemas.openxmlformats.org/officeDocument/2006/math">
                      <m:oMathParaPr>
                        <m:jc m:val="centerGroup"/>
                      </m:oMathParaPr>
                      <m:oMath xmlns:m="http://schemas.openxmlformats.org/officeDocument/2006/math">
                        <m:sSub>
                          <m:sSubPr>
                            <m:ctrlPr>
                              <a:rPr lang="en-US" altLang="zh-TW" sz="2400" b="0" i="1" dirty="0" smtClean="0">
                                <a:latin typeface="Cambria Math" panose="02040503050406030204" pitchFamily="18" charset="0"/>
                                <a:ea typeface="新細明體"/>
                                <a:cs typeface="Calibri"/>
                              </a:rPr>
                            </m:ctrlPr>
                          </m:sSubPr>
                          <m:e>
                            <m:r>
                              <a:rPr lang="en-US" altLang="zh-TW" sz="2400" b="1" i="1" dirty="0" smtClean="0">
                                <a:latin typeface="Cambria Math" panose="02040503050406030204" pitchFamily="18" charset="0"/>
                                <a:ea typeface="新細明體"/>
                                <a:cs typeface="Calibri"/>
                              </a:rPr>
                              <m:t>𝒑</m:t>
                            </m:r>
                          </m:e>
                          <m:sub>
                            <m:r>
                              <a:rPr lang="en-US" altLang="zh-TW" sz="2400" b="0" i="1" dirty="0" smtClean="0">
                                <a:latin typeface="Cambria Math" panose="02040503050406030204" pitchFamily="18" charset="0"/>
                                <a:ea typeface="新細明體"/>
                                <a:cs typeface="Calibri"/>
                              </a:rPr>
                              <m:t>2</m:t>
                            </m:r>
                          </m:sub>
                        </m:sSub>
                      </m:oMath>
                    </m:oMathPara>
                  </a14:m>
                  <a:endParaRPr lang="zh-TW" altLang="en-US" sz="2400">
                    <a:ea typeface="新細明體"/>
                    <a:cs typeface="Calibri"/>
                  </a:endParaRPr>
                </a:p>
              </p:txBody>
            </p:sp>
          </mc:Choice>
          <mc:Fallback xmlns="">
            <p:sp>
              <p:nvSpPr>
                <p:cNvPr id="224" name="文字方塊 72">
                  <a:extLst>
                    <a:ext uri="{FF2B5EF4-FFF2-40B4-BE49-F238E27FC236}">
                      <a16:creationId xmlns:a16="http://schemas.microsoft.com/office/drawing/2014/main" id="{E27AD929-A1E7-FA4E-B033-A05B8125B21D}"/>
                    </a:ext>
                  </a:extLst>
                </p:cNvPr>
                <p:cNvSpPr txBox="1">
                  <a:spLocks noRot="1" noChangeAspect="1" noMove="1" noResize="1" noEditPoints="1" noAdjustHandles="1" noChangeArrowheads="1" noChangeShapeType="1" noTextEdit="1"/>
                </p:cNvSpPr>
                <p:nvPr/>
              </p:nvSpPr>
              <p:spPr>
                <a:xfrm>
                  <a:off x="1356733" y="6356350"/>
                  <a:ext cx="527465" cy="461665"/>
                </a:xfrm>
                <a:prstGeom prst="rect">
                  <a:avLst/>
                </a:prstGeom>
                <a:blipFill>
                  <a:blip r:embed="rId51"/>
                  <a:stretch>
                    <a:fillRect l="-10465" b="-12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5" name="文字方塊 72">
                  <a:extLst>
                    <a:ext uri="{FF2B5EF4-FFF2-40B4-BE49-F238E27FC236}">
                      <a16:creationId xmlns:a16="http://schemas.microsoft.com/office/drawing/2014/main" id="{8DDF472A-5BA0-2246-AB5A-AC4A6A8604B6}"/>
                    </a:ext>
                  </a:extLst>
                </p:cNvPr>
                <p:cNvSpPr txBox="1"/>
                <p:nvPr/>
              </p:nvSpPr>
              <p:spPr>
                <a:xfrm>
                  <a:off x="2335092" y="6356350"/>
                  <a:ext cx="527465"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14:m>
                    <m:oMathPara xmlns:m="http://schemas.openxmlformats.org/officeDocument/2006/math">
                      <m:oMathParaPr>
                        <m:jc m:val="centerGroup"/>
                      </m:oMathParaPr>
                      <m:oMath xmlns:m="http://schemas.openxmlformats.org/officeDocument/2006/math">
                        <m:sSub>
                          <m:sSubPr>
                            <m:ctrlPr>
                              <a:rPr lang="en-US" altLang="zh-TW" sz="2400" b="0" i="1" dirty="0" smtClean="0">
                                <a:latin typeface="Cambria Math" panose="02040503050406030204" pitchFamily="18" charset="0"/>
                                <a:ea typeface="新細明體"/>
                                <a:cs typeface="Calibri"/>
                              </a:rPr>
                            </m:ctrlPr>
                          </m:sSubPr>
                          <m:e>
                            <m:r>
                              <a:rPr lang="en-US" altLang="zh-TW" sz="2400" b="1" i="1" dirty="0" smtClean="0">
                                <a:latin typeface="Cambria Math" panose="02040503050406030204" pitchFamily="18" charset="0"/>
                                <a:ea typeface="新細明體"/>
                                <a:cs typeface="Calibri"/>
                              </a:rPr>
                              <m:t>𝒑</m:t>
                            </m:r>
                          </m:e>
                          <m:sub>
                            <m:r>
                              <a:rPr lang="en-US" altLang="zh-TW" sz="2400" b="0" i="1" dirty="0" smtClean="0">
                                <a:latin typeface="Cambria Math" panose="02040503050406030204" pitchFamily="18" charset="0"/>
                                <a:ea typeface="新細明體"/>
                                <a:cs typeface="Calibri"/>
                              </a:rPr>
                              <m:t>3</m:t>
                            </m:r>
                          </m:sub>
                        </m:sSub>
                      </m:oMath>
                    </m:oMathPara>
                  </a14:m>
                  <a:endParaRPr lang="zh-TW" altLang="en-US" sz="2400">
                    <a:ea typeface="新細明體"/>
                    <a:cs typeface="Calibri"/>
                  </a:endParaRPr>
                </a:p>
              </p:txBody>
            </p:sp>
          </mc:Choice>
          <mc:Fallback xmlns="">
            <p:sp>
              <p:nvSpPr>
                <p:cNvPr id="225" name="文字方塊 72">
                  <a:extLst>
                    <a:ext uri="{FF2B5EF4-FFF2-40B4-BE49-F238E27FC236}">
                      <a16:creationId xmlns:a16="http://schemas.microsoft.com/office/drawing/2014/main" id="{8DDF472A-5BA0-2246-AB5A-AC4A6A8604B6}"/>
                    </a:ext>
                  </a:extLst>
                </p:cNvPr>
                <p:cNvSpPr txBox="1">
                  <a:spLocks noRot="1" noChangeAspect="1" noMove="1" noResize="1" noEditPoints="1" noAdjustHandles="1" noChangeArrowheads="1" noChangeShapeType="1" noTextEdit="1"/>
                </p:cNvSpPr>
                <p:nvPr/>
              </p:nvSpPr>
              <p:spPr>
                <a:xfrm>
                  <a:off x="2335092" y="6356350"/>
                  <a:ext cx="527465" cy="461665"/>
                </a:xfrm>
                <a:prstGeom prst="rect">
                  <a:avLst/>
                </a:prstGeom>
                <a:blipFill>
                  <a:blip r:embed="rId52"/>
                  <a:stretch>
                    <a:fillRect l="-9195" b="-12000"/>
                  </a:stretch>
                </a:blipFill>
              </p:spPr>
              <p:txBody>
                <a:bodyPr/>
                <a:lstStyle/>
                <a:p>
                  <a:r>
                    <a:rPr lang="en-US">
                      <a:noFill/>
                    </a:rPr>
                    <a:t> </a:t>
                  </a:r>
                </a:p>
              </p:txBody>
            </p:sp>
          </mc:Fallback>
        </mc:AlternateContent>
      </p:grpSp>
      <p:sp>
        <p:nvSpPr>
          <p:cNvPr id="81" name="標題 1">
            <a:extLst>
              <a:ext uri="{FF2B5EF4-FFF2-40B4-BE49-F238E27FC236}">
                <a16:creationId xmlns:a16="http://schemas.microsoft.com/office/drawing/2014/main" id="{39835580-5292-6657-64D3-9A2BC4FEE8D0}"/>
              </a:ext>
            </a:extLst>
          </p:cNvPr>
          <p:cNvSpPr txBox="1">
            <a:spLocks/>
          </p:cNvSpPr>
          <p:nvPr/>
        </p:nvSpPr>
        <p:spPr>
          <a:xfrm>
            <a:off x="838200" y="365125"/>
            <a:ext cx="8478792" cy="68213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algn="r"/>
            <a:r>
              <a:rPr lang="en-US" altLang="zh-TW">
                <a:latin typeface="Calibri Light"/>
              </a:rPr>
              <a:t>Prefix</a:t>
            </a:r>
            <a:r>
              <a:rPr lang="zh-TW" altLang="en-US">
                <a:latin typeface="Calibri Light"/>
              </a:rPr>
              <a:t> </a:t>
            </a:r>
            <a:r>
              <a:rPr lang="en-US" altLang="zh-TW">
                <a:latin typeface="Calibri Light"/>
              </a:rPr>
              <a:t>Tuning</a:t>
            </a:r>
            <a:r>
              <a:rPr lang="af-ZA" altLang="zh-TW">
                <a:latin typeface="Calibri Light"/>
                <a:ea typeface="Calibri Light"/>
                <a:cs typeface="Calibri Light"/>
              </a:rPr>
              <a:t>​</a:t>
            </a:r>
            <a:endParaRPr lang="zh-TW" altLang="en-US"/>
          </a:p>
        </p:txBody>
      </p:sp>
      <p:sp>
        <p:nvSpPr>
          <p:cNvPr id="5" name="日期版面配置區 4">
            <a:extLst>
              <a:ext uri="{FF2B5EF4-FFF2-40B4-BE49-F238E27FC236}">
                <a16:creationId xmlns:a16="http://schemas.microsoft.com/office/drawing/2014/main" id="{4DBB5D9C-C382-61AC-B658-7FF88260E877}"/>
              </a:ext>
            </a:extLst>
          </p:cNvPr>
          <p:cNvSpPr>
            <a:spLocks noGrp="1"/>
          </p:cNvSpPr>
          <p:nvPr>
            <p:ph type="dt" sz="half" idx="10"/>
          </p:nvPr>
        </p:nvSpPr>
        <p:spPr/>
        <p:txBody>
          <a:bodyPr/>
          <a:lstStyle/>
          <a:p>
            <a:endParaRPr lang="en-TW"/>
          </a:p>
        </p:txBody>
      </p:sp>
    </p:spTree>
    <p:extLst>
      <p:ext uri="{BB962C8B-B14F-4D97-AF65-F5344CB8AC3E}">
        <p14:creationId xmlns:p14="http://schemas.microsoft.com/office/powerpoint/2010/main" val="23866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67A315E-97CC-205E-C4C8-4FCC9C7F953A}"/>
              </a:ext>
            </a:extLst>
          </p:cNvPr>
          <p:cNvSpPr>
            <a:spLocks noGrp="1"/>
          </p:cNvSpPr>
          <p:nvPr>
            <p:ph type="title"/>
          </p:nvPr>
        </p:nvSpPr>
        <p:spPr/>
        <p:txBody>
          <a:bodyPr>
            <a:normAutofit/>
          </a:bodyPr>
          <a:lstStyle/>
          <a:p>
            <a:r>
              <a:rPr lang="af-ZA" altLang="zh-TW">
                <a:ea typeface="+mj-lt"/>
                <a:cs typeface="+mj-lt"/>
              </a:rPr>
              <a:t>Parameter-</a:t>
            </a:r>
            <a:r>
              <a:rPr lang="af-ZA" altLang="zh-TW" err="1">
                <a:ea typeface="+mj-lt"/>
                <a:cs typeface="+mj-lt"/>
              </a:rPr>
              <a:t>Efficient</a:t>
            </a:r>
            <a:r>
              <a:rPr lang="af-ZA" altLang="zh-TW">
                <a:ea typeface="+mj-lt"/>
                <a:cs typeface="+mj-lt"/>
              </a:rPr>
              <a:t> </a:t>
            </a:r>
            <a:r>
              <a:rPr lang="af-ZA" altLang="zh-TW" err="1">
                <a:ea typeface="+mj-lt"/>
                <a:cs typeface="+mj-lt"/>
              </a:rPr>
              <a:t>Fine-tuning</a:t>
            </a:r>
            <a:r>
              <a:rPr lang="en-US" altLang="zh-TW">
                <a:ea typeface="+mj-lt"/>
                <a:cs typeface="+mj-lt"/>
              </a:rPr>
              <a:t>:</a:t>
            </a:r>
            <a:r>
              <a:rPr lang="zh-TW" altLang="en-US">
                <a:ea typeface="+mj-lt"/>
                <a:cs typeface="+mj-lt"/>
              </a:rPr>
              <a:t> </a:t>
            </a:r>
            <a:r>
              <a:rPr lang="en-US" altLang="zh-TW">
                <a:ea typeface="+mj-lt"/>
                <a:cs typeface="+mj-lt"/>
              </a:rPr>
              <a:t>Soft</a:t>
            </a:r>
            <a:r>
              <a:rPr lang="zh-TW" altLang="en-US">
                <a:ea typeface="+mj-lt"/>
                <a:cs typeface="+mj-lt"/>
              </a:rPr>
              <a:t> </a:t>
            </a:r>
            <a:r>
              <a:rPr lang="en-US" altLang="zh-TW">
                <a:ea typeface="+mj-lt"/>
                <a:cs typeface="+mj-lt"/>
              </a:rPr>
              <a:t>Prompting</a:t>
            </a:r>
            <a:r>
              <a:rPr lang="af-ZA" altLang="zh-TW">
                <a:ea typeface="+mj-lt"/>
                <a:cs typeface="+mj-lt"/>
              </a:rPr>
              <a:t> </a:t>
            </a:r>
            <a:endParaRPr lang="zh-TW">
              <a:ea typeface="+mj-lt"/>
              <a:cs typeface="+mj-lt"/>
            </a:endParaRPr>
          </a:p>
        </p:txBody>
      </p:sp>
      <p:sp>
        <p:nvSpPr>
          <p:cNvPr id="3" name="內容版面配置區 2">
            <a:extLst>
              <a:ext uri="{FF2B5EF4-FFF2-40B4-BE49-F238E27FC236}">
                <a16:creationId xmlns:a16="http://schemas.microsoft.com/office/drawing/2014/main" id="{9E05E24D-9392-D81C-C85F-EE5491C5DA6A}"/>
              </a:ext>
            </a:extLst>
          </p:cNvPr>
          <p:cNvSpPr>
            <a:spLocks noGrp="1"/>
          </p:cNvSpPr>
          <p:nvPr>
            <p:ph idx="1"/>
          </p:nvPr>
        </p:nvSpPr>
        <p:spPr/>
        <p:txBody>
          <a:bodyPr vert="horz" lIns="91440" tIns="45720" rIns="91440" bIns="45720" rtlCol="0" anchor="t">
            <a:normAutofit/>
          </a:bodyPr>
          <a:lstStyle/>
          <a:p>
            <a:r>
              <a:rPr lang="en-US" altLang="zh-TW">
                <a:ea typeface="新細明體"/>
                <a:cs typeface="Calibri"/>
              </a:rPr>
              <a:t>Soft</a:t>
            </a:r>
            <a:r>
              <a:rPr lang="zh-TW" altLang="en-US">
                <a:ea typeface="新細明體"/>
                <a:cs typeface="Calibri"/>
              </a:rPr>
              <a:t> </a:t>
            </a:r>
            <a:r>
              <a:rPr lang="en-US" altLang="zh-TW">
                <a:ea typeface="新細明體"/>
                <a:cs typeface="Calibri"/>
              </a:rPr>
              <a:t>Prompting</a:t>
            </a:r>
            <a:endParaRPr lang="zh-TW" altLang="en-US">
              <a:ea typeface="新細明體"/>
              <a:cs typeface="Calibri"/>
            </a:endParaRPr>
          </a:p>
          <a:p>
            <a:pPr lvl="1"/>
            <a:r>
              <a:rPr lang="zh-TW" altLang="en-US">
                <a:ea typeface="新細明體"/>
                <a:cs typeface="Calibri"/>
              </a:rPr>
              <a:t>Prepend the prefix embedding at the input layer</a:t>
            </a:r>
          </a:p>
        </p:txBody>
      </p:sp>
      <p:sp>
        <p:nvSpPr>
          <p:cNvPr id="7" name="矩形 6">
            <a:extLst>
              <a:ext uri="{FF2B5EF4-FFF2-40B4-BE49-F238E27FC236}">
                <a16:creationId xmlns:a16="http://schemas.microsoft.com/office/drawing/2014/main" id="{4EDB414C-5B44-E58C-D0EB-B7BB9CD0D992}"/>
              </a:ext>
            </a:extLst>
          </p:cNvPr>
          <p:cNvSpPr/>
          <p:nvPr/>
        </p:nvSpPr>
        <p:spPr>
          <a:xfrm rot="5400000">
            <a:off x="4054199" y="3937052"/>
            <a:ext cx="3658292" cy="469604"/>
          </a:xfrm>
          <a:prstGeom prst="rect">
            <a:avLst/>
          </a:prstGeom>
          <a:solidFill>
            <a:srgbClr val="FBBDD3"/>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zh-TW" altLang="en-US" sz="2400">
                <a:solidFill>
                  <a:schemeClr val="tx1"/>
                </a:solidFill>
                <a:latin typeface="Calibri"/>
                <a:ea typeface="新細明體"/>
                <a:cs typeface="Calibri"/>
              </a:rPr>
              <a:t>Transformer Layer 1</a:t>
            </a:r>
            <a:endParaRPr lang="zh-TW">
              <a:solidFill>
                <a:schemeClr val="tx1"/>
              </a:solidFill>
            </a:endParaRPr>
          </a:p>
        </p:txBody>
      </p:sp>
      <p:sp>
        <p:nvSpPr>
          <p:cNvPr id="9" name="文字方塊 8">
            <a:extLst>
              <a:ext uri="{FF2B5EF4-FFF2-40B4-BE49-F238E27FC236}">
                <a16:creationId xmlns:a16="http://schemas.microsoft.com/office/drawing/2014/main" id="{04B45763-AC37-141C-09AC-CBA32C67516B}"/>
              </a:ext>
            </a:extLst>
          </p:cNvPr>
          <p:cNvSpPr txBox="1"/>
          <p:nvPr/>
        </p:nvSpPr>
        <p:spPr>
          <a:xfrm rot="10800000">
            <a:off x="8196152" y="4784873"/>
            <a:ext cx="466061" cy="52322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zh-TW" altLang="en-US" sz="2800" b="1">
                <a:ea typeface="新細明體"/>
              </a:rPr>
              <a:t>...</a:t>
            </a:r>
            <a:endParaRPr lang="zh-TW" sz="2800" b="1">
              <a:ea typeface="新細明體"/>
              <a:cs typeface="Calibri"/>
            </a:endParaRPr>
          </a:p>
        </p:txBody>
      </p:sp>
      <p:sp>
        <p:nvSpPr>
          <p:cNvPr id="11" name="矩形 10">
            <a:extLst>
              <a:ext uri="{FF2B5EF4-FFF2-40B4-BE49-F238E27FC236}">
                <a16:creationId xmlns:a16="http://schemas.microsoft.com/office/drawing/2014/main" id="{14071457-3AAD-24FC-E33D-78D4BD6E2346}"/>
              </a:ext>
            </a:extLst>
          </p:cNvPr>
          <p:cNvSpPr/>
          <p:nvPr/>
        </p:nvSpPr>
        <p:spPr>
          <a:xfrm rot="5400000">
            <a:off x="2164074" y="4534572"/>
            <a:ext cx="2031888" cy="965790"/>
          </a:xfrm>
          <a:prstGeom prst="rect">
            <a:avLst/>
          </a:prstGeom>
          <a:solidFill>
            <a:srgbClr val="FBBDD3"/>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zh-TW" altLang="en-US" sz="2400">
                <a:solidFill>
                  <a:schemeClr val="tx1"/>
                </a:solidFill>
                <a:latin typeface="Calibri"/>
                <a:ea typeface="新細明體"/>
                <a:cs typeface="Calibri"/>
              </a:rPr>
              <a:t>Embedding Layer</a:t>
            </a:r>
            <a:endParaRPr lang="zh-TW">
              <a:solidFill>
                <a:schemeClr val="tx1"/>
              </a:solidFill>
            </a:endParaRPr>
          </a:p>
        </p:txBody>
      </p:sp>
      <p:grpSp>
        <p:nvGrpSpPr>
          <p:cNvPr id="20" name="群組 19">
            <a:extLst>
              <a:ext uri="{FF2B5EF4-FFF2-40B4-BE49-F238E27FC236}">
                <a16:creationId xmlns:a16="http://schemas.microsoft.com/office/drawing/2014/main" id="{F538FAB2-D794-602D-BB0A-1327E3450E64}"/>
              </a:ext>
            </a:extLst>
          </p:cNvPr>
          <p:cNvGrpSpPr/>
          <p:nvPr/>
        </p:nvGrpSpPr>
        <p:grpSpPr>
          <a:xfrm>
            <a:off x="4052776" y="4150240"/>
            <a:ext cx="870097" cy="1798673"/>
            <a:chOff x="2936357" y="3441403"/>
            <a:chExt cx="870097" cy="1798673"/>
          </a:xfrm>
        </p:grpSpPr>
        <p:sp>
          <p:nvSpPr>
            <p:cNvPr id="16" name="矩形 15">
              <a:extLst>
                <a:ext uri="{FF2B5EF4-FFF2-40B4-BE49-F238E27FC236}">
                  <a16:creationId xmlns:a16="http://schemas.microsoft.com/office/drawing/2014/main" id="{D54DC29D-A9E6-372A-49BA-A3C0D44CFA58}"/>
                </a:ext>
              </a:extLst>
            </p:cNvPr>
            <p:cNvSpPr/>
            <p:nvPr/>
          </p:nvSpPr>
          <p:spPr>
            <a:xfrm>
              <a:off x="2936357" y="3441403"/>
              <a:ext cx="868325" cy="230372"/>
            </a:xfrm>
            <a:prstGeom prst="rect">
              <a:avLst/>
            </a:prstGeom>
            <a:solidFill>
              <a:schemeClr val="accent1">
                <a:lumMod val="40000"/>
                <a:lumOff val="6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7" name="矩形 16">
              <a:extLst>
                <a:ext uri="{FF2B5EF4-FFF2-40B4-BE49-F238E27FC236}">
                  <a16:creationId xmlns:a16="http://schemas.microsoft.com/office/drawing/2014/main" id="{ADCF88AC-6BB3-5D62-B489-4297F0C9D843}"/>
                </a:ext>
              </a:extLst>
            </p:cNvPr>
            <p:cNvSpPr/>
            <p:nvPr/>
          </p:nvSpPr>
          <p:spPr>
            <a:xfrm>
              <a:off x="2936357" y="3964170"/>
              <a:ext cx="868325" cy="230372"/>
            </a:xfrm>
            <a:prstGeom prst="rect">
              <a:avLst/>
            </a:prstGeom>
            <a:solidFill>
              <a:schemeClr val="accent1">
                <a:lumMod val="40000"/>
                <a:lumOff val="6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8" name="矩形 17">
              <a:extLst>
                <a:ext uri="{FF2B5EF4-FFF2-40B4-BE49-F238E27FC236}">
                  <a16:creationId xmlns:a16="http://schemas.microsoft.com/office/drawing/2014/main" id="{BEF6E9B9-F90C-7A23-9446-558C75D631CF}"/>
                </a:ext>
              </a:extLst>
            </p:cNvPr>
            <p:cNvSpPr/>
            <p:nvPr/>
          </p:nvSpPr>
          <p:spPr>
            <a:xfrm>
              <a:off x="2936357" y="5009704"/>
              <a:ext cx="868325" cy="230372"/>
            </a:xfrm>
            <a:prstGeom prst="rect">
              <a:avLst/>
            </a:prstGeom>
            <a:solidFill>
              <a:schemeClr val="accent1">
                <a:lumMod val="40000"/>
                <a:lumOff val="6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9" name="矩形 18">
              <a:extLst>
                <a:ext uri="{FF2B5EF4-FFF2-40B4-BE49-F238E27FC236}">
                  <a16:creationId xmlns:a16="http://schemas.microsoft.com/office/drawing/2014/main" id="{FDF8CB68-443F-C638-73E4-DCEF40F12B88}"/>
                </a:ext>
              </a:extLst>
            </p:cNvPr>
            <p:cNvSpPr/>
            <p:nvPr/>
          </p:nvSpPr>
          <p:spPr>
            <a:xfrm>
              <a:off x="2938129" y="4486937"/>
              <a:ext cx="868325" cy="230372"/>
            </a:xfrm>
            <a:prstGeom prst="rect">
              <a:avLst/>
            </a:prstGeom>
            <a:solidFill>
              <a:schemeClr val="accent1">
                <a:lumMod val="40000"/>
                <a:lumOff val="6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27" name="群組 26">
            <a:extLst>
              <a:ext uri="{FF2B5EF4-FFF2-40B4-BE49-F238E27FC236}">
                <a16:creationId xmlns:a16="http://schemas.microsoft.com/office/drawing/2014/main" id="{0133F79D-DBA4-8C2D-1BC4-53945B599944}"/>
              </a:ext>
            </a:extLst>
          </p:cNvPr>
          <p:cNvGrpSpPr/>
          <p:nvPr/>
        </p:nvGrpSpPr>
        <p:grpSpPr>
          <a:xfrm>
            <a:off x="9626008" y="3654054"/>
            <a:ext cx="870097" cy="2321440"/>
            <a:chOff x="8509589" y="2945217"/>
            <a:chExt cx="870097" cy="2321440"/>
          </a:xfrm>
        </p:grpSpPr>
        <p:sp>
          <p:nvSpPr>
            <p:cNvPr id="22" name="矩形 21">
              <a:extLst>
                <a:ext uri="{FF2B5EF4-FFF2-40B4-BE49-F238E27FC236}">
                  <a16:creationId xmlns:a16="http://schemas.microsoft.com/office/drawing/2014/main" id="{6B316756-552D-803D-8A54-290F0E0916CF}"/>
                </a:ext>
              </a:extLst>
            </p:cNvPr>
            <p:cNvSpPr/>
            <p:nvPr/>
          </p:nvSpPr>
          <p:spPr>
            <a:xfrm>
              <a:off x="8509589" y="2945217"/>
              <a:ext cx="868325" cy="230372"/>
            </a:xfrm>
            <a:prstGeom prst="rect">
              <a:avLst/>
            </a:prstGeom>
            <a:solidFill>
              <a:schemeClr val="accent1">
                <a:lumMod val="75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3" name="矩形 22">
              <a:extLst>
                <a:ext uri="{FF2B5EF4-FFF2-40B4-BE49-F238E27FC236}">
                  <a16:creationId xmlns:a16="http://schemas.microsoft.com/office/drawing/2014/main" id="{5D369064-0D29-3F1A-2D96-49AEB585FDEA}"/>
                </a:ext>
              </a:extLst>
            </p:cNvPr>
            <p:cNvSpPr/>
            <p:nvPr/>
          </p:nvSpPr>
          <p:spPr>
            <a:xfrm>
              <a:off x="8509589" y="3467984"/>
              <a:ext cx="868325" cy="230372"/>
            </a:xfrm>
            <a:prstGeom prst="rect">
              <a:avLst/>
            </a:prstGeom>
            <a:solidFill>
              <a:schemeClr val="accent1">
                <a:lumMod val="75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4" name="矩形 23">
              <a:extLst>
                <a:ext uri="{FF2B5EF4-FFF2-40B4-BE49-F238E27FC236}">
                  <a16:creationId xmlns:a16="http://schemas.microsoft.com/office/drawing/2014/main" id="{0573E132-F074-EAEA-7BB3-9CA90D9F33C7}"/>
                </a:ext>
              </a:extLst>
            </p:cNvPr>
            <p:cNvSpPr/>
            <p:nvPr/>
          </p:nvSpPr>
          <p:spPr>
            <a:xfrm>
              <a:off x="8509589" y="3990751"/>
              <a:ext cx="868325" cy="230372"/>
            </a:xfrm>
            <a:prstGeom prst="rect">
              <a:avLst/>
            </a:prstGeom>
            <a:solidFill>
              <a:schemeClr val="accent1">
                <a:lumMod val="75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5" name="矩形 24">
              <a:extLst>
                <a:ext uri="{FF2B5EF4-FFF2-40B4-BE49-F238E27FC236}">
                  <a16:creationId xmlns:a16="http://schemas.microsoft.com/office/drawing/2014/main" id="{A8EB0265-43FA-2F24-74CB-206C267A44B1}"/>
                </a:ext>
              </a:extLst>
            </p:cNvPr>
            <p:cNvSpPr/>
            <p:nvPr/>
          </p:nvSpPr>
          <p:spPr>
            <a:xfrm>
              <a:off x="8509589" y="5036285"/>
              <a:ext cx="868325" cy="230372"/>
            </a:xfrm>
            <a:prstGeom prst="rect">
              <a:avLst/>
            </a:prstGeom>
            <a:solidFill>
              <a:schemeClr val="accent1">
                <a:lumMod val="75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6" name="矩形 25">
              <a:extLst>
                <a:ext uri="{FF2B5EF4-FFF2-40B4-BE49-F238E27FC236}">
                  <a16:creationId xmlns:a16="http://schemas.microsoft.com/office/drawing/2014/main" id="{00FF0FB1-9A34-C9E6-30DF-844A628B8F67}"/>
                </a:ext>
              </a:extLst>
            </p:cNvPr>
            <p:cNvSpPr/>
            <p:nvPr/>
          </p:nvSpPr>
          <p:spPr>
            <a:xfrm>
              <a:off x="8511361" y="4513518"/>
              <a:ext cx="868325" cy="230372"/>
            </a:xfrm>
            <a:prstGeom prst="rect">
              <a:avLst/>
            </a:prstGeom>
            <a:solidFill>
              <a:schemeClr val="accent1">
                <a:lumMod val="75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34" name="群組 33">
            <a:extLst>
              <a:ext uri="{FF2B5EF4-FFF2-40B4-BE49-F238E27FC236}">
                <a16:creationId xmlns:a16="http://schemas.microsoft.com/office/drawing/2014/main" id="{F8347E00-2DD8-A587-38E7-1A964115DDF4}"/>
              </a:ext>
            </a:extLst>
          </p:cNvPr>
          <p:cNvGrpSpPr/>
          <p:nvPr/>
        </p:nvGrpSpPr>
        <p:grpSpPr>
          <a:xfrm>
            <a:off x="2259861" y="4221723"/>
            <a:ext cx="274674" cy="1616566"/>
            <a:chOff x="1143442" y="3512886"/>
            <a:chExt cx="274674" cy="1616566"/>
          </a:xfrm>
        </p:grpSpPr>
        <p:cxnSp>
          <p:nvCxnSpPr>
            <p:cNvPr id="30" name="直線單箭頭接點 29">
              <a:extLst>
                <a:ext uri="{FF2B5EF4-FFF2-40B4-BE49-F238E27FC236}">
                  <a16:creationId xmlns:a16="http://schemas.microsoft.com/office/drawing/2014/main" id="{43EF3D79-59CF-B26B-65D0-8C0ECFCF35E1}"/>
                </a:ext>
              </a:extLst>
            </p:cNvPr>
            <p:cNvCxnSpPr>
              <a:cxnSpLocks/>
            </p:cNvCxnSpPr>
            <p:nvPr/>
          </p:nvCxnSpPr>
          <p:spPr>
            <a:xfrm>
              <a:off x="1150530" y="3512886"/>
              <a:ext cx="267586" cy="1063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直線單箭頭接點 30">
              <a:extLst>
                <a:ext uri="{FF2B5EF4-FFF2-40B4-BE49-F238E27FC236}">
                  <a16:creationId xmlns:a16="http://schemas.microsoft.com/office/drawing/2014/main" id="{6DBCC331-46B2-7CC8-B756-B689AEF46AE0}"/>
                </a:ext>
              </a:extLst>
            </p:cNvPr>
            <p:cNvCxnSpPr>
              <a:cxnSpLocks/>
            </p:cNvCxnSpPr>
            <p:nvPr/>
          </p:nvCxnSpPr>
          <p:spPr>
            <a:xfrm>
              <a:off x="1150530" y="4033438"/>
              <a:ext cx="267586" cy="1063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直線單箭頭接點 31">
              <a:extLst>
                <a:ext uri="{FF2B5EF4-FFF2-40B4-BE49-F238E27FC236}">
                  <a16:creationId xmlns:a16="http://schemas.microsoft.com/office/drawing/2014/main" id="{F7542638-1970-39DF-EF10-F356E02ACC09}"/>
                </a:ext>
              </a:extLst>
            </p:cNvPr>
            <p:cNvCxnSpPr>
              <a:cxnSpLocks/>
            </p:cNvCxnSpPr>
            <p:nvPr/>
          </p:nvCxnSpPr>
          <p:spPr>
            <a:xfrm>
              <a:off x="1150530" y="5118820"/>
              <a:ext cx="267586" cy="1063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直線單箭頭接點 32">
              <a:extLst>
                <a:ext uri="{FF2B5EF4-FFF2-40B4-BE49-F238E27FC236}">
                  <a16:creationId xmlns:a16="http://schemas.microsoft.com/office/drawing/2014/main" id="{95644A23-7A31-48C9-16F1-40A1C703CF13}"/>
                </a:ext>
              </a:extLst>
            </p:cNvPr>
            <p:cNvCxnSpPr>
              <a:cxnSpLocks/>
            </p:cNvCxnSpPr>
            <p:nvPr/>
          </p:nvCxnSpPr>
          <p:spPr>
            <a:xfrm>
              <a:off x="1143442" y="4553990"/>
              <a:ext cx="267586" cy="1063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1" name="群組 40">
            <a:extLst>
              <a:ext uri="{FF2B5EF4-FFF2-40B4-BE49-F238E27FC236}">
                <a16:creationId xmlns:a16="http://schemas.microsoft.com/office/drawing/2014/main" id="{48EA3C06-0475-79B3-5710-3084A66252EE}"/>
              </a:ext>
            </a:extLst>
          </p:cNvPr>
          <p:cNvGrpSpPr/>
          <p:nvPr/>
        </p:nvGrpSpPr>
        <p:grpSpPr>
          <a:xfrm>
            <a:off x="3730698" y="4221723"/>
            <a:ext cx="274674" cy="1616566"/>
            <a:chOff x="1143442" y="3512886"/>
            <a:chExt cx="274674" cy="1616566"/>
          </a:xfrm>
        </p:grpSpPr>
        <p:cxnSp>
          <p:nvCxnSpPr>
            <p:cNvPr id="37" name="直線單箭頭接點 36">
              <a:extLst>
                <a:ext uri="{FF2B5EF4-FFF2-40B4-BE49-F238E27FC236}">
                  <a16:creationId xmlns:a16="http://schemas.microsoft.com/office/drawing/2014/main" id="{67227EE1-AD1F-0452-AF10-C504A5FB721B}"/>
                </a:ext>
              </a:extLst>
            </p:cNvPr>
            <p:cNvCxnSpPr>
              <a:cxnSpLocks/>
            </p:cNvCxnSpPr>
            <p:nvPr/>
          </p:nvCxnSpPr>
          <p:spPr>
            <a:xfrm>
              <a:off x="1150530" y="3512886"/>
              <a:ext cx="267586" cy="1063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直線單箭頭接點 37">
              <a:extLst>
                <a:ext uri="{FF2B5EF4-FFF2-40B4-BE49-F238E27FC236}">
                  <a16:creationId xmlns:a16="http://schemas.microsoft.com/office/drawing/2014/main" id="{57CB4DFC-FF71-D563-F13C-030B907DBE14}"/>
                </a:ext>
              </a:extLst>
            </p:cNvPr>
            <p:cNvCxnSpPr>
              <a:cxnSpLocks/>
            </p:cNvCxnSpPr>
            <p:nvPr/>
          </p:nvCxnSpPr>
          <p:spPr>
            <a:xfrm>
              <a:off x="1150530" y="4033438"/>
              <a:ext cx="267586" cy="1063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直線單箭頭接點 38">
              <a:extLst>
                <a:ext uri="{FF2B5EF4-FFF2-40B4-BE49-F238E27FC236}">
                  <a16:creationId xmlns:a16="http://schemas.microsoft.com/office/drawing/2014/main" id="{7D4C51FF-7322-47FB-7386-D6E434194E64}"/>
                </a:ext>
              </a:extLst>
            </p:cNvPr>
            <p:cNvCxnSpPr>
              <a:cxnSpLocks/>
            </p:cNvCxnSpPr>
            <p:nvPr/>
          </p:nvCxnSpPr>
          <p:spPr>
            <a:xfrm>
              <a:off x="1150530" y="5118820"/>
              <a:ext cx="267586" cy="1063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0" name="直線單箭頭接點 39">
              <a:extLst>
                <a:ext uri="{FF2B5EF4-FFF2-40B4-BE49-F238E27FC236}">
                  <a16:creationId xmlns:a16="http://schemas.microsoft.com/office/drawing/2014/main" id="{6FDEDFD4-4B06-8F27-8109-F961002EC471}"/>
                </a:ext>
              </a:extLst>
            </p:cNvPr>
            <p:cNvCxnSpPr>
              <a:cxnSpLocks/>
            </p:cNvCxnSpPr>
            <p:nvPr/>
          </p:nvCxnSpPr>
          <p:spPr>
            <a:xfrm>
              <a:off x="1143442" y="4553990"/>
              <a:ext cx="267586" cy="1063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8" name="群組 47">
            <a:extLst>
              <a:ext uri="{FF2B5EF4-FFF2-40B4-BE49-F238E27FC236}">
                <a16:creationId xmlns:a16="http://schemas.microsoft.com/office/drawing/2014/main" id="{F90C8FBC-AC79-B310-48EA-378EC85BE922}"/>
              </a:ext>
            </a:extLst>
          </p:cNvPr>
          <p:cNvGrpSpPr/>
          <p:nvPr/>
        </p:nvGrpSpPr>
        <p:grpSpPr>
          <a:xfrm>
            <a:off x="5148372" y="3718867"/>
            <a:ext cx="274674" cy="2092840"/>
            <a:chOff x="1143442" y="3036612"/>
            <a:chExt cx="274674" cy="2092840"/>
          </a:xfrm>
        </p:grpSpPr>
        <p:cxnSp>
          <p:nvCxnSpPr>
            <p:cNvPr id="43" name="直線單箭頭接點 42">
              <a:extLst>
                <a:ext uri="{FF2B5EF4-FFF2-40B4-BE49-F238E27FC236}">
                  <a16:creationId xmlns:a16="http://schemas.microsoft.com/office/drawing/2014/main" id="{BA46BDFA-9781-6A6F-C34B-E74130FA9445}"/>
                </a:ext>
              </a:extLst>
            </p:cNvPr>
            <p:cNvCxnSpPr>
              <a:cxnSpLocks/>
            </p:cNvCxnSpPr>
            <p:nvPr/>
          </p:nvCxnSpPr>
          <p:spPr>
            <a:xfrm>
              <a:off x="1150530" y="3036612"/>
              <a:ext cx="267586" cy="1063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4" name="直線單箭頭接點 43">
              <a:extLst>
                <a:ext uri="{FF2B5EF4-FFF2-40B4-BE49-F238E27FC236}">
                  <a16:creationId xmlns:a16="http://schemas.microsoft.com/office/drawing/2014/main" id="{77431561-EEF0-9352-9553-2735CF663F04}"/>
                </a:ext>
              </a:extLst>
            </p:cNvPr>
            <p:cNvCxnSpPr>
              <a:cxnSpLocks/>
            </p:cNvCxnSpPr>
            <p:nvPr/>
          </p:nvCxnSpPr>
          <p:spPr>
            <a:xfrm>
              <a:off x="1150530" y="3512886"/>
              <a:ext cx="267586" cy="1063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5" name="直線單箭頭接點 44">
              <a:extLst>
                <a:ext uri="{FF2B5EF4-FFF2-40B4-BE49-F238E27FC236}">
                  <a16:creationId xmlns:a16="http://schemas.microsoft.com/office/drawing/2014/main" id="{A68BA641-5E50-A3B7-4A31-9CB302CDEE60}"/>
                </a:ext>
              </a:extLst>
            </p:cNvPr>
            <p:cNvCxnSpPr>
              <a:cxnSpLocks/>
            </p:cNvCxnSpPr>
            <p:nvPr/>
          </p:nvCxnSpPr>
          <p:spPr>
            <a:xfrm>
              <a:off x="1150530" y="4033438"/>
              <a:ext cx="267586" cy="1063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6" name="直線單箭頭接點 45">
              <a:extLst>
                <a:ext uri="{FF2B5EF4-FFF2-40B4-BE49-F238E27FC236}">
                  <a16:creationId xmlns:a16="http://schemas.microsoft.com/office/drawing/2014/main" id="{A1D5520C-FAE7-47FD-4678-1E01B2DC24E0}"/>
                </a:ext>
              </a:extLst>
            </p:cNvPr>
            <p:cNvCxnSpPr>
              <a:cxnSpLocks/>
            </p:cNvCxnSpPr>
            <p:nvPr/>
          </p:nvCxnSpPr>
          <p:spPr>
            <a:xfrm>
              <a:off x="1150530" y="5118820"/>
              <a:ext cx="267586" cy="1063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7" name="直線單箭頭接點 46">
              <a:extLst>
                <a:ext uri="{FF2B5EF4-FFF2-40B4-BE49-F238E27FC236}">
                  <a16:creationId xmlns:a16="http://schemas.microsoft.com/office/drawing/2014/main" id="{2922406F-3F6A-67FC-4F8B-A435626B04AC}"/>
                </a:ext>
              </a:extLst>
            </p:cNvPr>
            <p:cNvCxnSpPr>
              <a:cxnSpLocks/>
            </p:cNvCxnSpPr>
            <p:nvPr/>
          </p:nvCxnSpPr>
          <p:spPr>
            <a:xfrm>
              <a:off x="1143442" y="4553990"/>
              <a:ext cx="267586" cy="1063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5" name="群組 54">
            <a:extLst>
              <a:ext uri="{FF2B5EF4-FFF2-40B4-BE49-F238E27FC236}">
                <a16:creationId xmlns:a16="http://schemas.microsoft.com/office/drawing/2014/main" id="{A5B42255-716C-DF83-CD46-CDF988DD31C5}"/>
              </a:ext>
            </a:extLst>
          </p:cNvPr>
          <p:cNvGrpSpPr/>
          <p:nvPr/>
        </p:nvGrpSpPr>
        <p:grpSpPr>
          <a:xfrm>
            <a:off x="6176185" y="3718867"/>
            <a:ext cx="274674" cy="2092840"/>
            <a:chOff x="1143442" y="3036612"/>
            <a:chExt cx="274674" cy="2092840"/>
          </a:xfrm>
        </p:grpSpPr>
        <p:cxnSp>
          <p:nvCxnSpPr>
            <p:cNvPr id="50" name="直線單箭頭接點 49">
              <a:extLst>
                <a:ext uri="{FF2B5EF4-FFF2-40B4-BE49-F238E27FC236}">
                  <a16:creationId xmlns:a16="http://schemas.microsoft.com/office/drawing/2014/main" id="{6C5255E2-FFD2-C793-7A8E-CB701535CBC6}"/>
                </a:ext>
              </a:extLst>
            </p:cNvPr>
            <p:cNvCxnSpPr>
              <a:cxnSpLocks/>
            </p:cNvCxnSpPr>
            <p:nvPr/>
          </p:nvCxnSpPr>
          <p:spPr>
            <a:xfrm>
              <a:off x="1150530" y="3036612"/>
              <a:ext cx="267586" cy="1063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1" name="直線單箭頭接點 50">
              <a:extLst>
                <a:ext uri="{FF2B5EF4-FFF2-40B4-BE49-F238E27FC236}">
                  <a16:creationId xmlns:a16="http://schemas.microsoft.com/office/drawing/2014/main" id="{7B0DA1C9-C65F-6EA6-9BE9-27C93D7703BE}"/>
                </a:ext>
              </a:extLst>
            </p:cNvPr>
            <p:cNvCxnSpPr>
              <a:cxnSpLocks/>
            </p:cNvCxnSpPr>
            <p:nvPr/>
          </p:nvCxnSpPr>
          <p:spPr>
            <a:xfrm>
              <a:off x="1150530" y="3512886"/>
              <a:ext cx="267586" cy="1063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2" name="直線單箭頭接點 51">
              <a:extLst>
                <a:ext uri="{FF2B5EF4-FFF2-40B4-BE49-F238E27FC236}">
                  <a16:creationId xmlns:a16="http://schemas.microsoft.com/office/drawing/2014/main" id="{D58E84EE-BDA4-C6FE-BA8D-C7DB888FF1EC}"/>
                </a:ext>
              </a:extLst>
            </p:cNvPr>
            <p:cNvCxnSpPr>
              <a:cxnSpLocks/>
            </p:cNvCxnSpPr>
            <p:nvPr/>
          </p:nvCxnSpPr>
          <p:spPr>
            <a:xfrm>
              <a:off x="1150530" y="4033438"/>
              <a:ext cx="267586" cy="1063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3" name="直線單箭頭接點 52">
              <a:extLst>
                <a:ext uri="{FF2B5EF4-FFF2-40B4-BE49-F238E27FC236}">
                  <a16:creationId xmlns:a16="http://schemas.microsoft.com/office/drawing/2014/main" id="{DC3C5440-5AD6-818F-340F-DF731A87D48B}"/>
                </a:ext>
              </a:extLst>
            </p:cNvPr>
            <p:cNvCxnSpPr>
              <a:cxnSpLocks/>
            </p:cNvCxnSpPr>
            <p:nvPr/>
          </p:nvCxnSpPr>
          <p:spPr>
            <a:xfrm>
              <a:off x="1150530" y="5118820"/>
              <a:ext cx="267586" cy="1063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4" name="直線單箭頭接點 53">
              <a:extLst>
                <a:ext uri="{FF2B5EF4-FFF2-40B4-BE49-F238E27FC236}">
                  <a16:creationId xmlns:a16="http://schemas.microsoft.com/office/drawing/2014/main" id="{777FF68B-74C7-78BB-BF9F-D8E075C8CCB1}"/>
                </a:ext>
              </a:extLst>
            </p:cNvPr>
            <p:cNvCxnSpPr>
              <a:cxnSpLocks/>
            </p:cNvCxnSpPr>
            <p:nvPr/>
          </p:nvCxnSpPr>
          <p:spPr>
            <a:xfrm>
              <a:off x="1143442" y="4553990"/>
              <a:ext cx="267586" cy="1063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2" name="群組 61">
            <a:extLst>
              <a:ext uri="{FF2B5EF4-FFF2-40B4-BE49-F238E27FC236}">
                <a16:creationId xmlns:a16="http://schemas.microsoft.com/office/drawing/2014/main" id="{395E7DCC-1D30-D0A8-84AE-82C8F4234830}"/>
              </a:ext>
            </a:extLst>
          </p:cNvPr>
          <p:cNvGrpSpPr/>
          <p:nvPr/>
        </p:nvGrpSpPr>
        <p:grpSpPr>
          <a:xfrm>
            <a:off x="7478673" y="3772029"/>
            <a:ext cx="274674" cy="2092840"/>
            <a:chOff x="1143442" y="3036612"/>
            <a:chExt cx="274674" cy="2092840"/>
          </a:xfrm>
        </p:grpSpPr>
        <p:cxnSp>
          <p:nvCxnSpPr>
            <p:cNvPr id="57" name="直線單箭頭接點 56">
              <a:extLst>
                <a:ext uri="{FF2B5EF4-FFF2-40B4-BE49-F238E27FC236}">
                  <a16:creationId xmlns:a16="http://schemas.microsoft.com/office/drawing/2014/main" id="{15666926-56D5-858C-F8CE-16B28CDF1153}"/>
                </a:ext>
              </a:extLst>
            </p:cNvPr>
            <p:cNvCxnSpPr>
              <a:cxnSpLocks/>
            </p:cNvCxnSpPr>
            <p:nvPr/>
          </p:nvCxnSpPr>
          <p:spPr>
            <a:xfrm>
              <a:off x="1150530" y="3036612"/>
              <a:ext cx="267586" cy="1063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8" name="直線單箭頭接點 57">
              <a:extLst>
                <a:ext uri="{FF2B5EF4-FFF2-40B4-BE49-F238E27FC236}">
                  <a16:creationId xmlns:a16="http://schemas.microsoft.com/office/drawing/2014/main" id="{302A5AA8-63D5-B8B6-054D-CB22AD3F26E4}"/>
                </a:ext>
              </a:extLst>
            </p:cNvPr>
            <p:cNvCxnSpPr>
              <a:cxnSpLocks/>
            </p:cNvCxnSpPr>
            <p:nvPr/>
          </p:nvCxnSpPr>
          <p:spPr>
            <a:xfrm>
              <a:off x="1150530" y="3512886"/>
              <a:ext cx="267586" cy="1063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9" name="直線單箭頭接點 58">
              <a:extLst>
                <a:ext uri="{FF2B5EF4-FFF2-40B4-BE49-F238E27FC236}">
                  <a16:creationId xmlns:a16="http://schemas.microsoft.com/office/drawing/2014/main" id="{956FECAB-9C82-576C-3F33-C770686AA481}"/>
                </a:ext>
              </a:extLst>
            </p:cNvPr>
            <p:cNvCxnSpPr>
              <a:cxnSpLocks/>
            </p:cNvCxnSpPr>
            <p:nvPr/>
          </p:nvCxnSpPr>
          <p:spPr>
            <a:xfrm>
              <a:off x="1150530" y="4033438"/>
              <a:ext cx="267586" cy="1063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0" name="直線單箭頭接點 59">
              <a:extLst>
                <a:ext uri="{FF2B5EF4-FFF2-40B4-BE49-F238E27FC236}">
                  <a16:creationId xmlns:a16="http://schemas.microsoft.com/office/drawing/2014/main" id="{2B9FE172-E1DB-8895-B231-0468A29B2F8B}"/>
                </a:ext>
              </a:extLst>
            </p:cNvPr>
            <p:cNvCxnSpPr>
              <a:cxnSpLocks/>
            </p:cNvCxnSpPr>
            <p:nvPr/>
          </p:nvCxnSpPr>
          <p:spPr>
            <a:xfrm>
              <a:off x="1150530" y="5118820"/>
              <a:ext cx="267586" cy="1063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1" name="直線單箭頭接點 60">
              <a:extLst>
                <a:ext uri="{FF2B5EF4-FFF2-40B4-BE49-F238E27FC236}">
                  <a16:creationId xmlns:a16="http://schemas.microsoft.com/office/drawing/2014/main" id="{B421F0F8-F740-4647-C1AA-E39BB765C009}"/>
                </a:ext>
              </a:extLst>
            </p:cNvPr>
            <p:cNvCxnSpPr>
              <a:cxnSpLocks/>
            </p:cNvCxnSpPr>
            <p:nvPr/>
          </p:nvCxnSpPr>
          <p:spPr>
            <a:xfrm>
              <a:off x="1143442" y="4553990"/>
              <a:ext cx="267586" cy="1063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9" name="群組 68">
            <a:extLst>
              <a:ext uri="{FF2B5EF4-FFF2-40B4-BE49-F238E27FC236}">
                <a16:creationId xmlns:a16="http://schemas.microsoft.com/office/drawing/2014/main" id="{8E2E26AF-60C4-5D01-EB42-C8D71CDE5412}"/>
              </a:ext>
            </a:extLst>
          </p:cNvPr>
          <p:cNvGrpSpPr/>
          <p:nvPr/>
        </p:nvGrpSpPr>
        <p:grpSpPr>
          <a:xfrm>
            <a:off x="9197603" y="3772029"/>
            <a:ext cx="274674" cy="2092840"/>
            <a:chOff x="1143442" y="3036612"/>
            <a:chExt cx="274674" cy="2092840"/>
          </a:xfrm>
        </p:grpSpPr>
        <p:cxnSp>
          <p:nvCxnSpPr>
            <p:cNvPr id="64" name="直線單箭頭接點 63">
              <a:extLst>
                <a:ext uri="{FF2B5EF4-FFF2-40B4-BE49-F238E27FC236}">
                  <a16:creationId xmlns:a16="http://schemas.microsoft.com/office/drawing/2014/main" id="{2D549DE2-83AB-5BC3-B94E-81EFB482730D}"/>
                </a:ext>
              </a:extLst>
            </p:cNvPr>
            <p:cNvCxnSpPr>
              <a:cxnSpLocks/>
            </p:cNvCxnSpPr>
            <p:nvPr/>
          </p:nvCxnSpPr>
          <p:spPr>
            <a:xfrm>
              <a:off x="1150530" y="3036612"/>
              <a:ext cx="267586" cy="1063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5" name="直線單箭頭接點 64">
              <a:extLst>
                <a:ext uri="{FF2B5EF4-FFF2-40B4-BE49-F238E27FC236}">
                  <a16:creationId xmlns:a16="http://schemas.microsoft.com/office/drawing/2014/main" id="{F31B5BB1-396A-AEED-8BDC-8D85B9986A8F}"/>
                </a:ext>
              </a:extLst>
            </p:cNvPr>
            <p:cNvCxnSpPr>
              <a:cxnSpLocks/>
            </p:cNvCxnSpPr>
            <p:nvPr/>
          </p:nvCxnSpPr>
          <p:spPr>
            <a:xfrm>
              <a:off x="1150530" y="3512886"/>
              <a:ext cx="267586" cy="1063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6" name="直線單箭頭接點 65">
              <a:extLst>
                <a:ext uri="{FF2B5EF4-FFF2-40B4-BE49-F238E27FC236}">
                  <a16:creationId xmlns:a16="http://schemas.microsoft.com/office/drawing/2014/main" id="{A74A1DA8-3157-9776-9A6F-A73E733C9443}"/>
                </a:ext>
              </a:extLst>
            </p:cNvPr>
            <p:cNvCxnSpPr>
              <a:cxnSpLocks/>
            </p:cNvCxnSpPr>
            <p:nvPr/>
          </p:nvCxnSpPr>
          <p:spPr>
            <a:xfrm>
              <a:off x="1150530" y="4033438"/>
              <a:ext cx="267586" cy="1063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7" name="直線單箭頭接點 66">
              <a:extLst>
                <a:ext uri="{FF2B5EF4-FFF2-40B4-BE49-F238E27FC236}">
                  <a16:creationId xmlns:a16="http://schemas.microsoft.com/office/drawing/2014/main" id="{8320276E-B3F2-D73A-7FCD-67455C03417E}"/>
                </a:ext>
              </a:extLst>
            </p:cNvPr>
            <p:cNvCxnSpPr>
              <a:cxnSpLocks/>
            </p:cNvCxnSpPr>
            <p:nvPr/>
          </p:nvCxnSpPr>
          <p:spPr>
            <a:xfrm>
              <a:off x="1150530" y="5118820"/>
              <a:ext cx="267586" cy="1063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8" name="直線單箭頭接點 67">
              <a:extLst>
                <a:ext uri="{FF2B5EF4-FFF2-40B4-BE49-F238E27FC236}">
                  <a16:creationId xmlns:a16="http://schemas.microsoft.com/office/drawing/2014/main" id="{F179D07D-F547-6528-3B6E-EB7922DF0292}"/>
                </a:ext>
              </a:extLst>
            </p:cNvPr>
            <p:cNvCxnSpPr>
              <a:cxnSpLocks/>
            </p:cNvCxnSpPr>
            <p:nvPr/>
          </p:nvCxnSpPr>
          <p:spPr>
            <a:xfrm>
              <a:off x="1143442" y="4553990"/>
              <a:ext cx="267586" cy="1063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76" name="群組 75">
            <a:extLst>
              <a:ext uri="{FF2B5EF4-FFF2-40B4-BE49-F238E27FC236}">
                <a16:creationId xmlns:a16="http://schemas.microsoft.com/office/drawing/2014/main" id="{293B3DEA-60BB-57E8-CB84-45922851F132}"/>
              </a:ext>
            </a:extLst>
          </p:cNvPr>
          <p:cNvGrpSpPr/>
          <p:nvPr/>
        </p:nvGrpSpPr>
        <p:grpSpPr>
          <a:xfrm>
            <a:off x="6515985" y="3654054"/>
            <a:ext cx="870097" cy="2321440"/>
            <a:chOff x="5399566" y="2945217"/>
            <a:chExt cx="870097" cy="2321440"/>
          </a:xfrm>
        </p:grpSpPr>
        <p:sp>
          <p:nvSpPr>
            <p:cNvPr id="71" name="矩形 70">
              <a:extLst>
                <a:ext uri="{FF2B5EF4-FFF2-40B4-BE49-F238E27FC236}">
                  <a16:creationId xmlns:a16="http://schemas.microsoft.com/office/drawing/2014/main" id="{8835E3C0-AB27-0A0A-6931-C8F3E71AF243}"/>
                </a:ext>
              </a:extLst>
            </p:cNvPr>
            <p:cNvSpPr/>
            <p:nvPr/>
          </p:nvSpPr>
          <p:spPr>
            <a:xfrm>
              <a:off x="5399566" y="2945217"/>
              <a:ext cx="868325" cy="230372"/>
            </a:xfrm>
            <a:prstGeom prst="rect">
              <a:avLst/>
            </a:prstGeom>
            <a:solidFill>
              <a:schemeClr val="accent1">
                <a:lumMod val="60000"/>
                <a:lumOff val="4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2" name="矩形 71">
              <a:extLst>
                <a:ext uri="{FF2B5EF4-FFF2-40B4-BE49-F238E27FC236}">
                  <a16:creationId xmlns:a16="http://schemas.microsoft.com/office/drawing/2014/main" id="{704F2A20-AF42-F7A2-7FB8-3441915DAAA3}"/>
                </a:ext>
              </a:extLst>
            </p:cNvPr>
            <p:cNvSpPr/>
            <p:nvPr/>
          </p:nvSpPr>
          <p:spPr>
            <a:xfrm>
              <a:off x="5399566" y="3467984"/>
              <a:ext cx="868325" cy="230372"/>
            </a:xfrm>
            <a:prstGeom prst="rect">
              <a:avLst/>
            </a:prstGeom>
            <a:solidFill>
              <a:schemeClr val="accent1">
                <a:lumMod val="60000"/>
                <a:lumOff val="4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3" name="矩形 72">
              <a:extLst>
                <a:ext uri="{FF2B5EF4-FFF2-40B4-BE49-F238E27FC236}">
                  <a16:creationId xmlns:a16="http://schemas.microsoft.com/office/drawing/2014/main" id="{23014C83-24A6-EFEA-2A6D-304568DE8403}"/>
                </a:ext>
              </a:extLst>
            </p:cNvPr>
            <p:cNvSpPr/>
            <p:nvPr/>
          </p:nvSpPr>
          <p:spPr>
            <a:xfrm>
              <a:off x="5399566" y="3990751"/>
              <a:ext cx="868325" cy="230372"/>
            </a:xfrm>
            <a:prstGeom prst="rect">
              <a:avLst/>
            </a:prstGeom>
            <a:solidFill>
              <a:schemeClr val="accent1">
                <a:lumMod val="60000"/>
                <a:lumOff val="4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4" name="矩形 73">
              <a:extLst>
                <a:ext uri="{FF2B5EF4-FFF2-40B4-BE49-F238E27FC236}">
                  <a16:creationId xmlns:a16="http://schemas.microsoft.com/office/drawing/2014/main" id="{CFFDC70B-CFFC-2861-F963-5DAC5E26119D}"/>
                </a:ext>
              </a:extLst>
            </p:cNvPr>
            <p:cNvSpPr/>
            <p:nvPr/>
          </p:nvSpPr>
          <p:spPr>
            <a:xfrm>
              <a:off x="5399566" y="5036285"/>
              <a:ext cx="868325" cy="230372"/>
            </a:xfrm>
            <a:prstGeom prst="rect">
              <a:avLst/>
            </a:prstGeom>
            <a:solidFill>
              <a:schemeClr val="accent1">
                <a:lumMod val="60000"/>
                <a:lumOff val="4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5" name="矩形 74">
              <a:extLst>
                <a:ext uri="{FF2B5EF4-FFF2-40B4-BE49-F238E27FC236}">
                  <a16:creationId xmlns:a16="http://schemas.microsoft.com/office/drawing/2014/main" id="{AD87C502-49C9-857D-D251-64B4409F26A4}"/>
                </a:ext>
              </a:extLst>
            </p:cNvPr>
            <p:cNvSpPr/>
            <p:nvPr/>
          </p:nvSpPr>
          <p:spPr>
            <a:xfrm>
              <a:off x="5401338" y="4513518"/>
              <a:ext cx="868325" cy="230372"/>
            </a:xfrm>
            <a:prstGeom prst="rect">
              <a:avLst/>
            </a:prstGeom>
            <a:solidFill>
              <a:schemeClr val="accent1">
                <a:lumMod val="60000"/>
                <a:lumOff val="4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78" name="矩形 77">
            <a:extLst>
              <a:ext uri="{FF2B5EF4-FFF2-40B4-BE49-F238E27FC236}">
                <a16:creationId xmlns:a16="http://schemas.microsoft.com/office/drawing/2014/main" id="{A7E8D478-9208-3759-0A03-D8B44FD6F368}"/>
              </a:ext>
            </a:extLst>
          </p:cNvPr>
          <p:cNvSpPr/>
          <p:nvPr/>
        </p:nvSpPr>
        <p:spPr>
          <a:xfrm rot="5400000">
            <a:off x="6215268" y="3937052"/>
            <a:ext cx="3658292" cy="469604"/>
          </a:xfrm>
          <a:prstGeom prst="rect">
            <a:avLst/>
          </a:prstGeom>
          <a:solidFill>
            <a:srgbClr val="FBBDD3"/>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zh-TW" altLang="en-US" sz="2400">
                <a:solidFill>
                  <a:schemeClr val="tx1"/>
                </a:solidFill>
                <a:latin typeface="Calibri"/>
                <a:ea typeface="新細明體"/>
                <a:cs typeface="Calibri"/>
              </a:rPr>
              <a:t>Transformer Layer 2</a:t>
            </a:r>
            <a:endParaRPr lang="zh-TW">
              <a:solidFill>
                <a:schemeClr val="tx1"/>
              </a:solidFill>
            </a:endParaRPr>
          </a:p>
        </p:txBody>
      </p:sp>
      <p:sp>
        <p:nvSpPr>
          <p:cNvPr id="80" name="矩形 79">
            <a:extLst>
              <a:ext uri="{FF2B5EF4-FFF2-40B4-BE49-F238E27FC236}">
                <a16:creationId xmlns:a16="http://schemas.microsoft.com/office/drawing/2014/main" id="{ED05198D-2257-9D3D-0CD7-BB44A2F3CCF1}"/>
              </a:ext>
            </a:extLst>
          </p:cNvPr>
          <p:cNvSpPr/>
          <p:nvPr/>
        </p:nvSpPr>
        <p:spPr>
          <a:xfrm rot="5400000">
            <a:off x="7048151" y="3937052"/>
            <a:ext cx="3658292" cy="469604"/>
          </a:xfrm>
          <a:prstGeom prst="rect">
            <a:avLst/>
          </a:prstGeom>
          <a:solidFill>
            <a:srgbClr val="FBBDD3"/>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zh-TW" altLang="en-US" sz="2400">
                <a:solidFill>
                  <a:schemeClr val="tx1"/>
                </a:solidFill>
                <a:latin typeface="Calibri"/>
                <a:ea typeface="新細明體"/>
                <a:cs typeface="Calibri"/>
              </a:rPr>
              <a:t>Transformer Layer N</a:t>
            </a:r>
            <a:endParaRPr lang="zh-TW">
              <a:solidFill>
                <a:schemeClr val="tx1"/>
              </a:solidFill>
            </a:endParaRPr>
          </a:p>
        </p:txBody>
      </p:sp>
      <p:sp>
        <p:nvSpPr>
          <p:cNvPr id="90" name="矩形 89">
            <a:extLst>
              <a:ext uri="{FF2B5EF4-FFF2-40B4-BE49-F238E27FC236}">
                <a16:creationId xmlns:a16="http://schemas.microsoft.com/office/drawing/2014/main" id="{FAB11B9D-F8B2-CFB1-5CCA-C044A20EF058}"/>
              </a:ext>
            </a:extLst>
          </p:cNvPr>
          <p:cNvSpPr/>
          <p:nvPr/>
        </p:nvSpPr>
        <p:spPr>
          <a:xfrm>
            <a:off x="4054548" y="2557129"/>
            <a:ext cx="868325" cy="230372"/>
          </a:xfrm>
          <a:prstGeom prst="rect">
            <a:avLst/>
          </a:prstGeom>
          <a:solidFill>
            <a:srgbClr val="FFFF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2" name="矩形 91">
            <a:extLst>
              <a:ext uri="{FF2B5EF4-FFF2-40B4-BE49-F238E27FC236}">
                <a16:creationId xmlns:a16="http://schemas.microsoft.com/office/drawing/2014/main" id="{99474523-809B-9EF2-21B1-D3531823DFA3}"/>
              </a:ext>
            </a:extLst>
          </p:cNvPr>
          <p:cNvSpPr/>
          <p:nvPr/>
        </p:nvSpPr>
        <p:spPr>
          <a:xfrm>
            <a:off x="4054548" y="3079896"/>
            <a:ext cx="868325" cy="230372"/>
          </a:xfrm>
          <a:prstGeom prst="rect">
            <a:avLst/>
          </a:prstGeom>
          <a:solidFill>
            <a:srgbClr val="FFFF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98" name="群組 97">
            <a:extLst>
              <a:ext uri="{FF2B5EF4-FFF2-40B4-BE49-F238E27FC236}">
                <a16:creationId xmlns:a16="http://schemas.microsoft.com/office/drawing/2014/main" id="{20720E5B-60DF-345B-B16A-28E56F6A79BD}"/>
              </a:ext>
            </a:extLst>
          </p:cNvPr>
          <p:cNvGrpSpPr/>
          <p:nvPr/>
        </p:nvGrpSpPr>
        <p:grpSpPr>
          <a:xfrm>
            <a:off x="5157232" y="2692826"/>
            <a:ext cx="267586" cy="486906"/>
            <a:chOff x="3748419" y="2692826"/>
            <a:chExt cx="267586" cy="486906"/>
          </a:xfrm>
        </p:grpSpPr>
        <p:cxnSp>
          <p:nvCxnSpPr>
            <p:cNvPr id="99" name="直線單箭頭接點 98">
              <a:extLst>
                <a:ext uri="{FF2B5EF4-FFF2-40B4-BE49-F238E27FC236}">
                  <a16:creationId xmlns:a16="http://schemas.microsoft.com/office/drawing/2014/main" id="{6899A17F-E114-7EDF-B467-EE2DA5237825}"/>
                </a:ext>
              </a:extLst>
            </p:cNvPr>
            <p:cNvCxnSpPr>
              <a:cxnSpLocks/>
            </p:cNvCxnSpPr>
            <p:nvPr/>
          </p:nvCxnSpPr>
          <p:spPr>
            <a:xfrm>
              <a:off x="3748419" y="2692826"/>
              <a:ext cx="267586" cy="1063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0" name="直線單箭頭接點 99">
              <a:extLst>
                <a:ext uri="{FF2B5EF4-FFF2-40B4-BE49-F238E27FC236}">
                  <a16:creationId xmlns:a16="http://schemas.microsoft.com/office/drawing/2014/main" id="{8334A8E3-7D71-0EDD-0ECF-F1DA05EE30ED}"/>
                </a:ext>
              </a:extLst>
            </p:cNvPr>
            <p:cNvCxnSpPr>
              <a:cxnSpLocks/>
            </p:cNvCxnSpPr>
            <p:nvPr/>
          </p:nvCxnSpPr>
          <p:spPr>
            <a:xfrm>
              <a:off x="3748419" y="3169100"/>
              <a:ext cx="267586" cy="1063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01" name="群組 100">
            <a:extLst>
              <a:ext uri="{FF2B5EF4-FFF2-40B4-BE49-F238E27FC236}">
                <a16:creationId xmlns:a16="http://schemas.microsoft.com/office/drawing/2014/main" id="{DB647042-8105-9B24-2A01-C712E64E7BC5}"/>
              </a:ext>
            </a:extLst>
          </p:cNvPr>
          <p:cNvGrpSpPr/>
          <p:nvPr/>
        </p:nvGrpSpPr>
        <p:grpSpPr>
          <a:xfrm>
            <a:off x="6176186" y="2710547"/>
            <a:ext cx="267586" cy="486906"/>
            <a:chOff x="3748419" y="2692826"/>
            <a:chExt cx="267586" cy="486906"/>
          </a:xfrm>
        </p:grpSpPr>
        <p:cxnSp>
          <p:nvCxnSpPr>
            <p:cNvPr id="102" name="直線單箭頭接點 101">
              <a:extLst>
                <a:ext uri="{FF2B5EF4-FFF2-40B4-BE49-F238E27FC236}">
                  <a16:creationId xmlns:a16="http://schemas.microsoft.com/office/drawing/2014/main" id="{A7391AF7-CA26-08CC-07A9-5539752F620E}"/>
                </a:ext>
              </a:extLst>
            </p:cNvPr>
            <p:cNvCxnSpPr>
              <a:cxnSpLocks/>
            </p:cNvCxnSpPr>
            <p:nvPr/>
          </p:nvCxnSpPr>
          <p:spPr>
            <a:xfrm>
              <a:off x="3748419" y="2692826"/>
              <a:ext cx="267586" cy="1063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3" name="直線單箭頭接點 102">
              <a:extLst>
                <a:ext uri="{FF2B5EF4-FFF2-40B4-BE49-F238E27FC236}">
                  <a16:creationId xmlns:a16="http://schemas.microsoft.com/office/drawing/2014/main" id="{922985F8-3553-6568-5EC5-53D6DA31F1DC}"/>
                </a:ext>
              </a:extLst>
            </p:cNvPr>
            <p:cNvCxnSpPr>
              <a:cxnSpLocks/>
            </p:cNvCxnSpPr>
            <p:nvPr/>
          </p:nvCxnSpPr>
          <p:spPr>
            <a:xfrm>
              <a:off x="3748419" y="3169100"/>
              <a:ext cx="267586" cy="1063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04" name="群組 103">
            <a:extLst>
              <a:ext uri="{FF2B5EF4-FFF2-40B4-BE49-F238E27FC236}">
                <a16:creationId xmlns:a16="http://schemas.microsoft.com/office/drawing/2014/main" id="{66AAE8D6-CF7D-A397-1E40-40588A1B1AB9}"/>
              </a:ext>
            </a:extLst>
          </p:cNvPr>
          <p:cNvGrpSpPr/>
          <p:nvPr/>
        </p:nvGrpSpPr>
        <p:grpSpPr>
          <a:xfrm>
            <a:off x="7478674" y="2710547"/>
            <a:ext cx="267586" cy="486906"/>
            <a:chOff x="3748419" y="2692826"/>
            <a:chExt cx="267586" cy="486906"/>
          </a:xfrm>
        </p:grpSpPr>
        <p:cxnSp>
          <p:nvCxnSpPr>
            <p:cNvPr id="105" name="直線單箭頭接點 104">
              <a:extLst>
                <a:ext uri="{FF2B5EF4-FFF2-40B4-BE49-F238E27FC236}">
                  <a16:creationId xmlns:a16="http://schemas.microsoft.com/office/drawing/2014/main" id="{A51D85AF-CB71-6AA1-E64B-C36CE4C18923}"/>
                </a:ext>
              </a:extLst>
            </p:cNvPr>
            <p:cNvCxnSpPr>
              <a:cxnSpLocks/>
            </p:cNvCxnSpPr>
            <p:nvPr/>
          </p:nvCxnSpPr>
          <p:spPr>
            <a:xfrm>
              <a:off x="3748419" y="2692826"/>
              <a:ext cx="267586" cy="1063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6" name="直線單箭頭接點 105">
              <a:extLst>
                <a:ext uri="{FF2B5EF4-FFF2-40B4-BE49-F238E27FC236}">
                  <a16:creationId xmlns:a16="http://schemas.microsoft.com/office/drawing/2014/main" id="{5591EA7E-55DB-B93A-17E1-F7972DE028A7}"/>
                </a:ext>
              </a:extLst>
            </p:cNvPr>
            <p:cNvCxnSpPr>
              <a:cxnSpLocks/>
            </p:cNvCxnSpPr>
            <p:nvPr/>
          </p:nvCxnSpPr>
          <p:spPr>
            <a:xfrm>
              <a:off x="3748419" y="3169100"/>
              <a:ext cx="267586" cy="1063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07" name="群組 106">
            <a:extLst>
              <a:ext uri="{FF2B5EF4-FFF2-40B4-BE49-F238E27FC236}">
                <a16:creationId xmlns:a16="http://schemas.microsoft.com/office/drawing/2014/main" id="{1ABE2ACF-A5E8-AB60-CF7E-2818DC1446BD}"/>
              </a:ext>
            </a:extLst>
          </p:cNvPr>
          <p:cNvGrpSpPr/>
          <p:nvPr/>
        </p:nvGrpSpPr>
        <p:grpSpPr>
          <a:xfrm>
            <a:off x="9206464" y="2710547"/>
            <a:ext cx="267586" cy="486906"/>
            <a:chOff x="3748419" y="2692826"/>
            <a:chExt cx="267586" cy="486906"/>
          </a:xfrm>
        </p:grpSpPr>
        <p:cxnSp>
          <p:nvCxnSpPr>
            <p:cNvPr id="108" name="直線單箭頭接點 107">
              <a:extLst>
                <a:ext uri="{FF2B5EF4-FFF2-40B4-BE49-F238E27FC236}">
                  <a16:creationId xmlns:a16="http://schemas.microsoft.com/office/drawing/2014/main" id="{2C2C3715-72D2-9A3E-B403-DF936E962DEC}"/>
                </a:ext>
              </a:extLst>
            </p:cNvPr>
            <p:cNvCxnSpPr>
              <a:cxnSpLocks/>
            </p:cNvCxnSpPr>
            <p:nvPr/>
          </p:nvCxnSpPr>
          <p:spPr>
            <a:xfrm>
              <a:off x="3748419" y="2692826"/>
              <a:ext cx="267586" cy="1063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9" name="直線單箭頭接點 108">
              <a:extLst>
                <a:ext uri="{FF2B5EF4-FFF2-40B4-BE49-F238E27FC236}">
                  <a16:creationId xmlns:a16="http://schemas.microsoft.com/office/drawing/2014/main" id="{D6E4D563-9EDD-2EEB-7E6D-158D4C450399}"/>
                </a:ext>
              </a:extLst>
            </p:cNvPr>
            <p:cNvCxnSpPr>
              <a:cxnSpLocks/>
            </p:cNvCxnSpPr>
            <p:nvPr/>
          </p:nvCxnSpPr>
          <p:spPr>
            <a:xfrm>
              <a:off x="3748419" y="3169100"/>
              <a:ext cx="267586" cy="1063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111" name="矩形 110">
            <a:extLst>
              <a:ext uri="{FF2B5EF4-FFF2-40B4-BE49-F238E27FC236}">
                <a16:creationId xmlns:a16="http://schemas.microsoft.com/office/drawing/2014/main" id="{FB3C927C-40B8-72B7-BBF0-77D44BB43D44}"/>
              </a:ext>
            </a:extLst>
          </p:cNvPr>
          <p:cNvSpPr/>
          <p:nvPr/>
        </p:nvSpPr>
        <p:spPr>
          <a:xfrm>
            <a:off x="6508897" y="2574849"/>
            <a:ext cx="868325" cy="230372"/>
          </a:xfrm>
          <a:prstGeom prst="rect">
            <a:avLst/>
          </a:prstGeom>
          <a:solidFill>
            <a:schemeClr val="accent1">
              <a:lumMod val="60000"/>
              <a:lumOff val="4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3" name="矩形 112">
            <a:extLst>
              <a:ext uri="{FF2B5EF4-FFF2-40B4-BE49-F238E27FC236}">
                <a16:creationId xmlns:a16="http://schemas.microsoft.com/office/drawing/2014/main" id="{31E50A35-34BB-8CBA-6866-39508B715399}"/>
              </a:ext>
            </a:extLst>
          </p:cNvPr>
          <p:cNvSpPr/>
          <p:nvPr/>
        </p:nvSpPr>
        <p:spPr>
          <a:xfrm>
            <a:off x="6508897" y="3097616"/>
            <a:ext cx="868325" cy="230372"/>
          </a:xfrm>
          <a:prstGeom prst="rect">
            <a:avLst/>
          </a:prstGeom>
          <a:solidFill>
            <a:schemeClr val="accent1">
              <a:lumMod val="60000"/>
              <a:lumOff val="4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5" name="矩形 114">
            <a:extLst>
              <a:ext uri="{FF2B5EF4-FFF2-40B4-BE49-F238E27FC236}">
                <a16:creationId xmlns:a16="http://schemas.microsoft.com/office/drawing/2014/main" id="{C929CE37-9ACC-D9BE-5F2C-CB36D93E98B2}"/>
              </a:ext>
            </a:extLst>
          </p:cNvPr>
          <p:cNvSpPr/>
          <p:nvPr/>
        </p:nvSpPr>
        <p:spPr>
          <a:xfrm>
            <a:off x="9610059" y="2583710"/>
            <a:ext cx="868325" cy="230372"/>
          </a:xfrm>
          <a:prstGeom prst="rect">
            <a:avLst/>
          </a:prstGeom>
          <a:solidFill>
            <a:schemeClr val="accent1">
              <a:lumMod val="75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7" name="矩形 116">
            <a:extLst>
              <a:ext uri="{FF2B5EF4-FFF2-40B4-BE49-F238E27FC236}">
                <a16:creationId xmlns:a16="http://schemas.microsoft.com/office/drawing/2014/main" id="{D27C7F27-56F9-65E7-0B2A-305205229BBC}"/>
              </a:ext>
            </a:extLst>
          </p:cNvPr>
          <p:cNvSpPr/>
          <p:nvPr/>
        </p:nvSpPr>
        <p:spPr>
          <a:xfrm>
            <a:off x="9610059" y="3106477"/>
            <a:ext cx="868325" cy="230372"/>
          </a:xfrm>
          <a:prstGeom prst="rect">
            <a:avLst/>
          </a:prstGeom>
          <a:solidFill>
            <a:schemeClr val="accent1">
              <a:lumMod val="75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9" name="矩形: 圓角 118">
            <a:extLst>
              <a:ext uri="{FF2B5EF4-FFF2-40B4-BE49-F238E27FC236}">
                <a16:creationId xmlns:a16="http://schemas.microsoft.com/office/drawing/2014/main" id="{5F1492D4-8A7D-34EA-9B0C-5CBF08D96A7B}"/>
              </a:ext>
            </a:extLst>
          </p:cNvPr>
          <p:cNvSpPr/>
          <p:nvPr/>
        </p:nvSpPr>
        <p:spPr>
          <a:xfrm>
            <a:off x="3832372" y="2398481"/>
            <a:ext cx="1249324" cy="1572372"/>
          </a:xfrm>
          <a:prstGeom prst="roundRect">
            <a:avLst/>
          </a:prstGeom>
          <a:noFill/>
          <a:ln w="57150">
            <a:solidFill>
              <a:srgbClr val="FFFF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文字方塊 5">
            <a:extLst>
              <a:ext uri="{FF2B5EF4-FFF2-40B4-BE49-F238E27FC236}">
                <a16:creationId xmlns:a16="http://schemas.microsoft.com/office/drawing/2014/main" id="{52AB88C8-5C53-688F-72BD-5648AD9E5755}"/>
              </a:ext>
            </a:extLst>
          </p:cNvPr>
          <p:cNvSpPr txBox="1"/>
          <p:nvPr/>
        </p:nvSpPr>
        <p:spPr>
          <a:xfrm>
            <a:off x="1350781" y="4001522"/>
            <a:ext cx="909080" cy="461665"/>
          </a:xfrm>
          <a:prstGeom prst="rect">
            <a:avLst/>
          </a:prstGeom>
          <a:solidFill>
            <a:schemeClr val="accent5">
              <a:lumMod val="20000"/>
              <a:lumOff val="80000"/>
            </a:schemeClr>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TW" altLang="en-US" sz="2400">
                <a:ea typeface="新細明體"/>
                <a:cs typeface="Calibri"/>
              </a:rPr>
              <a:t>[</a:t>
            </a:r>
            <a:r>
              <a:rPr lang="en-US" altLang="zh-TW" sz="2400">
                <a:ea typeface="新細明體"/>
                <a:cs typeface="Calibri"/>
              </a:rPr>
              <a:t>BOS</a:t>
            </a:r>
            <a:r>
              <a:rPr lang="zh-TW" altLang="en-US" sz="2400">
                <a:ea typeface="新細明體"/>
                <a:cs typeface="Calibri"/>
              </a:rPr>
              <a:t>]</a:t>
            </a:r>
          </a:p>
        </p:txBody>
      </p:sp>
      <p:sp>
        <p:nvSpPr>
          <p:cNvPr id="8" name="矩形 7">
            <a:extLst>
              <a:ext uri="{FF2B5EF4-FFF2-40B4-BE49-F238E27FC236}">
                <a16:creationId xmlns:a16="http://schemas.microsoft.com/office/drawing/2014/main" id="{12AF0C0B-0F62-1758-0AFF-726467D52A49}"/>
              </a:ext>
            </a:extLst>
          </p:cNvPr>
          <p:cNvSpPr/>
          <p:nvPr/>
        </p:nvSpPr>
        <p:spPr>
          <a:xfrm>
            <a:off x="4052776" y="3573570"/>
            <a:ext cx="868325" cy="230372"/>
          </a:xfrm>
          <a:prstGeom prst="rect">
            <a:avLst/>
          </a:prstGeom>
          <a:solidFill>
            <a:srgbClr val="FFFF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文字方塊 4">
            <a:extLst>
              <a:ext uri="{FF2B5EF4-FFF2-40B4-BE49-F238E27FC236}">
                <a16:creationId xmlns:a16="http://schemas.microsoft.com/office/drawing/2014/main" id="{3F2284AB-BD85-767C-0D7F-ECA4449E116B}"/>
              </a:ext>
            </a:extLst>
          </p:cNvPr>
          <p:cNvSpPr txBox="1"/>
          <p:nvPr/>
        </p:nvSpPr>
        <p:spPr>
          <a:xfrm>
            <a:off x="1101129" y="2948899"/>
            <a:ext cx="2758044"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2400">
                <a:ea typeface="新細明體"/>
                <a:cs typeface="Calibri"/>
              </a:rPr>
              <a:t>Prefix embedding</a:t>
            </a:r>
            <a:endParaRPr lang="zh-TW">
              <a:ea typeface="新細明體"/>
              <a:cs typeface="Calibri"/>
            </a:endParaRPr>
          </a:p>
        </p:txBody>
      </p:sp>
      <p:sp>
        <p:nvSpPr>
          <p:cNvPr id="4" name="日期版面配置區 3">
            <a:extLst>
              <a:ext uri="{FF2B5EF4-FFF2-40B4-BE49-F238E27FC236}">
                <a16:creationId xmlns:a16="http://schemas.microsoft.com/office/drawing/2014/main" id="{4E9F4E1E-08E7-E797-D5FB-C01B03427F1D}"/>
              </a:ext>
            </a:extLst>
          </p:cNvPr>
          <p:cNvSpPr>
            <a:spLocks noGrp="1"/>
          </p:cNvSpPr>
          <p:nvPr>
            <p:ph type="dt" sz="half" idx="10"/>
          </p:nvPr>
        </p:nvSpPr>
        <p:spPr/>
        <p:txBody>
          <a:bodyPr/>
          <a:lstStyle/>
          <a:p>
            <a:r>
              <a:rPr lang="en-US" altLang="zh-TW"/>
              <a:t>Lester, Brian, Rami Al-</a:t>
            </a:r>
            <a:r>
              <a:rPr lang="en-US" altLang="zh-TW" err="1"/>
              <a:t>Rfou</a:t>
            </a:r>
            <a:r>
              <a:rPr lang="en-US" altLang="zh-TW"/>
              <a:t>, and Noah Constant. "The Power of Scale for Parameter-Efficient Prompt Tuning." </a:t>
            </a:r>
            <a:r>
              <a:rPr lang="en-US" altLang="zh-TW" i="1"/>
              <a:t>Proceedings of the 2021 Conference on Empirical Methods in Natural Language Processing</a:t>
            </a:r>
            <a:r>
              <a:rPr lang="en-US" altLang="zh-TW"/>
              <a:t>. 2021.</a:t>
            </a:r>
            <a:endParaRPr lang="en-TW" altLang="zh-TW"/>
          </a:p>
        </p:txBody>
      </p:sp>
    </p:spTree>
    <p:extLst>
      <p:ext uri="{BB962C8B-B14F-4D97-AF65-F5344CB8AC3E}">
        <p14:creationId xmlns:p14="http://schemas.microsoft.com/office/powerpoint/2010/main" val="1123526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 grpId="0" animBg="1"/>
      <p:bldP spid="10" grpId="0"/>
    </p:bld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39B8002-156A-AE2C-253C-DE748CC54D3B}"/>
              </a:ext>
            </a:extLst>
          </p:cNvPr>
          <p:cNvSpPr>
            <a:spLocks noGrp="1"/>
          </p:cNvSpPr>
          <p:nvPr>
            <p:ph type="title"/>
          </p:nvPr>
        </p:nvSpPr>
        <p:spPr/>
        <p:txBody>
          <a:bodyPr>
            <a:normAutofit/>
          </a:bodyPr>
          <a:lstStyle/>
          <a:p>
            <a:r>
              <a:rPr lang="af-ZA" altLang="zh-TW">
                <a:ea typeface="+mj-lt"/>
                <a:cs typeface="+mj-lt"/>
              </a:rPr>
              <a:t>Parameter-</a:t>
            </a:r>
            <a:r>
              <a:rPr lang="af-ZA" altLang="zh-TW" err="1">
                <a:ea typeface="+mj-lt"/>
                <a:cs typeface="+mj-lt"/>
              </a:rPr>
              <a:t>Efficient</a:t>
            </a:r>
            <a:r>
              <a:rPr lang="af-ZA" altLang="zh-TW">
                <a:ea typeface="+mj-lt"/>
                <a:cs typeface="+mj-lt"/>
              </a:rPr>
              <a:t> </a:t>
            </a:r>
            <a:r>
              <a:rPr lang="af-ZA" altLang="zh-TW" err="1">
                <a:ea typeface="+mj-lt"/>
                <a:cs typeface="+mj-lt"/>
              </a:rPr>
              <a:t>Fine-tuning</a:t>
            </a:r>
            <a:r>
              <a:rPr lang="af-ZA" altLang="zh-TW">
                <a:ea typeface="+mj-lt"/>
                <a:cs typeface="+mj-lt"/>
              </a:rPr>
              <a:t> </a:t>
            </a:r>
            <a:endParaRPr lang="zh-TW">
              <a:ea typeface="+mj-lt"/>
              <a:cs typeface="+mj-lt"/>
            </a:endParaRPr>
          </a:p>
        </p:txBody>
      </p:sp>
      <p:sp>
        <p:nvSpPr>
          <p:cNvPr id="3" name="內容版面配置區 2">
            <a:extLst>
              <a:ext uri="{FF2B5EF4-FFF2-40B4-BE49-F238E27FC236}">
                <a16:creationId xmlns:a16="http://schemas.microsoft.com/office/drawing/2014/main" id="{F7466653-493D-6162-7F4C-B14B5090C9C0}"/>
              </a:ext>
            </a:extLst>
          </p:cNvPr>
          <p:cNvSpPr>
            <a:spLocks noGrp="1"/>
          </p:cNvSpPr>
          <p:nvPr>
            <p:ph idx="1"/>
          </p:nvPr>
        </p:nvSpPr>
        <p:spPr>
          <a:xfrm>
            <a:off x="838200" y="1219200"/>
            <a:ext cx="10515600" cy="828787"/>
          </a:xfrm>
        </p:spPr>
        <p:txBody>
          <a:bodyPr vert="horz" lIns="91440" tIns="45720" rIns="91440" bIns="45720" rtlCol="0" anchor="t">
            <a:normAutofit/>
          </a:bodyPr>
          <a:lstStyle/>
          <a:p>
            <a:r>
              <a:rPr lang="zh-TW" altLang="en-US">
                <a:ea typeface="新細明體"/>
                <a:cs typeface="Calibri"/>
              </a:rPr>
              <a:t>Benefit 1: Drastically decreases the task-specific parameters</a:t>
            </a:r>
          </a:p>
        </p:txBody>
      </p:sp>
      <mc:AlternateContent xmlns:mc="http://schemas.openxmlformats.org/markup-compatibility/2006" xmlns:a14="http://schemas.microsoft.com/office/drawing/2010/main">
        <mc:Choice Requires="a14">
          <p:graphicFrame>
            <p:nvGraphicFramePr>
              <p:cNvPr id="6" name="表格 6">
                <a:extLst>
                  <a:ext uri="{FF2B5EF4-FFF2-40B4-BE49-F238E27FC236}">
                    <a16:creationId xmlns:a16="http://schemas.microsoft.com/office/drawing/2014/main" id="{26446B0F-EA8E-DBE4-20FA-697DCAD92500}"/>
                  </a:ext>
                </a:extLst>
              </p:cNvPr>
              <p:cNvGraphicFramePr>
                <a:graphicFrameLocks noGrp="1"/>
              </p:cNvGraphicFramePr>
              <p:nvPr/>
            </p:nvGraphicFramePr>
            <p:xfrm>
              <a:off x="664889" y="1874236"/>
              <a:ext cx="10628110" cy="4509939"/>
            </p:xfrm>
            <a:graphic>
              <a:graphicData uri="http://schemas.openxmlformats.org/drawingml/2006/table">
                <a:tbl>
                  <a:tblPr firstRow="1" bandRow="1">
                    <a:tableStyleId>{5940675A-B579-460E-94D1-54222C63F5DA}</a:tableStyleId>
                  </a:tblPr>
                  <a:tblGrid>
                    <a:gridCol w="2125622">
                      <a:extLst>
                        <a:ext uri="{9D8B030D-6E8A-4147-A177-3AD203B41FA5}">
                          <a16:colId xmlns:a16="http://schemas.microsoft.com/office/drawing/2014/main" val="2217250366"/>
                        </a:ext>
                      </a:extLst>
                    </a:gridCol>
                    <a:gridCol w="2125622">
                      <a:extLst>
                        <a:ext uri="{9D8B030D-6E8A-4147-A177-3AD203B41FA5}">
                          <a16:colId xmlns:a16="http://schemas.microsoft.com/office/drawing/2014/main" val="404928103"/>
                        </a:ext>
                      </a:extLst>
                    </a:gridCol>
                    <a:gridCol w="2125622">
                      <a:extLst>
                        <a:ext uri="{9D8B030D-6E8A-4147-A177-3AD203B41FA5}">
                          <a16:colId xmlns:a16="http://schemas.microsoft.com/office/drawing/2014/main" val="736698054"/>
                        </a:ext>
                      </a:extLst>
                    </a:gridCol>
                    <a:gridCol w="2125622">
                      <a:extLst>
                        <a:ext uri="{9D8B030D-6E8A-4147-A177-3AD203B41FA5}">
                          <a16:colId xmlns:a16="http://schemas.microsoft.com/office/drawing/2014/main" val="348833567"/>
                        </a:ext>
                      </a:extLst>
                    </a:gridCol>
                    <a:gridCol w="2125622">
                      <a:extLst>
                        <a:ext uri="{9D8B030D-6E8A-4147-A177-3AD203B41FA5}">
                          <a16:colId xmlns:a16="http://schemas.microsoft.com/office/drawing/2014/main" val="3732032782"/>
                        </a:ext>
                      </a:extLst>
                    </a:gridCol>
                  </a:tblGrid>
                  <a:tr h="473402">
                    <a:tc>
                      <a:txBody>
                        <a:bodyPr/>
                        <a:lstStyle/>
                        <a:p>
                          <a:pPr algn="ctr"/>
                          <a:endParaRPr lang="zh-TW" altLang="en-US" sz="2400">
                            <a:solidFill>
                              <a:schemeClr val="tx1"/>
                            </a:solidFill>
                            <a:latin typeface="Calibri"/>
                          </a:endParaRPr>
                        </a:p>
                      </a:txBody>
                      <a:tcPr/>
                    </a:tc>
                    <a:tc>
                      <a:txBody>
                        <a:bodyPr/>
                        <a:lstStyle/>
                        <a:p>
                          <a:pPr algn="ctr"/>
                          <a:r>
                            <a:rPr lang="zh-TW" altLang="en-US" sz="2400">
                              <a:solidFill>
                                <a:schemeClr val="tx1"/>
                              </a:solidFill>
                              <a:latin typeface="Calibri"/>
                            </a:rPr>
                            <a:t>Adapter</a:t>
                          </a:r>
                        </a:p>
                      </a:txBody>
                      <a:tcPr/>
                    </a:tc>
                    <a:tc>
                      <a:txBody>
                        <a:bodyPr/>
                        <a:lstStyle/>
                        <a:p>
                          <a:pPr algn="ctr"/>
                          <a:r>
                            <a:rPr lang="zh-TW" altLang="en-US" sz="2400">
                              <a:solidFill>
                                <a:schemeClr val="tx1"/>
                              </a:solidFill>
                              <a:latin typeface="Calibri"/>
                            </a:rPr>
                            <a:t>LoRA</a:t>
                          </a:r>
                        </a:p>
                      </a:txBody>
                      <a:tcPr/>
                    </a:tc>
                    <a:tc>
                      <a:txBody>
                        <a:bodyPr/>
                        <a:lstStyle/>
                        <a:p>
                          <a:pPr algn="ctr"/>
                          <a:r>
                            <a:rPr lang="zh-TW" altLang="en-US" sz="2400">
                              <a:solidFill>
                                <a:schemeClr val="tx1"/>
                              </a:solidFill>
                              <a:latin typeface="Calibri"/>
                            </a:rPr>
                            <a:t>Prefix Tuning</a:t>
                          </a:r>
                        </a:p>
                      </a:txBody>
                      <a:tcPr/>
                    </a:tc>
                    <a:tc>
                      <a:txBody>
                        <a:bodyPr/>
                        <a:lstStyle/>
                        <a:p>
                          <a:pPr algn="ctr"/>
                          <a:r>
                            <a:rPr lang="zh-TW" altLang="en-US" sz="2400">
                              <a:solidFill>
                                <a:schemeClr val="tx1"/>
                              </a:solidFill>
                              <a:latin typeface="Calibri"/>
                            </a:rPr>
                            <a:t>Soft Prompt</a:t>
                          </a:r>
                        </a:p>
                      </a:txBody>
                      <a:tcPr/>
                    </a:tc>
                    <a:extLst>
                      <a:ext uri="{0D108BD9-81ED-4DB2-BD59-A6C34878D82A}">
                        <a16:rowId xmlns:a16="http://schemas.microsoft.com/office/drawing/2014/main" val="1066205599"/>
                      </a:ext>
                    </a:extLst>
                  </a:tr>
                  <a:tr h="563910">
                    <a:tc>
                      <a:txBody>
                        <a:bodyPr/>
                        <a:lstStyle/>
                        <a:p>
                          <a:pPr algn="ctr"/>
                          <a:r>
                            <a:rPr lang="zh-TW" altLang="en-US" sz="2000">
                              <a:solidFill>
                                <a:schemeClr val="tx1"/>
                              </a:solidFill>
                              <a:latin typeface="Calibri"/>
                            </a:rPr>
                            <a:t>Task-specific param</a:t>
                          </a:r>
                          <a:r>
                            <a:rPr lang="en-US" altLang="zh-TW" sz="2000" err="1">
                              <a:solidFill>
                                <a:schemeClr val="tx1"/>
                              </a:solidFill>
                              <a:latin typeface="Calibri"/>
                            </a:rPr>
                            <a:t>eters</a:t>
                          </a:r>
                          <a:r>
                            <a:rPr lang="zh-TW" altLang="en-US" sz="2000">
                              <a:solidFill>
                                <a:schemeClr val="tx1"/>
                              </a:solidFill>
                              <a:latin typeface="Calibri"/>
                            </a:rPr>
                            <a:t>*</a:t>
                          </a:r>
                        </a:p>
                      </a:txBody>
                      <a:tcPr anchor="ctr"/>
                    </a:tc>
                    <a:tc>
                      <a:txBody>
                        <a:bodyPr/>
                        <a:lstStyle/>
                        <a:p>
                          <a:pPr algn="ctr"/>
                          <a14:m>
                            <m:oMathPara xmlns:m="http://schemas.openxmlformats.org/officeDocument/2006/math">
                              <m:oMathParaPr>
                                <m:jc m:val="centerGroup"/>
                              </m:oMathParaPr>
                              <m:oMath xmlns:m="http://schemas.openxmlformats.org/officeDocument/2006/math">
                                <m:sSub>
                                  <m:sSubPr>
                                    <m:ctrlPr>
                                      <a:rPr lang="zh-TW" altLang="en-US" sz="2000" i="1" dirty="0" smtClean="0">
                                        <a:solidFill>
                                          <a:schemeClr val="tx1"/>
                                        </a:solidFill>
                                        <a:latin typeface="Cambria Math" panose="02040503050406030204" pitchFamily="18" charset="0"/>
                                      </a:rPr>
                                    </m:ctrlPr>
                                  </m:sSubPr>
                                  <m:e>
                                    <m:r>
                                      <m:rPr>
                                        <m:sty m:val="p"/>
                                      </m:rPr>
                                      <a:rPr lang="en-US" altLang="zh-TW" sz="2000" b="0" i="0" dirty="0" smtClean="0">
                                        <a:solidFill>
                                          <a:schemeClr val="tx1"/>
                                        </a:solidFill>
                                        <a:latin typeface="Cambria Math" panose="02040503050406030204" pitchFamily="18" charset="0"/>
                                      </a:rPr>
                                      <m:t>Θ</m:t>
                                    </m:r>
                                    <m:r>
                                      <a:rPr lang="en-US" altLang="zh-TW" sz="2000" b="0" i="1" dirty="0" smtClean="0">
                                        <a:solidFill>
                                          <a:schemeClr val="tx1"/>
                                        </a:solidFill>
                                        <a:latin typeface="Cambria Math" panose="02040503050406030204" pitchFamily="18" charset="0"/>
                                      </a:rPr>
                                      <m:t>(</m:t>
                                    </m:r>
                                    <m:r>
                                      <a:rPr lang="zh-TW" altLang="en-US" sz="2000" i="1" dirty="0" smtClean="0">
                                        <a:solidFill>
                                          <a:schemeClr val="tx1"/>
                                        </a:solidFill>
                                        <a:latin typeface="Cambria Math" panose="02040503050406030204" pitchFamily="18" charset="0"/>
                                      </a:rPr>
                                      <m:t>𝑑</m:t>
                                    </m:r>
                                  </m:e>
                                  <m:sub>
                                    <m:r>
                                      <a:rPr lang="zh-TW" altLang="en-US" sz="2000" i="1" dirty="0" smtClean="0">
                                        <a:solidFill>
                                          <a:schemeClr val="tx1"/>
                                        </a:solidFill>
                                        <a:latin typeface="Cambria Math" panose="02040503050406030204" pitchFamily="18" charset="0"/>
                                      </a:rPr>
                                      <m:t>𝑚𝑜𝑑𝑒𝑙</m:t>
                                    </m:r>
                                  </m:sub>
                                </m:sSub>
                                <m:r>
                                  <a:rPr lang="en-US" altLang="zh-TW" sz="2000" b="0" i="1" dirty="0" smtClean="0">
                                    <a:solidFill>
                                      <a:schemeClr val="tx1"/>
                                    </a:solidFill>
                                    <a:latin typeface="Cambria Math" panose="02040503050406030204" pitchFamily="18" charset="0"/>
                                  </a:rPr>
                                  <m:t>𝑟</m:t>
                                </m:r>
                                <m:r>
                                  <a:rPr lang="zh-TW" altLang="en-US" sz="2000" i="1" dirty="0" smtClean="0">
                                    <a:solidFill>
                                      <a:schemeClr val="tx1"/>
                                    </a:solidFill>
                                    <a:latin typeface="Cambria Math" panose="02040503050406030204" pitchFamily="18" charset="0"/>
                                  </a:rPr>
                                  <m:t>𝐿</m:t>
                                </m:r>
                                <m:r>
                                  <a:rPr lang="en-US" altLang="zh-TW" sz="2000" b="0" i="1" dirty="0" smtClean="0">
                                    <a:solidFill>
                                      <a:schemeClr val="tx1"/>
                                    </a:solidFill>
                                    <a:latin typeface="Cambria Math" panose="02040503050406030204" pitchFamily="18" charset="0"/>
                                  </a:rPr>
                                  <m:t>)</m:t>
                                </m:r>
                              </m:oMath>
                            </m:oMathPara>
                          </a14:m>
                          <a:endParaRPr lang="zh-TW" altLang="en-US" sz="2000">
                            <a:solidFill>
                              <a:schemeClr val="tx1"/>
                            </a:solidFill>
                            <a:latin typeface="Calibri"/>
                          </a:endParaRPr>
                        </a:p>
                      </a:txBody>
                      <a:tcPr anchor="ctr"/>
                    </a:tc>
                    <a:tc>
                      <a:txBody>
                        <a:bodyPr/>
                        <a:lstStyle/>
                        <a:p>
                          <a:pPr lvl="0" algn="ctr">
                            <a:buNone/>
                          </a:pPr>
                          <a14:m>
                            <m:oMathPara xmlns:m="http://schemas.openxmlformats.org/officeDocument/2006/math">
                              <m:oMathParaPr>
                                <m:jc m:val="centerGroup"/>
                              </m:oMathParaPr>
                              <m:oMath xmlns:m="http://schemas.openxmlformats.org/officeDocument/2006/math">
                                <m:sSub>
                                  <m:sSubPr>
                                    <m:ctrlPr>
                                      <a:rPr lang="zh-TW" altLang="en-US" sz="2000" b="0" i="1" u="none" strike="noStrike" noProof="0" dirty="0" smtClean="0">
                                        <a:solidFill>
                                          <a:schemeClr val="tx1"/>
                                        </a:solidFill>
                                        <a:latin typeface="Cambria Math" panose="02040503050406030204" pitchFamily="18" charset="0"/>
                                      </a:rPr>
                                    </m:ctrlPr>
                                  </m:sSubPr>
                                  <m:e>
                                    <m:r>
                                      <m:rPr>
                                        <m:sty m:val="p"/>
                                      </m:rPr>
                                      <a:rPr lang="en-US" altLang="zh-TW" sz="2000" b="0" i="0" u="none" strike="noStrike" noProof="0" dirty="0" smtClean="0">
                                        <a:solidFill>
                                          <a:schemeClr val="tx1"/>
                                        </a:solidFill>
                                        <a:latin typeface="Cambria Math" panose="02040503050406030204" pitchFamily="18" charset="0"/>
                                      </a:rPr>
                                      <m:t>Θ</m:t>
                                    </m:r>
                                    <m:r>
                                      <a:rPr lang="en-US" altLang="zh-TW" sz="2000" b="0" i="1" u="none" strike="noStrike" noProof="0" dirty="0" smtClean="0">
                                        <a:solidFill>
                                          <a:schemeClr val="tx1"/>
                                        </a:solidFill>
                                        <a:latin typeface="Cambria Math" panose="02040503050406030204" pitchFamily="18" charset="0"/>
                                      </a:rPr>
                                      <m:t>(</m:t>
                                    </m:r>
                                    <m:r>
                                      <a:rPr lang="en-US" altLang="zh-TW" sz="2000" b="0" i="1" u="none" strike="noStrike" noProof="0" dirty="0">
                                        <a:solidFill>
                                          <a:schemeClr val="tx1"/>
                                        </a:solidFill>
                                        <a:latin typeface="Cambria Math" panose="02040503050406030204" pitchFamily="18" charset="0"/>
                                      </a:rPr>
                                      <m:t>𝑑</m:t>
                                    </m:r>
                                  </m:e>
                                  <m:sub>
                                    <m:r>
                                      <a:rPr lang="zh-TW" altLang="en-US" sz="2000" b="0" i="1" u="none" strike="noStrike" noProof="0" dirty="0">
                                        <a:solidFill>
                                          <a:schemeClr val="tx1"/>
                                        </a:solidFill>
                                        <a:latin typeface="Cambria Math" panose="02040503050406030204" pitchFamily="18" charset="0"/>
                                      </a:rPr>
                                      <m:t>𝑚𝑜𝑑𝑒𝑙</m:t>
                                    </m:r>
                                  </m:sub>
                                </m:sSub>
                                <m:r>
                                  <a:rPr lang="en-US" altLang="zh-TW" sz="2000" b="0" i="1" u="none" strike="noStrike" noProof="0" dirty="0" smtClean="0">
                                    <a:solidFill>
                                      <a:schemeClr val="tx1"/>
                                    </a:solidFill>
                                    <a:latin typeface="Cambria Math" panose="02040503050406030204" pitchFamily="18" charset="0"/>
                                  </a:rPr>
                                  <m:t>𝑟</m:t>
                                </m:r>
                                <m:r>
                                  <a:rPr lang="zh-TW" altLang="en-US" sz="2000" b="0" i="1" u="none" strike="noStrike" noProof="0" dirty="0">
                                    <a:solidFill>
                                      <a:schemeClr val="tx1"/>
                                    </a:solidFill>
                                    <a:latin typeface="Cambria Math" panose="02040503050406030204" pitchFamily="18" charset="0"/>
                                  </a:rPr>
                                  <m:t>𝐿</m:t>
                                </m:r>
                                <m:r>
                                  <a:rPr lang="en-US" altLang="zh-TW" sz="2000" b="0" i="1" u="none" strike="noStrike" noProof="0" dirty="0" smtClean="0">
                                    <a:solidFill>
                                      <a:schemeClr val="tx1"/>
                                    </a:solidFill>
                                    <a:latin typeface="Cambria Math" panose="02040503050406030204" pitchFamily="18" charset="0"/>
                                  </a:rPr>
                                  <m:t>)</m:t>
                                </m:r>
                              </m:oMath>
                            </m:oMathPara>
                          </a14:m>
                          <a:endParaRPr lang="zh-TW" sz="2000">
                            <a:latin typeface="Calibri"/>
                          </a:endParaRPr>
                        </a:p>
                      </a:txBody>
                      <a:tcPr anchor="ctr"/>
                    </a:tc>
                    <a:tc>
                      <a:txBody>
                        <a:bodyPr/>
                        <a:lstStyle/>
                        <a:p>
                          <a:pPr algn="ctr"/>
                          <a14:m>
                            <m:oMathPara xmlns:m="http://schemas.openxmlformats.org/officeDocument/2006/math">
                              <m:oMathParaPr>
                                <m:jc m:val="centerGroup"/>
                              </m:oMathParaPr>
                              <m:oMath xmlns:m="http://schemas.openxmlformats.org/officeDocument/2006/math">
                                <m:r>
                                  <m:rPr>
                                    <m:sty m:val="p"/>
                                  </m:rPr>
                                  <a:rPr lang="en-US" altLang="zh-TW" sz="2000" b="0" i="0" dirty="0" smtClean="0">
                                    <a:solidFill>
                                      <a:schemeClr val="tx1"/>
                                    </a:solidFill>
                                    <a:latin typeface="Cambria Math" panose="02040503050406030204" pitchFamily="18" charset="0"/>
                                  </a:rPr>
                                  <m:t>Θ</m:t>
                                </m:r>
                                <m:r>
                                  <a:rPr lang="en-US" altLang="zh-TW" sz="2000" b="0" i="1" dirty="0" smtClean="0">
                                    <a:solidFill>
                                      <a:schemeClr val="tx1"/>
                                    </a:solidFill>
                                    <a:latin typeface="Cambria Math" panose="02040503050406030204" pitchFamily="18" charset="0"/>
                                  </a:rPr>
                                  <m:t>(</m:t>
                                </m:r>
                                <m:sSub>
                                  <m:sSubPr>
                                    <m:ctrlPr>
                                      <a:rPr lang="zh-TW" altLang="en-US" sz="2000" i="1" dirty="0" smtClean="0">
                                        <a:solidFill>
                                          <a:srgbClr val="FF0000"/>
                                        </a:solidFill>
                                        <a:latin typeface="Cambria Math" panose="02040503050406030204" pitchFamily="18" charset="0"/>
                                      </a:rPr>
                                    </m:ctrlPr>
                                  </m:sSubPr>
                                  <m:e>
                                    <m:r>
                                      <a:rPr lang="zh-TW" altLang="en-US" sz="2000" i="1" dirty="0">
                                        <a:solidFill>
                                          <a:srgbClr val="FF0000"/>
                                        </a:solidFill>
                                        <a:latin typeface="Cambria Math" panose="02040503050406030204" pitchFamily="18" charset="0"/>
                                      </a:rPr>
                                      <m:t>𝑑</m:t>
                                    </m:r>
                                  </m:e>
                                  <m:sub>
                                    <m:r>
                                      <a:rPr lang="zh-TW" altLang="en-US" sz="2000" i="1" dirty="0">
                                        <a:solidFill>
                                          <a:srgbClr val="FF0000"/>
                                        </a:solidFill>
                                        <a:latin typeface="Cambria Math" panose="02040503050406030204" pitchFamily="18" charset="0"/>
                                      </a:rPr>
                                      <m:t>𝑚𝑜𝑑𝑒</m:t>
                                    </m:r>
                                    <m:r>
                                      <a:rPr lang="en-US" altLang="zh-TW" sz="2000" b="0" i="1" dirty="0" smtClean="0">
                                        <a:solidFill>
                                          <a:srgbClr val="FF0000"/>
                                        </a:solidFill>
                                        <a:latin typeface="Cambria Math" panose="02040503050406030204" pitchFamily="18" charset="0"/>
                                      </a:rPr>
                                      <m:t>𝑙</m:t>
                                    </m:r>
                                  </m:sub>
                                </m:sSub>
                                <m:r>
                                  <a:rPr lang="en-US" altLang="zh-TW" sz="2000" b="0" i="1" dirty="0" smtClean="0">
                                    <a:solidFill>
                                      <a:schemeClr val="tx1"/>
                                    </a:solidFill>
                                    <a:latin typeface="Cambria Math" panose="02040503050406030204" pitchFamily="18" charset="0"/>
                                    <a:ea typeface="Cambria Math" panose="02040503050406030204" pitchFamily="18" charset="0"/>
                                  </a:rPr>
                                  <m:t>𝑛</m:t>
                                </m:r>
                                <m:r>
                                  <a:rPr lang="zh-TW" altLang="en-US" sz="2000" i="1" dirty="0">
                                    <a:solidFill>
                                      <a:schemeClr val="tx1"/>
                                    </a:solidFill>
                                    <a:latin typeface="Cambria Math" panose="02040503050406030204" pitchFamily="18" charset="0"/>
                                  </a:rPr>
                                  <m:t>𝐿</m:t>
                                </m:r>
                                <m:r>
                                  <a:rPr lang="en-US" altLang="zh-TW" sz="2000" b="0" i="1" dirty="0" smtClean="0">
                                    <a:solidFill>
                                      <a:schemeClr val="tx1"/>
                                    </a:solidFill>
                                    <a:latin typeface="Cambria Math" panose="02040503050406030204" pitchFamily="18" charset="0"/>
                                  </a:rPr>
                                  <m:t>)</m:t>
                                </m:r>
                              </m:oMath>
                            </m:oMathPara>
                          </a14:m>
                          <a:endParaRPr lang="zh-TW" altLang="en-US" sz="2000" dirty="0">
                            <a:solidFill>
                              <a:schemeClr val="tx1"/>
                            </a:solidFill>
                            <a:latin typeface="Calibri"/>
                          </a:endParaRPr>
                        </a:p>
                      </a:txBody>
                      <a:tcPr anchor="ctr"/>
                    </a:tc>
                    <a:tc>
                      <a:txBody>
                        <a:bodyPr/>
                        <a:lstStyle/>
                        <a:p>
                          <a:pPr lvl="0" algn="ctr">
                            <a:buNone/>
                          </a:pPr>
                          <a14:m>
                            <m:oMath xmlns:m="http://schemas.openxmlformats.org/officeDocument/2006/math">
                              <m:r>
                                <m:rPr>
                                  <m:sty m:val="p"/>
                                </m:rPr>
                                <a:rPr lang="en-US" altLang="zh-TW" sz="2000" b="0" i="0" dirty="0" smtClean="0">
                                  <a:solidFill>
                                    <a:schemeClr val="tx1"/>
                                  </a:solidFill>
                                  <a:latin typeface="Cambria Math" panose="02040503050406030204" pitchFamily="18" charset="0"/>
                                </a:rPr>
                                <m:t>Θ</m:t>
                              </m:r>
                              <m:r>
                                <a:rPr lang="en-US" altLang="zh-TW" sz="2000" b="0" i="1" dirty="0" smtClean="0">
                                  <a:solidFill>
                                    <a:schemeClr val="tx1"/>
                                  </a:solidFill>
                                  <a:latin typeface="Cambria Math" panose="02040503050406030204" pitchFamily="18" charset="0"/>
                                </a:rPr>
                                <m:t>(</m:t>
                              </m:r>
                              <m:sSub>
                                <m:sSubPr>
                                  <m:ctrlPr>
                                    <a:rPr lang="en-US" altLang="zh-TW" sz="2000" i="1" dirty="0" err="1" smtClean="0">
                                      <a:solidFill>
                                        <a:schemeClr val="tx1"/>
                                      </a:solidFill>
                                      <a:latin typeface="Cambria Math" panose="02040503050406030204" pitchFamily="18" charset="0"/>
                                    </a:rPr>
                                  </m:ctrlPr>
                                </m:sSubPr>
                                <m:e>
                                  <m:r>
                                    <a:rPr lang="en-US" altLang="zh-TW" sz="2000" i="1" dirty="0" err="1" smtClean="0">
                                      <a:solidFill>
                                        <a:schemeClr val="tx1"/>
                                      </a:solidFill>
                                      <a:latin typeface="Cambria Math" panose="02040503050406030204" pitchFamily="18" charset="0"/>
                                    </a:rPr>
                                    <m:t>𝑑</m:t>
                                  </m:r>
                                </m:e>
                                <m:sub>
                                  <m:r>
                                    <a:rPr lang="en-US" altLang="zh-TW" sz="2000" i="1" dirty="0" err="1" smtClean="0">
                                      <a:solidFill>
                                        <a:schemeClr val="tx1"/>
                                      </a:solidFill>
                                      <a:latin typeface="Cambria Math" panose="02040503050406030204" pitchFamily="18" charset="0"/>
                                    </a:rPr>
                                    <m:t>𝑚𝑜𝑑𝑒𝑙</m:t>
                                  </m:r>
                                </m:sub>
                              </m:sSub>
                              <m:r>
                                <a:rPr lang="en-US" altLang="zh-TW" sz="2000" b="0" i="1" dirty="0" smtClean="0">
                                  <a:solidFill>
                                    <a:schemeClr val="tx1"/>
                                  </a:solidFill>
                                  <a:latin typeface="Cambria Math" panose="02040503050406030204" pitchFamily="18" charset="0"/>
                                </a:rPr>
                                <m:t>𝑛</m:t>
                              </m:r>
                              <m:r>
                                <a:rPr lang="en-US" altLang="zh-TW" sz="2000" b="0" i="1" dirty="0" smtClean="0">
                                  <a:solidFill>
                                    <a:schemeClr val="tx1"/>
                                  </a:solidFill>
                                  <a:latin typeface="Cambria Math" panose="02040503050406030204" pitchFamily="18" charset="0"/>
                                </a:rPr>
                                <m:t>)</m:t>
                              </m:r>
                            </m:oMath>
                          </a14:m>
                          <a:r>
                            <a:rPr lang="zh-TW" altLang="en-US" sz="2000">
                              <a:solidFill>
                                <a:schemeClr val="tx1"/>
                              </a:solidFill>
                              <a:latin typeface="Calibri"/>
                            </a:rPr>
                            <a:t> </a:t>
                          </a:r>
                        </a:p>
                      </a:txBody>
                      <a:tcPr anchor="ctr"/>
                    </a:tc>
                    <a:extLst>
                      <a:ext uri="{0D108BD9-81ED-4DB2-BD59-A6C34878D82A}">
                        <a16:rowId xmlns:a16="http://schemas.microsoft.com/office/drawing/2014/main" val="693531832"/>
                      </a:ext>
                    </a:extLst>
                  </a:tr>
                  <a:tr h="369946">
                    <a:tc>
                      <a:txBody>
                        <a:bodyPr/>
                        <a:lstStyle/>
                        <a:p>
                          <a:pPr lvl="0" algn="ctr">
                            <a:buNone/>
                          </a:pPr>
                          <a:r>
                            <a:rPr lang="zh-TW" altLang="en-US" sz="2000">
                              <a:solidFill>
                                <a:schemeClr val="tx1"/>
                              </a:solidFill>
                              <a:latin typeface="Calibri"/>
                            </a:rPr>
                            <a:t>Percent Trainable</a:t>
                          </a:r>
                        </a:p>
                      </a:txBody>
                      <a:tcPr anchor="ctr"/>
                    </a:tc>
                    <a:tc>
                      <a:txBody>
                        <a:bodyPr/>
                        <a:lstStyle/>
                        <a:p>
                          <a:pPr lvl="0" algn="ctr">
                            <a:buNone/>
                          </a:pPr>
                          <a:r>
                            <a:rPr lang="zh-TW" altLang="en-US" sz="2400">
                              <a:solidFill>
                                <a:schemeClr val="tx1"/>
                              </a:solidFill>
                              <a:latin typeface="Calibri"/>
                            </a:rPr>
                            <a:t>&lt;5%</a:t>
                          </a:r>
                        </a:p>
                      </a:txBody>
                      <a:tcPr/>
                    </a:tc>
                    <a:tc>
                      <a:txBody>
                        <a:bodyPr/>
                        <a:lstStyle/>
                        <a:p>
                          <a:pPr lvl="0" algn="ctr">
                            <a:buNone/>
                          </a:pPr>
                          <a:r>
                            <a:rPr lang="en-US" altLang="zh-TW" sz="2400" b="0" i="0" u="none" strike="noStrike" noProof="0">
                              <a:solidFill>
                                <a:schemeClr val="tx1"/>
                              </a:solidFill>
                              <a:latin typeface="Calibri"/>
                            </a:rPr>
                            <a:t>&lt;0.1%</a:t>
                          </a:r>
                          <a:endParaRPr lang="zh-TW" sz="2400" b="0" i="0" u="none" strike="noStrike" noProof="0">
                            <a:solidFill>
                              <a:schemeClr val="tx1"/>
                            </a:solidFill>
                            <a:latin typeface="Calibri"/>
                          </a:endParaRPr>
                        </a:p>
                      </a:txBody>
                      <a:tcPr/>
                    </a:tc>
                    <a:tc>
                      <a:txBody>
                        <a:bodyPr/>
                        <a:lstStyle/>
                        <a:p>
                          <a:pPr lvl="0" algn="ctr">
                            <a:buNone/>
                          </a:pPr>
                          <a:r>
                            <a:rPr lang="zh-TW" altLang="en-US" sz="2400">
                              <a:solidFill>
                                <a:schemeClr val="tx1"/>
                              </a:solidFill>
                              <a:latin typeface="Calibri"/>
                            </a:rPr>
                            <a:t>&lt;0.1%</a:t>
                          </a:r>
                        </a:p>
                      </a:txBody>
                      <a:tcPr/>
                    </a:tc>
                    <a:tc>
                      <a:txBody>
                        <a:bodyPr/>
                        <a:lstStyle/>
                        <a:p>
                          <a:pPr lvl="0" algn="ctr">
                            <a:buNone/>
                          </a:pPr>
                          <a:r>
                            <a:rPr lang="zh-TW" altLang="en-US" sz="2400">
                              <a:solidFill>
                                <a:schemeClr val="tx1"/>
                              </a:solidFill>
                              <a:latin typeface="Calibri"/>
                            </a:rPr>
                            <a:t>&lt;0.05%</a:t>
                          </a:r>
                        </a:p>
                      </a:txBody>
                      <a:tcPr/>
                    </a:tc>
                    <a:extLst>
                      <a:ext uri="{0D108BD9-81ED-4DB2-BD59-A6C34878D82A}">
                        <a16:rowId xmlns:a16="http://schemas.microsoft.com/office/drawing/2014/main" val="3517739727"/>
                      </a:ext>
                    </a:extLst>
                  </a:tr>
                  <a:tr h="2878297">
                    <a:tc>
                      <a:txBody>
                        <a:bodyPr/>
                        <a:lstStyle/>
                        <a:p>
                          <a:pPr algn="ctr"/>
                          <a:r>
                            <a:rPr lang="en-US" altLang="zh-TW" sz="2400">
                              <a:solidFill>
                                <a:schemeClr val="tx1"/>
                              </a:solidFill>
                              <a:latin typeface="Calibri"/>
                            </a:rPr>
                            <a:t>Trainable </a:t>
                          </a:r>
                          <a:br>
                            <a:rPr lang="en-US" altLang="zh-TW" sz="2400">
                              <a:solidFill>
                                <a:schemeClr val="tx1"/>
                              </a:solidFill>
                              <a:latin typeface="Calibri"/>
                            </a:rPr>
                          </a:br>
                          <a:r>
                            <a:rPr lang="en-US" altLang="zh-TW" sz="2400">
                              <a:solidFill>
                                <a:schemeClr val="tx1"/>
                              </a:solidFill>
                              <a:latin typeface="Calibri"/>
                            </a:rPr>
                            <a:t>parameters</a:t>
                          </a:r>
                          <a:br>
                            <a:rPr lang="en-US" altLang="zh-TW" sz="2400">
                              <a:solidFill>
                                <a:schemeClr val="tx1"/>
                              </a:solidFill>
                              <a:latin typeface="Calibri"/>
                            </a:rPr>
                          </a:br>
                          <a:r>
                            <a:rPr lang="zh-TW" altLang="en-US" sz="2400">
                              <a:solidFill>
                                <a:schemeClr val="tx1"/>
                              </a:solidFill>
                              <a:latin typeface="Calibri"/>
                            </a:rPr>
                            <a:t>Illustration</a:t>
                          </a:r>
                        </a:p>
                      </a:txBody>
                      <a:tcPr anchor="ctr"/>
                    </a:tc>
                    <a:tc>
                      <a:txBody>
                        <a:bodyPr/>
                        <a:lstStyle/>
                        <a:p>
                          <a:pPr lvl="0" algn="ctr">
                            <a:buNone/>
                          </a:pPr>
                          <a:endParaRPr lang="zh-TW" altLang="en-US" sz="2400">
                            <a:solidFill>
                              <a:schemeClr val="tx1"/>
                            </a:solidFill>
                            <a:latin typeface="Calibri"/>
                          </a:endParaRPr>
                        </a:p>
                        <a:p>
                          <a:pPr lvl="0" algn="ctr">
                            <a:buNone/>
                          </a:pPr>
                          <a:endParaRPr lang="zh-TW" altLang="en-US" sz="2400">
                            <a:solidFill>
                              <a:schemeClr val="tx1"/>
                            </a:solidFill>
                            <a:latin typeface="Calibri"/>
                          </a:endParaRPr>
                        </a:p>
                        <a:p>
                          <a:pPr lvl="0" algn="ctr">
                            <a:buNone/>
                          </a:pPr>
                          <a:endParaRPr lang="zh-TW" altLang="en-US" sz="2400">
                            <a:solidFill>
                              <a:schemeClr val="tx1"/>
                            </a:solidFill>
                            <a:latin typeface="Calibri"/>
                          </a:endParaRPr>
                        </a:p>
                        <a:p>
                          <a:pPr lvl="0" algn="ctr">
                            <a:buNone/>
                          </a:pPr>
                          <a:endParaRPr lang="zh-TW" altLang="en-US" sz="2400">
                            <a:solidFill>
                              <a:schemeClr val="tx1"/>
                            </a:solidFill>
                            <a:latin typeface="Calibri"/>
                          </a:endParaRPr>
                        </a:p>
                        <a:p>
                          <a:pPr lvl="0" algn="ctr">
                            <a:buNone/>
                          </a:pPr>
                          <a:endParaRPr lang="zh-TW" altLang="en-US" sz="2400">
                            <a:solidFill>
                              <a:schemeClr val="tx1"/>
                            </a:solidFill>
                            <a:latin typeface="Calibri"/>
                          </a:endParaRPr>
                        </a:p>
                        <a:p>
                          <a:pPr lvl="0" algn="ctr">
                            <a:buNone/>
                          </a:pPr>
                          <a:endParaRPr lang="zh-TW" altLang="en-US" sz="2400">
                            <a:solidFill>
                              <a:schemeClr val="tx1"/>
                            </a:solidFill>
                            <a:latin typeface="Calibri"/>
                          </a:endParaRPr>
                        </a:p>
                        <a:p>
                          <a:pPr lvl="0" algn="ctr">
                            <a:buNone/>
                          </a:pPr>
                          <a:endParaRPr lang="zh-TW" altLang="en-US" sz="2400">
                            <a:solidFill>
                              <a:schemeClr val="tx1"/>
                            </a:solidFill>
                            <a:latin typeface="Calibri"/>
                          </a:endParaRPr>
                        </a:p>
                      </a:txBody>
                      <a:tcPr/>
                    </a:tc>
                    <a:tc>
                      <a:txBody>
                        <a:bodyPr/>
                        <a:lstStyle/>
                        <a:p>
                          <a:pPr algn="ctr"/>
                          <a:endParaRPr lang="zh-TW" altLang="en-US" sz="2400">
                            <a:solidFill>
                              <a:schemeClr val="tx1"/>
                            </a:solidFill>
                            <a:latin typeface="Calibri"/>
                          </a:endParaRPr>
                        </a:p>
                      </a:txBody>
                      <a:tcPr/>
                    </a:tc>
                    <a:tc>
                      <a:txBody>
                        <a:bodyPr/>
                        <a:lstStyle/>
                        <a:p>
                          <a:pPr algn="ctr"/>
                          <a:endParaRPr lang="zh-TW" altLang="en-US" sz="2400">
                            <a:solidFill>
                              <a:schemeClr val="tx1"/>
                            </a:solidFill>
                            <a:latin typeface="Calibri"/>
                          </a:endParaRPr>
                        </a:p>
                      </a:txBody>
                      <a:tcPr/>
                    </a:tc>
                    <a:tc>
                      <a:txBody>
                        <a:bodyPr/>
                        <a:lstStyle/>
                        <a:p>
                          <a:pPr algn="ctr"/>
                          <a:endParaRPr lang="zh-TW" altLang="en-US" sz="2400" dirty="0">
                            <a:solidFill>
                              <a:schemeClr val="tx1"/>
                            </a:solidFill>
                            <a:latin typeface="Calibri"/>
                          </a:endParaRPr>
                        </a:p>
                      </a:txBody>
                      <a:tcPr/>
                    </a:tc>
                    <a:extLst>
                      <a:ext uri="{0D108BD9-81ED-4DB2-BD59-A6C34878D82A}">
                        <a16:rowId xmlns:a16="http://schemas.microsoft.com/office/drawing/2014/main" val="1570780558"/>
                      </a:ext>
                    </a:extLst>
                  </a:tr>
                </a:tbl>
              </a:graphicData>
            </a:graphic>
          </p:graphicFrame>
        </mc:Choice>
        <mc:Fallback xmlns="">
          <p:graphicFrame>
            <p:nvGraphicFramePr>
              <p:cNvPr id="6" name="表格 6">
                <a:extLst>
                  <a:ext uri="{FF2B5EF4-FFF2-40B4-BE49-F238E27FC236}">
                    <a16:creationId xmlns:a16="http://schemas.microsoft.com/office/drawing/2014/main" id="{26446B0F-EA8E-DBE4-20FA-697DCAD92500}"/>
                  </a:ext>
                </a:extLst>
              </p:cNvPr>
              <p:cNvGraphicFramePr>
                <a:graphicFrameLocks noGrp="1"/>
              </p:cNvGraphicFramePr>
              <p:nvPr/>
            </p:nvGraphicFramePr>
            <p:xfrm>
              <a:off x="664889" y="1874236"/>
              <a:ext cx="10628110" cy="4509939"/>
            </p:xfrm>
            <a:graphic>
              <a:graphicData uri="http://schemas.openxmlformats.org/drawingml/2006/table">
                <a:tbl>
                  <a:tblPr firstRow="1" bandRow="1">
                    <a:tableStyleId>{5940675A-B579-460E-94D1-54222C63F5DA}</a:tableStyleId>
                  </a:tblPr>
                  <a:tblGrid>
                    <a:gridCol w="2125622">
                      <a:extLst>
                        <a:ext uri="{9D8B030D-6E8A-4147-A177-3AD203B41FA5}">
                          <a16:colId xmlns:a16="http://schemas.microsoft.com/office/drawing/2014/main" val="2217250366"/>
                        </a:ext>
                      </a:extLst>
                    </a:gridCol>
                    <a:gridCol w="2125622">
                      <a:extLst>
                        <a:ext uri="{9D8B030D-6E8A-4147-A177-3AD203B41FA5}">
                          <a16:colId xmlns:a16="http://schemas.microsoft.com/office/drawing/2014/main" val="404928103"/>
                        </a:ext>
                      </a:extLst>
                    </a:gridCol>
                    <a:gridCol w="2125622">
                      <a:extLst>
                        <a:ext uri="{9D8B030D-6E8A-4147-A177-3AD203B41FA5}">
                          <a16:colId xmlns:a16="http://schemas.microsoft.com/office/drawing/2014/main" val="736698054"/>
                        </a:ext>
                      </a:extLst>
                    </a:gridCol>
                    <a:gridCol w="2125622">
                      <a:extLst>
                        <a:ext uri="{9D8B030D-6E8A-4147-A177-3AD203B41FA5}">
                          <a16:colId xmlns:a16="http://schemas.microsoft.com/office/drawing/2014/main" val="348833567"/>
                        </a:ext>
                      </a:extLst>
                    </a:gridCol>
                    <a:gridCol w="2125622">
                      <a:extLst>
                        <a:ext uri="{9D8B030D-6E8A-4147-A177-3AD203B41FA5}">
                          <a16:colId xmlns:a16="http://schemas.microsoft.com/office/drawing/2014/main" val="3732032782"/>
                        </a:ext>
                      </a:extLst>
                    </a:gridCol>
                  </a:tblGrid>
                  <a:tr h="473402">
                    <a:tc>
                      <a:txBody>
                        <a:bodyPr/>
                        <a:lstStyle/>
                        <a:p>
                          <a:pPr algn="ctr"/>
                          <a:endParaRPr lang="zh-TW" altLang="en-US" sz="2400">
                            <a:solidFill>
                              <a:schemeClr val="tx1"/>
                            </a:solidFill>
                            <a:latin typeface="Calibri"/>
                          </a:endParaRPr>
                        </a:p>
                      </a:txBody>
                      <a:tcPr/>
                    </a:tc>
                    <a:tc>
                      <a:txBody>
                        <a:bodyPr/>
                        <a:lstStyle/>
                        <a:p>
                          <a:pPr algn="ctr"/>
                          <a:r>
                            <a:rPr lang="zh-TW" altLang="en-US" sz="2400">
                              <a:solidFill>
                                <a:schemeClr val="tx1"/>
                              </a:solidFill>
                              <a:latin typeface="Calibri"/>
                            </a:rPr>
                            <a:t>Adapter</a:t>
                          </a:r>
                        </a:p>
                      </a:txBody>
                      <a:tcPr/>
                    </a:tc>
                    <a:tc>
                      <a:txBody>
                        <a:bodyPr/>
                        <a:lstStyle/>
                        <a:p>
                          <a:pPr algn="ctr"/>
                          <a:r>
                            <a:rPr lang="zh-TW" altLang="en-US" sz="2400">
                              <a:solidFill>
                                <a:schemeClr val="tx1"/>
                              </a:solidFill>
                              <a:latin typeface="Calibri"/>
                            </a:rPr>
                            <a:t>LoRA</a:t>
                          </a:r>
                        </a:p>
                      </a:txBody>
                      <a:tcPr/>
                    </a:tc>
                    <a:tc>
                      <a:txBody>
                        <a:bodyPr/>
                        <a:lstStyle/>
                        <a:p>
                          <a:pPr algn="ctr"/>
                          <a:r>
                            <a:rPr lang="zh-TW" altLang="en-US" sz="2400">
                              <a:solidFill>
                                <a:schemeClr val="tx1"/>
                              </a:solidFill>
                              <a:latin typeface="Calibri"/>
                            </a:rPr>
                            <a:t>Prefix Tuning</a:t>
                          </a:r>
                        </a:p>
                      </a:txBody>
                      <a:tcPr/>
                    </a:tc>
                    <a:tc>
                      <a:txBody>
                        <a:bodyPr/>
                        <a:lstStyle/>
                        <a:p>
                          <a:pPr algn="ctr"/>
                          <a:r>
                            <a:rPr lang="zh-TW" altLang="en-US" sz="2400">
                              <a:solidFill>
                                <a:schemeClr val="tx1"/>
                              </a:solidFill>
                              <a:latin typeface="Calibri"/>
                            </a:rPr>
                            <a:t>Soft Prompt</a:t>
                          </a:r>
                        </a:p>
                      </a:txBody>
                      <a:tcPr/>
                    </a:tc>
                    <a:extLst>
                      <a:ext uri="{0D108BD9-81ED-4DB2-BD59-A6C34878D82A}">
                        <a16:rowId xmlns:a16="http://schemas.microsoft.com/office/drawing/2014/main" val="1066205599"/>
                      </a:ext>
                    </a:extLst>
                  </a:tr>
                  <a:tr h="701040">
                    <a:tc>
                      <a:txBody>
                        <a:bodyPr/>
                        <a:lstStyle/>
                        <a:p>
                          <a:pPr algn="ctr"/>
                          <a:r>
                            <a:rPr lang="zh-TW" altLang="en-US" sz="2000">
                              <a:solidFill>
                                <a:schemeClr val="tx1"/>
                              </a:solidFill>
                              <a:latin typeface="Calibri"/>
                            </a:rPr>
                            <a:t>Task-specific param</a:t>
                          </a:r>
                          <a:r>
                            <a:rPr lang="en-US" altLang="zh-TW" sz="2000" err="1">
                              <a:solidFill>
                                <a:schemeClr val="tx1"/>
                              </a:solidFill>
                              <a:latin typeface="Calibri"/>
                            </a:rPr>
                            <a:t>eters</a:t>
                          </a:r>
                          <a:r>
                            <a:rPr lang="zh-TW" altLang="en-US" sz="2000">
                              <a:solidFill>
                                <a:schemeClr val="tx1"/>
                              </a:solidFill>
                              <a:latin typeface="Calibri"/>
                            </a:rPr>
                            <a:t>*</a:t>
                          </a:r>
                        </a:p>
                      </a:txBody>
                      <a:tcPr anchor="ctr"/>
                    </a:tc>
                    <a:tc>
                      <a:txBody>
                        <a:bodyPr/>
                        <a:lstStyle/>
                        <a:p>
                          <a:endParaRPr lang="en-US"/>
                        </a:p>
                      </a:txBody>
                      <a:tcPr anchor="ctr">
                        <a:blipFill>
                          <a:blip r:embed="rId2"/>
                          <a:stretch>
                            <a:fillRect l="-100287" t="-74783" r="-300287" b="-478261"/>
                          </a:stretch>
                        </a:blipFill>
                      </a:tcPr>
                    </a:tc>
                    <a:tc>
                      <a:txBody>
                        <a:bodyPr/>
                        <a:lstStyle/>
                        <a:p>
                          <a:endParaRPr lang="en-US"/>
                        </a:p>
                      </a:txBody>
                      <a:tcPr anchor="ctr">
                        <a:blipFill>
                          <a:blip r:embed="rId2"/>
                          <a:stretch>
                            <a:fillRect l="-200862" t="-74783" r="-201149" b="-478261"/>
                          </a:stretch>
                        </a:blipFill>
                      </a:tcPr>
                    </a:tc>
                    <a:tc>
                      <a:txBody>
                        <a:bodyPr/>
                        <a:lstStyle/>
                        <a:p>
                          <a:endParaRPr lang="en-US"/>
                        </a:p>
                      </a:txBody>
                      <a:tcPr anchor="ctr">
                        <a:blipFill>
                          <a:blip r:embed="rId2"/>
                          <a:stretch>
                            <a:fillRect l="-300000" t="-74783" r="-100573" b="-478261"/>
                          </a:stretch>
                        </a:blipFill>
                      </a:tcPr>
                    </a:tc>
                    <a:tc>
                      <a:txBody>
                        <a:bodyPr/>
                        <a:lstStyle/>
                        <a:p>
                          <a:endParaRPr lang="en-US"/>
                        </a:p>
                      </a:txBody>
                      <a:tcPr anchor="ctr">
                        <a:blipFill>
                          <a:blip r:embed="rId2"/>
                          <a:stretch>
                            <a:fillRect l="-400000" t="-74783" r="-573" b="-478261"/>
                          </a:stretch>
                        </a:blipFill>
                      </a:tcPr>
                    </a:tc>
                    <a:extLst>
                      <a:ext uri="{0D108BD9-81ED-4DB2-BD59-A6C34878D82A}">
                        <a16:rowId xmlns:a16="http://schemas.microsoft.com/office/drawing/2014/main" val="693531832"/>
                      </a:ext>
                    </a:extLst>
                  </a:tr>
                  <a:tr h="457200">
                    <a:tc>
                      <a:txBody>
                        <a:bodyPr/>
                        <a:lstStyle/>
                        <a:p>
                          <a:pPr lvl="0" algn="ctr">
                            <a:buNone/>
                          </a:pPr>
                          <a:r>
                            <a:rPr lang="zh-TW" altLang="en-US" sz="2000">
                              <a:solidFill>
                                <a:schemeClr val="tx1"/>
                              </a:solidFill>
                              <a:latin typeface="Calibri"/>
                            </a:rPr>
                            <a:t>Percent Trainable</a:t>
                          </a:r>
                        </a:p>
                      </a:txBody>
                      <a:tcPr anchor="ctr"/>
                    </a:tc>
                    <a:tc>
                      <a:txBody>
                        <a:bodyPr/>
                        <a:lstStyle/>
                        <a:p>
                          <a:pPr lvl="0" algn="ctr">
                            <a:buNone/>
                          </a:pPr>
                          <a:r>
                            <a:rPr lang="zh-TW" altLang="en-US" sz="2400">
                              <a:solidFill>
                                <a:schemeClr val="tx1"/>
                              </a:solidFill>
                              <a:latin typeface="Calibri"/>
                            </a:rPr>
                            <a:t>&lt;5%</a:t>
                          </a:r>
                        </a:p>
                      </a:txBody>
                      <a:tcPr/>
                    </a:tc>
                    <a:tc>
                      <a:txBody>
                        <a:bodyPr/>
                        <a:lstStyle/>
                        <a:p>
                          <a:pPr lvl="0" algn="ctr">
                            <a:buNone/>
                          </a:pPr>
                          <a:r>
                            <a:rPr lang="en-US" altLang="zh-TW" sz="2400" b="0" i="0" u="none" strike="noStrike" noProof="0">
                              <a:solidFill>
                                <a:schemeClr val="tx1"/>
                              </a:solidFill>
                              <a:latin typeface="Calibri"/>
                            </a:rPr>
                            <a:t>&lt;0.1%</a:t>
                          </a:r>
                          <a:endParaRPr lang="zh-TW" sz="2400" b="0" i="0" u="none" strike="noStrike" noProof="0">
                            <a:solidFill>
                              <a:schemeClr val="tx1"/>
                            </a:solidFill>
                            <a:latin typeface="Calibri"/>
                          </a:endParaRPr>
                        </a:p>
                      </a:txBody>
                      <a:tcPr/>
                    </a:tc>
                    <a:tc>
                      <a:txBody>
                        <a:bodyPr/>
                        <a:lstStyle/>
                        <a:p>
                          <a:pPr lvl="0" algn="ctr">
                            <a:buNone/>
                          </a:pPr>
                          <a:r>
                            <a:rPr lang="zh-TW" altLang="en-US" sz="2400">
                              <a:solidFill>
                                <a:schemeClr val="tx1"/>
                              </a:solidFill>
                              <a:latin typeface="Calibri"/>
                            </a:rPr>
                            <a:t>&lt;0.1%</a:t>
                          </a:r>
                        </a:p>
                      </a:txBody>
                      <a:tcPr/>
                    </a:tc>
                    <a:tc>
                      <a:txBody>
                        <a:bodyPr/>
                        <a:lstStyle/>
                        <a:p>
                          <a:pPr lvl="0" algn="ctr">
                            <a:buNone/>
                          </a:pPr>
                          <a:r>
                            <a:rPr lang="zh-TW" altLang="en-US" sz="2400">
                              <a:solidFill>
                                <a:schemeClr val="tx1"/>
                              </a:solidFill>
                              <a:latin typeface="Calibri"/>
                            </a:rPr>
                            <a:t>&lt;0.05%</a:t>
                          </a:r>
                        </a:p>
                      </a:txBody>
                      <a:tcPr/>
                    </a:tc>
                    <a:extLst>
                      <a:ext uri="{0D108BD9-81ED-4DB2-BD59-A6C34878D82A}">
                        <a16:rowId xmlns:a16="http://schemas.microsoft.com/office/drawing/2014/main" val="3517739727"/>
                      </a:ext>
                    </a:extLst>
                  </a:tr>
                  <a:tr h="2878297">
                    <a:tc>
                      <a:txBody>
                        <a:bodyPr/>
                        <a:lstStyle/>
                        <a:p>
                          <a:pPr algn="ctr"/>
                          <a:r>
                            <a:rPr lang="en-US" altLang="zh-TW" sz="2400">
                              <a:solidFill>
                                <a:schemeClr val="tx1"/>
                              </a:solidFill>
                              <a:latin typeface="Calibri"/>
                            </a:rPr>
                            <a:t>Trainable </a:t>
                          </a:r>
                          <a:br>
                            <a:rPr lang="en-US" altLang="zh-TW" sz="2400">
                              <a:solidFill>
                                <a:schemeClr val="tx1"/>
                              </a:solidFill>
                              <a:latin typeface="Calibri"/>
                            </a:rPr>
                          </a:br>
                          <a:r>
                            <a:rPr lang="en-US" altLang="zh-TW" sz="2400">
                              <a:solidFill>
                                <a:schemeClr val="tx1"/>
                              </a:solidFill>
                              <a:latin typeface="Calibri"/>
                            </a:rPr>
                            <a:t>parameters</a:t>
                          </a:r>
                          <a:br>
                            <a:rPr lang="en-US" altLang="zh-TW" sz="2400">
                              <a:solidFill>
                                <a:schemeClr val="tx1"/>
                              </a:solidFill>
                              <a:latin typeface="Calibri"/>
                            </a:rPr>
                          </a:br>
                          <a:r>
                            <a:rPr lang="zh-TW" altLang="en-US" sz="2400">
                              <a:solidFill>
                                <a:schemeClr val="tx1"/>
                              </a:solidFill>
                              <a:latin typeface="Calibri"/>
                            </a:rPr>
                            <a:t>Illustration</a:t>
                          </a:r>
                        </a:p>
                      </a:txBody>
                      <a:tcPr anchor="ctr"/>
                    </a:tc>
                    <a:tc>
                      <a:txBody>
                        <a:bodyPr/>
                        <a:lstStyle/>
                        <a:p>
                          <a:pPr lvl="0" algn="ctr">
                            <a:buNone/>
                          </a:pPr>
                          <a:endParaRPr lang="zh-TW" altLang="en-US" sz="2400">
                            <a:solidFill>
                              <a:schemeClr val="tx1"/>
                            </a:solidFill>
                            <a:latin typeface="Calibri"/>
                          </a:endParaRPr>
                        </a:p>
                        <a:p>
                          <a:pPr lvl="0" algn="ctr">
                            <a:buNone/>
                          </a:pPr>
                          <a:endParaRPr lang="zh-TW" altLang="en-US" sz="2400">
                            <a:solidFill>
                              <a:schemeClr val="tx1"/>
                            </a:solidFill>
                            <a:latin typeface="Calibri"/>
                          </a:endParaRPr>
                        </a:p>
                        <a:p>
                          <a:pPr lvl="0" algn="ctr">
                            <a:buNone/>
                          </a:pPr>
                          <a:endParaRPr lang="zh-TW" altLang="en-US" sz="2400">
                            <a:solidFill>
                              <a:schemeClr val="tx1"/>
                            </a:solidFill>
                            <a:latin typeface="Calibri"/>
                          </a:endParaRPr>
                        </a:p>
                        <a:p>
                          <a:pPr lvl="0" algn="ctr">
                            <a:buNone/>
                          </a:pPr>
                          <a:endParaRPr lang="zh-TW" altLang="en-US" sz="2400">
                            <a:solidFill>
                              <a:schemeClr val="tx1"/>
                            </a:solidFill>
                            <a:latin typeface="Calibri"/>
                          </a:endParaRPr>
                        </a:p>
                        <a:p>
                          <a:pPr lvl="0" algn="ctr">
                            <a:buNone/>
                          </a:pPr>
                          <a:endParaRPr lang="zh-TW" altLang="en-US" sz="2400">
                            <a:solidFill>
                              <a:schemeClr val="tx1"/>
                            </a:solidFill>
                            <a:latin typeface="Calibri"/>
                          </a:endParaRPr>
                        </a:p>
                        <a:p>
                          <a:pPr lvl="0" algn="ctr">
                            <a:buNone/>
                          </a:pPr>
                          <a:endParaRPr lang="zh-TW" altLang="en-US" sz="2400">
                            <a:solidFill>
                              <a:schemeClr val="tx1"/>
                            </a:solidFill>
                            <a:latin typeface="Calibri"/>
                          </a:endParaRPr>
                        </a:p>
                        <a:p>
                          <a:pPr lvl="0" algn="ctr">
                            <a:buNone/>
                          </a:pPr>
                          <a:endParaRPr lang="zh-TW" altLang="en-US" sz="2400">
                            <a:solidFill>
                              <a:schemeClr val="tx1"/>
                            </a:solidFill>
                            <a:latin typeface="Calibri"/>
                          </a:endParaRPr>
                        </a:p>
                      </a:txBody>
                      <a:tcPr/>
                    </a:tc>
                    <a:tc>
                      <a:txBody>
                        <a:bodyPr/>
                        <a:lstStyle/>
                        <a:p>
                          <a:pPr algn="ctr"/>
                          <a:endParaRPr lang="zh-TW" altLang="en-US" sz="2400">
                            <a:solidFill>
                              <a:schemeClr val="tx1"/>
                            </a:solidFill>
                            <a:latin typeface="Calibri"/>
                          </a:endParaRPr>
                        </a:p>
                      </a:txBody>
                      <a:tcPr/>
                    </a:tc>
                    <a:tc>
                      <a:txBody>
                        <a:bodyPr/>
                        <a:lstStyle/>
                        <a:p>
                          <a:pPr algn="ctr"/>
                          <a:endParaRPr lang="zh-TW" altLang="en-US" sz="2400">
                            <a:solidFill>
                              <a:schemeClr val="tx1"/>
                            </a:solidFill>
                            <a:latin typeface="Calibri"/>
                          </a:endParaRPr>
                        </a:p>
                      </a:txBody>
                      <a:tcPr/>
                    </a:tc>
                    <a:tc>
                      <a:txBody>
                        <a:bodyPr/>
                        <a:lstStyle/>
                        <a:p>
                          <a:pPr algn="ctr"/>
                          <a:endParaRPr lang="zh-TW" altLang="en-US" sz="2400">
                            <a:solidFill>
                              <a:schemeClr val="tx1"/>
                            </a:solidFill>
                            <a:latin typeface="Calibri"/>
                          </a:endParaRPr>
                        </a:p>
                      </a:txBody>
                      <a:tcPr/>
                    </a:tc>
                    <a:extLst>
                      <a:ext uri="{0D108BD9-81ED-4DB2-BD59-A6C34878D82A}">
                        <a16:rowId xmlns:a16="http://schemas.microsoft.com/office/drawing/2014/main" val="1570780558"/>
                      </a:ext>
                    </a:extLst>
                  </a:tr>
                </a:tbl>
              </a:graphicData>
            </a:graphic>
          </p:graphicFrame>
        </mc:Fallback>
      </mc:AlternateContent>
      <p:grpSp>
        <p:nvGrpSpPr>
          <p:cNvPr id="30" name="群組 29">
            <a:extLst>
              <a:ext uri="{FF2B5EF4-FFF2-40B4-BE49-F238E27FC236}">
                <a16:creationId xmlns:a16="http://schemas.microsoft.com/office/drawing/2014/main" id="{410F2C9A-7120-C564-4791-85581B87BDF1}"/>
              </a:ext>
            </a:extLst>
          </p:cNvPr>
          <p:cNvGrpSpPr/>
          <p:nvPr/>
        </p:nvGrpSpPr>
        <p:grpSpPr>
          <a:xfrm>
            <a:off x="2838910" y="3629247"/>
            <a:ext cx="1981340" cy="2700670"/>
            <a:chOff x="2980677" y="3124200"/>
            <a:chExt cx="1981340" cy="2700670"/>
          </a:xfrm>
        </p:grpSpPr>
        <p:cxnSp>
          <p:nvCxnSpPr>
            <p:cNvPr id="10" name="直線單箭頭接點 9">
              <a:extLst>
                <a:ext uri="{FF2B5EF4-FFF2-40B4-BE49-F238E27FC236}">
                  <a16:creationId xmlns:a16="http://schemas.microsoft.com/office/drawing/2014/main" id="{0DD9D259-515B-5D8B-44B9-732E943D6C95}"/>
                </a:ext>
              </a:extLst>
            </p:cNvPr>
            <p:cNvCxnSpPr/>
            <p:nvPr/>
          </p:nvCxnSpPr>
          <p:spPr>
            <a:xfrm flipV="1">
              <a:off x="3875584" y="3124200"/>
              <a:ext cx="19493" cy="270067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29" name="群組 28">
              <a:extLst>
                <a:ext uri="{FF2B5EF4-FFF2-40B4-BE49-F238E27FC236}">
                  <a16:creationId xmlns:a16="http://schemas.microsoft.com/office/drawing/2014/main" id="{5920E7AE-A48D-5602-7F8C-24BAD562CBB3}"/>
                </a:ext>
              </a:extLst>
            </p:cNvPr>
            <p:cNvGrpSpPr/>
            <p:nvPr/>
          </p:nvGrpSpPr>
          <p:grpSpPr>
            <a:xfrm>
              <a:off x="2980677" y="3216033"/>
              <a:ext cx="1981340" cy="2460807"/>
              <a:chOff x="2980677" y="3216033"/>
              <a:chExt cx="1981340" cy="2460807"/>
            </a:xfrm>
          </p:grpSpPr>
          <p:grpSp>
            <p:nvGrpSpPr>
              <p:cNvPr id="16" name="群組 15">
                <a:extLst>
                  <a:ext uri="{FF2B5EF4-FFF2-40B4-BE49-F238E27FC236}">
                    <a16:creationId xmlns:a16="http://schemas.microsoft.com/office/drawing/2014/main" id="{141F450A-2F35-494A-E51E-75D716F6C5B6}"/>
                  </a:ext>
                </a:extLst>
              </p:cNvPr>
              <p:cNvGrpSpPr/>
              <p:nvPr/>
            </p:nvGrpSpPr>
            <p:grpSpPr>
              <a:xfrm>
                <a:off x="3702805" y="3216033"/>
                <a:ext cx="642608" cy="461665"/>
                <a:chOff x="5854474" y="1921829"/>
                <a:chExt cx="642608" cy="617647"/>
              </a:xfrm>
            </p:grpSpPr>
            <p:sp>
              <p:nvSpPr>
                <p:cNvPr id="23" name="橢圓 22">
                  <a:extLst>
                    <a:ext uri="{FF2B5EF4-FFF2-40B4-BE49-F238E27FC236}">
                      <a16:creationId xmlns:a16="http://schemas.microsoft.com/office/drawing/2014/main" id="{363DE9B2-BA87-9479-5BC4-2A202AFF84B0}"/>
                    </a:ext>
                  </a:extLst>
                </p:cNvPr>
                <p:cNvSpPr/>
                <p:nvPr/>
              </p:nvSpPr>
              <p:spPr>
                <a:xfrm>
                  <a:off x="5854474" y="1999363"/>
                  <a:ext cx="372140" cy="502534"/>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sz="2400">
                    <a:solidFill>
                      <a:schemeClr val="tx1"/>
                    </a:solidFill>
                    <a:ea typeface="新細明體"/>
                    <a:cs typeface="Calibri"/>
                  </a:endParaRPr>
                </a:p>
              </p:txBody>
            </p:sp>
            <p:sp>
              <p:nvSpPr>
                <p:cNvPr id="24" name="文字方塊 18">
                  <a:extLst>
                    <a:ext uri="{FF2B5EF4-FFF2-40B4-BE49-F238E27FC236}">
                      <a16:creationId xmlns:a16="http://schemas.microsoft.com/office/drawing/2014/main" id="{7D396C75-2A71-AC88-544C-4DD3FE4547E4}"/>
                    </a:ext>
                  </a:extLst>
                </p:cNvPr>
                <p:cNvSpPr txBox="1"/>
                <p:nvPr/>
              </p:nvSpPr>
              <p:spPr>
                <a:xfrm>
                  <a:off x="5862672" y="1921829"/>
                  <a:ext cx="634410" cy="61764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zh-TW" altLang="en-US" sz="2400" b="1">
                      <a:ea typeface="新細明體"/>
                    </a:rPr>
                    <a:t>+</a:t>
                  </a:r>
                  <a:endParaRPr lang="zh-TW" sz="2400" b="1">
                    <a:ea typeface="新細明體"/>
                    <a:cs typeface="Calibri"/>
                  </a:endParaRPr>
                </a:p>
              </p:txBody>
            </p:sp>
          </p:grpSp>
          <p:cxnSp>
            <p:nvCxnSpPr>
              <p:cNvPr id="18" name="直線單箭頭接點 17">
                <a:extLst>
                  <a:ext uri="{FF2B5EF4-FFF2-40B4-BE49-F238E27FC236}">
                    <a16:creationId xmlns:a16="http://schemas.microsoft.com/office/drawing/2014/main" id="{47376CC3-3781-3C92-508E-0F170D341B83}"/>
                  </a:ext>
                </a:extLst>
              </p:cNvPr>
              <p:cNvCxnSpPr>
                <a:cxnSpLocks/>
              </p:cNvCxnSpPr>
              <p:nvPr/>
            </p:nvCxnSpPr>
            <p:spPr>
              <a:xfrm flipH="1">
                <a:off x="4906936" y="3446764"/>
                <a:ext cx="26580" cy="2230076"/>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直線單箭頭接點 18">
                <a:extLst>
                  <a:ext uri="{FF2B5EF4-FFF2-40B4-BE49-F238E27FC236}">
                    <a16:creationId xmlns:a16="http://schemas.microsoft.com/office/drawing/2014/main" id="{C325B617-3814-3216-5BCD-0E368D5FBD0A}"/>
                  </a:ext>
                </a:extLst>
              </p:cNvPr>
              <p:cNvCxnSpPr>
                <a:cxnSpLocks/>
              </p:cNvCxnSpPr>
              <p:nvPr/>
            </p:nvCxnSpPr>
            <p:spPr>
              <a:xfrm flipH="1" flipV="1">
                <a:off x="4070111" y="3445826"/>
                <a:ext cx="891906" cy="1178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直線單箭頭接點 19">
                <a:extLst>
                  <a:ext uri="{FF2B5EF4-FFF2-40B4-BE49-F238E27FC236}">
                    <a16:creationId xmlns:a16="http://schemas.microsoft.com/office/drawing/2014/main" id="{396A45CD-D1BB-61C3-0E19-3F69A165AA1E}"/>
                  </a:ext>
                </a:extLst>
              </p:cNvPr>
              <p:cNvCxnSpPr>
                <a:cxnSpLocks/>
              </p:cNvCxnSpPr>
              <p:nvPr/>
            </p:nvCxnSpPr>
            <p:spPr>
              <a:xfrm flipV="1">
                <a:off x="3879122" y="5655845"/>
                <a:ext cx="1036675" cy="691"/>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7" name="群組 26">
                <a:extLst>
                  <a:ext uri="{FF2B5EF4-FFF2-40B4-BE49-F238E27FC236}">
                    <a16:creationId xmlns:a16="http://schemas.microsoft.com/office/drawing/2014/main" id="{617B739E-6B02-16BE-667A-82427E193387}"/>
                  </a:ext>
                </a:extLst>
              </p:cNvPr>
              <p:cNvGrpSpPr/>
              <p:nvPr/>
            </p:nvGrpSpPr>
            <p:grpSpPr>
              <a:xfrm>
                <a:off x="2980677" y="3741926"/>
                <a:ext cx="1807534" cy="1743167"/>
                <a:chOff x="2980677" y="3741926"/>
                <a:chExt cx="1807534" cy="1743167"/>
              </a:xfrm>
            </p:grpSpPr>
            <p:sp>
              <p:nvSpPr>
                <p:cNvPr id="13" name="流程圖: 人工作業 12">
                  <a:extLst>
                    <a:ext uri="{FF2B5EF4-FFF2-40B4-BE49-F238E27FC236}">
                      <a16:creationId xmlns:a16="http://schemas.microsoft.com/office/drawing/2014/main" id="{0EC56C14-3258-353D-8306-F0160F725EA6}"/>
                    </a:ext>
                  </a:extLst>
                </p:cNvPr>
                <p:cNvSpPr/>
                <p:nvPr/>
              </p:nvSpPr>
              <p:spPr>
                <a:xfrm>
                  <a:off x="2980677" y="3741926"/>
                  <a:ext cx="1807534" cy="502703"/>
                </a:xfrm>
                <a:prstGeom prst="flowChartManualOperation">
                  <a:avLst/>
                </a:prstGeom>
                <a:solidFill>
                  <a:srgbClr val="FFFEAB"/>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TW" altLang="en-US" sz="2400">
                    <a:solidFill>
                      <a:schemeClr val="tx1"/>
                    </a:solidFill>
                    <a:ea typeface="新細明體"/>
                    <a:cs typeface="Calibri"/>
                  </a:endParaRPr>
                </a:p>
              </p:txBody>
            </p:sp>
            <p:sp>
              <p:nvSpPr>
                <p:cNvPr id="15" name="矩形: 圓角 14">
                  <a:extLst>
                    <a:ext uri="{FF2B5EF4-FFF2-40B4-BE49-F238E27FC236}">
                      <a16:creationId xmlns:a16="http://schemas.microsoft.com/office/drawing/2014/main" id="{6C681E9D-6BB6-F96A-DE43-180BA159F1BE}"/>
                    </a:ext>
                  </a:extLst>
                </p:cNvPr>
                <p:cNvSpPr/>
                <p:nvPr/>
              </p:nvSpPr>
              <p:spPr>
                <a:xfrm>
                  <a:off x="2993968" y="4411248"/>
                  <a:ext cx="1780953" cy="451074"/>
                </a:xfrm>
                <a:prstGeom prst="roundRect">
                  <a:avLst/>
                </a:prstGeom>
                <a:solidFill>
                  <a:srgbClr val="FBBDD3"/>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TW" sz="2400">
                      <a:solidFill>
                        <a:schemeClr val="tx1"/>
                      </a:solidFill>
                      <a:ea typeface="+mn-lt"/>
                      <a:cs typeface="+mn-lt"/>
                    </a:rPr>
                    <a:t>No</a:t>
                  </a:r>
                  <a:r>
                    <a:rPr lang="en-US" altLang="zh-TW" sz="2400" err="1">
                      <a:solidFill>
                        <a:schemeClr val="tx1"/>
                      </a:solidFill>
                      <a:ea typeface="+mn-lt"/>
                      <a:cs typeface="+mn-lt"/>
                    </a:rPr>
                    <a:t>nlinearity</a:t>
                  </a:r>
                  <a:endParaRPr lang="zh-TW"/>
                </a:p>
              </p:txBody>
            </p:sp>
            <p:sp>
              <p:nvSpPr>
                <p:cNvPr id="26" name="流程圖: 人工作業 25">
                  <a:extLst>
                    <a:ext uri="{FF2B5EF4-FFF2-40B4-BE49-F238E27FC236}">
                      <a16:creationId xmlns:a16="http://schemas.microsoft.com/office/drawing/2014/main" id="{1C08024B-0E0A-86D0-69CF-33938D71B739}"/>
                    </a:ext>
                  </a:extLst>
                </p:cNvPr>
                <p:cNvSpPr/>
                <p:nvPr/>
              </p:nvSpPr>
              <p:spPr>
                <a:xfrm rot="10800000">
                  <a:off x="2980677" y="4982390"/>
                  <a:ext cx="1807534" cy="502703"/>
                </a:xfrm>
                <a:prstGeom prst="flowChartManualOperation">
                  <a:avLst/>
                </a:prstGeom>
                <a:solidFill>
                  <a:srgbClr val="FFFEAB"/>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TW" altLang="en-US" sz="2400">
                    <a:solidFill>
                      <a:schemeClr val="tx1"/>
                    </a:solidFill>
                    <a:ea typeface="新細明體"/>
                    <a:cs typeface="Calibri"/>
                  </a:endParaRPr>
                </a:p>
              </p:txBody>
            </p:sp>
          </p:grpSp>
        </p:grpSp>
      </p:grpSp>
      <p:grpSp>
        <p:nvGrpSpPr>
          <p:cNvPr id="32" name="群組 31">
            <a:extLst>
              <a:ext uri="{FF2B5EF4-FFF2-40B4-BE49-F238E27FC236}">
                <a16:creationId xmlns:a16="http://schemas.microsoft.com/office/drawing/2014/main" id="{E00BDC73-D90D-D073-F2D8-0FEA195FB685}"/>
              </a:ext>
            </a:extLst>
          </p:cNvPr>
          <p:cNvGrpSpPr/>
          <p:nvPr/>
        </p:nvGrpSpPr>
        <p:grpSpPr>
          <a:xfrm>
            <a:off x="5027443" y="3629247"/>
            <a:ext cx="1807534" cy="2700670"/>
            <a:chOff x="2980677" y="3124200"/>
            <a:chExt cx="1807534" cy="2700670"/>
          </a:xfrm>
        </p:grpSpPr>
        <p:cxnSp>
          <p:nvCxnSpPr>
            <p:cNvPr id="33" name="直線單箭頭接點 32">
              <a:extLst>
                <a:ext uri="{FF2B5EF4-FFF2-40B4-BE49-F238E27FC236}">
                  <a16:creationId xmlns:a16="http://schemas.microsoft.com/office/drawing/2014/main" id="{12BFC93F-25B3-AD8E-DDF1-AD07D1D938F4}"/>
                </a:ext>
              </a:extLst>
            </p:cNvPr>
            <p:cNvCxnSpPr>
              <a:cxnSpLocks/>
            </p:cNvCxnSpPr>
            <p:nvPr/>
          </p:nvCxnSpPr>
          <p:spPr>
            <a:xfrm flipV="1">
              <a:off x="3875584" y="3124200"/>
              <a:ext cx="19493" cy="270067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34" name="群組 33">
              <a:extLst>
                <a:ext uri="{FF2B5EF4-FFF2-40B4-BE49-F238E27FC236}">
                  <a16:creationId xmlns:a16="http://schemas.microsoft.com/office/drawing/2014/main" id="{9F50C36D-769F-4EF1-99B9-1EDE0C59DBBE}"/>
                </a:ext>
              </a:extLst>
            </p:cNvPr>
            <p:cNvGrpSpPr/>
            <p:nvPr/>
          </p:nvGrpSpPr>
          <p:grpSpPr>
            <a:xfrm>
              <a:off x="2980677" y="3216033"/>
              <a:ext cx="1807534" cy="2269060"/>
              <a:chOff x="2980677" y="3216033"/>
              <a:chExt cx="1807534" cy="2269060"/>
            </a:xfrm>
          </p:grpSpPr>
          <p:grpSp>
            <p:nvGrpSpPr>
              <p:cNvPr id="35" name="群組 34">
                <a:extLst>
                  <a:ext uri="{FF2B5EF4-FFF2-40B4-BE49-F238E27FC236}">
                    <a16:creationId xmlns:a16="http://schemas.microsoft.com/office/drawing/2014/main" id="{1D61B74B-19B2-8E17-62CD-1DDDDD3E83D4}"/>
                  </a:ext>
                </a:extLst>
              </p:cNvPr>
              <p:cNvGrpSpPr/>
              <p:nvPr/>
            </p:nvGrpSpPr>
            <p:grpSpPr>
              <a:xfrm>
                <a:off x="3702805" y="3216033"/>
                <a:ext cx="642608" cy="461665"/>
                <a:chOff x="5854474" y="1921829"/>
                <a:chExt cx="642608" cy="617647"/>
              </a:xfrm>
            </p:grpSpPr>
            <p:sp>
              <p:nvSpPr>
                <p:cNvPr id="43" name="橢圓 42">
                  <a:extLst>
                    <a:ext uri="{FF2B5EF4-FFF2-40B4-BE49-F238E27FC236}">
                      <a16:creationId xmlns:a16="http://schemas.microsoft.com/office/drawing/2014/main" id="{230AAE47-0A0B-24CD-4E8B-E82D336FEC24}"/>
                    </a:ext>
                  </a:extLst>
                </p:cNvPr>
                <p:cNvSpPr/>
                <p:nvPr/>
              </p:nvSpPr>
              <p:spPr>
                <a:xfrm>
                  <a:off x="5854474" y="1999363"/>
                  <a:ext cx="372140" cy="502534"/>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sz="2400">
                    <a:solidFill>
                      <a:schemeClr val="tx1"/>
                    </a:solidFill>
                    <a:ea typeface="新細明體"/>
                    <a:cs typeface="Calibri"/>
                  </a:endParaRPr>
                </a:p>
              </p:txBody>
            </p:sp>
            <p:sp>
              <p:nvSpPr>
                <p:cNvPr id="44" name="文字方塊 18">
                  <a:extLst>
                    <a:ext uri="{FF2B5EF4-FFF2-40B4-BE49-F238E27FC236}">
                      <a16:creationId xmlns:a16="http://schemas.microsoft.com/office/drawing/2014/main" id="{5D060D8E-6DC5-0069-CBEF-CE313296A552}"/>
                    </a:ext>
                  </a:extLst>
                </p:cNvPr>
                <p:cNvSpPr txBox="1"/>
                <p:nvPr/>
              </p:nvSpPr>
              <p:spPr>
                <a:xfrm>
                  <a:off x="5862672" y="1921829"/>
                  <a:ext cx="634410" cy="61764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zh-TW" altLang="en-US" sz="2400" b="1">
                      <a:ea typeface="新細明體"/>
                    </a:rPr>
                    <a:t>+</a:t>
                  </a:r>
                  <a:endParaRPr lang="zh-TW" sz="2400" b="1">
                    <a:ea typeface="新細明體"/>
                    <a:cs typeface="Calibri"/>
                  </a:endParaRPr>
                </a:p>
              </p:txBody>
            </p:sp>
          </p:grpSp>
          <p:grpSp>
            <p:nvGrpSpPr>
              <p:cNvPr id="39" name="群組 38">
                <a:extLst>
                  <a:ext uri="{FF2B5EF4-FFF2-40B4-BE49-F238E27FC236}">
                    <a16:creationId xmlns:a16="http://schemas.microsoft.com/office/drawing/2014/main" id="{61B5392D-24E3-D146-AC6E-2DD30714BE53}"/>
                  </a:ext>
                </a:extLst>
              </p:cNvPr>
              <p:cNvGrpSpPr/>
              <p:nvPr/>
            </p:nvGrpSpPr>
            <p:grpSpPr>
              <a:xfrm>
                <a:off x="2980677" y="3741926"/>
                <a:ext cx="1807534" cy="1743167"/>
                <a:chOff x="2980677" y="3741926"/>
                <a:chExt cx="1807534" cy="1743167"/>
              </a:xfrm>
            </p:grpSpPr>
            <p:sp>
              <p:nvSpPr>
                <p:cNvPr id="40" name="流程圖: 人工作業 39">
                  <a:extLst>
                    <a:ext uri="{FF2B5EF4-FFF2-40B4-BE49-F238E27FC236}">
                      <a16:creationId xmlns:a16="http://schemas.microsoft.com/office/drawing/2014/main" id="{57AD36C8-D187-87A8-43CE-B8C1BC9B6449}"/>
                    </a:ext>
                  </a:extLst>
                </p:cNvPr>
                <p:cNvSpPr/>
                <p:nvPr/>
              </p:nvSpPr>
              <p:spPr>
                <a:xfrm>
                  <a:off x="2980677" y="3741926"/>
                  <a:ext cx="1807534" cy="502703"/>
                </a:xfrm>
                <a:prstGeom prst="flowChartManualOperation">
                  <a:avLst/>
                </a:prstGeom>
                <a:solidFill>
                  <a:srgbClr val="FFFEAB"/>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TW" altLang="en-US" sz="2400">
                    <a:solidFill>
                      <a:schemeClr val="tx1"/>
                    </a:solidFill>
                    <a:ea typeface="新細明體"/>
                    <a:cs typeface="Calibri"/>
                  </a:endParaRPr>
                </a:p>
              </p:txBody>
            </p:sp>
            <p:sp>
              <p:nvSpPr>
                <p:cNvPr id="42" name="流程圖: 人工作業 41">
                  <a:extLst>
                    <a:ext uri="{FF2B5EF4-FFF2-40B4-BE49-F238E27FC236}">
                      <a16:creationId xmlns:a16="http://schemas.microsoft.com/office/drawing/2014/main" id="{47C2E10B-28D0-DA1A-23FB-46E4723AED95}"/>
                    </a:ext>
                  </a:extLst>
                </p:cNvPr>
                <p:cNvSpPr/>
                <p:nvPr/>
              </p:nvSpPr>
              <p:spPr>
                <a:xfrm rot="10800000">
                  <a:off x="2980677" y="4982390"/>
                  <a:ext cx="1807534" cy="502703"/>
                </a:xfrm>
                <a:prstGeom prst="flowChartManualOperation">
                  <a:avLst/>
                </a:prstGeom>
                <a:solidFill>
                  <a:srgbClr val="FFFEAB"/>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TW" altLang="en-US" sz="2400">
                    <a:solidFill>
                      <a:schemeClr val="tx1"/>
                    </a:solidFill>
                    <a:ea typeface="新細明體"/>
                    <a:cs typeface="Calibri"/>
                  </a:endParaRPr>
                </a:p>
              </p:txBody>
            </p:sp>
          </p:grpSp>
        </p:grpSp>
      </p:grpSp>
      <p:sp>
        <p:nvSpPr>
          <p:cNvPr id="51" name="矩形 97">
            <a:extLst>
              <a:ext uri="{FF2B5EF4-FFF2-40B4-BE49-F238E27FC236}">
                <a16:creationId xmlns:a16="http://schemas.microsoft.com/office/drawing/2014/main" id="{209EC102-2B53-4286-ECA1-FFE5BA8AE133}"/>
              </a:ext>
            </a:extLst>
          </p:cNvPr>
          <p:cNvSpPr/>
          <p:nvPr/>
        </p:nvSpPr>
        <p:spPr>
          <a:xfrm rot="16200000">
            <a:off x="7296463" y="5018873"/>
            <a:ext cx="868325" cy="230372"/>
          </a:xfrm>
          <a:prstGeom prst="rect">
            <a:avLst/>
          </a:prstGeom>
          <a:solidFill>
            <a:schemeClr val="accent5">
              <a:lumMod val="75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2" name="矩形 97">
            <a:extLst>
              <a:ext uri="{FF2B5EF4-FFF2-40B4-BE49-F238E27FC236}">
                <a16:creationId xmlns:a16="http://schemas.microsoft.com/office/drawing/2014/main" id="{7B3F78E2-DA4E-C876-E956-453FC75B156B}"/>
              </a:ext>
            </a:extLst>
          </p:cNvPr>
          <p:cNvSpPr/>
          <p:nvPr/>
        </p:nvSpPr>
        <p:spPr>
          <a:xfrm rot="16200000">
            <a:off x="6828706" y="5018873"/>
            <a:ext cx="868325" cy="230372"/>
          </a:xfrm>
          <a:prstGeom prst="rect">
            <a:avLst/>
          </a:prstGeom>
          <a:solidFill>
            <a:schemeClr val="accent5">
              <a:lumMod val="20000"/>
              <a:lumOff val="8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3" name="矩形 97">
            <a:extLst>
              <a:ext uri="{FF2B5EF4-FFF2-40B4-BE49-F238E27FC236}">
                <a16:creationId xmlns:a16="http://schemas.microsoft.com/office/drawing/2014/main" id="{2FB17D7E-DBAA-16BB-07AB-0FAE973D0453}"/>
              </a:ext>
            </a:extLst>
          </p:cNvPr>
          <p:cNvSpPr/>
          <p:nvPr/>
        </p:nvSpPr>
        <p:spPr>
          <a:xfrm rot="16200000">
            <a:off x="8391465" y="5018873"/>
            <a:ext cx="868325" cy="230372"/>
          </a:xfrm>
          <a:prstGeom prst="rect">
            <a:avLst/>
          </a:prstGeom>
          <a:solidFill>
            <a:schemeClr val="accent5">
              <a:lumMod val="75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4" name="矩形 97">
            <a:extLst>
              <a:ext uri="{FF2B5EF4-FFF2-40B4-BE49-F238E27FC236}">
                <a16:creationId xmlns:a16="http://schemas.microsoft.com/office/drawing/2014/main" id="{31491F29-7221-73F0-2EC2-D1A3D43DB217}"/>
              </a:ext>
            </a:extLst>
          </p:cNvPr>
          <p:cNvSpPr/>
          <p:nvPr/>
        </p:nvSpPr>
        <p:spPr>
          <a:xfrm rot="16200000">
            <a:off x="7923708" y="5018873"/>
            <a:ext cx="868325" cy="230372"/>
          </a:xfrm>
          <a:prstGeom prst="rect">
            <a:avLst/>
          </a:prstGeom>
          <a:solidFill>
            <a:schemeClr val="accent5">
              <a:lumMod val="20000"/>
              <a:lumOff val="8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mc:AlternateContent xmlns:mc="http://schemas.openxmlformats.org/markup-compatibility/2006" xmlns:a14="http://schemas.microsoft.com/office/drawing/2010/main">
        <mc:Choice Requires="a14">
          <p:sp>
            <p:nvSpPr>
              <p:cNvPr id="57" name="文字方塊 72">
                <a:extLst>
                  <a:ext uri="{FF2B5EF4-FFF2-40B4-BE49-F238E27FC236}">
                    <a16:creationId xmlns:a16="http://schemas.microsoft.com/office/drawing/2014/main" id="{5B081571-ED3C-069C-9384-BB6FE2532AFD}"/>
                  </a:ext>
                </a:extLst>
              </p:cNvPr>
              <p:cNvSpPr txBox="1"/>
              <p:nvPr/>
            </p:nvSpPr>
            <p:spPr>
              <a:xfrm>
                <a:off x="7058101" y="4179525"/>
                <a:ext cx="527465" cy="4901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14:m>
                  <m:oMathPara xmlns:m="http://schemas.openxmlformats.org/officeDocument/2006/math">
                    <m:oMathParaPr>
                      <m:jc m:val="centerGroup"/>
                    </m:oMathParaPr>
                    <m:oMath xmlns:m="http://schemas.openxmlformats.org/officeDocument/2006/math">
                      <m:sSub>
                        <m:sSubPr>
                          <m:ctrlPr>
                            <a:rPr lang="en-US" altLang="zh-TW" sz="2400" b="0" i="1" dirty="0" smtClean="0">
                              <a:latin typeface="Cambria Math" panose="02040503050406030204" pitchFamily="18" charset="0"/>
                              <a:ea typeface="新細明體"/>
                              <a:cs typeface="Calibri"/>
                            </a:rPr>
                          </m:ctrlPr>
                        </m:sSubPr>
                        <m:e>
                          <m:r>
                            <a:rPr lang="en-US" altLang="zh-TW" sz="2400" b="1" i="1" dirty="0" smtClean="0">
                              <a:latin typeface="Cambria Math" panose="02040503050406030204" pitchFamily="18" charset="0"/>
                              <a:ea typeface="新細明體"/>
                              <a:cs typeface="Calibri"/>
                            </a:rPr>
                            <m:t>𝒌</m:t>
                          </m:r>
                        </m:e>
                        <m:sub>
                          <m:sSub>
                            <m:sSubPr>
                              <m:ctrlPr>
                                <a:rPr lang="en-US" altLang="zh-TW" sz="2400" b="0" i="1" dirty="0" smtClean="0">
                                  <a:latin typeface="Cambria Math" panose="02040503050406030204" pitchFamily="18" charset="0"/>
                                  <a:ea typeface="新細明體"/>
                                  <a:cs typeface="Calibri"/>
                                </a:rPr>
                              </m:ctrlPr>
                            </m:sSubPr>
                            <m:e>
                              <m:r>
                                <a:rPr lang="en-US" altLang="zh-TW" sz="2400" b="0" i="1" dirty="0" smtClean="0">
                                  <a:latin typeface="Cambria Math" panose="02040503050406030204" pitchFamily="18" charset="0"/>
                                  <a:ea typeface="新細明體"/>
                                  <a:cs typeface="Calibri"/>
                                </a:rPr>
                                <m:t>𝑝</m:t>
                              </m:r>
                            </m:e>
                            <m:sub>
                              <m:r>
                                <a:rPr lang="en-US" altLang="zh-TW" sz="2400" b="0" i="1" dirty="0" smtClean="0">
                                  <a:latin typeface="Cambria Math" panose="02040503050406030204" pitchFamily="18" charset="0"/>
                                  <a:ea typeface="新細明體"/>
                                  <a:cs typeface="Calibri"/>
                                </a:rPr>
                                <m:t>1</m:t>
                              </m:r>
                            </m:sub>
                          </m:sSub>
                        </m:sub>
                      </m:sSub>
                    </m:oMath>
                  </m:oMathPara>
                </a14:m>
                <a:endParaRPr lang="zh-TW" altLang="en-US" sz="2400">
                  <a:ea typeface="新細明體"/>
                  <a:cs typeface="Calibri"/>
                </a:endParaRPr>
              </a:p>
            </p:txBody>
          </p:sp>
        </mc:Choice>
        <mc:Fallback xmlns="">
          <p:sp>
            <p:nvSpPr>
              <p:cNvPr id="57" name="文字方塊 72">
                <a:extLst>
                  <a:ext uri="{FF2B5EF4-FFF2-40B4-BE49-F238E27FC236}">
                    <a16:creationId xmlns:a16="http://schemas.microsoft.com/office/drawing/2014/main" id="{5B081571-ED3C-069C-9384-BB6FE2532AFD}"/>
                  </a:ext>
                </a:extLst>
              </p:cNvPr>
              <p:cNvSpPr txBox="1">
                <a:spLocks noRot="1" noChangeAspect="1" noMove="1" noResize="1" noEditPoints="1" noAdjustHandles="1" noChangeArrowheads="1" noChangeShapeType="1" noTextEdit="1"/>
              </p:cNvSpPr>
              <p:nvPr/>
            </p:nvSpPr>
            <p:spPr>
              <a:xfrm>
                <a:off x="7058101" y="4179525"/>
                <a:ext cx="527465" cy="490199"/>
              </a:xfrm>
              <a:prstGeom prst="rect">
                <a:avLst/>
              </a:prstGeom>
              <a:blipFill>
                <a:blip r:embed="rId3"/>
                <a:stretch>
                  <a:fillRect l="-20930" b="-625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8" name="文字方塊 72">
                <a:extLst>
                  <a:ext uri="{FF2B5EF4-FFF2-40B4-BE49-F238E27FC236}">
                    <a16:creationId xmlns:a16="http://schemas.microsoft.com/office/drawing/2014/main" id="{4EF57DA3-3E21-0935-DC73-2B30E12213C3}"/>
                  </a:ext>
                </a:extLst>
              </p:cNvPr>
              <p:cNvSpPr txBox="1"/>
              <p:nvPr/>
            </p:nvSpPr>
            <p:spPr>
              <a:xfrm>
                <a:off x="8209324" y="4179525"/>
                <a:ext cx="527465" cy="495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14:m>
                  <m:oMathPara xmlns:m="http://schemas.openxmlformats.org/officeDocument/2006/math">
                    <m:oMathParaPr>
                      <m:jc m:val="centerGroup"/>
                    </m:oMathParaPr>
                    <m:oMath xmlns:m="http://schemas.openxmlformats.org/officeDocument/2006/math">
                      <m:sSub>
                        <m:sSubPr>
                          <m:ctrlPr>
                            <a:rPr lang="en-US" altLang="zh-TW" sz="2400" b="0" i="1" dirty="0" smtClean="0">
                              <a:latin typeface="Cambria Math" panose="02040503050406030204" pitchFamily="18" charset="0"/>
                              <a:ea typeface="新細明體"/>
                              <a:cs typeface="Calibri"/>
                            </a:rPr>
                          </m:ctrlPr>
                        </m:sSubPr>
                        <m:e>
                          <m:r>
                            <a:rPr lang="en-US" altLang="zh-TW" sz="2400" b="1" i="1" dirty="0" smtClean="0">
                              <a:latin typeface="Cambria Math" panose="02040503050406030204" pitchFamily="18" charset="0"/>
                              <a:ea typeface="新細明體"/>
                              <a:cs typeface="Calibri"/>
                            </a:rPr>
                            <m:t>𝒌</m:t>
                          </m:r>
                        </m:e>
                        <m:sub>
                          <m:sSub>
                            <m:sSubPr>
                              <m:ctrlPr>
                                <a:rPr lang="en-US" altLang="zh-TW" sz="2400" b="0" i="1" dirty="0" smtClean="0">
                                  <a:latin typeface="Cambria Math" panose="02040503050406030204" pitchFamily="18" charset="0"/>
                                  <a:ea typeface="新細明體"/>
                                  <a:cs typeface="Calibri"/>
                                </a:rPr>
                              </m:ctrlPr>
                            </m:sSubPr>
                            <m:e>
                              <m:r>
                                <a:rPr lang="en-US" altLang="zh-TW" sz="2400" b="0" i="1" dirty="0" smtClean="0">
                                  <a:latin typeface="Cambria Math" panose="02040503050406030204" pitchFamily="18" charset="0"/>
                                  <a:ea typeface="新細明體"/>
                                  <a:cs typeface="Calibri"/>
                                </a:rPr>
                                <m:t>𝑝</m:t>
                              </m:r>
                            </m:e>
                            <m:sub>
                              <m:r>
                                <a:rPr lang="en-US" altLang="zh-TW" sz="2400" b="0" i="1" dirty="0" smtClean="0">
                                  <a:latin typeface="Cambria Math" panose="02040503050406030204" pitchFamily="18" charset="0"/>
                                  <a:ea typeface="新細明體"/>
                                  <a:cs typeface="Calibri"/>
                                </a:rPr>
                                <m:t>𝑛</m:t>
                              </m:r>
                            </m:sub>
                          </m:sSub>
                        </m:sub>
                      </m:sSub>
                    </m:oMath>
                  </m:oMathPara>
                </a14:m>
                <a:endParaRPr lang="zh-TW" altLang="en-US" sz="2400">
                  <a:ea typeface="新細明體"/>
                  <a:cs typeface="Calibri"/>
                </a:endParaRPr>
              </a:p>
            </p:txBody>
          </p:sp>
        </mc:Choice>
        <mc:Fallback xmlns="">
          <p:sp>
            <p:nvSpPr>
              <p:cNvPr id="58" name="文字方塊 72">
                <a:extLst>
                  <a:ext uri="{FF2B5EF4-FFF2-40B4-BE49-F238E27FC236}">
                    <a16:creationId xmlns:a16="http://schemas.microsoft.com/office/drawing/2014/main" id="{4EF57DA3-3E21-0935-DC73-2B30E12213C3}"/>
                  </a:ext>
                </a:extLst>
              </p:cNvPr>
              <p:cNvSpPr txBox="1">
                <a:spLocks noRot="1" noChangeAspect="1" noMove="1" noResize="1" noEditPoints="1" noAdjustHandles="1" noChangeArrowheads="1" noChangeShapeType="1" noTextEdit="1"/>
              </p:cNvSpPr>
              <p:nvPr/>
            </p:nvSpPr>
            <p:spPr>
              <a:xfrm>
                <a:off x="8209324" y="4179525"/>
                <a:ext cx="527465" cy="495328"/>
              </a:xfrm>
              <a:prstGeom prst="rect">
                <a:avLst/>
              </a:prstGeom>
              <a:blipFill>
                <a:blip r:embed="rId4"/>
                <a:stretch>
                  <a:fillRect l="-23256" b="-493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0" name="文字方塊 72">
                <a:extLst>
                  <a:ext uri="{FF2B5EF4-FFF2-40B4-BE49-F238E27FC236}">
                    <a16:creationId xmlns:a16="http://schemas.microsoft.com/office/drawing/2014/main" id="{3982D876-6CDC-B477-BEF4-BF7186BB8AA0}"/>
                  </a:ext>
                </a:extLst>
              </p:cNvPr>
              <p:cNvSpPr txBox="1"/>
              <p:nvPr/>
            </p:nvSpPr>
            <p:spPr>
              <a:xfrm>
                <a:off x="7548721" y="4199802"/>
                <a:ext cx="527465" cy="4901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14:m>
                  <m:oMathPara xmlns:m="http://schemas.openxmlformats.org/officeDocument/2006/math">
                    <m:oMathParaPr>
                      <m:jc m:val="centerGroup"/>
                    </m:oMathParaPr>
                    <m:oMath xmlns:m="http://schemas.openxmlformats.org/officeDocument/2006/math">
                      <m:sSub>
                        <m:sSubPr>
                          <m:ctrlPr>
                            <a:rPr lang="en-US" altLang="zh-TW" sz="2400" b="0" i="1" dirty="0" smtClean="0">
                              <a:latin typeface="Cambria Math" panose="02040503050406030204" pitchFamily="18" charset="0"/>
                              <a:ea typeface="新細明體"/>
                              <a:cs typeface="Calibri"/>
                            </a:rPr>
                          </m:ctrlPr>
                        </m:sSubPr>
                        <m:e>
                          <m:r>
                            <a:rPr lang="en-US" altLang="zh-TW" sz="2400" b="1" i="1" dirty="0" smtClean="0">
                              <a:latin typeface="Cambria Math" panose="02040503050406030204" pitchFamily="18" charset="0"/>
                              <a:ea typeface="新細明體"/>
                              <a:cs typeface="Calibri"/>
                            </a:rPr>
                            <m:t>𝒗</m:t>
                          </m:r>
                        </m:e>
                        <m:sub>
                          <m:sSub>
                            <m:sSubPr>
                              <m:ctrlPr>
                                <a:rPr lang="en-US" altLang="zh-TW" sz="2400" b="0" i="1" dirty="0" smtClean="0">
                                  <a:latin typeface="Cambria Math" panose="02040503050406030204" pitchFamily="18" charset="0"/>
                                  <a:ea typeface="新細明體"/>
                                  <a:cs typeface="Calibri"/>
                                </a:rPr>
                              </m:ctrlPr>
                            </m:sSubPr>
                            <m:e>
                              <m:r>
                                <a:rPr lang="en-US" altLang="zh-TW" sz="2400" b="0" i="1" dirty="0" smtClean="0">
                                  <a:latin typeface="Cambria Math" panose="02040503050406030204" pitchFamily="18" charset="0"/>
                                  <a:ea typeface="新細明體"/>
                                  <a:cs typeface="Calibri"/>
                                </a:rPr>
                                <m:t>𝑝</m:t>
                              </m:r>
                            </m:e>
                            <m:sub>
                              <m:r>
                                <a:rPr lang="en-US" altLang="zh-TW" sz="2400" b="0" i="1" dirty="0" smtClean="0">
                                  <a:latin typeface="Cambria Math" panose="02040503050406030204" pitchFamily="18" charset="0"/>
                                  <a:ea typeface="新細明體"/>
                                  <a:cs typeface="Calibri"/>
                                </a:rPr>
                                <m:t>1</m:t>
                              </m:r>
                            </m:sub>
                          </m:sSub>
                        </m:sub>
                      </m:sSub>
                    </m:oMath>
                  </m:oMathPara>
                </a14:m>
                <a:endParaRPr lang="zh-TW" altLang="en-US" sz="2400">
                  <a:ea typeface="新細明體"/>
                  <a:cs typeface="Calibri"/>
                </a:endParaRPr>
              </a:p>
            </p:txBody>
          </p:sp>
        </mc:Choice>
        <mc:Fallback xmlns="">
          <p:sp>
            <p:nvSpPr>
              <p:cNvPr id="60" name="文字方塊 72">
                <a:extLst>
                  <a:ext uri="{FF2B5EF4-FFF2-40B4-BE49-F238E27FC236}">
                    <a16:creationId xmlns:a16="http://schemas.microsoft.com/office/drawing/2014/main" id="{3982D876-6CDC-B477-BEF4-BF7186BB8AA0}"/>
                  </a:ext>
                </a:extLst>
              </p:cNvPr>
              <p:cNvSpPr txBox="1">
                <a:spLocks noRot="1" noChangeAspect="1" noMove="1" noResize="1" noEditPoints="1" noAdjustHandles="1" noChangeArrowheads="1" noChangeShapeType="1" noTextEdit="1"/>
              </p:cNvSpPr>
              <p:nvPr/>
            </p:nvSpPr>
            <p:spPr>
              <a:xfrm>
                <a:off x="7548721" y="4199802"/>
                <a:ext cx="527465" cy="490199"/>
              </a:xfrm>
              <a:prstGeom prst="rect">
                <a:avLst/>
              </a:prstGeom>
              <a:blipFill>
                <a:blip r:embed="rId5"/>
                <a:stretch>
                  <a:fillRect l="-13793" b="-625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1" name="文字方塊 60">
                <a:extLst>
                  <a:ext uri="{FF2B5EF4-FFF2-40B4-BE49-F238E27FC236}">
                    <a16:creationId xmlns:a16="http://schemas.microsoft.com/office/drawing/2014/main" id="{EB60AE1D-C57A-229F-2D66-4A04D679A20C}"/>
                  </a:ext>
                </a:extLst>
              </p:cNvPr>
              <p:cNvSpPr txBox="1"/>
              <p:nvPr/>
            </p:nvSpPr>
            <p:spPr>
              <a:xfrm>
                <a:off x="8673594" y="4180770"/>
                <a:ext cx="527465" cy="495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14:m>
                  <m:oMathPara xmlns:m="http://schemas.openxmlformats.org/officeDocument/2006/math">
                    <m:oMathParaPr>
                      <m:jc m:val="centerGroup"/>
                    </m:oMathParaPr>
                    <m:oMath xmlns:m="http://schemas.openxmlformats.org/officeDocument/2006/math">
                      <m:sSub>
                        <m:sSubPr>
                          <m:ctrlPr>
                            <a:rPr lang="en-US" altLang="zh-TW" sz="2400" b="0" i="1" dirty="0" smtClean="0">
                              <a:latin typeface="Cambria Math" panose="02040503050406030204" pitchFamily="18" charset="0"/>
                              <a:ea typeface="新細明體"/>
                              <a:cs typeface="Calibri"/>
                            </a:rPr>
                          </m:ctrlPr>
                        </m:sSubPr>
                        <m:e>
                          <m:r>
                            <a:rPr lang="en-US" altLang="zh-TW" sz="2400" b="1" i="1" dirty="0" smtClean="0">
                              <a:latin typeface="Cambria Math" panose="02040503050406030204" pitchFamily="18" charset="0"/>
                              <a:ea typeface="新細明體"/>
                              <a:cs typeface="Calibri"/>
                            </a:rPr>
                            <m:t>𝒗</m:t>
                          </m:r>
                        </m:e>
                        <m:sub>
                          <m:sSub>
                            <m:sSubPr>
                              <m:ctrlPr>
                                <a:rPr lang="en-US" altLang="zh-TW" sz="2400" b="0" i="1" dirty="0" smtClean="0">
                                  <a:latin typeface="Cambria Math" panose="02040503050406030204" pitchFamily="18" charset="0"/>
                                  <a:ea typeface="新細明體"/>
                                  <a:cs typeface="Calibri"/>
                                </a:rPr>
                              </m:ctrlPr>
                            </m:sSubPr>
                            <m:e>
                              <m:r>
                                <a:rPr lang="en-US" altLang="zh-TW" sz="2400" b="0" i="1" dirty="0" smtClean="0">
                                  <a:latin typeface="Cambria Math" panose="02040503050406030204" pitchFamily="18" charset="0"/>
                                  <a:ea typeface="新細明體"/>
                                  <a:cs typeface="Calibri"/>
                                </a:rPr>
                                <m:t>𝑝</m:t>
                              </m:r>
                            </m:e>
                            <m:sub>
                              <m:r>
                                <a:rPr lang="en-US" altLang="zh-TW" sz="2400" b="0" i="1" dirty="0" smtClean="0">
                                  <a:latin typeface="Cambria Math" panose="02040503050406030204" pitchFamily="18" charset="0"/>
                                  <a:ea typeface="新細明體"/>
                                  <a:cs typeface="Calibri"/>
                                </a:rPr>
                                <m:t>𝑛</m:t>
                              </m:r>
                            </m:sub>
                          </m:sSub>
                        </m:sub>
                      </m:sSub>
                    </m:oMath>
                  </m:oMathPara>
                </a14:m>
                <a:endParaRPr lang="zh-TW" altLang="en-US" sz="2400">
                  <a:ea typeface="新細明體"/>
                  <a:cs typeface="Calibri"/>
                </a:endParaRPr>
              </a:p>
            </p:txBody>
          </p:sp>
        </mc:Choice>
        <mc:Fallback xmlns="">
          <p:sp>
            <p:nvSpPr>
              <p:cNvPr id="61" name="文字方塊 60">
                <a:extLst>
                  <a:ext uri="{FF2B5EF4-FFF2-40B4-BE49-F238E27FC236}">
                    <a16:creationId xmlns:a16="http://schemas.microsoft.com/office/drawing/2014/main" id="{EB60AE1D-C57A-229F-2D66-4A04D679A20C}"/>
                  </a:ext>
                </a:extLst>
              </p:cNvPr>
              <p:cNvSpPr txBox="1">
                <a:spLocks noRot="1" noChangeAspect="1" noMove="1" noResize="1" noEditPoints="1" noAdjustHandles="1" noChangeArrowheads="1" noChangeShapeType="1" noTextEdit="1"/>
              </p:cNvSpPr>
              <p:nvPr/>
            </p:nvSpPr>
            <p:spPr>
              <a:xfrm>
                <a:off x="8673594" y="4180770"/>
                <a:ext cx="527465" cy="495328"/>
              </a:xfrm>
              <a:prstGeom prst="rect">
                <a:avLst/>
              </a:prstGeom>
              <a:blipFill>
                <a:blip r:embed="rId6"/>
                <a:stretch>
                  <a:fillRect l="-16279" b="-4938"/>
                </a:stretch>
              </a:blipFill>
            </p:spPr>
            <p:txBody>
              <a:bodyPr/>
              <a:lstStyle/>
              <a:p>
                <a:r>
                  <a:rPr lang="en-US">
                    <a:noFill/>
                  </a:rPr>
                  <a:t> </a:t>
                </a:r>
              </a:p>
            </p:txBody>
          </p:sp>
        </mc:Fallback>
      </mc:AlternateContent>
      <p:sp>
        <p:nvSpPr>
          <p:cNvPr id="65" name="文字方塊 64">
            <a:extLst>
              <a:ext uri="{FF2B5EF4-FFF2-40B4-BE49-F238E27FC236}">
                <a16:creationId xmlns:a16="http://schemas.microsoft.com/office/drawing/2014/main" id="{A0F2C535-90EE-18CF-3049-2AC40DE1A073}"/>
              </a:ext>
            </a:extLst>
          </p:cNvPr>
          <p:cNvSpPr txBox="1"/>
          <p:nvPr/>
        </p:nvSpPr>
        <p:spPr>
          <a:xfrm>
            <a:off x="7806480" y="4748733"/>
            <a:ext cx="466061" cy="86010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zh-TW" altLang="en-US" sz="2800" b="1">
                <a:ea typeface="新細明體"/>
              </a:rPr>
              <a:t>...</a:t>
            </a:r>
            <a:endParaRPr lang="zh-TW" sz="2800" b="1">
              <a:ea typeface="新細明體"/>
              <a:cs typeface="Calibri"/>
            </a:endParaRPr>
          </a:p>
        </p:txBody>
      </p:sp>
      <p:sp>
        <p:nvSpPr>
          <p:cNvPr id="67" name="矩形 66">
            <a:extLst>
              <a:ext uri="{FF2B5EF4-FFF2-40B4-BE49-F238E27FC236}">
                <a16:creationId xmlns:a16="http://schemas.microsoft.com/office/drawing/2014/main" id="{F7725319-0470-FE89-E15D-C9C3C1D8C0E8}"/>
              </a:ext>
            </a:extLst>
          </p:cNvPr>
          <p:cNvSpPr/>
          <p:nvPr/>
        </p:nvSpPr>
        <p:spPr>
          <a:xfrm rot="-5400000">
            <a:off x="9060711" y="5020338"/>
            <a:ext cx="868325" cy="230372"/>
          </a:xfrm>
          <a:prstGeom prst="rect">
            <a:avLst/>
          </a:prstGeom>
          <a:solidFill>
            <a:srgbClr val="FFFF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9" name="矩形 68">
            <a:extLst>
              <a:ext uri="{FF2B5EF4-FFF2-40B4-BE49-F238E27FC236}">
                <a16:creationId xmlns:a16="http://schemas.microsoft.com/office/drawing/2014/main" id="{78087857-B996-38BE-8027-E14F381C792D}"/>
              </a:ext>
            </a:extLst>
          </p:cNvPr>
          <p:cNvSpPr/>
          <p:nvPr/>
        </p:nvSpPr>
        <p:spPr>
          <a:xfrm rot="-5400000">
            <a:off x="9494874" y="5020337"/>
            <a:ext cx="868325" cy="230372"/>
          </a:xfrm>
          <a:prstGeom prst="rect">
            <a:avLst/>
          </a:prstGeom>
          <a:solidFill>
            <a:srgbClr val="FFFF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0" name="矩形 69">
            <a:extLst>
              <a:ext uri="{FF2B5EF4-FFF2-40B4-BE49-F238E27FC236}">
                <a16:creationId xmlns:a16="http://schemas.microsoft.com/office/drawing/2014/main" id="{4A52D793-3610-9655-CE85-C7051F9CD9B8}"/>
              </a:ext>
            </a:extLst>
          </p:cNvPr>
          <p:cNvSpPr/>
          <p:nvPr/>
        </p:nvSpPr>
        <p:spPr>
          <a:xfrm rot="-5400000">
            <a:off x="10425222" y="5020337"/>
            <a:ext cx="868325" cy="230372"/>
          </a:xfrm>
          <a:prstGeom prst="rect">
            <a:avLst/>
          </a:prstGeom>
          <a:solidFill>
            <a:srgbClr val="FFFF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1" name="文字方塊 70">
            <a:extLst>
              <a:ext uri="{FF2B5EF4-FFF2-40B4-BE49-F238E27FC236}">
                <a16:creationId xmlns:a16="http://schemas.microsoft.com/office/drawing/2014/main" id="{0C82EFEA-1D42-0155-E29A-35BF6882AB1B}"/>
              </a:ext>
            </a:extLst>
          </p:cNvPr>
          <p:cNvSpPr txBox="1"/>
          <p:nvPr/>
        </p:nvSpPr>
        <p:spPr>
          <a:xfrm>
            <a:off x="10154503" y="4748733"/>
            <a:ext cx="466061" cy="86010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zh-TW" altLang="en-US" sz="2800" b="1">
                <a:ea typeface="新細明體"/>
              </a:rPr>
              <a:t>...</a:t>
            </a:r>
            <a:endParaRPr lang="zh-TW" sz="2800" b="1">
              <a:ea typeface="新細明體"/>
              <a:cs typeface="Calibri"/>
            </a:endParaRPr>
          </a:p>
        </p:txBody>
      </p:sp>
      <p:sp>
        <p:nvSpPr>
          <p:cNvPr id="73" name="Left Brace 7">
            <a:extLst>
              <a:ext uri="{FF2B5EF4-FFF2-40B4-BE49-F238E27FC236}">
                <a16:creationId xmlns:a16="http://schemas.microsoft.com/office/drawing/2014/main" id="{3FE557EC-85A1-0D55-6AAC-EF0FE84ACAA9}"/>
              </a:ext>
            </a:extLst>
          </p:cNvPr>
          <p:cNvSpPr/>
          <p:nvPr/>
        </p:nvSpPr>
        <p:spPr>
          <a:xfrm rot="5400000">
            <a:off x="10006719" y="3674740"/>
            <a:ext cx="303092" cy="1568303"/>
          </a:xfrm>
          <a:prstGeom prst="lef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TW"/>
          </a:p>
        </p:txBody>
      </p:sp>
      <p:sp>
        <p:nvSpPr>
          <p:cNvPr id="77" name="左中括弧 76">
            <a:extLst>
              <a:ext uri="{FF2B5EF4-FFF2-40B4-BE49-F238E27FC236}">
                <a16:creationId xmlns:a16="http://schemas.microsoft.com/office/drawing/2014/main" id="{4F7E5D04-7B30-ABA1-4E24-E28D8A9A95D6}"/>
              </a:ext>
            </a:extLst>
          </p:cNvPr>
          <p:cNvSpPr/>
          <p:nvPr/>
        </p:nvSpPr>
        <p:spPr>
          <a:xfrm rot="16200000">
            <a:off x="5895607" y="5096716"/>
            <a:ext cx="112537" cy="903277"/>
          </a:xfrm>
          <a:prstGeom prst="leftBracket">
            <a:avLst/>
          </a:prstGeom>
          <a:noFill/>
          <a:ln w="28575">
            <a:solidFill>
              <a:schemeClr val="accent4">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mc:AlternateContent xmlns:mc="http://schemas.openxmlformats.org/markup-compatibility/2006" xmlns:a14="http://schemas.microsoft.com/office/drawing/2010/main">
        <mc:Choice Requires="a14">
          <p:sp>
            <p:nvSpPr>
              <p:cNvPr id="79" name="文字方塊 78">
                <a:extLst>
                  <a:ext uri="{FF2B5EF4-FFF2-40B4-BE49-F238E27FC236}">
                    <a16:creationId xmlns:a16="http://schemas.microsoft.com/office/drawing/2014/main" id="{4945CE5B-DA82-8140-615B-41242ED204F9}"/>
                  </a:ext>
                </a:extLst>
              </p:cNvPr>
              <p:cNvSpPr txBox="1"/>
              <p:nvPr/>
            </p:nvSpPr>
            <p:spPr>
              <a:xfrm>
                <a:off x="5620380" y="5495980"/>
                <a:ext cx="749596"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14:m>
                  <m:oMathPara xmlns:m="http://schemas.openxmlformats.org/officeDocument/2006/math">
                    <m:oMathParaPr>
                      <m:jc m:val="centerGroup"/>
                    </m:oMathParaPr>
                    <m:oMath xmlns:m="http://schemas.openxmlformats.org/officeDocument/2006/math">
                      <m:r>
                        <a:rPr lang="zh-TW" altLang="en-US" sz="2400" i="1" dirty="0" smtClean="0">
                          <a:latin typeface="Cambria Math" panose="02040503050406030204" pitchFamily="18" charset="0"/>
                          <a:ea typeface="新細明體"/>
                          <a:cs typeface="Calibri"/>
                        </a:rPr>
                        <m:t>𝑟</m:t>
                      </m:r>
                    </m:oMath>
                  </m:oMathPara>
                </a14:m>
                <a:endParaRPr lang="zh-TW" altLang="en-US" sz="2400">
                  <a:ea typeface="新細明體"/>
                  <a:cs typeface="Calibri"/>
                </a:endParaRPr>
              </a:p>
            </p:txBody>
          </p:sp>
        </mc:Choice>
        <mc:Fallback xmlns="">
          <p:sp>
            <p:nvSpPr>
              <p:cNvPr id="79" name="文字方塊 78">
                <a:extLst>
                  <a:ext uri="{FF2B5EF4-FFF2-40B4-BE49-F238E27FC236}">
                    <a16:creationId xmlns:a16="http://schemas.microsoft.com/office/drawing/2014/main" id="{4945CE5B-DA82-8140-615B-41242ED204F9}"/>
                  </a:ext>
                </a:extLst>
              </p:cNvPr>
              <p:cNvSpPr txBox="1">
                <a:spLocks noRot="1" noChangeAspect="1" noMove="1" noResize="1" noEditPoints="1" noAdjustHandles="1" noChangeArrowheads="1" noChangeShapeType="1" noTextEdit="1"/>
              </p:cNvSpPr>
              <p:nvPr/>
            </p:nvSpPr>
            <p:spPr>
              <a:xfrm>
                <a:off x="5620380" y="5495980"/>
                <a:ext cx="749596" cy="461665"/>
              </a:xfrm>
              <a:prstGeom prst="rect">
                <a:avLst/>
              </a:prstGeom>
              <a:blipFill>
                <a:blip r:embed="rId7"/>
                <a:stretch>
                  <a:fillRect/>
                </a:stretch>
              </a:blipFill>
            </p:spPr>
            <p:txBody>
              <a:bodyPr/>
              <a:lstStyle/>
              <a:p>
                <a:r>
                  <a:rPr lang="en-US">
                    <a:noFill/>
                  </a:rPr>
                  <a:t> </a:t>
                </a:r>
              </a:p>
            </p:txBody>
          </p:sp>
        </mc:Fallback>
      </mc:AlternateContent>
      <p:sp>
        <p:nvSpPr>
          <p:cNvPr id="80" name="左中括弧 79">
            <a:extLst>
              <a:ext uri="{FF2B5EF4-FFF2-40B4-BE49-F238E27FC236}">
                <a16:creationId xmlns:a16="http://schemas.microsoft.com/office/drawing/2014/main" id="{A5C7DDB2-5322-EECF-C461-F966E0ABA952}"/>
              </a:ext>
            </a:extLst>
          </p:cNvPr>
          <p:cNvSpPr/>
          <p:nvPr/>
        </p:nvSpPr>
        <p:spPr>
          <a:xfrm rot="5400000">
            <a:off x="5895607" y="4210669"/>
            <a:ext cx="112537" cy="903277"/>
          </a:xfrm>
          <a:prstGeom prst="leftBracket">
            <a:avLst/>
          </a:prstGeom>
          <a:noFill/>
          <a:ln w="28575">
            <a:solidFill>
              <a:schemeClr val="accent4">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mc:AlternateContent xmlns:mc="http://schemas.openxmlformats.org/markup-compatibility/2006" xmlns:a14="http://schemas.microsoft.com/office/drawing/2010/main">
        <mc:Choice Requires="a14">
          <p:sp>
            <p:nvSpPr>
              <p:cNvPr id="81" name="文字方塊 80">
                <a:extLst>
                  <a:ext uri="{FF2B5EF4-FFF2-40B4-BE49-F238E27FC236}">
                    <a16:creationId xmlns:a16="http://schemas.microsoft.com/office/drawing/2014/main" id="{3EDBD9A1-8313-3948-C38A-59D000418C04}"/>
                  </a:ext>
                </a:extLst>
              </p:cNvPr>
              <p:cNvSpPr txBox="1"/>
              <p:nvPr/>
            </p:nvSpPr>
            <p:spPr>
              <a:xfrm>
                <a:off x="5620380" y="4211212"/>
                <a:ext cx="749596"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14:m>
                  <m:oMathPara xmlns:m="http://schemas.openxmlformats.org/officeDocument/2006/math">
                    <m:oMathParaPr>
                      <m:jc m:val="centerGroup"/>
                    </m:oMathParaPr>
                    <m:oMath xmlns:m="http://schemas.openxmlformats.org/officeDocument/2006/math">
                      <m:r>
                        <a:rPr lang="zh-TW" altLang="en-US" sz="2400" i="1" dirty="0" smtClean="0">
                          <a:latin typeface="Cambria Math" panose="02040503050406030204" pitchFamily="18" charset="0"/>
                          <a:ea typeface="新細明體"/>
                          <a:cs typeface="Calibri"/>
                        </a:rPr>
                        <m:t>𝑟</m:t>
                      </m:r>
                    </m:oMath>
                  </m:oMathPara>
                </a14:m>
                <a:endParaRPr lang="zh-TW" altLang="en-US" sz="2400">
                  <a:ea typeface="新細明體"/>
                  <a:cs typeface="Calibri"/>
                </a:endParaRPr>
              </a:p>
            </p:txBody>
          </p:sp>
        </mc:Choice>
        <mc:Fallback xmlns="">
          <p:sp>
            <p:nvSpPr>
              <p:cNvPr id="81" name="文字方塊 80">
                <a:extLst>
                  <a:ext uri="{FF2B5EF4-FFF2-40B4-BE49-F238E27FC236}">
                    <a16:creationId xmlns:a16="http://schemas.microsoft.com/office/drawing/2014/main" id="{3EDBD9A1-8313-3948-C38A-59D000418C04}"/>
                  </a:ext>
                </a:extLst>
              </p:cNvPr>
              <p:cNvSpPr txBox="1">
                <a:spLocks noRot="1" noChangeAspect="1" noMove="1" noResize="1" noEditPoints="1" noAdjustHandles="1" noChangeArrowheads="1" noChangeShapeType="1" noTextEdit="1"/>
              </p:cNvSpPr>
              <p:nvPr/>
            </p:nvSpPr>
            <p:spPr>
              <a:xfrm>
                <a:off x="5620380" y="4211212"/>
                <a:ext cx="749596" cy="461665"/>
              </a:xfrm>
              <a:prstGeom prst="rect">
                <a:avLst/>
              </a:prstGeom>
              <a:blipFill>
                <a:blip r:embed="rId8"/>
                <a:stretch>
                  <a:fillRect/>
                </a:stretch>
              </a:blipFill>
            </p:spPr>
            <p:txBody>
              <a:bodyPr/>
              <a:lstStyle/>
              <a:p>
                <a:r>
                  <a:rPr lang="en-US">
                    <a:noFill/>
                  </a:rPr>
                  <a:t> </a:t>
                </a:r>
              </a:p>
            </p:txBody>
          </p:sp>
        </mc:Fallback>
      </mc:AlternateContent>
      <p:sp>
        <p:nvSpPr>
          <p:cNvPr id="82" name="左中括弧 81">
            <a:extLst>
              <a:ext uri="{FF2B5EF4-FFF2-40B4-BE49-F238E27FC236}">
                <a16:creationId xmlns:a16="http://schemas.microsoft.com/office/drawing/2014/main" id="{1A472010-B9F1-227B-FC61-839F91B5B724}"/>
              </a:ext>
            </a:extLst>
          </p:cNvPr>
          <p:cNvSpPr/>
          <p:nvPr/>
        </p:nvSpPr>
        <p:spPr>
          <a:xfrm rot="5400000">
            <a:off x="3693781" y="4170796"/>
            <a:ext cx="121397" cy="974161"/>
          </a:xfrm>
          <a:prstGeom prst="leftBracket">
            <a:avLst/>
          </a:prstGeom>
          <a:noFill/>
          <a:ln w="28575">
            <a:solidFill>
              <a:schemeClr val="accent4">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mc:AlternateContent xmlns:mc="http://schemas.openxmlformats.org/markup-compatibility/2006" xmlns:a14="http://schemas.microsoft.com/office/drawing/2010/main">
        <mc:Choice Requires="a14">
          <p:sp>
            <p:nvSpPr>
              <p:cNvPr id="83" name="文字方塊 82">
                <a:extLst>
                  <a:ext uri="{FF2B5EF4-FFF2-40B4-BE49-F238E27FC236}">
                    <a16:creationId xmlns:a16="http://schemas.microsoft.com/office/drawing/2014/main" id="{7784F113-48DE-B89E-DFA9-0EA7C99772C0}"/>
                  </a:ext>
                </a:extLst>
              </p:cNvPr>
              <p:cNvSpPr txBox="1"/>
              <p:nvPr/>
            </p:nvSpPr>
            <p:spPr>
              <a:xfrm>
                <a:off x="3422984" y="4193491"/>
                <a:ext cx="749596"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14:m>
                  <m:oMathPara xmlns:m="http://schemas.openxmlformats.org/officeDocument/2006/math">
                    <m:oMathParaPr>
                      <m:jc m:val="centerGroup"/>
                    </m:oMathParaPr>
                    <m:oMath xmlns:m="http://schemas.openxmlformats.org/officeDocument/2006/math">
                      <m:r>
                        <a:rPr lang="zh-TW" altLang="en-US" sz="2400" i="1" dirty="0" smtClean="0">
                          <a:latin typeface="Cambria Math" panose="02040503050406030204" pitchFamily="18" charset="0"/>
                          <a:ea typeface="新細明體"/>
                          <a:cs typeface="Calibri"/>
                        </a:rPr>
                        <m:t>𝑟</m:t>
                      </m:r>
                    </m:oMath>
                  </m:oMathPara>
                </a14:m>
                <a:endParaRPr lang="zh-TW" altLang="en-US" sz="2400">
                  <a:ea typeface="新細明體"/>
                  <a:cs typeface="Calibri"/>
                </a:endParaRPr>
              </a:p>
            </p:txBody>
          </p:sp>
        </mc:Choice>
        <mc:Fallback xmlns="">
          <p:sp>
            <p:nvSpPr>
              <p:cNvPr id="83" name="文字方塊 82">
                <a:extLst>
                  <a:ext uri="{FF2B5EF4-FFF2-40B4-BE49-F238E27FC236}">
                    <a16:creationId xmlns:a16="http://schemas.microsoft.com/office/drawing/2014/main" id="{7784F113-48DE-B89E-DFA9-0EA7C99772C0}"/>
                  </a:ext>
                </a:extLst>
              </p:cNvPr>
              <p:cNvSpPr txBox="1">
                <a:spLocks noRot="1" noChangeAspect="1" noMove="1" noResize="1" noEditPoints="1" noAdjustHandles="1" noChangeArrowheads="1" noChangeShapeType="1" noTextEdit="1"/>
              </p:cNvSpPr>
              <p:nvPr/>
            </p:nvSpPr>
            <p:spPr>
              <a:xfrm>
                <a:off x="3422984" y="4193491"/>
                <a:ext cx="749596" cy="461665"/>
              </a:xfrm>
              <a:prstGeom prst="rect">
                <a:avLst/>
              </a:prstGeom>
              <a:blipFill>
                <a:blip r:embed="rId9"/>
                <a:stretch>
                  <a:fillRect/>
                </a:stretch>
              </a:blipFill>
            </p:spPr>
            <p:txBody>
              <a:bodyPr/>
              <a:lstStyle/>
              <a:p>
                <a:r>
                  <a:rPr lang="en-US">
                    <a:noFill/>
                  </a:rPr>
                  <a:t> </a:t>
                </a:r>
              </a:p>
            </p:txBody>
          </p:sp>
        </mc:Fallback>
      </mc:AlternateContent>
      <p:sp>
        <p:nvSpPr>
          <p:cNvPr id="84" name="左中括弧 83">
            <a:extLst>
              <a:ext uri="{FF2B5EF4-FFF2-40B4-BE49-F238E27FC236}">
                <a16:creationId xmlns:a16="http://schemas.microsoft.com/office/drawing/2014/main" id="{BDE6A243-4391-1DE8-69ED-6E2E7FA5F7E2}"/>
              </a:ext>
            </a:extLst>
          </p:cNvPr>
          <p:cNvSpPr/>
          <p:nvPr/>
        </p:nvSpPr>
        <p:spPr>
          <a:xfrm rot="16200000">
            <a:off x="3627327" y="5034693"/>
            <a:ext cx="112537" cy="1027323"/>
          </a:xfrm>
          <a:prstGeom prst="leftBracket">
            <a:avLst/>
          </a:prstGeom>
          <a:noFill/>
          <a:ln w="28575">
            <a:solidFill>
              <a:schemeClr val="accent4">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mc:AlternateContent xmlns:mc="http://schemas.openxmlformats.org/markup-compatibility/2006" xmlns:a14="http://schemas.microsoft.com/office/drawing/2010/main">
        <mc:Choice Requires="a14">
          <p:sp>
            <p:nvSpPr>
              <p:cNvPr id="85" name="文字方塊 84">
                <a:extLst>
                  <a:ext uri="{FF2B5EF4-FFF2-40B4-BE49-F238E27FC236}">
                    <a16:creationId xmlns:a16="http://schemas.microsoft.com/office/drawing/2014/main" id="{7A080C86-7260-60FE-4E72-457180FAF487}"/>
                  </a:ext>
                </a:extLst>
              </p:cNvPr>
              <p:cNvSpPr txBox="1"/>
              <p:nvPr/>
            </p:nvSpPr>
            <p:spPr>
              <a:xfrm>
                <a:off x="3422984" y="5549142"/>
                <a:ext cx="749596"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14:m>
                  <m:oMathPara xmlns:m="http://schemas.openxmlformats.org/officeDocument/2006/math">
                    <m:oMathParaPr>
                      <m:jc m:val="centerGroup"/>
                    </m:oMathParaPr>
                    <m:oMath xmlns:m="http://schemas.openxmlformats.org/officeDocument/2006/math">
                      <m:r>
                        <a:rPr lang="zh-TW" altLang="en-US" sz="2400" i="1" dirty="0" smtClean="0">
                          <a:latin typeface="Cambria Math" panose="02040503050406030204" pitchFamily="18" charset="0"/>
                          <a:ea typeface="新細明體"/>
                          <a:cs typeface="Calibri"/>
                        </a:rPr>
                        <m:t>𝑟</m:t>
                      </m:r>
                    </m:oMath>
                  </m:oMathPara>
                </a14:m>
                <a:endParaRPr lang="zh-TW" altLang="en-US" sz="2400">
                  <a:ea typeface="新細明體"/>
                  <a:cs typeface="Calibri"/>
                </a:endParaRPr>
              </a:p>
            </p:txBody>
          </p:sp>
        </mc:Choice>
        <mc:Fallback xmlns="">
          <p:sp>
            <p:nvSpPr>
              <p:cNvPr id="85" name="文字方塊 84">
                <a:extLst>
                  <a:ext uri="{FF2B5EF4-FFF2-40B4-BE49-F238E27FC236}">
                    <a16:creationId xmlns:a16="http://schemas.microsoft.com/office/drawing/2014/main" id="{7A080C86-7260-60FE-4E72-457180FAF487}"/>
                  </a:ext>
                </a:extLst>
              </p:cNvPr>
              <p:cNvSpPr txBox="1">
                <a:spLocks noRot="1" noChangeAspect="1" noMove="1" noResize="1" noEditPoints="1" noAdjustHandles="1" noChangeArrowheads="1" noChangeShapeType="1" noTextEdit="1"/>
              </p:cNvSpPr>
              <p:nvPr/>
            </p:nvSpPr>
            <p:spPr>
              <a:xfrm>
                <a:off x="3422984" y="5549142"/>
                <a:ext cx="749596" cy="461665"/>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6" name="文字方塊 4">
                <a:extLst>
                  <a:ext uri="{FF2B5EF4-FFF2-40B4-BE49-F238E27FC236}">
                    <a16:creationId xmlns:a16="http://schemas.microsoft.com/office/drawing/2014/main" id="{9EEC10E7-9BDA-EEE5-9303-EE5C60D3E261}"/>
                  </a:ext>
                </a:extLst>
              </p:cNvPr>
              <p:cNvSpPr txBox="1"/>
              <p:nvPr/>
            </p:nvSpPr>
            <p:spPr>
              <a:xfrm>
                <a:off x="7044797" y="3858394"/>
                <a:ext cx="2175860"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14:m>
                  <m:oMath xmlns:m="http://schemas.openxmlformats.org/officeDocument/2006/math">
                    <m:r>
                      <a:rPr lang="en-US" altLang="zh-TW" sz="2400" b="0" i="1" smtClean="0">
                        <a:latin typeface="Cambria Math" panose="02040503050406030204" pitchFamily="18" charset="0"/>
                        <a:ea typeface="新細明體"/>
                        <a:cs typeface="Calibri"/>
                      </a:rPr>
                      <m:t>𝑛</m:t>
                    </m:r>
                  </m:oMath>
                </a14:m>
                <a:r>
                  <a:rPr lang="en-US" altLang="zh-TW" sz="2400">
                    <a:ea typeface="新細明體"/>
                    <a:cs typeface="Calibri"/>
                  </a:rPr>
                  <a:t>:Prefix length</a:t>
                </a:r>
                <a:endParaRPr lang="zh-TW">
                  <a:ea typeface="新細明體"/>
                  <a:cs typeface="Calibri"/>
                </a:endParaRPr>
              </a:p>
            </p:txBody>
          </p:sp>
        </mc:Choice>
        <mc:Fallback xmlns="">
          <p:sp>
            <p:nvSpPr>
              <p:cNvPr id="86" name="文字方塊 4">
                <a:extLst>
                  <a:ext uri="{FF2B5EF4-FFF2-40B4-BE49-F238E27FC236}">
                    <a16:creationId xmlns:a16="http://schemas.microsoft.com/office/drawing/2014/main" id="{9EEC10E7-9BDA-EEE5-9303-EE5C60D3E261}"/>
                  </a:ext>
                </a:extLst>
              </p:cNvPr>
              <p:cNvSpPr txBox="1">
                <a:spLocks noRot="1" noChangeAspect="1" noMove="1" noResize="1" noEditPoints="1" noAdjustHandles="1" noChangeArrowheads="1" noChangeShapeType="1" noTextEdit="1"/>
              </p:cNvSpPr>
              <p:nvPr/>
            </p:nvSpPr>
            <p:spPr>
              <a:xfrm>
                <a:off x="7044797" y="3858394"/>
                <a:ext cx="2175860" cy="461665"/>
              </a:xfrm>
              <a:prstGeom prst="rect">
                <a:avLst/>
              </a:prstGeom>
              <a:blipFill>
                <a:blip r:embed="rId11"/>
                <a:stretch>
                  <a:fillRect t="-10526" b="-28947"/>
                </a:stretch>
              </a:blipFill>
            </p:spPr>
            <p:txBody>
              <a:bodyPr/>
              <a:lstStyle/>
              <a:p>
                <a:r>
                  <a:rPr lang="en-US">
                    <a:noFill/>
                  </a:rPr>
                  <a:t> </a:t>
                </a:r>
              </a:p>
            </p:txBody>
          </p:sp>
        </mc:Fallback>
      </mc:AlternateContent>
      <p:sp>
        <p:nvSpPr>
          <p:cNvPr id="88" name="文字方塊 4">
            <a:extLst>
              <a:ext uri="{FF2B5EF4-FFF2-40B4-BE49-F238E27FC236}">
                <a16:creationId xmlns:a16="http://schemas.microsoft.com/office/drawing/2014/main" id="{29A5CC6A-CE7F-8B76-5D83-C28E0CDF0300}"/>
              </a:ext>
            </a:extLst>
          </p:cNvPr>
          <p:cNvSpPr txBox="1"/>
          <p:nvPr/>
        </p:nvSpPr>
        <p:spPr>
          <a:xfrm>
            <a:off x="603302" y="6453116"/>
            <a:ext cx="7276516" cy="4001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TW" altLang="en-US" sz="2000">
                <a:ea typeface="新細明體"/>
                <a:cs typeface="Calibri"/>
              </a:rPr>
              <a:t>*</a:t>
            </a:r>
            <a:r>
              <a:rPr lang="en-US" altLang="zh-TW" sz="2000">
                <a:ea typeface="新細明體"/>
                <a:cs typeface="Calibri"/>
              </a:rPr>
              <a:t>not</a:t>
            </a:r>
            <a:r>
              <a:rPr lang="zh-TW" altLang="en-US" sz="2000">
                <a:ea typeface="新細明體"/>
                <a:cs typeface="Calibri"/>
              </a:rPr>
              <a:t> including the classifier head</a:t>
            </a:r>
            <a:endParaRPr lang="zh-TW" sz="2000">
              <a:ea typeface="新細明體"/>
              <a:cs typeface="Calibri"/>
            </a:endParaRPr>
          </a:p>
        </p:txBody>
      </p:sp>
      <mc:AlternateContent xmlns:mc="http://schemas.openxmlformats.org/markup-compatibility/2006" xmlns:a14="http://schemas.microsoft.com/office/drawing/2010/main">
        <mc:Choice Requires="a14">
          <p:sp>
            <p:nvSpPr>
              <p:cNvPr id="55" name="文字方塊 4">
                <a:extLst>
                  <a:ext uri="{FF2B5EF4-FFF2-40B4-BE49-F238E27FC236}">
                    <a16:creationId xmlns:a16="http://schemas.microsoft.com/office/drawing/2014/main" id="{5D32580E-2404-7143-BD4F-4FDCDB7AD6F1}"/>
                  </a:ext>
                </a:extLst>
              </p:cNvPr>
              <p:cNvSpPr txBox="1"/>
              <p:nvPr/>
            </p:nvSpPr>
            <p:spPr>
              <a:xfrm>
                <a:off x="9140506" y="3854312"/>
                <a:ext cx="2175860"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14:m>
                  <m:oMath xmlns:m="http://schemas.openxmlformats.org/officeDocument/2006/math">
                    <m:r>
                      <a:rPr lang="en-US" altLang="zh-TW" sz="2400" b="0" i="1" smtClean="0">
                        <a:latin typeface="Cambria Math" panose="02040503050406030204" pitchFamily="18" charset="0"/>
                        <a:ea typeface="新細明體"/>
                        <a:cs typeface="Calibri"/>
                      </a:rPr>
                      <m:t>𝑛</m:t>
                    </m:r>
                  </m:oMath>
                </a14:m>
                <a:r>
                  <a:rPr lang="en-US" altLang="zh-TW" sz="2400">
                    <a:ea typeface="新細明體"/>
                    <a:cs typeface="Calibri"/>
                  </a:rPr>
                  <a:t>:Prefix length</a:t>
                </a:r>
                <a:endParaRPr lang="zh-TW">
                  <a:ea typeface="新細明體"/>
                  <a:cs typeface="Calibri"/>
                </a:endParaRPr>
              </a:p>
            </p:txBody>
          </p:sp>
        </mc:Choice>
        <mc:Fallback xmlns="">
          <p:sp>
            <p:nvSpPr>
              <p:cNvPr id="55" name="文字方塊 4">
                <a:extLst>
                  <a:ext uri="{FF2B5EF4-FFF2-40B4-BE49-F238E27FC236}">
                    <a16:creationId xmlns:a16="http://schemas.microsoft.com/office/drawing/2014/main" id="{5D32580E-2404-7143-BD4F-4FDCDB7AD6F1}"/>
                  </a:ext>
                </a:extLst>
              </p:cNvPr>
              <p:cNvSpPr txBox="1">
                <a:spLocks noRot="1" noChangeAspect="1" noMove="1" noResize="1" noEditPoints="1" noAdjustHandles="1" noChangeArrowheads="1" noChangeShapeType="1" noTextEdit="1"/>
              </p:cNvSpPr>
              <p:nvPr/>
            </p:nvSpPr>
            <p:spPr>
              <a:xfrm>
                <a:off x="9140506" y="3854312"/>
                <a:ext cx="2175860" cy="461665"/>
              </a:xfrm>
              <a:prstGeom prst="rect">
                <a:avLst/>
              </a:prstGeom>
              <a:blipFill>
                <a:blip r:embed="rId12"/>
                <a:stretch>
                  <a:fillRect t="-10526" r="-280" b="-28947"/>
                </a:stretch>
              </a:blipFill>
            </p:spPr>
            <p:txBody>
              <a:bodyPr/>
              <a:lstStyle/>
              <a:p>
                <a:r>
                  <a:rPr lang="en-US">
                    <a:noFill/>
                  </a:rPr>
                  <a:t> </a:t>
                </a:r>
              </a:p>
            </p:txBody>
          </p:sp>
        </mc:Fallback>
      </mc:AlternateContent>
      <p:sp>
        <p:nvSpPr>
          <p:cNvPr id="4" name="矩形 97">
            <a:extLst>
              <a:ext uri="{FF2B5EF4-FFF2-40B4-BE49-F238E27FC236}">
                <a16:creationId xmlns:a16="http://schemas.microsoft.com/office/drawing/2014/main" id="{B469763D-6A82-D916-16BF-7108B08D2111}"/>
              </a:ext>
            </a:extLst>
          </p:cNvPr>
          <p:cNvSpPr/>
          <p:nvPr/>
        </p:nvSpPr>
        <p:spPr>
          <a:xfrm rot="16200000">
            <a:off x="5639801" y="-2614840"/>
            <a:ext cx="682027" cy="10624371"/>
          </a:xfrm>
          <a:prstGeom prst="rect">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矩形 97">
            <a:extLst>
              <a:ext uri="{FF2B5EF4-FFF2-40B4-BE49-F238E27FC236}">
                <a16:creationId xmlns:a16="http://schemas.microsoft.com/office/drawing/2014/main" id="{EB0EE244-91CD-2870-C91C-760FDE1C5E59}"/>
              </a:ext>
            </a:extLst>
          </p:cNvPr>
          <p:cNvSpPr/>
          <p:nvPr/>
        </p:nvSpPr>
        <p:spPr>
          <a:xfrm rot="16200000">
            <a:off x="5769456" y="-2059963"/>
            <a:ext cx="427727" cy="10624371"/>
          </a:xfrm>
          <a:prstGeom prst="rect">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 name="日期版面配置區 4">
            <a:extLst>
              <a:ext uri="{FF2B5EF4-FFF2-40B4-BE49-F238E27FC236}">
                <a16:creationId xmlns:a16="http://schemas.microsoft.com/office/drawing/2014/main" id="{7164E927-9626-7DC4-F285-6D8FC79111A0}"/>
              </a:ext>
            </a:extLst>
          </p:cNvPr>
          <p:cNvSpPr>
            <a:spLocks noGrp="1"/>
          </p:cNvSpPr>
          <p:nvPr>
            <p:ph type="dt" sz="half" idx="10"/>
          </p:nvPr>
        </p:nvSpPr>
        <p:spPr/>
        <p:txBody>
          <a:bodyPr/>
          <a:lstStyle/>
          <a:p>
            <a:endParaRPr lang="en-TW"/>
          </a:p>
        </p:txBody>
      </p:sp>
    </p:spTree>
    <p:extLst>
      <p:ext uri="{BB962C8B-B14F-4D97-AF65-F5344CB8AC3E}">
        <p14:creationId xmlns:p14="http://schemas.microsoft.com/office/powerpoint/2010/main" val="2309394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xit" presetSubtype="0" fill="hold" grpId="1" nodeType="withEffect">
                                  <p:stCondLst>
                                    <p:cond delay="0"/>
                                  </p:stCondLst>
                                  <p:childTnLst>
                                    <p:set>
                                      <p:cBhvr>
                                        <p:cTn id="12"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7" grpId="0" animBg="1"/>
    </p:bld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8DF936C3-FCEB-35C7-B205-46BA37AB6E05}"/>
              </a:ext>
            </a:extLst>
          </p:cNvPr>
          <p:cNvSpPr>
            <a:spLocks noGrp="1"/>
          </p:cNvSpPr>
          <p:nvPr>
            <p:ph type="title"/>
          </p:nvPr>
        </p:nvSpPr>
        <p:spPr/>
        <p:txBody>
          <a:bodyPr>
            <a:normAutofit/>
          </a:bodyPr>
          <a:lstStyle/>
          <a:p>
            <a:r>
              <a:rPr lang="af-ZA">
                <a:ea typeface="+mj-lt"/>
                <a:cs typeface="+mj-lt"/>
              </a:rPr>
              <a:t>Parameter-</a:t>
            </a:r>
            <a:r>
              <a:rPr lang="af-ZA" err="1">
                <a:ea typeface="+mj-lt"/>
                <a:cs typeface="+mj-lt"/>
              </a:rPr>
              <a:t>Efficient</a:t>
            </a:r>
            <a:r>
              <a:rPr lang="af-ZA">
                <a:ea typeface="+mj-lt"/>
                <a:cs typeface="+mj-lt"/>
              </a:rPr>
              <a:t> </a:t>
            </a:r>
            <a:r>
              <a:rPr lang="af-ZA" err="1">
                <a:ea typeface="+mj-lt"/>
                <a:cs typeface="+mj-lt"/>
              </a:rPr>
              <a:t>Fine-tuning</a:t>
            </a:r>
            <a:r>
              <a:rPr lang="af-ZA">
                <a:ea typeface="+mj-lt"/>
                <a:cs typeface="+mj-lt"/>
              </a:rPr>
              <a:t> </a:t>
            </a:r>
            <a:endParaRPr lang="zh-TW">
              <a:ea typeface="+mj-lt"/>
              <a:cs typeface="+mj-lt"/>
            </a:endParaRPr>
          </a:p>
        </p:txBody>
      </p:sp>
      <p:sp>
        <p:nvSpPr>
          <p:cNvPr id="3" name="內容版面配置區 2">
            <a:extLst>
              <a:ext uri="{FF2B5EF4-FFF2-40B4-BE49-F238E27FC236}">
                <a16:creationId xmlns:a16="http://schemas.microsoft.com/office/drawing/2014/main" id="{50AE3B11-E77B-B96B-B2CE-4BB5B2DAE1D7}"/>
              </a:ext>
            </a:extLst>
          </p:cNvPr>
          <p:cNvSpPr>
            <a:spLocks noGrp="1"/>
          </p:cNvSpPr>
          <p:nvPr>
            <p:ph idx="1"/>
          </p:nvPr>
        </p:nvSpPr>
        <p:spPr/>
        <p:txBody>
          <a:bodyPr vert="horz" lIns="91440" tIns="45720" rIns="91440" bIns="45720" rtlCol="0" anchor="t">
            <a:normAutofit/>
          </a:bodyPr>
          <a:lstStyle/>
          <a:p>
            <a:r>
              <a:rPr lang="zh-TW" altLang="en-US">
                <a:ea typeface="新細明體"/>
                <a:cs typeface="Calibri"/>
              </a:rPr>
              <a:t>Benefit </a:t>
            </a:r>
            <a:r>
              <a:rPr lang="en-US" altLang="zh-TW">
                <a:ea typeface="新細明體"/>
                <a:cs typeface="Calibri"/>
              </a:rPr>
              <a:t>2</a:t>
            </a:r>
            <a:r>
              <a:rPr lang="zh-TW" altLang="en-US">
                <a:ea typeface="新細明體"/>
                <a:cs typeface="Calibri"/>
              </a:rPr>
              <a:t>: Less easier to overfit on training data; better out-of-domain performance</a:t>
            </a:r>
            <a:endParaRPr lang="zh-TW" altLang="en-US"/>
          </a:p>
        </p:txBody>
      </p:sp>
      <p:pic>
        <p:nvPicPr>
          <p:cNvPr id="6" name="Picture 5">
            <a:extLst>
              <a:ext uri="{FF2B5EF4-FFF2-40B4-BE49-F238E27FC236}">
                <a16:creationId xmlns:a16="http://schemas.microsoft.com/office/drawing/2014/main" id="{58931DF5-89F0-2142-9638-9E26C909F3B4}"/>
              </a:ext>
            </a:extLst>
          </p:cNvPr>
          <p:cNvPicPr>
            <a:picLocks noChangeAspect="1"/>
          </p:cNvPicPr>
          <p:nvPr/>
        </p:nvPicPr>
        <p:blipFill>
          <a:blip r:embed="rId2"/>
          <a:stretch>
            <a:fillRect/>
          </a:stretch>
        </p:blipFill>
        <p:spPr>
          <a:xfrm>
            <a:off x="1985319" y="2259094"/>
            <a:ext cx="7863188" cy="3379706"/>
          </a:xfrm>
          <a:prstGeom prst="rect">
            <a:avLst/>
          </a:prstGeom>
        </p:spPr>
      </p:pic>
      <p:sp>
        <p:nvSpPr>
          <p:cNvPr id="7" name="文字方塊 4">
            <a:extLst>
              <a:ext uri="{FF2B5EF4-FFF2-40B4-BE49-F238E27FC236}">
                <a16:creationId xmlns:a16="http://schemas.microsoft.com/office/drawing/2014/main" id="{419BB117-BFAF-B64E-AA91-B8629E6476DA}"/>
              </a:ext>
            </a:extLst>
          </p:cNvPr>
          <p:cNvSpPr txBox="1"/>
          <p:nvPr/>
        </p:nvSpPr>
        <p:spPr>
          <a:xfrm>
            <a:off x="770806" y="2698675"/>
            <a:ext cx="1563247" cy="83099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2400">
                <a:ea typeface="新細明體"/>
                <a:cs typeface="Calibri"/>
              </a:rPr>
              <a:t>Training dataset</a:t>
            </a:r>
            <a:endParaRPr lang="zh-TW">
              <a:ea typeface="新細明體"/>
              <a:cs typeface="Calibri"/>
            </a:endParaRPr>
          </a:p>
        </p:txBody>
      </p:sp>
      <p:sp>
        <p:nvSpPr>
          <p:cNvPr id="8" name="文字方塊 4">
            <a:extLst>
              <a:ext uri="{FF2B5EF4-FFF2-40B4-BE49-F238E27FC236}">
                <a16:creationId xmlns:a16="http://schemas.microsoft.com/office/drawing/2014/main" id="{7F0BA097-8717-5445-A204-9A637163B716}"/>
              </a:ext>
            </a:extLst>
          </p:cNvPr>
          <p:cNvSpPr txBox="1"/>
          <p:nvPr/>
        </p:nvSpPr>
        <p:spPr>
          <a:xfrm>
            <a:off x="770806" y="4022320"/>
            <a:ext cx="1563247" cy="83099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2400">
                <a:ea typeface="新細明體"/>
                <a:cs typeface="Calibri"/>
              </a:rPr>
              <a:t>OOD</a:t>
            </a:r>
            <a:r>
              <a:rPr lang="zh-TW" altLang="en-US" sz="2400">
                <a:ea typeface="新細明體"/>
                <a:cs typeface="Calibri"/>
              </a:rPr>
              <a:t> </a:t>
            </a:r>
            <a:r>
              <a:rPr lang="en-US" altLang="zh-TW" sz="2400">
                <a:ea typeface="新細明體"/>
                <a:cs typeface="Calibri"/>
              </a:rPr>
              <a:t>test</a:t>
            </a:r>
            <a:r>
              <a:rPr lang="zh-TW" altLang="en-US" sz="2400">
                <a:ea typeface="新細明體"/>
                <a:cs typeface="Calibri"/>
              </a:rPr>
              <a:t> </a:t>
            </a:r>
            <a:r>
              <a:rPr lang="en-US" altLang="zh-TW" sz="2400">
                <a:ea typeface="新細明體"/>
                <a:cs typeface="Calibri"/>
              </a:rPr>
              <a:t>dataset</a:t>
            </a:r>
            <a:endParaRPr lang="zh-TW">
              <a:ea typeface="新細明體"/>
              <a:cs typeface="Calibri"/>
            </a:endParaRPr>
          </a:p>
        </p:txBody>
      </p:sp>
      <p:sp>
        <p:nvSpPr>
          <p:cNvPr id="9" name="文字方塊 4">
            <a:extLst>
              <a:ext uri="{FF2B5EF4-FFF2-40B4-BE49-F238E27FC236}">
                <a16:creationId xmlns:a16="http://schemas.microsoft.com/office/drawing/2014/main" id="{4E041A9D-4290-F248-A2C0-5E585CF9DFF1}"/>
              </a:ext>
            </a:extLst>
          </p:cNvPr>
          <p:cNvSpPr txBox="1"/>
          <p:nvPr/>
        </p:nvSpPr>
        <p:spPr>
          <a:xfrm>
            <a:off x="6960972" y="2407833"/>
            <a:ext cx="1790851" cy="461665"/>
          </a:xfrm>
          <a:prstGeom prst="rect">
            <a:avLst/>
          </a:prstGeom>
          <a:solidFill>
            <a:schemeClr val="bg1"/>
          </a:solidFill>
          <a:ln>
            <a:no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2400">
                <a:ea typeface="新細明體"/>
                <a:cs typeface="Calibri"/>
              </a:rPr>
              <a:t>Soft</a:t>
            </a:r>
            <a:r>
              <a:rPr lang="zh-TW" altLang="en-US" sz="2400">
                <a:ea typeface="新細明體"/>
                <a:cs typeface="Calibri"/>
              </a:rPr>
              <a:t> </a:t>
            </a:r>
            <a:r>
              <a:rPr lang="en-US" altLang="zh-TW" sz="2400">
                <a:ea typeface="新細明體"/>
                <a:cs typeface="Calibri"/>
              </a:rPr>
              <a:t>Prompt</a:t>
            </a:r>
            <a:endParaRPr lang="zh-TW">
              <a:ea typeface="新細明體"/>
              <a:cs typeface="Calibri"/>
            </a:endParaRPr>
          </a:p>
        </p:txBody>
      </p:sp>
      <p:sp>
        <p:nvSpPr>
          <p:cNvPr id="11" name="文字方塊 4">
            <a:extLst>
              <a:ext uri="{FF2B5EF4-FFF2-40B4-BE49-F238E27FC236}">
                <a16:creationId xmlns:a16="http://schemas.microsoft.com/office/drawing/2014/main" id="{D54C90A8-817E-8EDB-3AF5-243B555E582D}"/>
              </a:ext>
            </a:extLst>
          </p:cNvPr>
          <p:cNvSpPr txBox="1"/>
          <p:nvPr/>
        </p:nvSpPr>
        <p:spPr>
          <a:xfrm>
            <a:off x="5553649" y="2407832"/>
            <a:ext cx="1361501" cy="461665"/>
          </a:xfrm>
          <a:prstGeom prst="rect">
            <a:avLst/>
          </a:prstGeom>
          <a:solidFill>
            <a:schemeClr val="bg1"/>
          </a:solidFill>
          <a:ln>
            <a:no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2400">
                <a:ea typeface="新細明體"/>
                <a:cs typeface="Calibri"/>
              </a:rPr>
              <a:t>Standard</a:t>
            </a:r>
            <a:endParaRPr lang="zh-TW">
              <a:ea typeface="新細明體"/>
              <a:cs typeface="Calibri"/>
            </a:endParaRPr>
          </a:p>
        </p:txBody>
      </p:sp>
      <p:sp>
        <p:nvSpPr>
          <p:cNvPr id="12" name="文字方塊 4">
            <a:extLst>
              <a:ext uri="{FF2B5EF4-FFF2-40B4-BE49-F238E27FC236}">
                <a16:creationId xmlns:a16="http://schemas.microsoft.com/office/drawing/2014/main" id="{2EC8CA78-E2D6-C1B7-3BC4-929964F3CD58}"/>
              </a:ext>
            </a:extLst>
          </p:cNvPr>
          <p:cNvSpPr txBox="1"/>
          <p:nvPr/>
        </p:nvSpPr>
        <p:spPr>
          <a:xfrm>
            <a:off x="9364436" y="2407832"/>
            <a:ext cx="2933700" cy="430887"/>
          </a:xfrm>
          <a:prstGeom prst="rect">
            <a:avLst/>
          </a:prstGeom>
          <a:solidFill>
            <a:schemeClr val="bg1"/>
          </a:solidFill>
          <a:ln>
            <a:no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2200">
                <a:ea typeface="新細明體"/>
                <a:cs typeface="Calibri"/>
              </a:rPr>
              <a:t>=Soft</a:t>
            </a:r>
            <a:r>
              <a:rPr lang="zh-TW" altLang="en-US" sz="2200">
                <a:ea typeface="新細明體"/>
                <a:cs typeface="Calibri"/>
              </a:rPr>
              <a:t> </a:t>
            </a:r>
            <a:r>
              <a:rPr lang="en-US" altLang="zh-TW" sz="2200">
                <a:ea typeface="新細明體"/>
                <a:cs typeface="Calibri"/>
              </a:rPr>
              <a:t>Prompt - Standard</a:t>
            </a:r>
            <a:endParaRPr lang="zh-TW" sz="2200">
              <a:ea typeface="新細明體"/>
              <a:cs typeface="Calibri"/>
            </a:endParaRPr>
          </a:p>
        </p:txBody>
      </p:sp>
      <p:sp>
        <p:nvSpPr>
          <p:cNvPr id="10" name="矩形 97">
            <a:extLst>
              <a:ext uri="{FF2B5EF4-FFF2-40B4-BE49-F238E27FC236}">
                <a16:creationId xmlns:a16="http://schemas.microsoft.com/office/drawing/2014/main" id="{F02CBA0F-246C-DD09-D1F8-AE0F5D03A4D3}"/>
              </a:ext>
            </a:extLst>
          </p:cNvPr>
          <p:cNvSpPr/>
          <p:nvPr/>
        </p:nvSpPr>
        <p:spPr>
          <a:xfrm rot="16200000">
            <a:off x="5654600" y="-487625"/>
            <a:ext cx="559502" cy="7273743"/>
          </a:xfrm>
          <a:prstGeom prst="rect">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矩形 97">
            <a:extLst>
              <a:ext uri="{FF2B5EF4-FFF2-40B4-BE49-F238E27FC236}">
                <a16:creationId xmlns:a16="http://schemas.microsoft.com/office/drawing/2014/main" id="{7A689FE6-32A4-A6A9-EFC6-EFB6FFFDEC90}"/>
              </a:ext>
            </a:extLst>
          </p:cNvPr>
          <p:cNvSpPr/>
          <p:nvPr/>
        </p:nvSpPr>
        <p:spPr>
          <a:xfrm rot="16200000">
            <a:off x="6557066" y="1314251"/>
            <a:ext cx="1043069" cy="3186425"/>
          </a:xfrm>
          <a:prstGeom prst="rect">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矩形 97">
            <a:extLst>
              <a:ext uri="{FF2B5EF4-FFF2-40B4-BE49-F238E27FC236}">
                <a16:creationId xmlns:a16="http://schemas.microsoft.com/office/drawing/2014/main" id="{791ED7D3-AE51-5CC3-AAC6-A0B97EA5AFA0}"/>
              </a:ext>
            </a:extLst>
          </p:cNvPr>
          <p:cNvSpPr/>
          <p:nvPr/>
        </p:nvSpPr>
        <p:spPr>
          <a:xfrm rot="16200000">
            <a:off x="8104351" y="3989547"/>
            <a:ext cx="2034335" cy="899410"/>
          </a:xfrm>
          <a:prstGeom prst="rect">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日期版面配置區 3">
            <a:extLst>
              <a:ext uri="{FF2B5EF4-FFF2-40B4-BE49-F238E27FC236}">
                <a16:creationId xmlns:a16="http://schemas.microsoft.com/office/drawing/2014/main" id="{58BF9EBC-E13A-1F01-E39F-694AE37BA20C}"/>
              </a:ext>
            </a:extLst>
          </p:cNvPr>
          <p:cNvSpPr>
            <a:spLocks noGrp="1"/>
          </p:cNvSpPr>
          <p:nvPr>
            <p:ph type="dt" sz="half" idx="10"/>
          </p:nvPr>
        </p:nvSpPr>
        <p:spPr/>
        <p:txBody>
          <a:bodyPr/>
          <a:lstStyle/>
          <a:p>
            <a:r>
              <a:rPr lang="en-US" altLang="zh-TW" dirty="0"/>
              <a:t>Lester, Brian, Rami Al-</a:t>
            </a:r>
            <a:r>
              <a:rPr lang="en-US" altLang="zh-TW" dirty="0" err="1"/>
              <a:t>Rfou</a:t>
            </a:r>
            <a:r>
              <a:rPr lang="en-US" altLang="zh-TW" dirty="0"/>
              <a:t>, and Noah Constant. "The Power of Scale for Parameter-Efficient Prompt Tuning." </a:t>
            </a:r>
            <a:r>
              <a:rPr lang="en-US" altLang="zh-TW" i="1" dirty="0"/>
              <a:t>Proceedings of the 2021 Conference on Empirical Methods in Natural Language Processing</a:t>
            </a:r>
            <a:r>
              <a:rPr lang="en-US" altLang="zh-TW" dirty="0"/>
              <a:t>. 2021.</a:t>
            </a:r>
            <a:endParaRPr lang="en-TW" altLang="zh-TW"/>
          </a:p>
        </p:txBody>
      </p:sp>
    </p:spTree>
    <p:extLst>
      <p:ext uri="{BB962C8B-B14F-4D97-AF65-F5344CB8AC3E}">
        <p14:creationId xmlns:p14="http://schemas.microsoft.com/office/powerpoint/2010/main" val="2918333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xit" presetSubtype="0" fill="hold" grpId="1" nodeType="withEffect">
                                  <p:stCondLst>
                                    <p:cond delay="0"/>
                                  </p:stCondLst>
                                  <p:childTnLst>
                                    <p:set>
                                      <p:cBhvr>
                                        <p:cTn id="16" dur="1" fill="hold">
                                          <p:stCondLst>
                                            <p:cond delay="0"/>
                                          </p:stCondLst>
                                        </p:cTn>
                                        <p:tgtEl>
                                          <p:spTgt spid="13"/>
                                        </p:tgtEl>
                                        <p:attrNameLst>
                                          <p:attrName>style.visibility</p:attrName>
                                        </p:attrNameLst>
                                      </p:cBhvr>
                                      <p:to>
                                        <p:strVal val="hidden"/>
                                      </p:to>
                                    </p:set>
                                  </p:childTnLst>
                                </p:cTn>
                              </p:par>
                              <p:par>
                                <p:cTn id="17" presetID="1" presetClass="exit" presetSubtype="0" fill="hold" grpId="1" nodeType="withEffect">
                                  <p:stCondLst>
                                    <p:cond delay="0"/>
                                  </p:stCondLst>
                                  <p:childTnLst>
                                    <p:set>
                                      <p:cBhvr>
                                        <p:cTn id="18"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3" grpId="0" animBg="1"/>
      <p:bldP spid="13" grpId="1" animBg="1"/>
      <p:bldP spid="14" grpId="0" animBg="1"/>
    </p:bld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952906DB-ED17-A369-9E92-9C35A5ECB6C5}"/>
              </a:ext>
            </a:extLst>
          </p:cNvPr>
          <p:cNvSpPr>
            <a:spLocks noGrp="1"/>
          </p:cNvSpPr>
          <p:nvPr>
            <p:ph type="title"/>
          </p:nvPr>
        </p:nvSpPr>
        <p:spPr/>
        <p:txBody>
          <a:bodyPr>
            <a:normAutofit/>
          </a:bodyPr>
          <a:lstStyle/>
          <a:p>
            <a:r>
              <a:rPr lang="af-ZA">
                <a:ea typeface="+mj-lt"/>
                <a:cs typeface="+mj-lt"/>
              </a:rPr>
              <a:t>Parameter-</a:t>
            </a:r>
            <a:r>
              <a:rPr lang="af-ZA" err="1">
                <a:ea typeface="+mj-lt"/>
                <a:cs typeface="+mj-lt"/>
              </a:rPr>
              <a:t>Efficient</a:t>
            </a:r>
            <a:r>
              <a:rPr lang="af-ZA">
                <a:ea typeface="+mj-lt"/>
                <a:cs typeface="+mj-lt"/>
              </a:rPr>
              <a:t> </a:t>
            </a:r>
            <a:r>
              <a:rPr lang="af-ZA" err="1">
                <a:ea typeface="+mj-lt"/>
                <a:cs typeface="+mj-lt"/>
              </a:rPr>
              <a:t>Fine-tuning</a:t>
            </a:r>
            <a:r>
              <a:rPr lang="af-ZA">
                <a:ea typeface="+mj-lt"/>
                <a:cs typeface="+mj-lt"/>
              </a:rPr>
              <a:t> </a:t>
            </a:r>
            <a:endParaRPr lang="zh-TW">
              <a:ea typeface="+mj-lt"/>
              <a:cs typeface="+mj-lt"/>
            </a:endParaRPr>
          </a:p>
        </p:txBody>
      </p:sp>
      <p:sp>
        <p:nvSpPr>
          <p:cNvPr id="3" name="內容版面配置區 2">
            <a:extLst>
              <a:ext uri="{FF2B5EF4-FFF2-40B4-BE49-F238E27FC236}">
                <a16:creationId xmlns:a16="http://schemas.microsoft.com/office/drawing/2014/main" id="{5A72197D-9756-EE43-C8B8-377ED2577B14}"/>
              </a:ext>
            </a:extLst>
          </p:cNvPr>
          <p:cNvSpPr>
            <a:spLocks noGrp="1"/>
          </p:cNvSpPr>
          <p:nvPr>
            <p:ph idx="1"/>
          </p:nvPr>
        </p:nvSpPr>
        <p:spPr/>
        <p:txBody>
          <a:bodyPr vert="horz" lIns="91440" tIns="45720" rIns="91440" bIns="45720" rtlCol="0" anchor="t">
            <a:normAutofit/>
          </a:bodyPr>
          <a:lstStyle/>
          <a:p>
            <a:r>
              <a:rPr lang="zh-TW">
                <a:ea typeface="+mn-lt"/>
                <a:cs typeface="+mn-lt"/>
              </a:rPr>
              <a:t>Benefit </a:t>
            </a:r>
            <a:r>
              <a:rPr lang="en-US" altLang="zh-TW">
                <a:ea typeface="+mn-lt"/>
                <a:cs typeface="+mn-lt"/>
              </a:rPr>
              <a:t>3</a:t>
            </a:r>
            <a:r>
              <a:rPr lang="zh-TW">
                <a:ea typeface="+mn-lt"/>
                <a:cs typeface="+mn-lt"/>
              </a:rPr>
              <a:t>: </a:t>
            </a:r>
            <a:r>
              <a:rPr lang="en-US" altLang="zh-TW">
                <a:ea typeface="+mn-lt"/>
                <a:cs typeface="+mn-lt"/>
              </a:rPr>
              <a:t>Fewer</a:t>
            </a:r>
            <a:r>
              <a:rPr lang="zh-TW" altLang="en-US">
                <a:ea typeface="+mn-lt"/>
                <a:cs typeface="+mn-lt"/>
              </a:rPr>
              <a:t> </a:t>
            </a:r>
            <a:r>
              <a:rPr lang="en-US" altLang="zh-TW">
                <a:ea typeface="+mn-lt"/>
                <a:cs typeface="+mn-lt"/>
              </a:rPr>
              <a:t>parameters</a:t>
            </a:r>
            <a:r>
              <a:rPr lang="zh-TW" altLang="en-US">
                <a:ea typeface="+mn-lt"/>
                <a:cs typeface="+mn-lt"/>
              </a:rPr>
              <a:t> </a:t>
            </a:r>
            <a:r>
              <a:rPr lang="en-US" altLang="zh-TW">
                <a:ea typeface="+mn-lt"/>
                <a:cs typeface="+mn-lt"/>
              </a:rPr>
              <a:t>to</a:t>
            </a:r>
            <a:r>
              <a:rPr lang="zh-TW" altLang="en-US">
                <a:ea typeface="+mn-lt"/>
                <a:cs typeface="+mn-lt"/>
              </a:rPr>
              <a:t> </a:t>
            </a:r>
            <a:r>
              <a:rPr lang="en-US" altLang="zh-TW">
                <a:ea typeface="+mn-lt"/>
                <a:cs typeface="+mn-lt"/>
              </a:rPr>
              <a:t>fine-tune, making them</a:t>
            </a:r>
            <a:r>
              <a:rPr lang="zh-TW" altLang="en-US">
                <a:ea typeface="+mn-lt"/>
                <a:cs typeface="+mn-lt"/>
              </a:rPr>
              <a:t> </a:t>
            </a:r>
            <a:r>
              <a:rPr lang="en-US" altLang="zh-TW">
                <a:ea typeface="+mn-lt"/>
                <a:cs typeface="+mn-lt"/>
              </a:rPr>
              <a:t>good</a:t>
            </a:r>
            <a:r>
              <a:rPr lang="zh-TW">
                <a:ea typeface="+mn-lt"/>
                <a:cs typeface="+mn-lt"/>
              </a:rPr>
              <a:t> c</a:t>
            </a:r>
            <a:r>
              <a:rPr lang="en-US" altLang="zh-TW" err="1">
                <a:ea typeface="+mn-lt"/>
                <a:cs typeface="+mn-lt"/>
              </a:rPr>
              <a:t>andidates</a:t>
            </a:r>
            <a:r>
              <a:rPr lang="zh-TW" altLang="en-US">
                <a:ea typeface="+mn-lt"/>
                <a:cs typeface="+mn-lt"/>
              </a:rPr>
              <a:t> when training with small dataset</a:t>
            </a:r>
          </a:p>
        </p:txBody>
      </p:sp>
      <p:pic>
        <p:nvPicPr>
          <p:cNvPr id="6" name="Picture 5">
            <a:extLst>
              <a:ext uri="{FF2B5EF4-FFF2-40B4-BE49-F238E27FC236}">
                <a16:creationId xmlns:a16="http://schemas.microsoft.com/office/drawing/2014/main" id="{6CADBE23-CD24-1C43-A263-61591FFBCB84}"/>
              </a:ext>
            </a:extLst>
          </p:cNvPr>
          <p:cNvPicPr>
            <a:picLocks noChangeAspect="1"/>
          </p:cNvPicPr>
          <p:nvPr/>
        </p:nvPicPr>
        <p:blipFill rotWithShape="1">
          <a:blip r:embed="rId3"/>
          <a:srcRect b="47868"/>
          <a:stretch/>
        </p:blipFill>
        <p:spPr>
          <a:xfrm>
            <a:off x="488373" y="3093839"/>
            <a:ext cx="11417300" cy="968495"/>
          </a:xfrm>
          <a:prstGeom prst="rect">
            <a:avLst/>
          </a:prstGeom>
        </p:spPr>
      </p:pic>
      <p:pic>
        <p:nvPicPr>
          <p:cNvPr id="7" name="Picture 5">
            <a:extLst>
              <a:ext uri="{FF2B5EF4-FFF2-40B4-BE49-F238E27FC236}">
                <a16:creationId xmlns:a16="http://schemas.microsoft.com/office/drawing/2014/main" id="{79401019-7B8D-FB2F-0849-F9D948DC60CE}"/>
              </a:ext>
            </a:extLst>
          </p:cNvPr>
          <p:cNvPicPr>
            <a:picLocks noChangeAspect="1"/>
          </p:cNvPicPr>
          <p:nvPr/>
        </p:nvPicPr>
        <p:blipFill rotWithShape="1">
          <a:blip r:embed="rId3"/>
          <a:srcRect t="67059" b="-142"/>
          <a:stretch/>
        </p:blipFill>
        <p:spPr>
          <a:xfrm>
            <a:off x="488373" y="4090180"/>
            <a:ext cx="11417300" cy="614597"/>
          </a:xfrm>
          <a:prstGeom prst="rect">
            <a:avLst/>
          </a:prstGeom>
        </p:spPr>
      </p:pic>
      <p:sp>
        <p:nvSpPr>
          <p:cNvPr id="9" name="文字方塊 4">
            <a:extLst>
              <a:ext uri="{FF2B5EF4-FFF2-40B4-BE49-F238E27FC236}">
                <a16:creationId xmlns:a16="http://schemas.microsoft.com/office/drawing/2014/main" id="{A295C2EA-E824-D533-9F3D-F4C348B3EB0F}"/>
              </a:ext>
            </a:extLst>
          </p:cNvPr>
          <p:cNvSpPr txBox="1"/>
          <p:nvPr/>
        </p:nvSpPr>
        <p:spPr>
          <a:xfrm>
            <a:off x="488373" y="3354155"/>
            <a:ext cx="1717623" cy="646331"/>
          </a:xfrm>
          <a:prstGeom prst="rect">
            <a:avLst/>
          </a:prstGeom>
          <a:solidFill>
            <a:schemeClr val="bg1"/>
          </a:solidFill>
          <a:ln>
            <a:no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b="1">
                <a:latin typeface="Times" pitchFamily="2" charset="0"/>
                <a:ea typeface="新細明體"/>
                <a:cs typeface="Calibri"/>
              </a:rPr>
              <a:t>Dataset</a:t>
            </a:r>
            <a:br>
              <a:rPr lang="en-US" altLang="zh-TW">
                <a:latin typeface="Times" pitchFamily="2" charset="0"/>
                <a:ea typeface="新細明體"/>
                <a:cs typeface="Calibri"/>
              </a:rPr>
            </a:br>
            <a:r>
              <a:rPr lang="en-US" altLang="zh-TW">
                <a:latin typeface="Times" pitchFamily="2" charset="0"/>
                <a:ea typeface="新細明體"/>
                <a:cs typeface="Calibri"/>
              </a:rPr>
              <a:t>(Train set size)</a:t>
            </a:r>
            <a:endParaRPr lang="zh-TW">
              <a:latin typeface="Times" pitchFamily="2" charset="0"/>
              <a:ea typeface="新細明體"/>
              <a:cs typeface="Calibri"/>
            </a:endParaRPr>
          </a:p>
        </p:txBody>
      </p:sp>
      <p:sp>
        <p:nvSpPr>
          <p:cNvPr id="10" name="矩形 97">
            <a:extLst>
              <a:ext uri="{FF2B5EF4-FFF2-40B4-BE49-F238E27FC236}">
                <a16:creationId xmlns:a16="http://schemas.microsoft.com/office/drawing/2014/main" id="{6FC1071A-76BA-0D97-BBDE-ACBBF6FD942B}"/>
              </a:ext>
            </a:extLst>
          </p:cNvPr>
          <p:cNvSpPr/>
          <p:nvPr/>
        </p:nvSpPr>
        <p:spPr>
          <a:xfrm rot="16200000">
            <a:off x="9036384" y="1868963"/>
            <a:ext cx="1504394" cy="4062335"/>
          </a:xfrm>
          <a:prstGeom prst="rect">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13" name="直線單箭頭接點 30">
            <a:extLst>
              <a:ext uri="{FF2B5EF4-FFF2-40B4-BE49-F238E27FC236}">
                <a16:creationId xmlns:a16="http://schemas.microsoft.com/office/drawing/2014/main" id="{95B3B9CD-0284-1220-0F89-E21B64B04C9D}"/>
              </a:ext>
            </a:extLst>
          </p:cNvPr>
          <p:cNvCxnSpPr>
            <a:cxnSpLocks/>
          </p:cNvCxnSpPr>
          <p:nvPr/>
        </p:nvCxnSpPr>
        <p:spPr>
          <a:xfrm>
            <a:off x="2080553" y="3837394"/>
            <a:ext cx="1187303"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文字方塊 4">
            <a:extLst>
              <a:ext uri="{FF2B5EF4-FFF2-40B4-BE49-F238E27FC236}">
                <a16:creationId xmlns:a16="http://schemas.microsoft.com/office/drawing/2014/main" id="{BD27FE08-588F-27E2-AB6F-E2938DD70F1E}"/>
              </a:ext>
            </a:extLst>
          </p:cNvPr>
          <p:cNvSpPr txBox="1"/>
          <p:nvPr/>
        </p:nvSpPr>
        <p:spPr>
          <a:xfrm>
            <a:off x="488373" y="4049581"/>
            <a:ext cx="2317290" cy="584775"/>
          </a:xfrm>
          <a:prstGeom prst="rect">
            <a:avLst/>
          </a:prstGeom>
          <a:solidFill>
            <a:schemeClr val="bg1"/>
          </a:solidFill>
          <a:ln>
            <a:no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600" b="1" err="1">
                <a:latin typeface="Times" pitchFamily="2" charset="0"/>
                <a:ea typeface="新細明體"/>
                <a:cs typeface="Calibri"/>
              </a:rPr>
              <a:t>RoBERTa</a:t>
            </a:r>
            <a:r>
              <a:rPr lang="en-US" altLang="zh-TW" sz="1600">
                <a:latin typeface="Times" pitchFamily="2" charset="0"/>
                <a:ea typeface="新細明體"/>
                <a:cs typeface="Calibri"/>
              </a:rPr>
              <a:t>-full model</a:t>
            </a:r>
          </a:p>
          <a:p>
            <a:r>
              <a:rPr lang="en-US" altLang="zh-TW" sz="1600" b="1" err="1">
                <a:latin typeface="Times" pitchFamily="2" charset="0"/>
                <a:ea typeface="新細明體"/>
                <a:cs typeface="Calibri"/>
              </a:rPr>
              <a:t>RoBERTa</a:t>
            </a:r>
            <a:r>
              <a:rPr lang="en-US" altLang="zh-TW" sz="1600">
                <a:latin typeface="Times" pitchFamily="2" charset="0"/>
                <a:ea typeface="新細明體"/>
                <a:cs typeface="Calibri"/>
              </a:rPr>
              <a:t>-adapter, r=256</a:t>
            </a:r>
            <a:endParaRPr lang="zh-TW" sz="1600">
              <a:latin typeface="Times" pitchFamily="2" charset="0"/>
              <a:ea typeface="新細明體"/>
              <a:cs typeface="Calibri"/>
            </a:endParaRPr>
          </a:p>
        </p:txBody>
      </p:sp>
      <p:sp>
        <p:nvSpPr>
          <p:cNvPr id="11" name="矩形 97">
            <a:extLst>
              <a:ext uri="{FF2B5EF4-FFF2-40B4-BE49-F238E27FC236}">
                <a16:creationId xmlns:a16="http://schemas.microsoft.com/office/drawing/2014/main" id="{FEE33A94-744B-7A12-A3A6-5DFD489CEA16}"/>
              </a:ext>
            </a:extLst>
          </p:cNvPr>
          <p:cNvSpPr/>
          <p:nvPr/>
        </p:nvSpPr>
        <p:spPr>
          <a:xfrm rot="16200000">
            <a:off x="4267013" y="1681585"/>
            <a:ext cx="1504394" cy="4427094"/>
          </a:xfrm>
          <a:prstGeom prst="rect">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日期版面配置區 3">
            <a:extLst>
              <a:ext uri="{FF2B5EF4-FFF2-40B4-BE49-F238E27FC236}">
                <a16:creationId xmlns:a16="http://schemas.microsoft.com/office/drawing/2014/main" id="{52E3BB5C-19F2-238C-A36B-EF5631F2AADD}"/>
              </a:ext>
            </a:extLst>
          </p:cNvPr>
          <p:cNvSpPr>
            <a:spLocks noGrp="1"/>
          </p:cNvSpPr>
          <p:nvPr>
            <p:ph type="dt" sz="half" idx="10"/>
          </p:nvPr>
        </p:nvSpPr>
        <p:spPr/>
        <p:txBody>
          <a:bodyPr/>
          <a:lstStyle/>
          <a:p>
            <a:r>
              <a:rPr lang="en-US" altLang="zh-TW" dirty="0"/>
              <a:t>He, </a:t>
            </a:r>
            <a:r>
              <a:rPr lang="en-US" altLang="zh-TW" dirty="0" err="1"/>
              <a:t>Ruidan</a:t>
            </a:r>
            <a:r>
              <a:rPr lang="en-US" altLang="zh-TW" dirty="0"/>
              <a:t>, et al. "On the Effectiveness of Adapter-based Tuning for Pretrained Language Model Adaptation." </a:t>
            </a:r>
            <a:r>
              <a:rPr lang="en-US" altLang="zh-TW" i="1" dirty="0"/>
              <a:t>Proceedings of the 59th Annual Meeting of the Association for Computational Linguistics and the 11th International Joint Conference on Natural Language Processing (Volume 1: Long Papers)</a:t>
            </a:r>
            <a:r>
              <a:rPr lang="en-US" altLang="zh-TW" dirty="0"/>
              <a:t>. 2021.</a:t>
            </a:r>
            <a:endParaRPr lang="en-TW" altLang="zh-TW"/>
          </a:p>
        </p:txBody>
      </p:sp>
    </p:spTree>
    <p:extLst>
      <p:ext uri="{BB962C8B-B14F-4D97-AF65-F5344CB8AC3E}">
        <p14:creationId xmlns:p14="http://schemas.microsoft.com/office/powerpoint/2010/main" val="4186877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xit" presetSubtype="0" fill="hold" grpId="1" nodeType="withEffect">
                                  <p:stCondLst>
                                    <p:cond delay="0"/>
                                  </p:stCondLst>
                                  <p:childTnLst>
                                    <p:set>
                                      <p:cBhvr>
                                        <p:cTn id="16"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1" grpId="0" animBg="1"/>
    </p:bld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群組 25">
            <a:extLst>
              <a:ext uri="{FF2B5EF4-FFF2-40B4-BE49-F238E27FC236}">
                <a16:creationId xmlns:a16="http://schemas.microsoft.com/office/drawing/2014/main" id="{5E8F5C00-57E2-FB83-0008-C269E1E63FE3}"/>
              </a:ext>
            </a:extLst>
          </p:cNvPr>
          <p:cNvGrpSpPr/>
          <p:nvPr/>
        </p:nvGrpSpPr>
        <p:grpSpPr>
          <a:xfrm>
            <a:off x="1345367" y="2223090"/>
            <a:ext cx="10225513" cy="2814062"/>
            <a:chOff x="1345367" y="2223090"/>
            <a:chExt cx="10225513" cy="2814062"/>
          </a:xfrm>
        </p:grpSpPr>
        <p:grpSp>
          <p:nvGrpSpPr>
            <p:cNvPr id="24" name="群組 23">
              <a:extLst>
                <a:ext uri="{FF2B5EF4-FFF2-40B4-BE49-F238E27FC236}">
                  <a16:creationId xmlns:a16="http://schemas.microsoft.com/office/drawing/2014/main" id="{90B08DC9-690E-9E7D-F331-32D76F3D1ADC}"/>
                </a:ext>
              </a:extLst>
            </p:cNvPr>
            <p:cNvGrpSpPr/>
            <p:nvPr/>
          </p:nvGrpSpPr>
          <p:grpSpPr>
            <a:xfrm>
              <a:off x="1865303" y="2223090"/>
              <a:ext cx="9705577" cy="2814062"/>
              <a:chOff x="1243211" y="2208100"/>
              <a:chExt cx="9705577" cy="2814062"/>
            </a:xfrm>
          </p:grpSpPr>
          <p:pic>
            <p:nvPicPr>
              <p:cNvPr id="8" name="圖片 7">
                <a:extLst>
                  <a:ext uri="{FF2B5EF4-FFF2-40B4-BE49-F238E27FC236}">
                    <a16:creationId xmlns:a16="http://schemas.microsoft.com/office/drawing/2014/main" id="{2FA69EF6-C3D6-F899-8C36-5FBBAC122F48}"/>
                  </a:ext>
                </a:extLst>
              </p:cNvPr>
              <p:cNvPicPr>
                <a:picLocks noChangeAspect="1"/>
              </p:cNvPicPr>
              <p:nvPr/>
            </p:nvPicPr>
            <p:blipFill rotWithShape="1">
              <a:blip r:embed="rId2"/>
              <a:srcRect b="33276"/>
              <a:stretch/>
            </p:blipFill>
            <p:spPr>
              <a:xfrm>
                <a:off x="1243211" y="2208100"/>
                <a:ext cx="9705577" cy="1988344"/>
              </a:xfrm>
              <a:prstGeom prst="rect">
                <a:avLst/>
              </a:prstGeom>
            </p:spPr>
          </p:pic>
          <p:cxnSp>
            <p:nvCxnSpPr>
              <p:cNvPr id="7" name="直線接點 6">
                <a:extLst>
                  <a:ext uri="{FF2B5EF4-FFF2-40B4-BE49-F238E27FC236}">
                    <a16:creationId xmlns:a16="http://schemas.microsoft.com/office/drawing/2014/main" id="{CE869CC1-D247-C78E-ADB2-693D2FB52482}"/>
                  </a:ext>
                </a:extLst>
              </p:cNvPr>
              <p:cNvCxnSpPr/>
              <p:nvPr/>
            </p:nvCxnSpPr>
            <p:spPr>
              <a:xfrm>
                <a:off x="3350302" y="3282044"/>
                <a:ext cx="50966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直線接點 8">
                <a:extLst>
                  <a:ext uri="{FF2B5EF4-FFF2-40B4-BE49-F238E27FC236}">
                    <a16:creationId xmlns:a16="http://schemas.microsoft.com/office/drawing/2014/main" id="{ECC86837-5F2A-86E5-75E2-2DE696CF7BB0}"/>
                  </a:ext>
                </a:extLst>
              </p:cNvPr>
              <p:cNvCxnSpPr/>
              <p:nvPr/>
            </p:nvCxnSpPr>
            <p:spPr>
              <a:xfrm>
                <a:off x="5166611" y="3569355"/>
                <a:ext cx="50966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直線接點 9">
                <a:extLst>
                  <a:ext uri="{FF2B5EF4-FFF2-40B4-BE49-F238E27FC236}">
                    <a16:creationId xmlns:a16="http://schemas.microsoft.com/office/drawing/2014/main" id="{4AFB82C1-D392-FFFC-3CAF-F4FC53B85AA2}"/>
                  </a:ext>
                </a:extLst>
              </p:cNvPr>
              <p:cNvCxnSpPr/>
              <p:nvPr/>
            </p:nvCxnSpPr>
            <p:spPr>
              <a:xfrm>
                <a:off x="6023549" y="3566054"/>
                <a:ext cx="50966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直線接點 10">
                <a:extLst>
                  <a:ext uri="{FF2B5EF4-FFF2-40B4-BE49-F238E27FC236}">
                    <a16:creationId xmlns:a16="http://schemas.microsoft.com/office/drawing/2014/main" id="{0442A822-58F8-9154-95BD-62A6A0016F2D}"/>
                  </a:ext>
                </a:extLst>
              </p:cNvPr>
              <p:cNvCxnSpPr/>
              <p:nvPr/>
            </p:nvCxnSpPr>
            <p:spPr>
              <a:xfrm>
                <a:off x="6820527" y="3875851"/>
                <a:ext cx="50966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直線接點 11">
                <a:extLst>
                  <a:ext uri="{FF2B5EF4-FFF2-40B4-BE49-F238E27FC236}">
                    <a16:creationId xmlns:a16="http://schemas.microsoft.com/office/drawing/2014/main" id="{1D4DD927-6FA3-0F54-A2D3-A45BFEFDD1BC}"/>
                  </a:ext>
                </a:extLst>
              </p:cNvPr>
              <p:cNvCxnSpPr/>
              <p:nvPr/>
            </p:nvCxnSpPr>
            <p:spPr>
              <a:xfrm>
                <a:off x="7699950" y="3566054"/>
                <a:ext cx="50966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直線接點 12">
                <a:extLst>
                  <a:ext uri="{FF2B5EF4-FFF2-40B4-BE49-F238E27FC236}">
                    <a16:creationId xmlns:a16="http://schemas.microsoft.com/office/drawing/2014/main" id="{534CCC05-0620-CCDE-056E-D42B4F571CC7}"/>
                  </a:ext>
                </a:extLst>
              </p:cNvPr>
              <p:cNvCxnSpPr/>
              <p:nvPr/>
            </p:nvCxnSpPr>
            <p:spPr>
              <a:xfrm>
                <a:off x="8609353" y="3566947"/>
                <a:ext cx="50966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直線接點 13">
                <a:extLst>
                  <a:ext uri="{FF2B5EF4-FFF2-40B4-BE49-F238E27FC236}">
                    <a16:creationId xmlns:a16="http://schemas.microsoft.com/office/drawing/2014/main" id="{1BFCA02E-B591-0FB0-7C9E-B15CDCFC02C2}"/>
                  </a:ext>
                </a:extLst>
              </p:cNvPr>
              <p:cNvCxnSpPr/>
              <p:nvPr/>
            </p:nvCxnSpPr>
            <p:spPr>
              <a:xfrm>
                <a:off x="9421320" y="3567840"/>
                <a:ext cx="50966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直線接點 14">
                <a:extLst>
                  <a:ext uri="{FF2B5EF4-FFF2-40B4-BE49-F238E27FC236}">
                    <a16:creationId xmlns:a16="http://schemas.microsoft.com/office/drawing/2014/main" id="{B4C96912-9CBA-056C-2661-F4B7594E606D}"/>
                  </a:ext>
                </a:extLst>
              </p:cNvPr>
              <p:cNvCxnSpPr/>
              <p:nvPr/>
            </p:nvCxnSpPr>
            <p:spPr>
              <a:xfrm>
                <a:off x="10221974" y="3280439"/>
                <a:ext cx="50966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文字方塊 4">
                <a:extLst>
                  <a:ext uri="{FF2B5EF4-FFF2-40B4-BE49-F238E27FC236}">
                    <a16:creationId xmlns:a16="http://schemas.microsoft.com/office/drawing/2014/main" id="{565AC41D-FC11-9693-3F32-57A2FDED7392}"/>
                  </a:ext>
                </a:extLst>
              </p:cNvPr>
              <p:cNvSpPr txBox="1"/>
              <p:nvPr/>
            </p:nvSpPr>
            <p:spPr>
              <a:xfrm>
                <a:off x="6729285" y="3282044"/>
                <a:ext cx="723537" cy="369332"/>
              </a:xfrm>
              <a:prstGeom prst="rect">
                <a:avLst/>
              </a:prstGeom>
              <a:solidFill>
                <a:schemeClr val="bg1"/>
              </a:solidFill>
              <a:ln>
                <a:no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b="1">
                    <a:latin typeface="Times" pitchFamily="2" charset="0"/>
                    <a:ea typeface="新細明體"/>
                    <a:cs typeface="Calibri"/>
                  </a:rPr>
                  <a:t>90.55</a:t>
                </a:r>
                <a:endParaRPr lang="zh-TW">
                  <a:latin typeface="Times" pitchFamily="2" charset="0"/>
                  <a:ea typeface="新細明體"/>
                  <a:cs typeface="Calibri"/>
                </a:endParaRPr>
              </a:p>
            </p:txBody>
          </p:sp>
          <p:sp>
            <p:nvSpPr>
              <p:cNvPr id="17" name="文字方塊 4">
                <a:extLst>
                  <a:ext uri="{FF2B5EF4-FFF2-40B4-BE49-F238E27FC236}">
                    <a16:creationId xmlns:a16="http://schemas.microsoft.com/office/drawing/2014/main" id="{1508D1DD-C374-6FC6-5DD1-B665A241C5AD}"/>
                  </a:ext>
                </a:extLst>
              </p:cNvPr>
              <p:cNvSpPr txBox="1"/>
              <p:nvPr/>
            </p:nvSpPr>
            <p:spPr>
              <a:xfrm>
                <a:off x="8479932" y="2998682"/>
                <a:ext cx="723537" cy="369332"/>
              </a:xfrm>
              <a:prstGeom prst="rect">
                <a:avLst/>
              </a:prstGeom>
              <a:solidFill>
                <a:schemeClr val="bg1"/>
              </a:solidFill>
              <a:ln>
                <a:no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b="1">
                    <a:latin typeface="Times" pitchFamily="2" charset="0"/>
                    <a:ea typeface="新細明體"/>
                    <a:cs typeface="Calibri"/>
                  </a:rPr>
                  <a:t>83.23</a:t>
                </a:r>
                <a:endParaRPr lang="zh-TW">
                  <a:latin typeface="Times" pitchFamily="2" charset="0"/>
                  <a:ea typeface="新細明體"/>
                  <a:cs typeface="Calibri"/>
                </a:endParaRPr>
              </a:p>
            </p:txBody>
          </p:sp>
          <p:sp>
            <p:nvSpPr>
              <p:cNvPr id="18" name="文字方塊 4">
                <a:extLst>
                  <a:ext uri="{FF2B5EF4-FFF2-40B4-BE49-F238E27FC236}">
                    <a16:creationId xmlns:a16="http://schemas.microsoft.com/office/drawing/2014/main" id="{0C22754B-4DFB-2735-229D-48C807F9CE7C}"/>
                  </a:ext>
                </a:extLst>
              </p:cNvPr>
              <p:cNvSpPr txBox="1"/>
              <p:nvPr/>
            </p:nvSpPr>
            <p:spPr>
              <a:xfrm>
                <a:off x="10138529" y="3289539"/>
                <a:ext cx="723537" cy="369332"/>
              </a:xfrm>
              <a:prstGeom prst="rect">
                <a:avLst/>
              </a:prstGeom>
              <a:solidFill>
                <a:schemeClr val="bg1"/>
              </a:solidFill>
              <a:ln>
                <a:no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b="1">
                    <a:latin typeface="Times" pitchFamily="2" charset="0"/>
                    <a:ea typeface="新細明體"/>
                    <a:cs typeface="Calibri"/>
                  </a:rPr>
                  <a:t>83.02</a:t>
                </a:r>
                <a:endParaRPr lang="zh-TW">
                  <a:latin typeface="Times" pitchFamily="2" charset="0"/>
                  <a:ea typeface="新細明體"/>
                  <a:cs typeface="Calibri"/>
                </a:endParaRPr>
              </a:p>
            </p:txBody>
          </p:sp>
          <p:sp>
            <p:nvSpPr>
              <p:cNvPr id="19" name="文字方塊 4">
                <a:extLst>
                  <a:ext uri="{FF2B5EF4-FFF2-40B4-BE49-F238E27FC236}">
                    <a16:creationId xmlns:a16="http://schemas.microsoft.com/office/drawing/2014/main" id="{54915401-0D28-201C-52B5-F956DC818F6C}"/>
                  </a:ext>
                </a:extLst>
              </p:cNvPr>
              <p:cNvSpPr txBox="1"/>
              <p:nvPr/>
            </p:nvSpPr>
            <p:spPr>
              <a:xfrm>
                <a:off x="1334306" y="4375831"/>
                <a:ext cx="3530002" cy="646331"/>
              </a:xfrm>
              <a:prstGeom prst="rect">
                <a:avLst/>
              </a:prstGeom>
              <a:solidFill>
                <a:schemeClr val="bg1"/>
              </a:solidFill>
              <a:ln>
                <a:no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b="1">
                    <a:latin typeface="Times" pitchFamily="2" charset="0"/>
                    <a:ea typeface="新細明體"/>
                    <a:cs typeface="Calibri"/>
                  </a:rPr>
                  <a:t>Boldface</a:t>
                </a:r>
                <a:r>
                  <a:rPr lang="en-US" altLang="zh-TW">
                    <a:latin typeface="Times" pitchFamily="2" charset="0"/>
                    <a:ea typeface="新細明體"/>
                    <a:cs typeface="Calibri"/>
                  </a:rPr>
                  <a:t>: best performance</a:t>
                </a:r>
              </a:p>
              <a:p>
                <a:r>
                  <a:rPr lang="en-US" altLang="zh-TW" u="sng">
                    <a:latin typeface="Times" pitchFamily="2" charset="0"/>
                    <a:ea typeface="新細明體"/>
                    <a:cs typeface="Calibri"/>
                  </a:rPr>
                  <a:t>Underline</a:t>
                </a:r>
                <a:r>
                  <a:rPr lang="en-US" altLang="zh-TW">
                    <a:latin typeface="Times" pitchFamily="2" charset="0"/>
                    <a:ea typeface="新細明體"/>
                    <a:cs typeface="Calibri"/>
                  </a:rPr>
                  <a:t>: second best performance</a:t>
                </a:r>
                <a:endParaRPr lang="zh-TW">
                  <a:latin typeface="Times" pitchFamily="2" charset="0"/>
                  <a:ea typeface="新細明體"/>
                  <a:cs typeface="Calibri"/>
                </a:endParaRPr>
              </a:p>
            </p:txBody>
          </p:sp>
        </p:grpSp>
        <p:pic>
          <p:nvPicPr>
            <p:cNvPr id="25" name="圖片 24">
              <a:extLst>
                <a:ext uri="{FF2B5EF4-FFF2-40B4-BE49-F238E27FC236}">
                  <a16:creationId xmlns:a16="http://schemas.microsoft.com/office/drawing/2014/main" id="{66D0E4CD-D7D4-CF4A-2376-9AA6FF35A8F4}"/>
                </a:ext>
              </a:extLst>
            </p:cNvPr>
            <p:cNvPicPr>
              <a:picLocks noChangeAspect="1"/>
            </p:cNvPicPr>
            <p:nvPr/>
          </p:nvPicPr>
          <p:blipFill>
            <a:blip r:embed="rId3"/>
            <a:stretch>
              <a:fillRect/>
            </a:stretch>
          </p:blipFill>
          <p:spPr>
            <a:xfrm>
              <a:off x="1345367" y="2736632"/>
              <a:ext cx="1676400" cy="277040"/>
            </a:xfrm>
            <a:prstGeom prst="rect">
              <a:avLst/>
            </a:prstGeom>
          </p:spPr>
        </p:pic>
      </p:grpSp>
      <p:sp>
        <p:nvSpPr>
          <p:cNvPr id="2" name="標題 1">
            <a:extLst>
              <a:ext uri="{FF2B5EF4-FFF2-40B4-BE49-F238E27FC236}">
                <a16:creationId xmlns:a16="http://schemas.microsoft.com/office/drawing/2014/main" id="{4F38A9AD-CE76-5561-2A1C-E5C7ED032B54}"/>
              </a:ext>
            </a:extLst>
          </p:cNvPr>
          <p:cNvSpPr>
            <a:spLocks noGrp="1"/>
          </p:cNvSpPr>
          <p:nvPr>
            <p:ph type="title"/>
          </p:nvPr>
        </p:nvSpPr>
        <p:spPr/>
        <p:txBody>
          <a:bodyPr>
            <a:normAutofit/>
          </a:bodyPr>
          <a:lstStyle/>
          <a:p>
            <a:r>
              <a:rPr lang="af-ZA" altLang="zh-TW">
                <a:ea typeface="+mj-lt"/>
                <a:cs typeface="+mj-lt"/>
              </a:rPr>
              <a:t>Parameter-</a:t>
            </a:r>
            <a:r>
              <a:rPr lang="af-ZA" altLang="zh-TW" err="1">
                <a:ea typeface="+mj-lt"/>
                <a:cs typeface="+mj-lt"/>
              </a:rPr>
              <a:t>Efficient</a:t>
            </a:r>
            <a:r>
              <a:rPr lang="af-ZA" altLang="zh-TW">
                <a:ea typeface="+mj-lt"/>
                <a:cs typeface="+mj-lt"/>
              </a:rPr>
              <a:t> </a:t>
            </a:r>
            <a:r>
              <a:rPr lang="af-ZA" altLang="zh-TW" err="1">
                <a:ea typeface="+mj-lt"/>
                <a:cs typeface="+mj-lt"/>
              </a:rPr>
              <a:t>Fine-tuning</a:t>
            </a:r>
            <a:r>
              <a:rPr lang="af-ZA" altLang="zh-TW">
                <a:ea typeface="+mj-lt"/>
                <a:cs typeface="+mj-lt"/>
              </a:rPr>
              <a:t> </a:t>
            </a:r>
            <a:endParaRPr kumimoji="1" lang="zh-TW" altLang="en-US"/>
          </a:p>
        </p:txBody>
      </p:sp>
      <p:sp>
        <p:nvSpPr>
          <p:cNvPr id="3" name="內容版面配置區 2">
            <a:extLst>
              <a:ext uri="{FF2B5EF4-FFF2-40B4-BE49-F238E27FC236}">
                <a16:creationId xmlns:a16="http://schemas.microsoft.com/office/drawing/2014/main" id="{1C1F5E1B-B05F-0528-C72B-1DDC2BDDB8D7}"/>
              </a:ext>
            </a:extLst>
          </p:cNvPr>
          <p:cNvSpPr>
            <a:spLocks noGrp="1"/>
          </p:cNvSpPr>
          <p:nvPr>
            <p:ph idx="1"/>
          </p:nvPr>
        </p:nvSpPr>
        <p:spPr/>
        <p:txBody>
          <a:bodyPr/>
          <a:lstStyle/>
          <a:p>
            <a:r>
              <a:rPr kumimoji="1" lang="en-US" altLang="zh-TW"/>
              <a:t>Which parameter-efficient fine-tuning should one select?</a:t>
            </a:r>
          </a:p>
          <a:p>
            <a:pPr lvl="1"/>
            <a:r>
              <a:rPr kumimoji="1" lang="en-US" altLang="zh-TW"/>
              <a:t>No one-size-fit-all</a:t>
            </a:r>
            <a:endParaRPr kumimoji="1" lang="zh-TW" altLang="en-US"/>
          </a:p>
        </p:txBody>
      </p:sp>
      <p:grpSp>
        <p:nvGrpSpPr>
          <p:cNvPr id="21" name="群組 20">
            <a:extLst>
              <a:ext uri="{FF2B5EF4-FFF2-40B4-BE49-F238E27FC236}">
                <a16:creationId xmlns:a16="http://schemas.microsoft.com/office/drawing/2014/main" id="{51DA2DA2-66AC-4E54-C2AD-9DEADFF4DD94}"/>
              </a:ext>
            </a:extLst>
          </p:cNvPr>
          <p:cNvGrpSpPr/>
          <p:nvPr/>
        </p:nvGrpSpPr>
        <p:grpSpPr>
          <a:xfrm>
            <a:off x="398511" y="3366599"/>
            <a:ext cx="1629460" cy="923330"/>
            <a:chOff x="-377781" y="3932197"/>
            <a:chExt cx="1629460" cy="923330"/>
          </a:xfrm>
        </p:grpSpPr>
        <p:sp>
          <p:nvSpPr>
            <p:cNvPr id="22" name="左大括弧 21">
              <a:extLst>
                <a:ext uri="{FF2B5EF4-FFF2-40B4-BE49-F238E27FC236}">
                  <a16:creationId xmlns:a16="http://schemas.microsoft.com/office/drawing/2014/main" id="{F973B661-38AA-D1AF-24F3-AE3CEE6D6468}"/>
                </a:ext>
              </a:extLst>
            </p:cNvPr>
            <p:cNvSpPr/>
            <p:nvPr/>
          </p:nvSpPr>
          <p:spPr>
            <a:xfrm>
              <a:off x="921895" y="4001523"/>
              <a:ext cx="329784" cy="716348"/>
            </a:xfrm>
            <a:prstGeom prst="lef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TW" altLang="en-US"/>
            </a:p>
          </p:txBody>
        </p:sp>
        <p:sp>
          <p:nvSpPr>
            <p:cNvPr id="23" name="文字方塊 4">
              <a:extLst>
                <a:ext uri="{FF2B5EF4-FFF2-40B4-BE49-F238E27FC236}">
                  <a16:creationId xmlns:a16="http://schemas.microsoft.com/office/drawing/2014/main" id="{BD323FEB-BBEA-17A8-32D3-0E62F0B2D892}"/>
                </a:ext>
              </a:extLst>
            </p:cNvPr>
            <p:cNvSpPr txBox="1"/>
            <p:nvPr/>
          </p:nvSpPr>
          <p:spPr>
            <a:xfrm>
              <a:off x="-377781" y="3932197"/>
              <a:ext cx="1299676" cy="92333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a:ea typeface="新細明體"/>
                  <a:cs typeface="Calibri"/>
                </a:rPr>
                <a:t>Parameter-</a:t>
              </a:r>
              <a:br>
                <a:rPr lang="en-US" altLang="zh-TW">
                  <a:ea typeface="新細明體"/>
                  <a:cs typeface="Calibri"/>
                </a:rPr>
              </a:br>
              <a:r>
                <a:rPr lang="en-US" altLang="zh-TW">
                  <a:ea typeface="新細明體"/>
                  <a:cs typeface="Calibri"/>
                </a:rPr>
                <a:t>efficient</a:t>
              </a:r>
              <a:br>
                <a:rPr lang="en-US" altLang="zh-TW">
                  <a:ea typeface="新細明體"/>
                  <a:cs typeface="Calibri"/>
                </a:rPr>
              </a:br>
              <a:r>
                <a:rPr lang="en-US" altLang="zh-TW">
                  <a:ea typeface="新細明體"/>
                  <a:cs typeface="Calibri"/>
                </a:rPr>
                <a:t>fine-tuning</a:t>
              </a:r>
              <a:endParaRPr lang="zh-TW">
                <a:ea typeface="新細明體"/>
                <a:cs typeface="Calibri"/>
              </a:endParaRPr>
            </a:p>
          </p:txBody>
        </p:sp>
      </p:grpSp>
      <p:sp>
        <p:nvSpPr>
          <p:cNvPr id="27" name="文字方塊 4">
            <a:extLst>
              <a:ext uri="{FF2B5EF4-FFF2-40B4-BE49-F238E27FC236}">
                <a16:creationId xmlns:a16="http://schemas.microsoft.com/office/drawing/2014/main" id="{94B66F48-0AAF-A6E3-AF4E-942AEEFD5D99}"/>
              </a:ext>
            </a:extLst>
          </p:cNvPr>
          <p:cNvSpPr txBox="1"/>
          <p:nvPr/>
        </p:nvSpPr>
        <p:spPr>
          <a:xfrm>
            <a:off x="788428" y="3013672"/>
            <a:ext cx="1239543" cy="369332"/>
          </a:xfrm>
          <a:prstGeom prst="rect">
            <a:avLst/>
          </a:prstGeom>
          <a:solidFill>
            <a:schemeClr val="bg1"/>
          </a:solidFill>
          <a:ln>
            <a:no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altLang="zh-TW">
                <a:latin typeface="Times" pitchFamily="2" charset="0"/>
                <a:ea typeface="新細明體"/>
                <a:cs typeface="Calibri"/>
              </a:rPr>
              <a:t>Full-model</a:t>
            </a:r>
            <a:endParaRPr lang="zh-TW">
              <a:latin typeface="Times" pitchFamily="2" charset="0"/>
              <a:ea typeface="新細明體"/>
              <a:cs typeface="Calibri"/>
            </a:endParaRPr>
          </a:p>
        </p:txBody>
      </p:sp>
      <p:sp>
        <p:nvSpPr>
          <p:cNvPr id="4" name="日期版面配置區 3">
            <a:extLst>
              <a:ext uri="{FF2B5EF4-FFF2-40B4-BE49-F238E27FC236}">
                <a16:creationId xmlns:a16="http://schemas.microsoft.com/office/drawing/2014/main" id="{C26F217D-E2B6-65F0-1959-CF69262FB16E}"/>
              </a:ext>
            </a:extLst>
          </p:cNvPr>
          <p:cNvSpPr>
            <a:spLocks noGrp="1"/>
          </p:cNvSpPr>
          <p:nvPr>
            <p:ph type="dt" sz="half" idx="10"/>
          </p:nvPr>
        </p:nvSpPr>
        <p:spPr/>
        <p:txBody>
          <a:bodyPr/>
          <a:lstStyle/>
          <a:p>
            <a:r>
              <a:rPr lang="en" altLang="zh-TW" b="0" i="0" dirty="0">
                <a:effectLst/>
                <a:latin typeface="+mn-lt"/>
              </a:rPr>
              <a:t>Mao, </a:t>
            </a:r>
            <a:r>
              <a:rPr lang="en" altLang="zh-TW" b="0" i="0" dirty="0" err="1">
                <a:effectLst/>
                <a:latin typeface="+mn-lt"/>
              </a:rPr>
              <a:t>Yuning</a:t>
            </a:r>
            <a:r>
              <a:rPr lang="en" altLang="zh-TW" b="0" i="0" dirty="0">
                <a:effectLst/>
                <a:latin typeface="+mn-lt"/>
              </a:rPr>
              <a:t>, et al. "</a:t>
            </a:r>
            <a:r>
              <a:rPr lang="en" altLang="zh-TW" b="0" i="0" dirty="0" err="1">
                <a:effectLst/>
                <a:latin typeface="+mn-lt"/>
              </a:rPr>
              <a:t>UniPELT</a:t>
            </a:r>
            <a:r>
              <a:rPr lang="en" altLang="zh-TW" b="0" i="0" dirty="0">
                <a:effectLst/>
                <a:latin typeface="+mn-lt"/>
              </a:rPr>
              <a:t>: A Unified Framework for Parameter-Efficient Language Model Tuning." </a:t>
            </a:r>
            <a:r>
              <a:rPr lang="en" altLang="zh-TW" b="0" i="1" dirty="0">
                <a:effectLst/>
                <a:latin typeface="+mn-lt"/>
              </a:rPr>
              <a:t>Proceedings of the 60th Annual Meeting of the Association for Computational Linguistics (Volume 1: Long Papers)</a:t>
            </a:r>
            <a:r>
              <a:rPr lang="en" altLang="zh-TW" b="0" i="0" dirty="0">
                <a:effectLst/>
                <a:latin typeface="+mn-lt"/>
              </a:rPr>
              <a:t>. 2022.</a:t>
            </a:r>
            <a:endParaRPr lang="en-TW">
              <a:latin typeface="+mn-lt"/>
            </a:endParaRPr>
          </a:p>
        </p:txBody>
      </p:sp>
    </p:spTree>
    <p:extLst>
      <p:ext uri="{BB962C8B-B14F-4D97-AF65-F5344CB8AC3E}">
        <p14:creationId xmlns:p14="http://schemas.microsoft.com/office/powerpoint/2010/main" val="145878366"/>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2CE2B8-F809-8340-9F09-053DB23BA0AC}"/>
              </a:ext>
            </a:extLst>
          </p:cNvPr>
          <p:cNvSpPr>
            <a:spLocks noGrp="1"/>
          </p:cNvSpPr>
          <p:nvPr>
            <p:ph type="title"/>
          </p:nvPr>
        </p:nvSpPr>
        <p:spPr/>
        <p:txBody>
          <a:bodyPr>
            <a:normAutofit/>
          </a:bodyPr>
          <a:lstStyle/>
          <a:p>
            <a:r>
              <a:rPr lang="en-US" altLang="zh-TW"/>
              <a:t>Schedule</a:t>
            </a:r>
            <a:endParaRPr lang="en-TW"/>
          </a:p>
        </p:txBody>
      </p:sp>
      <p:sp>
        <p:nvSpPr>
          <p:cNvPr id="3" name="Content Placeholder 2">
            <a:extLst>
              <a:ext uri="{FF2B5EF4-FFF2-40B4-BE49-F238E27FC236}">
                <a16:creationId xmlns:a16="http://schemas.microsoft.com/office/drawing/2014/main" id="{42A689D7-414B-D34C-9FE7-6D6CD22E3CBC}"/>
              </a:ext>
            </a:extLst>
          </p:cNvPr>
          <p:cNvSpPr>
            <a:spLocks noGrp="1"/>
          </p:cNvSpPr>
          <p:nvPr>
            <p:ph idx="1"/>
          </p:nvPr>
        </p:nvSpPr>
        <p:spPr>
          <a:xfrm>
            <a:off x="838200" y="1219200"/>
            <a:ext cx="10515600" cy="5365955"/>
          </a:xfrm>
        </p:spPr>
        <p:txBody>
          <a:bodyPr vert="horz" lIns="91440" tIns="45720" rIns="91440" bIns="45720" rtlCol="0" anchor="t">
            <a:normAutofit/>
          </a:bodyPr>
          <a:lstStyle/>
          <a:p>
            <a:pPr marL="0" indent="0" algn="l">
              <a:buNone/>
            </a:pPr>
            <a:r>
              <a:rPr lang="en-US" altLang="zh-TW" sz="2400">
                <a:solidFill>
                  <a:schemeClr val="bg2">
                    <a:lumMod val="90000"/>
                  </a:schemeClr>
                </a:solidFill>
                <a:ea typeface="新細明體"/>
                <a:cs typeface="Calibri"/>
              </a:rPr>
              <a:t>17:00 </a:t>
            </a:r>
            <a:r>
              <a:rPr lang="en-US" altLang="zh-TW" sz="2400">
                <a:solidFill>
                  <a:schemeClr val="bg2">
                    <a:lumMod val="90000"/>
                  </a:schemeClr>
                </a:solidFill>
              </a:rPr>
              <a:t>– </a:t>
            </a:r>
            <a:r>
              <a:rPr lang="en-US" altLang="zh-TW" sz="2400">
                <a:solidFill>
                  <a:schemeClr val="bg2">
                    <a:lumMod val="90000"/>
                  </a:schemeClr>
                </a:solidFill>
                <a:ea typeface="新細明體"/>
                <a:cs typeface="Calibri"/>
              </a:rPr>
              <a:t>17:10    </a:t>
            </a:r>
            <a:r>
              <a:rPr lang="en-US" altLang="zh-TW" sz="2400" b="1">
                <a:solidFill>
                  <a:schemeClr val="bg2">
                    <a:lumMod val="90000"/>
                  </a:schemeClr>
                </a:solidFill>
                <a:ea typeface="新細明體"/>
                <a:cs typeface="Calibri"/>
              </a:rPr>
              <a:t>Part 1</a:t>
            </a:r>
            <a:r>
              <a:rPr lang="en-US" altLang="zh-TW" sz="2400">
                <a:solidFill>
                  <a:schemeClr val="bg2">
                    <a:lumMod val="90000"/>
                  </a:schemeClr>
                </a:solidFill>
                <a:ea typeface="新細明體"/>
                <a:cs typeface="Calibri"/>
              </a:rPr>
              <a:t> Introduction [Hung-</a:t>
            </a:r>
            <a:r>
              <a:rPr lang="en-US" altLang="zh-TW" sz="2400" err="1">
                <a:solidFill>
                  <a:schemeClr val="bg2">
                    <a:lumMod val="90000"/>
                  </a:schemeClr>
                </a:solidFill>
                <a:ea typeface="新細明體"/>
                <a:cs typeface="Calibri"/>
              </a:rPr>
              <a:t>yi</a:t>
            </a:r>
            <a:r>
              <a:rPr lang="en-US" altLang="zh-TW" sz="2400">
                <a:solidFill>
                  <a:schemeClr val="bg2">
                    <a:lumMod val="90000"/>
                  </a:schemeClr>
                </a:solidFill>
                <a:ea typeface="新細明體"/>
                <a:cs typeface="Calibri"/>
              </a:rPr>
              <a:t>]</a:t>
            </a:r>
          </a:p>
          <a:p>
            <a:pPr marL="0" indent="0" algn="l">
              <a:buNone/>
            </a:pPr>
            <a:r>
              <a:rPr lang="en-US" altLang="zh-TW" sz="2400">
                <a:solidFill>
                  <a:schemeClr val="bg2">
                    <a:lumMod val="90000"/>
                  </a:schemeClr>
                </a:solidFill>
                <a:ea typeface="新細明體"/>
                <a:cs typeface="Calibri"/>
              </a:rPr>
              <a:t>17:10 </a:t>
            </a:r>
            <a:r>
              <a:rPr lang="en-US" altLang="zh-TW" sz="2400">
                <a:solidFill>
                  <a:schemeClr val="bg2">
                    <a:lumMod val="90000"/>
                  </a:schemeClr>
                </a:solidFill>
              </a:rPr>
              <a:t>– 17:40    </a:t>
            </a:r>
            <a:r>
              <a:rPr lang="en-US" altLang="zh-TW" sz="2400" b="1">
                <a:solidFill>
                  <a:schemeClr val="bg2">
                    <a:lumMod val="90000"/>
                  </a:schemeClr>
                </a:solidFill>
              </a:rPr>
              <a:t>Part 2</a:t>
            </a:r>
            <a:r>
              <a:rPr lang="en-US" altLang="zh-TW" sz="2400">
                <a:solidFill>
                  <a:schemeClr val="bg2">
                    <a:lumMod val="90000"/>
                  </a:schemeClr>
                </a:solidFill>
              </a:rPr>
              <a:t> Why do PLMs work </a:t>
            </a:r>
            <a:r>
              <a:rPr lang="en-US" altLang="zh-TW" sz="2400">
                <a:solidFill>
                  <a:schemeClr val="bg2">
                    <a:lumMod val="90000"/>
                  </a:schemeClr>
                </a:solidFill>
                <a:ea typeface="新細明體"/>
                <a:cs typeface="Calibri"/>
              </a:rPr>
              <a:t>[Hung-</a:t>
            </a:r>
            <a:r>
              <a:rPr lang="en-US" altLang="zh-TW" sz="2400" err="1">
                <a:solidFill>
                  <a:schemeClr val="bg2">
                    <a:lumMod val="90000"/>
                  </a:schemeClr>
                </a:solidFill>
                <a:ea typeface="新細明體"/>
                <a:cs typeface="Calibri"/>
              </a:rPr>
              <a:t>yi</a:t>
            </a:r>
            <a:r>
              <a:rPr lang="en-US" altLang="zh-TW" sz="2400">
                <a:solidFill>
                  <a:schemeClr val="bg2">
                    <a:lumMod val="90000"/>
                  </a:schemeClr>
                </a:solidFill>
                <a:ea typeface="新細明體"/>
                <a:cs typeface="Calibri"/>
              </a:rPr>
              <a:t>]</a:t>
            </a:r>
          </a:p>
          <a:p>
            <a:pPr marL="0" indent="0" algn="l">
              <a:buNone/>
            </a:pPr>
            <a:r>
              <a:rPr lang="en-US" altLang="zh-TW" sz="2400">
                <a:solidFill>
                  <a:schemeClr val="bg2">
                    <a:lumMod val="90000"/>
                  </a:schemeClr>
                </a:solidFill>
              </a:rPr>
              <a:t>17:40 – 18:20    </a:t>
            </a:r>
            <a:r>
              <a:rPr lang="en-US" altLang="zh-TW" sz="2400" b="1">
                <a:solidFill>
                  <a:schemeClr val="bg2">
                    <a:lumMod val="90000"/>
                  </a:schemeClr>
                </a:solidFill>
              </a:rPr>
              <a:t>Part 3</a:t>
            </a:r>
            <a:r>
              <a:rPr lang="en-US" altLang="zh-TW" sz="2400">
                <a:solidFill>
                  <a:schemeClr val="bg2">
                    <a:lumMod val="90000"/>
                  </a:schemeClr>
                </a:solidFill>
              </a:rPr>
              <a:t> How to use PLMs: Contrastive Learning for PLMs [Yung-Sung]</a:t>
            </a:r>
          </a:p>
          <a:p>
            <a:pPr marL="0" indent="0" algn="l">
              <a:buNone/>
            </a:pPr>
            <a:r>
              <a:rPr lang="en-US" altLang="zh-TW" sz="2400">
                <a:solidFill>
                  <a:schemeClr val="bg2">
                    <a:lumMod val="90000"/>
                  </a:schemeClr>
                </a:solidFill>
              </a:rPr>
              <a:t>18:20 – 18:30    Q&amp;A for Part 1+2+3</a:t>
            </a:r>
          </a:p>
          <a:p>
            <a:pPr marL="0" indent="0" algn="l">
              <a:buNone/>
            </a:pPr>
            <a:endParaRPr lang="en-US" altLang="zh-TW" sz="1000">
              <a:solidFill>
                <a:schemeClr val="bg2">
                  <a:lumMod val="90000"/>
                </a:schemeClr>
              </a:solidFill>
            </a:endParaRPr>
          </a:p>
          <a:p>
            <a:pPr marL="0" indent="0" algn="l">
              <a:buNone/>
            </a:pPr>
            <a:r>
              <a:rPr lang="en-US" altLang="zh-TW" sz="2400">
                <a:solidFill>
                  <a:schemeClr val="bg2">
                    <a:lumMod val="90000"/>
                  </a:schemeClr>
                </a:solidFill>
              </a:rPr>
              <a:t>18:30 – 18:40    Break</a:t>
            </a:r>
          </a:p>
          <a:p>
            <a:pPr marL="0" indent="0" algn="l">
              <a:buNone/>
            </a:pPr>
            <a:endParaRPr lang="en-US" altLang="zh-TW" sz="1000"/>
          </a:p>
          <a:p>
            <a:pPr marL="0" indent="0" algn="l">
              <a:buNone/>
            </a:pPr>
            <a:r>
              <a:rPr lang="en-US" altLang="zh-TW" sz="2400">
                <a:solidFill>
                  <a:schemeClr val="bg2">
                    <a:lumMod val="90000"/>
                  </a:schemeClr>
                </a:solidFill>
              </a:rPr>
              <a:t>18:40 – 19:05    </a:t>
            </a:r>
            <a:r>
              <a:rPr lang="en-US" altLang="zh-TW" sz="2400" b="1">
                <a:solidFill>
                  <a:schemeClr val="bg2">
                    <a:lumMod val="90000"/>
                  </a:schemeClr>
                </a:solidFill>
              </a:rPr>
              <a:t>Part 4</a:t>
            </a:r>
            <a:r>
              <a:rPr lang="en-US" altLang="zh-TW" sz="2400">
                <a:solidFill>
                  <a:schemeClr val="bg2">
                    <a:lumMod val="90000"/>
                  </a:schemeClr>
                </a:solidFill>
              </a:rPr>
              <a:t> How to use PLMs: Parameter-efficient fine-tuning [Cheng-</a:t>
            </a:r>
          </a:p>
          <a:p>
            <a:pPr marL="0" indent="0" algn="l">
              <a:buNone/>
            </a:pPr>
            <a:r>
              <a:rPr lang="en-US" altLang="zh-TW" sz="2400">
                <a:solidFill>
                  <a:schemeClr val="bg1"/>
                </a:solidFill>
              </a:rPr>
              <a:t>19:00 – 19:30    </a:t>
            </a:r>
            <a:r>
              <a:rPr lang="en-US" altLang="zh-TW" sz="2400" b="1">
                <a:solidFill>
                  <a:schemeClr val="bg1"/>
                </a:solidFill>
              </a:rPr>
              <a:t>Part 4</a:t>
            </a:r>
            <a:r>
              <a:rPr lang="en-US" altLang="zh-TW" sz="2400">
                <a:solidFill>
                  <a:schemeClr val="bg1"/>
                </a:solidFill>
              </a:rPr>
              <a:t> </a:t>
            </a:r>
            <a:r>
              <a:rPr lang="en-US" altLang="zh-TW" sz="2400">
                <a:solidFill>
                  <a:schemeClr val="bg2">
                    <a:lumMod val="90000"/>
                  </a:schemeClr>
                </a:solidFill>
              </a:rPr>
              <a:t>Han]</a:t>
            </a:r>
          </a:p>
          <a:p>
            <a:pPr marL="0" indent="0" algn="l">
              <a:buNone/>
            </a:pPr>
            <a:r>
              <a:rPr lang="en-US" altLang="zh-TW" sz="2400"/>
              <a:t>19:05 – 19:50    </a:t>
            </a:r>
            <a:r>
              <a:rPr lang="en-US" altLang="zh-TW" sz="2400" b="1"/>
              <a:t>Part 5</a:t>
            </a:r>
            <a:r>
              <a:rPr lang="en-US" altLang="zh-TW" sz="2400"/>
              <a:t> How to use PLMs: Using PLMs with different amounts of data</a:t>
            </a:r>
          </a:p>
          <a:p>
            <a:pPr marL="0" indent="0" algn="l">
              <a:buNone/>
            </a:pPr>
            <a:r>
              <a:rPr lang="en-US" altLang="zh-TW" sz="2400">
                <a:solidFill>
                  <a:schemeClr val="bg1"/>
                </a:solidFill>
              </a:rPr>
              <a:t>19:30 – 20:15    </a:t>
            </a:r>
            <a:r>
              <a:rPr lang="en-US" altLang="zh-TW" sz="2400" b="1">
                <a:solidFill>
                  <a:schemeClr val="bg1"/>
                </a:solidFill>
              </a:rPr>
              <a:t>Part 5</a:t>
            </a:r>
            <a:r>
              <a:rPr lang="en-US" altLang="zh-TW" sz="2400">
                <a:solidFill>
                  <a:schemeClr val="bg1"/>
                </a:solidFill>
              </a:rPr>
              <a:t> </a:t>
            </a:r>
            <a:r>
              <a:rPr lang="en-US" altLang="zh-TW" sz="2400"/>
              <a:t>[Cheng-Han]</a:t>
            </a:r>
          </a:p>
          <a:p>
            <a:pPr marL="0" indent="0" algn="l">
              <a:buNone/>
            </a:pPr>
            <a:r>
              <a:rPr lang="en-US" altLang="zh-TW" sz="2400">
                <a:solidFill>
                  <a:schemeClr val="bg2">
                    <a:lumMod val="90000"/>
                  </a:schemeClr>
                </a:solidFill>
              </a:rPr>
              <a:t>19:50 – 20:00    Conclusion and Future work + Q&amp;A</a:t>
            </a:r>
            <a:endParaRPr lang="en-TW" sz="2400">
              <a:solidFill>
                <a:schemeClr val="bg2">
                  <a:lumMod val="90000"/>
                </a:schemeClr>
              </a:solidFill>
              <a:cs typeface="Calibri" panose="020F0502020204030204"/>
            </a:endParaRPr>
          </a:p>
        </p:txBody>
      </p:sp>
      <p:sp>
        <p:nvSpPr>
          <p:cNvPr id="4" name="日期版面配置區 3">
            <a:extLst>
              <a:ext uri="{FF2B5EF4-FFF2-40B4-BE49-F238E27FC236}">
                <a16:creationId xmlns:a16="http://schemas.microsoft.com/office/drawing/2014/main" id="{5A23E2A8-B8A1-F5C3-1D8B-01F882B5239E}"/>
              </a:ext>
            </a:extLst>
          </p:cNvPr>
          <p:cNvSpPr>
            <a:spLocks noGrp="1"/>
          </p:cNvSpPr>
          <p:nvPr>
            <p:ph type="dt" sz="half" idx="10"/>
          </p:nvPr>
        </p:nvSpPr>
        <p:spPr/>
        <p:txBody>
          <a:bodyPr/>
          <a:lstStyle/>
          <a:p>
            <a:endParaRPr lang="en-TW"/>
          </a:p>
        </p:txBody>
      </p:sp>
    </p:spTree>
    <p:extLst>
      <p:ext uri="{BB962C8B-B14F-4D97-AF65-F5344CB8AC3E}">
        <p14:creationId xmlns:p14="http://schemas.microsoft.com/office/powerpoint/2010/main" val="127430330"/>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 name="內容版面配置區 2">
            <a:extLst>
              <a:ext uri="{FF2B5EF4-FFF2-40B4-BE49-F238E27FC236}">
                <a16:creationId xmlns:a16="http://schemas.microsoft.com/office/drawing/2014/main" id="{54A3D107-F405-C0D8-C3C7-056569756A07}"/>
              </a:ext>
            </a:extLst>
          </p:cNvPr>
          <p:cNvSpPr>
            <a:spLocks noGrp="1"/>
          </p:cNvSpPr>
          <p:nvPr>
            <p:ph idx="1"/>
          </p:nvPr>
        </p:nvSpPr>
        <p:spPr/>
        <p:txBody>
          <a:bodyPr>
            <a:normAutofit/>
          </a:bodyPr>
          <a:lstStyle/>
          <a:p>
            <a:pPr marL="0" indent="0" algn="l">
              <a:buNone/>
            </a:pPr>
            <a:r>
              <a:rPr lang="en-US" altLang="zh-TW" sz="4000" b="1">
                <a:solidFill>
                  <a:schemeClr val="bg1"/>
                </a:solidFill>
              </a:rPr>
              <a:t>Part 5:</a:t>
            </a:r>
          </a:p>
          <a:p>
            <a:pPr marL="0" indent="0" algn="l">
              <a:buNone/>
            </a:pPr>
            <a:r>
              <a:rPr lang="en-US" altLang="zh-TW" sz="4000" b="1">
                <a:solidFill>
                  <a:schemeClr val="bg1"/>
                </a:solidFill>
              </a:rPr>
              <a:t>How do PLMs work: </a:t>
            </a:r>
          </a:p>
          <a:p>
            <a:pPr marL="0" indent="0" algn="l">
              <a:buNone/>
            </a:pPr>
            <a:r>
              <a:rPr lang="en-US" altLang="zh-TW" sz="4000" b="1">
                <a:solidFill>
                  <a:schemeClr val="bg1"/>
                </a:solidFill>
              </a:rPr>
              <a:t>Using PLMs with different amounts of data</a:t>
            </a:r>
          </a:p>
        </p:txBody>
      </p:sp>
      <p:sp>
        <p:nvSpPr>
          <p:cNvPr id="2" name="日期版面配置區 1">
            <a:extLst>
              <a:ext uri="{FF2B5EF4-FFF2-40B4-BE49-F238E27FC236}">
                <a16:creationId xmlns:a16="http://schemas.microsoft.com/office/drawing/2014/main" id="{74EA30A8-8BFA-4196-28CB-4078ADAFB76A}"/>
              </a:ext>
            </a:extLst>
          </p:cNvPr>
          <p:cNvSpPr>
            <a:spLocks noGrp="1"/>
          </p:cNvSpPr>
          <p:nvPr>
            <p:ph type="dt" sz="half" idx="10"/>
          </p:nvPr>
        </p:nvSpPr>
        <p:spPr/>
        <p:txBody>
          <a:bodyPr/>
          <a:lstStyle/>
          <a:p>
            <a:endParaRPr lang="en-TW"/>
          </a:p>
        </p:txBody>
      </p:sp>
      <p:grpSp>
        <p:nvGrpSpPr>
          <p:cNvPr id="4" name="群組 3">
            <a:extLst>
              <a:ext uri="{FF2B5EF4-FFF2-40B4-BE49-F238E27FC236}">
                <a16:creationId xmlns:a16="http://schemas.microsoft.com/office/drawing/2014/main" id="{15B5B5E7-C095-AF36-FF4D-533BDFAD9CB3}"/>
              </a:ext>
            </a:extLst>
          </p:cNvPr>
          <p:cNvGrpSpPr/>
          <p:nvPr/>
        </p:nvGrpSpPr>
        <p:grpSpPr>
          <a:xfrm>
            <a:off x="173482" y="217484"/>
            <a:ext cx="4667766" cy="660340"/>
            <a:chOff x="173482" y="217484"/>
            <a:chExt cx="4667766" cy="660340"/>
          </a:xfrm>
        </p:grpSpPr>
        <p:grpSp>
          <p:nvGrpSpPr>
            <p:cNvPr id="5" name="群組 4">
              <a:extLst>
                <a:ext uri="{FF2B5EF4-FFF2-40B4-BE49-F238E27FC236}">
                  <a16:creationId xmlns:a16="http://schemas.microsoft.com/office/drawing/2014/main" id="{69167ADB-D7B7-B62D-C6CC-0017AFA72811}"/>
                </a:ext>
              </a:extLst>
            </p:cNvPr>
            <p:cNvGrpSpPr>
              <a:grpSpLocks noChangeAspect="1"/>
            </p:cNvGrpSpPr>
            <p:nvPr/>
          </p:nvGrpSpPr>
          <p:grpSpPr>
            <a:xfrm>
              <a:off x="173482" y="218108"/>
              <a:ext cx="978897" cy="659716"/>
              <a:chOff x="2946400" y="1352853"/>
              <a:chExt cx="1219729" cy="822022"/>
            </a:xfrm>
          </p:grpSpPr>
          <p:sp>
            <p:nvSpPr>
              <p:cNvPr id="7" name="矩形 6">
                <a:extLst>
                  <a:ext uri="{FF2B5EF4-FFF2-40B4-BE49-F238E27FC236}">
                    <a16:creationId xmlns:a16="http://schemas.microsoft.com/office/drawing/2014/main" id="{06A40CCB-B3F4-7A36-B844-42E00E61CC73}"/>
                  </a:ext>
                </a:extLst>
              </p:cNvPr>
              <p:cNvSpPr/>
              <p:nvPr/>
            </p:nvSpPr>
            <p:spPr>
              <a:xfrm>
                <a:off x="2946400" y="1402935"/>
                <a:ext cx="1025525" cy="771940"/>
              </a:xfrm>
              <a:prstGeom prst="rect">
                <a:avLst/>
              </a:prstGeom>
              <a:solidFill>
                <a:srgbClr val="DD22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8" name="矩形 7">
                <a:extLst>
                  <a:ext uri="{FF2B5EF4-FFF2-40B4-BE49-F238E27FC236}">
                    <a16:creationId xmlns:a16="http://schemas.microsoft.com/office/drawing/2014/main" id="{EEB70DF7-8F17-EF0A-08EF-7F120F33F9AD}"/>
                  </a:ext>
                </a:extLst>
              </p:cNvPr>
              <p:cNvSpPr/>
              <p:nvPr/>
            </p:nvSpPr>
            <p:spPr>
              <a:xfrm>
                <a:off x="3219269" y="1677172"/>
                <a:ext cx="482781" cy="227828"/>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9" name="矩形 8">
                <a:extLst>
                  <a:ext uri="{FF2B5EF4-FFF2-40B4-BE49-F238E27FC236}">
                    <a16:creationId xmlns:a16="http://schemas.microsoft.com/office/drawing/2014/main" id="{7D50FED4-AC2C-563F-711C-733EB4951F29}"/>
                  </a:ext>
                </a:extLst>
              </p:cNvPr>
              <p:cNvSpPr/>
              <p:nvPr/>
            </p:nvSpPr>
            <p:spPr>
              <a:xfrm>
                <a:off x="3702050" y="1352853"/>
                <a:ext cx="269875" cy="113997"/>
              </a:xfrm>
              <a:prstGeom prst="rect">
                <a:avLst/>
              </a:prstGeom>
              <a:solidFill>
                <a:srgbClr val="DD22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TW"/>
                  <a:t>     </a:t>
                </a:r>
                <a:endParaRPr kumimoji="1" lang="zh-TW" altLang="en-US"/>
              </a:p>
            </p:txBody>
          </p:sp>
          <p:sp>
            <p:nvSpPr>
              <p:cNvPr id="10" name="矩形 9">
                <a:extLst>
                  <a:ext uri="{FF2B5EF4-FFF2-40B4-BE49-F238E27FC236}">
                    <a16:creationId xmlns:a16="http://schemas.microsoft.com/office/drawing/2014/main" id="{A259CA08-0BFC-2441-D9D3-08A4863E1C28}"/>
                  </a:ext>
                </a:extLst>
              </p:cNvPr>
              <p:cNvSpPr/>
              <p:nvPr/>
            </p:nvSpPr>
            <p:spPr>
              <a:xfrm>
                <a:off x="3896254" y="1905000"/>
                <a:ext cx="269875" cy="269875"/>
              </a:xfrm>
              <a:prstGeom prst="rect">
                <a:avLst/>
              </a:prstGeom>
              <a:solidFill>
                <a:srgbClr val="DD22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TW"/>
                  <a:t>    </a:t>
                </a:r>
                <a:endParaRPr kumimoji="1" lang="zh-TW" altLang="en-US"/>
              </a:p>
            </p:txBody>
          </p:sp>
        </p:grpSp>
        <p:sp>
          <p:nvSpPr>
            <p:cNvPr id="6" name="文字方塊 5">
              <a:extLst>
                <a:ext uri="{FF2B5EF4-FFF2-40B4-BE49-F238E27FC236}">
                  <a16:creationId xmlns:a16="http://schemas.microsoft.com/office/drawing/2014/main" id="{43A8D16A-6004-74AC-5320-BD9EF0317C87}"/>
                </a:ext>
              </a:extLst>
            </p:cNvPr>
            <p:cNvSpPr txBox="1"/>
            <p:nvPr/>
          </p:nvSpPr>
          <p:spPr>
            <a:xfrm>
              <a:off x="1215512" y="217484"/>
              <a:ext cx="3625736" cy="646331"/>
            </a:xfrm>
            <a:prstGeom prst="rect">
              <a:avLst/>
            </a:prstGeom>
            <a:noFill/>
          </p:spPr>
          <p:txBody>
            <a:bodyPr wrap="none" rtlCol="0">
              <a:spAutoFit/>
            </a:bodyPr>
            <a:lstStyle/>
            <a:p>
              <a:r>
                <a:rPr lang="en" altLang="zh-TW" sz="3600" b="1" i="0">
                  <a:solidFill>
                    <a:schemeClr val="bg1"/>
                  </a:solidFill>
                  <a:effectLst/>
                  <a:latin typeface="Space Grotesk"/>
                </a:rPr>
                <a:t>2022 AACL-IJCNLP</a:t>
              </a:r>
            </a:p>
          </p:txBody>
        </p:sp>
      </p:grpSp>
      <p:grpSp>
        <p:nvGrpSpPr>
          <p:cNvPr id="11" name="群組 10">
            <a:extLst>
              <a:ext uri="{FF2B5EF4-FFF2-40B4-BE49-F238E27FC236}">
                <a16:creationId xmlns:a16="http://schemas.microsoft.com/office/drawing/2014/main" id="{B626C185-6CD2-AB4B-BC27-E90304170372}"/>
              </a:ext>
            </a:extLst>
          </p:cNvPr>
          <p:cNvGrpSpPr/>
          <p:nvPr/>
        </p:nvGrpSpPr>
        <p:grpSpPr>
          <a:xfrm>
            <a:off x="8181665" y="3196611"/>
            <a:ext cx="3650225" cy="2938719"/>
            <a:chOff x="8181665" y="3196611"/>
            <a:chExt cx="3650225" cy="2938719"/>
          </a:xfrm>
        </p:grpSpPr>
        <p:pic>
          <p:nvPicPr>
            <p:cNvPr id="12" name="圖片 11">
              <a:extLst>
                <a:ext uri="{FF2B5EF4-FFF2-40B4-BE49-F238E27FC236}">
                  <a16:creationId xmlns:a16="http://schemas.microsoft.com/office/drawing/2014/main" id="{C72E3F25-94E4-E02E-3163-E2E0A2F47C33}"/>
                </a:ext>
              </a:extLst>
            </p:cNvPr>
            <p:cNvPicPr>
              <a:picLocks noChangeAspect="1"/>
            </p:cNvPicPr>
            <p:nvPr/>
          </p:nvPicPr>
          <p:blipFill>
            <a:blip r:embed="rId2"/>
            <a:stretch>
              <a:fillRect/>
            </a:stretch>
          </p:blipFill>
          <p:spPr>
            <a:xfrm>
              <a:off x="9070256" y="4254481"/>
              <a:ext cx="1873045" cy="1880849"/>
            </a:xfrm>
            <a:prstGeom prst="rect">
              <a:avLst/>
            </a:prstGeom>
          </p:spPr>
        </p:pic>
        <p:sp>
          <p:nvSpPr>
            <p:cNvPr id="13" name="副標題 5">
              <a:extLst>
                <a:ext uri="{FF2B5EF4-FFF2-40B4-BE49-F238E27FC236}">
                  <a16:creationId xmlns:a16="http://schemas.microsoft.com/office/drawing/2014/main" id="{0FCA92E9-0CE3-159B-7DB4-7C2EA59CCE45}"/>
                </a:ext>
              </a:extLst>
            </p:cNvPr>
            <p:cNvSpPr txBox="1">
              <a:spLocks/>
            </p:cNvSpPr>
            <p:nvPr/>
          </p:nvSpPr>
          <p:spPr>
            <a:xfrm>
              <a:off x="8181665" y="3196611"/>
              <a:ext cx="3650225" cy="16557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altLang="zh-TW">
                  <a:solidFill>
                    <a:schemeClr val="bg1"/>
                  </a:solidFill>
                </a:rPr>
                <a:t>Cheng-Han Chiang</a:t>
              </a:r>
            </a:p>
            <a:p>
              <a:r>
                <a:rPr lang="en-US" altLang="zh-TW" b="1">
                  <a:solidFill>
                    <a:schemeClr val="bg1"/>
                  </a:solidFill>
                </a:rPr>
                <a:t>National Taiwan University</a:t>
              </a:r>
              <a:endParaRPr lang="zh-TW" altLang="en-US" b="1">
                <a:solidFill>
                  <a:schemeClr val="bg1"/>
                </a:solidFill>
              </a:endParaRPr>
            </a:p>
          </p:txBody>
        </p:sp>
      </p:grpSp>
    </p:spTree>
    <p:extLst>
      <p:ext uri="{BB962C8B-B14F-4D97-AF65-F5344CB8AC3E}">
        <p14:creationId xmlns:p14="http://schemas.microsoft.com/office/powerpoint/2010/main" val="301795973"/>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96B476E6-EAD8-ED4B-C541-E01CE8DA3510}"/>
              </a:ext>
            </a:extLst>
          </p:cNvPr>
          <p:cNvSpPr>
            <a:spLocks noGrp="1"/>
          </p:cNvSpPr>
          <p:nvPr>
            <p:ph type="title"/>
          </p:nvPr>
        </p:nvSpPr>
        <p:spPr/>
        <p:txBody>
          <a:bodyPr>
            <a:normAutofit/>
          </a:bodyPr>
          <a:lstStyle/>
          <a:p>
            <a:r>
              <a:rPr kumimoji="1" lang="en-US" altLang="zh-TW"/>
              <a:t>Using PLMs with different amounts of data</a:t>
            </a:r>
            <a:endParaRPr kumimoji="1" lang="zh-TW" altLang="en-US"/>
          </a:p>
        </p:txBody>
      </p:sp>
      <p:sp>
        <p:nvSpPr>
          <p:cNvPr id="3" name="內容版面配置區 2">
            <a:extLst>
              <a:ext uri="{FF2B5EF4-FFF2-40B4-BE49-F238E27FC236}">
                <a16:creationId xmlns:a16="http://schemas.microsoft.com/office/drawing/2014/main" id="{D5932523-928C-0266-DA55-85AD22A7A8F7}"/>
              </a:ext>
            </a:extLst>
          </p:cNvPr>
          <p:cNvSpPr>
            <a:spLocks noGrp="1"/>
          </p:cNvSpPr>
          <p:nvPr>
            <p:ph idx="1"/>
          </p:nvPr>
        </p:nvSpPr>
        <p:spPr>
          <a:xfrm>
            <a:off x="838200" y="1219201"/>
            <a:ext cx="10515600" cy="1441642"/>
          </a:xfrm>
        </p:spPr>
        <p:txBody>
          <a:bodyPr/>
          <a:lstStyle/>
          <a:p>
            <a:r>
              <a:rPr kumimoji="1" lang="en-US" altLang="zh-TW"/>
              <a:t>Our goal: fine-tune a model for a target downstream task using a PLM</a:t>
            </a:r>
          </a:p>
          <a:p>
            <a:pPr lvl="1"/>
            <a:r>
              <a:rPr kumimoji="1" lang="en-US" altLang="zh-TW"/>
              <a:t>Traditionally, we assume that we have sufficient amount of data for the target task</a:t>
            </a:r>
          </a:p>
        </p:txBody>
      </p:sp>
      <p:sp>
        <p:nvSpPr>
          <p:cNvPr id="8" name="文字方塊 4">
            <a:extLst>
              <a:ext uri="{FF2B5EF4-FFF2-40B4-BE49-F238E27FC236}">
                <a16:creationId xmlns:a16="http://schemas.microsoft.com/office/drawing/2014/main" id="{78F31680-BB59-2C90-DF58-68E2C56CF45D}"/>
              </a:ext>
            </a:extLst>
          </p:cNvPr>
          <p:cNvSpPr txBox="1"/>
          <p:nvPr/>
        </p:nvSpPr>
        <p:spPr>
          <a:xfrm>
            <a:off x="2223299" y="5804608"/>
            <a:ext cx="2840665" cy="83099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2400">
                <a:ea typeface="新細明體"/>
                <a:cs typeface="Calibri"/>
              </a:rPr>
              <a:t>Target task dataset</a:t>
            </a:r>
            <a:br>
              <a:rPr lang="en-US" altLang="zh-TW" sz="2400">
                <a:ea typeface="新細明體"/>
                <a:cs typeface="Calibri"/>
              </a:rPr>
            </a:br>
            <a:r>
              <a:rPr lang="en-US" altLang="zh-TW" sz="2400">
                <a:ea typeface="新細明體"/>
                <a:cs typeface="Calibri"/>
              </a:rPr>
              <a:t>(labeled)</a:t>
            </a:r>
            <a:endParaRPr lang="zh-TW"/>
          </a:p>
        </p:txBody>
      </p:sp>
      <p:grpSp>
        <p:nvGrpSpPr>
          <p:cNvPr id="164" name="群組 163">
            <a:extLst>
              <a:ext uri="{FF2B5EF4-FFF2-40B4-BE49-F238E27FC236}">
                <a16:creationId xmlns:a16="http://schemas.microsoft.com/office/drawing/2014/main" id="{9CA2B019-1CC3-F917-7C04-DE513925FD46}"/>
              </a:ext>
            </a:extLst>
          </p:cNvPr>
          <p:cNvGrpSpPr/>
          <p:nvPr/>
        </p:nvGrpSpPr>
        <p:grpSpPr>
          <a:xfrm>
            <a:off x="211901" y="2758149"/>
            <a:ext cx="6863460" cy="2728477"/>
            <a:chOff x="-63107" y="3115659"/>
            <a:chExt cx="6863460" cy="2728477"/>
          </a:xfrm>
        </p:grpSpPr>
        <p:pic>
          <p:nvPicPr>
            <p:cNvPr id="9" name="圖形 8" descr="文件 以實心填滿">
              <a:extLst>
                <a:ext uri="{FF2B5EF4-FFF2-40B4-BE49-F238E27FC236}">
                  <a16:creationId xmlns:a16="http://schemas.microsoft.com/office/drawing/2014/main" id="{AFE6C524-723B-7E16-7477-F396C67EE49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957536" y="3798718"/>
              <a:ext cx="511754" cy="553874"/>
            </a:xfrm>
            <a:prstGeom prst="rect">
              <a:avLst/>
            </a:prstGeom>
          </p:spPr>
        </p:pic>
        <p:pic>
          <p:nvPicPr>
            <p:cNvPr id="10" name="圖形 9" descr="文件 以實心填滿">
              <a:extLst>
                <a:ext uri="{FF2B5EF4-FFF2-40B4-BE49-F238E27FC236}">
                  <a16:creationId xmlns:a16="http://schemas.microsoft.com/office/drawing/2014/main" id="{22937D59-4A7D-0582-828A-1C983D9EF53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383997" y="3842676"/>
              <a:ext cx="511754" cy="553874"/>
            </a:xfrm>
            <a:prstGeom prst="rect">
              <a:avLst/>
            </a:prstGeom>
          </p:spPr>
        </p:pic>
        <p:pic>
          <p:nvPicPr>
            <p:cNvPr id="11" name="圖形 10" descr="文件 以實心填滿">
              <a:extLst>
                <a:ext uri="{FF2B5EF4-FFF2-40B4-BE49-F238E27FC236}">
                  <a16:creationId xmlns:a16="http://schemas.microsoft.com/office/drawing/2014/main" id="{CED2B4F5-C84F-328E-E21F-5AD20097DAF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163914" y="4292176"/>
              <a:ext cx="511754" cy="553874"/>
            </a:xfrm>
            <a:prstGeom prst="rect">
              <a:avLst/>
            </a:prstGeom>
          </p:spPr>
        </p:pic>
        <p:pic>
          <p:nvPicPr>
            <p:cNvPr id="12" name="圖形 11" descr="文件 以實心填滿">
              <a:extLst>
                <a:ext uri="{FF2B5EF4-FFF2-40B4-BE49-F238E27FC236}">
                  <a16:creationId xmlns:a16="http://schemas.microsoft.com/office/drawing/2014/main" id="{57087A1D-F610-4201-1EE8-2CD19DFFCF3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702451" y="4695574"/>
              <a:ext cx="511754" cy="553874"/>
            </a:xfrm>
            <a:prstGeom prst="rect">
              <a:avLst/>
            </a:prstGeom>
          </p:spPr>
        </p:pic>
        <p:pic>
          <p:nvPicPr>
            <p:cNvPr id="13" name="圖形 12" descr="文件 以實心填滿">
              <a:extLst>
                <a:ext uri="{FF2B5EF4-FFF2-40B4-BE49-F238E27FC236}">
                  <a16:creationId xmlns:a16="http://schemas.microsoft.com/office/drawing/2014/main" id="{DBCF2C1E-EB0A-AFC6-7D0D-421530F073E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525986" y="4353647"/>
              <a:ext cx="511754" cy="553874"/>
            </a:xfrm>
            <a:prstGeom prst="rect">
              <a:avLst/>
            </a:prstGeom>
          </p:spPr>
        </p:pic>
        <p:pic>
          <p:nvPicPr>
            <p:cNvPr id="14" name="圖形 13" descr="文件 以實心填滿">
              <a:extLst>
                <a:ext uri="{FF2B5EF4-FFF2-40B4-BE49-F238E27FC236}">
                  <a16:creationId xmlns:a16="http://schemas.microsoft.com/office/drawing/2014/main" id="{9DA65B9D-FCA0-6C22-CDF2-836F45F9435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721220" y="3800415"/>
              <a:ext cx="511754" cy="553874"/>
            </a:xfrm>
            <a:prstGeom prst="rect">
              <a:avLst/>
            </a:prstGeom>
          </p:spPr>
        </p:pic>
        <p:pic>
          <p:nvPicPr>
            <p:cNvPr id="15" name="圖形 14" descr="文件 以實心填滿">
              <a:extLst>
                <a:ext uri="{FF2B5EF4-FFF2-40B4-BE49-F238E27FC236}">
                  <a16:creationId xmlns:a16="http://schemas.microsoft.com/office/drawing/2014/main" id="{5DF1B20B-539E-959E-D307-32539F3E0EF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817063" y="4803146"/>
              <a:ext cx="511754" cy="553874"/>
            </a:xfrm>
            <a:prstGeom prst="rect">
              <a:avLst/>
            </a:prstGeom>
          </p:spPr>
        </p:pic>
        <p:pic>
          <p:nvPicPr>
            <p:cNvPr id="16" name="圖形 15" descr="文件 以實心填滿">
              <a:extLst>
                <a:ext uri="{FF2B5EF4-FFF2-40B4-BE49-F238E27FC236}">
                  <a16:creationId xmlns:a16="http://schemas.microsoft.com/office/drawing/2014/main" id="{7A2217E5-385F-B13F-D5B1-FBB0EE5A2DE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920005" y="4330595"/>
              <a:ext cx="511754" cy="553874"/>
            </a:xfrm>
            <a:prstGeom prst="rect">
              <a:avLst/>
            </a:prstGeom>
          </p:spPr>
        </p:pic>
        <p:pic>
          <p:nvPicPr>
            <p:cNvPr id="17" name="圖形 16" descr="文件 以實心填滿">
              <a:extLst>
                <a:ext uri="{FF2B5EF4-FFF2-40B4-BE49-F238E27FC236}">
                  <a16:creationId xmlns:a16="http://schemas.microsoft.com/office/drawing/2014/main" id="{DEF1D650-2B8F-D349-EB2C-1F49FA90C17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497588" y="4972190"/>
              <a:ext cx="511754" cy="553874"/>
            </a:xfrm>
            <a:prstGeom prst="rect">
              <a:avLst/>
            </a:prstGeom>
          </p:spPr>
        </p:pic>
        <p:pic>
          <p:nvPicPr>
            <p:cNvPr id="18" name="圖形 17" descr="文件 以實心填滿">
              <a:extLst>
                <a:ext uri="{FF2B5EF4-FFF2-40B4-BE49-F238E27FC236}">
                  <a16:creationId xmlns:a16="http://schemas.microsoft.com/office/drawing/2014/main" id="{54F5036F-B7A8-CFDC-46E9-A93BF14EEAF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175584" y="4753202"/>
              <a:ext cx="511754" cy="553874"/>
            </a:xfrm>
            <a:prstGeom prst="rect">
              <a:avLst/>
            </a:prstGeom>
          </p:spPr>
        </p:pic>
        <p:pic>
          <p:nvPicPr>
            <p:cNvPr id="19" name="圖形 18" descr="文件 以實心填滿">
              <a:extLst>
                <a:ext uri="{FF2B5EF4-FFF2-40B4-BE49-F238E27FC236}">
                  <a16:creationId xmlns:a16="http://schemas.microsoft.com/office/drawing/2014/main" id="{8D3E0B59-A906-3ACB-1295-B9B1CB90D76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142616" y="4803146"/>
              <a:ext cx="511754" cy="553874"/>
            </a:xfrm>
            <a:prstGeom prst="rect">
              <a:avLst/>
            </a:prstGeom>
          </p:spPr>
        </p:pic>
        <p:pic>
          <p:nvPicPr>
            <p:cNvPr id="20" name="圖形 19" descr="文件 以實心填滿">
              <a:extLst>
                <a:ext uri="{FF2B5EF4-FFF2-40B4-BE49-F238E27FC236}">
                  <a16:creationId xmlns:a16="http://schemas.microsoft.com/office/drawing/2014/main" id="{F06A71DE-E3FB-0A4F-1405-6C7E84861EF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348383" y="3893966"/>
              <a:ext cx="511754" cy="553874"/>
            </a:xfrm>
            <a:prstGeom prst="rect">
              <a:avLst/>
            </a:prstGeom>
          </p:spPr>
        </p:pic>
        <p:pic>
          <p:nvPicPr>
            <p:cNvPr id="21" name="圖形 20" descr="文件 以實心填滿">
              <a:extLst>
                <a:ext uri="{FF2B5EF4-FFF2-40B4-BE49-F238E27FC236}">
                  <a16:creationId xmlns:a16="http://schemas.microsoft.com/office/drawing/2014/main" id="{AD16A72F-2673-09D4-ECAD-3764B1C4ABA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666954" y="4161552"/>
              <a:ext cx="511754" cy="553874"/>
            </a:xfrm>
            <a:prstGeom prst="rect">
              <a:avLst/>
            </a:prstGeom>
          </p:spPr>
        </p:pic>
        <p:pic>
          <p:nvPicPr>
            <p:cNvPr id="54" name="圖形 53" descr="文件 以實心填滿">
              <a:extLst>
                <a:ext uri="{FF2B5EF4-FFF2-40B4-BE49-F238E27FC236}">
                  <a16:creationId xmlns:a16="http://schemas.microsoft.com/office/drawing/2014/main" id="{18817127-A4A0-77AB-6EB4-3C408E8868D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017861" y="3204302"/>
              <a:ext cx="511754" cy="554016"/>
            </a:xfrm>
            <a:prstGeom prst="rect">
              <a:avLst/>
            </a:prstGeom>
          </p:spPr>
        </p:pic>
        <p:pic>
          <p:nvPicPr>
            <p:cNvPr id="55" name="圖形 54" descr="文件 以實心填滿">
              <a:extLst>
                <a:ext uri="{FF2B5EF4-FFF2-40B4-BE49-F238E27FC236}">
                  <a16:creationId xmlns:a16="http://schemas.microsoft.com/office/drawing/2014/main" id="{A2A04DEE-31F6-7F77-951B-93939512FAF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437242" y="3563905"/>
              <a:ext cx="511754" cy="554016"/>
            </a:xfrm>
            <a:prstGeom prst="rect">
              <a:avLst/>
            </a:prstGeom>
          </p:spPr>
        </p:pic>
        <p:pic>
          <p:nvPicPr>
            <p:cNvPr id="56" name="圖形 55" descr="文件 以實心填滿">
              <a:extLst>
                <a:ext uri="{FF2B5EF4-FFF2-40B4-BE49-F238E27FC236}">
                  <a16:creationId xmlns:a16="http://schemas.microsoft.com/office/drawing/2014/main" id="{5B9DC06A-35EE-2E75-F22F-4FFD4EB0A4C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011369" y="4379851"/>
              <a:ext cx="511754" cy="554016"/>
            </a:xfrm>
            <a:prstGeom prst="rect">
              <a:avLst/>
            </a:prstGeom>
          </p:spPr>
        </p:pic>
        <p:pic>
          <p:nvPicPr>
            <p:cNvPr id="57" name="圖形 56" descr="文件 以實心填滿">
              <a:extLst>
                <a:ext uri="{FF2B5EF4-FFF2-40B4-BE49-F238E27FC236}">
                  <a16:creationId xmlns:a16="http://schemas.microsoft.com/office/drawing/2014/main" id="{C4573767-21B9-75DC-9BDD-90E36059CAD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098887" y="3732042"/>
              <a:ext cx="511754" cy="554016"/>
            </a:xfrm>
            <a:prstGeom prst="rect">
              <a:avLst/>
            </a:prstGeom>
          </p:spPr>
        </p:pic>
        <p:pic>
          <p:nvPicPr>
            <p:cNvPr id="58" name="圖形 57" descr="文件 以實心填滿">
              <a:extLst>
                <a:ext uri="{FF2B5EF4-FFF2-40B4-BE49-F238E27FC236}">
                  <a16:creationId xmlns:a16="http://schemas.microsoft.com/office/drawing/2014/main" id="{E9C153BC-C47B-1DA8-AFD8-40E0AF8E76B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760516" y="3294985"/>
              <a:ext cx="511754" cy="554016"/>
            </a:xfrm>
            <a:prstGeom prst="rect">
              <a:avLst/>
            </a:prstGeom>
          </p:spPr>
        </p:pic>
        <p:pic>
          <p:nvPicPr>
            <p:cNvPr id="59" name="圖形 58" descr="文件 以實心填滿">
              <a:extLst>
                <a:ext uri="{FF2B5EF4-FFF2-40B4-BE49-F238E27FC236}">
                  <a16:creationId xmlns:a16="http://schemas.microsoft.com/office/drawing/2014/main" id="{9DBA39C5-24C2-2D53-539A-F935F2E1F6E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049006" y="4703878"/>
              <a:ext cx="511754" cy="554016"/>
            </a:xfrm>
            <a:prstGeom prst="rect">
              <a:avLst/>
            </a:prstGeom>
          </p:spPr>
        </p:pic>
        <p:pic>
          <p:nvPicPr>
            <p:cNvPr id="60" name="圖形 59" descr="文件 以實心填滿">
              <a:extLst>
                <a:ext uri="{FF2B5EF4-FFF2-40B4-BE49-F238E27FC236}">
                  <a16:creationId xmlns:a16="http://schemas.microsoft.com/office/drawing/2014/main" id="{C97C8537-7C40-203C-BB24-6274A87BE36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980330" y="3736315"/>
              <a:ext cx="511754" cy="554016"/>
            </a:xfrm>
            <a:prstGeom prst="rect">
              <a:avLst/>
            </a:prstGeom>
          </p:spPr>
        </p:pic>
        <p:pic>
          <p:nvPicPr>
            <p:cNvPr id="61" name="圖形 60" descr="文件 以實心填滿">
              <a:extLst>
                <a:ext uri="{FF2B5EF4-FFF2-40B4-BE49-F238E27FC236}">
                  <a16:creationId xmlns:a16="http://schemas.microsoft.com/office/drawing/2014/main" id="{CE2C5C04-8FCC-AC7A-E7AB-A84738A6EBA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407325" y="4934966"/>
              <a:ext cx="511754" cy="554016"/>
            </a:xfrm>
            <a:prstGeom prst="rect">
              <a:avLst/>
            </a:prstGeom>
          </p:spPr>
        </p:pic>
        <p:pic>
          <p:nvPicPr>
            <p:cNvPr id="62" name="圖形 61" descr="文件 以實心填滿">
              <a:extLst>
                <a:ext uri="{FF2B5EF4-FFF2-40B4-BE49-F238E27FC236}">
                  <a16:creationId xmlns:a16="http://schemas.microsoft.com/office/drawing/2014/main" id="{26B868C2-D9FC-BBFA-9714-FBC594DE7E5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235909" y="4159030"/>
              <a:ext cx="511754" cy="554016"/>
            </a:xfrm>
            <a:prstGeom prst="rect">
              <a:avLst/>
            </a:prstGeom>
          </p:spPr>
        </p:pic>
        <p:pic>
          <p:nvPicPr>
            <p:cNvPr id="63" name="圖形 62" descr="文件 以實心填滿">
              <a:extLst>
                <a:ext uri="{FF2B5EF4-FFF2-40B4-BE49-F238E27FC236}">
                  <a16:creationId xmlns:a16="http://schemas.microsoft.com/office/drawing/2014/main" id="{5A628C92-AD1F-BDFB-AF82-BA69B526576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499235" y="4215040"/>
              <a:ext cx="511754" cy="554016"/>
            </a:xfrm>
            <a:prstGeom prst="rect">
              <a:avLst/>
            </a:prstGeom>
          </p:spPr>
        </p:pic>
        <p:pic>
          <p:nvPicPr>
            <p:cNvPr id="64" name="圖形 63" descr="文件 以實心填滿">
              <a:extLst>
                <a:ext uri="{FF2B5EF4-FFF2-40B4-BE49-F238E27FC236}">
                  <a16:creationId xmlns:a16="http://schemas.microsoft.com/office/drawing/2014/main" id="{50B83263-2D28-2EAD-8525-45C6F6B40F3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235909" y="3290543"/>
              <a:ext cx="511754" cy="554016"/>
            </a:xfrm>
            <a:prstGeom prst="rect">
              <a:avLst/>
            </a:prstGeom>
          </p:spPr>
        </p:pic>
        <p:pic>
          <p:nvPicPr>
            <p:cNvPr id="65" name="圖形 64" descr="文件 以實心填滿">
              <a:extLst>
                <a:ext uri="{FF2B5EF4-FFF2-40B4-BE49-F238E27FC236}">
                  <a16:creationId xmlns:a16="http://schemas.microsoft.com/office/drawing/2014/main" id="{07A8C507-2E52-609B-F342-6D3BB133026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727279" y="3567229"/>
              <a:ext cx="511754" cy="554016"/>
            </a:xfrm>
            <a:prstGeom prst="rect">
              <a:avLst/>
            </a:prstGeom>
          </p:spPr>
        </p:pic>
        <p:pic>
          <p:nvPicPr>
            <p:cNvPr id="66" name="圖形 65" descr="文件 以實心填滿">
              <a:extLst>
                <a:ext uri="{FF2B5EF4-FFF2-40B4-BE49-F238E27FC236}">
                  <a16:creationId xmlns:a16="http://schemas.microsoft.com/office/drawing/2014/main" id="{037CCB44-1EDD-BAA0-297C-69A00CF4FBF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914396" y="3363556"/>
              <a:ext cx="511754" cy="554016"/>
            </a:xfrm>
            <a:prstGeom prst="rect">
              <a:avLst/>
            </a:prstGeom>
          </p:spPr>
        </p:pic>
        <p:pic>
          <p:nvPicPr>
            <p:cNvPr id="68" name="圖形 67" descr="文件 以實心填滿">
              <a:extLst>
                <a:ext uri="{FF2B5EF4-FFF2-40B4-BE49-F238E27FC236}">
                  <a16:creationId xmlns:a16="http://schemas.microsoft.com/office/drawing/2014/main" id="{CD05A65D-9020-D1E3-5A8B-1BD44C92B9C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656679" y="4537533"/>
              <a:ext cx="515434" cy="558000"/>
            </a:xfrm>
            <a:prstGeom prst="rect">
              <a:avLst/>
            </a:prstGeom>
          </p:spPr>
        </p:pic>
        <p:pic>
          <p:nvPicPr>
            <p:cNvPr id="75" name="圖形 74" descr="文件 以實心填滿">
              <a:extLst>
                <a:ext uri="{FF2B5EF4-FFF2-40B4-BE49-F238E27FC236}">
                  <a16:creationId xmlns:a16="http://schemas.microsoft.com/office/drawing/2014/main" id="{A5DEB8E5-C8DC-5E5E-F2E6-0EF56AD24CA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288599" y="4397930"/>
              <a:ext cx="511754" cy="554016"/>
            </a:xfrm>
            <a:prstGeom prst="rect">
              <a:avLst/>
            </a:prstGeom>
          </p:spPr>
        </p:pic>
        <p:pic>
          <p:nvPicPr>
            <p:cNvPr id="77" name="圖形 76" descr="文件 以實心填滿">
              <a:extLst>
                <a:ext uri="{FF2B5EF4-FFF2-40B4-BE49-F238E27FC236}">
                  <a16:creationId xmlns:a16="http://schemas.microsoft.com/office/drawing/2014/main" id="{6F1EE271-23AB-7F26-56B8-EF9B6A7EBB7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702896" y="3988057"/>
              <a:ext cx="511754" cy="554016"/>
            </a:xfrm>
            <a:prstGeom prst="rect">
              <a:avLst/>
            </a:prstGeom>
          </p:spPr>
        </p:pic>
        <p:pic>
          <p:nvPicPr>
            <p:cNvPr id="85" name="圖形 84" descr="文件 以實心填滿">
              <a:extLst>
                <a:ext uri="{FF2B5EF4-FFF2-40B4-BE49-F238E27FC236}">
                  <a16:creationId xmlns:a16="http://schemas.microsoft.com/office/drawing/2014/main" id="{AC0FD793-AFB9-F946-8A51-517ADC52B94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657039" y="3187131"/>
              <a:ext cx="511754" cy="554016"/>
            </a:xfrm>
            <a:prstGeom prst="rect">
              <a:avLst/>
            </a:prstGeom>
          </p:spPr>
        </p:pic>
        <p:pic>
          <p:nvPicPr>
            <p:cNvPr id="86" name="圖形 85" descr="文件 以實心填滿">
              <a:extLst>
                <a:ext uri="{FF2B5EF4-FFF2-40B4-BE49-F238E27FC236}">
                  <a16:creationId xmlns:a16="http://schemas.microsoft.com/office/drawing/2014/main" id="{6ED02C46-68C0-2495-2110-9C91B9592C2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083500" y="3231100"/>
              <a:ext cx="511754" cy="554016"/>
            </a:xfrm>
            <a:prstGeom prst="rect">
              <a:avLst/>
            </a:prstGeom>
          </p:spPr>
        </p:pic>
        <p:pic>
          <p:nvPicPr>
            <p:cNvPr id="87" name="圖形 86" descr="文件 以實心填滿">
              <a:extLst>
                <a:ext uri="{FF2B5EF4-FFF2-40B4-BE49-F238E27FC236}">
                  <a16:creationId xmlns:a16="http://schemas.microsoft.com/office/drawing/2014/main" id="{0FC2A8EA-A691-B559-2ED6-C9C338949DB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566559" y="3273361"/>
              <a:ext cx="511754" cy="554016"/>
            </a:xfrm>
            <a:prstGeom prst="rect">
              <a:avLst/>
            </a:prstGeom>
          </p:spPr>
        </p:pic>
        <p:pic>
          <p:nvPicPr>
            <p:cNvPr id="88" name="圖形 87" descr="文件 以實心填滿">
              <a:extLst>
                <a:ext uri="{FF2B5EF4-FFF2-40B4-BE49-F238E27FC236}">
                  <a16:creationId xmlns:a16="http://schemas.microsoft.com/office/drawing/2014/main" id="{98EE6E4C-6C59-60BB-B354-19ECCF39056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875087" y="3273372"/>
              <a:ext cx="511754" cy="554016"/>
            </a:xfrm>
            <a:prstGeom prst="rect">
              <a:avLst/>
            </a:prstGeom>
          </p:spPr>
        </p:pic>
        <p:pic>
          <p:nvPicPr>
            <p:cNvPr id="89" name="圖形 88" descr="文件 以實心填滿">
              <a:extLst>
                <a:ext uri="{FF2B5EF4-FFF2-40B4-BE49-F238E27FC236}">
                  <a16:creationId xmlns:a16="http://schemas.microsoft.com/office/drawing/2014/main" id="{288BF503-EEA9-5703-40CC-90EFE2E10F8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327429" y="3239116"/>
              <a:ext cx="511754" cy="553874"/>
            </a:xfrm>
            <a:prstGeom prst="rect">
              <a:avLst/>
            </a:prstGeom>
          </p:spPr>
        </p:pic>
        <p:pic>
          <p:nvPicPr>
            <p:cNvPr id="96" name="圖形 95" descr="文件 以實心填滿">
              <a:extLst>
                <a:ext uri="{FF2B5EF4-FFF2-40B4-BE49-F238E27FC236}">
                  <a16:creationId xmlns:a16="http://schemas.microsoft.com/office/drawing/2014/main" id="{41CE9A34-1835-D68C-A25D-267EB03BF90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94610" y="4086659"/>
              <a:ext cx="511754" cy="554016"/>
            </a:xfrm>
            <a:prstGeom prst="rect">
              <a:avLst/>
            </a:prstGeom>
          </p:spPr>
        </p:pic>
        <p:pic>
          <p:nvPicPr>
            <p:cNvPr id="97" name="圖形 96" descr="文件 以實心填滿">
              <a:extLst>
                <a:ext uri="{FF2B5EF4-FFF2-40B4-BE49-F238E27FC236}">
                  <a16:creationId xmlns:a16="http://schemas.microsoft.com/office/drawing/2014/main" id="{370BA843-217A-B685-2B0D-3DD9474C614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10194" y="4160317"/>
              <a:ext cx="511754" cy="554016"/>
            </a:xfrm>
            <a:prstGeom prst="rect">
              <a:avLst/>
            </a:prstGeom>
          </p:spPr>
        </p:pic>
        <p:pic>
          <p:nvPicPr>
            <p:cNvPr id="98" name="圖形 97" descr="文件 以實心填滿">
              <a:extLst>
                <a:ext uri="{FF2B5EF4-FFF2-40B4-BE49-F238E27FC236}">
                  <a16:creationId xmlns:a16="http://schemas.microsoft.com/office/drawing/2014/main" id="{1E034D0C-30BB-08D5-7EA7-5176E2CFE5A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3107" y="5260636"/>
              <a:ext cx="515434" cy="558000"/>
            </a:xfrm>
            <a:prstGeom prst="rect">
              <a:avLst/>
            </a:prstGeom>
          </p:spPr>
        </p:pic>
        <p:pic>
          <p:nvPicPr>
            <p:cNvPr id="99" name="圖形 98" descr="文件 以實心填滿">
              <a:extLst>
                <a:ext uri="{FF2B5EF4-FFF2-40B4-BE49-F238E27FC236}">
                  <a16:creationId xmlns:a16="http://schemas.microsoft.com/office/drawing/2014/main" id="{09862D7A-D1CF-9647-769C-439791410F8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42762" y="4664638"/>
              <a:ext cx="511754" cy="554016"/>
            </a:xfrm>
            <a:prstGeom prst="rect">
              <a:avLst/>
            </a:prstGeom>
          </p:spPr>
        </p:pic>
        <p:pic>
          <p:nvPicPr>
            <p:cNvPr id="100" name="圖形 99" descr="文件 以實心填滿">
              <a:extLst>
                <a:ext uri="{FF2B5EF4-FFF2-40B4-BE49-F238E27FC236}">
                  <a16:creationId xmlns:a16="http://schemas.microsoft.com/office/drawing/2014/main" id="{568F7631-1D0D-BD18-64D0-AD730965447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47417" y="4118046"/>
              <a:ext cx="511754" cy="554016"/>
            </a:xfrm>
            <a:prstGeom prst="rect">
              <a:avLst/>
            </a:prstGeom>
          </p:spPr>
        </p:pic>
        <p:pic>
          <p:nvPicPr>
            <p:cNvPr id="101" name="圖形 100" descr="文件 以實心填滿">
              <a:extLst>
                <a:ext uri="{FF2B5EF4-FFF2-40B4-BE49-F238E27FC236}">
                  <a16:creationId xmlns:a16="http://schemas.microsoft.com/office/drawing/2014/main" id="{1F8A1142-F2EA-3BC2-377A-009484DD9F1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243260" y="5121033"/>
              <a:ext cx="511754" cy="554016"/>
            </a:xfrm>
            <a:prstGeom prst="rect">
              <a:avLst/>
            </a:prstGeom>
          </p:spPr>
        </p:pic>
        <p:pic>
          <p:nvPicPr>
            <p:cNvPr id="102" name="圖形 101" descr="文件 以實心填滿">
              <a:extLst>
                <a:ext uri="{FF2B5EF4-FFF2-40B4-BE49-F238E27FC236}">
                  <a16:creationId xmlns:a16="http://schemas.microsoft.com/office/drawing/2014/main" id="{0440650A-D599-C5AC-FE7A-5310929CB59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71224" y="4682947"/>
              <a:ext cx="511754" cy="554016"/>
            </a:xfrm>
            <a:prstGeom prst="rect">
              <a:avLst/>
            </a:prstGeom>
          </p:spPr>
        </p:pic>
        <p:pic>
          <p:nvPicPr>
            <p:cNvPr id="103" name="圖形 102" descr="文件 以實心填滿">
              <a:extLst>
                <a:ext uri="{FF2B5EF4-FFF2-40B4-BE49-F238E27FC236}">
                  <a16:creationId xmlns:a16="http://schemas.microsoft.com/office/drawing/2014/main" id="{32E2F053-7E55-FAB5-9E40-84B773D8C9B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23785" y="5290120"/>
              <a:ext cx="511754" cy="554016"/>
            </a:xfrm>
            <a:prstGeom prst="rect">
              <a:avLst/>
            </a:prstGeom>
          </p:spPr>
        </p:pic>
        <p:pic>
          <p:nvPicPr>
            <p:cNvPr id="104" name="圖形 103" descr="文件 以實心填滿">
              <a:extLst>
                <a:ext uri="{FF2B5EF4-FFF2-40B4-BE49-F238E27FC236}">
                  <a16:creationId xmlns:a16="http://schemas.microsoft.com/office/drawing/2014/main" id="{60899305-3441-9FF8-53FE-E5B34DEFF39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601781" y="5071076"/>
              <a:ext cx="511754" cy="554016"/>
            </a:xfrm>
            <a:prstGeom prst="rect">
              <a:avLst/>
            </a:prstGeom>
          </p:spPr>
        </p:pic>
        <p:pic>
          <p:nvPicPr>
            <p:cNvPr id="105" name="圖形 104" descr="文件 以實心填滿">
              <a:extLst>
                <a:ext uri="{FF2B5EF4-FFF2-40B4-BE49-F238E27FC236}">
                  <a16:creationId xmlns:a16="http://schemas.microsoft.com/office/drawing/2014/main" id="{8785A309-D110-3219-6052-DDFA6C1588F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68813" y="5121033"/>
              <a:ext cx="511754" cy="554016"/>
            </a:xfrm>
            <a:prstGeom prst="rect">
              <a:avLst/>
            </a:prstGeom>
          </p:spPr>
        </p:pic>
        <p:pic>
          <p:nvPicPr>
            <p:cNvPr id="106" name="圖形 105" descr="文件 以實心填滿">
              <a:extLst>
                <a:ext uri="{FF2B5EF4-FFF2-40B4-BE49-F238E27FC236}">
                  <a16:creationId xmlns:a16="http://schemas.microsoft.com/office/drawing/2014/main" id="{0F111630-7912-BD02-0FA4-7EA162223C8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601781" y="4202589"/>
              <a:ext cx="511754" cy="554016"/>
            </a:xfrm>
            <a:prstGeom prst="rect">
              <a:avLst/>
            </a:prstGeom>
          </p:spPr>
        </p:pic>
        <p:pic>
          <p:nvPicPr>
            <p:cNvPr id="107" name="圖形 106" descr="文件 以實心填滿">
              <a:extLst>
                <a:ext uri="{FF2B5EF4-FFF2-40B4-BE49-F238E27FC236}">
                  <a16:creationId xmlns:a16="http://schemas.microsoft.com/office/drawing/2014/main" id="{37FC4085-C377-490F-6645-D25A0B43FCE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6890" y="4711160"/>
              <a:ext cx="511754" cy="554016"/>
            </a:xfrm>
            <a:prstGeom prst="rect">
              <a:avLst/>
            </a:prstGeom>
          </p:spPr>
        </p:pic>
        <p:pic>
          <p:nvPicPr>
            <p:cNvPr id="108" name="圖形 107" descr="文件 以實心填滿">
              <a:extLst>
                <a:ext uri="{FF2B5EF4-FFF2-40B4-BE49-F238E27FC236}">
                  <a16:creationId xmlns:a16="http://schemas.microsoft.com/office/drawing/2014/main" id="{F12D7B3C-15E3-3FFF-F747-CDC46C9B5DD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665845" y="4529554"/>
              <a:ext cx="511754" cy="554016"/>
            </a:xfrm>
            <a:prstGeom prst="rect">
              <a:avLst/>
            </a:prstGeom>
          </p:spPr>
        </p:pic>
        <p:pic>
          <p:nvPicPr>
            <p:cNvPr id="109" name="圖形 108" descr="文件 以實心填滿">
              <a:extLst>
                <a:ext uri="{FF2B5EF4-FFF2-40B4-BE49-F238E27FC236}">
                  <a16:creationId xmlns:a16="http://schemas.microsoft.com/office/drawing/2014/main" id="{C6AFC8ED-1807-66E4-825C-63B622640E5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1237" y="3683277"/>
              <a:ext cx="511754" cy="553874"/>
            </a:xfrm>
            <a:prstGeom prst="rect">
              <a:avLst/>
            </a:prstGeom>
          </p:spPr>
        </p:pic>
        <p:pic>
          <p:nvPicPr>
            <p:cNvPr id="110" name="圖形 109" descr="文件 以實心填滿">
              <a:extLst>
                <a:ext uri="{FF2B5EF4-FFF2-40B4-BE49-F238E27FC236}">
                  <a16:creationId xmlns:a16="http://schemas.microsoft.com/office/drawing/2014/main" id="{B4D0EEBF-1D14-23A4-EC6F-3283FB5C991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07698" y="3727235"/>
              <a:ext cx="511754" cy="553874"/>
            </a:xfrm>
            <a:prstGeom prst="rect">
              <a:avLst/>
            </a:prstGeom>
          </p:spPr>
        </p:pic>
        <p:pic>
          <p:nvPicPr>
            <p:cNvPr id="111" name="圖形 110" descr="文件 以實心填滿">
              <a:extLst>
                <a:ext uri="{FF2B5EF4-FFF2-40B4-BE49-F238E27FC236}">
                  <a16:creationId xmlns:a16="http://schemas.microsoft.com/office/drawing/2014/main" id="{5DB00F5B-6B7A-5218-63E7-3B40991F5CB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790354" y="4395125"/>
              <a:ext cx="511754" cy="553874"/>
            </a:xfrm>
            <a:prstGeom prst="rect">
              <a:avLst/>
            </a:prstGeom>
          </p:spPr>
        </p:pic>
        <p:pic>
          <p:nvPicPr>
            <p:cNvPr id="112" name="圖形 111" descr="文件 以實心填滿">
              <a:extLst>
                <a:ext uri="{FF2B5EF4-FFF2-40B4-BE49-F238E27FC236}">
                  <a16:creationId xmlns:a16="http://schemas.microsoft.com/office/drawing/2014/main" id="{A6F5B4D9-D090-58D4-EE0B-9E21EAF422F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468735" y="3708016"/>
              <a:ext cx="511754" cy="553874"/>
            </a:xfrm>
            <a:prstGeom prst="rect">
              <a:avLst/>
            </a:prstGeom>
          </p:spPr>
        </p:pic>
        <p:pic>
          <p:nvPicPr>
            <p:cNvPr id="113" name="圖形 112" descr="文件 以實心填滿">
              <a:extLst>
                <a:ext uri="{FF2B5EF4-FFF2-40B4-BE49-F238E27FC236}">
                  <a16:creationId xmlns:a16="http://schemas.microsoft.com/office/drawing/2014/main" id="{AF0355EE-FD44-2137-B601-5187231FDCB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44921" y="3684974"/>
              <a:ext cx="511754" cy="553874"/>
            </a:xfrm>
            <a:prstGeom prst="rect">
              <a:avLst/>
            </a:prstGeom>
          </p:spPr>
        </p:pic>
        <p:pic>
          <p:nvPicPr>
            <p:cNvPr id="114" name="圖形 113" descr="文件 以實心填滿">
              <a:extLst>
                <a:ext uri="{FF2B5EF4-FFF2-40B4-BE49-F238E27FC236}">
                  <a16:creationId xmlns:a16="http://schemas.microsoft.com/office/drawing/2014/main" id="{771326C8-0E3D-C5A2-7505-EF70FA0C00B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331599" y="3663847"/>
              <a:ext cx="511754" cy="553874"/>
            </a:xfrm>
            <a:prstGeom prst="rect">
              <a:avLst/>
            </a:prstGeom>
          </p:spPr>
        </p:pic>
        <p:pic>
          <p:nvPicPr>
            <p:cNvPr id="115" name="圖形 114" descr="文件 以實心填滿">
              <a:extLst>
                <a:ext uri="{FF2B5EF4-FFF2-40B4-BE49-F238E27FC236}">
                  <a16:creationId xmlns:a16="http://schemas.microsoft.com/office/drawing/2014/main" id="{888196CA-2E56-F3B5-603E-CAA3A48631B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07201" y="3115659"/>
              <a:ext cx="511754" cy="554016"/>
            </a:xfrm>
            <a:prstGeom prst="rect">
              <a:avLst/>
            </a:prstGeom>
          </p:spPr>
        </p:pic>
        <p:pic>
          <p:nvPicPr>
            <p:cNvPr id="116" name="圖形 115" descr="文件 以實心填滿">
              <a:extLst>
                <a:ext uri="{FF2B5EF4-FFF2-40B4-BE49-F238E27FC236}">
                  <a16:creationId xmlns:a16="http://schemas.microsoft.com/office/drawing/2014/main" id="{BB36CD20-48A1-76A8-6618-FCFC544642D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90260" y="3157920"/>
              <a:ext cx="511754" cy="554016"/>
            </a:xfrm>
            <a:prstGeom prst="rect">
              <a:avLst/>
            </a:prstGeom>
          </p:spPr>
        </p:pic>
        <p:pic>
          <p:nvPicPr>
            <p:cNvPr id="117" name="圖形 116" descr="文件 以實心填滿">
              <a:extLst>
                <a:ext uri="{FF2B5EF4-FFF2-40B4-BE49-F238E27FC236}">
                  <a16:creationId xmlns:a16="http://schemas.microsoft.com/office/drawing/2014/main" id="{728465A7-2EEF-C0F6-F3ED-CB61F762F55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98788" y="3157931"/>
              <a:ext cx="511754" cy="554016"/>
            </a:xfrm>
            <a:prstGeom prst="rect">
              <a:avLst/>
            </a:prstGeom>
          </p:spPr>
        </p:pic>
        <p:pic>
          <p:nvPicPr>
            <p:cNvPr id="118" name="圖形 117" descr="文件 以實心填滿">
              <a:extLst>
                <a:ext uri="{FF2B5EF4-FFF2-40B4-BE49-F238E27FC236}">
                  <a16:creationId xmlns:a16="http://schemas.microsoft.com/office/drawing/2014/main" id="{71F86DFE-E2CE-90C9-A412-50FF2E041BE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451130" y="3123675"/>
              <a:ext cx="511754" cy="553874"/>
            </a:xfrm>
            <a:prstGeom prst="rect">
              <a:avLst/>
            </a:prstGeom>
          </p:spPr>
        </p:pic>
      </p:grpSp>
      <p:sp>
        <p:nvSpPr>
          <p:cNvPr id="4" name="日期版面配置區 3">
            <a:extLst>
              <a:ext uri="{FF2B5EF4-FFF2-40B4-BE49-F238E27FC236}">
                <a16:creationId xmlns:a16="http://schemas.microsoft.com/office/drawing/2014/main" id="{D6D42E67-FB5F-9CD6-537F-36663D693B2A}"/>
              </a:ext>
            </a:extLst>
          </p:cNvPr>
          <p:cNvSpPr>
            <a:spLocks noGrp="1"/>
          </p:cNvSpPr>
          <p:nvPr>
            <p:ph type="dt" sz="half" idx="10"/>
          </p:nvPr>
        </p:nvSpPr>
        <p:spPr/>
        <p:txBody>
          <a:bodyPr/>
          <a:lstStyle/>
          <a:p>
            <a:endParaRPr lang="en-TW"/>
          </a:p>
        </p:txBody>
      </p:sp>
    </p:spTree>
    <p:extLst>
      <p:ext uri="{BB962C8B-B14F-4D97-AF65-F5344CB8AC3E}">
        <p14:creationId xmlns:p14="http://schemas.microsoft.com/office/powerpoint/2010/main" val="29517376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5">
            <a:extLst>
              <a:ext uri="{FF2B5EF4-FFF2-40B4-BE49-F238E27FC236}">
                <a16:creationId xmlns:a16="http://schemas.microsoft.com/office/drawing/2014/main" id="{B8508498-22ED-5D74-B174-E4BE3DE12641}"/>
              </a:ext>
            </a:extLst>
          </p:cNvPr>
          <p:cNvPicPr>
            <a:picLocks noChangeAspect="1"/>
          </p:cNvPicPr>
          <p:nvPr/>
        </p:nvPicPr>
        <p:blipFill>
          <a:blip r:embed="rId3">
            <a:duotone>
              <a:prstClr val="black"/>
              <a:schemeClr val="accent1">
                <a:tint val="45000"/>
                <a:satMod val="400000"/>
              </a:schemeClr>
            </a:duotone>
            <a:extLst>
              <a:ext uri="{BEBA8EAE-BF5A-486C-A8C5-ECC9F3942E4B}">
                <a14:imgProps xmlns:a14="http://schemas.microsoft.com/office/drawing/2010/main">
                  <a14:imgLayer r:embed="rId4">
                    <a14:imgEffect>
                      <a14:brightnessContrast bright="40000" contrast="20000"/>
                    </a14:imgEffect>
                  </a14:imgLayer>
                </a14:imgProps>
              </a:ext>
            </a:extLst>
          </a:blip>
          <a:stretch>
            <a:fillRect/>
          </a:stretch>
        </p:blipFill>
        <p:spPr>
          <a:xfrm>
            <a:off x="3495875" y="2880495"/>
            <a:ext cx="2234462" cy="1169714"/>
          </a:xfrm>
          <a:prstGeom prst="rect">
            <a:avLst/>
          </a:prstGeom>
        </p:spPr>
      </p:pic>
      <p:sp>
        <p:nvSpPr>
          <p:cNvPr id="2" name="標題 1">
            <a:extLst>
              <a:ext uri="{FF2B5EF4-FFF2-40B4-BE49-F238E27FC236}">
                <a16:creationId xmlns:a16="http://schemas.microsoft.com/office/drawing/2014/main" id="{A48486D7-4750-4C19-073F-5FF805F1969F}"/>
              </a:ext>
            </a:extLst>
          </p:cNvPr>
          <p:cNvSpPr>
            <a:spLocks noGrp="1"/>
          </p:cNvSpPr>
          <p:nvPr>
            <p:ph type="title"/>
          </p:nvPr>
        </p:nvSpPr>
        <p:spPr/>
        <p:txBody>
          <a:bodyPr/>
          <a:lstStyle/>
          <a:p>
            <a:r>
              <a:rPr lang="en-US" altLang="zh-TW" dirty="0"/>
              <a:t>Pre-training for Speech</a:t>
            </a:r>
            <a:endParaRPr lang="zh-TW" altLang="en-US" dirty="0"/>
          </a:p>
        </p:txBody>
      </p:sp>
      <p:sp>
        <p:nvSpPr>
          <p:cNvPr id="4" name="文字方塊 3">
            <a:extLst>
              <a:ext uri="{FF2B5EF4-FFF2-40B4-BE49-F238E27FC236}">
                <a16:creationId xmlns:a16="http://schemas.microsoft.com/office/drawing/2014/main" id="{9B9397A1-9BF5-609C-40E7-8180490EEB06}"/>
              </a:ext>
            </a:extLst>
          </p:cNvPr>
          <p:cNvSpPr txBox="1"/>
          <p:nvPr/>
        </p:nvSpPr>
        <p:spPr>
          <a:xfrm>
            <a:off x="2306404" y="1704899"/>
            <a:ext cx="1809750"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2800" b="1" i="1" u="sng"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Pre-train</a:t>
            </a:r>
            <a:endParaRPr kumimoji="0" lang="zh-TW" altLang="en-US" sz="2800" b="1" i="1" u="sng"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7" name="文字方塊 6">
            <a:extLst>
              <a:ext uri="{FF2B5EF4-FFF2-40B4-BE49-F238E27FC236}">
                <a16:creationId xmlns:a16="http://schemas.microsoft.com/office/drawing/2014/main" id="{141895A4-D505-D681-48CF-B50CC72DD4F5}"/>
              </a:ext>
            </a:extLst>
          </p:cNvPr>
          <p:cNvSpPr txBox="1"/>
          <p:nvPr/>
        </p:nvSpPr>
        <p:spPr>
          <a:xfrm>
            <a:off x="3406070" y="5502035"/>
            <a:ext cx="2528640"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“speech version” of BERT</a:t>
            </a:r>
          </a:p>
        </p:txBody>
      </p:sp>
      <p:sp>
        <p:nvSpPr>
          <p:cNvPr id="11" name="文字方塊 10">
            <a:extLst>
              <a:ext uri="{FF2B5EF4-FFF2-40B4-BE49-F238E27FC236}">
                <a16:creationId xmlns:a16="http://schemas.microsoft.com/office/drawing/2014/main" id="{FEFB1A23-4C6C-58BB-7C6B-8E69E822587E}"/>
              </a:ext>
            </a:extLst>
          </p:cNvPr>
          <p:cNvSpPr txBox="1"/>
          <p:nvPr/>
        </p:nvSpPr>
        <p:spPr>
          <a:xfrm>
            <a:off x="436712" y="5212864"/>
            <a:ext cx="2790727"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Unlabeled</a:t>
            </a:r>
            <a:r>
              <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 </a:t>
            </a:r>
            <a:endPar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speech data</a:t>
            </a: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cxnSp>
        <p:nvCxnSpPr>
          <p:cNvPr id="12" name="直線單箭頭接點 11">
            <a:extLst>
              <a:ext uri="{FF2B5EF4-FFF2-40B4-BE49-F238E27FC236}">
                <a16:creationId xmlns:a16="http://schemas.microsoft.com/office/drawing/2014/main" id="{3EB0C0FB-509C-2381-61E2-73244DE18BD9}"/>
              </a:ext>
            </a:extLst>
          </p:cNvPr>
          <p:cNvCxnSpPr>
            <a:cxnSpLocks/>
          </p:cNvCxnSpPr>
          <p:nvPr/>
        </p:nvCxnSpPr>
        <p:spPr>
          <a:xfrm>
            <a:off x="2925344" y="4162334"/>
            <a:ext cx="880767" cy="0"/>
          </a:xfrm>
          <a:prstGeom prst="straightConnector1">
            <a:avLst/>
          </a:prstGeom>
          <a:noFill/>
          <a:ln w="38100" cap="flat" cmpd="sng" algn="ctr">
            <a:solidFill>
              <a:sysClr val="windowText" lastClr="000000"/>
            </a:solidFill>
            <a:prstDash val="solid"/>
            <a:miter lim="800000"/>
            <a:tailEnd type="triangle"/>
          </a:ln>
          <a:effectLst/>
        </p:spPr>
      </p:cxnSp>
      <p:pic>
        <p:nvPicPr>
          <p:cNvPr id="13" name="Picture 4" descr="ãBERT pngãçåçæå°çµæ">
            <a:extLst>
              <a:ext uri="{FF2B5EF4-FFF2-40B4-BE49-F238E27FC236}">
                <a16:creationId xmlns:a16="http://schemas.microsoft.com/office/drawing/2014/main" id="{CFF0575E-7C76-E475-030B-C739C171E12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06111" y="2719626"/>
            <a:ext cx="1685714" cy="2805197"/>
          </a:xfrm>
          <a:prstGeom prst="rect">
            <a:avLst/>
          </a:prstGeom>
          <a:noFill/>
          <a:extLst>
            <a:ext uri="{909E8E84-426E-40DD-AFC4-6F175D3DCCD1}">
              <a14:hiddenFill xmlns:a14="http://schemas.microsoft.com/office/drawing/2010/main">
                <a:solidFill>
                  <a:srgbClr val="FFFFFF"/>
                </a:solidFill>
              </a14:hiddenFill>
            </a:ext>
          </a:extLst>
        </p:spPr>
      </p:pic>
      <p:cxnSp>
        <p:nvCxnSpPr>
          <p:cNvPr id="39" name="直線單箭頭接點 38">
            <a:extLst>
              <a:ext uri="{FF2B5EF4-FFF2-40B4-BE49-F238E27FC236}">
                <a16:creationId xmlns:a16="http://schemas.microsoft.com/office/drawing/2014/main" id="{E4457073-DD3C-72C0-4D10-A1353B82BD78}"/>
              </a:ext>
            </a:extLst>
          </p:cNvPr>
          <p:cNvCxnSpPr>
            <a:cxnSpLocks/>
          </p:cNvCxnSpPr>
          <p:nvPr/>
        </p:nvCxnSpPr>
        <p:spPr>
          <a:xfrm>
            <a:off x="5580555" y="4220194"/>
            <a:ext cx="1098902" cy="0"/>
          </a:xfrm>
          <a:prstGeom prst="straightConnector1">
            <a:avLst/>
          </a:prstGeom>
          <a:noFill/>
          <a:ln w="38100" cap="flat" cmpd="sng" algn="ctr">
            <a:solidFill>
              <a:sysClr val="windowText" lastClr="000000"/>
            </a:solidFill>
            <a:prstDash val="solid"/>
            <a:miter lim="800000"/>
            <a:headEnd type="none" w="med" len="med"/>
            <a:tailEnd type="none" w="med" len="med"/>
          </a:ln>
          <a:effectLst/>
        </p:spPr>
      </p:cxnSp>
      <p:cxnSp>
        <p:nvCxnSpPr>
          <p:cNvPr id="41" name="直線單箭頭接點 40">
            <a:extLst>
              <a:ext uri="{FF2B5EF4-FFF2-40B4-BE49-F238E27FC236}">
                <a16:creationId xmlns:a16="http://schemas.microsoft.com/office/drawing/2014/main" id="{0F70B504-6C76-8086-BEC0-28711F1C75A9}"/>
              </a:ext>
            </a:extLst>
          </p:cNvPr>
          <p:cNvCxnSpPr>
            <a:cxnSpLocks/>
          </p:cNvCxnSpPr>
          <p:nvPr/>
        </p:nvCxnSpPr>
        <p:spPr>
          <a:xfrm>
            <a:off x="6672822" y="3271223"/>
            <a:ext cx="2285452" cy="0"/>
          </a:xfrm>
          <a:prstGeom prst="straightConnector1">
            <a:avLst/>
          </a:prstGeom>
          <a:noFill/>
          <a:ln w="38100" cap="flat" cmpd="sng" algn="ctr">
            <a:solidFill>
              <a:sysClr val="windowText" lastClr="000000"/>
            </a:solidFill>
            <a:prstDash val="solid"/>
            <a:miter lim="800000"/>
            <a:tailEnd type="triangle"/>
          </a:ln>
          <a:effectLst/>
        </p:spPr>
      </p:cxnSp>
      <p:cxnSp>
        <p:nvCxnSpPr>
          <p:cNvPr id="42" name="直線單箭頭接點 41">
            <a:extLst>
              <a:ext uri="{FF2B5EF4-FFF2-40B4-BE49-F238E27FC236}">
                <a16:creationId xmlns:a16="http://schemas.microsoft.com/office/drawing/2014/main" id="{1869E8D6-3375-D08D-242B-2AD8C88CD744}"/>
              </a:ext>
            </a:extLst>
          </p:cNvPr>
          <p:cNvCxnSpPr>
            <a:cxnSpLocks/>
          </p:cNvCxnSpPr>
          <p:nvPr/>
        </p:nvCxnSpPr>
        <p:spPr>
          <a:xfrm>
            <a:off x="6672822" y="3272104"/>
            <a:ext cx="0" cy="948090"/>
          </a:xfrm>
          <a:prstGeom prst="straightConnector1">
            <a:avLst/>
          </a:prstGeom>
          <a:noFill/>
          <a:ln w="38100" cap="flat" cmpd="sng" algn="ctr">
            <a:solidFill>
              <a:sysClr val="windowText" lastClr="000000"/>
            </a:solidFill>
            <a:prstDash val="solid"/>
            <a:miter lim="800000"/>
            <a:headEnd type="none" w="med" len="med"/>
            <a:tailEnd type="none" w="med" len="med"/>
          </a:ln>
          <a:effectLst/>
        </p:spPr>
      </p:cxnSp>
      <p:sp>
        <p:nvSpPr>
          <p:cNvPr id="44" name="文字方塊 43">
            <a:extLst>
              <a:ext uri="{FF2B5EF4-FFF2-40B4-BE49-F238E27FC236}">
                <a16:creationId xmlns:a16="http://schemas.microsoft.com/office/drawing/2014/main" id="{11A1D51A-8040-C53F-5200-F339711045F1}"/>
              </a:ext>
            </a:extLst>
          </p:cNvPr>
          <p:cNvSpPr txBox="1"/>
          <p:nvPr/>
        </p:nvSpPr>
        <p:spPr>
          <a:xfrm>
            <a:off x="6893577" y="1723560"/>
            <a:ext cx="1704717"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2800" b="1" i="1" u="sng"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Fine-tune</a:t>
            </a:r>
            <a:endParaRPr kumimoji="0" lang="zh-TW" altLang="en-US" sz="2800" b="1" i="1" u="sng"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46" name="Google Shape;111;p27">
            <a:extLst>
              <a:ext uri="{FF2B5EF4-FFF2-40B4-BE49-F238E27FC236}">
                <a16:creationId xmlns:a16="http://schemas.microsoft.com/office/drawing/2014/main" id="{5D867FC4-A7CE-7359-15A7-29DEE8B787DA}"/>
              </a:ext>
            </a:extLst>
          </p:cNvPr>
          <p:cNvSpPr/>
          <p:nvPr/>
        </p:nvSpPr>
        <p:spPr>
          <a:xfrm>
            <a:off x="9094756" y="2955640"/>
            <a:ext cx="1077027" cy="701694"/>
          </a:xfrm>
          <a:custGeom>
            <a:avLst/>
            <a:gdLst/>
            <a:ahLst/>
            <a:cxnLst/>
            <a:rect l="l" t="t" r="r" b="b"/>
            <a:pathLst>
              <a:path w="20765" h="21427" extrusionOk="0">
                <a:moveTo>
                  <a:pt x="7654" y="1"/>
                </a:moveTo>
                <a:cubicBezTo>
                  <a:pt x="6294" y="20"/>
                  <a:pt x="4753" y="903"/>
                  <a:pt x="4110" y="2532"/>
                </a:cubicBezTo>
                <a:cubicBezTo>
                  <a:pt x="4110" y="2532"/>
                  <a:pt x="4104" y="2532"/>
                  <a:pt x="4104" y="2532"/>
                </a:cubicBezTo>
                <a:cubicBezTo>
                  <a:pt x="3722" y="3624"/>
                  <a:pt x="3929" y="4445"/>
                  <a:pt x="3945" y="4495"/>
                </a:cubicBezTo>
                <a:cubicBezTo>
                  <a:pt x="3976" y="4602"/>
                  <a:pt x="3935" y="4724"/>
                  <a:pt x="3855" y="4767"/>
                </a:cubicBezTo>
                <a:cubicBezTo>
                  <a:pt x="3839" y="4774"/>
                  <a:pt x="3828" y="4781"/>
                  <a:pt x="3812" y="4781"/>
                </a:cubicBezTo>
                <a:cubicBezTo>
                  <a:pt x="3743" y="4788"/>
                  <a:pt x="3679" y="4730"/>
                  <a:pt x="3653" y="4644"/>
                </a:cubicBezTo>
                <a:cubicBezTo>
                  <a:pt x="3642" y="4595"/>
                  <a:pt x="3430" y="3790"/>
                  <a:pt x="3722" y="2691"/>
                </a:cubicBezTo>
                <a:cubicBezTo>
                  <a:pt x="3754" y="2562"/>
                  <a:pt x="3690" y="2425"/>
                  <a:pt x="3590" y="2425"/>
                </a:cubicBezTo>
                <a:cubicBezTo>
                  <a:pt x="1950" y="2425"/>
                  <a:pt x="273" y="5524"/>
                  <a:pt x="347" y="7372"/>
                </a:cubicBezTo>
                <a:cubicBezTo>
                  <a:pt x="353" y="7515"/>
                  <a:pt x="475" y="7579"/>
                  <a:pt x="555" y="7493"/>
                </a:cubicBezTo>
                <a:cubicBezTo>
                  <a:pt x="778" y="7236"/>
                  <a:pt x="1021" y="7029"/>
                  <a:pt x="1281" y="6886"/>
                </a:cubicBezTo>
                <a:cubicBezTo>
                  <a:pt x="1350" y="6850"/>
                  <a:pt x="1429" y="6879"/>
                  <a:pt x="1472" y="6964"/>
                </a:cubicBezTo>
                <a:cubicBezTo>
                  <a:pt x="1530" y="7078"/>
                  <a:pt x="1487" y="7236"/>
                  <a:pt x="1397" y="7279"/>
                </a:cubicBezTo>
                <a:cubicBezTo>
                  <a:pt x="1036" y="7471"/>
                  <a:pt x="750" y="7772"/>
                  <a:pt x="516" y="8129"/>
                </a:cubicBezTo>
                <a:cubicBezTo>
                  <a:pt x="-529" y="10034"/>
                  <a:pt x="140" y="12853"/>
                  <a:pt x="1392" y="14423"/>
                </a:cubicBezTo>
                <a:cubicBezTo>
                  <a:pt x="1610" y="14680"/>
                  <a:pt x="1833" y="14902"/>
                  <a:pt x="2056" y="15088"/>
                </a:cubicBezTo>
                <a:cubicBezTo>
                  <a:pt x="2156" y="15166"/>
                  <a:pt x="2358" y="15310"/>
                  <a:pt x="2352" y="15324"/>
                </a:cubicBezTo>
                <a:cubicBezTo>
                  <a:pt x="3759" y="16381"/>
                  <a:pt x="5347" y="16295"/>
                  <a:pt x="5973" y="16216"/>
                </a:cubicBezTo>
                <a:cubicBezTo>
                  <a:pt x="6105" y="16202"/>
                  <a:pt x="6238" y="16244"/>
                  <a:pt x="6344" y="16344"/>
                </a:cubicBezTo>
                <a:cubicBezTo>
                  <a:pt x="6567" y="16543"/>
                  <a:pt x="8073" y="17950"/>
                  <a:pt x="10605" y="17872"/>
                </a:cubicBezTo>
                <a:cubicBezTo>
                  <a:pt x="11231" y="17850"/>
                  <a:pt x="12001" y="17751"/>
                  <a:pt x="12824" y="17401"/>
                </a:cubicBezTo>
                <a:cubicBezTo>
                  <a:pt x="13912" y="16937"/>
                  <a:pt x="14755" y="15760"/>
                  <a:pt x="14686" y="14325"/>
                </a:cubicBezTo>
                <a:cubicBezTo>
                  <a:pt x="14506" y="12369"/>
                  <a:pt x="13817" y="11205"/>
                  <a:pt x="12469" y="10377"/>
                </a:cubicBezTo>
                <a:cubicBezTo>
                  <a:pt x="11806" y="9970"/>
                  <a:pt x="11046" y="9898"/>
                  <a:pt x="10467" y="9926"/>
                </a:cubicBezTo>
                <a:cubicBezTo>
                  <a:pt x="10122" y="9948"/>
                  <a:pt x="9815" y="9999"/>
                  <a:pt x="9550" y="10056"/>
                </a:cubicBezTo>
                <a:lnTo>
                  <a:pt x="9512" y="10069"/>
                </a:lnTo>
                <a:cubicBezTo>
                  <a:pt x="8599" y="10283"/>
                  <a:pt x="8137" y="10662"/>
                  <a:pt x="8132" y="10669"/>
                </a:cubicBezTo>
                <a:cubicBezTo>
                  <a:pt x="8111" y="10691"/>
                  <a:pt x="8085" y="10698"/>
                  <a:pt x="8064" y="10698"/>
                </a:cubicBezTo>
                <a:cubicBezTo>
                  <a:pt x="8006" y="10705"/>
                  <a:pt x="7952" y="10669"/>
                  <a:pt x="7920" y="10598"/>
                </a:cubicBezTo>
                <a:cubicBezTo>
                  <a:pt x="7872" y="10498"/>
                  <a:pt x="7899" y="10370"/>
                  <a:pt x="7968" y="10306"/>
                </a:cubicBezTo>
                <a:cubicBezTo>
                  <a:pt x="7989" y="10291"/>
                  <a:pt x="8266" y="10062"/>
                  <a:pt x="8807" y="9848"/>
                </a:cubicBezTo>
                <a:cubicBezTo>
                  <a:pt x="8903" y="9813"/>
                  <a:pt x="8918" y="9641"/>
                  <a:pt x="8839" y="9570"/>
                </a:cubicBezTo>
                <a:cubicBezTo>
                  <a:pt x="8313" y="9098"/>
                  <a:pt x="7617" y="8270"/>
                  <a:pt x="7416" y="7071"/>
                </a:cubicBezTo>
                <a:cubicBezTo>
                  <a:pt x="7394" y="6957"/>
                  <a:pt x="7448" y="6843"/>
                  <a:pt x="7533" y="6821"/>
                </a:cubicBezTo>
                <a:cubicBezTo>
                  <a:pt x="7618" y="6793"/>
                  <a:pt x="7698" y="6865"/>
                  <a:pt x="7719" y="6987"/>
                </a:cubicBezTo>
                <a:cubicBezTo>
                  <a:pt x="7942" y="8321"/>
                  <a:pt x="8912" y="9179"/>
                  <a:pt x="9358" y="9507"/>
                </a:cubicBezTo>
                <a:cubicBezTo>
                  <a:pt x="9469" y="9586"/>
                  <a:pt x="9597" y="9620"/>
                  <a:pt x="9719" y="9592"/>
                </a:cubicBezTo>
                <a:cubicBezTo>
                  <a:pt x="10234" y="9492"/>
                  <a:pt x="11518" y="9334"/>
                  <a:pt x="12595" y="9998"/>
                </a:cubicBezTo>
                <a:cubicBezTo>
                  <a:pt x="12998" y="10240"/>
                  <a:pt x="13345" y="10521"/>
                  <a:pt x="13636" y="10828"/>
                </a:cubicBezTo>
                <a:cubicBezTo>
                  <a:pt x="13743" y="10942"/>
                  <a:pt x="13897" y="10948"/>
                  <a:pt x="14008" y="10841"/>
                </a:cubicBezTo>
                <a:cubicBezTo>
                  <a:pt x="14640" y="10241"/>
                  <a:pt x="15270" y="10013"/>
                  <a:pt x="15902" y="10156"/>
                </a:cubicBezTo>
                <a:cubicBezTo>
                  <a:pt x="16756" y="10356"/>
                  <a:pt x="17361" y="11205"/>
                  <a:pt x="17584" y="11691"/>
                </a:cubicBezTo>
                <a:cubicBezTo>
                  <a:pt x="17626" y="11784"/>
                  <a:pt x="17616" y="11912"/>
                  <a:pt x="17552" y="11983"/>
                </a:cubicBezTo>
                <a:cubicBezTo>
                  <a:pt x="17526" y="12011"/>
                  <a:pt x="17499" y="12025"/>
                  <a:pt x="17468" y="12025"/>
                </a:cubicBezTo>
                <a:cubicBezTo>
                  <a:pt x="17414" y="12032"/>
                  <a:pt x="17357" y="11996"/>
                  <a:pt x="17325" y="11925"/>
                </a:cubicBezTo>
                <a:cubicBezTo>
                  <a:pt x="17144" y="11532"/>
                  <a:pt x="16602" y="10749"/>
                  <a:pt x="15849" y="10578"/>
                </a:cubicBezTo>
                <a:cubicBezTo>
                  <a:pt x="15313" y="10456"/>
                  <a:pt x="14766" y="10648"/>
                  <a:pt x="14214" y="11169"/>
                </a:cubicBezTo>
                <a:cubicBezTo>
                  <a:pt x="14123" y="11254"/>
                  <a:pt x="14108" y="11418"/>
                  <a:pt x="14177" y="11532"/>
                </a:cubicBezTo>
                <a:cubicBezTo>
                  <a:pt x="14389" y="11875"/>
                  <a:pt x="14565" y="12262"/>
                  <a:pt x="14698" y="12683"/>
                </a:cubicBezTo>
                <a:cubicBezTo>
                  <a:pt x="14846" y="13169"/>
                  <a:pt x="14952" y="13695"/>
                  <a:pt x="15005" y="14316"/>
                </a:cubicBezTo>
                <a:cubicBezTo>
                  <a:pt x="16369" y="14966"/>
                  <a:pt x="19967" y="14602"/>
                  <a:pt x="20652" y="11448"/>
                </a:cubicBezTo>
                <a:cubicBezTo>
                  <a:pt x="21071" y="9520"/>
                  <a:pt x="20280" y="7208"/>
                  <a:pt x="19086" y="6630"/>
                </a:cubicBezTo>
                <a:cubicBezTo>
                  <a:pt x="18943" y="6558"/>
                  <a:pt x="18795" y="6680"/>
                  <a:pt x="18758" y="6879"/>
                </a:cubicBezTo>
                <a:cubicBezTo>
                  <a:pt x="18652" y="7472"/>
                  <a:pt x="18444" y="7944"/>
                  <a:pt x="18242" y="8258"/>
                </a:cubicBezTo>
                <a:cubicBezTo>
                  <a:pt x="18189" y="8336"/>
                  <a:pt x="18189" y="8458"/>
                  <a:pt x="18242" y="8543"/>
                </a:cubicBezTo>
                <a:cubicBezTo>
                  <a:pt x="18338" y="8693"/>
                  <a:pt x="18481" y="8971"/>
                  <a:pt x="18635" y="9442"/>
                </a:cubicBezTo>
                <a:cubicBezTo>
                  <a:pt x="18667" y="9542"/>
                  <a:pt x="18640" y="9678"/>
                  <a:pt x="18565" y="9728"/>
                </a:cubicBezTo>
                <a:cubicBezTo>
                  <a:pt x="18544" y="9742"/>
                  <a:pt x="18529" y="9748"/>
                  <a:pt x="18507" y="9748"/>
                </a:cubicBezTo>
                <a:cubicBezTo>
                  <a:pt x="18438" y="9755"/>
                  <a:pt x="18375" y="9700"/>
                  <a:pt x="18348" y="9614"/>
                </a:cubicBezTo>
                <a:cubicBezTo>
                  <a:pt x="18348" y="9607"/>
                  <a:pt x="18226" y="9179"/>
                  <a:pt x="17977" y="8793"/>
                </a:cubicBezTo>
                <a:cubicBezTo>
                  <a:pt x="17653" y="8301"/>
                  <a:pt x="17271" y="8108"/>
                  <a:pt x="16836" y="8222"/>
                </a:cubicBezTo>
                <a:cubicBezTo>
                  <a:pt x="16740" y="8244"/>
                  <a:pt x="16650" y="8150"/>
                  <a:pt x="16650" y="8015"/>
                </a:cubicBezTo>
                <a:cubicBezTo>
                  <a:pt x="16650" y="7908"/>
                  <a:pt x="16708" y="7822"/>
                  <a:pt x="16783" y="7807"/>
                </a:cubicBezTo>
                <a:cubicBezTo>
                  <a:pt x="17244" y="7686"/>
                  <a:pt x="17610" y="7886"/>
                  <a:pt x="17791" y="8022"/>
                </a:cubicBezTo>
                <a:cubicBezTo>
                  <a:pt x="17871" y="8079"/>
                  <a:pt x="17971" y="8057"/>
                  <a:pt x="18030" y="7957"/>
                </a:cubicBezTo>
                <a:cubicBezTo>
                  <a:pt x="18444" y="7300"/>
                  <a:pt x="18980" y="5845"/>
                  <a:pt x="18215" y="4332"/>
                </a:cubicBezTo>
                <a:cubicBezTo>
                  <a:pt x="17738" y="3390"/>
                  <a:pt x="16750" y="2824"/>
                  <a:pt x="15965" y="2789"/>
                </a:cubicBezTo>
                <a:cubicBezTo>
                  <a:pt x="15901" y="2789"/>
                  <a:pt x="15843" y="2790"/>
                  <a:pt x="15779" y="2798"/>
                </a:cubicBezTo>
                <a:cubicBezTo>
                  <a:pt x="15647" y="2812"/>
                  <a:pt x="15403" y="2824"/>
                  <a:pt x="15074" y="2931"/>
                </a:cubicBezTo>
                <a:cubicBezTo>
                  <a:pt x="14560" y="3096"/>
                  <a:pt x="14279" y="3382"/>
                  <a:pt x="14273" y="3382"/>
                </a:cubicBezTo>
                <a:cubicBezTo>
                  <a:pt x="14204" y="3453"/>
                  <a:pt x="14107" y="3433"/>
                  <a:pt x="14054" y="3333"/>
                </a:cubicBezTo>
                <a:cubicBezTo>
                  <a:pt x="14007" y="3240"/>
                  <a:pt x="14019" y="3103"/>
                  <a:pt x="14088" y="3039"/>
                </a:cubicBezTo>
                <a:cubicBezTo>
                  <a:pt x="14114" y="3010"/>
                  <a:pt x="14470" y="2669"/>
                  <a:pt x="15096" y="2483"/>
                </a:cubicBezTo>
                <a:cubicBezTo>
                  <a:pt x="15186" y="2455"/>
                  <a:pt x="15227" y="2304"/>
                  <a:pt x="15169" y="2204"/>
                </a:cubicBezTo>
                <a:cubicBezTo>
                  <a:pt x="14341" y="648"/>
                  <a:pt x="11471" y="-173"/>
                  <a:pt x="10170" y="641"/>
                </a:cubicBezTo>
                <a:cubicBezTo>
                  <a:pt x="10048" y="719"/>
                  <a:pt x="9996" y="919"/>
                  <a:pt x="10059" y="1076"/>
                </a:cubicBezTo>
                <a:cubicBezTo>
                  <a:pt x="10203" y="1461"/>
                  <a:pt x="10265" y="1904"/>
                  <a:pt x="10233" y="2325"/>
                </a:cubicBezTo>
                <a:cubicBezTo>
                  <a:pt x="10228" y="2432"/>
                  <a:pt x="10165" y="2512"/>
                  <a:pt x="10091" y="2519"/>
                </a:cubicBezTo>
                <a:cubicBezTo>
                  <a:pt x="10080" y="2519"/>
                  <a:pt x="10075" y="2519"/>
                  <a:pt x="10064" y="2519"/>
                </a:cubicBezTo>
                <a:cubicBezTo>
                  <a:pt x="9979" y="2505"/>
                  <a:pt x="9916" y="2404"/>
                  <a:pt x="9927" y="2282"/>
                </a:cubicBezTo>
                <a:cubicBezTo>
                  <a:pt x="9937" y="2140"/>
                  <a:pt x="10011" y="1106"/>
                  <a:pt x="9295" y="520"/>
                </a:cubicBezTo>
                <a:cubicBezTo>
                  <a:pt x="8854" y="161"/>
                  <a:pt x="8273" y="-8"/>
                  <a:pt x="7654" y="1"/>
                </a:cubicBezTo>
                <a:close/>
                <a:moveTo>
                  <a:pt x="6930" y="3139"/>
                </a:moveTo>
                <a:cubicBezTo>
                  <a:pt x="7435" y="3144"/>
                  <a:pt x="7913" y="3351"/>
                  <a:pt x="8361" y="3761"/>
                </a:cubicBezTo>
                <a:cubicBezTo>
                  <a:pt x="8886" y="4239"/>
                  <a:pt x="9242" y="4895"/>
                  <a:pt x="9449" y="5352"/>
                </a:cubicBezTo>
                <a:cubicBezTo>
                  <a:pt x="9491" y="5444"/>
                  <a:pt x="9582" y="5480"/>
                  <a:pt x="9656" y="5430"/>
                </a:cubicBezTo>
                <a:cubicBezTo>
                  <a:pt x="10925" y="4509"/>
                  <a:pt x="12288" y="4695"/>
                  <a:pt x="13403" y="5952"/>
                </a:cubicBezTo>
                <a:cubicBezTo>
                  <a:pt x="13456" y="6009"/>
                  <a:pt x="13535" y="6015"/>
                  <a:pt x="13593" y="5958"/>
                </a:cubicBezTo>
                <a:cubicBezTo>
                  <a:pt x="13795" y="5758"/>
                  <a:pt x="14331" y="5353"/>
                  <a:pt x="15154" y="5617"/>
                </a:cubicBezTo>
                <a:cubicBezTo>
                  <a:pt x="15239" y="5631"/>
                  <a:pt x="15291" y="5745"/>
                  <a:pt x="15270" y="5867"/>
                </a:cubicBezTo>
                <a:cubicBezTo>
                  <a:pt x="15249" y="5981"/>
                  <a:pt x="15164" y="6045"/>
                  <a:pt x="15079" y="6016"/>
                </a:cubicBezTo>
                <a:cubicBezTo>
                  <a:pt x="14527" y="5866"/>
                  <a:pt x="14076" y="5967"/>
                  <a:pt x="13736" y="6331"/>
                </a:cubicBezTo>
                <a:cubicBezTo>
                  <a:pt x="13418" y="6673"/>
                  <a:pt x="13217" y="7243"/>
                  <a:pt x="13195" y="7856"/>
                </a:cubicBezTo>
                <a:cubicBezTo>
                  <a:pt x="13190" y="7964"/>
                  <a:pt x="13132" y="8050"/>
                  <a:pt x="13053" y="8057"/>
                </a:cubicBezTo>
                <a:cubicBezTo>
                  <a:pt x="13026" y="8057"/>
                  <a:pt x="13000" y="8057"/>
                  <a:pt x="12973" y="8028"/>
                </a:cubicBezTo>
                <a:cubicBezTo>
                  <a:pt x="12915" y="7985"/>
                  <a:pt x="12882" y="7900"/>
                  <a:pt x="12887" y="7814"/>
                </a:cubicBezTo>
                <a:cubicBezTo>
                  <a:pt x="12903" y="7336"/>
                  <a:pt x="13015" y="6880"/>
                  <a:pt x="13195" y="6509"/>
                </a:cubicBezTo>
                <a:cubicBezTo>
                  <a:pt x="13243" y="6416"/>
                  <a:pt x="13228" y="6295"/>
                  <a:pt x="13164" y="6224"/>
                </a:cubicBezTo>
                <a:cubicBezTo>
                  <a:pt x="11630" y="4532"/>
                  <a:pt x="10133" y="5487"/>
                  <a:pt x="9543" y="5994"/>
                </a:cubicBezTo>
                <a:cubicBezTo>
                  <a:pt x="9464" y="6058"/>
                  <a:pt x="9364" y="6023"/>
                  <a:pt x="9321" y="5909"/>
                </a:cubicBezTo>
                <a:cubicBezTo>
                  <a:pt x="9194" y="5559"/>
                  <a:pt x="8827" y="4688"/>
                  <a:pt x="8185" y="4102"/>
                </a:cubicBezTo>
                <a:cubicBezTo>
                  <a:pt x="7548" y="3524"/>
                  <a:pt x="6843" y="3403"/>
                  <a:pt x="6084" y="3746"/>
                </a:cubicBezTo>
                <a:cubicBezTo>
                  <a:pt x="5999" y="3781"/>
                  <a:pt x="5909" y="3717"/>
                  <a:pt x="5888" y="3603"/>
                </a:cubicBezTo>
                <a:cubicBezTo>
                  <a:pt x="5867" y="3496"/>
                  <a:pt x="5915" y="3375"/>
                  <a:pt x="5994" y="3346"/>
                </a:cubicBezTo>
                <a:cubicBezTo>
                  <a:pt x="6315" y="3204"/>
                  <a:pt x="6627" y="3136"/>
                  <a:pt x="6930" y="3139"/>
                </a:cubicBezTo>
                <a:close/>
                <a:moveTo>
                  <a:pt x="4412" y="7120"/>
                </a:moveTo>
                <a:cubicBezTo>
                  <a:pt x="4454" y="7118"/>
                  <a:pt x="4496" y="7136"/>
                  <a:pt x="4528" y="7178"/>
                </a:cubicBezTo>
                <a:cubicBezTo>
                  <a:pt x="5112" y="7964"/>
                  <a:pt x="5357" y="9491"/>
                  <a:pt x="4678" y="11169"/>
                </a:cubicBezTo>
                <a:cubicBezTo>
                  <a:pt x="4630" y="11290"/>
                  <a:pt x="4688" y="11440"/>
                  <a:pt x="4789" y="11448"/>
                </a:cubicBezTo>
                <a:cubicBezTo>
                  <a:pt x="5622" y="11512"/>
                  <a:pt x="7236" y="11876"/>
                  <a:pt x="8250" y="13725"/>
                </a:cubicBezTo>
                <a:cubicBezTo>
                  <a:pt x="8287" y="13789"/>
                  <a:pt x="8351" y="13816"/>
                  <a:pt x="8409" y="13781"/>
                </a:cubicBezTo>
                <a:cubicBezTo>
                  <a:pt x="9009" y="13474"/>
                  <a:pt x="9645" y="13354"/>
                  <a:pt x="10245" y="13439"/>
                </a:cubicBezTo>
                <a:cubicBezTo>
                  <a:pt x="10314" y="13447"/>
                  <a:pt x="10373" y="13374"/>
                  <a:pt x="10373" y="13281"/>
                </a:cubicBezTo>
                <a:cubicBezTo>
                  <a:pt x="10373" y="12831"/>
                  <a:pt x="10547" y="12183"/>
                  <a:pt x="11237" y="11833"/>
                </a:cubicBezTo>
                <a:cubicBezTo>
                  <a:pt x="11322" y="11791"/>
                  <a:pt x="11413" y="11855"/>
                  <a:pt x="11439" y="11970"/>
                </a:cubicBezTo>
                <a:cubicBezTo>
                  <a:pt x="11466" y="12077"/>
                  <a:pt x="11417" y="12190"/>
                  <a:pt x="11338" y="12233"/>
                </a:cubicBezTo>
                <a:cubicBezTo>
                  <a:pt x="10547" y="12640"/>
                  <a:pt x="10691" y="13418"/>
                  <a:pt x="10696" y="13446"/>
                </a:cubicBezTo>
                <a:cubicBezTo>
                  <a:pt x="10707" y="13510"/>
                  <a:pt x="10743" y="13552"/>
                  <a:pt x="10786" y="13567"/>
                </a:cubicBezTo>
                <a:cubicBezTo>
                  <a:pt x="11391" y="13788"/>
                  <a:pt x="11889" y="14216"/>
                  <a:pt x="12170" y="14780"/>
                </a:cubicBezTo>
                <a:cubicBezTo>
                  <a:pt x="12218" y="14873"/>
                  <a:pt x="12208" y="15010"/>
                  <a:pt x="12144" y="15074"/>
                </a:cubicBezTo>
                <a:cubicBezTo>
                  <a:pt x="12117" y="15103"/>
                  <a:pt x="12091" y="15117"/>
                  <a:pt x="12059" y="15117"/>
                </a:cubicBezTo>
                <a:cubicBezTo>
                  <a:pt x="12006" y="15124"/>
                  <a:pt x="11954" y="15087"/>
                  <a:pt x="11917" y="15023"/>
                </a:cubicBezTo>
                <a:cubicBezTo>
                  <a:pt x="11386" y="13945"/>
                  <a:pt x="9852" y="13361"/>
                  <a:pt x="8308" y="14289"/>
                </a:cubicBezTo>
                <a:cubicBezTo>
                  <a:pt x="8239" y="14332"/>
                  <a:pt x="8160" y="14295"/>
                  <a:pt x="8117" y="14209"/>
                </a:cubicBezTo>
                <a:cubicBezTo>
                  <a:pt x="6870" y="11625"/>
                  <a:pt x="4296" y="11862"/>
                  <a:pt x="4270" y="11862"/>
                </a:cubicBezTo>
                <a:lnTo>
                  <a:pt x="3961" y="11847"/>
                </a:lnTo>
                <a:cubicBezTo>
                  <a:pt x="3924" y="11818"/>
                  <a:pt x="3892" y="11768"/>
                  <a:pt x="3881" y="11711"/>
                </a:cubicBezTo>
                <a:cubicBezTo>
                  <a:pt x="3759" y="11011"/>
                  <a:pt x="3176" y="10055"/>
                  <a:pt x="2332" y="9641"/>
                </a:cubicBezTo>
                <a:cubicBezTo>
                  <a:pt x="2263" y="9605"/>
                  <a:pt x="2209" y="9514"/>
                  <a:pt x="2220" y="9407"/>
                </a:cubicBezTo>
                <a:cubicBezTo>
                  <a:pt x="2236" y="9271"/>
                  <a:pt x="2337" y="9192"/>
                  <a:pt x="2427" y="9235"/>
                </a:cubicBezTo>
                <a:cubicBezTo>
                  <a:pt x="2788" y="9406"/>
                  <a:pt x="3170" y="9735"/>
                  <a:pt x="3483" y="10120"/>
                </a:cubicBezTo>
                <a:cubicBezTo>
                  <a:pt x="3680" y="10363"/>
                  <a:pt x="3913" y="10720"/>
                  <a:pt x="4067" y="11162"/>
                </a:cubicBezTo>
                <a:cubicBezTo>
                  <a:pt x="4115" y="11291"/>
                  <a:pt x="4248" y="11306"/>
                  <a:pt x="4306" y="11184"/>
                </a:cubicBezTo>
                <a:cubicBezTo>
                  <a:pt x="5022" y="9614"/>
                  <a:pt x="4831" y="8186"/>
                  <a:pt x="4311" y="7486"/>
                </a:cubicBezTo>
                <a:cubicBezTo>
                  <a:pt x="4253" y="7408"/>
                  <a:pt x="4243" y="7273"/>
                  <a:pt x="4301" y="7194"/>
                </a:cubicBezTo>
                <a:cubicBezTo>
                  <a:pt x="4330" y="7148"/>
                  <a:pt x="4370" y="7123"/>
                  <a:pt x="4412" y="7120"/>
                </a:cubicBezTo>
                <a:close/>
                <a:moveTo>
                  <a:pt x="2258" y="15717"/>
                </a:moveTo>
                <a:cubicBezTo>
                  <a:pt x="1971" y="17680"/>
                  <a:pt x="4031" y="19435"/>
                  <a:pt x="5702" y="18764"/>
                </a:cubicBezTo>
                <a:cubicBezTo>
                  <a:pt x="5612" y="19699"/>
                  <a:pt x="5001" y="21083"/>
                  <a:pt x="5001" y="21083"/>
                </a:cubicBezTo>
                <a:lnTo>
                  <a:pt x="6238" y="21427"/>
                </a:lnTo>
                <a:lnTo>
                  <a:pt x="8727" y="18063"/>
                </a:lnTo>
                <a:cubicBezTo>
                  <a:pt x="7390" y="17742"/>
                  <a:pt x="6699" y="17172"/>
                  <a:pt x="6333" y="16843"/>
                </a:cubicBezTo>
                <a:cubicBezTo>
                  <a:pt x="6163" y="16686"/>
                  <a:pt x="5962" y="16614"/>
                  <a:pt x="5761" y="16636"/>
                </a:cubicBezTo>
                <a:cubicBezTo>
                  <a:pt x="5442" y="16672"/>
                  <a:pt x="4954" y="16693"/>
                  <a:pt x="4381" y="16593"/>
                </a:cubicBezTo>
                <a:cubicBezTo>
                  <a:pt x="3786" y="16494"/>
                  <a:pt x="3027" y="16259"/>
                  <a:pt x="2258" y="15717"/>
                </a:cubicBezTo>
                <a:close/>
              </a:path>
            </a:pathLst>
          </a:custGeom>
          <a:solidFill>
            <a:schemeClr val="accent1"/>
          </a:solidFill>
          <a:ln>
            <a:noFill/>
          </a:ln>
        </p:spPr>
        <p:txBody>
          <a:bodyPr spcFirstLastPara="1" wrap="square" lIns="32750" tIns="32750" rIns="32750" bIns="32750" anchor="ctr" anchorCtr="0">
            <a:noAutofit/>
          </a:bodyPr>
          <a:lstStyle/>
          <a:p>
            <a:pPr marL="0" marR="0" lvl="0" indent="0" algn="ctr" defTabSz="457200" rtl="0" eaLnBrk="1" fontAlgn="auto" latinLnBrk="0" hangingPunct="1">
              <a:lnSpc>
                <a:spcPct val="100000"/>
              </a:lnSpc>
              <a:spcBef>
                <a:spcPts val="0"/>
              </a:spcBef>
              <a:spcAft>
                <a:spcPts val="0"/>
              </a:spcAft>
              <a:buClr>
                <a:srgbClr val="FFFFFF"/>
              </a:buClr>
              <a:buSzPts val="1400"/>
              <a:buFontTx/>
              <a:buNone/>
              <a:tabLst/>
              <a:defRPr/>
            </a:pPr>
            <a:endParaRPr kumimoji="0" sz="1400" b="0" i="0" u="none" strike="noStrike" kern="1200" cap="none" spc="0" normalizeH="0" baseline="0" noProof="0">
              <a:ln>
                <a:noFill/>
              </a:ln>
              <a:solidFill>
                <a:srgbClr val="FFFFFF"/>
              </a:solidFill>
              <a:effectLst/>
              <a:uLnTx/>
              <a:uFillTx/>
              <a:latin typeface="Helvetica Neue"/>
              <a:ea typeface="Helvetica Neue"/>
              <a:cs typeface="Helvetica Neue"/>
              <a:sym typeface="Helvetica Neue"/>
            </a:endParaRPr>
          </a:p>
        </p:txBody>
      </p:sp>
      <p:sp>
        <p:nvSpPr>
          <p:cNvPr id="47" name="Google Shape;111;p27">
            <a:extLst>
              <a:ext uri="{FF2B5EF4-FFF2-40B4-BE49-F238E27FC236}">
                <a16:creationId xmlns:a16="http://schemas.microsoft.com/office/drawing/2014/main" id="{58AA0565-9C88-ECB4-F58E-5789FCDB89C4}"/>
              </a:ext>
            </a:extLst>
          </p:cNvPr>
          <p:cNvSpPr/>
          <p:nvPr/>
        </p:nvSpPr>
        <p:spPr>
          <a:xfrm>
            <a:off x="9122971" y="4749176"/>
            <a:ext cx="1077027" cy="701694"/>
          </a:xfrm>
          <a:custGeom>
            <a:avLst/>
            <a:gdLst/>
            <a:ahLst/>
            <a:cxnLst/>
            <a:rect l="l" t="t" r="r" b="b"/>
            <a:pathLst>
              <a:path w="20765" h="21427" extrusionOk="0">
                <a:moveTo>
                  <a:pt x="7654" y="1"/>
                </a:moveTo>
                <a:cubicBezTo>
                  <a:pt x="6294" y="20"/>
                  <a:pt x="4753" y="903"/>
                  <a:pt x="4110" y="2532"/>
                </a:cubicBezTo>
                <a:cubicBezTo>
                  <a:pt x="4110" y="2532"/>
                  <a:pt x="4104" y="2532"/>
                  <a:pt x="4104" y="2532"/>
                </a:cubicBezTo>
                <a:cubicBezTo>
                  <a:pt x="3722" y="3624"/>
                  <a:pt x="3929" y="4445"/>
                  <a:pt x="3945" y="4495"/>
                </a:cubicBezTo>
                <a:cubicBezTo>
                  <a:pt x="3976" y="4602"/>
                  <a:pt x="3935" y="4724"/>
                  <a:pt x="3855" y="4767"/>
                </a:cubicBezTo>
                <a:cubicBezTo>
                  <a:pt x="3839" y="4774"/>
                  <a:pt x="3828" y="4781"/>
                  <a:pt x="3812" y="4781"/>
                </a:cubicBezTo>
                <a:cubicBezTo>
                  <a:pt x="3743" y="4788"/>
                  <a:pt x="3679" y="4730"/>
                  <a:pt x="3653" y="4644"/>
                </a:cubicBezTo>
                <a:cubicBezTo>
                  <a:pt x="3642" y="4595"/>
                  <a:pt x="3430" y="3790"/>
                  <a:pt x="3722" y="2691"/>
                </a:cubicBezTo>
                <a:cubicBezTo>
                  <a:pt x="3754" y="2562"/>
                  <a:pt x="3690" y="2425"/>
                  <a:pt x="3590" y="2425"/>
                </a:cubicBezTo>
                <a:cubicBezTo>
                  <a:pt x="1950" y="2425"/>
                  <a:pt x="273" y="5524"/>
                  <a:pt x="347" y="7372"/>
                </a:cubicBezTo>
                <a:cubicBezTo>
                  <a:pt x="353" y="7515"/>
                  <a:pt x="475" y="7579"/>
                  <a:pt x="555" y="7493"/>
                </a:cubicBezTo>
                <a:cubicBezTo>
                  <a:pt x="778" y="7236"/>
                  <a:pt x="1021" y="7029"/>
                  <a:pt x="1281" y="6886"/>
                </a:cubicBezTo>
                <a:cubicBezTo>
                  <a:pt x="1350" y="6850"/>
                  <a:pt x="1429" y="6879"/>
                  <a:pt x="1472" y="6964"/>
                </a:cubicBezTo>
                <a:cubicBezTo>
                  <a:pt x="1530" y="7078"/>
                  <a:pt x="1487" y="7236"/>
                  <a:pt x="1397" y="7279"/>
                </a:cubicBezTo>
                <a:cubicBezTo>
                  <a:pt x="1036" y="7471"/>
                  <a:pt x="750" y="7772"/>
                  <a:pt x="516" y="8129"/>
                </a:cubicBezTo>
                <a:cubicBezTo>
                  <a:pt x="-529" y="10034"/>
                  <a:pt x="140" y="12853"/>
                  <a:pt x="1392" y="14423"/>
                </a:cubicBezTo>
                <a:cubicBezTo>
                  <a:pt x="1610" y="14680"/>
                  <a:pt x="1833" y="14902"/>
                  <a:pt x="2056" y="15088"/>
                </a:cubicBezTo>
                <a:cubicBezTo>
                  <a:pt x="2156" y="15166"/>
                  <a:pt x="2358" y="15310"/>
                  <a:pt x="2352" y="15324"/>
                </a:cubicBezTo>
                <a:cubicBezTo>
                  <a:pt x="3759" y="16381"/>
                  <a:pt x="5347" y="16295"/>
                  <a:pt x="5973" y="16216"/>
                </a:cubicBezTo>
                <a:cubicBezTo>
                  <a:pt x="6105" y="16202"/>
                  <a:pt x="6238" y="16244"/>
                  <a:pt x="6344" y="16344"/>
                </a:cubicBezTo>
                <a:cubicBezTo>
                  <a:pt x="6567" y="16543"/>
                  <a:pt x="8073" y="17950"/>
                  <a:pt x="10605" y="17872"/>
                </a:cubicBezTo>
                <a:cubicBezTo>
                  <a:pt x="11231" y="17850"/>
                  <a:pt x="12001" y="17751"/>
                  <a:pt x="12824" y="17401"/>
                </a:cubicBezTo>
                <a:cubicBezTo>
                  <a:pt x="13912" y="16937"/>
                  <a:pt x="14755" y="15760"/>
                  <a:pt x="14686" y="14325"/>
                </a:cubicBezTo>
                <a:cubicBezTo>
                  <a:pt x="14506" y="12369"/>
                  <a:pt x="13817" y="11205"/>
                  <a:pt x="12469" y="10377"/>
                </a:cubicBezTo>
                <a:cubicBezTo>
                  <a:pt x="11806" y="9970"/>
                  <a:pt x="11046" y="9898"/>
                  <a:pt x="10467" y="9926"/>
                </a:cubicBezTo>
                <a:cubicBezTo>
                  <a:pt x="10122" y="9948"/>
                  <a:pt x="9815" y="9999"/>
                  <a:pt x="9550" y="10056"/>
                </a:cubicBezTo>
                <a:lnTo>
                  <a:pt x="9512" y="10069"/>
                </a:lnTo>
                <a:cubicBezTo>
                  <a:pt x="8599" y="10283"/>
                  <a:pt x="8137" y="10662"/>
                  <a:pt x="8132" y="10669"/>
                </a:cubicBezTo>
                <a:cubicBezTo>
                  <a:pt x="8111" y="10691"/>
                  <a:pt x="8085" y="10698"/>
                  <a:pt x="8064" y="10698"/>
                </a:cubicBezTo>
                <a:cubicBezTo>
                  <a:pt x="8006" y="10705"/>
                  <a:pt x="7952" y="10669"/>
                  <a:pt x="7920" y="10598"/>
                </a:cubicBezTo>
                <a:cubicBezTo>
                  <a:pt x="7872" y="10498"/>
                  <a:pt x="7899" y="10370"/>
                  <a:pt x="7968" y="10306"/>
                </a:cubicBezTo>
                <a:cubicBezTo>
                  <a:pt x="7989" y="10291"/>
                  <a:pt x="8266" y="10062"/>
                  <a:pt x="8807" y="9848"/>
                </a:cubicBezTo>
                <a:cubicBezTo>
                  <a:pt x="8903" y="9813"/>
                  <a:pt x="8918" y="9641"/>
                  <a:pt x="8839" y="9570"/>
                </a:cubicBezTo>
                <a:cubicBezTo>
                  <a:pt x="8313" y="9098"/>
                  <a:pt x="7617" y="8270"/>
                  <a:pt x="7416" y="7071"/>
                </a:cubicBezTo>
                <a:cubicBezTo>
                  <a:pt x="7394" y="6957"/>
                  <a:pt x="7448" y="6843"/>
                  <a:pt x="7533" y="6821"/>
                </a:cubicBezTo>
                <a:cubicBezTo>
                  <a:pt x="7618" y="6793"/>
                  <a:pt x="7698" y="6865"/>
                  <a:pt x="7719" y="6987"/>
                </a:cubicBezTo>
                <a:cubicBezTo>
                  <a:pt x="7942" y="8321"/>
                  <a:pt x="8912" y="9179"/>
                  <a:pt x="9358" y="9507"/>
                </a:cubicBezTo>
                <a:cubicBezTo>
                  <a:pt x="9469" y="9586"/>
                  <a:pt x="9597" y="9620"/>
                  <a:pt x="9719" y="9592"/>
                </a:cubicBezTo>
                <a:cubicBezTo>
                  <a:pt x="10234" y="9492"/>
                  <a:pt x="11518" y="9334"/>
                  <a:pt x="12595" y="9998"/>
                </a:cubicBezTo>
                <a:cubicBezTo>
                  <a:pt x="12998" y="10240"/>
                  <a:pt x="13345" y="10521"/>
                  <a:pt x="13636" y="10828"/>
                </a:cubicBezTo>
                <a:cubicBezTo>
                  <a:pt x="13743" y="10942"/>
                  <a:pt x="13897" y="10948"/>
                  <a:pt x="14008" y="10841"/>
                </a:cubicBezTo>
                <a:cubicBezTo>
                  <a:pt x="14640" y="10241"/>
                  <a:pt x="15270" y="10013"/>
                  <a:pt x="15902" y="10156"/>
                </a:cubicBezTo>
                <a:cubicBezTo>
                  <a:pt x="16756" y="10356"/>
                  <a:pt x="17361" y="11205"/>
                  <a:pt x="17584" y="11691"/>
                </a:cubicBezTo>
                <a:cubicBezTo>
                  <a:pt x="17626" y="11784"/>
                  <a:pt x="17616" y="11912"/>
                  <a:pt x="17552" y="11983"/>
                </a:cubicBezTo>
                <a:cubicBezTo>
                  <a:pt x="17526" y="12011"/>
                  <a:pt x="17499" y="12025"/>
                  <a:pt x="17468" y="12025"/>
                </a:cubicBezTo>
                <a:cubicBezTo>
                  <a:pt x="17414" y="12032"/>
                  <a:pt x="17357" y="11996"/>
                  <a:pt x="17325" y="11925"/>
                </a:cubicBezTo>
                <a:cubicBezTo>
                  <a:pt x="17144" y="11532"/>
                  <a:pt x="16602" y="10749"/>
                  <a:pt x="15849" y="10578"/>
                </a:cubicBezTo>
                <a:cubicBezTo>
                  <a:pt x="15313" y="10456"/>
                  <a:pt x="14766" y="10648"/>
                  <a:pt x="14214" y="11169"/>
                </a:cubicBezTo>
                <a:cubicBezTo>
                  <a:pt x="14123" y="11254"/>
                  <a:pt x="14108" y="11418"/>
                  <a:pt x="14177" y="11532"/>
                </a:cubicBezTo>
                <a:cubicBezTo>
                  <a:pt x="14389" y="11875"/>
                  <a:pt x="14565" y="12262"/>
                  <a:pt x="14698" y="12683"/>
                </a:cubicBezTo>
                <a:cubicBezTo>
                  <a:pt x="14846" y="13169"/>
                  <a:pt x="14952" y="13695"/>
                  <a:pt x="15005" y="14316"/>
                </a:cubicBezTo>
                <a:cubicBezTo>
                  <a:pt x="16369" y="14966"/>
                  <a:pt x="19967" y="14602"/>
                  <a:pt x="20652" y="11448"/>
                </a:cubicBezTo>
                <a:cubicBezTo>
                  <a:pt x="21071" y="9520"/>
                  <a:pt x="20280" y="7208"/>
                  <a:pt x="19086" y="6630"/>
                </a:cubicBezTo>
                <a:cubicBezTo>
                  <a:pt x="18943" y="6558"/>
                  <a:pt x="18795" y="6680"/>
                  <a:pt x="18758" y="6879"/>
                </a:cubicBezTo>
                <a:cubicBezTo>
                  <a:pt x="18652" y="7472"/>
                  <a:pt x="18444" y="7944"/>
                  <a:pt x="18242" y="8258"/>
                </a:cubicBezTo>
                <a:cubicBezTo>
                  <a:pt x="18189" y="8336"/>
                  <a:pt x="18189" y="8458"/>
                  <a:pt x="18242" y="8543"/>
                </a:cubicBezTo>
                <a:cubicBezTo>
                  <a:pt x="18338" y="8693"/>
                  <a:pt x="18481" y="8971"/>
                  <a:pt x="18635" y="9442"/>
                </a:cubicBezTo>
                <a:cubicBezTo>
                  <a:pt x="18667" y="9542"/>
                  <a:pt x="18640" y="9678"/>
                  <a:pt x="18565" y="9728"/>
                </a:cubicBezTo>
                <a:cubicBezTo>
                  <a:pt x="18544" y="9742"/>
                  <a:pt x="18529" y="9748"/>
                  <a:pt x="18507" y="9748"/>
                </a:cubicBezTo>
                <a:cubicBezTo>
                  <a:pt x="18438" y="9755"/>
                  <a:pt x="18375" y="9700"/>
                  <a:pt x="18348" y="9614"/>
                </a:cubicBezTo>
                <a:cubicBezTo>
                  <a:pt x="18348" y="9607"/>
                  <a:pt x="18226" y="9179"/>
                  <a:pt x="17977" y="8793"/>
                </a:cubicBezTo>
                <a:cubicBezTo>
                  <a:pt x="17653" y="8301"/>
                  <a:pt x="17271" y="8108"/>
                  <a:pt x="16836" y="8222"/>
                </a:cubicBezTo>
                <a:cubicBezTo>
                  <a:pt x="16740" y="8244"/>
                  <a:pt x="16650" y="8150"/>
                  <a:pt x="16650" y="8015"/>
                </a:cubicBezTo>
                <a:cubicBezTo>
                  <a:pt x="16650" y="7908"/>
                  <a:pt x="16708" y="7822"/>
                  <a:pt x="16783" y="7807"/>
                </a:cubicBezTo>
                <a:cubicBezTo>
                  <a:pt x="17244" y="7686"/>
                  <a:pt x="17610" y="7886"/>
                  <a:pt x="17791" y="8022"/>
                </a:cubicBezTo>
                <a:cubicBezTo>
                  <a:pt x="17871" y="8079"/>
                  <a:pt x="17971" y="8057"/>
                  <a:pt x="18030" y="7957"/>
                </a:cubicBezTo>
                <a:cubicBezTo>
                  <a:pt x="18444" y="7300"/>
                  <a:pt x="18980" y="5845"/>
                  <a:pt x="18215" y="4332"/>
                </a:cubicBezTo>
                <a:cubicBezTo>
                  <a:pt x="17738" y="3390"/>
                  <a:pt x="16750" y="2824"/>
                  <a:pt x="15965" y="2789"/>
                </a:cubicBezTo>
                <a:cubicBezTo>
                  <a:pt x="15901" y="2789"/>
                  <a:pt x="15843" y="2790"/>
                  <a:pt x="15779" y="2798"/>
                </a:cubicBezTo>
                <a:cubicBezTo>
                  <a:pt x="15647" y="2812"/>
                  <a:pt x="15403" y="2824"/>
                  <a:pt x="15074" y="2931"/>
                </a:cubicBezTo>
                <a:cubicBezTo>
                  <a:pt x="14560" y="3096"/>
                  <a:pt x="14279" y="3382"/>
                  <a:pt x="14273" y="3382"/>
                </a:cubicBezTo>
                <a:cubicBezTo>
                  <a:pt x="14204" y="3453"/>
                  <a:pt x="14107" y="3433"/>
                  <a:pt x="14054" y="3333"/>
                </a:cubicBezTo>
                <a:cubicBezTo>
                  <a:pt x="14007" y="3240"/>
                  <a:pt x="14019" y="3103"/>
                  <a:pt x="14088" y="3039"/>
                </a:cubicBezTo>
                <a:cubicBezTo>
                  <a:pt x="14114" y="3010"/>
                  <a:pt x="14470" y="2669"/>
                  <a:pt x="15096" y="2483"/>
                </a:cubicBezTo>
                <a:cubicBezTo>
                  <a:pt x="15186" y="2455"/>
                  <a:pt x="15227" y="2304"/>
                  <a:pt x="15169" y="2204"/>
                </a:cubicBezTo>
                <a:cubicBezTo>
                  <a:pt x="14341" y="648"/>
                  <a:pt x="11471" y="-173"/>
                  <a:pt x="10170" y="641"/>
                </a:cubicBezTo>
                <a:cubicBezTo>
                  <a:pt x="10048" y="719"/>
                  <a:pt x="9996" y="919"/>
                  <a:pt x="10059" y="1076"/>
                </a:cubicBezTo>
                <a:cubicBezTo>
                  <a:pt x="10203" y="1461"/>
                  <a:pt x="10265" y="1904"/>
                  <a:pt x="10233" y="2325"/>
                </a:cubicBezTo>
                <a:cubicBezTo>
                  <a:pt x="10228" y="2432"/>
                  <a:pt x="10165" y="2512"/>
                  <a:pt x="10091" y="2519"/>
                </a:cubicBezTo>
                <a:cubicBezTo>
                  <a:pt x="10080" y="2519"/>
                  <a:pt x="10075" y="2519"/>
                  <a:pt x="10064" y="2519"/>
                </a:cubicBezTo>
                <a:cubicBezTo>
                  <a:pt x="9979" y="2505"/>
                  <a:pt x="9916" y="2404"/>
                  <a:pt x="9927" y="2282"/>
                </a:cubicBezTo>
                <a:cubicBezTo>
                  <a:pt x="9937" y="2140"/>
                  <a:pt x="10011" y="1106"/>
                  <a:pt x="9295" y="520"/>
                </a:cubicBezTo>
                <a:cubicBezTo>
                  <a:pt x="8854" y="161"/>
                  <a:pt x="8273" y="-8"/>
                  <a:pt x="7654" y="1"/>
                </a:cubicBezTo>
                <a:close/>
                <a:moveTo>
                  <a:pt x="6930" y="3139"/>
                </a:moveTo>
                <a:cubicBezTo>
                  <a:pt x="7435" y="3144"/>
                  <a:pt x="7913" y="3351"/>
                  <a:pt x="8361" y="3761"/>
                </a:cubicBezTo>
                <a:cubicBezTo>
                  <a:pt x="8886" y="4239"/>
                  <a:pt x="9242" y="4895"/>
                  <a:pt x="9449" y="5352"/>
                </a:cubicBezTo>
                <a:cubicBezTo>
                  <a:pt x="9491" y="5444"/>
                  <a:pt x="9582" y="5480"/>
                  <a:pt x="9656" y="5430"/>
                </a:cubicBezTo>
                <a:cubicBezTo>
                  <a:pt x="10925" y="4509"/>
                  <a:pt x="12288" y="4695"/>
                  <a:pt x="13403" y="5952"/>
                </a:cubicBezTo>
                <a:cubicBezTo>
                  <a:pt x="13456" y="6009"/>
                  <a:pt x="13535" y="6015"/>
                  <a:pt x="13593" y="5958"/>
                </a:cubicBezTo>
                <a:cubicBezTo>
                  <a:pt x="13795" y="5758"/>
                  <a:pt x="14331" y="5353"/>
                  <a:pt x="15154" y="5617"/>
                </a:cubicBezTo>
                <a:cubicBezTo>
                  <a:pt x="15239" y="5631"/>
                  <a:pt x="15291" y="5745"/>
                  <a:pt x="15270" y="5867"/>
                </a:cubicBezTo>
                <a:cubicBezTo>
                  <a:pt x="15249" y="5981"/>
                  <a:pt x="15164" y="6045"/>
                  <a:pt x="15079" y="6016"/>
                </a:cubicBezTo>
                <a:cubicBezTo>
                  <a:pt x="14527" y="5866"/>
                  <a:pt x="14076" y="5967"/>
                  <a:pt x="13736" y="6331"/>
                </a:cubicBezTo>
                <a:cubicBezTo>
                  <a:pt x="13418" y="6673"/>
                  <a:pt x="13217" y="7243"/>
                  <a:pt x="13195" y="7856"/>
                </a:cubicBezTo>
                <a:cubicBezTo>
                  <a:pt x="13190" y="7964"/>
                  <a:pt x="13132" y="8050"/>
                  <a:pt x="13053" y="8057"/>
                </a:cubicBezTo>
                <a:cubicBezTo>
                  <a:pt x="13026" y="8057"/>
                  <a:pt x="13000" y="8057"/>
                  <a:pt x="12973" y="8028"/>
                </a:cubicBezTo>
                <a:cubicBezTo>
                  <a:pt x="12915" y="7985"/>
                  <a:pt x="12882" y="7900"/>
                  <a:pt x="12887" y="7814"/>
                </a:cubicBezTo>
                <a:cubicBezTo>
                  <a:pt x="12903" y="7336"/>
                  <a:pt x="13015" y="6880"/>
                  <a:pt x="13195" y="6509"/>
                </a:cubicBezTo>
                <a:cubicBezTo>
                  <a:pt x="13243" y="6416"/>
                  <a:pt x="13228" y="6295"/>
                  <a:pt x="13164" y="6224"/>
                </a:cubicBezTo>
                <a:cubicBezTo>
                  <a:pt x="11630" y="4532"/>
                  <a:pt x="10133" y="5487"/>
                  <a:pt x="9543" y="5994"/>
                </a:cubicBezTo>
                <a:cubicBezTo>
                  <a:pt x="9464" y="6058"/>
                  <a:pt x="9364" y="6023"/>
                  <a:pt x="9321" y="5909"/>
                </a:cubicBezTo>
                <a:cubicBezTo>
                  <a:pt x="9194" y="5559"/>
                  <a:pt x="8827" y="4688"/>
                  <a:pt x="8185" y="4102"/>
                </a:cubicBezTo>
                <a:cubicBezTo>
                  <a:pt x="7548" y="3524"/>
                  <a:pt x="6843" y="3403"/>
                  <a:pt x="6084" y="3746"/>
                </a:cubicBezTo>
                <a:cubicBezTo>
                  <a:pt x="5999" y="3781"/>
                  <a:pt x="5909" y="3717"/>
                  <a:pt x="5888" y="3603"/>
                </a:cubicBezTo>
                <a:cubicBezTo>
                  <a:pt x="5867" y="3496"/>
                  <a:pt x="5915" y="3375"/>
                  <a:pt x="5994" y="3346"/>
                </a:cubicBezTo>
                <a:cubicBezTo>
                  <a:pt x="6315" y="3204"/>
                  <a:pt x="6627" y="3136"/>
                  <a:pt x="6930" y="3139"/>
                </a:cubicBezTo>
                <a:close/>
                <a:moveTo>
                  <a:pt x="4412" y="7120"/>
                </a:moveTo>
                <a:cubicBezTo>
                  <a:pt x="4454" y="7118"/>
                  <a:pt x="4496" y="7136"/>
                  <a:pt x="4528" y="7178"/>
                </a:cubicBezTo>
                <a:cubicBezTo>
                  <a:pt x="5112" y="7964"/>
                  <a:pt x="5357" y="9491"/>
                  <a:pt x="4678" y="11169"/>
                </a:cubicBezTo>
                <a:cubicBezTo>
                  <a:pt x="4630" y="11290"/>
                  <a:pt x="4688" y="11440"/>
                  <a:pt x="4789" y="11448"/>
                </a:cubicBezTo>
                <a:cubicBezTo>
                  <a:pt x="5622" y="11512"/>
                  <a:pt x="7236" y="11876"/>
                  <a:pt x="8250" y="13725"/>
                </a:cubicBezTo>
                <a:cubicBezTo>
                  <a:pt x="8287" y="13789"/>
                  <a:pt x="8351" y="13816"/>
                  <a:pt x="8409" y="13781"/>
                </a:cubicBezTo>
                <a:cubicBezTo>
                  <a:pt x="9009" y="13474"/>
                  <a:pt x="9645" y="13354"/>
                  <a:pt x="10245" y="13439"/>
                </a:cubicBezTo>
                <a:cubicBezTo>
                  <a:pt x="10314" y="13447"/>
                  <a:pt x="10373" y="13374"/>
                  <a:pt x="10373" y="13281"/>
                </a:cubicBezTo>
                <a:cubicBezTo>
                  <a:pt x="10373" y="12831"/>
                  <a:pt x="10547" y="12183"/>
                  <a:pt x="11237" y="11833"/>
                </a:cubicBezTo>
                <a:cubicBezTo>
                  <a:pt x="11322" y="11791"/>
                  <a:pt x="11413" y="11855"/>
                  <a:pt x="11439" y="11970"/>
                </a:cubicBezTo>
                <a:cubicBezTo>
                  <a:pt x="11466" y="12077"/>
                  <a:pt x="11417" y="12190"/>
                  <a:pt x="11338" y="12233"/>
                </a:cubicBezTo>
                <a:cubicBezTo>
                  <a:pt x="10547" y="12640"/>
                  <a:pt x="10691" y="13418"/>
                  <a:pt x="10696" y="13446"/>
                </a:cubicBezTo>
                <a:cubicBezTo>
                  <a:pt x="10707" y="13510"/>
                  <a:pt x="10743" y="13552"/>
                  <a:pt x="10786" y="13567"/>
                </a:cubicBezTo>
                <a:cubicBezTo>
                  <a:pt x="11391" y="13788"/>
                  <a:pt x="11889" y="14216"/>
                  <a:pt x="12170" y="14780"/>
                </a:cubicBezTo>
                <a:cubicBezTo>
                  <a:pt x="12218" y="14873"/>
                  <a:pt x="12208" y="15010"/>
                  <a:pt x="12144" y="15074"/>
                </a:cubicBezTo>
                <a:cubicBezTo>
                  <a:pt x="12117" y="15103"/>
                  <a:pt x="12091" y="15117"/>
                  <a:pt x="12059" y="15117"/>
                </a:cubicBezTo>
                <a:cubicBezTo>
                  <a:pt x="12006" y="15124"/>
                  <a:pt x="11954" y="15087"/>
                  <a:pt x="11917" y="15023"/>
                </a:cubicBezTo>
                <a:cubicBezTo>
                  <a:pt x="11386" y="13945"/>
                  <a:pt x="9852" y="13361"/>
                  <a:pt x="8308" y="14289"/>
                </a:cubicBezTo>
                <a:cubicBezTo>
                  <a:pt x="8239" y="14332"/>
                  <a:pt x="8160" y="14295"/>
                  <a:pt x="8117" y="14209"/>
                </a:cubicBezTo>
                <a:cubicBezTo>
                  <a:pt x="6870" y="11625"/>
                  <a:pt x="4296" y="11862"/>
                  <a:pt x="4270" y="11862"/>
                </a:cubicBezTo>
                <a:lnTo>
                  <a:pt x="3961" y="11847"/>
                </a:lnTo>
                <a:cubicBezTo>
                  <a:pt x="3924" y="11818"/>
                  <a:pt x="3892" y="11768"/>
                  <a:pt x="3881" y="11711"/>
                </a:cubicBezTo>
                <a:cubicBezTo>
                  <a:pt x="3759" y="11011"/>
                  <a:pt x="3176" y="10055"/>
                  <a:pt x="2332" y="9641"/>
                </a:cubicBezTo>
                <a:cubicBezTo>
                  <a:pt x="2263" y="9605"/>
                  <a:pt x="2209" y="9514"/>
                  <a:pt x="2220" y="9407"/>
                </a:cubicBezTo>
                <a:cubicBezTo>
                  <a:pt x="2236" y="9271"/>
                  <a:pt x="2337" y="9192"/>
                  <a:pt x="2427" y="9235"/>
                </a:cubicBezTo>
                <a:cubicBezTo>
                  <a:pt x="2788" y="9406"/>
                  <a:pt x="3170" y="9735"/>
                  <a:pt x="3483" y="10120"/>
                </a:cubicBezTo>
                <a:cubicBezTo>
                  <a:pt x="3680" y="10363"/>
                  <a:pt x="3913" y="10720"/>
                  <a:pt x="4067" y="11162"/>
                </a:cubicBezTo>
                <a:cubicBezTo>
                  <a:pt x="4115" y="11291"/>
                  <a:pt x="4248" y="11306"/>
                  <a:pt x="4306" y="11184"/>
                </a:cubicBezTo>
                <a:cubicBezTo>
                  <a:pt x="5022" y="9614"/>
                  <a:pt x="4831" y="8186"/>
                  <a:pt x="4311" y="7486"/>
                </a:cubicBezTo>
                <a:cubicBezTo>
                  <a:pt x="4253" y="7408"/>
                  <a:pt x="4243" y="7273"/>
                  <a:pt x="4301" y="7194"/>
                </a:cubicBezTo>
                <a:cubicBezTo>
                  <a:pt x="4330" y="7148"/>
                  <a:pt x="4370" y="7123"/>
                  <a:pt x="4412" y="7120"/>
                </a:cubicBezTo>
                <a:close/>
                <a:moveTo>
                  <a:pt x="2258" y="15717"/>
                </a:moveTo>
                <a:cubicBezTo>
                  <a:pt x="1971" y="17680"/>
                  <a:pt x="4031" y="19435"/>
                  <a:pt x="5702" y="18764"/>
                </a:cubicBezTo>
                <a:cubicBezTo>
                  <a:pt x="5612" y="19699"/>
                  <a:pt x="5001" y="21083"/>
                  <a:pt x="5001" y="21083"/>
                </a:cubicBezTo>
                <a:lnTo>
                  <a:pt x="6238" y="21427"/>
                </a:lnTo>
                <a:lnTo>
                  <a:pt x="8727" y="18063"/>
                </a:lnTo>
                <a:cubicBezTo>
                  <a:pt x="7390" y="17742"/>
                  <a:pt x="6699" y="17172"/>
                  <a:pt x="6333" y="16843"/>
                </a:cubicBezTo>
                <a:cubicBezTo>
                  <a:pt x="6163" y="16686"/>
                  <a:pt x="5962" y="16614"/>
                  <a:pt x="5761" y="16636"/>
                </a:cubicBezTo>
                <a:cubicBezTo>
                  <a:pt x="5442" y="16672"/>
                  <a:pt x="4954" y="16693"/>
                  <a:pt x="4381" y="16593"/>
                </a:cubicBezTo>
                <a:cubicBezTo>
                  <a:pt x="3786" y="16494"/>
                  <a:pt x="3027" y="16259"/>
                  <a:pt x="2258" y="15717"/>
                </a:cubicBezTo>
                <a:close/>
              </a:path>
            </a:pathLst>
          </a:custGeom>
          <a:solidFill>
            <a:schemeClr val="accent2">
              <a:lumMod val="60000"/>
              <a:lumOff val="40000"/>
            </a:schemeClr>
          </a:solidFill>
          <a:ln>
            <a:noFill/>
          </a:ln>
        </p:spPr>
        <p:txBody>
          <a:bodyPr spcFirstLastPara="1" wrap="square" lIns="32750" tIns="32750" rIns="32750" bIns="32750" anchor="ctr" anchorCtr="0">
            <a:noAutofit/>
          </a:bodyPr>
          <a:lstStyle/>
          <a:p>
            <a:pPr marL="0" marR="0" lvl="0" indent="0" algn="ctr" defTabSz="457200" rtl="0" eaLnBrk="1" fontAlgn="auto" latinLnBrk="0" hangingPunct="1">
              <a:lnSpc>
                <a:spcPct val="100000"/>
              </a:lnSpc>
              <a:spcBef>
                <a:spcPts val="0"/>
              </a:spcBef>
              <a:spcAft>
                <a:spcPts val="0"/>
              </a:spcAft>
              <a:buClr>
                <a:srgbClr val="FFFFFF"/>
              </a:buClr>
              <a:buSzPts val="1400"/>
              <a:buFontTx/>
              <a:buNone/>
              <a:tabLst/>
              <a:defRPr/>
            </a:pPr>
            <a:endParaRPr kumimoji="0" sz="1400" b="0" i="0" u="none" strike="noStrike" kern="1200" cap="none" spc="0" normalizeH="0" baseline="0" noProof="0">
              <a:ln>
                <a:noFill/>
              </a:ln>
              <a:solidFill>
                <a:srgbClr val="FFFFFF"/>
              </a:solidFill>
              <a:effectLst/>
              <a:uLnTx/>
              <a:uFillTx/>
              <a:latin typeface="Helvetica Neue"/>
              <a:ea typeface="Helvetica Neue"/>
              <a:cs typeface="Helvetica Neue"/>
              <a:sym typeface="Helvetica Neue"/>
            </a:endParaRPr>
          </a:p>
        </p:txBody>
      </p:sp>
      <p:grpSp>
        <p:nvGrpSpPr>
          <p:cNvPr id="32" name="群組 31">
            <a:extLst>
              <a:ext uri="{FF2B5EF4-FFF2-40B4-BE49-F238E27FC236}">
                <a16:creationId xmlns:a16="http://schemas.microsoft.com/office/drawing/2014/main" id="{D3A22E99-22F9-31F4-0D43-8B702080AFD1}"/>
              </a:ext>
            </a:extLst>
          </p:cNvPr>
          <p:cNvGrpSpPr/>
          <p:nvPr/>
        </p:nvGrpSpPr>
        <p:grpSpPr>
          <a:xfrm>
            <a:off x="669628" y="3939785"/>
            <a:ext cx="2283141" cy="1243112"/>
            <a:chOff x="578972" y="4068685"/>
            <a:chExt cx="2283141" cy="1243112"/>
          </a:xfrm>
        </p:grpSpPr>
        <p:pic>
          <p:nvPicPr>
            <p:cNvPr id="33" name="Picture 5">
              <a:extLst>
                <a:ext uri="{FF2B5EF4-FFF2-40B4-BE49-F238E27FC236}">
                  <a16:creationId xmlns:a16="http://schemas.microsoft.com/office/drawing/2014/main" id="{1CFCEAFD-8D6B-ABD4-E39C-D9767AD075FF}"/>
                </a:ext>
              </a:extLst>
            </p:cNvPr>
            <p:cNvPicPr>
              <a:picLocks noChangeAspect="1"/>
            </p:cNvPicPr>
            <p:nvPr/>
          </p:nvPicPr>
          <p:blipFill>
            <a:blip r:embed="rId6">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596190" y="4068685"/>
              <a:ext cx="1257108" cy="658083"/>
            </a:xfrm>
            <a:prstGeom prst="rect">
              <a:avLst/>
            </a:prstGeom>
          </p:spPr>
        </p:pic>
        <p:pic>
          <p:nvPicPr>
            <p:cNvPr id="34" name="Picture 5">
              <a:extLst>
                <a:ext uri="{FF2B5EF4-FFF2-40B4-BE49-F238E27FC236}">
                  <a16:creationId xmlns:a16="http://schemas.microsoft.com/office/drawing/2014/main" id="{190F99A9-CF3E-8EB7-F87A-70966357F1FC}"/>
                </a:ext>
              </a:extLst>
            </p:cNvPr>
            <p:cNvPicPr>
              <a:picLocks noChangeAspect="1"/>
            </p:cNvPicPr>
            <p:nvPr/>
          </p:nvPicPr>
          <p:blipFill>
            <a:blip r:embed="rId3">
              <a:duotone>
                <a:prstClr val="black"/>
                <a:schemeClr val="accent1">
                  <a:tint val="45000"/>
                  <a:satMod val="400000"/>
                </a:schemeClr>
              </a:duotone>
              <a:extLst>
                <a:ext uri="{BEBA8EAE-BF5A-486C-A8C5-ECC9F3942E4B}">
                  <a14:imgProps xmlns:a14="http://schemas.microsoft.com/office/drawing/2010/main">
                    <a14:imgLayer r:embed="rId4">
                      <a14:imgEffect>
                        <a14:brightnessContrast bright="40000" contrast="20000"/>
                      </a14:imgEffect>
                    </a14:imgLayer>
                  </a14:imgProps>
                </a:ext>
              </a:extLst>
            </a:blip>
            <a:stretch>
              <a:fillRect/>
            </a:stretch>
          </p:blipFill>
          <p:spPr>
            <a:xfrm>
              <a:off x="578972" y="4647711"/>
              <a:ext cx="1257109" cy="658083"/>
            </a:xfrm>
            <a:prstGeom prst="rect">
              <a:avLst/>
            </a:prstGeom>
          </p:spPr>
        </p:pic>
        <p:pic>
          <p:nvPicPr>
            <p:cNvPr id="35" name="Picture 5">
              <a:extLst>
                <a:ext uri="{FF2B5EF4-FFF2-40B4-BE49-F238E27FC236}">
                  <a16:creationId xmlns:a16="http://schemas.microsoft.com/office/drawing/2014/main" id="{EE09FD87-8B91-BD50-61B7-3ACE3751862B}"/>
                </a:ext>
              </a:extLst>
            </p:cNvPr>
            <p:cNvPicPr>
              <a:picLocks noChangeAspect="1"/>
            </p:cNvPicPr>
            <p:nvPr/>
          </p:nvPicPr>
          <p:blipFill>
            <a:blip r:embed="rId3">
              <a:duotone>
                <a:prstClr val="black"/>
                <a:schemeClr val="accent6">
                  <a:tint val="45000"/>
                  <a:satMod val="400000"/>
                </a:schemeClr>
              </a:duotone>
              <a:extLst>
                <a:ext uri="{BEBA8EAE-BF5A-486C-A8C5-ECC9F3942E4B}">
                  <a14:imgProps xmlns:a14="http://schemas.microsoft.com/office/drawing/2010/main">
                    <a14:imgLayer r:embed="rId4">
                      <a14:imgEffect>
                        <a14:brightnessContrast bright="40000" contrast="20000"/>
                      </a14:imgEffect>
                    </a14:imgLayer>
                  </a14:imgProps>
                </a:ext>
              </a:extLst>
            </a:blip>
            <a:stretch>
              <a:fillRect/>
            </a:stretch>
          </p:blipFill>
          <p:spPr>
            <a:xfrm>
              <a:off x="1593536" y="4647711"/>
              <a:ext cx="1268577" cy="664086"/>
            </a:xfrm>
            <a:prstGeom prst="rect">
              <a:avLst/>
            </a:prstGeom>
          </p:spPr>
        </p:pic>
        <p:pic>
          <p:nvPicPr>
            <p:cNvPr id="36" name="Picture 5">
              <a:extLst>
                <a:ext uri="{FF2B5EF4-FFF2-40B4-BE49-F238E27FC236}">
                  <a16:creationId xmlns:a16="http://schemas.microsoft.com/office/drawing/2014/main" id="{C4B31AF9-0179-E0E3-A93F-251738C798E8}"/>
                </a:ext>
              </a:extLst>
            </p:cNvPr>
            <p:cNvPicPr>
              <a:picLocks noChangeAspect="1"/>
            </p:cNvPicPr>
            <p:nvPr/>
          </p:nvPicPr>
          <p:blipFill>
            <a:blip r:embed="rId3">
              <a:duotone>
                <a:prstClr val="black"/>
                <a:schemeClr val="accent1">
                  <a:tint val="45000"/>
                  <a:satMod val="400000"/>
                </a:schemeClr>
              </a:duotone>
              <a:extLst>
                <a:ext uri="{BEBA8EAE-BF5A-486C-A8C5-ECC9F3942E4B}">
                  <a14:imgProps xmlns:a14="http://schemas.microsoft.com/office/drawing/2010/main">
                    <a14:imgLayer r:embed="rId4">
                      <a14:imgEffect>
                        <a14:brightnessContrast bright="40000" contrast="20000"/>
                      </a14:imgEffect>
                    </a14:imgLayer>
                  </a14:imgProps>
                </a:ext>
              </a:extLst>
            </a:blip>
            <a:stretch>
              <a:fillRect/>
            </a:stretch>
          </p:blipFill>
          <p:spPr>
            <a:xfrm>
              <a:off x="1595668" y="4070292"/>
              <a:ext cx="1257109" cy="658083"/>
            </a:xfrm>
            <a:prstGeom prst="rect">
              <a:avLst/>
            </a:prstGeom>
          </p:spPr>
        </p:pic>
      </p:grpSp>
      <p:grpSp>
        <p:nvGrpSpPr>
          <p:cNvPr id="37" name="群組 36">
            <a:extLst>
              <a:ext uri="{FF2B5EF4-FFF2-40B4-BE49-F238E27FC236}">
                <a16:creationId xmlns:a16="http://schemas.microsoft.com/office/drawing/2014/main" id="{0372794F-B627-24E9-0B54-9B05858DECA5}"/>
              </a:ext>
            </a:extLst>
          </p:cNvPr>
          <p:cNvGrpSpPr/>
          <p:nvPr/>
        </p:nvGrpSpPr>
        <p:grpSpPr>
          <a:xfrm>
            <a:off x="686846" y="2759693"/>
            <a:ext cx="2283141" cy="1243112"/>
            <a:chOff x="578972" y="4068685"/>
            <a:chExt cx="2283141" cy="1243112"/>
          </a:xfrm>
        </p:grpSpPr>
        <p:pic>
          <p:nvPicPr>
            <p:cNvPr id="38" name="Picture 5">
              <a:extLst>
                <a:ext uri="{FF2B5EF4-FFF2-40B4-BE49-F238E27FC236}">
                  <a16:creationId xmlns:a16="http://schemas.microsoft.com/office/drawing/2014/main" id="{2B97E171-5BB7-CEAC-870D-900B49750990}"/>
                </a:ext>
              </a:extLst>
            </p:cNvPr>
            <p:cNvPicPr>
              <a:picLocks noChangeAspect="1"/>
            </p:cNvPicPr>
            <p:nvPr/>
          </p:nvPicPr>
          <p:blipFill>
            <a:blip r:embed="rId6">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596190" y="4068685"/>
              <a:ext cx="1257108" cy="658083"/>
            </a:xfrm>
            <a:prstGeom prst="rect">
              <a:avLst/>
            </a:prstGeom>
          </p:spPr>
        </p:pic>
        <p:pic>
          <p:nvPicPr>
            <p:cNvPr id="40" name="Picture 5">
              <a:extLst>
                <a:ext uri="{FF2B5EF4-FFF2-40B4-BE49-F238E27FC236}">
                  <a16:creationId xmlns:a16="http://schemas.microsoft.com/office/drawing/2014/main" id="{B5F86D6D-C80B-57D8-F057-8BF58885C980}"/>
                </a:ext>
              </a:extLst>
            </p:cNvPr>
            <p:cNvPicPr>
              <a:picLocks noChangeAspect="1"/>
            </p:cNvPicPr>
            <p:nvPr/>
          </p:nvPicPr>
          <p:blipFill>
            <a:blip r:embed="rId3">
              <a:duotone>
                <a:prstClr val="black"/>
                <a:schemeClr val="accent1">
                  <a:tint val="45000"/>
                  <a:satMod val="400000"/>
                </a:schemeClr>
              </a:duotone>
              <a:extLst>
                <a:ext uri="{BEBA8EAE-BF5A-486C-A8C5-ECC9F3942E4B}">
                  <a14:imgProps xmlns:a14="http://schemas.microsoft.com/office/drawing/2010/main">
                    <a14:imgLayer r:embed="rId4">
                      <a14:imgEffect>
                        <a14:brightnessContrast bright="40000" contrast="20000"/>
                      </a14:imgEffect>
                    </a14:imgLayer>
                  </a14:imgProps>
                </a:ext>
              </a:extLst>
            </a:blip>
            <a:stretch>
              <a:fillRect/>
            </a:stretch>
          </p:blipFill>
          <p:spPr>
            <a:xfrm>
              <a:off x="578972" y="4647711"/>
              <a:ext cx="1257109" cy="658083"/>
            </a:xfrm>
            <a:prstGeom prst="rect">
              <a:avLst/>
            </a:prstGeom>
          </p:spPr>
        </p:pic>
        <p:pic>
          <p:nvPicPr>
            <p:cNvPr id="45" name="Picture 5">
              <a:extLst>
                <a:ext uri="{FF2B5EF4-FFF2-40B4-BE49-F238E27FC236}">
                  <a16:creationId xmlns:a16="http://schemas.microsoft.com/office/drawing/2014/main" id="{69CB0B07-C7A6-0289-A91A-9B2D99B63AB9}"/>
                </a:ext>
              </a:extLst>
            </p:cNvPr>
            <p:cNvPicPr>
              <a:picLocks noChangeAspect="1"/>
            </p:cNvPicPr>
            <p:nvPr/>
          </p:nvPicPr>
          <p:blipFill>
            <a:blip r:embed="rId3">
              <a:duotone>
                <a:prstClr val="black"/>
                <a:schemeClr val="accent6">
                  <a:tint val="45000"/>
                  <a:satMod val="400000"/>
                </a:schemeClr>
              </a:duotone>
              <a:extLst>
                <a:ext uri="{BEBA8EAE-BF5A-486C-A8C5-ECC9F3942E4B}">
                  <a14:imgProps xmlns:a14="http://schemas.microsoft.com/office/drawing/2010/main">
                    <a14:imgLayer r:embed="rId4">
                      <a14:imgEffect>
                        <a14:brightnessContrast bright="40000" contrast="20000"/>
                      </a14:imgEffect>
                    </a14:imgLayer>
                  </a14:imgProps>
                </a:ext>
              </a:extLst>
            </a:blip>
            <a:stretch>
              <a:fillRect/>
            </a:stretch>
          </p:blipFill>
          <p:spPr>
            <a:xfrm>
              <a:off x="1593536" y="4647711"/>
              <a:ext cx="1268577" cy="664086"/>
            </a:xfrm>
            <a:prstGeom prst="rect">
              <a:avLst/>
            </a:prstGeom>
          </p:spPr>
        </p:pic>
        <p:pic>
          <p:nvPicPr>
            <p:cNvPr id="49" name="Picture 5">
              <a:extLst>
                <a:ext uri="{FF2B5EF4-FFF2-40B4-BE49-F238E27FC236}">
                  <a16:creationId xmlns:a16="http://schemas.microsoft.com/office/drawing/2014/main" id="{2F4B9A1E-279F-7CEA-AE40-85F0C59F21DE}"/>
                </a:ext>
              </a:extLst>
            </p:cNvPr>
            <p:cNvPicPr>
              <a:picLocks noChangeAspect="1"/>
            </p:cNvPicPr>
            <p:nvPr/>
          </p:nvPicPr>
          <p:blipFill>
            <a:blip r:embed="rId3">
              <a:duotone>
                <a:prstClr val="black"/>
                <a:schemeClr val="accent1">
                  <a:tint val="45000"/>
                  <a:satMod val="400000"/>
                </a:schemeClr>
              </a:duotone>
              <a:extLst>
                <a:ext uri="{BEBA8EAE-BF5A-486C-A8C5-ECC9F3942E4B}">
                  <a14:imgProps xmlns:a14="http://schemas.microsoft.com/office/drawing/2010/main">
                    <a14:imgLayer r:embed="rId4">
                      <a14:imgEffect>
                        <a14:brightnessContrast bright="40000" contrast="20000"/>
                      </a14:imgEffect>
                    </a14:imgLayer>
                  </a14:imgProps>
                </a:ext>
              </a:extLst>
            </a:blip>
            <a:stretch>
              <a:fillRect/>
            </a:stretch>
          </p:blipFill>
          <p:spPr>
            <a:xfrm>
              <a:off x="1595668" y="4070292"/>
              <a:ext cx="1257109" cy="658083"/>
            </a:xfrm>
            <a:prstGeom prst="rect">
              <a:avLst/>
            </a:prstGeom>
          </p:spPr>
        </p:pic>
      </p:grpSp>
      <p:cxnSp>
        <p:nvCxnSpPr>
          <p:cNvPr id="55" name="直線單箭頭接點 54">
            <a:extLst>
              <a:ext uri="{FF2B5EF4-FFF2-40B4-BE49-F238E27FC236}">
                <a16:creationId xmlns:a16="http://schemas.microsoft.com/office/drawing/2014/main" id="{67493042-01E5-BCCA-3F7D-23D8D45E906E}"/>
              </a:ext>
            </a:extLst>
          </p:cNvPr>
          <p:cNvCxnSpPr>
            <a:cxnSpLocks/>
          </p:cNvCxnSpPr>
          <p:nvPr/>
        </p:nvCxnSpPr>
        <p:spPr>
          <a:xfrm>
            <a:off x="6672822" y="5148190"/>
            <a:ext cx="2285452" cy="0"/>
          </a:xfrm>
          <a:prstGeom prst="straightConnector1">
            <a:avLst/>
          </a:prstGeom>
          <a:noFill/>
          <a:ln w="38100" cap="flat" cmpd="sng" algn="ctr">
            <a:solidFill>
              <a:sysClr val="windowText" lastClr="000000"/>
            </a:solidFill>
            <a:prstDash val="solid"/>
            <a:miter lim="800000"/>
            <a:tailEnd type="triangle"/>
          </a:ln>
          <a:effectLst/>
        </p:spPr>
      </p:cxnSp>
      <p:grpSp>
        <p:nvGrpSpPr>
          <p:cNvPr id="66" name="群組 65">
            <a:extLst>
              <a:ext uri="{FF2B5EF4-FFF2-40B4-BE49-F238E27FC236}">
                <a16:creationId xmlns:a16="http://schemas.microsoft.com/office/drawing/2014/main" id="{36FF21E5-3ECF-E8B5-3955-0B1AF080AC04}"/>
              </a:ext>
            </a:extLst>
          </p:cNvPr>
          <p:cNvGrpSpPr/>
          <p:nvPr/>
        </p:nvGrpSpPr>
        <p:grpSpPr>
          <a:xfrm>
            <a:off x="7045892" y="3338622"/>
            <a:ext cx="2268719" cy="1038253"/>
            <a:chOff x="4838863" y="3486422"/>
            <a:chExt cx="2268719" cy="1038253"/>
          </a:xfrm>
        </p:grpSpPr>
        <p:pic>
          <p:nvPicPr>
            <p:cNvPr id="67" name="Picture 5">
              <a:extLst>
                <a:ext uri="{FF2B5EF4-FFF2-40B4-BE49-F238E27FC236}">
                  <a16:creationId xmlns:a16="http://schemas.microsoft.com/office/drawing/2014/main" id="{4DA5DD08-9E26-6E0C-259D-5B7FE92C65BF}"/>
                </a:ext>
              </a:extLst>
            </p:cNvPr>
            <p:cNvPicPr>
              <a:picLocks noChangeAspect="1"/>
            </p:cNvPicPr>
            <p:nvPr/>
          </p:nvPicPr>
          <p:blipFill>
            <a:blip r:embed="rId6">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4838863" y="3486422"/>
              <a:ext cx="1402358" cy="734120"/>
            </a:xfrm>
            <a:prstGeom prst="rect">
              <a:avLst/>
            </a:prstGeom>
          </p:spPr>
        </p:pic>
        <p:sp>
          <p:nvSpPr>
            <p:cNvPr id="68" name="文字方塊 67">
              <a:extLst>
                <a:ext uri="{FF2B5EF4-FFF2-40B4-BE49-F238E27FC236}">
                  <a16:creationId xmlns:a16="http://schemas.microsoft.com/office/drawing/2014/main" id="{E17B2BBD-4809-B66B-EA8C-3E62211206BC}"/>
                </a:ext>
              </a:extLst>
            </p:cNvPr>
            <p:cNvSpPr txBox="1"/>
            <p:nvPr/>
          </p:nvSpPr>
          <p:spPr>
            <a:xfrm>
              <a:off x="4864318" y="4155343"/>
              <a:ext cx="2243264" cy="369332"/>
            </a:xfrm>
            <a:prstGeom prst="rect">
              <a:avLst/>
            </a:prstGeom>
            <a:noFill/>
          </p:spPr>
          <p:txBody>
            <a:bodyPr wrap="square" l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“how are you”</a:t>
              </a:r>
              <a:endParaRPr kumimoji="0" lang="zh-TW" altLang="en-US" sz="1800" b="0" i="0" u="none" strike="noStrike" kern="1200" cap="none" spc="0" normalizeH="0" baseline="0" noProof="0" dirty="0" err="1">
                <a:ln>
                  <a:noFill/>
                </a:ln>
                <a:solidFill>
                  <a:prstClr val="black"/>
                </a:solidFill>
                <a:effectLst/>
                <a:uLnTx/>
                <a:uFillTx/>
                <a:latin typeface="Calibri" panose="020F0502020204030204"/>
                <a:ea typeface="新細明體" panose="02020500000000000000" pitchFamily="18" charset="-120"/>
                <a:cs typeface="+mn-cs"/>
              </a:endParaRPr>
            </a:p>
          </p:txBody>
        </p:sp>
      </p:grpSp>
      <p:grpSp>
        <p:nvGrpSpPr>
          <p:cNvPr id="73" name="群組 72">
            <a:extLst>
              <a:ext uri="{FF2B5EF4-FFF2-40B4-BE49-F238E27FC236}">
                <a16:creationId xmlns:a16="http://schemas.microsoft.com/office/drawing/2014/main" id="{23862E90-ABD5-D5DA-DA03-DBC4094C3C8C}"/>
              </a:ext>
            </a:extLst>
          </p:cNvPr>
          <p:cNvGrpSpPr/>
          <p:nvPr/>
        </p:nvGrpSpPr>
        <p:grpSpPr>
          <a:xfrm>
            <a:off x="6622360" y="5277449"/>
            <a:ext cx="2243264" cy="1038253"/>
            <a:chOff x="4416083" y="3486422"/>
            <a:chExt cx="2243264" cy="1038253"/>
          </a:xfrm>
        </p:grpSpPr>
        <p:pic>
          <p:nvPicPr>
            <p:cNvPr id="74" name="Picture 5">
              <a:extLst>
                <a:ext uri="{FF2B5EF4-FFF2-40B4-BE49-F238E27FC236}">
                  <a16:creationId xmlns:a16="http://schemas.microsoft.com/office/drawing/2014/main" id="{E4BD50C0-DB07-AA73-C45F-7CCECC20F2F3}"/>
                </a:ext>
              </a:extLst>
            </p:cNvPr>
            <p:cNvPicPr>
              <a:picLocks noChangeAspect="1"/>
            </p:cNvPicPr>
            <p:nvPr/>
          </p:nvPicPr>
          <p:blipFill>
            <a:blip r:embed="rId6">
              <a:duotone>
                <a:schemeClr val="accent2">
                  <a:shade val="45000"/>
                  <a:satMod val="135000"/>
                </a:schemeClr>
                <a:prstClr val="white"/>
              </a:duotone>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4838863" y="3486422"/>
              <a:ext cx="1402358" cy="734120"/>
            </a:xfrm>
            <a:prstGeom prst="rect">
              <a:avLst/>
            </a:prstGeom>
          </p:spPr>
        </p:pic>
        <p:sp>
          <p:nvSpPr>
            <p:cNvPr id="75" name="文字方塊 74">
              <a:extLst>
                <a:ext uri="{FF2B5EF4-FFF2-40B4-BE49-F238E27FC236}">
                  <a16:creationId xmlns:a16="http://schemas.microsoft.com/office/drawing/2014/main" id="{DC207981-71BA-CD0C-18E5-E0F4D489E2AC}"/>
                </a:ext>
              </a:extLst>
            </p:cNvPr>
            <p:cNvSpPr txBox="1"/>
            <p:nvPr/>
          </p:nvSpPr>
          <p:spPr>
            <a:xfrm>
              <a:off x="4416083" y="4155343"/>
              <a:ext cx="2243264" cy="369332"/>
            </a:xfrm>
            <a:prstGeom prst="rect">
              <a:avLst/>
            </a:prstGeom>
            <a:noFill/>
          </p:spPr>
          <p:txBody>
            <a:bodyPr wrap="square" l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Speaker 42</a:t>
              </a:r>
              <a:endParaRPr kumimoji="0" lang="zh-TW" altLang="en-US" sz="1800" b="0" i="0" u="none" strike="noStrike" kern="1200" cap="none" spc="0" normalizeH="0" baseline="0" noProof="0" dirty="0" err="1">
                <a:ln>
                  <a:noFill/>
                </a:ln>
                <a:solidFill>
                  <a:prstClr val="black"/>
                </a:solidFill>
                <a:effectLst/>
                <a:uLnTx/>
                <a:uFillTx/>
                <a:latin typeface="Calibri" panose="020F0502020204030204"/>
                <a:ea typeface="新細明體" panose="02020500000000000000" pitchFamily="18" charset="-120"/>
                <a:cs typeface="+mn-cs"/>
              </a:endParaRPr>
            </a:p>
          </p:txBody>
        </p:sp>
      </p:grpSp>
      <p:cxnSp>
        <p:nvCxnSpPr>
          <p:cNvPr id="77" name="直線單箭頭接點 76">
            <a:extLst>
              <a:ext uri="{FF2B5EF4-FFF2-40B4-BE49-F238E27FC236}">
                <a16:creationId xmlns:a16="http://schemas.microsoft.com/office/drawing/2014/main" id="{DC1B4855-9109-0145-DB46-6E0AFEAC6719}"/>
              </a:ext>
            </a:extLst>
          </p:cNvPr>
          <p:cNvCxnSpPr>
            <a:cxnSpLocks/>
          </p:cNvCxnSpPr>
          <p:nvPr/>
        </p:nvCxnSpPr>
        <p:spPr>
          <a:xfrm>
            <a:off x="6672822" y="4228804"/>
            <a:ext cx="0" cy="948090"/>
          </a:xfrm>
          <a:prstGeom prst="straightConnector1">
            <a:avLst/>
          </a:prstGeom>
          <a:noFill/>
          <a:ln w="38100" cap="flat" cmpd="sng" algn="ctr">
            <a:solidFill>
              <a:sysClr val="windowText" lastClr="000000"/>
            </a:solidFill>
            <a:prstDash val="solid"/>
            <a:miter lim="800000"/>
            <a:headEnd type="none" w="med" len="med"/>
            <a:tailEnd type="none" w="med" len="med"/>
          </a:ln>
          <a:effectLst/>
        </p:spPr>
      </p:cxnSp>
      <p:sp>
        <p:nvSpPr>
          <p:cNvPr id="78" name="文字方塊 77">
            <a:extLst>
              <a:ext uri="{FF2B5EF4-FFF2-40B4-BE49-F238E27FC236}">
                <a16:creationId xmlns:a16="http://schemas.microsoft.com/office/drawing/2014/main" id="{D2094A58-D7FA-BD48-9755-F4FCD3F6E9C7}"/>
              </a:ext>
            </a:extLst>
          </p:cNvPr>
          <p:cNvSpPr txBox="1"/>
          <p:nvPr/>
        </p:nvSpPr>
        <p:spPr>
          <a:xfrm>
            <a:off x="10167875" y="2890988"/>
            <a:ext cx="1714382"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Speech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Recognition</a:t>
            </a: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79" name="文字方塊 78">
            <a:extLst>
              <a:ext uri="{FF2B5EF4-FFF2-40B4-BE49-F238E27FC236}">
                <a16:creationId xmlns:a16="http://schemas.microsoft.com/office/drawing/2014/main" id="{367DDC3F-BF4F-BA73-172D-E6243F4FB697}"/>
              </a:ext>
            </a:extLst>
          </p:cNvPr>
          <p:cNvSpPr txBox="1"/>
          <p:nvPr/>
        </p:nvSpPr>
        <p:spPr>
          <a:xfrm>
            <a:off x="10167875" y="4671038"/>
            <a:ext cx="1714382"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Speaker</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Recognition</a:t>
            </a: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4155112162"/>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7" grpId="0" animBg="1"/>
      <p:bldP spid="78" grpId="0"/>
      <p:bldP spid="79" grpId="0"/>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96B476E6-EAD8-ED4B-C541-E01CE8DA3510}"/>
              </a:ext>
            </a:extLst>
          </p:cNvPr>
          <p:cNvSpPr>
            <a:spLocks noGrp="1"/>
          </p:cNvSpPr>
          <p:nvPr>
            <p:ph type="title"/>
          </p:nvPr>
        </p:nvSpPr>
        <p:spPr/>
        <p:txBody>
          <a:bodyPr>
            <a:normAutofit/>
          </a:bodyPr>
          <a:lstStyle/>
          <a:p>
            <a:r>
              <a:rPr kumimoji="1" lang="en-US" altLang="zh-TW"/>
              <a:t>Using PLMs with different amounts of data</a:t>
            </a:r>
            <a:endParaRPr kumimoji="1" lang="zh-TW" altLang="en-US"/>
          </a:p>
        </p:txBody>
      </p:sp>
      <p:sp>
        <p:nvSpPr>
          <p:cNvPr id="3" name="內容版面配置區 2">
            <a:extLst>
              <a:ext uri="{FF2B5EF4-FFF2-40B4-BE49-F238E27FC236}">
                <a16:creationId xmlns:a16="http://schemas.microsoft.com/office/drawing/2014/main" id="{D5932523-928C-0266-DA55-85AD22A7A8F7}"/>
              </a:ext>
            </a:extLst>
          </p:cNvPr>
          <p:cNvSpPr>
            <a:spLocks noGrp="1"/>
          </p:cNvSpPr>
          <p:nvPr>
            <p:ph idx="1"/>
          </p:nvPr>
        </p:nvSpPr>
        <p:spPr>
          <a:xfrm>
            <a:off x="838200" y="1219201"/>
            <a:ext cx="10515600" cy="1441642"/>
          </a:xfrm>
        </p:spPr>
        <p:txBody>
          <a:bodyPr/>
          <a:lstStyle/>
          <a:p>
            <a:r>
              <a:rPr kumimoji="1" lang="en-US" altLang="zh-TW"/>
              <a:t>Our goal: fine-tune a model for a target downstream task using a PLM</a:t>
            </a:r>
          </a:p>
          <a:p>
            <a:pPr lvl="1"/>
            <a:r>
              <a:rPr kumimoji="1" lang="en-US" altLang="zh-TW"/>
              <a:t>Sometimes, we have additional labeled dataset for other datasets</a:t>
            </a:r>
          </a:p>
        </p:txBody>
      </p:sp>
      <p:sp>
        <p:nvSpPr>
          <p:cNvPr id="8" name="文字方塊 4">
            <a:extLst>
              <a:ext uri="{FF2B5EF4-FFF2-40B4-BE49-F238E27FC236}">
                <a16:creationId xmlns:a16="http://schemas.microsoft.com/office/drawing/2014/main" id="{78F31680-BB59-2C90-DF58-68E2C56CF45D}"/>
              </a:ext>
            </a:extLst>
          </p:cNvPr>
          <p:cNvSpPr txBox="1"/>
          <p:nvPr/>
        </p:nvSpPr>
        <p:spPr>
          <a:xfrm>
            <a:off x="2223299" y="5804608"/>
            <a:ext cx="2840665" cy="83099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2400">
                <a:ea typeface="新細明體"/>
                <a:cs typeface="Calibri"/>
              </a:rPr>
              <a:t>Target task dataset (labeled)</a:t>
            </a:r>
            <a:endParaRPr lang="zh-TW"/>
          </a:p>
        </p:txBody>
      </p:sp>
      <p:grpSp>
        <p:nvGrpSpPr>
          <p:cNvPr id="164" name="群組 163">
            <a:extLst>
              <a:ext uri="{FF2B5EF4-FFF2-40B4-BE49-F238E27FC236}">
                <a16:creationId xmlns:a16="http://schemas.microsoft.com/office/drawing/2014/main" id="{9CA2B019-1CC3-F917-7C04-DE513925FD46}"/>
              </a:ext>
            </a:extLst>
          </p:cNvPr>
          <p:cNvGrpSpPr/>
          <p:nvPr/>
        </p:nvGrpSpPr>
        <p:grpSpPr>
          <a:xfrm>
            <a:off x="211901" y="2758149"/>
            <a:ext cx="6863460" cy="2728477"/>
            <a:chOff x="-63107" y="3115659"/>
            <a:chExt cx="6863460" cy="2728477"/>
          </a:xfrm>
        </p:grpSpPr>
        <p:pic>
          <p:nvPicPr>
            <p:cNvPr id="9" name="圖形 8" descr="文件 以實心填滿">
              <a:extLst>
                <a:ext uri="{FF2B5EF4-FFF2-40B4-BE49-F238E27FC236}">
                  <a16:creationId xmlns:a16="http://schemas.microsoft.com/office/drawing/2014/main" id="{AFE6C524-723B-7E16-7477-F396C67EE49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957536" y="3798718"/>
              <a:ext cx="511754" cy="553874"/>
            </a:xfrm>
            <a:prstGeom prst="rect">
              <a:avLst/>
            </a:prstGeom>
          </p:spPr>
        </p:pic>
        <p:pic>
          <p:nvPicPr>
            <p:cNvPr id="10" name="圖形 9" descr="文件 以實心填滿">
              <a:extLst>
                <a:ext uri="{FF2B5EF4-FFF2-40B4-BE49-F238E27FC236}">
                  <a16:creationId xmlns:a16="http://schemas.microsoft.com/office/drawing/2014/main" id="{22937D59-4A7D-0582-828A-1C983D9EF53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383997" y="3842676"/>
              <a:ext cx="511754" cy="553874"/>
            </a:xfrm>
            <a:prstGeom prst="rect">
              <a:avLst/>
            </a:prstGeom>
          </p:spPr>
        </p:pic>
        <p:pic>
          <p:nvPicPr>
            <p:cNvPr id="11" name="圖形 10" descr="文件 以實心填滿">
              <a:extLst>
                <a:ext uri="{FF2B5EF4-FFF2-40B4-BE49-F238E27FC236}">
                  <a16:creationId xmlns:a16="http://schemas.microsoft.com/office/drawing/2014/main" id="{CED2B4F5-C84F-328E-E21F-5AD20097DAF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163914" y="4292176"/>
              <a:ext cx="511754" cy="553874"/>
            </a:xfrm>
            <a:prstGeom prst="rect">
              <a:avLst/>
            </a:prstGeom>
          </p:spPr>
        </p:pic>
        <p:pic>
          <p:nvPicPr>
            <p:cNvPr id="12" name="圖形 11" descr="文件 以實心填滿">
              <a:extLst>
                <a:ext uri="{FF2B5EF4-FFF2-40B4-BE49-F238E27FC236}">
                  <a16:creationId xmlns:a16="http://schemas.microsoft.com/office/drawing/2014/main" id="{57087A1D-F610-4201-1EE8-2CD19DFFCF3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702451" y="4695574"/>
              <a:ext cx="511754" cy="553874"/>
            </a:xfrm>
            <a:prstGeom prst="rect">
              <a:avLst/>
            </a:prstGeom>
          </p:spPr>
        </p:pic>
        <p:pic>
          <p:nvPicPr>
            <p:cNvPr id="13" name="圖形 12" descr="文件 以實心填滿">
              <a:extLst>
                <a:ext uri="{FF2B5EF4-FFF2-40B4-BE49-F238E27FC236}">
                  <a16:creationId xmlns:a16="http://schemas.microsoft.com/office/drawing/2014/main" id="{DBCF2C1E-EB0A-AFC6-7D0D-421530F073E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525986" y="4353647"/>
              <a:ext cx="511754" cy="553874"/>
            </a:xfrm>
            <a:prstGeom prst="rect">
              <a:avLst/>
            </a:prstGeom>
          </p:spPr>
        </p:pic>
        <p:pic>
          <p:nvPicPr>
            <p:cNvPr id="14" name="圖形 13" descr="文件 以實心填滿">
              <a:extLst>
                <a:ext uri="{FF2B5EF4-FFF2-40B4-BE49-F238E27FC236}">
                  <a16:creationId xmlns:a16="http://schemas.microsoft.com/office/drawing/2014/main" id="{9DA65B9D-FCA0-6C22-CDF2-836F45F9435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721220" y="3800415"/>
              <a:ext cx="511754" cy="553874"/>
            </a:xfrm>
            <a:prstGeom prst="rect">
              <a:avLst/>
            </a:prstGeom>
          </p:spPr>
        </p:pic>
        <p:pic>
          <p:nvPicPr>
            <p:cNvPr id="15" name="圖形 14" descr="文件 以實心填滿">
              <a:extLst>
                <a:ext uri="{FF2B5EF4-FFF2-40B4-BE49-F238E27FC236}">
                  <a16:creationId xmlns:a16="http://schemas.microsoft.com/office/drawing/2014/main" id="{5DF1B20B-539E-959E-D307-32539F3E0EF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817063" y="4803146"/>
              <a:ext cx="511754" cy="553874"/>
            </a:xfrm>
            <a:prstGeom prst="rect">
              <a:avLst/>
            </a:prstGeom>
          </p:spPr>
        </p:pic>
        <p:pic>
          <p:nvPicPr>
            <p:cNvPr id="16" name="圖形 15" descr="文件 以實心填滿">
              <a:extLst>
                <a:ext uri="{FF2B5EF4-FFF2-40B4-BE49-F238E27FC236}">
                  <a16:creationId xmlns:a16="http://schemas.microsoft.com/office/drawing/2014/main" id="{7A2217E5-385F-B13F-D5B1-FBB0EE5A2DE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920005" y="4330595"/>
              <a:ext cx="511754" cy="553874"/>
            </a:xfrm>
            <a:prstGeom prst="rect">
              <a:avLst/>
            </a:prstGeom>
          </p:spPr>
        </p:pic>
        <p:pic>
          <p:nvPicPr>
            <p:cNvPr id="17" name="圖形 16" descr="文件 以實心填滿">
              <a:extLst>
                <a:ext uri="{FF2B5EF4-FFF2-40B4-BE49-F238E27FC236}">
                  <a16:creationId xmlns:a16="http://schemas.microsoft.com/office/drawing/2014/main" id="{DEF1D650-2B8F-D349-EB2C-1F49FA90C17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497588" y="4972190"/>
              <a:ext cx="511754" cy="553874"/>
            </a:xfrm>
            <a:prstGeom prst="rect">
              <a:avLst/>
            </a:prstGeom>
          </p:spPr>
        </p:pic>
        <p:pic>
          <p:nvPicPr>
            <p:cNvPr id="18" name="圖形 17" descr="文件 以實心填滿">
              <a:extLst>
                <a:ext uri="{FF2B5EF4-FFF2-40B4-BE49-F238E27FC236}">
                  <a16:creationId xmlns:a16="http://schemas.microsoft.com/office/drawing/2014/main" id="{54F5036F-B7A8-CFDC-46E9-A93BF14EEAF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175584" y="4753202"/>
              <a:ext cx="511754" cy="553874"/>
            </a:xfrm>
            <a:prstGeom prst="rect">
              <a:avLst/>
            </a:prstGeom>
          </p:spPr>
        </p:pic>
        <p:pic>
          <p:nvPicPr>
            <p:cNvPr id="19" name="圖形 18" descr="文件 以實心填滿">
              <a:extLst>
                <a:ext uri="{FF2B5EF4-FFF2-40B4-BE49-F238E27FC236}">
                  <a16:creationId xmlns:a16="http://schemas.microsoft.com/office/drawing/2014/main" id="{8D3E0B59-A906-3ACB-1295-B9B1CB90D76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142616" y="4803146"/>
              <a:ext cx="511754" cy="553874"/>
            </a:xfrm>
            <a:prstGeom prst="rect">
              <a:avLst/>
            </a:prstGeom>
          </p:spPr>
        </p:pic>
        <p:pic>
          <p:nvPicPr>
            <p:cNvPr id="20" name="圖形 19" descr="文件 以實心填滿">
              <a:extLst>
                <a:ext uri="{FF2B5EF4-FFF2-40B4-BE49-F238E27FC236}">
                  <a16:creationId xmlns:a16="http://schemas.microsoft.com/office/drawing/2014/main" id="{F06A71DE-E3FB-0A4F-1405-6C7E84861EF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348383" y="3893966"/>
              <a:ext cx="511754" cy="553874"/>
            </a:xfrm>
            <a:prstGeom prst="rect">
              <a:avLst/>
            </a:prstGeom>
          </p:spPr>
        </p:pic>
        <p:pic>
          <p:nvPicPr>
            <p:cNvPr id="21" name="圖形 20" descr="文件 以實心填滿">
              <a:extLst>
                <a:ext uri="{FF2B5EF4-FFF2-40B4-BE49-F238E27FC236}">
                  <a16:creationId xmlns:a16="http://schemas.microsoft.com/office/drawing/2014/main" id="{AD16A72F-2673-09D4-ECAD-3764B1C4ABA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666954" y="4161552"/>
              <a:ext cx="511754" cy="553874"/>
            </a:xfrm>
            <a:prstGeom prst="rect">
              <a:avLst/>
            </a:prstGeom>
          </p:spPr>
        </p:pic>
        <p:pic>
          <p:nvPicPr>
            <p:cNvPr id="54" name="圖形 53" descr="文件 以實心填滿">
              <a:extLst>
                <a:ext uri="{FF2B5EF4-FFF2-40B4-BE49-F238E27FC236}">
                  <a16:creationId xmlns:a16="http://schemas.microsoft.com/office/drawing/2014/main" id="{18817127-A4A0-77AB-6EB4-3C408E8868D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017861" y="3204302"/>
              <a:ext cx="511754" cy="554016"/>
            </a:xfrm>
            <a:prstGeom prst="rect">
              <a:avLst/>
            </a:prstGeom>
          </p:spPr>
        </p:pic>
        <p:pic>
          <p:nvPicPr>
            <p:cNvPr id="55" name="圖形 54" descr="文件 以實心填滿">
              <a:extLst>
                <a:ext uri="{FF2B5EF4-FFF2-40B4-BE49-F238E27FC236}">
                  <a16:creationId xmlns:a16="http://schemas.microsoft.com/office/drawing/2014/main" id="{A2A04DEE-31F6-7F77-951B-93939512FAF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437242" y="3563905"/>
              <a:ext cx="511754" cy="554016"/>
            </a:xfrm>
            <a:prstGeom prst="rect">
              <a:avLst/>
            </a:prstGeom>
          </p:spPr>
        </p:pic>
        <p:pic>
          <p:nvPicPr>
            <p:cNvPr id="56" name="圖形 55" descr="文件 以實心填滿">
              <a:extLst>
                <a:ext uri="{FF2B5EF4-FFF2-40B4-BE49-F238E27FC236}">
                  <a16:creationId xmlns:a16="http://schemas.microsoft.com/office/drawing/2014/main" id="{5B9DC06A-35EE-2E75-F22F-4FFD4EB0A4C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011369" y="4379851"/>
              <a:ext cx="511754" cy="554016"/>
            </a:xfrm>
            <a:prstGeom prst="rect">
              <a:avLst/>
            </a:prstGeom>
          </p:spPr>
        </p:pic>
        <p:pic>
          <p:nvPicPr>
            <p:cNvPr id="57" name="圖形 56" descr="文件 以實心填滿">
              <a:extLst>
                <a:ext uri="{FF2B5EF4-FFF2-40B4-BE49-F238E27FC236}">
                  <a16:creationId xmlns:a16="http://schemas.microsoft.com/office/drawing/2014/main" id="{C4573767-21B9-75DC-9BDD-90E36059CAD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098887" y="3732042"/>
              <a:ext cx="511754" cy="554016"/>
            </a:xfrm>
            <a:prstGeom prst="rect">
              <a:avLst/>
            </a:prstGeom>
          </p:spPr>
        </p:pic>
        <p:pic>
          <p:nvPicPr>
            <p:cNvPr id="58" name="圖形 57" descr="文件 以實心填滿">
              <a:extLst>
                <a:ext uri="{FF2B5EF4-FFF2-40B4-BE49-F238E27FC236}">
                  <a16:creationId xmlns:a16="http://schemas.microsoft.com/office/drawing/2014/main" id="{E9C153BC-C47B-1DA8-AFD8-40E0AF8E76B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760516" y="3294985"/>
              <a:ext cx="511754" cy="554016"/>
            </a:xfrm>
            <a:prstGeom prst="rect">
              <a:avLst/>
            </a:prstGeom>
          </p:spPr>
        </p:pic>
        <p:pic>
          <p:nvPicPr>
            <p:cNvPr id="59" name="圖形 58" descr="文件 以實心填滿">
              <a:extLst>
                <a:ext uri="{FF2B5EF4-FFF2-40B4-BE49-F238E27FC236}">
                  <a16:creationId xmlns:a16="http://schemas.microsoft.com/office/drawing/2014/main" id="{9DBA39C5-24C2-2D53-539A-F935F2E1F6E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049006" y="4703878"/>
              <a:ext cx="511754" cy="554016"/>
            </a:xfrm>
            <a:prstGeom prst="rect">
              <a:avLst/>
            </a:prstGeom>
          </p:spPr>
        </p:pic>
        <p:pic>
          <p:nvPicPr>
            <p:cNvPr id="60" name="圖形 59" descr="文件 以實心填滿">
              <a:extLst>
                <a:ext uri="{FF2B5EF4-FFF2-40B4-BE49-F238E27FC236}">
                  <a16:creationId xmlns:a16="http://schemas.microsoft.com/office/drawing/2014/main" id="{C97C8537-7C40-203C-BB24-6274A87BE36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980330" y="3736315"/>
              <a:ext cx="511754" cy="554016"/>
            </a:xfrm>
            <a:prstGeom prst="rect">
              <a:avLst/>
            </a:prstGeom>
          </p:spPr>
        </p:pic>
        <p:pic>
          <p:nvPicPr>
            <p:cNvPr id="61" name="圖形 60" descr="文件 以實心填滿">
              <a:extLst>
                <a:ext uri="{FF2B5EF4-FFF2-40B4-BE49-F238E27FC236}">
                  <a16:creationId xmlns:a16="http://schemas.microsoft.com/office/drawing/2014/main" id="{CE2C5C04-8FCC-AC7A-E7AB-A84738A6EBA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407325" y="4934966"/>
              <a:ext cx="511754" cy="554016"/>
            </a:xfrm>
            <a:prstGeom prst="rect">
              <a:avLst/>
            </a:prstGeom>
          </p:spPr>
        </p:pic>
        <p:pic>
          <p:nvPicPr>
            <p:cNvPr id="62" name="圖形 61" descr="文件 以實心填滿">
              <a:extLst>
                <a:ext uri="{FF2B5EF4-FFF2-40B4-BE49-F238E27FC236}">
                  <a16:creationId xmlns:a16="http://schemas.microsoft.com/office/drawing/2014/main" id="{26B868C2-D9FC-BBFA-9714-FBC594DE7E5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235909" y="4159030"/>
              <a:ext cx="511754" cy="554016"/>
            </a:xfrm>
            <a:prstGeom prst="rect">
              <a:avLst/>
            </a:prstGeom>
          </p:spPr>
        </p:pic>
        <p:pic>
          <p:nvPicPr>
            <p:cNvPr id="63" name="圖形 62" descr="文件 以實心填滿">
              <a:extLst>
                <a:ext uri="{FF2B5EF4-FFF2-40B4-BE49-F238E27FC236}">
                  <a16:creationId xmlns:a16="http://schemas.microsoft.com/office/drawing/2014/main" id="{5A628C92-AD1F-BDFB-AF82-BA69B526576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499235" y="4215040"/>
              <a:ext cx="511754" cy="554016"/>
            </a:xfrm>
            <a:prstGeom prst="rect">
              <a:avLst/>
            </a:prstGeom>
          </p:spPr>
        </p:pic>
        <p:pic>
          <p:nvPicPr>
            <p:cNvPr id="64" name="圖形 63" descr="文件 以實心填滿">
              <a:extLst>
                <a:ext uri="{FF2B5EF4-FFF2-40B4-BE49-F238E27FC236}">
                  <a16:creationId xmlns:a16="http://schemas.microsoft.com/office/drawing/2014/main" id="{50B83263-2D28-2EAD-8525-45C6F6B40F3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235909" y="3290543"/>
              <a:ext cx="511754" cy="554016"/>
            </a:xfrm>
            <a:prstGeom prst="rect">
              <a:avLst/>
            </a:prstGeom>
          </p:spPr>
        </p:pic>
        <p:pic>
          <p:nvPicPr>
            <p:cNvPr id="65" name="圖形 64" descr="文件 以實心填滿">
              <a:extLst>
                <a:ext uri="{FF2B5EF4-FFF2-40B4-BE49-F238E27FC236}">
                  <a16:creationId xmlns:a16="http://schemas.microsoft.com/office/drawing/2014/main" id="{07A8C507-2E52-609B-F342-6D3BB133026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727279" y="3567229"/>
              <a:ext cx="511754" cy="554016"/>
            </a:xfrm>
            <a:prstGeom prst="rect">
              <a:avLst/>
            </a:prstGeom>
          </p:spPr>
        </p:pic>
        <p:pic>
          <p:nvPicPr>
            <p:cNvPr id="66" name="圖形 65" descr="文件 以實心填滿">
              <a:extLst>
                <a:ext uri="{FF2B5EF4-FFF2-40B4-BE49-F238E27FC236}">
                  <a16:creationId xmlns:a16="http://schemas.microsoft.com/office/drawing/2014/main" id="{037CCB44-1EDD-BAA0-297C-69A00CF4FBF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914396" y="3363556"/>
              <a:ext cx="511754" cy="554016"/>
            </a:xfrm>
            <a:prstGeom prst="rect">
              <a:avLst/>
            </a:prstGeom>
          </p:spPr>
        </p:pic>
        <p:pic>
          <p:nvPicPr>
            <p:cNvPr id="68" name="圖形 67" descr="文件 以實心填滿">
              <a:extLst>
                <a:ext uri="{FF2B5EF4-FFF2-40B4-BE49-F238E27FC236}">
                  <a16:creationId xmlns:a16="http://schemas.microsoft.com/office/drawing/2014/main" id="{CD05A65D-9020-D1E3-5A8B-1BD44C92B9C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656679" y="4537533"/>
              <a:ext cx="515434" cy="558000"/>
            </a:xfrm>
            <a:prstGeom prst="rect">
              <a:avLst/>
            </a:prstGeom>
          </p:spPr>
        </p:pic>
        <p:pic>
          <p:nvPicPr>
            <p:cNvPr id="75" name="圖形 74" descr="文件 以實心填滿">
              <a:extLst>
                <a:ext uri="{FF2B5EF4-FFF2-40B4-BE49-F238E27FC236}">
                  <a16:creationId xmlns:a16="http://schemas.microsoft.com/office/drawing/2014/main" id="{A5DEB8E5-C8DC-5E5E-F2E6-0EF56AD24CA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288599" y="4397930"/>
              <a:ext cx="511754" cy="554016"/>
            </a:xfrm>
            <a:prstGeom prst="rect">
              <a:avLst/>
            </a:prstGeom>
          </p:spPr>
        </p:pic>
        <p:pic>
          <p:nvPicPr>
            <p:cNvPr id="77" name="圖形 76" descr="文件 以實心填滿">
              <a:extLst>
                <a:ext uri="{FF2B5EF4-FFF2-40B4-BE49-F238E27FC236}">
                  <a16:creationId xmlns:a16="http://schemas.microsoft.com/office/drawing/2014/main" id="{6F1EE271-23AB-7F26-56B8-EF9B6A7EBB7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702896" y="3988057"/>
              <a:ext cx="511754" cy="554016"/>
            </a:xfrm>
            <a:prstGeom prst="rect">
              <a:avLst/>
            </a:prstGeom>
          </p:spPr>
        </p:pic>
        <p:pic>
          <p:nvPicPr>
            <p:cNvPr id="85" name="圖形 84" descr="文件 以實心填滿">
              <a:extLst>
                <a:ext uri="{FF2B5EF4-FFF2-40B4-BE49-F238E27FC236}">
                  <a16:creationId xmlns:a16="http://schemas.microsoft.com/office/drawing/2014/main" id="{AC0FD793-AFB9-F946-8A51-517ADC52B94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657039" y="3187131"/>
              <a:ext cx="511754" cy="554016"/>
            </a:xfrm>
            <a:prstGeom prst="rect">
              <a:avLst/>
            </a:prstGeom>
          </p:spPr>
        </p:pic>
        <p:pic>
          <p:nvPicPr>
            <p:cNvPr id="86" name="圖形 85" descr="文件 以實心填滿">
              <a:extLst>
                <a:ext uri="{FF2B5EF4-FFF2-40B4-BE49-F238E27FC236}">
                  <a16:creationId xmlns:a16="http://schemas.microsoft.com/office/drawing/2014/main" id="{6ED02C46-68C0-2495-2110-9C91B9592C2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083500" y="3231100"/>
              <a:ext cx="511754" cy="554016"/>
            </a:xfrm>
            <a:prstGeom prst="rect">
              <a:avLst/>
            </a:prstGeom>
          </p:spPr>
        </p:pic>
        <p:pic>
          <p:nvPicPr>
            <p:cNvPr id="87" name="圖形 86" descr="文件 以實心填滿">
              <a:extLst>
                <a:ext uri="{FF2B5EF4-FFF2-40B4-BE49-F238E27FC236}">
                  <a16:creationId xmlns:a16="http://schemas.microsoft.com/office/drawing/2014/main" id="{0FC2A8EA-A691-B559-2ED6-C9C338949DB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566559" y="3273361"/>
              <a:ext cx="511754" cy="554016"/>
            </a:xfrm>
            <a:prstGeom prst="rect">
              <a:avLst/>
            </a:prstGeom>
          </p:spPr>
        </p:pic>
        <p:pic>
          <p:nvPicPr>
            <p:cNvPr id="88" name="圖形 87" descr="文件 以實心填滿">
              <a:extLst>
                <a:ext uri="{FF2B5EF4-FFF2-40B4-BE49-F238E27FC236}">
                  <a16:creationId xmlns:a16="http://schemas.microsoft.com/office/drawing/2014/main" id="{98EE6E4C-6C59-60BB-B354-19ECCF39056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875087" y="3273372"/>
              <a:ext cx="511754" cy="554016"/>
            </a:xfrm>
            <a:prstGeom prst="rect">
              <a:avLst/>
            </a:prstGeom>
          </p:spPr>
        </p:pic>
        <p:pic>
          <p:nvPicPr>
            <p:cNvPr id="89" name="圖形 88" descr="文件 以實心填滿">
              <a:extLst>
                <a:ext uri="{FF2B5EF4-FFF2-40B4-BE49-F238E27FC236}">
                  <a16:creationId xmlns:a16="http://schemas.microsoft.com/office/drawing/2014/main" id="{288BF503-EEA9-5703-40CC-90EFE2E10F8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327429" y="3239116"/>
              <a:ext cx="511754" cy="553874"/>
            </a:xfrm>
            <a:prstGeom prst="rect">
              <a:avLst/>
            </a:prstGeom>
          </p:spPr>
        </p:pic>
        <p:pic>
          <p:nvPicPr>
            <p:cNvPr id="96" name="圖形 95" descr="文件 以實心填滿">
              <a:extLst>
                <a:ext uri="{FF2B5EF4-FFF2-40B4-BE49-F238E27FC236}">
                  <a16:creationId xmlns:a16="http://schemas.microsoft.com/office/drawing/2014/main" id="{41CE9A34-1835-D68C-A25D-267EB03BF90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94610" y="4086659"/>
              <a:ext cx="511754" cy="554016"/>
            </a:xfrm>
            <a:prstGeom prst="rect">
              <a:avLst/>
            </a:prstGeom>
          </p:spPr>
        </p:pic>
        <p:pic>
          <p:nvPicPr>
            <p:cNvPr id="97" name="圖形 96" descr="文件 以實心填滿">
              <a:extLst>
                <a:ext uri="{FF2B5EF4-FFF2-40B4-BE49-F238E27FC236}">
                  <a16:creationId xmlns:a16="http://schemas.microsoft.com/office/drawing/2014/main" id="{370BA843-217A-B685-2B0D-3DD9474C614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10194" y="4160317"/>
              <a:ext cx="511754" cy="554016"/>
            </a:xfrm>
            <a:prstGeom prst="rect">
              <a:avLst/>
            </a:prstGeom>
          </p:spPr>
        </p:pic>
        <p:pic>
          <p:nvPicPr>
            <p:cNvPr id="98" name="圖形 97" descr="文件 以實心填滿">
              <a:extLst>
                <a:ext uri="{FF2B5EF4-FFF2-40B4-BE49-F238E27FC236}">
                  <a16:creationId xmlns:a16="http://schemas.microsoft.com/office/drawing/2014/main" id="{1E034D0C-30BB-08D5-7EA7-5176E2CFE5A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3107" y="5260636"/>
              <a:ext cx="515434" cy="558000"/>
            </a:xfrm>
            <a:prstGeom prst="rect">
              <a:avLst/>
            </a:prstGeom>
          </p:spPr>
        </p:pic>
        <p:pic>
          <p:nvPicPr>
            <p:cNvPr id="99" name="圖形 98" descr="文件 以實心填滿">
              <a:extLst>
                <a:ext uri="{FF2B5EF4-FFF2-40B4-BE49-F238E27FC236}">
                  <a16:creationId xmlns:a16="http://schemas.microsoft.com/office/drawing/2014/main" id="{09862D7A-D1CF-9647-769C-439791410F8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42762" y="4664638"/>
              <a:ext cx="511754" cy="554016"/>
            </a:xfrm>
            <a:prstGeom prst="rect">
              <a:avLst/>
            </a:prstGeom>
          </p:spPr>
        </p:pic>
        <p:pic>
          <p:nvPicPr>
            <p:cNvPr id="100" name="圖形 99" descr="文件 以實心填滿">
              <a:extLst>
                <a:ext uri="{FF2B5EF4-FFF2-40B4-BE49-F238E27FC236}">
                  <a16:creationId xmlns:a16="http://schemas.microsoft.com/office/drawing/2014/main" id="{568F7631-1D0D-BD18-64D0-AD730965447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47417" y="4118046"/>
              <a:ext cx="511754" cy="554016"/>
            </a:xfrm>
            <a:prstGeom prst="rect">
              <a:avLst/>
            </a:prstGeom>
          </p:spPr>
        </p:pic>
        <p:pic>
          <p:nvPicPr>
            <p:cNvPr id="101" name="圖形 100" descr="文件 以實心填滿">
              <a:extLst>
                <a:ext uri="{FF2B5EF4-FFF2-40B4-BE49-F238E27FC236}">
                  <a16:creationId xmlns:a16="http://schemas.microsoft.com/office/drawing/2014/main" id="{1F8A1142-F2EA-3BC2-377A-009484DD9F1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243260" y="5121033"/>
              <a:ext cx="511754" cy="554016"/>
            </a:xfrm>
            <a:prstGeom prst="rect">
              <a:avLst/>
            </a:prstGeom>
          </p:spPr>
        </p:pic>
        <p:pic>
          <p:nvPicPr>
            <p:cNvPr id="102" name="圖形 101" descr="文件 以實心填滿">
              <a:extLst>
                <a:ext uri="{FF2B5EF4-FFF2-40B4-BE49-F238E27FC236}">
                  <a16:creationId xmlns:a16="http://schemas.microsoft.com/office/drawing/2014/main" id="{0440650A-D599-C5AC-FE7A-5310929CB59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71224" y="4682947"/>
              <a:ext cx="511754" cy="554016"/>
            </a:xfrm>
            <a:prstGeom prst="rect">
              <a:avLst/>
            </a:prstGeom>
          </p:spPr>
        </p:pic>
        <p:pic>
          <p:nvPicPr>
            <p:cNvPr id="103" name="圖形 102" descr="文件 以實心填滿">
              <a:extLst>
                <a:ext uri="{FF2B5EF4-FFF2-40B4-BE49-F238E27FC236}">
                  <a16:creationId xmlns:a16="http://schemas.microsoft.com/office/drawing/2014/main" id="{32E2F053-7E55-FAB5-9E40-84B773D8C9B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23785" y="5290120"/>
              <a:ext cx="511754" cy="554016"/>
            </a:xfrm>
            <a:prstGeom prst="rect">
              <a:avLst/>
            </a:prstGeom>
          </p:spPr>
        </p:pic>
        <p:pic>
          <p:nvPicPr>
            <p:cNvPr id="104" name="圖形 103" descr="文件 以實心填滿">
              <a:extLst>
                <a:ext uri="{FF2B5EF4-FFF2-40B4-BE49-F238E27FC236}">
                  <a16:creationId xmlns:a16="http://schemas.microsoft.com/office/drawing/2014/main" id="{60899305-3441-9FF8-53FE-E5B34DEFF39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601781" y="5071076"/>
              <a:ext cx="511754" cy="554016"/>
            </a:xfrm>
            <a:prstGeom prst="rect">
              <a:avLst/>
            </a:prstGeom>
          </p:spPr>
        </p:pic>
        <p:pic>
          <p:nvPicPr>
            <p:cNvPr id="105" name="圖形 104" descr="文件 以實心填滿">
              <a:extLst>
                <a:ext uri="{FF2B5EF4-FFF2-40B4-BE49-F238E27FC236}">
                  <a16:creationId xmlns:a16="http://schemas.microsoft.com/office/drawing/2014/main" id="{8785A309-D110-3219-6052-DDFA6C1588F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68813" y="5121033"/>
              <a:ext cx="511754" cy="554016"/>
            </a:xfrm>
            <a:prstGeom prst="rect">
              <a:avLst/>
            </a:prstGeom>
          </p:spPr>
        </p:pic>
        <p:pic>
          <p:nvPicPr>
            <p:cNvPr id="106" name="圖形 105" descr="文件 以實心填滿">
              <a:extLst>
                <a:ext uri="{FF2B5EF4-FFF2-40B4-BE49-F238E27FC236}">
                  <a16:creationId xmlns:a16="http://schemas.microsoft.com/office/drawing/2014/main" id="{0F111630-7912-BD02-0FA4-7EA162223C8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601781" y="4202589"/>
              <a:ext cx="511754" cy="554016"/>
            </a:xfrm>
            <a:prstGeom prst="rect">
              <a:avLst/>
            </a:prstGeom>
          </p:spPr>
        </p:pic>
        <p:pic>
          <p:nvPicPr>
            <p:cNvPr id="107" name="圖形 106" descr="文件 以實心填滿">
              <a:extLst>
                <a:ext uri="{FF2B5EF4-FFF2-40B4-BE49-F238E27FC236}">
                  <a16:creationId xmlns:a16="http://schemas.microsoft.com/office/drawing/2014/main" id="{37FC4085-C377-490F-6645-D25A0B43FCE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6890" y="4711160"/>
              <a:ext cx="511754" cy="554016"/>
            </a:xfrm>
            <a:prstGeom prst="rect">
              <a:avLst/>
            </a:prstGeom>
          </p:spPr>
        </p:pic>
        <p:pic>
          <p:nvPicPr>
            <p:cNvPr id="108" name="圖形 107" descr="文件 以實心填滿">
              <a:extLst>
                <a:ext uri="{FF2B5EF4-FFF2-40B4-BE49-F238E27FC236}">
                  <a16:creationId xmlns:a16="http://schemas.microsoft.com/office/drawing/2014/main" id="{F12D7B3C-15E3-3FFF-F747-CDC46C9B5DD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665845" y="4529554"/>
              <a:ext cx="511754" cy="554016"/>
            </a:xfrm>
            <a:prstGeom prst="rect">
              <a:avLst/>
            </a:prstGeom>
          </p:spPr>
        </p:pic>
        <p:pic>
          <p:nvPicPr>
            <p:cNvPr id="109" name="圖形 108" descr="文件 以實心填滿">
              <a:extLst>
                <a:ext uri="{FF2B5EF4-FFF2-40B4-BE49-F238E27FC236}">
                  <a16:creationId xmlns:a16="http://schemas.microsoft.com/office/drawing/2014/main" id="{C6AFC8ED-1807-66E4-825C-63B622640E5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1237" y="3683277"/>
              <a:ext cx="511754" cy="553874"/>
            </a:xfrm>
            <a:prstGeom prst="rect">
              <a:avLst/>
            </a:prstGeom>
          </p:spPr>
        </p:pic>
        <p:pic>
          <p:nvPicPr>
            <p:cNvPr id="110" name="圖形 109" descr="文件 以實心填滿">
              <a:extLst>
                <a:ext uri="{FF2B5EF4-FFF2-40B4-BE49-F238E27FC236}">
                  <a16:creationId xmlns:a16="http://schemas.microsoft.com/office/drawing/2014/main" id="{B4D0EEBF-1D14-23A4-EC6F-3283FB5C991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07698" y="3727235"/>
              <a:ext cx="511754" cy="553874"/>
            </a:xfrm>
            <a:prstGeom prst="rect">
              <a:avLst/>
            </a:prstGeom>
          </p:spPr>
        </p:pic>
        <p:pic>
          <p:nvPicPr>
            <p:cNvPr id="111" name="圖形 110" descr="文件 以實心填滿">
              <a:extLst>
                <a:ext uri="{FF2B5EF4-FFF2-40B4-BE49-F238E27FC236}">
                  <a16:creationId xmlns:a16="http://schemas.microsoft.com/office/drawing/2014/main" id="{5DB00F5B-6B7A-5218-63E7-3B40991F5CB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790354" y="4395125"/>
              <a:ext cx="511754" cy="553874"/>
            </a:xfrm>
            <a:prstGeom prst="rect">
              <a:avLst/>
            </a:prstGeom>
          </p:spPr>
        </p:pic>
        <p:pic>
          <p:nvPicPr>
            <p:cNvPr id="112" name="圖形 111" descr="文件 以實心填滿">
              <a:extLst>
                <a:ext uri="{FF2B5EF4-FFF2-40B4-BE49-F238E27FC236}">
                  <a16:creationId xmlns:a16="http://schemas.microsoft.com/office/drawing/2014/main" id="{A6F5B4D9-D090-58D4-EE0B-9E21EAF422F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468735" y="3708016"/>
              <a:ext cx="511754" cy="553874"/>
            </a:xfrm>
            <a:prstGeom prst="rect">
              <a:avLst/>
            </a:prstGeom>
          </p:spPr>
        </p:pic>
        <p:pic>
          <p:nvPicPr>
            <p:cNvPr id="113" name="圖形 112" descr="文件 以實心填滿">
              <a:extLst>
                <a:ext uri="{FF2B5EF4-FFF2-40B4-BE49-F238E27FC236}">
                  <a16:creationId xmlns:a16="http://schemas.microsoft.com/office/drawing/2014/main" id="{AF0355EE-FD44-2137-B601-5187231FDCB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44921" y="3684974"/>
              <a:ext cx="511754" cy="553874"/>
            </a:xfrm>
            <a:prstGeom prst="rect">
              <a:avLst/>
            </a:prstGeom>
          </p:spPr>
        </p:pic>
        <p:pic>
          <p:nvPicPr>
            <p:cNvPr id="114" name="圖形 113" descr="文件 以實心填滿">
              <a:extLst>
                <a:ext uri="{FF2B5EF4-FFF2-40B4-BE49-F238E27FC236}">
                  <a16:creationId xmlns:a16="http://schemas.microsoft.com/office/drawing/2014/main" id="{771326C8-0E3D-C5A2-7505-EF70FA0C00B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331599" y="3663847"/>
              <a:ext cx="511754" cy="553874"/>
            </a:xfrm>
            <a:prstGeom prst="rect">
              <a:avLst/>
            </a:prstGeom>
          </p:spPr>
        </p:pic>
        <p:pic>
          <p:nvPicPr>
            <p:cNvPr id="115" name="圖形 114" descr="文件 以實心填滿">
              <a:extLst>
                <a:ext uri="{FF2B5EF4-FFF2-40B4-BE49-F238E27FC236}">
                  <a16:creationId xmlns:a16="http://schemas.microsoft.com/office/drawing/2014/main" id="{888196CA-2E56-F3B5-603E-CAA3A48631B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07201" y="3115659"/>
              <a:ext cx="511754" cy="554016"/>
            </a:xfrm>
            <a:prstGeom prst="rect">
              <a:avLst/>
            </a:prstGeom>
          </p:spPr>
        </p:pic>
        <p:pic>
          <p:nvPicPr>
            <p:cNvPr id="116" name="圖形 115" descr="文件 以實心填滿">
              <a:extLst>
                <a:ext uri="{FF2B5EF4-FFF2-40B4-BE49-F238E27FC236}">
                  <a16:creationId xmlns:a16="http://schemas.microsoft.com/office/drawing/2014/main" id="{BB36CD20-48A1-76A8-6618-FCFC544642D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90260" y="3157920"/>
              <a:ext cx="511754" cy="554016"/>
            </a:xfrm>
            <a:prstGeom prst="rect">
              <a:avLst/>
            </a:prstGeom>
          </p:spPr>
        </p:pic>
        <p:pic>
          <p:nvPicPr>
            <p:cNvPr id="117" name="圖形 116" descr="文件 以實心填滿">
              <a:extLst>
                <a:ext uri="{FF2B5EF4-FFF2-40B4-BE49-F238E27FC236}">
                  <a16:creationId xmlns:a16="http://schemas.microsoft.com/office/drawing/2014/main" id="{728465A7-2EEF-C0F6-F3ED-CB61F762F55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98788" y="3157931"/>
              <a:ext cx="511754" cy="554016"/>
            </a:xfrm>
            <a:prstGeom prst="rect">
              <a:avLst/>
            </a:prstGeom>
          </p:spPr>
        </p:pic>
        <p:pic>
          <p:nvPicPr>
            <p:cNvPr id="118" name="圖形 117" descr="文件 以實心填滿">
              <a:extLst>
                <a:ext uri="{FF2B5EF4-FFF2-40B4-BE49-F238E27FC236}">
                  <a16:creationId xmlns:a16="http://schemas.microsoft.com/office/drawing/2014/main" id="{71F86DFE-E2CE-90C9-A412-50FF2E041BE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451130" y="3123675"/>
              <a:ext cx="511754" cy="553874"/>
            </a:xfrm>
            <a:prstGeom prst="rect">
              <a:avLst/>
            </a:prstGeom>
          </p:spPr>
        </p:pic>
      </p:grpSp>
      <p:grpSp>
        <p:nvGrpSpPr>
          <p:cNvPr id="4" name="群組 3">
            <a:extLst>
              <a:ext uri="{FF2B5EF4-FFF2-40B4-BE49-F238E27FC236}">
                <a16:creationId xmlns:a16="http://schemas.microsoft.com/office/drawing/2014/main" id="{65744AA7-7F8A-8672-8DF2-10E4A5F80F23}"/>
              </a:ext>
            </a:extLst>
          </p:cNvPr>
          <p:cNvGrpSpPr/>
          <p:nvPr/>
        </p:nvGrpSpPr>
        <p:grpSpPr>
          <a:xfrm>
            <a:off x="7617260" y="3241045"/>
            <a:ext cx="4088830" cy="3397902"/>
            <a:chOff x="7617260" y="3241045"/>
            <a:chExt cx="4088830" cy="3397902"/>
          </a:xfrm>
        </p:grpSpPr>
        <p:sp>
          <p:nvSpPr>
            <p:cNvPr id="22" name="文字方塊 4">
              <a:extLst>
                <a:ext uri="{FF2B5EF4-FFF2-40B4-BE49-F238E27FC236}">
                  <a16:creationId xmlns:a16="http://schemas.microsoft.com/office/drawing/2014/main" id="{9D76334C-7C09-332E-92B2-82693B7E4185}"/>
                </a:ext>
              </a:extLst>
            </p:cNvPr>
            <p:cNvSpPr txBox="1"/>
            <p:nvPr/>
          </p:nvSpPr>
          <p:spPr>
            <a:xfrm>
              <a:off x="7815754" y="5807950"/>
              <a:ext cx="3696390" cy="83099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2400">
                  <a:ea typeface="新細明體"/>
                  <a:cs typeface="Calibri"/>
                </a:rPr>
                <a:t>Datasets of other tasks</a:t>
              </a:r>
              <a:br>
                <a:rPr lang="en-US" altLang="zh-TW" sz="2400">
                  <a:ea typeface="新細明體"/>
                  <a:cs typeface="Calibri"/>
                </a:rPr>
              </a:br>
              <a:r>
                <a:rPr lang="en-US" altLang="zh-TW" sz="2400">
                  <a:ea typeface="新細明體"/>
                  <a:cs typeface="Calibri"/>
                </a:rPr>
                <a:t>(labeled)</a:t>
              </a:r>
              <a:endParaRPr lang="zh-TW"/>
            </a:p>
          </p:txBody>
        </p:sp>
        <p:grpSp>
          <p:nvGrpSpPr>
            <p:cNvPr id="52" name="群組 51">
              <a:extLst>
                <a:ext uri="{FF2B5EF4-FFF2-40B4-BE49-F238E27FC236}">
                  <a16:creationId xmlns:a16="http://schemas.microsoft.com/office/drawing/2014/main" id="{7F397488-B8A7-7DD9-BD5C-39DE4D43662E}"/>
                </a:ext>
              </a:extLst>
            </p:cNvPr>
            <p:cNvGrpSpPr/>
            <p:nvPr/>
          </p:nvGrpSpPr>
          <p:grpSpPr>
            <a:xfrm>
              <a:off x="7617260" y="3241045"/>
              <a:ext cx="4088830" cy="2265460"/>
              <a:chOff x="7617260" y="3241045"/>
              <a:chExt cx="4088830" cy="2265460"/>
            </a:xfrm>
          </p:grpSpPr>
          <p:grpSp>
            <p:nvGrpSpPr>
              <p:cNvPr id="7" name="群組 6">
                <a:extLst>
                  <a:ext uri="{FF2B5EF4-FFF2-40B4-BE49-F238E27FC236}">
                    <a16:creationId xmlns:a16="http://schemas.microsoft.com/office/drawing/2014/main" id="{A7EE2D56-1478-0642-EF32-AD99BA43D189}"/>
                  </a:ext>
                </a:extLst>
              </p:cNvPr>
              <p:cNvGrpSpPr/>
              <p:nvPr/>
            </p:nvGrpSpPr>
            <p:grpSpPr>
              <a:xfrm>
                <a:off x="7617260" y="3241045"/>
                <a:ext cx="1935727" cy="1638408"/>
                <a:chOff x="288375" y="2413591"/>
                <a:chExt cx="5289092" cy="4178076"/>
              </a:xfrm>
            </p:grpSpPr>
            <p:pic>
              <p:nvPicPr>
                <p:cNvPr id="23" name="圖形 22" descr="文件 以實心填滿">
                  <a:extLst>
                    <a:ext uri="{FF2B5EF4-FFF2-40B4-BE49-F238E27FC236}">
                      <a16:creationId xmlns:a16="http://schemas.microsoft.com/office/drawing/2014/main" id="{AD700CCC-2328-2825-088C-091C658E18A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49079" y="2413591"/>
                  <a:ext cx="1339702" cy="1339702"/>
                </a:xfrm>
                <a:prstGeom prst="rect">
                  <a:avLst/>
                </a:prstGeom>
              </p:spPr>
            </p:pic>
            <p:pic>
              <p:nvPicPr>
                <p:cNvPr id="24" name="圖形 23" descr="文件 以實心填滿">
                  <a:extLst>
                    <a:ext uri="{FF2B5EF4-FFF2-40B4-BE49-F238E27FC236}">
                      <a16:creationId xmlns:a16="http://schemas.microsoft.com/office/drawing/2014/main" id="{12837886-E8B8-353D-8102-3E73C8AD98F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165497" y="2519916"/>
                  <a:ext cx="1339702" cy="1339702"/>
                </a:xfrm>
                <a:prstGeom prst="rect">
                  <a:avLst/>
                </a:prstGeom>
              </p:spPr>
            </p:pic>
            <p:pic>
              <p:nvPicPr>
                <p:cNvPr id="25" name="圖形 24" descr="文件 以實心填滿">
                  <a:extLst>
                    <a:ext uri="{FF2B5EF4-FFF2-40B4-BE49-F238E27FC236}">
                      <a16:creationId xmlns:a16="http://schemas.microsoft.com/office/drawing/2014/main" id="{04D8958E-A347-B8A4-3295-6438EB4A21A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589350" y="3607160"/>
                  <a:ext cx="1339702" cy="1339702"/>
                </a:xfrm>
                <a:prstGeom prst="rect">
                  <a:avLst/>
                </a:prstGeom>
              </p:spPr>
            </p:pic>
            <p:pic>
              <p:nvPicPr>
                <p:cNvPr id="26" name="圖形 25" descr="文件 以實心填滿">
                  <a:extLst>
                    <a:ext uri="{FF2B5EF4-FFF2-40B4-BE49-F238E27FC236}">
                      <a16:creationId xmlns:a16="http://schemas.microsoft.com/office/drawing/2014/main" id="{B6DB1AB9-C185-9094-441A-FF68B4C54E5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81301" y="4582892"/>
                  <a:ext cx="1339702" cy="1339702"/>
                </a:xfrm>
                <a:prstGeom prst="rect">
                  <a:avLst/>
                </a:prstGeom>
              </p:spPr>
            </p:pic>
            <p:pic>
              <p:nvPicPr>
                <p:cNvPr id="27" name="圖形 26" descr="文件 以實心填滿">
                  <a:extLst>
                    <a:ext uri="{FF2B5EF4-FFF2-40B4-BE49-F238E27FC236}">
                      <a16:creationId xmlns:a16="http://schemas.microsoft.com/office/drawing/2014/main" id="{45D8B905-7DA3-6C3C-A808-D3BECDCD313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537204" y="3755843"/>
                  <a:ext cx="1339702" cy="1339702"/>
                </a:xfrm>
                <a:prstGeom prst="rect">
                  <a:avLst/>
                </a:prstGeom>
              </p:spPr>
            </p:pic>
            <p:pic>
              <p:nvPicPr>
                <p:cNvPr id="28" name="圖形 27" descr="文件 以實心填滿">
                  <a:extLst>
                    <a:ext uri="{FF2B5EF4-FFF2-40B4-BE49-F238E27FC236}">
                      <a16:creationId xmlns:a16="http://schemas.microsoft.com/office/drawing/2014/main" id="{7CB61854-068C-91FF-8BE4-89410A7F5F8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048301" y="2417696"/>
                  <a:ext cx="1339702" cy="1339702"/>
                </a:xfrm>
                <a:prstGeom prst="rect">
                  <a:avLst/>
                </a:prstGeom>
              </p:spPr>
            </p:pic>
            <p:pic>
              <p:nvPicPr>
                <p:cNvPr id="29" name="圖形 28" descr="文件 以實心填滿">
                  <a:extLst>
                    <a:ext uri="{FF2B5EF4-FFF2-40B4-BE49-F238E27FC236}">
                      <a16:creationId xmlns:a16="http://schemas.microsoft.com/office/drawing/2014/main" id="{F008D4CC-B08F-E7C1-8748-B8EE297F515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299204" y="4843086"/>
                  <a:ext cx="1339702" cy="1339702"/>
                </a:xfrm>
                <a:prstGeom prst="rect">
                  <a:avLst/>
                </a:prstGeom>
              </p:spPr>
            </p:pic>
            <p:pic>
              <p:nvPicPr>
                <p:cNvPr id="30" name="圖形 29" descr="文件 以實心填滿">
                  <a:extLst>
                    <a:ext uri="{FF2B5EF4-FFF2-40B4-BE49-F238E27FC236}">
                      <a16:creationId xmlns:a16="http://schemas.microsoft.com/office/drawing/2014/main" id="{1DF87198-8E98-28F8-7ACB-249A48400F3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568693" y="3700086"/>
                  <a:ext cx="1339702" cy="1339702"/>
                </a:xfrm>
                <a:prstGeom prst="rect">
                  <a:avLst/>
                </a:prstGeom>
              </p:spPr>
            </p:pic>
            <p:pic>
              <p:nvPicPr>
                <p:cNvPr id="31" name="圖形 30" descr="文件 以實心填滿">
                  <a:extLst>
                    <a:ext uri="{FF2B5EF4-FFF2-40B4-BE49-F238E27FC236}">
                      <a16:creationId xmlns:a16="http://schemas.microsoft.com/office/drawing/2014/main" id="{094F8E09-DA16-89C0-118D-0E5187D43E2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462863" y="5251965"/>
                  <a:ext cx="1339702" cy="1339702"/>
                </a:xfrm>
                <a:prstGeom prst="rect">
                  <a:avLst/>
                </a:prstGeom>
              </p:spPr>
            </p:pic>
            <p:pic>
              <p:nvPicPr>
                <p:cNvPr id="32" name="圖形 31" descr="文件 以實心填滿">
                  <a:extLst>
                    <a:ext uri="{FF2B5EF4-FFF2-40B4-BE49-F238E27FC236}">
                      <a16:creationId xmlns:a16="http://schemas.microsoft.com/office/drawing/2014/main" id="{5FDA3178-6FF2-8616-5B87-6A684B45AA0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237765" y="4722281"/>
                  <a:ext cx="1339702" cy="1339702"/>
                </a:xfrm>
                <a:prstGeom prst="rect">
                  <a:avLst/>
                </a:prstGeom>
              </p:spPr>
            </p:pic>
            <p:pic>
              <p:nvPicPr>
                <p:cNvPr id="33" name="圖形 32" descr="文件 以實心填滿">
                  <a:extLst>
                    <a:ext uri="{FF2B5EF4-FFF2-40B4-BE49-F238E27FC236}">
                      <a16:creationId xmlns:a16="http://schemas.microsoft.com/office/drawing/2014/main" id="{077DF255-F142-5F88-1A2B-0404E90ED17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533594" y="4843086"/>
                  <a:ext cx="1339702" cy="1339702"/>
                </a:xfrm>
                <a:prstGeom prst="rect">
                  <a:avLst/>
                </a:prstGeom>
              </p:spPr>
            </p:pic>
            <p:pic>
              <p:nvPicPr>
                <p:cNvPr id="34" name="圖形 33" descr="文件 以實心填滿">
                  <a:extLst>
                    <a:ext uri="{FF2B5EF4-FFF2-40B4-BE49-F238E27FC236}">
                      <a16:creationId xmlns:a16="http://schemas.microsoft.com/office/drawing/2014/main" id="{D9281FFA-51DE-A1DF-E641-411E9FC04A6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237764" y="2622135"/>
                  <a:ext cx="1339702" cy="1339702"/>
                </a:xfrm>
                <a:prstGeom prst="rect">
                  <a:avLst/>
                </a:prstGeom>
              </p:spPr>
            </p:pic>
            <p:pic>
              <p:nvPicPr>
                <p:cNvPr id="35" name="圖形 34" descr="文件 以實心填滿">
                  <a:extLst>
                    <a:ext uri="{FF2B5EF4-FFF2-40B4-BE49-F238E27FC236}">
                      <a16:creationId xmlns:a16="http://schemas.microsoft.com/office/drawing/2014/main" id="{461F323D-85A3-B739-3E12-60004F0E300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88375" y="3291209"/>
                  <a:ext cx="1339702" cy="1339702"/>
                </a:xfrm>
                <a:prstGeom prst="rect">
                  <a:avLst/>
                </a:prstGeom>
              </p:spPr>
            </p:pic>
          </p:grpSp>
          <p:pic>
            <p:nvPicPr>
              <p:cNvPr id="37" name="圖形 36" descr="文件 以實心填滿">
                <a:extLst>
                  <a:ext uri="{FF2B5EF4-FFF2-40B4-BE49-F238E27FC236}">
                    <a16:creationId xmlns:a16="http://schemas.microsoft.com/office/drawing/2014/main" id="{E343E7BE-DC81-228B-41D7-AF3EE04E0CB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339408" y="3744032"/>
                <a:ext cx="511754" cy="553874"/>
              </a:xfrm>
              <a:prstGeom prst="rect">
                <a:avLst/>
              </a:prstGeom>
            </p:spPr>
          </p:pic>
          <p:pic>
            <p:nvPicPr>
              <p:cNvPr id="38" name="圖形 37" descr="文件 以實心填滿">
                <a:extLst>
                  <a:ext uri="{FF2B5EF4-FFF2-40B4-BE49-F238E27FC236}">
                    <a16:creationId xmlns:a16="http://schemas.microsoft.com/office/drawing/2014/main" id="{49BB5BF5-16C1-5D52-523D-EFA0C87D319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460068" y="4290975"/>
                <a:ext cx="511754" cy="553874"/>
              </a:xfrm>
              <a:prstGeom prst="rect">
                <a:avLst/>
              </a:prstGeom>
            </p:spPr>
          </p:pic>
          <p:pic>
            <p:nvPicPr>
              <p:cNvPr id="39" name="圖形 38" descr="文件 以實心填滿">
                <a:extLst>
                  <a:ext uri="{FF2B5EF4-FFF2-40B4-BE49-F238E27FC236}">
                    <a16:creationId xmlns:a16="http://schemas.microsoft.com/office/drawing/2014/main" id="{2743A542-ECD0-1B58-AC85-09822C589A2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782136" y="3706196"/>
                <a:ext cx="511754" cy="553874"/>
              </a:xfrm>
              <a:prstGeom prst="rect">
                <a:avLst/>
              </a:prstGeom>
            </p:spPr>
          </p:pic>
          <p:pic>
            <p:nvPicPr>
              <p:cNvPr id="40" name="圖形 39" descr="文件 以實心填滿">
                <a:extLst>
                  <a:ext uri="{FF2B5EF4-FFF2-40B4-BE49-F238E27FC236}">
                    <a16:creationId xmlns:a16="http://schemas.microsoft.com/office/drawing/2014/main" id="{533134E2-3003-DB3D-415F-39AD0A72ABA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956948" y="4861907"/>
                <a:ext cx="511754" cy="553874"/>
              </a:xfrm>
              <a:prstGeom prst="rect">
                <a:avLst/>
              </a:prstGeom>
            </p:spPr>
          </p:pic>
          <p:pic>
            <p:nvPicPr>
              <p:cNvPr id="41" name="圖形 40" descr="文件 以實心填滿">
                <a:extLst>
                  <a:ext uri="{FF2B5EF4-FFF2-40B4-BE49-F238E27FC236}">
                    <a16:creationId xmlns:a16="http://schemas.microsoft.com/office/drawing/2014/main" id="{D8BBD7F9-6BBB-718A-B591-13A3CF1E631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971822" y="4300590"/>
                <a:ext cx="511754" cy="553874"/>
              </a:xfrm>
              <a:prstGeom prst="rect">
                <a:avLst/>
              </a:prstGeom>
            </p:spPr>
          </p:pic>
          <p:pic>
            <p:nvPicPr>
              <p:cNvPr id="42" name="圖形 41" descr="文件 以實心填滿">
                <a:extLst>
                  <a:ext uri="{FF2B5EF4-FFF2-40B4-BE49-F238E27FC236}">
                    <a16:creationId xmlns:a16="http://schemas.microsoft.com/office/drawing/2014/main" id="{8E0EA6FC-FDEB-14B5-734E-890311D7D20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612782" y="4952631"/>
                <a:ext cx="511754" cy="553874"/>
              </a:xfrm>
              <a:prstGeom prst="rect">
                <a:avLst/>
              </a:prstGeom>
            </p:spPr>
          </p:pic>
          <p:pic>
            <p:nvPicPr>
              <p:cNvPr id="43" name="圖形 42" descr="文件 以實心填滿">
                <a:extLst>
                  <a:ext uri="{FF2B5EF4-FFF2-40B4-BE49-F238E27FC236}">
                    <a16:creationId xmlns:a16="http://schemas.microsoft.com/office/drawing/2014/main" id="{37B396C3-FC27-1317-A49D-C2BECBDD929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380503" y="4516644"/>
                <a:ext cx="511754" cy="553874"/>
              </a:xfrm>
              <a:prstGeom prst="rect">
                <a:avLst/>
              </a:prstGeom>
            </p:spPr>
          </p:pic>
          <p:pic>
            <p:nvPicPr>
              <p:cNvPr id="44" name="圖形 43" descr="文件 以實心填滿">
                <a:extLst>
                  <a:ext uri="{FF2B5EF4-FFF2-40B4-BE49-F238E27FC236}">
                    <a16:creationId xmlns:a16="http://schemas.microsoft.com/office/drawing/2014/main" id="{8BC28B1A-330B-63CD-9947-CE1439B1120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019885" y="4785518"/>
                <a:ext cx="511754" cy="553874"/>
              </a:xfrm>
              <a:prstGeom prst="rect">
                <a:avLst/>
              </a:prstGeom>
            </p:spPr>
          </p:pic>
          <p:pic>
            <p:nvPicPr>
              <p:cNvPr id="45" name="圖形 44" descr="文件 以實心填滿">
                <a:extLst>
                  <a:ext uri="{FF2B5EF4-FFF2-40B4-BE49-F238E27FC236}">
                    <a16:creationId xmlns:a16="http://schemas.microsoft.com/office/drawing/2014/main" id="{2D16E530-D192-4B9B-819E-045016F7F0E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175703" y="3878872"/>
                <a:ext cx="511754" cy="553874"/>
              </a:xfrm>
              <a:prstGeom prst="rect">
                <a:avLst/>
              </a:prstGeom>
            </p:spPr>
          </p:pic>
          <p:pic>
            <p:nvPicPr>
              <p:cNvPr id="46" name="圖形 45" descr="文件 以實心填滿">
                <a:extLst>
                  <a:ext uri="{FF2B5EF4-FFF2-40B4-BE49-F238E27FC236}">
                    <a16:creationId xmlns:a16="http://schemas.microsoft.com/office/drawing/2014/main" id="{2972830F-16B8-2545-FF62-E33D780C072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756121" y="3368539"/>
                <a:ext cx="511754" cy="554016"/>
              </a:xfrm>
              <a:prstGeom prst="rect">
                <a:avLst/>
              </a:prstGeom>
            </p:spPr>
          </p:pic>
          <p:pic>
            <p:nvPicPr>
              <p:cNvPr id="47" name="圖形 46" descr="文件 以實心填滿">
                <a:extLst>
                  <a:ext uri="{FF2B5EF4-FFF2-40B4-BE49-F238E27FC236}">
                    <a16:creationId xmlns:a16="http://schemas.microsoft.com/office/drawing/2014/main" id="{1D44D1AC-0E35-FA62-1FBB-9785B2A8E7B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978355" y="4591489"/>
                <a:ext cx="515434" cy="558000"/>
              </a:xfrm>
              <a:prstGeom prst="rect">
                <a:avLst/>
              </a:prstGeom>
            </p:spPr>
          </p:pic>
          <p:pic>
            <p:nvPicPr>
              <p:cNvPr id="48" name="圖形 47" descr="文件 以實心填滿">
                <a:extLst>
                  <a:ext uri="{FF2B5EF4-FFF2-40B4-BE49-F238E27FC236}">
                    <a16:creationId xmlns:a16="http://schemas.microsoft.com/office/drawing/2014/main" id="{CD747FA2-D2E8-5CB1-C0EE-80D647D71EC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194336" y="3878801"/>
                <a:ext cx="511754" cy="554016"/>
              </a:xfrm>
              <a:prstGeom prst="rect">
                <a:avLst/>
              </a:prstGeom>
            </p:spPr>
          </p:pic>
          <p:pic>
            <p:nvPicPr>
              <p:cNvPr id="49" name="圖形 48" descr="文件 以實心填滿">
                <a:extLst>
                  <a:ext uri="{FF2B5EF4-FFF2-40B4-BE49-F238E27FC236}">
                    <a16:creationId xmlns:a16="http://schemas.microsoft.com/office/drawing/2014/main" id="{F7A3E6E3-8DD6-C321-9EA4-89C35B4E648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557081" y="3971774"/>
                <a:ext cx="511754" cy="554016"/>
              </a:xfrm>
              <a:prstGeom prst="rect">
                <a:avLst/>
              </a:prstGeom>
            </p:spPr>
          </p:pic>
          <p:pic>
            <p:nvPicPr>
              <p:cNvPr id="50" name="圖形 49" descr="文件 以實心填滿">
                <a:extLst>
                  <a:ext uri="{FF2B5EF4-FFF2-40B4-BE49-F238E27FC236}">
                    <a16:creationId xmlns:a16="http://schemas.microsoft.com/office/drawing/2014/main" id="{00978237-6D69-17E6-89C1-0F94FFDC21E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663949" y="3256420"/>
                <a:ext cx="511754" cy="554016"/>
              </a:xfrm>
              <a:prstGeom prst="rect">
                <a:avLst/>
              </a:prstGeom>
            </p:spPr>
          </p:pic>
          <p:pic>
            <p:nvPicPr>
              <p:cNvPr id="51" name="圖形 50" descr="文件 以實心填滿">
                <a:extLst>
                  <a:ext uri="{FF2B5EF4-FFF2-40B4-BE49-F238E27FC236}">
                    <a16:creationId xmlns:a16="http://schemas.microsoft.com/office/drawing/2014/main" id="{D8CCA642-8116-B48B-95A4-9938D348F6D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134483" y="3248992"/>
                <a:ext cx="511754" cy="553874"/>
              </a:xfrm>
              <a:prstGeom prst="rect">
                <a:avLst/>
              </a:prstGeom>
            </p:spPr>
          </p:pic>
        </p:grpSp>
      </p:grpSp>
      <p:sp>
        <p:nvSpPr>
          <p:cNvPr id="5" name="日期版面配置區 4">
            <a:extLst>
              <a:ext uri="{FF2B5EF4-FFF2-40B4-BE49-F238E27FC236}">
                <a16:creationId xmlns:a16="http://schemas.microsoft.com/office/drawing/2014/main" id="{B45FAA3C-D3AF-1296-2AE8-8761CE19E746}"/>
              </a:ext>
            </a:extLst>
          </p:cNvPr>
          <p:cNvSpPr>
            <a:spLocks noGrp="1"/>
          </p:cNvSpPr>
          <p:nvPr>
            <p:ph type="dt" sz="half" idx="10"/>
          </p:nvPr>
        </p:nvSpPr>
        <p:spPr/>
        <p:txBody>
          <a:bodyPr/>
          <a:lstStyle/>
          <a:p>
            <a:endParaRPr lang="en-TW"/>
          </a:p>
        </p:txBody>
      </p:sp>
    </p:spTree>
    <p:extLst>
      <p:ext uri="{BB962C8B-B14F-4D97-AF65-F5344CB8AC3E}">
        <p14:creationId xmlns:p14="http://schemas.microsoft.com/office/powerpoint/2010/main" val="4052399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96B476E6-EAD8-ED4B-C541-E01CE8DA3510}"/>
              </a:ext>
            </a:extLst>
          </p:cNvPr>
          <p:cNvSpPr>
            <a:spLocks noGrp="1"/>
          </p:cNvSpPr>
          <p:nvPr>
            <p:ph type="title"/>
          </p:nvPr>
        </p:nvSpPr>
        <p:spPr/>
        <p:txBody>
          <a:bodyPr>
            <a:normAutofit/>
          </a:bodyPr>
          <a:lstStyle/>
          <a:p>
            <a:r>
              <a:rPr kumimoji="1" lang="en-US" altLang="zh-TW"/>
              <a:t>Using PLMs with different amounts of data</a:t>
            </a:r>
            <a:endParaRPr kumimoji="1" lang="zh-TW" altLang="en-US"/>
          </a:p>
        </p:txBody>
      </p:sp>
      <p:sp>
        <p:nvSpPr>
          <p:cNvPr id="3" name="內容版面配置區 2">
            <a:extLst>
              <a:ext uri="{FF2B5EF4-FFF2-40B4-BE49-F238E27FC236}">
                <a16:creationId xmlns:a16="http://schemas.microsoft.com/office/drawing/2014/main" id="{D5932523-928C-0266-DA55-85AD22A7A8F7}"/>
              </a:ext>
            </a:extLst>
          </p:cNvPr>
          <p:cNvSpPr>
            <a:spLocks noGrp="1"/>
          </p:cNvSpPr>
          <p:nvPr>
            <p:ph idx="1"/>
          </p:nvPr>
        </p:nvSpPr>
        <p:spPr>
          <a:xfrm>
            <a:off x="838200" y="1219201"/>
            <a:ext cx="10515600" cy="2139078"/>
          </a:xfrm>
        </p:spPr>
        <p:txBody>
          <a:bodyPr/>
          <a:lstStyle/>
          <a:p>
            <a:r>
              <a:rPr kumimoji="1" lang="en-US" altLang="zh-TW"/>
              <a:t>Our goal: fine-tune a model for a target downstream task using a PLM</a:t>
            </a:r>
          </a:p>
          <a:p>
            <a:pPr lvl="1"/>
            <a:r>
              <a:rPr kumimoji="1" lang="en-US" altLang="zh-TW"/>
              <a:t>Sometimes, labeled data for the target task is scarce</a:t>
            </a:r>
          </a:p>
        </p:txBody>
      </p:sp>
      <p:grpSp>
        <p:nvGrpSpPr>
          <p:cNvPr id="6" name="群組 5">
            <a:extLst>
              <a:ext uri="{FF2B5EF4-FFF2-40B4-BE49-F238E27FC236}">
                <a16:creationId xmlns:a16="http://schemas.microsoft.com/office/drawing/2014/main" id="{F93382EC-F109-E34A-5C51-E4570C573677}"/>
              </a:ext>
            </a:extLst>
          </p:cNvPr>
          <p:cNvGrpSpPr/>
          <p:nvPr/>
        </p:nvGrpSpPr>
        <p:grpSpPr>
          <a:xfrm>
            <a:off x="752085" y="3358279"/>
            <a:ext cx="2840665" cy="2533486"/>
            <a:chOff x="1314087" y="2204882"/>
            <a:chExt cx="2840665" cy="2533486"/>
          </a:xfrm>
        </p:grpSpPr>
        <p:grpSp>
          <p:nvGrpSpPr>
            <p:cNvPr id="7" name="群組 6">
              <a:extLst>
                <a:ext uri="{FF2B5EF4-FFF2-40B4-BE49-F238E27FC236}">
                  <a16:creationId xmlns:a16="http://schemas.microsoft.com/office/drawing/2014/main" id="{A3A02FFF-CCFA-9BDD-CC90-0F16D6D92986}"/>
                </a:ext>
              </a:extLst>
            </p:cNvPr>
            <p:cNvGrpSpPr/>
            <p:nvPr/>
          </p:nvGrpSpPr>
          <p:grpSpPr>
            <a:xfrm>
              <a:off x="1725706" y="2204882"/>
              <a:ext cx="2020384" cy="1727788"/>
              <a:chOff x="288375" y="2413591"/>
              <a:chExt cx="5289092" cy="4178076"/>
            </a:xfrm>
          </p:grpSpPr>
          <p:pic>
            <p:nvPicPr>
              <p:cNvPr id="9" name="圖形 8" descr="文件 以實心填滿">
                <a:extLst>
                  <a:ext uri="{FF2B5EF4-FFF2-40B4-BE49-F238E27FC236}">
                    <a16:creationId xmlns:a16="http://schemas.microsoft.com/office/drawing/2014/main" id="{AFE6C524-723B-7E16-7477-F396C67EE49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49079" y="2413591"/>
                <a:ext cx="1339702" cy="1339702"/>
              </a:xfrm>
              <a:prstGeom prst="rect">
                <a:avLst/>
              </a:prstGeom>
            </p:spPr>
          </p:pic>
          <p:pic>
            <p:nvPicPr>
              <p:cNvPr id="10" name="圖形 9" descr="文件 以實心填滿">
                <a:extLst>
                  <a:ext uri="{FF2B5EF4-FFF2-40B4-BE49-F238E27FC236}">
                    <a16:creationId xmlns:a16="http://schemas.microsoft.com/office/drawing/2014/main" id="{22937D59-4A7D-0582-828A-1C983D9EF53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165497" y="2519916"/>
                <a:ext cx="1339702" cy="1339702"/>
              </a:xfrm>
              <a:prstGeom prst="rect">
                <a:avLst/>
              </a:prstGeom>
            </p:spPr>
          </p:pic>
          <p:pic>
            <p:nvPicPr>
              <p:cNvPr id="11" name="圖形 10" descr="文件 以實心填滿">
                <a:extLst>
                  <a:ext uri="{FF2B5EF4-FFF2-40B4-BE49-F238E27FC236}">
                    <a16:creationId xmlns:a16="http://schemas.microsoft.com/office/drawing/2014/main" id="{CED2B4F5-C84F-328E-E21F-5AD20097DAF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589350" y="3607160"/>
                <a:ext cx="1339702" cy="1339702"/>
              </a:xfrm>
              <a:prstGeom prst="rect">
                <a:avLst/>
              </a:prstGeom>
            </p:spPr>
          </p:pic>
          <p:pic>
            <p:nvPicPr>
              <p:cNvPr id="12" name="圖形 11" descr="文件 以實心填滿">
                <a:extLst>
                  <a:ext uri="{FF2B5EF4-FFF2-40B4-BE49-F238E27FC236}">
                    <a16:creationId xmlns:a16="http://schemas.microsoft.com/office/drawing/2014/main" id="{57087A1D-F610-4201-1EE8-2CD19DFFCF3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81301" y="4582892"/>
                <a:ext cx="1339702" cy="1339702"/>
              </a:xfrm>
              <a:prstGeom prst="rect">
                <a:avLst/>
              </a:prstGeom>
            </p:spPr>
          </p:pic>
          <p:pic>
            <p:nvPicPr>
              <p:cNvPr id="13" name="圖形 12" descr="文件 以實心填滿">
                <a:extLst>
                  <a:ext uri="{FF2B5EF4-FFF2-40B4-BE49-F238E27FC236}">
                    <a16:creationId xmlns:a16="http://schemas.microsoft.com/office/drawing/2014/main" id="{DBCF2C1E-EB0A-AFC6-7D0D-421530F073E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537204" y="3755843"/>
                <a:ext cx="1339702" cy="1339702"/>
              </a:xfrm>
              <a:prstGeom prst="rect">
                <a:avLst/>
              </a:prstGeom>
            </p:spPr>
          </p:pic>
          <p:pic>
            <p:nvPicPr>
              <p:cNvPr id="14" name="圖形 13" descr="文件 以實心填滿">
                <a:extLst>
                  <a:ext uri="{FF2B5EF4-FFF2-40B4-BE49-F238E27FC236}">
                    <a16:creationId xmlns:a16="http://schemas.microsoft.com/office/drawing/2014/main" id="{9DA65B9D-FCA0-6C22-CDF2-836F45F9435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048301" y="2417696"/>
                <a:ext cx="1339702" cy="1339702"/>
              </a:xfrm>
              <a:prstGeom prst="rect">
                <a:avLst/>
              </a:prstGeom>
            </p:spPr>
          </p:pic>
          <p:pic>
            <p:nvPicPr>
              <p:cNvPr id="15" name="圖形 14" descr="文件 以實心填滿">
                <a:extLst>
                  <a:ext uri="{FF2B5EF4-FFF2-40B4-BE49-F238E27FC236}">
                    <a16:creationId xmlns:a16="http://schemas.microsoft.com/office/drawing/2014/main" id="{5DF1B20B-539E-959E-D307-32539F3E0EF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299204" y="4843086"/>
                <a:ext cx="1339702" cy="1339702"/>
              </a:xfrm>
              <a:prstGeom prst="rect">
                <a:avLst/>
              </a:prstGeom>
            </p:spPr>
          </p:pic>
          <p:pic>
            <p:nvPicPr>
              <p:cNvPr id="16" name="圖形 15" descr="文件 以實心填滿">
                <a:extLst>
                  <a:ext uri="{FF2B5EF4-FFF2-40B4-BE49-F238E27FC236}">
                    <a16:creationId xmlns:a16="http://schemas.microsoft.com/office/drawing/2014/main" id="{7A2217E5-385F-B13F-D5B1-FBB0EE5A2DE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568693" y="3700086"/>
                <a:ext cx="1339702" cy="1339702"/>
              </a:xfrm>
              <a:prstGeom prst="rect">
                <a:avLst/>
              </a:prstGeom>
            </p:spPr>
          </p:pic>
          <p:pic>
            <p:nvPicPr>
              <p:cNvPr id="17" name="圖形 16" descr="文件 以實心填滿">
                <a:extLst>
                  <a:ext uri="{FF2B5EF4-FFF2-40B4-BE49-F238E27FC236}">
                    <a16:creationId xmlns:a16="http://schemas.microsoft.com/office/drawing/2014/main" id="{DEF1D650-2B8F-D349-EB2C-1F49FA90C17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462863" y="5251965"/>
                <a:ext cx="1339702" cy="1339702"/>
              </a:xfrm>
              <a:prstGeom prst="rect">
                <a:avLst/>
              </a:prstGeom>
            </p:spPr>
          </p:pic>
          <p:pic>
            <p:nvPicPr>
              <p:cNvPr id="18" name="圖形 17" descr="文件 以實心填滿">
                <a:extLst>
                  <a:ext uri="{FF2B5EF4-FFF2-40B4-BE49-F238E27FC236}">
                    <a16:creationId xmlns:a16="http://schemas.microsoft.com/office/drawing/2014/main" id="{54F5036F-B7A8-CFDC-46E9-A93BF14EEAF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237765" y="4722281"/>
                <a:ext cx="1339702" cy="1339702"/>
              </a:xfrm>
              <a:prstGeom prst="rect">
                <a:avLst/>
              </a:prstGeom>
            </p:spPr>
          </p:pic>
          <p:pic>
            <p:nvPicPr>
              <p:cNvPr id="19" name="圖形 18" descr="文件 以實心填滿">
                <a:extLst>
                  <a:ext uri="{FF2B5EF4-FFF2-40B4-BE49-F238E27FC236}">
                    <a16:creationId xmlns:a16="http://schemas.microsoft.com/office/drawing/2014/main" id="{8D3E0B59-A906-3ACB-1295-B9B1CB90D76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533594" y="4843086"/>
                <a:ext cx="1339702" cy="1339702"/>
              </a:xfrm>
              <a:prstGeom prst="rect">
                <a:avLst/>
              </a:prstGeom>
            </p:spPr>
          </p:pic>
          <p:pic>
            <p:nvPicPr>
              <p:cNvPr id="20" name="圖形 19" descr="文件 以實心填滿">
                <a:extLst>
                  <a:ext uri="{FF2B5EF4-FFF2-40B4-BE49-F238E27FC236}">
                    <a16:creationId xmlns:a16="http://schemas.microsoft.com/office/drawing/2014/main" id="{F06A71DE-E3FB-0A4F-1405-6C7E84861EF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237764" y="2622135"/>
                <a:ext cx="1339702" cy="1339702"/>
              </a:xfrm>
              <a:prstGeom prst="rect">
                <a:avLst/>
              </a:prstGeom>
            </p:spPr>
          </p:pic>
          <p:pic>
            <p:nvPicPr>
              <p:cNvPr id="21" name="圖形 20" descr="文件 以實心填滿">
                <a:extLst>
                  <a:ext uri="{FF2B5EF4-FFF2-40B4-BE49-F238E27FC236}">
                    <a16:creationId xmlns:a16="http://schemas.microsoft.com/office/drawing/2014/main" id="{AD16A72F-2673-09D4-ECAD-3764B1C4ABA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88375" y="3291209"/>
                <a:ext cx="1339702" cy="1339702"/>
              </a:xfrm>
              <a:prstGeom prst="rect">
                <a:avLst/>
              </a:prstGeom>
            </p:spPr>
          </p:pic>
        </p:grpSp>
        <p:sp>
          <p:nvSpPr>
            <p:cNvPr id="8" name="文字方塊 4">
              <a:extLst>
                <a:ext uri="{FF2B5EF4-FFF2-40B4-BE49-F238E27FC236}">
                  <a16:creationId xmlns:a16="http://schemas.microsoft.com/office/drawing/2014/main" id="{78F31680-BB59-2C90-DF58-68E2C56CF45D}"/>
                </a:ext>
              </a:extLst>
            </p:cNvPr>
            <p:cNvSpPr txBox="1"/>
            <p:nvPr/>
          </p:nvSpPr>
          <p:spPr>
            <a:xfrm>
              <a:off x="1314087" y="3907371"/>
              <a:ext cx="2840665" cy="83099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2400">
                  <a:ea typeface="新細明體"/>
                  <a:cs typeface="Calibri"/>
                </a:rPr>
                <a:t>Target task dataset</a:t>
              </a:r>
              <a:br>
                <a:rPr lang="en-US" altLang="zh-TW" sz="2400">
                  <a:ea typeface="新細明體"/>
                  <a:cs typeface="Calibri"/>
                </a:rPr>
              </a:br>
              <a:r>
                <a:rPr lang="en-US" altLang="zh-TW" sz="2400">
                  <a:ea typeface="新細明體"/>
                  <a:cs typeface="Calibri"/>
                </a:rPr>
                <a:t>(labeled)</a:t>
              </a:r>
              <a:endParaRPr lang="zh-TW"/>
            </a:p>
          </p:txBody>
        </p:sp>
      </p:grpSp>
      <p:sp>
        <p:nvSpPr>
          <p:cNvPr id="4" name="日期版面配置區 3">
            <a:extLst>
              <a:ext uri="{FF2B5EF4-FFF2-40B4-BE49-F238E27FC236}">
                <a16:creationId xmlns:a16="http://schemas.microsoft.com/office/drawing/2014/main" id="{7DDDB895-A133-74E6-BAEB-DF0057EB83AB}"/>
              </a:ext>
            </a:extLst>
          </p:cNvPr>
          <p:cNvSpPr>
            <a:spLocks noGrp="1"/>
          </p:cNvSpPr>
          <p:nvPr>
            <p:ph type="dt" sz="half" idx="10"/>
          </p:nvPr>
        </p:nvSpPr>
        <p:spPr/>
        <p:txBody>
          <a:bodyPr/>
          <a:lstStyle/>
          <a:p>
            <a:endParaRPr lang="en-TW"/>
          </a:p>
        </p:txBody>
      </p:sp>
    </p:spTree>
    <p:extLst>
      <p:ext uri="{BB962C8B-B14F-4D97-AF65-F5344CB8AC3E}">
        <p14:creationId xmlns:p14="http://schemas.microsoft.com/office/powerpoint/2010/main" val="428178634"/>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96B476E6-EAD8-ED4B-C541-E01CE8DA3510}"/>
              </a:ext>
            </a:extLst>
          </p:cNvPr>
          <p:cNvSpPr>
            <a:spLocks noGrp="1"/>
          </p:cNvSpPr>
          <p:nvPr>
            <p:ph type="title"/>
          </p:nvPr>
        </p:nvSpPr>
        <p:spPr/>
        <p:txBody>
          <a:bodyPr>
            <a:normAutofit/>
          </a:bodyPr>
          <a:lstStyle/>
          <a:p>
            <a:r>
              <a:rPr kumimoji="1" lang="en-US" altLang="zh-TW"/>
              <a:t>Using PLMs with different amounts of data</a:t>
            </a:r>
            <a:endParaRPr kumimoji="1" lang="zh-TW" altLang="en-US"/>
          </a:p>
        </p:txBody>
      </p:sp>
      <p:sp>
        <p:nvSpPr>
          <p:cNvPr id="3" name="內容版面配置區 2">
            <a:extLst>
              <a:ext uri="{FF2B5EF4-FFF2-40B4-BE49-F238E27FC236}">
                <a16:creationId xmlns:a16="http://schemas.microsoft.com/office/drawing/2014/main" id="{D5932523-928C-0266-DA55-85AD22A7A8F7}"/>
              </a:ext>
            </a:extLst>
          </p:cNvPr>
          <p:cNvSpPr>
            <a:spLocks noGrp="1"/>
          </p:cNvSpPr>
          <p:nvPr>
            <p:ph idx="1"/>
          </p:nvPr>
        </p:nvSpPr>
        <p:spPr>
          <a:xfrm>
            <a:off x="838200" y="1219201"/>
            <a:ext cx="10515600" cy="2139078"/>
          </a:xfrm>
        </p:spPr>
        <p:txBody>
          <a:bodyPr/>
          <a:lstStyle/>
          <a:p>
            <a:r>
              <a:rPr kumimoji="1" lang="en-US" altLang="zh-TW"/>
              <a:t>Our goal: fine-tune a model for a target downstream task using a PLM</a:t>
            </a:r>
          </a:p>
          <a:p>
            <a:pPr lvl="1"/>
            <a:r>
              <a:rPr kumimoji="1" lang="en-US" altLang="zh-TW"/>
              <a:t>Sometimes, we only have a few labeled data for the target task, and we have unlabeled dataset related to the target task</a:t>
            </a:r>
          </a:p>
        </p:txBody>
      </p:sp>
      <p:grpSp>
        <p:nvGrpSpPr>
          <p:cNvPr id="6" name="群組 5">
            <a:extLst>
              <a:ext uri="{FF2B5EF4-FFF2-40B4-BE49-F238E27FC236}">
                <a16:creationId xmlns:a16="http://schemas.microsoft.com/office/drawing/2014/main" id="{F93382EC-F109-E34A-5C51-E4570C573677}"/>
              </a:ext>
            </a:extLst>
          </p:cNvPr>
          <p:cNvGrpSpPr/>
          <p:nvPr/>
        </p:nvGrpSpPr>
        <p:grpSpPr>
          <a:xfrm>
            <a:off x="752085" y="3358279"/>
            <a:ext cx="2840665" cy="2533486"/>
            <a:chOff x="1314087" y="2204882"/>
            <a:chExt cx="2840665" cy="2533486"/>
          </a:xfrm>
        </p:grpSpPr>
        <p:grpSp>
          <p:nvGrpSpPr>
            <p:cNvPr id="7" name="群組 6">
              <a:extLst>
                <a:ext uri="{FF2B5EF4-FFF2-40B4-BE49-F238E27FC236}">
                  <a16:creationId xmlns:a16="http://schemas.microsoft.com/office/drawing/2014/main" id="{A3A02FFF-CCFA-9BDD-CC90-0F16D6D92986}"/>
                </a:ext>
              </a:extLst>
            </p:cNvPr>
            <p:cNvGrpSpPr/>
            <p:nvPr/>
          </p:nvGrpSpPr>
          <p:grpSpPr>
            <a:xfrm>
              <a:off x="1725706" y="2204882"/>
              <a:ext cx="2020384" cy="1727788"/>
              <a:chOff x="288375" y="2413591"/>
              <a:chExt cx="5289092" cy="4178076"/>
            </a:xfrm>
          </p:grpSpPr>
          <p:pic>
            <p:nvPicPr>
              <p:cNvPr id="9" name="圖形 8" descr="文件 以實心填滿">
                <a:extLst>
                  <a:ext uri="{FF2B5EF4-FFF2-40B4-BE49-F238E27FC236}">
                    <a16:creationId xmlns:a16="http://schemas.microsoft.com/office/drawing/2014/main" id="{AFE6C524-723B-7E16-7477-F396C67EE49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49079" y="2413591"/>
                <a:ext cx="1339702" cy="1339702"/>
              </a:xfrm>
              <a:prstGeom prst="rect">
                <a:avLst/>
              </a:prstGeom>
            </p:spPr>
          </p:pic>
          <p:pic>
            <p:nvPicPr>
              <p:cNvPr id="10" name="圖形 9" descr="文件 以實心填滿">
                <a:extLst>
                  <a:ext uri="{FF2B5EF4-FFF2-40B4-BE49-F238E27FC236}">
                    <a16:creationId xmlns:a16="http://schemas.microsoft.com/office/drawing/2014/main" id="{22937D59-4A7D-0582-828A-1C983D9EF53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165497" y="2519916"/>
                <a:ext cx="1339702" cy="1339702"/>
              </a:xfrm>
              <a:prstGeom prst="rect">
                <a:avLst/>
              </a:prstGeom>
            </p:spPr>
          </p:pic>
          <p:pic>
            <p:nvPicPr>
              <p:cNvPr id="11" name="圖形 10" descr="文件 以實心填滿">
                <a:extLst>
                  <a:ext uri="{FF2B5EF4-FFF2-40B4-BE49-F238E27FC236}">
                    <a16:creationId xmlns:a16="http://schemas.microsoft.com/office/drawing/2014/main" id="{CED2B4F5-C84F-328E-E21F-5AD20097DAF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589350" y="3607160"/>
                <a:ext cx="1339702" cy="1339702"/>
              </a:xfrm>
              <a:prstGeom prst="rect">
                <a:avLst/>
              </a:prstGeom>
            </p:spPr>
          </p:pic>
          <p:pic>
            <p:nvPicPr>
              <p:cNvPr id="12" name="圖形 11" descr="文件 以實心填滿">
                <a:extLst>
                  <a:ext uri="{FF2B5EF4-FFF2-40B4-BE49-F238E27FC236}">
                    <a16:creationId xmlns:a16="http://schemas.microsoft.com/office/drawing/2014/main" id="{57087A1D-F610-4201-1EE8-2CD19DFFCF3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81301" y="4582892"/>
                <a:ext cx="1339702" cy="1339702"/>
              </a:xfrm>
              <a:prstGeom prst="rect">
                <a:avLst/>
              </a:prstGeom>
            </p:spPr>
          </p:pic>
          <p:pic>
            <p:nvPicPr>
              <p:cNvPr id="13" name="圖形 12" descr="文件 以實心填滿">
                <a:extLst>
                  <a:ext uri="{FF2B5EF4-FFF2-40B4-BE49-F238E27FC236}">
                    <a16:creationId xmlns:a16="http://schemas.microsoft.com/office/drawing/2014/main" id="{DBCF2C1E-EB0A-AFC6-7D0D-421530F073E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537204" y="3755843"/>
                <a:ext cx="1339702" cy="1339702"/>
              </a:xfrm>
              <a:prstGeom prst="rect">
                <a:avLst/>
              </a:prstGeom>
            </p:spPr>
          </p:pic>
          <p:pic>
            <p:nvPicPr>
              <p:cNvPr id="14" name="圖形 13" descr="文件 以實心填滿">
                <a:extLst>
                  <a:ext uri="{FF2B5EF4-FFF2-40B4-BE49-F238E27FC236}">
                    <a16:creationId xmlns:a16="http://schemas.microsoft.com/office/drawing/2014/main" id="{9DA65B9D-FCA0-6C22-CDF2-836F45F9435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048301" y="2417696"/>
                <a:ext cx="1339702" cy="1339702"/>
              </a:xfrm>
              <a:prstGeom prst="rect">
                <a:avLst/>
              </a:prstGeom>
            </p:spPr>
          </p:pic>
          <p:pic>
            <p:nvPicPr>
              <p:cNvPr id="15" name="圖形 14" descr="文件 以實心填滿">
                <a:extLst>
                  <a:ext uri="{FF2B5EF4-FFF2-40B4-BE49-F238E27FC236}">
                    <a16:creationId xmlns:a16="http://schemas.microsoft.com/office/drawing/2014/main" id="{5DF1B20B-539E-959E-D307-32539F3E0EF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299204" y="4843086"/>
                <a:ext cx="1339702" cy="1339702"/>
              </a:xfrm>
              <a:prstGeom prst="rect">
                <a:avLst/>
              </a:prstGeom>
            </p:spPr>
          </p:pic>
          <p:pic>
            <p:nvPicPr>
              <p:cNvPr id="16" name="圖形 15" descr="文件 以實心填滿">
                <a:extLst>
                  <a:ext uri="{FF2B5EF4-FFF2-40B4-BE49-F238E27FC236}">
                    <a16:creationId xmlns:a16="http://schemas.microsoft.com/office/drawing/2014/main" id="{7A2217E5-385F-B13F-D5B1-FBB0EE5A2DE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568693" y="3700086"/>
                <a:ext cx="1339702" cy="1339702"/>
              </a:xfrm>
              <a:prstGeom prst="rect">
                <a:avLst/>
              </a:prstGeom>
            </p:spPr>
          </p:pic>
          <p:pic>
            <p:nvPicPr>
              <p:cNvPr id="17" name="圖形 16" descr="文件 以實心填滿">
                <a:extLst>
                  <a:ext uri="{FF2B5EF4-FFF2-40B4-BE49-F238E27FC236}">
                    <a16:creationId xmlns:a16="http://schemas.microsoft.com/office/drawing/2014/main" id="{DEF1D650-2B8F-D349-EB2C-1F49FA90C17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462863" y="5251965"/>
                <a:ext cx="1339702" cy="1339702"/>
              </a:xfrm>
              <a:prstGeom prst="rect">
                <a:avLst/>
              </a:prstGeom>
            </p:spPr>
          </p:pic>
          <p:pic>
            <p:nvPicPr>
              <p:cNvPr id="18" name="圖形 17" descr="文件 以實心填滿">
                <a:extLst>
                  <a:ext uri="{FF2B5EF4-FFF2-40B4-BE49-F238E27FC236}">
                    <a16:creationId xmlns:a16="http://schemas.microsoft.com/office/drawing/2014/main" id="{54F5036F-B7A8-CFDC-46E9-A93BF14EEAF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237765" y="4722281"/>
                <a:ext cx="1339702" cy="1339702"/>
              </a:xfrm>
              <a:prstGeom prst="rect">
                <a:avLst/>
              </a:prstGeom>
            </p:spPr>
          </p:pic>
          <p:pic>
            <p:nvPicPr>
              <p:cNvPr id="19" name="圖形 18" descr="文件 以實心填滿">
                <a:extLst>
                  <a:ext uri="{FF2B5EF4-FFF2-40B4-BE49-F238E27FC236}">
                    <a16:creationId xmlns:a16="http://schemas.microsoft.com/office/drawing/2014/main" id="{8D3E0B59-A906-3ACB-1295-B9B1CB90D76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533594" y="4843086"/>
                <a:ext cx="1339702" cy="1339702"/>
              </a:xfrm>
              <a:prstGeom prst="rect">
                <a:avLst/>
              </a:prstGeom>
            </p:spPr>
          </p:pic>
          <p:pic>
            <p:nvPicPr>
              <p:cNvPr id="20" name="圖形 19" descr="文件 以實心填滿">
                <a:extLst>
                  <a:ext uri="{FF2B5EF4-FFF2-40B4-BE49-F238E27FC236}">
                    <a16:creationId xmlns:a16="http://schemas.microsoft.com/office/drawing/2014/main" id="{F06A71DE-E3FB-0A4F-1405-6C7E84861EF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237764" y="2622135"/>
                <a:ext cx="1339702" cy="1339702"/>
              </a:xfrm>
              <a:prstGeom prst="rect">
                <a:avLst/>
              </a:prstGeom>
            </p:spPr>
          </p:pic>
          <p:pic>
            <p:nvPicPr>
              <p:cNvPr id="21" name="圖形 20" descr="文件 以實心填滿">
                <a:extLst>
                  <a:ext uri="{FF2B5EF4-FFF2-40B4-BE49-F238E27FC236}">
                    <a16:creationId xmlns:a16="http://schemas.microsoft.com/office/drawing/2014/main" id="{AD16A72F-2673-09D4-ECAD-3764B1C4ABA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88375" y="3291209"/>
                <a:ext cx="1339702" cy="1339702"/>
              </a:xfrm>
              <a:prstGeom prst="rect">
                <a:avLst/>
              </a:prstGeom>
            </p:spPr>
          </p:pic>
        </p:grpSp>
        <p:sp>
          <p:nvSpPr>
            <p:cNvPr id="8" name="文字方塊 4">
              <a:extLst>
                <a:ext uri="{FF2B5EF4-FFF2-40B4-BE49-F238E27FC236}">
                  <a16:creationId xmlns:a16="http://schemas.microsoft.com/office/drawing/2014/main" id="{78F31680-BB59-2C90-DF58-68E2C56CF45D}"/>
                </a:ext>
              </a:extLst>
            </p:cNvPr>
            <p:cNvSpPr txBox="1"/>
            <p:nvPr/>
          </p:nvSpPr>
          <p:spPr>
            <a:xfrm>
              <a:off x="1314087" y="3907371"/>
              <a:ext cx="2840665" cy="83099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2400">
                  <a:ea typeface="新細明體"/>
                  <a:cs typeface="Calibri"/>
                </a:rPr>
                <a:t>Target task dataset</a:t>
              </a:r>
              <a:br>
                <a:rPr lang="en-US" altLang="zh-TW" sz="2400">
                  <a:ea typeface="新細明體"/>
                  <a:cs typeface="Calibri"/>
                </a:rPr>
              </a:br>
              <a:r>
                <a:rPr lang="en-US" altLang="zh-TW" sz="2400">
                  <a:ea typeface="新細明體"/>
                  <a:cs typeface="Calibri"/>
                </a:rPr>
                <a:t>(labeled)</a:t>
              </a:r>
              <a:endParaRPr lang="zh-TW"/>
            </a:p>
          </p:txBody>
        </p:sp>
      </p:grpSp>
      <p:grpSp>
        <p:nvGrpSpPr>
          <p:cNvPr id="22" name="群組 21">
            <a:extLst>
              <a:ext uri="{FF2B5EF4-FFF2-40B4-BE49-F238E27FC236}">
                <a16:creationId xmlns:a16="http://schemas.microsoft.com/office/drawing/2014/main" id="{05441B4D-B485-9A53-0E81-0A6E259BD8B0}"/>
              </a:ext>
            </a:extLst>
          </p:cNvPr>
          <p:cNvGrpSpPr/>
          <p:nvPr/>
        </p:nvGrpSpPr>
        <p:grpSpPr>
          <a:xfrm>
            <a:off x="5133660" y="2983388"/>
            <a:ext cx="6076473" cy="2759151"/>
            <a:chOff x="5133660" y="2757562"/>
            <a:chExt cx="6076473" cy="2759151"/>
          </a:xfrm>
        </p:grpSpPr>
        <p:sp>
          <p:nvSpPr>
            <p:cNvPr id="56" name="文字方塊 4">
              <a:extLst>
                <a:ext uri="{FF2B5EF4-FFF2-40B4-BE49-F238E27FC236}">
                  <a16:creationId xmlns:a16="http://schemas.microsoft.com/office/drawing/2014/main" id="{E0637374-0B95-358D-21BC-3F4900949AEA}"/>
                </a:ext>
              </a:extLst>
            </p:cNvPr>
            <p:cNvSpPr txBox="1"/>
            <p:nvPr/>
          </p:nvSpPr>
          <p:spPr>
            <a:xfrm>
              <a:off x="5984737" y="5055048"/>
              <a:ext cx="4293313"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2400">
                  <a:ea typeface="新細明體"/>
                  <a:cs typeface="Calibri"/>
                </a:rPr>
                <a:t>Target task dataset (Unlabeled)</a:t>
              </a:r>
              <a:endParaRPr lang="zh-TW">
                <a:cs typeface="Calibri" panose="020F0502020204030204"/>
              </a:endParaRPr>
            </a:p>
          </p:txBody>
        </p:sp>
        <p:grpSp>
          <p:nvGrpSpPr>
            <p:cNvPr id="52" name="群組 51">
              <a:extLst>
                <a:ext uri="{FF2B5EF4-FFF2-40B4-BE49-F238E27FC236}">
                  <a16:creationId xmlns:a16="http://schemas.microsoft.com/office/drawing/2014/main" id="{D3E17544-F97F-0EA9-EE3D-0FB06580CD72}"/>
                </a:ext>
              </a:extLst>
            </p:cNvPr>
            <p:cNvGrpSpPr/>
            <p:nvPr/>
          </p:nvGrpSpPr>
          <p:grpSpPr>
            <a:xfrm>
              <a:off x="5133660" y="2757562"/>
              <a:ext cx="6076473" cy="2265460"/>
              <a:chOff x="4744726" y="3676329"/>
              <a:chExt cx="6076473" cy="2265460"/>
            </a:xfrm>
          </p:grpSpPr>
          <p:pic>
            <p:nvPicPr>
              <p:cNvPr id="57" name="圖形 6" descr="文件 以實心填滿">
                <a:extLst>
                  <a:ext uri="{FF2B5EF4-FFF2-40B4-BE49-F238E27FC236}">
                    <a16:creationId xmlns:a16="http://schemas.microsoft.com/office/drawing/2014/main" id="{A72EE71B-3C27-7960-4E00-59D686C04D9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045207" y="3822864"/>
                <a:ext cx="529187" cy="544563"/>
              </a:xfrm>
              <a:prstGeom prst="rect">
                <a:avLst/>
              </a:prstGeom>
            </p:spPr>
          </p:pic>
          <p:pic>
            <p:nvPicPr>
              <p:cNvPr id="58" name="圖形 6" descr="文件 以實心填滿">
                <a:extLst>
                  <a:ext uri="{FF2B5EF4-FFF2-40B4-BE49-F238E27FC236}">
                    <a16:creationId xmlns:a16="http://schemas.microsoft.com/office/drawing/2014/main" id="{1B15CA15-6275-7443-5D24-00AF3FD2009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486196" y="3866083"/>
                <a:ext cx="529187" cy="544563"/>
              </a:xfrm>
              <a:prstGeom prst="rect">
                <a:avLst/>
              </a:prstGeom>
            </p:spPr>
          </p:pic>
          <p:pic>
            <p:nvPicPr>
              <p:cNvPr id="59" name="圖形 7" descr="文件 以實心填滿">
                <a:extLst>
                  <a:ext uri="{FF2B5EF4-FFF2-40B4-BE49-F238E27FC236}">
                    <a16:creationId xmlns:a16="http://schemas.microsoft.com/office/drawing/2014/main" id="{36F7AF24-C9A7-7334-FBE2-4BA3684AE8F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258616" y="4308027"/>
                <a:ext cx="529187" cy="544563"/>
              </a:xfrm>
              <a:prstGeom prst="rect">
                <a:avLst/>
              </a:prstGeom>
            </p:spPr>
          </p:pic>
          <p:pic>
            <p:nvPicPr>
              <p:cNvPr id="60" name="圖形 8" descr="文件 以實心填滿">
                <a:extLst>
                  <a:ext uri="{FF2B5EF4-FFF2-40B4-BE49-F238E27FC236}">
                    <a16:creationId xmlns:a16="http://schemas.microsoft.com/office/drawing/2014/main" id="{9E7BCE3A-CC68-F9B8-BF07-53725C4A84E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781432" y="4704643"/>
                <a:ext cx="529187" cy="544563"/>
              </a:xfrm>
              <a:prstGeom prst="rect">
                <a:avLst/>
              </a:prstGeom>
            </p:spPr>
          </p:pic>
          <p:pic>
            <p:nvPicPr>
              <p:cNvPr id="61" name="圖形 9" descr="文件 以實心填滿">
                <a:extLst>
                  <a:ext uri="{FF2B5EF4-FFF2-40B4-BE49-F238E27FC236}">
                    <a16:creationId xmlns:a16="http://schemas.microsoft.com/office/drawing/2014/main" id="{729FA0B4-2BEB-1F32-B569-447CFDB1E4E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633022" y="4368464"/>
                <a:ext cx="529187" cy="544563"/>
              </a:xfrm>
              <a:prstGeom prst="rect">
                <a:avLst/>
              </a:prstGeom>
            </p:spPr>
          </p:pic>
          <p:pic>
            <p:nvPicPr>
              <p:cNvPr id="62" name="圖形 10" descr="文件 以實心填滿">
                <a:extLst>
                  <a:ext uri="{FF2B5EF4-FFF2-40B4-BE49-F238E27FC236}">
                    <a16:creationId xmlns:a16="http://schemas.microsoft.com/office/drawing/2014/main" id="{E7EE36BF-6294-9446-9F37-1337B4FD033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834907" y="3824533"/>
                <a:ext cx="529187" cy="544563"/>
              </a:xfrm>
              <a:prstGeom prst="rect">
                <a:avLst/>
              </a:prstGeom>
            </p:spPr>
          </p:pic>
          <p:pic>
            <p:nvPicPr>
              <p:cNvPr id="63" name="圖形 11" descr="文件 以實心填滿">
                <a:extLst>
                  <a:ext uri="{FF2B5EF4-FFF2-40B4-BE49-F238E27FC236}">
                    <a16:creationId xmlns:a16="http://schemas.microsoft.com/office/drawing/2014/main" id="{8EF58948-3A44-2EA2-FB47-246696E1526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934015" y="4810407"/>
                <a:ext cx="529187" cy="544563"/>
              </a:xfrm>
              <a:prstGeom prst="rect">
                <a:avLst/>
              </a:prstGeom>
            </p:spPr>
          </p:pic>
          <p:pic>
            <p:nvPicPr>
              <p:cNvPr id="64" name="圖形 12" descr="文件 以實心填滿">
                <a:extLst>
                  <a:ext uri="{FF2B5EF4-FFF2-40B4-BE49-F238E27FC236}">
                    <a16:creationId xmlns:a16="http://schemas.microsoft.com/office/drawing/2014/main" id="{5916C6C3-D482-CEB0-A5EF-529A0A65448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040155" y="4443378"/>
                <a:ext cx="529187" cy="544563"/>
              </a:xfrm>
              <a:prstGeom prst="rect">
                <a:avLst/>
              </a:prstGeom>
            </p:spPr>
          </p:pic>
          <p:pic>
            <p:nvPicPr>
              <p:cNvPr id="65" name="圖形 13" descr="文件 以實心填滿">
                <a:extLst>
                  <a:ext uri="{FF2B5EF4-FFF2-40B4-BE49-F238E27FC236}">
                    <a16:creationId xmlns:a16="http://schemas.microsoft.com/office/drawing/2014/main" id="{784631FC-A461-931A-8F74-3AE8782E1DF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603657" y="4976609"/>
                <a:ext cx="529187" cy="544563"/>
              </a:xfrm>
              <a:prstGeom prst="rect">
                <a:avLst/>
              </a:prstGeom>
            </p:spPr>
          </p:pic>
          <p:pic>
            <p:nvPicPr>
              <p:cNvPr id="66" name="圖形 14" descr="文件 以實心填滿">
                <a:extLst>
                  <a:ext uri="{FF2B5EF4-FFF2-40B4-BE49-F238E27FC236}">
                    <a16:creationId xmlns:a16="http://schemas.microsoft.com/office/drawing/2014/main" id="{C8C95A31-34A5-5172-D425-F8096E6E641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304750" y="4761302"/>
                <a:ext cx="529187" cy="544563"/>
              </a:xfrm>
              <a:prstGeom prst="rect">
                <a:avLst/>
              </a:prstGeom>
            </p:spPr>
          </p:pic>
          <p:pic>
            <p:nvPicPr>
              <p:cNvPr id="67" name="圖形 15" descr="文件 以實心填滿">
                <a:extLst>
                  <a:ext uri="{FF2B5EF4-FFF2-40B4-BE49-F238E27FC236}">
                    <a16:creationId xmlns:a16="http://schemas.microsoft.com/office/drawing/2014/main" id="{FCDBC175-30FA-91EF-90A1-3E648C78553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236592" y="4810407"/>
                <a:ext cx="529187" cy="544563"/>
              </a:xfrm>
              <a:prstGeom prst="rect">
                <a:avLst/>
              </a:prstGeom>
            </p:spPr>
          </p:pic>
          <p:pic>
            <p:nvPicPr>
              <p:cNvPr id="68" name="圖形 16" descr="文件 以實心填滿">
                <a:extLst>
                  <a:ext uri="{FF2B5EF4-FFF2-40B4-BE49-F238E27FC236}">
                    <a16:creationId xmlns:a16="http://schemas.microsoft.com/office/drawing/2014/main" id="{C6823F62-F53D-37F1-D6B2-05DD245A8A2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304749" y="3907633"/>
                <a:ext cx="529187" cy="544563"/>
              </a:xfrm>
              <a:prstGeom prst="rect">
                <a:avLst/>
              </a:prstGeom>
            </p:spPr>
          </p:pic>
          <p:pic>
            <p:nvPicPr>
              <p:cNvPr id="69" name="圖形 17" descr="文件 以實心填滿">
                <a:extLst>
                  <a:ext uri="{FF2B5EF4-FFF2-40B4-BE49-F238E27FC236}">
                    <a16:creationId xmlns:a16="http://schemas.microsoft.com/office/drawing/2014/main" id="{F85AED8C-AD3C-935B-20EE-4B66268B53C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744726" y="4179599"/>
                <a:ext cx="529187" cy="544563"/>
              </a:xfrm>
              <a:prstGeom prst="rect">
                <a:avLst/>
              </a:prstGeom>
            </p:spPr>
          </p:pic>
          <p:pic>
            <p:nvPicPr>
              <p:cNvPr id="39" name="圖形 38" descr="文件 以實心填滿">
                <a:extLst>
                  <a:ext uri="{FF2B5EF4-FFF2-40B4-BE49-F238E27FC236}">
                    <a16:creationId xmlns:a16="http://schemas.microsoft.com/office/drawing/2014/main" id="{F11F052C-AE61-CE0C-7695-F9F42DB0CC11}"/>
                  </a:ext>
                </a:extLst>
              </p:cNvPr>
              <p:cNvPicPr>
                <a:picLocks noChangeAspect="1"/>
              </p:cNvPicPr>
              <p:nvPr/>
            </p:nvPicPr>
            <p:blipFill>
              <a:blip r:embed="rId4">
                <a:extLst>
                  <a:ext uri="{96DAC541-7B7A-43D3-8B79-37D633B846F1}">
                    <asvg:svgBlip xmlns:asvg="http://schemas.microsoft.com/office/drawing/2016/SVG/main" r:embed="rId6"/>
                  </a:ext>
                </a:extLst>
              </a:blip>
              <a:stretch>
                <a:fillRect/>
              </a:stretch>
            </p:blipFill>
            <p:spPr>
              <a:xfrm>
                <a:off x="7010775" y="3676329"/>
                <a:ext cx="490310" cy="525356"/>
              </a:xfrm>
              <a:prstGeom prst="rect">
                <a:avLst/>
              </a:prstGeom>
            </p:spPr>
          </p:pic>
          <p:pic>
            <p:nvPicPr>
              <p:cNvPr id="40" name="圖形 39" descr="文件 以實心填滿">
                <a:extLst>
                  <a:ext uri="{FF2B5EF4-FFF2-40B4-BE49-F238E27FC236}">
                    <a16:creationId xmlns:a16="http://schemas.microsoft.com/office/drawing/2014/main" id="{D97D040F-F77B-FDF5-49B1-A478BFBAA218}"/>
                  </a:ext>
                </a:extLst>
              </p:cNvPr>
              <p:cNvPicPr>
                <a:picLocks noChangeAspect="1"/>
              </p:cNvPicPr>
              <p:nvPr/>
            </p:nvPicPr>
            <p:blipFill>
              <a:blip r:embed="rId4">
                <a:extLst>
                  <a:ext uri="{96DAC541-7B7A-43D3-8B79-37D633B846F1}">
                    <asvg:svgBlip xmlns:asvg="http://schemas.microsoft.com/office/drawing/2016/SVG/main" r:embed="rId6"/>
                  </a:ext>
                </a:extLst>
              </a:blip>
              <a:stretch>
                <a:fillRect/>
              </a:stretch>
            </p:blipFill>
            <p:spPr>
              <a:xfrm>
                <a:off x="7419367" y="3718024"/>
                <a:ext cx="490310" cy="525356"/>
              </a:xfrm>
              <a:prstGeom prst="rect">
                <a:avLst/>
              </a:prstGeom>
            </p:spPr>
          </p:pic>
          <p:pic>
            <p:nvPicPr>
              <p:cNvPr id="41" name="圖形 40" descr="文件 以實心填滿">
                <a:extLst>
                  <a:ext uri="{FF2B5EF4-FFF2-40B4-BE49-F238E27FC236}">
                    <a16:creationId xmlns:a16="http://schemas.microsoft.com/office/drawing/2014/main" id="{B86FC36F-04E2-BBDA-A02D-C6DC8F61B63E}"/>
                  </a:ext>
                </a:extLst>
              </p:cNvPr>
              <p:cNvPicPr>
                <a:picLocks noChangeAspect="1"/>
              </p:cNvPicPr>
              <p:nvPr/>
            </p:nvPicPr>
            <p:blipFill>
              <a:blip r:embed="rId4">
                <a:extLst>
                  <a:ext uri="{96DAC541-7B7A-43D3-8B79-37D633B846F1}">
                    <asvg:svgBlip xmlns:asvg="http://schemas.microsoft.com/office/drawing/2016/SVG/main" r:embed="rId6"/>
                  </a:ext>
                </a:extLst>
              </a:blip>
              <a:stretch>
                <a:fillRect/>
              </a:stretch>
            </p:blipFill>
            <p:spPr>
              <a:xfrm>
                <a:off x="7208506" y="4144380"/>
                <a:ext cx="490310" cy="525356"/>
              </a:xfrm>
              <a:prstGeom prst="rect">
                <a:avLst/>
              </a:prstGeom>
            </p:spPr>
          </p:pic>
          <p:pic>
            <p:nvPicPr>
              <p:cNvPr id="42" name="圖形 41" descr="文件 以實心填滿">
                <a:extLst>
                  <a:ext uri="{FF2B5EF4-FFF2-40B4-BE49-F238E27FC236}">
                    <a16:creationId xmlns:a16="http://schemas.microsoft.com/office/drawing/2014/main" id="{DFA6D03C-314A-D91E-A4AC-83844F814161}"/>
                  </a:ext>
                </a:extLst>
              </p:cNvPr>
              <p:cNvPicPr>
                <a:picLocks noChangeAspect="1"/>
              </p:cNvPicPr>
              <p:nvPr/>
            </p:nvPicPr>
            <p:blipFill>
              <a:blip r:embed="rId4">
                <a:extLst>
                  <a:ext uri="{96DAC541-7B7A-43D3-8B79-37D633B846F1}">
                    <asvg:svgBlip xmlns:asvg="http://schemas.microsoft.com/office/drawing/2016/SVG/main" r:embed="rId6"/>
                  </a:ext>
                </a:extLst>
              </a:blip>
              <a:stretch>
                <a:fillRect/>
              </a:stretch>
            </p:blipFill>
            <p:spPr>
              <a:xfrm>
                <a:off x="6766378" y="4527008"/>
                <a:ext cx="490310" cy="525356"/>
              </a:xfrm>
              <a:prstGeom prst="rect">
                <a:avLst/>
              </a:prstGeom>
            </p:spPr>
          </p:pic>
          <p:pic>
            <p:nvPicPr>
              <p:cNvPr id="43" name="圖形 42" descr="文件 以實心填滿">
                <a:extLst>
                  <a:ext uri="{FF2B5EF4-FFF2-40B4-BE49-F238E27FC236}">
                    <a16:creationId xmlns:a16="http://schemas.microsoft.com/office/drawing/2014/main" id="{DA4E87ED-8AFF-DCD0-1F2D-DCD937052600}"/>
                  </a:ext>
                </a:extLst>
              </p:cNvPr>
              <p:cNvPicPr>
                <a:picLocks noChangeAspect="1"/>
              </p:cNvPicPr>
              <p:nvPr/>
            </p:nvPicPr>
            <p:blipFill>
              <a:blip r:embed="rId4">
                <a:extLst>
                  <a:ext uri="{96DAC541-7B7A-43D3-8B79-37D633B846F1}">
                    <asvg:svgBlip xmlns:asvg="http://schemas.microsoft.com/office/drawing/2016/SVG/main" r:embed="rId6"/>
                  </a:ext>
                </a:extLst>
              </a:blip>
              <a:stretch>
                <a:fillRect/>
              </a:stretch>
            </p:blipFill>
            <p:spPr>
              <a:xfrm>
                <a:off x="7555406" y="4202685"/>
                <a:ext cx="490310" cy="525356"/>
              </a:xfrm>
              <a:prstGeom prst="rect">
                <a:avLst/>
              </a:prstGeom>
            </p:spPr>
          </p:pic>
          <p:pic>
            <p:nvPicPr>
              <p:cNvPr id="44" name="圖形 43" descr="文件 以實心填滿">
                <a:extLst>
                  <a:ext uri="{FF2B5EF4-FFF2-40B4-BE49-F238E27FC236}">
                    <a16:creationId xmlns:a16="http://schemas.microsoft.com/office/drawing/2014/main" id="{58FFC9FA-3C6F-D7CD-B160-F77303176B9C}"/>
                  </a:ext>
                </a:extLst>
              </p:cNvPr>
              <p:cNvPicPr>
                <a:picLocks noChangeAspect="1"/>
              </p:cNvPicPr>
              <p:nvPr/>
            </p:nvPicPr>
            <p:blipFill>
              <a:blip r:embed="rId4">
                <a:extLst>
                  <a:ext uri="{96DAC541-7B7A-43D3-8B79-37D633B846F1}">
                    <asvg:svgBlip xmlns:asvg="http://schemas.microsoft.com/office/drawing/2016/SVG/main" r:embed="rId6"/>
                  </a:ext>
                </a:extLst>
              </a:blip>
              <a:stretch>
                <a:fillRect/>
              </a:stretch>
            </p:blipFill>
            <p:spPr>
              <a:xfrm>
                <a:off x="7742460" y="3677939"/>
                <a:ext cx="490310" cy="525356"/>
              </a:xfrm>
              <a:prstGeom prst="rect">
                <a:avLst/>
              </a:prstGeom>
            </p:spPr>
          </p:pic>
          <p:pic>
            <p:nvPicPr>
              <p:cNvPr id="45" name="圖形 44" descr="文件 以實心填滿">
                <a:extLst>
                  <a:ext uri="{FF2B5EF4-FFF2-40B4-BE49-F238E27FC236}">
                    <a16:creationId xmlns:a16="http://schemas.microsoft.com/office/drawing/2014/main" id="{D282D17F-1DD5-BD7D-A5B9-37A359C2181E}"/>
                  </a:ext>
                </a:extLst>
              </p:cNvPr>
              <p:cNvPicPr>
                <a:picLocks noChangeAspect="1"/>
              </p:cNvPicPr>
              <p:nvPr/>
            </p:nvPicPr>
            <p:blipFill>
              <a:blip r:embed="rId4">
                <a:extLst>
                  <a:ext uri="{96DAC541-7B7A-43D3-8B79-37D633B846F1}">
                    <asvg:svgBlip xmlns:asvg="http://schemas.microsoft.com/office/drawing/2016/SVG/main" r:embed="rId6"/>
                  </a:ext>
                </a:extLst>
              </a:blip>
              <a:stretch>
                <a:fillRect/>
              </a:stretch>
            </p:blipFill>
            <p:spPr>
              <a:xfrm>
                <a:off x="7834286" y="4629041"/>
                <a:ext cx="490310" cy="525356"/>
              </a:xfrm>
              <a:prstGeom prst="rect">
                <a:avLst/>
              </a:prstGeom>
            </p:spPr>
          </p:pic>
          <p:pic>
            <p:nvPicPr>
              <p:cNvPr id="46" name="圖形 45" descr="文件 以實心填滿">
                <a:extLst>
                  <a:ext uri="{FF2B5EF4-FFF2-40B4-BE49-F238E27FC236}">
                    <a16:creationId xmlns:a16="http://schemas.microsoft.com/office/drawing/2014/main" id="{510517C5-6D66-D58D-D4AC-EBF5DEE4F4F3}"/>
                  </a:ext>
                </a:extLst>
              </p:cNvPr>
              <p:cNvPicPr>
                <a:picLocks noChangeAspect="1"/>
              </p:cNvPicPr>
              <p:nvPr/>
            </p:nvPicPr>
            <p:blipFill>
              <a:blip r:embed="rId4">
                <a:extLst>
                  <a:ext uri="{96DAC541-7B7A-43D3-8B79-37D633B846F1}">
                    <asvg:svgBlip xmlns:asvg="http://schemas.microsoft.com/office/drawing/2016/SVG/main" r:embed="rId6"/>
                  </a:ext>
                </a:extLst>
              </a:blip>
              <a:stretch>
                <a:fillRect/>
              </a:stretch>
            </p:blipFill>
            <p:spPr>
              <a:xfrm>
                <a:off x="7932915" y="4180820"/>
                <a:ext cx="490310" cy="525356"/>
              </a:xfrm>
              <a:prstGeom prst="rect">
                <a:avLst/>
              </a:prstGeom>
            </p:spPr>
          </p:pic>
          <p:pic>
            <p:nvPicPr>
              <p:cNvPr id="47" name="圖形 46" descr="文件 以實心填滿">
                <a:extLst>
                  <a:ext uri="{FF2B5EF4-FFF2-40B4-BE49-F238E27FC236}">
                    <a16:creationId xmlns:a16="http://schemas.microsoft.com/office/drawing/2014/main" id="{15FC0B8B-2741-8CF7-2943-93D58C36CAF3}"/>
                  </a:ext>
                </a:extLst>
              </p:cNvPr>
              <p:cNvPicPr>
                <a:picLocks noChangeAspect="1"/>
              </p:cNvPicPr>
              <p:nvPr/>
            </p:nvPicPr>
            <p:blipFill>
              <a:blip r:embed="rId4">
                <a:extLst>
                  <a:ext uri="{96DAC541-7B7A-43D3-8B79-37D633B846F1}">
                    <asvg:svgBlip xmlns:asvg="http://schemas.microsoft.com/office/drawing/2016/SVG/main" r:embed="rId6"/>
                  </a:ext>
                </a:extLst>
              </a:blip>
              <a:stretch>
                <a:fillRect/>
              </a:stretch>
            </p:blipFill>
            <p:spPr>
              <a:xfrm>
                <a:off x="7528198" y="4789381"/>
                <a:ext cx="490310" cy="525356"/>
              </a:xfrm>
              <a:prstGeom prst="rect">
                <a:avLst/>
              </a:prstGeom>
            </p:spPr>
          </p:pic>
          <p:pic>
            <p:nvPicPr>
              <p:cNvPr id="48" name="圖形 47" descr="文件 以實心填滿">
                <a:extLst>
                  <a:ext uri="{FF2B5EF4-FFF2-40B4-BE49-F238E27FC236}">
                    <a16:creationId xmlns:a16="http://schemas.microsoft.com/office/drawing/2014/main" id="{1FE235DB-0233-ACFF-553C-B319B12AB30C}"/>
                  </a:ext>
                </a:extLst>
              </p:cNvPr>
              <p:cNvPicPr>
                <a:picLocks noChangeAspect="1"/>
              </p:cNvPicPr>
              <p:nvPr/>
            </p:nvPicPr>
            <p:blipFill>
              <a:blip r:embed="rId4">
                <a:extLst>
                  <a:ext uri="{96DAC541-7B7A-43D3-8B79-37D633B846F1}">
                    <asvg:svgBlip xmlns:asvg="http://schemas.microsoft.com/office/drawing/2016/SVG/main" r:embed="rId6"/>
                  </a:ext>
                </a:extLst>
              </a:blip>
              <a:stretch>
                <a:fillRect/>
              </a:stretch>
            </p:blipFill>
            <p:spPr>
              <a:xfrm>
                <a:off x="8177786" y="4581668"/>
                <a:ext cx="490310" cy="525356"/>
              </a:xfrm>
              <a:prstGeom prst="rect">
                <a:avLst/>
              </a:prstGeom>
            </p:spPr>
          </p:pic>
          <p:pic>
            <p:nvPicPr>
              <p:cNvPr id="49" name="圖形 48" descr="文件 以實心填滿">
                <a:extLst>
                  <a:ext uri="{FF2B5EF4-FFF2-40B4-BE49-F238E27FC236}">
                    <a16:creationId xmlns:a16="http://schemas.microsoft.com/office/drawing/2014/main" id="{A2147B29-C7A3-3249-BB47-FBC8480F685A}"/>
                  </a:ext>
                </a:extLst>
              </p:cNvPr>
              <p:cNvPicPr>
                <a:picLocks noChangeAspect="1"/>
              </p:cNvPicPr>
              <p:nvPr/>
            </p:nvPicPr>
            <p:blipFill>
              <a:blip r:embed="rId4">
                <a:extLst>
                  <a:ext uri="{96DAC541-7B7A-43D3-8B79-37D633B846F1}">
                    <asvg:svgBlip xmlns:asvg="http://schemas.microsoft.com/office/drawing/2016/SVG/main" r:embed="rId6"/>
                  </a:ext>
                </a:extLst>
              </a:blip>
              <a:stretch>
                <a:fillRect/>
              </a:stretch>
            </p:blipFill>
            <p:spPr>
              <a:xfrm>
                <a:off x="7188100" y="4629041"/>
                <a:ext cx="490310" cy="525356"/>
              </a:xfrm>
              <a:prstGeom prst="rect">
                <a:avLst/>
              </a:prstGeom>
            </p:spPr>
          </p:pic>
          <p:pic>
            <p:nvPicPr>
              <p:cNvPr id="50" name="圖形 49" descr="文件 以實心填滿">
                <a:extLst>
                  <a:ext uri="{FF2B5EF4-FFF2-40B4-BE49-F238E27FC236}">
                    <a16:creationId xmlns:a16="http://schemas.microsoft.com/office/drawing/2014/main" id="{EC790A9F-F516-0FB9-D450-6D3B853F6338}"/>
                  </a:ext>
                </a:extLst>
              </p:cNvPr>
              <p:cNvPicPr>
                <a:picLocks noChangeAspect="1"/>
              </p:cNvPicPr>
              <p:nvPr/>
            </p:nvPicPr>
            <p:blipFill>
              <a:blip r:embed="rId4">
                <a:extLst>
                  <a:ext uri="{96DAC541-7B7A-43D3-8B79-37D633B846F1}">
                    <asvg:svgBlip xmlns:asvg="http://schemas.microsoft.com/office/drawing/2016/SVG/main" r:embed="rId6"/>
                  </a:ext>
                </a:extLst>
              </a:blip>
              <a:stretch>
                <a:fillRect/>
              </a:stretch>
            </p:blipFill>
            <p:spPr>
              <a:xfrm>
                <a:off x="8177785" y="3758108"/>
                <a:ext cx="490310" cy="525356"/>
              </a:xfrm>
              <a:prstGeom prst="rect">
                <a:avLst/>
              </a:prstGeom>
            </p:spPr>
          </p:pic>
          <p:pic>
            <p:nvPicPr>
              <p:cNvPr id="51" name="圖形 50" descr="文件 以實心填滿">
                <a:extLst>
                  <a:ext uri="{FF2B5EF4-FFF2-40B4-BE49-F238E27FC236}">
                    <a16:creationId xmlns:a16="http://schemas.microsoft.com/office/drawing/2014/main" id="{323E1CA6-DA99-A91E-240E-180473138EDA}"/>
                  </a:ext>
                </a:extLst>
              </p:cNvPr>
              <p:cNvPicPr>
                <a:picLocks noChangeAspect="1"/>
              </p:cNvPicPr>
              <p:nvPr/>
            </p:nvPicPr>
            <p:blipFill>
              <a:blip r:embed="rId4">
                <a:extLst>
                  <a:ext uri="{96DAC541-7B7A-43D3-8B79-37D633B846F1}">
                    <asvg:svgBlip xmlns:asvg="http://schemas.microsoft.com/office/drawing/2016/SVG/main" r:embed="rId6"/>
                  </a:ext>
                </a:extLst>
              </a:blip>
              <a:stretch>
                <a:fillRect/>
              </a:stretch>
            </p:blipFill>
            <p:spPr>
              <a:xfrm>
                <a:off x="6732369" y="4020482"/>
                <a:ext cx="490310" cy="525356"/>
              </a:xfrm>
              <a:prstGeom prst="rect">
                <a:avLst/>
              </a:prstGeom>
            </p:spPr>
          </p:pic>
          <p:pic>
            <p:nvPicPr>
              <p:cNvPr id="24" name="圖形 23" descr="文件 以實心填滿">
                <a:extLst>
                  <a:ext uri="{FF2B5EF4-FFF2-40B4-BE49-F238E27FC236}">
                    <a16:creationId xmlns:a16="http://schemas.microsoft.com/office/drawing/2014/main" id="{013637D4-4496-CD0E-D441-E9ACCDC85E0A}"/>
                  </a:ext>
                </a:extLst>
              </p:cNvPr>
              <p:cNvPicPr>
                <a:picLocks noChangeAspect="1"/>
              </p:cNvPicPr>
              <p:nvPr/>
            </p:nvPicPr>
            <p:blipFill>
              <a:blip r:embed="rId4">
                <a:extLst>
                  <a:ext uri="{96DAC541-7B7A-43D3-8B79-37D633B846F1}">
                    <asvg:svgBlip xmlns:asvg="http://schemas.microsoft.com/office/drawing/2016/SVG/main" r:embed="rId6"/>
                  </a:ext>
                </a:extLst>
              </a:blip>
              <a:stretch>
                <a:fillRect/>
              </a:stretch>
            </p:blipFill>
            <p:spPr>
              <a:xfrm>
                <a:off x="8454517" y="4179316"/>
                <a:ext cx="511754" cy="553874"/>
              </a:xfrm>
              <a:prstGeom prst="rect">
                <a:avLst/>
              </a:prstGeom>
            </p:spPr>
          </p:pic>
          <p:pic>
            <p:nvPicPr>
              <p:cNvPr id="25" name="圖形 24" descr="文件 以實心填滿">
                <a:extLst>
                  <a:ext uri="{FF2B5EF4-FFF2-40B4-BE49-F238E27FC236}">
                    <a16:creationId xmlns:a16="http://schemas.microsoft.com/office/drawing/2014/main" id="{5FB36FE8-CCBC-B04B-48F8-F9EDCBDCF6F9}"/>
                  </a:ext>
                </a:extLst>
              </p:cNvPr>
              <p:cNvPicPr>
                <a:picLocks noChangeAspect="1"/>
              </p:cNvPicPr>
              <p:nvPr/>
            </p:nvPicPr>
            <p:blipFill>
              <a:blip r:embed="rId4">
                <a:extLst>
                  <a:ext uri="{96DAC541-7B7A-43D3-8B79-37D633B846F1}">
                    <asvg:svgBlip xmlns:asvg="http://schemas.microsoft.com/office/drawing/2016/SVG/main" r:embed="rId6"/>
                  </a:ext>
                </a:extLst>
              </a:blip>
              <a:stretch>
                <a:fillRect/>
              </a:stretch>
            </p:blipFill>
            <p:spPr>
              <a:xfrm>
                <a:off x="8575177" y="4726259"/>
                <a:ext cx="511754" cy="553874"/>
              </a:xfrm>
              <a:prstGeom prst="rect">
                <a:avLst/>
              </a:prstGeom>
            </p:spPr>
          </p:pic>
          <p:pic>
            <p:nvPicPr>
              <p:cNvPr id="26" name="圖形 25" descr="文件 以實心填滿">
                <a:extLst>
                  <a:ext uri="{FF2B5EF4-FFF2-40B4-BE49-F238E27FC236}">
                    <a16:creationId xmlns:a16="http://schemas.microsoft.com/office/drawing/2014/main" id="{A72F3020-F10D-8DA3-0B63-F5DC59157D9F}"/>
                  </a:ext>
                </a:extLst>
              </p:cNvPr>
              <p:cNvPicPr>
                <a:picLocks noChangeAspect="1"/>
              </p:cNvPicPr>
              <p:nvPr/>
            </p:nvPicPr>
            <p:blipFill>
              <a:blip r:embed="rId4">
                <a:extLst>
                  <a:ext uri="{96DAC541-7B7A-43D3-8B79-37D633B846F1}">
                    <asvg:svgBlip xmlns:asvg="http://schemas.microsoft.com/office/drawing/2016/SVG/main" r:embed="rId6"/>
                  </a:ext>
                </a:extLst>
              </a:blip>
              <a:stretch>
                <a:fillRect/>
              </a:stretch>
            </p:blipFill>
            <p:spPr>
              <a:xfrm>
                <a:off x="8897245" y="4141480"/>
                <a:ext cx="511754" cy="553874"/>
              </a:xfrm>
              <a:prstGeom prst="rect">
                <a:avLst/>
              </a:prstGeom>
            </p:spPr>
          </p:pic>
          <p:pic>
            <p:nvPicPr>
              <p:cNvPr id="27" name="圖形 26" descr="文件 以實心填滿">
                <a:extLst>
                  <a:ext uri="{FF2B5EF4-FFF2-40B4-BE49-F238E27FC236}">
                    <a16:creationId xmlns:a16="http://schemas.microsoft.com/office/drawing/2014/main" id="{D8B4B222-759B-39EF-35AA-079544C830C7}"/>
                  </a:ext>
                </a:extLst>
              </p:cNvPr>
              <p:cNvPicPr>
                <a:picLocks noChangeAspect="1"/>
              </p:cNvPicPr>
              <p:nvPr/>
            </p:nvPicPr>
            <p:blipFill>
              <a:blip r:embed="rId4">
                <a:extLst>
                  <a:ext uri="{96DAC541-7B7A-43D3-8B79-37D633B846F1}">
                    <asvg:svgBlip xmlns:asvg="http://schemas.microsoft.com/office/drawing/2016/SVG/main" r:embed="rId6"/>
                  </a:ext>
                </a:extLst>
              </a:blip>
              <a:stretch>
                <a:fillRect/>
              </a:stretch>
            </p:blipFill>
            <p:spPr>
              <a:xfrm>
                <a:off x="9072057" y="5297191"/>
                <a:ext cx="511754" cy="553874"/>
              </a:xfrm>
              <a:prstGeom prst="rect">
                <a:avLst/>
              </a:prstGeom>
            </p:spPr>
          </p:pic>
          <p:pic>
            <p:nvPicPr>
              <p:cNvPr id="28" name="圖形 27" descr="文件 以實心填滿">
                <a:extLst>
                  <a:ext uri="{FF2B5EF4-FFF2-40B4-BE49-F238E27FC236}">
                    <a16:creationId xmlns:a16="http://schemas.microsoft.com/office/drawing/2014/main" id="{2C4967AD-E062-9E5C-D81C-71E38F9A2E4C}"/>
                  </a:ext>
                </a:extLst>
              </p:cNvPr>
              <p:cNvPicPr>
                <a:picLocks noChangeAspect="1"/>
              </p:cNvPicPr>
              <p:nvPr/>
            </p:nvPicPr>
            <p:blipFill>
              <a:blip r:embed="rId4">
                <a:extLst>
                  <a:ext uri="{96DAC541-7B7A-43D3-8B79-37D633B846F1}">
                    <asvg:svgBlip xmlns:asvg="http://schemas.microsoft.com/office/drawing/2016/SVG/main" r:embed="rId6"/>
                  </a:ext>
                </a:extLst>
              </a:blip>
              <a:stretch>
                <a:fillRect/>
              </a:stretch>
            </p:blipFill>
            <p:spPr>
              <a:xfrm>
                <a:off x="9086931" y="4735874"/>
                <a:ext cx="511754" cy="553874"/>
              </a:xfrm>
              <a:prstGeom prst="rect">
                <a:avLst/>
              </a:prstGeom>
            </p:spPr>
          </p:pic>
          <p:pic>
            <p:nvPicPr>
              <p:cNvPr id="29" name="圖形 28" descr="文件 以實心填滿">
                <a:extLst>
                  <a:ext uri="{FF2B5EF4-FFF2-40B4-BE49-F238E27FC236}">
                    <a16:creationId xmlns:a16="http://schemas.microsoft.com/office/drawing/2014/main" id="{34160E40-E4BC-1D05-E4CF-8F757921BF69}"/>
                  </a:ext>
                </a:extLst>
              </p:cNvPr>
              <p:cNvPicPr>
                <a:picLocks noChangeAspect="1"/>
              </p:cNvPicPr>
              <p:nvPr/>
            </p:nvPicPr>
            <p:blipFill>
              <a:blip r:embed="rId4">
                <a:extLst>
                  <a:ext uri="{96DAC541-7B7A-43D3-8B79-37D633B846F1}">
                    <asvg:svgBlip xmlns:asvg="http://schemas.microsoft.com/office/drawing/2016/SVG/main" r:embed="rId6"/>
                  </a:ext>
                </a:extLst>
              </a:blip>
              <a:stretch>
                <a:fillRect/>
              </a:stretch>
            </p:blipFill>
            <p:spPr>
              <a:xfrm>
                <a:off x="8727891" y="5387915"/>
                <a:ext cx="511754" cy="553874"/>
              </a:xfrm>
              <a:prstGeom prst="rect">
                <a:avLst/>
              </a:prstGeom>
            </p:spPr>
          </p:pic>
          <p:pic>
            <p:nvPicPr>
              <p:cNvPr id="30" name="圖形 29" descr="文件 以實心填滿">
                <a:extLst>
                  <a:ext uri="{FF2B5EF4-FFF2-40B4-BE49-F238E27FC236}">
                    <a16:creationId xmlns:a16="http://schemas.microsoft.com/office/drawing/2014/main" id="{E91E7908-3542-7A8B-7A9D-DEDBBB2C6725}"/>
                  </a:ext>
                </a:extLst>
              </p:cNvPr>
              <p:cNvPicPr>
                <a:picLocks noChangeAspect="1"/>
              </p:cNvPicPr>
              <p:nvPr/>
            </p:nvPicPr>
            <p:blipFill>
              <a:blip r:embed="rId4">
                <a:extLst>
                  <a:ext uri="{96DAC541-7B7A-43D3-8B79-37D633B846F1}">
                    <asvg:svgBlip xmlns:asvg="http://schemas.microsoft.com/office/drawing/2016/SVG/main" r:embed="rId6"/>
                  </a:ext>
                </a:extLst>
              </a:blip>
              <a:stretch>
                <a:fillRect/>
              </a:stretch>
            </p:blipFill>
            <p:spPr>
              <a:xfrm>
                <a:off x="9495612" y="4951928"/>
                <a:ext cx="511754" cy="553874"/>
              </a:xfrm>
              <a:prstGeom prst="rect">
                <a:avLst/>
              </a:prstGeom>
            </p:spPr>
          </p:pic>
          <p:pic>
            <p:nvPicPr>
              <p:cNvPr id="31" name="圖形 30" descr="文件 以實心填滿">
                <a:extLst>
                  <a:ext uri="{FF2B5EF4-FFF2-40B4-BE49-F238E27FC236}">
                    <a16:creationId xmlns:a16="http://schemas.microsoft.com/office/drawing/2014/main" id="{5E394871-CC92-B3EC-180C-A61B4C377D86}"/>
                  </a:ext>
                </a:extLst>
              </p:cNvPr>
              <p:cNvPicPr>
                <a:picLocks noChangeAspect="1"/>
              </p:cNvPicPr>
              <p:nvPr/>
            </p:nvPicPr>
            <p:blipFill>
              <a:blip r:embed="rId4">
                <a:extLst>
                  <a:ext uri="{96DAC541-7B7A-43D3-8B79-37D633B846F1}">
                    <asvg:svgBlip xmlns:asvg="http://schemas.microsoft.com/office/drawing/2016/SVG/main" r:embed="rId6"/>
                  </a:ext>
                </a:extLst>
              </a:blip>
              <a:stretch>
                <a:fillRect/>
              </a:stretch>
            </p:blipFill>
            <p:spPr>
              <a:xfrm>
                <a:off x="8134994" y="5220802"/>
                <a:ext cx="511754" cy="553874"/>
              </a:xfrm>
              <a:prstGeom prst="rect">
                <a:avLst/>
              </a:prstGeom>
            </p:spPr>
          </p:pic>
          <p:pic>
            <p:nvPicPr>
              <p:cNvPr id="32" name="圖形 31" descr="文件 以實心填滿">
                <a:extLst>
                  <a:ext uri="{FF2B5EF4-FFF2-40B4-BE49-F238E27FC236}">
                    <a16:creationId xmlns:a16="http://schemas.microsoft.com/office/drawing/2014/main" id="{3CA9427A-76FA-B5F9-D10F-5BCCACB64FFF}"/>
                  </a:ext>
                </a:extLst>
              </p:cNvPr>
              <p:cNvPicPr>
                <a:picLocks noChangeAspect="1"/>
              </p:cNvPicPr>
              <p:nvPr/>
            </p:nvPicPr>
            <p:blipFill>
              <a:blip r:embed="rId4">
                <a:extLst>
                  <a:ext uri="{96DAC541-7B7A-43D3-8B79-37D633B846F1}">
                    <asvg:svgBlip xmlns:asvg="http://schemas.microsoft.com/office/drawing/2016/SVG/main" r:embed="rId6"/>
                  </a:ext>
                </a:extLst>
              </a:blip>
              <a:stretch>
                <a:fillRect/>
              </a:stretch>
            </p:blipFill>
            <p:spPr>
              <a:xfrm>
                <a:off x="9290812" y="4314156"/>
                <a:ext cx="511754" cy="553874"/>
              </a:xfrm>
              <a:prstGeom prst="rect">
                <a:avLst/>
              </a:prstGeom>
            </p:spPr>
          </p:pic>
          <p:pic>
            <p:nvPicPr>
              <p:cNvPr id="33" name="圖形 32" descr="文件 以實心填滿">
                <a:extLst>
                  <a:ext uri="{FF2B5EF4-FFF2-40B4-BE49-F238E27FC236}">
                    <a16:creationId xmlns:a16="http://schemas.microsoft.com/office/drawing/2014/main" id="{7C805C52-7711-8C7B-84A1-F3CF3F1F2618}"/>
                  </a:ext>
                </a:extLst>
              </p:cNvPr>
              <p:cNvPicPr>
                <a:picLocks noChangeAspect="1"/>
              </p:cNvPicPr>
              <p:nvPr/>
            </p:nvPicPr>
            <p:blipFill>
              <a:blip r:embed="rId4">
                <a:extLst>
                  <a:ext uri="{96DAC541-7B7A-43D3-8B79-37D633B846F1}">
                    <asvg:svgBlip xmlns:asvg="http://schemas.microsoft.com/office/drawing/2016/SVG/main" r:embed="rId6"/>
                  </a:ext>
                </a:extLst>
              </a:blip>
              <a:stretch>
                <a:fillRect/>
              </a:stretch>
            </p:blipFill>
            <p:spPr>
              <a:xfrm>
                <a:off x="9871230" y="3803823"/>
                <a:ext cx="511754" cy="554016"/>
              </a:xfrm>
              <a:prstGeom prst="rect">
                <a:avLst/>
              </a:prstGeom>
            </p:spPr>
          </p:pic>
          <p:pic>
            <p:nvPicPr>
              <p:cNvPr id="34" name="圖形 33" descr="文件 以實心填滿">
                <a:extLst>
                  <a:ext uri="{FF2B5EF4-FFF2-40B4-BE49-F238E27FC236}">
                    <a16:creationId xmlns:a16="http://schemas.microsoft.com/office/drawing/2014/main" id="{E5E331CB-34E9-3B9B-B442-A381272B63B4}"/>
                  </a:ext>
                </a:extLst>
              </p:cNvPr>
              <p:cNvPicPr>
                <a:picLocks noChangeAspect="1"/>
              </p:cNvPicPr>
              <p:nvPr/>
            </p:nvPicPr>
            <p:blipFill>
              <a:blip r:embed="rId4">
                <a:extLst>
                  <a:ext uri="{96DAC541-7B7A-43D3-8B79-37D633B846F1}">
                    <asvg:svgBlip xmlns:asvg="http://schemas.microsoft.com/office/drawing/2016/SVG/main" r:embed="rId6"/>
                  </a:ext>
                </a:extLst>
              </a:blip>
              <a:stretch>
                <a:fillRect/>
              </a:stretch>
            </p:blipFill>
            <p:spPr>
              <a:xfrm>
                <a:off x="10093464" y="5026773"/>
                <a:ext cx="515434" cy="558000"/>
              </a:xfrm>
              <a:prstGeom prst="rect">
                <a:avLst/>
              </a:prstGeom>
            </p:spPr>
          </p:pic>
          <p:pic>
            <p:nvPicPr>
              <p:cNvPr id="35" name="圖形 34" descr="文件 以實心填滿">
                <a:extLst>
                  <a:ext uri="{FF2B5EF4-FFF2-40B4-BE49-F238E27FC236}">
                    <a16:creationId xmlns:a16="http://schemas.microsoft.com/office/drawing/2014/main" id="{778A0AB9-C1F8-ABA3-49AE-C4186973F940}"/>
                  </a:ext>
                </a:extLst>
              </p:cNvPr>
              <p:cNvPicPr>
                <a:picLocks noChangeAspect="1"/>
              </p:cNvPicPr>
              <p:nvPr/>
            </p:nvPicPr>
            <p:blipFill>
              <a:blip r:embed="rId4">
                <a:extLst>
                  <a:ext uri="{96DAC541-7B7A-43D3-8B79-37D633B846F1}">
                    <asvg:svgBlip xmlns:asvg="http://schemas.microsoft.com/office/drawing/2016/SVG/main" r:embed="rId6"/>
                  </a:ext>
                </a:extLst>
              </a:blip>
              <a:stretch>
                <a:fillRect/>
              </a:stretch>
            </p:blipFill>
            <p:spPr>
              <a:xfrm>
                <a:off x="10309445" y="4314085"/>
                <a:ext cx="511754" cy="554016"/>
              </a:xfrm>
              <a:prstGeom prst="rect">
                <a:avLst/>
              </a:prstGeom>
            </p:spPr>
          </p:pic>
          <p:pic>
            <p:nvPicPr>
              <p:cNvPr id="36" name="圖形 35" descr="文件 以實心填滿">
                <a:extLst>
                  <a:ext uri="{FF2B5EF4-FFF2-40B4-BE49-F238E27FC236}">
                    <a16:creationId xmlns:a16="http://schemas.microsoft.com/office/drawing/2014/main" id="{8DFA1B1D-6F55-C276-35AE-37D3270928B8}"/>
                  </a:ext>
                </a:extLst>
              </p:cNvPr>
              <p:cNvPicPr>
                <a:picLocks noChangeAspect="1"/>
              </p:cNvPicPr>
              <p:nvPr/>
            </p:nvPicPr>
            <p:blipFill>
              <a:blip r:embed="rId4">
                <a:extLst>
                  <a:ext uri="{96DAC541-7B7A-43D3-8B79-37D633B846F1}">
                    <asvg:svgBlip xmlns:asvg="http://schemas.microsoft.com/office/drawing/2016/SVG/main" r:embed="rId6"/>
                  </a:ext>
                </a:extLst>
              </a:blip>
              <a:stretch>
                <a:fillRect/>
              </a:stretch>
            </p:blipFill>
            <p:spPr>
              <a:xfrm>
                <a:off x="9672190" y="4407058"/>
                <a:ext cx="511754" cy="554016"/>
              </a:xfrm>
              <a:prstGeom prst="rect">
                <a:avLst/>
              </a:prstGeom>
            </p:spPr>
          </p:pic>
          <p:pic>
            <p:nvPicPr>
              <p:cNvPr id="37" name="圖形 36" descr="文件 以實心填滿">
                <a:extLst>
                  <a:ext uri="{FF2B5EF4-FFF2-40B4-BE49-F238E27FC236}">
                    <a16:creationId xmlns:a16="http://schemas.microsoft.com/office/drawing/2014/main" id="{E7E88965-06AF-D340-F86A-DC407CC28B2D}"/>
                  </a:ext>
                </a:extLst>
              </p:cNvPr>
              <p:cNvPicPr>
                <a:picLocks noChangeAspect="1"/>
              </p:cNvPicPr>
              <p:nvPr/>
            </p:nvPicPr>
            <p:blipFill>
              <a:blip r:embed="rId4">
                <a:extLst>
                  <a:ext uri="{96DAC541-7B7A-43D3-8B79-37D633B846F1}">
                    <asvg:svgBlip xmlns:asvg="http://schemas.microsoft.com/office/drawing/2016/SVG/main" r:embed="rId6"/>
                  </a:ext>
                </a:extLst>
              </a:blip>
              <a:stretch>
                <a:fillRect/>
              </a:stretch>
            </p:blipFill>
            <p:spPr>
              <a:xfrm>
                <a:off x="8779058" y="3691704"/>
                <a:ext cx="511754" cy="554016"/>
              </a:xfrm>
              <a:prstGeom prst="rect">
                <a:avLst/>
              </a:prstGeom>
            </p:spPr>
          </p:pic>
          <p:pic>
            <p:nvPicPr>
              <p:cNvPr id="38" name="圖形 37" descr="文件 以實心填滿">
                <a:extLst>
                  <a:ext uri="{FF2B5EF4-FFF2-40B4-BE49-F238E27FC236}">
                    <a16:creationId xmlns:a16="http://schemas.microsoft.com/office/drawing/2014/main" id="{A1D0D9B1-A1E4-5F82-FF15-B83B3A01F4AC}"/>
                  </a:ext>
                </a:extLst>
              </p:cNvPr>
              <p:cNvPicPr>
                <a:picLocks noChangeAspect="1"/>
              </p:cNvPicPr>
              <p:nvPr/>
            </p:nvPicPr>
            <p:blipFill>
              <a:blip r:embed="rId4">
                <a:extLst>
                  <a:ext uri="{96DAC541-7B7A-43D3-8B79-37D633B846F1}">
                    <asvg:svgBlip xmlns:asvg="http://schemas.microsoft.com/office/drawing/2016/SVG/main" r:embed="rId6"/>
                  </a:ext>
                </a:extLst>
              </a:blip>
              <a:stretch>
                <a:fillRect/>
              </a:stretch>
            </p:blipFill>
            <p:spPr>
              <a:xfrm>
                <a:off x="9249592" y="3684276"/>
                <a:ext cx="511754" cy="553874"/>
              </a:xfrm>
              <a:prstGeom prst="rect">
                <a:avLst/>
              </a:prstGeom>
            </p:spPr>
          </p:pic>
        </p:grpSp>
      </p:grpSp>
      <p:sp>
        <p:nvSpPr>
          <p:cNvPr id="4" name="日期版面配置區 3">
            <a:extLst>
              <a:ext uri="{FF2B5EF4-FFF2-40B4-BE49-F238E27FC236}">
                <a16:creationId xmlns:a16="http://schemas.microsoft.com/office/drawing/2014/main" id="{B16B1FC7-5F22-498B-9644-38790D9A3DB8}"/>
              </a:ext>
            </a:extLst>
          </p:cNvPr>
          <p:cNvSpPr>
            <a:spLocks noGrp="1"/>
          </p:cNvSpPr>
          <p:nvPr>
            <p:ph type="dt" sz="half" idx="10"/>
          </p:nvPr>
        </p:nvSpPr>
        <p:spPr/>
        <p:txBody>
          <a:bodyPr/>
          <a:lstStyle/>
          <a:p>
            <a:endParaRPr lang="en-TW"/>
          </a:p>
        </p:txBody>
      </p:sp>
    </p:spTree>
    <p:extLst>
      <p:ext uri="{BB962C8B-B14F-4D97-AF65-F5344CB8AC3E}">
        <p14:creationId xmlns:p14="http://schemas.microsoft.com/office/powerpoint/2010/main" val="690307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96B476E6-EAD8-ED4B-C541-E01CE8DA3510}"/>
              </a:ext>
            </a:extLst>
          </p:cNvPr>
          <p:cNvSpPr>
            <a:spLocks noGrp="1"/>
          </p:cNvSpPr>
          <p:nvPr>
            <p:ph type="title"/>
          </p:nvPr>
        </p:nvSpPr>
        <p:spPr/>
        <p:txBody>
          <a:bodyPr>
            <a:normAutofit/>
          </a:bodyPr>
          <a:lstStyle/>
          <a:p>
            <a:r>
              <a:rPr kumimoji="1" lang="en-US" altLang="zh-TW"/>
              <a:t>Using PLMs with different amounts of data</a:t>
            </a:r>
            <a:endParaRPr kumimoji="1" lang="zh-TW" altLang="en-US"/>
          </a:p>
        </p:txBody>
      </p:sp>
      <p:sp>
        <p:nvSpPr>
          <p:cNvPr id="3" name="內容版面配置區 2">
            <a:extLst>
              <a:ext uri="{FF2B5EF4-FFF2-40B4-BE49-F238E27FC236}">
                <a16:creationId xmlns:a16="http://schemas.microsoft.com/office/drawing/2014/main" id="{D5932523-928C-0266-DA55-85AD22A7A8F7}"/>
              </a:ext>
            </a:extLst>
          </p:cNvPr>
          <p:cNvSpPr>
            <a:spLocks noGrp="1"/>
          </p:cNvSpPr>
          <p:nvPr>
            <p:ph idx="1"/>
          </p:nvPr>
        </p:nvSpPr>
        <p:spPr>
          <a:xfrm>
            <a:off x="838200" y="1219201"/>
            <a:ext cx="10515600" cy="2139078"/>
          </a:xfrm>
        </p:spPr>
        <p:txBody>
          <a:bodyPr/>
          <a:lstStyle/>
          <a:p>
            <a:r>
              <a:rPr kumimoji="1" lang="en-US" altLang="zh-TW"/>
              <a:t>Our goal: fine-tune a model for a target downstream task using a PLM</a:t>
            </a:r>
          </a:p>
          <a:p>
            <a:pPr lvl="1"/>
            <a:r>
              <a:rPr kumimoji="1" lang="en-US" altLang="zh-TW"/>
              <a:t>Sometimes, we have no labeled data for the target task</a:t>
            </a:r>
          </a:p>
        </p:txBody>
      </p:sp>
      <p:grpSp>
        <p:nvGrpSpPr>
          <p:cNvPr id="6" name="群組 5">
            <a:extLst>
              <a:ext uri="{FF2B5EF4-FFF2-40B4-BE49-F238E27FC236}">
                <a16:creationId xmlns:a16="http://schemas.microsoft.com/office/drawing/2014/main" id="{F93382EC-F109-E34A-5C51-E4570C573677}"/>
              </a:ext>
            </a:extLst>
          </p:cNvPr>
          <p:cNvGrpSpPr/>
          <p:nvPr/>
        </p:nvGrpSpPr>
        <p:grpSpPr>
          <a:xfrm>
            <a:off x="4675667" y="3000769"/>
            <a:ext cx="2840665" cy="2533486"/>
            <a:chOff x="1314087" y="2204882"/>
            <a:chExt cx="2840665" cy="2533486"/>
          </a:xfrm>
        </p:grpSpPr>
        <p:grpSp>
          <p:nvGrpSpPr>
            <p:cNvPr id="7" name="群組 6">
              <a:extLst>
                <a:ext uri="{FF2B5EF4-FFF2-40B4-BE49-F238E27FC236}">
                  <a16:creationId xmlns:a16="http://schemas.microsoft.com/office/drawing/2014/main" id="{A3A02FFF-CCFA-9BDD-CC90-0F16D6D92986}"/>
                </a:ext>
              </a:extLst>
            </p:cNvPr>
            <p:cNvGrpSpPr/>
            <p:nvPr/>
          </p:nvGrpSpPr>
          <p:grpSpPr>
            <a:xfrm>
              <a:off x="1725706" y="2204882"/>
              <a:ext cx="2020384" cy="1727788"/>
              <a:chOff x="288375" y="2413591"/>
              <a:chExt cx="5289092" cy="4178076"/>
            </a:xfrm>
          </p:grpSpPr>
          <p:pic>
            <p:nvPicPr>
              <p:cNvPr id="9" name="圖形 8" descr="文件 以實心填滿">
                <a:extLst>
                  <a:ext uri="{FF2B5EF4-FFF2-40B4-BE49-F238E27FC236}">
                    <a16:creationId xmlns:a16="http://schemas.microsoft.com/office/drawing/2014/main" id="{AFE6C524-723B-7E16-7477-F396C67EE49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49079" y="2413591"/>
                <a:ext cx="1339702" cy="1339702"/>
              </a:xfrm>
              <a:prstGeom prst="rect">
                <a:avLst/>
              </a:prstGeom>
            </p:spPr>
          </p:pic>
          <p:pic>
            <p:nvPicPr>
              <p:cNvPr id="10" name="圖形 9" descr="文件 以實心填滿">
                <a:extLst>
                  <a:ext uri="{FF2B5EF4-FFF2-40B4-BE49-F238E27FC236}">
                    <a16:creationId xmlns:a16="http://schemas.microsoft.com/office/drawing/2014/main" id="{22937D59-4A7D-0582-828A-1C983D9EF53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165497" y="2519916"/>
                <a:ext cx="1339702" cy="1339702"/>
              </a:xfrm>
              <a:prstGeom prst="rect">
                <a:avLst/>
              </a:prstGeom>
            </p:spPr>
          </p:pic>
          <p:pic>
            <p:nvPicPr>
              <p:cNvPr id="11" name="圖形 10" descr="文件 以實心填滿">
                <a:extLst>
                  <a:ext uri="{FF2B5EF4-FFF2-40B4-BE49-F238E27FC236}">
                    <a16:creationId xmlns:a16="http://schemas.microsoft.com/office/drawing/2014/main" id="{CED2B4F5-C84F-328E-E21F-5AD20097DAF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589350" y="3607160"/>
                <a:ext cx="1339702" cy="1339702"/>
              </a:xfrm>
              <a:prstGeom prst="rect">
                <a:avLst/>
              </a:prstGeom>
            </p:spPr>
          </p:pic>
          <p:pic>
            <p:nvPicPr>
              <p:cNvPr id="12" name="圖形 11" descr="文件 以實心填滿">
                <a:extLst>
                  <a:ext uri="{FF2B5EF4-FFF2-40B4-BE49-F238E27FC236}">
                    <a16:creationId xmlns:a16="http://schemas.microsoft.com/office/drawing/2014/main" id="{57087A1D-F610-4201-1EE8-2CD19DFFCF3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81301" y="4582892"/>
                <a:ext cx="1339702" cy="1339702"/>
              </a:xfrm>
              <a:prstGeom prst="rect">
                <a:avLst/>
              </a:prstGeom>
            </p:spPr>
          </p:pic>
          <p:pic>
            <p:nvPicPr>
              <p:cNvPr id="13" name="圖形 12" descr="文件 以實心填滿">
                <a:extLst>
                  <a:ext uri="{FF2B5EF4-FFF2-40B4-BE49-F238E27FC236}">
                    <a16:creationId xmlns:a16="http://schemas.microsoft.com/office/drawing/2014/main" id="{DBCF2C1E-EB0A-AFC6-7D0D-421530F073E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537204" y="3755843"/>
                <a:ext cx="1339702" cy="1339702"/>
              </a:xfrm>
              <a:prstGeom prst="rect">
                <a:avLst/>
              </a:prstGeom>
            </p:spPr>
          </p:pic>
          <p:pic>
            <p:nvPicPr>
              <p:cNvPr id="14" name="圖形 13" descr="文件 以實心填滿">
                <a:extLst>
                  <a:ext uri="{FF2B5EF4-FFF2-40B4-BE49-F238E27FC236}">
                    <a16:creationId xmlns:a16="http://schemas.microsoft.com/office/drawing/2014/main" id="{9DA65B9D-FCA0-6C22-CDF2-836F45F9435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048301" y="2417696"/>
                <a:ext cx="1339702" cy="1339702"/>
              </a:xfrm>
              <a:prstGeom prst="rect">
                <a:avLst/>
              </a:prstGeom>
            </p:spPr>
          </p:pic>
          <p:pic>
            <p:nvPicPr>
              <p:cNvPr id="15" name="圖形 14" descr="文件 以實心填滿">
                <a:extLst>
                  <a:ext uri="{FF2B5EF4-FFF2-40B4-BE49-F238E27FC236}">
                    <a16:creationId xmlns:a16="http://schemas.microsoft.com/office/drawing/2014/main" id="{5DF1B20B-539E-959E-D307-32539F3E0EF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299204" y="4843086"/>
                <a:ext cx="1339702" cy="1339702"/>
              </a:xfrm>
              <a:prstGeom prst="rect">
                <a:avLst/>
              </a:prstGeom>
            </p:spPr>
          </p:pic>
          <p:pic>
            <p:nvPicPr>
              <p:cNvPr id="16" name="圖形 15" descr="文件 以實心填滿">
                <a:extLst>
                  <a:ext uri="{FF2B5EF4-FFF2-40B4-BE49-F238E27FC236}">
                    <a16:creationId xmlns:a16="http://schemas.microsoft.com/office/drawing/2014/main" id="{7A2217E5-385F-B13F-D5B1-FBB0EE5A2DE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568693" y="3700086"/>
                <a:ext cx="1339702" cy="1339702"/>
              </a:xfrm>
              <a:prstGeom prst="rect">
                <a:avLst/>
              </a:prstGeom>
            </p:spPr>
          </p:pic>
          <p:pic>
            <p:nvPicPr>
              <p:cNvPr id="17" name="圖形 16" descr="文件 以實心填滿">
                <a:extLst>
                  <a:ext uri="{FF2B5EF4-FFF2-40B4-BE49-F238E27FC236}">
                    <a16:creationId xmlns:a16="http://schemas.microsoft.com/office/drawing/2014/main" id="{DEF1D650-2B8F-D349-EB2C-1F49FA90C17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462863" y="5251965"/>
                <a:ext cx="1339702" cy="1339702"/>
              </a:xfrm>
              <a:prstGeom prst="rect">
                <a:avLst/>
              </a:prstGeom>
            </p:spPr>
          </p:pic>
          <p:pic>
            <p:nvPicPr>
              <p:cNvPr id="18" name="圖形 17" descr="文件 以實心填滿">
                <a:extLst>
                  <a:ext uri="{FF2B5EF4-FFF2-40B4-BE49-F238E27FC236}">
                    <a16:creationId xmlns:a16="http://schemas.microsoft.com/office/drawing/2014/main" id="{54F5036F-B7A8-CFDC-46E9-A93BF14EEAF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237765" y="4722281"/>
                <a:ext cx="1339702" cy="1339702"/>
              </a:xfrm>
              <a:prstGeom prst="rect">
                <a:avLst/>
              </a:prstGeom>
            </p:spPr>
          </p:pic>
          <p:pic>
            <p:nvPicPr>
              <p:cNvPr id="19" name="圖形 18" descr="文件 以實心填滿">
                <a:extLst>
                  <a:ext uri="{FF2B5EF4-FFF2-40B4-BE49-F238E27FC236}">
                    <a16:creationId xmlns:a16="http://schemas.microsoft.com/office/drawing/2014/main" id="{8D3E0B59-A906-3ACB-1295-B9B1CB90D76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533594" y="4843086"/>
                <a:ext cx="1339702" cy="1339702"/>
              </a:xfrm>
              <a:prstGeom prst="rect">
                <a:avLst/>
              </a:prstGeom>
            </p:spPr>
          </p:pic>
          <p:pic>
            <p:nvPicPr>
              <p:cNvPr id="20" name="圖形 19" descr="文件 以實心填滿">
                <a:extLst>
                  <a:ext uri="{FF2B5EF4-FFF2-40B4-BE49-F238E27FC236}">
                    <a16:creationId xmlns:a16="http://schemas.microsoft.com/office/drawing/2014/main" id="{F06A71DE-E3FB-0A4F-1405-6C7E84861EF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237764" y="2622135"/>
                <a:ext cx="1339702" cy="1339702"/>
              </a:xfrm>
              <a:prstGeom prst="rect">
                <a:avLst/>
              </a:prstGeom>
            </p:spPr>
          </p:pic>
          <p:pic>
            <p:nvPicPr>
              <p:cNvPr id="21" name="圖形 20" descr="文件 以實心填滿">
                <a:extLst>
                  <a:ext uri="{FF2B5EF4-FFF2-40B4-BE49-F238E27FC236}">
                    <a16:creationId xmlns:a16="http://schemas.microsoft.com/office/drawing/2014/main" id="{AD16A72F-2673-09D4-ECAD-3764B1C4ABA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88375" y="3291209"/>
                <a:ext cx="1339702" cy="1339702"/>
              </a:xfrm>
              <a:prstGeom prst="rect">
                <a:avLst/>
              </a:prstGeom>
            </p:spPr>
          </p:pic>
        </p:grpSp>
        <p:sp>
          <p:nvSpPr>
            <p:cNvPr id="8" name="文字方塊 4">
              <a:extLst>
                <a:ext uri="{FF2B5EF4-FFF2-40B4-BE49-F238E27FC236}">
                  <a16:creationId xmlns:a16="http://schemas.microsoft.com/office/drawing/2014/main" id="{78F31680-BB59-2C90-DF58-68E2C56CF45D}"/>
                </a:ext>
              </a:extLst>
            </p:cNvPr>
            <p:cNvSpPr txBox="1"/>
            <p:nvPr/>
          </p:nvSpPr>
          <p:spPr>
            <a:xfrm>
              <a:off x="1314087" y="3907371"/>
              <a:ext cx="2840665" cy="83099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2400">
                  <a:ea typeface="新細明體"/>
                  <a:cs typeface="Calibri"/>
                </a:rPr>
                <a:t>Target task dataset</a:t>
              </a:r>
              <a:br>
                <a:rPr lang="en-US" altLang="zh-TW" sz="2400">
                  <a:ea typeface="新細明體"/>
                  <a:cs typeface="Calibri"/>
                </a:rPr>
              </a:br>
              <a:r>
                <a:rPr lang="en-US" altLang="zh-TW" sz="2400">
                  <a:ea typeface="新細明體"/>
                  <a:cs typeface="Calibri"/>
                </a:rPr>
                <a:t>(labeled)</a:t>
              </a:r>
              <a:endParaRPr lang="zh-TW"/>
            </a:p>
          </p:txBody>
        </p:sp>
      </p:grpSp>
      <p:sp>
        <p:nvSpPr>
          <p:cNvPr id="22" name="乘號 10">
            <a:extLst>
              <a:ext uri="{FF2B5EF4-FFF2-40B4-BE49-F238E27FC236}">
                <a16:creationId xmlns:a16="http://schemas.microsoft.com/office/drawing/2014/main" id="{9016A488-DF66-7E53-8D89-420A8525D52A}"/>
              </a:ext>
            </a:extLst>
          </p:cNvPr>
          <p:cNvSpPr/>
          <p:nvPr/>
        </p:nvSpPr>
        <p:spPr>
          <a:xfrm>
            <a:off x="4172148" y="2595777"/>
            <a:ext cx="3938807" cy="2428025"/>
          </a:xfrm>
          <a:prstGeom prst="mathMultiply">
            <a:avLst>
              <a:gd name="adj1" fmla="val 11357"/>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日期版面配置區 3">
            <a:extLst>
              <a:ext uri="{FF2B5EF4-FFF2-40B4-BE49-F238E27FC236}">
                <a16:creationId xmlns:a16="http://schemas.microsoft.com/office/drawing/2014/main" id="{C66819FF-D7F3-722E-43EA-77BB9D7DC41C}"/>
              </a:ext>
            </a:extLst>
          </p:cNvPr>
          <p:cNvSpPr>
            <a:spLocks noGrp="1"/>
          </p:cNvSpPr>
          <p:nvPr>
            <p:ph type="dt" sz="half" idx="10"/>
          </p:nvPr>
        </p:nvSpPr>
        <p:spPr/>
        <p:txBody>
          <a:bodyPr/>
          <a:lstStyle/>
          <a:p>
            <a:endParaRPr lang="en-TW"/>
          </a:p>
        </p:txBody>
      </p:sp>
    </p:spTree>
    <p:extLst>
      <p:ext uri="{BB962C8B-B14F-4D97-AF65-F5344CB8AC3E}">
        <p14:creationId xmlns:p14="http://schemas.microsoft.com/office/powerpoint/2010/main" val="3259254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96B476E6-EAD8-ED4B-C541-E01CE8DA3510}"/>
              </a:ext>
            </a:extLst>
          </p:cNvPr>
          <p:cNvSpPr>
            <a:spLocks noGrp="1"/>
          </p:cNvSpPr>
          <p:nvPr>
            <p:ph type="title"/>
          </p:nvPr>
        </p:nvSpPr>
        <p:spPr/>
        <p:txBody>
          <a:bodyPr>
            <a:normAutofit/>
          </a:bodyPr>
          <a:lstStyle/>
          <a:p>
            <a:r>
              <a:rPr kumimoji="1" lang="en-US" altLang="zh-TW"/>
              <a:t>Using PLMs with different amounts of data</a:t>
            </a:r>
            <a:endParaRPr kumimoji="1" lang="zh-TW" altLang="en-US"/>
          </a:p>
        </p:txBody>
      </p:sp>
      <p:sp>
        <p:nvSpPr>
          <p:cNvPr id="3" name="內容版面配置區 2">
            <a:extLst>
              <a:ext uri="{FF2B5EF4-FFF2-40B4-BE49-F238E27FC236}">
                <a16:creationId xmlns:a16="http://schemas.microsoft.com/office/drawing/2014/main" id="{D5932523-928C-0266-DA55-85AD22A7A8F7}"/>
              </a:ext>
            </a:extLst>
          </p:cNvPr>
          <p:cNvSpPr>
            <a:spLocks noGrp="1"/>
          </p:cNvSpPr>
          <p:nvPr>
            <p:ph idx="1"/>
          </p:nvPr>
        </p:nvSpPr>
        <p:spPr>
          <a:xfrm>
            <a:off x="838200" y="1219201"/>
            <a:ext cx="10515600" cy="2139078"/>
          </a:xfrm>
        </p:spPr>
        <p:txBody>
          <a:bodyPr/>
          <a:lstStyle/>
          <a:p>
            <a:r>
              <a:rPr kumimoji="1" lang="en-US" altLang="zh-TW"/>
              <a:t>Our goal: fine-tune a model for a target downstream task using a PLM</a:t>
            </a:r>
          </a:p>
          <a:p>
            <a:pPr lvl="1"/>
            <a:r>
              <a:rPr kumimoji="1" lang="en-US" altLang="zh-TW"/>
              <a:t>How to use PLMs with different amount of data?</a:t>
            </a:r>
          </a:p>
        </p:txBody>
      </p:sp>
      <p:grpSp>
        <p:nvGrpSpPr>
          <p:cNvPr id="6" name="群組 5">
            <a:extLst>
              <a:ext uri="{FF2B5EF4-FFF2-40B4-BE49-F238E27FC236}">
                <a16:creationId xmlns:a16="http://schemas.microsoft.com/office/drawing/2014/main" id="{F93382EC-F109-E34A-5C51-E4570C573677}"/>
              </a:ext>
            </a:extLst>
          </p:cNvPr>
          <p:cNvGrpSpPr/>
          <p:nvPr/>
        </p:nvGrpSpPr>
        <p:grpSpPr>
          <a:xfrm>
            <a:off x="818037" y="3111973"/>
            <a:ext cx="2840665" cy="3093529"/>
            <a:chOff x="1314087" y="2204882"/>
            <a:chExt cx="2840665" cy="3093529"/>
          </a:xfrm>
        </p:grpSpPr>
        <p:grpSp>
          <p:nvGrpSpPr>
            <p:cNvPr id="7" name="群組 6">
              <a:extLst>
                <a:ext uri="{FF2B5EF4-FFF2-40B4-BE49-F238E27FC236}">
                  <a16:creationId xmlns:a16="http://schemas.microsoft.com/office/drawing/2014/main" id="{A3A02FFF-CCFA-9BDD-CC90-0F16D6D92986}"/>
                </a:ext>
              </a:extLst>
            </p:cNvPr>
            <p:cNvGrpSpPr/>
            <p:nvPr/>
          </p:nvGrpSpPr>
          <p:grpSpPr>
            <a:xfrm>
              <a:off x="1725706" y="2204882"/>
              <a:ext cx="2020384" cy="1727788"/>
              <a:chOff x="288375" y="2413591"/>
              <a:chExt cx="5289092" cy="4178076"/>
            </a:xfrm>
          </p:grpSpPr>
          <p:pic>
            <p:nvPicPr>
              <p:cNvPr id="9" name="圖形 8" descr="文件 以實心填滿">
                <a:extLst>
                  <a:ext uri="{FF2B5EF4-FFF2-40B4-BE49-F238E27FC236}">
                    <a16:creationId xmlns:a16="http://schemas.microsoft.com/office/drawing/2014/main" id="{AFE6C524-723B-7E16-7477-F396C67EE49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49079" y="2413591"/>
                <a:ext cx="1339702" cy="1339702"/>
              </a:xfrm>
              <a:prstGeom prst="rect">
                <a:avLst/>
              </a:prstGeom>
            </p:spPr>
          </p:pic>
          <p:pic>
            <p:nvPicPr>
              <p:cNvPr id="10" name="圖形 9" descr="文件 以實心填滿">
                <a:extLst>
                  <a:ext uri="{FF2B5EF4-FFF2-40B4-BE49-F238E27FC236}">
                    <a16:creationId xmlns:a16="http://schemas.microsoft.com/office/drawing/2014/main" id="{22937D59-4A7D-0582-828A-1C983D9EF53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165497" y="2519916"/>
                <a:ext cx="1339702" cy="1339702"/>
              </a:xfrm>
              <a:prstGeom prst="rect">
                <a:avLst/>
              </a:prstGeom>
            </p:spPr>
          </p:pic>
          <p:pic>
            <p:nvPicPr>
              <p:cNvPr id="11" name="圖形 10" descr="文件 以實心填滿">
                <a:extLst>
                  <a:ext uri="{FF2B5EF4-FFF2-40B4-BE49-F238E27FC236}">
                    <a16:creationId xmlns:a16="http://schemas.microsoft.com/office/drawing/2014/main" id="{CED2B4F5-C84F-328E-E21F-5AD20097DAF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589350" y="3607160"/>
                <a:ext cx="1339702" cy="1339702"/>
              </a:xfrm>
              <a:prstGeom prst="rect">
                <a:avLst/>
              </a:prstGeom>
            </p:spPr>
          </p:pic>
          <p:pic>
            <p:nvPicPr>
              <p:cNvPr id="12" name="圖形 11" descr="文件 以實心填滿">
                <a:extLst>
                  <a:ext uri="{FF2B5EF4-FFF2-40B4-BE49-F238E27FC236}">
                    <a16:creationId xmlns:a16="http://schemas.microsoft.com/office/drawing/2014/main" id="{57087A1D-F610-4201-1EE8-2CD19DFFCF3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81301" y="4582892"/>
                <a:ext cx="1339702" cy="1339702"/>
              </a:xfrm>
              <a:prstGeom prst="rect">
                <a:avLst/>
              </a:prstGeom>
            </p:spPr>
          </p:pic>
          <p:pic>
            <p:nvPicPr>
              <p:cNvPr id="13" name="圖形 12" descr="文件 以實心填滿">
                <a:extLst>
                  <a:ext uri="{FF2B5EF4-FFF2-40B4-BE49-F238E27FC236}">
                    <a16:creationId xmlns:a16="http://schemas.microsoft.com/office/drawing/2014/main" id="{DBCF2C1E-EB0A-AFC6-7D0D-421530F073E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537204" y="3755843"/>
                <a:ext cx="1339702" cy="1339702"/>
              </a:xfrm>
              <a:prstGeom prst="rect">
                <a:avLst/>
              </a:prstGeom>
            </p:spPr>
          </p:pic>
          <p:pic>
            <p:nvPicPr>
              <p:cNvPr id="14" name="圖形 13" descr="文件 以實心填滿">
                <a:extLst>
                  <a:ext uri="{FF2B5EF4-FFF2-40B4-BE49-F238E27FC236}">
                    <a16:creationId xmlns:a16="http://schemas.microsoft.com/office/drawing/2014/main" id="{9DA65B9D-FCA0-6C22-CDF2-836F45F9435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048301" y="2417696"/>
                <a:ext cx="1339702" cy="1339702"/>
              </a:xfrm>
              <a:prstGeom prst="rect">
                <a:avLst/>
              </a:prstGeom>
            </p:spPr>
          </p:pic>
          <p:pic>
            <p:nvPicPr>
              <p:cNvPr id="15" name="圖形 14" descr="文件 以實心填滿">
                <a:extLst>
                  <a:ext uri="{FF2B5EF4-FFF2-40B4-BE49-F238E27FC236}">
                    <a16:creationId xmlns:a16="http://schemas.microsoft.com/office/drawing/2014/main" id="{5DF1B20B-539E-959E-D307-32539F3E0EF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299204" y="4843086"/>
                <a:ext cx="1339702" cy="1339702"/>
              </a:xfrm>
              <a:prstGeom prst="rect">
                <a:avLst/>
              </a:prstGeom>
            </p:spPr>
          </p:pic>
          <p:pic>
            <p:nvPicPr>
              <p:cNvPr id="16" name="圖形 15" descr="文件 以實心填滿">
                <a:extLst>
                  <a:ext uri="{FF2B5EF4-FFF2-40B4-BE49-F238E27FC236}">
                    <a16:creationId xmlns:a16="http://schemas.microsoft.com/office/drawing/2014/main" id="{7A2217E5-385F-B13F-D5B1-FBB0EE5A2DE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568693" y="3700086"/>
                <a:ext cx="1339702" cy="1339702"/>
              </a:xfrm>
              <a:prstGeom prst="rect">
                <a:avLst/>
              </a:prstGeom>
            </p:spPr>
          </p:pic>
          <p:pic>
            <p:nvPicPr>
              <p:cNvPr id="17" name="圖形 16" descr="文件 以實心填滿">
                <a:extLst>
                  <a:ext uri="{FF2B5EF4-FFF2-40B4-BE49-F238E27FC236}">
                    <a16:creationId xmlns:a16="http://schemas.microsoft.com/office/drawing/2014/main" id="{DEF1D650-2B8F-D349-EB2C-1F49FA90C17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462863" y="5251965"/>
                <a:ext cx="1339702" cy="1339702"/>
              </a:xfrm>
              <a:prstGeom prst="rect">
                <a:avLst/>
              </a:prstGeom>
            </p:spPr>
          </p:pic>
          <p:pic>
            <p:nvPicPr>
              <p:cNvPr id="18" name="圖形 17" descr="文件 以實心填滿">
                <a:extLst>
                  <a:ext uri="{FF2B5EF4-FFF2-40B4-BE49-F238E27FC236}">
                    <a16:creationId xmlns:a16="http://schemas.microsoft.com/office/drawing/2014/main" id="{54F5036F-B7A8-CFDC-46E9-A93BF14EEAF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237765" y="4722281"/>
                <a:ext cx="1339702" cy="1339702"/>
              </a:xfrm>
              <a:prstGeom prst="rect">
                <a:avLst/>
              </a:prstGeom>
            </p:spPr>
          </p:pic>
          <p:pic>
            <p:nvPicPr>
              <p:cNvPr id="19" name="圖形 18" descr="文件 以實心填滿">
                <a:extLst>
                  <a:ext uri="{FF2B5EF4-FFF2-40B4-BE49-F238E27FC236}">
                    <a16:creationId xmlns:a16="http://schemas.microsoft.com/office/drawing/2014/main" id="{8D3E0B59-A906-3ACB-1295-B9B1CB90D76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533594" y="4843086"/>
                <a:ext cx="1339702" cy="1339702"/>
              </a:xfrm>
              <a:prstGeom prst="rect">
                <a:avLst/>
              </a:prstGeom>
            </p:spPr>
          </p:pic>
          <p:pic>
            <p:nvPicPr>
              <p:cNvPr id="20" name="圖形 19" descr="文件 以實心填滿">
                <a:extLst>
                  <a:ext uri="{FF2B5EF4-FFF2-40B4-BE49-F238E27FC236}">
                    <a16:creationId xmlns:a16="http://schemas.microsoft.com/office/drawing/2014/main" id="{F06A71DE-E3FB-0A4F-1405-6C7E84861EF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237764" y="2622135"/>
                <a:ext cx="1339702" cy="1339702"/>
              </a:xfrm>
              <a:prstGeom prst="rect">
                <a:avLst/>
              </a:prstGeom>
            </p:spPr>
          </p:pic>
          <p:pic>
            <p:nvPicPr>
              <p:cNvPr id="21" name="圖形 20" descr="文件 以實心填滿">
                <a:extLst>
                  <a:ext uri="{FF2B5EF4-FFF2-40B4-BE49-F238E27FC236}">
                    <a16:creationId xmlns:a16="http://schemas.microsoft.com/office/drawing/2014/main" id="{AD16A72F-2673-09D4-ECAD-3764B1C4ABA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88375" y="3291209"/>
                <a:ext cx="1339702" cy="1339702"/>
              </a:xfrm>
              <a:prstGeom prst="rect">
                <a:avLst/>
              </a:prstGeom>
            </p:spPr>
          </p:pic>
        </p:grpSp>
        <p:sp>
          <p:nvSpPr>
            <p:cNvPr id="8" name="文字方塊 4">
              <a:extLst>
                <a:ext uri="{FF2B5EF4-FFF2-40B4-BE49-F238E27FC236}">
                  <a16:creationId xmlns:a16="http://schemas.microsoft.com/office/drawing/2014/main" id="{78F31680-BB59-2C90-DF58-68E2C56CF45D}"/>
                </a:ext>
              </a:extLst>
            </p:cNvPr>
            <p:cNvSpPr txBox="1"/>
            <p:nvPr/>
          </p:nvSpPr>
          <p:spPr>
            <a:xfrm>
              <a:off x="1314087" y="4467414"/>
              <a:ext cx="2840665" cy="83099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2400">
                  <a:ea typeface="新細明體"/>
                  <a:cs typeface="Calibri"/>
                </a:rPr>
                <a:t>Target task dataset</a:t>
              </a:r>
              <a:br>
                <a:rPr lang="en-US" altLang="zh-TW" sz="2400">
                  <a:ea typeface="新細明體"/>
                  <a:cs typeface="Calibri"/>
                </a:rPr>
              </a:br>
              <a:r>
                <a:rPr lang="en-US" altLang="zh-TW" sz="2400">
                  <a:ea typeface="新細明體"/>
                  <a:cs typeface="Calibri"/>
                </a:rPr>
                <a:t>(labeled)</a:t>
              </a:r>
              <a:endParaRPr lang="zh-TW"/>
            </a:p>
          </p:txBody>
        </p:sp>
      </p:grpSp>
      <p:grpSp>
        <p:nvGrpSpPr>
          <p:cNvPr id="54" name="群組 53">
            <a:extLst>
              <a:ext uri="{FF2B5EF4-FFF2-40B4-BE49-F238E27FC236}">
                <a16:creationId xmlns:a16="http://schemas.microsoft.com/office/drawing/2014/main" id="{9A537AFD-AD77-6B5F-EB77-3140C89A304F}"/>
              </a:ext>
            </a:extLst>
          </p:cNvPr>
          <p:cNvGrpSpPr/>
          <p:nvPr/>
        </p:nvGrpSpPr>
        <p:grpSpPr>
          <a:xfrm>
            <a:off x="3859015" y="2807600"/>
            <a:ext cx="4088830" cy="3397902"/>
            <a:chOff x="7617260" y="3241045"/>
            <a:chExt cx="4088830" cy="3397902"/>
          </a:xfrm>
        </p:grpSpPr>
        <p:sp>
          <p:nvSpPr>
            <p:cNvPr id="23" name="文字方塊 4">
              <a:extLst>
                <a:ext uri="{FF2B5EF4-FFF2-40B4-BE49-F238E27FC236}">
                  <a16:creationId xmlns:a16="http://schemas.microsoft.com/office/drawing/2014/main" id="{81CAEA90-E31F-B737-D9F8-16BFE967DEEC}"/>
                </a:ext>
              </a:extLst>
            </p:cNvPr>
            <p:cNvSpPr txBox="1"/>
            <p:nvPr/>
          </p:nvSpPr>
          <p:spPr>
            <a:xfrm>
              <a:off x="7815754" y="5807950"/>
              <a:ext cx="3696390" cy="83099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2400">
                  <a:ea typeface="新細明體"/>
                  <a:cs typeface="Calibri"/>
                </a:rPr>
                <a:t>Datasets of other tasks</a:t>
              </a:r>
              <a:br>
                <a:rPr lang="en-US" altLang="zh-TW" sz="2400">
                  <a:ea typeface="新細明體"/>
                  <a:cs typeface="Calibri"/>
                </a:rPr>
              </a:br>
              <a:r>
                <a:rPr lang="en-US" altLang="zh-TW" sz="2400">
                  <a:ea typeface="新細明體"/>
                  <a:cs typeface="Calibri"/>
                </a:rPr>
                <a:t>(labeled)</a:t>
              </a:r>
              <a:endParaRPr lang="zh-TW"/>
            </a:p>
          </p:txBody>
        </p:sp>
        <p:grpSp>
          <p:nvGrpSpPr>
            <p:cNvPr id="24" name="群組 23">
              <a:extLst>
                <a:ext uri="{FF2B5EF4-FFF2-40B4-BE49-F238E27FC236}">
                  <a16:creationId xmlns:a16="http://schemas.microsoft.com/office/drawing/2014/main" id="{4385F182-759C-EB94-DCC4-379CF219D8E9}"/>
                </a:ext>
              </a:extLst>
            </p:cNvPr>
            <p:cNvGrpSpPr/>
            <p:nvPr/>
          </p:nvGrpSpPr>
          <p:grpSpPr>
            <a:xfrm>
              <a:off x="7617260" y="3241045"/>
              <a:ext cx="4088830" cy="2265460"/>
              <a:chOff x="7617260" y="3241045"/>
              <a:chExt cx="4088830" cy="2265460"/>
            </a:xfrm>
          </p:grpSpPr>
          <p:grpSp>
            <p:nvGrpSpPr>
              <p:cNvPr id="25" name="群組 24">
                <a:extLst>
                  <a:ext uri="{FF2B5EF4-FFF2-40B4-BE49-F238E27FC236}">
                    <a16:creationId xmlns:a16="http://schemas.microsoft.com/office/drawing/2014/main" id="{6FA5E85B-9211-3557-58AC-9DFC556A06E2}"/>
                  </a:ext>
                </a:extLst>
              </p:cNvPr>
              <p:cNvGrpSpPr/>
              <p:nvPr/>
            </p:nvGrpSpPr>
            <p:grpSpPr>
              <a:xfrm>
                <a:off x="7617260" y="3241045"/>
                <a:ext cx="1935727" cy="1638408"/>
                <a:chOff x="288375" y="2413591"/>
                <a:chExt cx="5289092" cy="4178076"/>
              </a:xfrm>
            </p:grpSpPr>
            <p:pic>
              <p:nvPicPr>
                <p:cNvPr id="41" name="圖形 40" descr="文件 以實心填滿">
                  <a:extLst>
                    <a:ext uri="{FF2B5EF4-FFF2-40B4-BE49-F238E27FC236}">
                      <a16:creationId xmlns:a16="http://schemas.microsoft.com/office/drawing/2014/main" id="{BE125F33-1414-58C9-E597-16AC3B1F527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49079" y="2413591"/>
                  <a:ext cx="1339702" cy="1339702"/>
                </a:xfrm>
                <a:prstGeom prst="rect">
                  <a:avLst/>
                </a:prstGeom>
              </p:spPr>
            </p:pic>
            <p:pic>
              <p:nvPicPr>
                <p:cNvPr id="42" name="圖形 41" descr="文件 以實心填滿">
                  <a:extLst>
                    <a:ext uri="{FF2B5EF4-FFF2-40B4-BE49-F238E27FC236}">
                      <a16:creationId xmlns:a16="http://schemas.microsoft.com/office/drawing/2014/main" id="{18CF527D-8000-544C-86DA-6BB72EF822B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165497" y="2519916"/>
                  <a:ext cx="1339702" cy="1339702"/>
                </a:xfrm>
                <a:prstGeom prst="rect">
                  <a:avLst/>
                </a:prstGeom>
              </p:spPr>
            </p:pic>
            <p:pic>
              <p:nvPicPr>
                <p:cNvPr id="43" name="圖形 42" descr="文件 以實心填滿">
                  <a:extLst>
                    <a:ext uri="{FF2B5EF4-FFF2-40B4-BE49-F238E27FC236}">
                      <a16:creationId xmlns:a16="http://schemas.microsoft.com/office/drawing/2014/main" id="{DCED8631-DC6B-5569-5276-28FD99CF73B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589350" y="3607160"/>
                  <a:ext cx="1339702" cy="1339702"/>
                </a:xfrm>
                <a:prstGeom prst="rect">
                  <a:avLst/>
                </a:prstGeom>
              </p:spPr>
            </p:pic>
            <p:pic>
              <p:nvPicPr>
                <p:cNvPr id="44" name="圖形 43" descr="文件 以實心填滿">
                  <a:extLst>
                    <a:ext uri="{FF2B5EF4-FFF2-40B4-BE49-F238E27FC236}">
                      <a16:creationId xmlns:a16="http://schemas.microsoft.com/office/drawing/2014/main" id="{E57101BC-F1C0-7A1F-7511-3C20623E7CE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81301" y="4582892"/>
                  <a:ext cx="1339702" cy="1339702"/>
                </a:xfrm>
                <a:prstGeom prst="rect">
                  <a:avLst/>
                </a:prstGeom>
              </p:spPr>
            </p:pic>
            <p:pic>
              <p:nvPicPr>
                <p:cNvPr id="45" name="圖形 44" descr="文件 以實心填滿">
                  <a:extLst>
                    <a:ext uri="{FF2B5EF4-FFF2-40B4-BE49-F238E27FC236}">
                      <a16:creationId xmlns:a16="http://schemas.microsoft.com/office/drawing/2014/main" id="{FE3A864E-BA17-4A64-777A-AAB0B153866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537204" y="3755843"/>
                  <a:ext cx="1339702" cy="1339702"/>
                </a:xfrm>
                <a:prstGeom prst="rect">
                  <a:avLst/>
                </a:prstGeom>
              </p:spPr>
            </p:pic>
            <p:pic>
              <p:nvPicPr>
                <p:cNvPr id="46" name="圖形 45" descr="文件 以實心填滿">
                  <a:extLst>
                    <a:ext uri="{FF2B5EF4-FFF2-40B4-BE49-F238E27FC236}">
                      <a16:creationId xmlns:a16="http://schemas.microsoft.com/office/drawing/2014/main" id="{01E87752-27D4-E6BC-B8B4-6CFA34C4D67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048301" y="2417696"/>
                  <a:ext cx="1339702" cy="1339702"/>
                </a:xfrm>
                <a:prstGeom prst="rect">
                  <a:avLst/>
                </a:prstGeom>
              </p:spPr>
            </p:pic>
            <p:pic>
              <p:nvPicPr>
                <p:cNvPr id="47" name="圖形 46" descr="文件 以實心填滿">
                  <a:extLst>
                    <a:ext uri="{FF2B5EF4-FFF2-40B4-BE49-F238E27FC236}">
                      <a16:creationId xmlns:a16="http://schemas.microsoft.com/office/drawing/2014/main" id="{C49FA2F0-F9B5-96B5-73BA-55379278A3D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299204" y="4843086"/>
                  <a:ext cx="1339702" cy="1339702"/>
                </a:xfrm>
                <a:prstGeom prst="rect">
                  <a:avLst/>
                </a:prstGeom>
              </p:spPr>
            </p:pic>
            <p:pic>
              <p:nvPicPr>
                <p:cNvPr id="48" name="圖形 47" descr="文件 以實心填滿">
                  <a:extLst>
                    <a:ext uri="{FF2B5EF4-FFF2-40B4-BE49-F238E27FC236}">
                      <a16:creationId xmlns:a16="http://schemas.microsoft.com/office/drawing/2014/main" id="{3E1E2875-C8B7-1464-4331-33498FB4658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568693" y="3700086"/>
                  <a:ext cx="1339702" cy="1339702"/>
                </a:xfrm>
                <a:prstGeom prst="rect">
                  <a:avLst/>
                </a:prstGeom>
              </p:spPr>
            </p:pic>
            <p:pic>
              <p:nvPicPr>
                <p:cNvPr id="49" name="圖形 48" descr="文件 以實心填滿">
                  <a:extLst>
                    <a:ext uri="{FF2B5EF4-FFF2-40B4-BE49-F238E27FC236}">
                      <a16:creationId xmlns:a16="http://schemas.microsoft.com/office/drawing/2014/main" id="{80A6016D-2B1A-62C7-1ABB-B00B5EDCD3E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462863" y="5251965"/>
                  <a:ext cx="1339702" cy="1339702"/>
                </a:xfrm>
                <a:prstGeom prst="rect">
                  <a:avLst/>
                </a:prstGeom>
              </p:spPr>
            </p:pic>
            <p:pic>
              <p:nvPicPr>
                <p:cNvPr id="50" name="圖形 49" descr="文件 以實心填滿">
                  <a:extLst>
                    <a:ext uri="{FF2B5EF4-FFF2-40B4-BE49-F238E27FC236}">
                      <a16:creationId xmlns:a16="http://schemas.microsoft.com/office/drawing/2014/main" id="{43C3B27F-A9DA-2ADD-40BF-9670F1EBA11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237765" y="4722281"/>
                  <a:ext cx="1339702" cy="1339702"/>
                </a:xfrm>
                <a:prstGeom prst="rect">
                  <a:avLst/>
                </a:prstGeom>
              </p:spPr>
            </p:pic>
            <p:pic>
              <p:nvPicPr>
                <p:cNvPr id="51" name="圖形 50" descr="文件 以實心填滿">
                  <a:extLst>
                    <a:ext uri="{FF2B5EF4-FFF2-40B4-BE49-F238E27FC236}">
                      <a16:creationId xmlns:a16="http://schemas.microsoft.com/office/drawing/2014/main" id="{5C1B6F73-A440-672A-2A9C-64CADD257EF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533594" y="4843086"/>
                  <a:ext cx="1339702" cy="1339702"/>
                </a:xfrm>
                <a:prstGeom prst="rect">
                  <a:avLst/>
                </a:prstGeom>
              </p:spPr>
            </p:pic>
            <p:pic>
              <p:nvPicPr>
                <p:cNvPr id="52" name="圖形 51" descr="文件 以實心填滿">
                  <a:extLst>
                    <a:ext uri="{FF2B5EF4-FFF2-40B4-BE49-F238E27FC236}">
                      <a16:creationId xmlns:a16="http://schemas.microsoft.com/office/drawing/2014/main" id="{939B2A47-C9AE-E72A-7232-A11EE06C074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237764" y="2622135"/>
                  <a:ext cx="1339702" cy="1339702"/>
                </a:xfrm>
                <a:prstGeom prst="rect">
                  <a:avLst/>
                </a:prstGeom>
              </p:spPr>
            </p:pic>
            <p:pic>
              <p:nvPicPr>
                <p:cNvPr id="53" name="圖形 52" descr="文件 以實心填滿">
                  <a:extLst>
                    <a:ext uri="{FF2B5EF4-FFF2-40B4-BE49-F238E27FC236}">
                      <a16:creationId xmlns:a16="http://schemas.microsoft.com/office/drawing/2014/main" id="{DF479B85-12CD-064C-4C73-43AB8532D3F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88375" y="3291209"/>
                  <a:ext cx="1339702" cy="1339702"/>
                </a:xfrm>
                <a:prstGeom prst="rect">
                  <a:avLst/>
                </a:prstGeom>
              </p:spPr>
            </p:pic>
          </p:grpSp>
          <p:pic>
            <p:nvPicPr>
              <p:cNvPr id="26" name="圖形 25" descr="文件 以實心填滿">
                <a:extLst>
                  <a:ext uri="{FF2B5EF4-FFF2-40B4-BE49-F238E27FC236}">
                    <a16:creationId xmlns:a16="http://schemas.microsoft.com/office/drawing/2014/main" id="{85A0C8FF-33CB-4F24-3154-89C41CFF91D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339408" y="3744032"/>
                <a:ext cx="511754" cy="553874"/>
              </a:xfrm>
              <a:prstGeom prst="rect">
                <a:avLst/>
              </a:prstGeom>
            </p:spPr>
          </p:pic>
          <p:pic>
            <p:nvPicPr>
              <p:cNvPr id="27" name="圖形 26" descr="文件 以實心填滿">
                <a:extLst>
                  <a:ext uri="{FF2B5EF4-FFF2-40B4-BE49-F238E27FC236}">
                    <a16:creationId xmlns:a16="http://schemas.microsoft.com/office/drawing/2014/main" id="{2BFB03A2-4BEE-0BCB-4561-175037261EB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460068" y="4290975"/>
                <a:ext cx="511754" cy="553874"/>
              </a:xfrm>
              <a:prstGeom prst="rect">
                <a:avLst/>
              </a:prstGeom>
            </p:spPr>
          </p:pic>
          <p:pic>
            <p:nvPicPr>
              <p:cNvPr id="28" name="圖形 27" descr="文件 以實心填滿">
                <a:extLst>
                  <a:ext uri="{FF2B5EF4-FFF2-40B4-BE49-F238E27FC236}">
                    <a16:creationId xmlns:a16="http://schemas.microsoft.com/office/drawing/2014/main" id="{BCEE461B-E415-78AB-F436-631298F90E6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782136" y="3706196"/>
                <a:ext cx="511754" cy="553874"/>
              </a:xfrm>
              <a:prstGeom prst="rect">
                <a:avLst/>
              </a:prstGeom>
            </p:spPr>
          </p:pic>
          <p:pic>
            <p:nvPicPr>
              <p:cNvPr id="29" name="圖形 28" descr="文件 以實心填滿">
                <a:extLst>
                  <a:ext uri="{FF2B5EF4-FFF2-40B4-BE49-F238E27FC236}">
                    <a16:creationId xmlns:a16="http://schemas.microsoft.com/office/drawing/2014/main" id="{D8E746CF-7639-F498-CD39-CF910A7B7DD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956948" y="4861907"/>
                <a:ext cx="511754" cy="553874"/>
              </a:xfrm>
              <a:prstGeom prst="rect">
                <a:avLst/>
              </a:prstGeom>
            </p:spPr>
          </p:pic>
          <p:pic>
            <p:nvPicPr>
              <p:cNvPr id="30" name="圖形 29" descr="文件 以實心填滿">
                <a:extLst>
                  <a:ext uri="{FF2B5EF4-FFF2-40B4-BE49-F238E27FC236}">
                    <a16:creationId xmlns:a16="http://schemas.microsoft.com/office/drawing/2014/main" id="{EA8506D5-C73E-4758-D534-15165F05C3C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971822" y="4300590"/>
                <a:ext cx="511754" cy="553874"/>
              </a:xfrm>
              <a:prstGeom prst="rect">
                <a:avLst/>
              </a:prstGeom>
            </p:spPr>
          </p:pic>
          <p:pic>
            <p:nvPicPr>
              <p:cNvPr id="31" name="圖形 30" descr="文件 以實心填滿">
                <a:extLst>
                  <a:ext uri="{FF2B5EF4-FFF2-40B4-BE49-F238E27FC236}">
                    <a16:creationId xmlns:a16="http://schemas.microsoft.com/office/drawing/2014/main" id="{BC2EBE8A-E85D-8150-B542-78287B2A593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612782" y="4952631"/>
                <a:ext cx="511754" cy="553874"/>
              </a:xfrm>
              <a:prstGeom prst="rect">
                <a:avLst/>
              </a:prstGeom>
            </p:spPr>
          </p:pic>
          <p:pic>
            <p:nvPicPr>
              <p:cNvPr id="32" name="圖形 31" descr="文件 以實心填滿">
                <a:extLst>
                  <a:ext uri="{FF2B5EF4-FFF2-40B4-BE49-F238E27FC236}">
                    <a16:creationId xmlns:a16="http://schemas.microsoft.com/office/drawing/2014/main" id="{B02F24C8-4D2E-5D68-E0B2-50A6E1B271A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380503" y="4516644"/>
                <a:ext cx="511754" cy="553874"/>
              </a:xfrm>
              <a:prstGeom prst="rect">
                <a:avLst/>
              </a:prstGeom>
            </p:spPr>
          </p:pic>
          <p:pic>
            <p:nvPicPr>
              <p:cNvPr id="33" name="圖形 32" descr="文件 以實心填滿">
                <a:extLst>
                  <a:ext uri="{FF2B5EF4-FFF2-40B4-BE49-F238E27FC236}">
                    <a16:creationId xmlns:a16="http://schemas.microsoft.com/office/drawing/2014/main" id="{3CAA8D03-D3C3-D9C7-45CE-9DEC552C3B9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019885" y="4785518"/>
                <a:ext cx="511754" cy="553874"/>
              </a:xfrm>
              <a:prstGeom prst="rect">
                <a:avLst/>
              </a:prstGeom>
            </p:spPr>
          </p:pic>
          <p:pic>
            <p:nvPicPr>
              <p:cNvPr id="34" name="圖形 33" descr="文件 以實心填滿">
                <a:extLst>
                  <a:ext uri="{FF2B5EF4-FFF2-40B4-BE49-F238E27FC236}">
                    <a16:creationId xmlns:a16="http://schemas.microsoft.com/office/drawing/2014/main" id="{1E9CAC75-42A1-FFFB-20AD-D74F82AADEE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175703" y="3878872"/>
                <a:ext cx="511754" cy="553874"/>
              </a:xfrm>
              <a:prstGeom prst="rect">
                <a:avLst/>
              </a:prstGeom>
            </p:spPr>
          </p:pic>
          <p:pic>
            <p:nvPicPr>
              <p:cNvPr id="35" name="圖形 34" descr="文件 以實心填滿">
                <a:extLst>
                  <a:ext uri="{FF2B5EF4-FFF2-40B4-BE49-F238E27FC236}">
                    <a16:creationId xmlns:a16="http://schemas.microsoft.com/office/drawing/2014/main" id="{C107D613-54E7-8A48-5096-60E04892B40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756121" y="3368539"/>
                <a:ext cx="511754" cy="554016"/>
              </a:xfrm>
              <a:prstGeom prst="rect">
                <a:avLst/>
              </a:prstGeom>
            </p:spPr>
          </p:pic>
          <p:pic>
            <p:nvPicPr>
              <p:cNvPr id="36" name="圖形 35" descr="文件 以實心填滿">
                <a:extLst>
                  <a:ext uri="{FF2B5EF4-FFF2-40B4-BE49-F238E27FC236}">
                    <a16:creationId xmlns:a16="http://schemas.microsoft.com/office/drawing/2014/main" id="{7E7DCAC2-1BAA-4B1D-4D0E-BDCD3B25775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978355" y="4591489"/>
                <a:ext cx="515434" cy="558000"/>
              </a:xfrm>
              <a:prstGeom prst="rect">
                <a:avLst/>
              </a:prstGeom>
            </p:spPr>
          </p:pic>
          <p:pic>
            <p:nvPicPr>
              <p:cNvPr id="37" name="圖形 36" descr="文件 以實心填滿">
                <a:extLst>
                  <a:ext uri="{FF2B5EF4-FFF2-40B4-BE49-F238E27FC236}">
                    <a16:creationId xmlns:a16="http://schemas.microsoft.com/office/drawing/2014/main" id="{4993C872-250B-95A2-2CA0-48D3C6A8EDE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194336" y="3878801"/>
                <a:ext cx="511754" cy="554016"/>
              </a:xfrm>
              <a:prstGeom prst="rect">
                <a:avLst/>
              </a:prstGeom>
            </p:spPr>
          </p:pic>
          <p:pic>
            <p:nvPicPr>
              <p:cNvPr id="38" name="圖形 37" descr="文件 以實心填滿">
                <a:extLst>
                  <a:ext uri="{FF2B5EF4-FFF2-40B4-BE49-F238E27FC236}">
                    <a16:creationId xmlns:a16="http://schemas.microsoft.com/office/drawing/2014/main" id="{19C46BCE-49B0-D3AC-AC3A-3FA7155E85D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557081" y="3971774"/>
                <a:ext cx="511754" cy="554016"/>
              </a:xfrm>
              <a:prstGeom prst="rect">
                <a:avLst/>
              </a:prstGeom>
            </p:spPr>
          </p:pic>
          <p:pic>
            <p:nvPicPr>
              <p:cNvPr id="39" name="圖形 38" descr="文件 以實心填滿">
                <a:extLst>
                  <a:ext uri="{FF2B5EF4-FFF2-40B4-BE49-F238E27FC236}">
                    <a16:creationId xmlns:a16="http://schemas.microsoft.com/office/drawing/2014/main" id="{42716314-6EB6-5C88-A27F-F3E1EB1863B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663949" y="3256420"/>
                <a:ext cx="511754" cy="554016"/>
              </a:xfrm>
              <a:prstGeom prst="rect">
                <a:avLst/>
              </a:prstGeom>
            </p:spPr>
          </p:pic>
          <p:pic>
            <p:nvPicPr>
              <p:cNvPr id="40" name="圖形 39" descr="文件 以實心填滿">
                <a:extLst>
                  <a:ext uri="{FF2B5EF4-FFF2-40B4-BE49-F238E27FC236}">
                    <a16:creationId xmlns:a16="http://schemas.microsoft.com/office/drawing/2014/main" id="{435C8C4F-477F-CCAC-E092-38F235F107E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134483" y="3248992"/>
                <a:ext cx="511754" cy="553874"/>
              </a:xfrm>
              <a:prstGeom prst="rect">
                <a:avLst/>
              </a:prstGeom>
            </p:spPr>
          </p:pic>
        </p:grpSp>
      </p:grpSp>
      <p:sp>
        <p:nvSpPr>
          <p:cNvPr id="55" name="文字方塊 4">
            <a:extLst>
              <a:ext uri="{FF2B5EF4-FFF2-40B4-BE49-F238E27FC236}">
                <a16:creationId xmlns:a16="http://schemas.microsoft.com/office/drawing/2014/main" id="{B8A982BC-6B79-9B6B-2340-DD57E24FD7AE}"/>
              </a:ext>
            </a:extLst>
          </p:cNvPr>
          <p:cNvSpPr txBox="1"/>
          <p:nvPr/>
        </p:nvSpPr>
        <p:spPr>
          <a:xfrm>
            <a:off x="7607281" y="5449929"/>
            <a:ext cx="4293313" cy="83099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2400">
                <a:ea typeface="新細明體"/>
                <a:cs typeface="Calibri"/>
              </a:rPr>
              <a:t>Data related to target task (Unlabeled)</a:t>
            </a:r>
            <a:endParaRPr lang="zh-TW">
              <a:cs typeface="Calibri" panose="020F0502020204030204"/>
            </a:endParaRPr>
          </a:p>
        </p:txBody>
      </p:sp>
      <p:grpSp>
        <p:nvGrpSpPr>
          <p:cNvPr id="56" name="群組 55">
            <a:extLst>
              <a:ext uri="{FF2B5EF4-FFF2-40B4-BE49-F238E27FC236}">
                <a16:creationId xmlns:a16="http://schemas.microsoft.com/office/drawing/2014/main" id="{28B86D2E-7049-FB42-050B-0013ED8533FB}"/>
              </a:ext>
            </a:extLst>
          </p:cNvPr>
          <p:cNvGrpSpPr/>
          <p:nvPr/>
        </p:nvGrpSpPr>
        <p:grpSpPr>
          <a:xfrm>
            <a:off x="8210074" y="2799942"/>
            <a:ext cx="3488044" cy="1844843"/>
            <a:chOff x="4744726" y="3676329"/>
            <a:chExt cx="3488044" cy="1844843"/>
          </a:xfrm>
        </p:grpSpPr>
        <p:pic>
          <p:nvPicPr>
            <p:cNvPr id="57" name="圖形 6" descr="文件 以實心填滿">
              <a:extLst>
                <a:ext uri="{FF2B5EF4-FFF2-40B4-BE49-F238E27FC236}">
                  <a16:creationId xmlns:a16="http://schemas.microsoft.com/office/drawing/2014/main" id="{84F32BE7-7787-13D5-9BA5-D9896491DDA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045207" y="3822864"/>
              <a:ext cx="529187" cy="544563"/>
            </a:xfrm>
            <a:prstGeom prst="rect">
              <a:avLst/>
            </a:prstGeom>
          </p:spPr>
        </p:pic>
        <p:pic>
          <p:nvPicPr>
            <p:cNvPr id="58" name="圖形 6" descr="文件 以實心填滿">
              <a:extLst>
                <a:ext uri="{FF2B5EF4-FFF2-40B4-BE49-F238E27FC236}">
                  <a16:creationId xmlns:a16="http://schemas.microsoft.com/office/drawing/2014/main" id="{1A371D08-7F15-8F6C-222E-F4D6A9564B6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486196" y="3866083"/>
              <a:ext cx="529187" cy="544563"/>
            </a:xfrm>
            <a:prstGeom prst="rect">
              <a:avLst/>
            </a:prstGeom>
          </p:spPr>
        </p:pic>
        <p:pic>
          <p:nvPicPr>
            <p:cNvPr id="59" name="圖形 7" descr="文件 以實心填滿">
              <a:extLst>
                <a:ext uri="{FF2B5EF4-FFF2-40B4-BE49-F238E27FC236}">
                  <a16:creationId xmlns:a16="http://schemas.microsoft.com/office/drawing/2014/main" id="{05E21056-63AD-D43D-7F67-95FFC3E58F1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258616" y="4308027"/>
              <a:ext cx="529187" cy="544563"/>
            </a:xfrm>
            <a:prstGeom prst="rect">
              <a:avLst/>
            </a:prstGeom>
          </p:spPr>
        </p:pic>
        <p:pic>
          <p:nvPicPr>
            <p:cNvPr id="60" name="圖形 8" descr="文件 以實心填滿">
              <a:extLst>
                <a:ext uri="{FF2B5EF4-FFF2-40B4-BE49-F238E27FC236}">
                  <a16:creationId xmlns:a16="http://schemas.microsoft.com/office/drawing/2014/main" id="{E5A39C7E-F9BA-5AAC-C586-9B980278697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781432" y="4704643"/>
              <a:ext cx="529187" cy="544563"/>
            </a:xfrm>
            <a:prstGeom prst="rect">
              <a:avLst/>
            </a:prstGeom>
          </p:spPr>
        </p:pic>
        <p:pic>
          <p:nvPicPr>
            <p:cNvPr id="61" name="圖形 9" descr="文件 以實心填滿">
              <a:extLst>
                <a:ext uri="{FF2B5EF4-FFF2-40B4-BE49-F238E27FC236}">
                  <a16:creationId xmlns:a16="http://schemas.microsoft.com/office/drawing/2014/main" id="{7D06F0EA-1E41-2EF2-5C46-6428A857293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633022" y="4368464"/>
              <a:ext cx="529187" cy="544563"/>
            </a:xfrm>
            <a:prstGeom prst="rect">
              <a:avLst/>
            </a:prstGeom>
          </p:spPr>
        </p:pic>
        <p:pic>
          <p:nvPicPr>
            <p:cNvPr id="62" name="圖形 10" descr="文件 以實心填滿">
              <a:extLst>
                <a:ext uri="{FF2B5EF4-FFF2-40B4-BE49-F238E27FC236}">
                  <a16:creationId xmlns:a16="http://schemas.microsoft.com/office/drawing/2014/main" id="{EBAF4791-23AE-1484-C3B6-4A5D204831A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834907" y="3824533"/>
              <a:ext cx="529187" cy="544563"/>
            </a:xfrm>
            <a:prstGeom prst="rect">
              <a:avLst/>
            </a:prstGeom>
          </p:spPr>
        </p:pic>
        <p:pic>
          <p:nvPicPr>
            <p:cNvPr id="63" name="圖形 11" descr="文件 以實心填滿">
              <a:extLst>
                <a:ext uri="{FF2B5EF4-FFF2-40B4-BE49-F238E27FC236}">
                  <a16:creationId xmlns:a16="http://schemas.microsoft.com/office/drawing/2014/main" id="{C3D9740B-0BF5-AE47-8993-462FF99B1F8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934015" y="4810407"/>
              <a:ext cx="529187" cy="544563"/>
            </a:xfrm>
            <a:prstGeom prst="rect">
              <a:avLst/>
            </a:prstGeom>
          </p:spPr>
        </p:pic>
        <p:pic>
          <p:nvPicPr>
            <p:cNvPr id="64" name="圖形 12" descr="文件 以實心填滿">
              <a:extLst>
                <a:ext uri="{FF2B5EF4-FFF2-40B4-BE49-F238E27FC236}">
                  <a16:creationId xmlns:a16="http://schemas.microsoft.com/office/drawing/2014/main" id="{AE1C3AAD-5167-A88A-913D-C78B233D951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040464" y="4345800"/>
              <a:ext cx="529187" cy="544563"/>
            </a:xfrm>
            <a:prstGeom prst="rect">
              <a:avLst/>
            </a:prstGeom>
          </p:spPr>
        </p:pic>
        <p:pic>
          <p:nvPicPr>
            <p:cNvPr id="65" name="圖形 13" descr="文件 以實心填滿">
              <a:extLst>
                <a:ext uri="{FF2B5EF4-FFF2-40B4-BE49-F238E27FC236}">
                  <a16:creationId xmlns:a16="http://schemas.microsoft.com/office/drawing/2014/main" id="{18D1662E-786C-6302-4173-9F4F49F5512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603657" y="4976609"/>
              <a:ext cx="529187" cy="544563"/>
            </a:xfrm>
            <a:prstGeom prst="rect">
              <a:avLst/>
            </a:prstGeom>
          </p:spPr>
        </p:pic>
        <p:pic>
          <p:nvPicPr>
            <p:cNvPr id="66" name="圖形 14" descr="文件 以實心填滿">
              <a:extLst>
                <a:ext uri="{FF2B5EF4-FFF2-40B4-BE49-F238E27FC236}">
                  <a16:creationId xmlns:a16="http://schemas.microsoft.com/office/drawing/2014/main" id="{F56C6CA5-FD23-F19E-5F1B-4DA95CC2F87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304750" y="4761302"/>
              <a:ext cx="529187" cy="544563"/>
            </a:xfrm>
            <a:prstGeom prst="rect">
              <a:avLst/>
            </a:prstGeom>
          </p:spPr>
        </p:pic>
        <p:pic>
          <p:nvPicPr>
            <p:cNvPr id="67" name="圖形 15" descr="文件 以實心填滿">
              <a:extLst>
                <a:ext uri="{FF2B5EF4-FFF2-40B4-BE49-F238E27FC236}">
                  <a16:creationId xmlns:a16="http://schemas.microsoft.com/office/drawing/2014/main" id="{A7B01397-AD77-8F79-CA19-FA548709D4C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236592" y="4810407"/>
              <a:ext cx="529187" cy="544563"/>
            </a:xfrm>
            <a:prstGeom prst="rect">
              <a:avLst/>
            </a:prstGeom>
          </p:spPr>
        </p:pic>
        <p:pic>
          <p:nvPicPr>
            <p:cNvPr id="68" name="圖形 16" descr="文件 以實心填滿">
              <a:extLst>
                <a:ext uri="{FF2B5EF4-FFF2-40B4-BE49-F238E27FC236}">
                  <a16:creationId xmlns:a16="http://schemas.microsoft.com/office/drawing/2014/main" id="{2DAF77A4-B044-5173-B4BF-AD3FEDCF537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304749" y="3907633"/>
              <a:ext cx="529187" cy="544563"/>
            </a:xfrm>
            <a:prstGeom prst="rect">
              <a:avLst/>
            </a:prstGeom>
          </p:spPr>
        </p:pic>
        <p:pic>
          <p:nvPicPr>
            <p:cNvPr id="69" name="圖形 17" descr="文件 以實心填滿">
              <a:extLst>
                <a:ext uri="{FF2B5EF4-FFF2-40B4-BE49-F238E27FC236}">
                  <a16:creationId xmlns:a16="http://schemas.microsoft.com/office/drawing/2014/main" id="{889BFD90-3900-4B22-B4B1-FD02DF53E40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744726" y="4179599"/>
              <a:ext cx="529187" cy="544563"/>
            </a:xfrm>
            <a:prstGeom prst="rect">
              <a:avLst/>
            </a:prstGeom>
          </p:spPr>
        </p:pic>
        <p:pic>
          <p:nvPicPr>
            <p:cNvPr id="70" name="圖形 69" descr="文件 以實心填滿">
              <a:extLst>
                <a:ext uri="{FF2B5EF4-FFF2-40B4-BE49-F238E27FC236}">
                  <a16:creationId xmlns:a16="http://schemas.microsoft.com/office/drawing/2014/main" id="{B894D6F2-2E46-51AB-A209-080B32190EA6}"/>
                </a:ext>
              </a:extLst>
            </p:cNvPr>
            <p:cNvPicPr>
              <a:picLocks noChangeAspect="1"/>
            </p:cNvPicPr>
            <p:nvPr/>
          </p:nvPicPr>
          <p:blipFill>
            <a:blip r:embed="rId6">
              <a:extLst>
                <a:ext uri="{96DAC541-7B7A-43D3-8B79-37D633B846F1}">
                  <asvg:svgBlip xmlns:asvg="http://schemas.microsoft.com/office/drawing/2016/SVG/main" r:embed="rId8"/>
                </a:ext>
              </a:extLst>
            </a:blip>
            <a:stretch>
              <a:fillRect/>
            </a:stretch>
          </p:blipFill>
          <p:spPr>
            <a:xfrm>
              <a:off x="7010775" y="3676329"/>
              <a:ext cx="490310" cy="525356"/>
            </a:xfrm>
            <a:prstGeom prst="rect">
              <a:avLst/>
            </a:prstGeom>
          </p:spPr>
        </p:pic>
        <p:pic>
          <p:nvPicPr>
            <p:cNvPr id="71" name="圖形 70" descr="文件 以實心填滿">
              <a:extLst>
                <a:ext uri="{FF2B5EF4-FFF2-40B4-BE49-F238E27FC236}">
                  <a16:creationId xmlns:a16="http://schemas.microsoft.com/office/drawing/2014/main" id="{416F1550-73CA-BC8E-969C-CC69832C1834}"/>
                </a:ext>
              </a:extLst>
            </p:cNvPr>
            <p:cNvPicPr>
              <a:picLocks noChangeAspect="1"/>
            </p:cNvPicPr>
            <p:nvPr/>
          </p:nvPicPr>
          <p:blipFill>
            <a:blip r:embed="rId6">
              <a:extLst>
                <a:ext uri="{96DAC541-7B7A-43D3-8B79-37D633B846F1}">
                  <asvg:svgBlip xmlns:asvg="http://schemas.microsoft.com/office/drawing/2016/SVG/main" r:embed="rId8"/>
                </a:ext>
              </a:extLst>
            </a:blip>
            <a:stretch>
              <a:fillRect/>
            </a:stretch>
          </p:blipFill>
          <p:spPr>
            <a:xfrm>
              <a:off x="7419367" y="3718024"/>
              <a:ext cx="490310" cy="525356"/>
            </a:xfrm>
            <a:prstGeom prst="rect">
              <a:avLst/>
            </a:prstGeom>
          </p:spPr>
        </p:pic>
        <p:pic>
          <p:nvPicPr>
            <p:cNvPr id="72" name="圖形 71" descr="文件 以實心填滿">
              <a:extLst>
                <a:ext uri="{FF2B5EF4-FFF2-40B4-BE49-F238E27FC236}">
                  <a16:creationId xmlns:a16="http://schemas.microsoft.com/office/drawing/2014/main" id="{AAB110C3-3F44-B022-193A-DDA321061D05}"/>
                </a:ext>
              </a:extLst>
            </p:cNvPr>
            <p:cNvPicPr>
              <a:picLocks noChangeAspect="1"/>
            </p:cNvPicPr>
            <p:nvPr/>
          </p:nvPicPr>
          <p:blipFill>
            <a:blip r:embed="rId6">
              <a:extLst>
                <a:ext uri="{96DAC541-7B7A-43D3-8B79-37D633B846F1}">
                  <asvg:svgBlip xmlns:asvg="http://schemas.microsoft.com/office/drawing/2016/SVG/main" r:embed="rId8"/>
                </a:ext>
              </a:extLst>
            </a:blip>
            <a:stretch>
              <a:fillRect/>
            </a:stretch>
          </p:blipFill>
          <p:spPr>
            <a:xfrm>
              <a:off x="7208506" y="4144380"/>
              <a:ext cx="490310" cy="525356"/>
            </a:xfrm>
            <a:prstGeom prst="rect">
              <a:avLst/>
            </a:prstGeom>
          </p:spPr>
        </p:pic>
        <p:pic>
          <p:nvPicPr>
            <p:cNvPr id="73" name="圖形 72" descr="文件 以實心填滿">
              <a:extLst>
                <a:ext uri="{FF2B5EF4-FFF2-40B4-BE49-F238E27FC236}">
                  <a16:creationId xmlns:a16="http://schemas.microsoft.com/office/drawing/2014/main" id="{56CEB874-24DA-AA9E-81DC-30D05B656A3B}"/>
                </a:ext>
              </a:extLst>
            </p:cNvPr>
            <p:cNvPicPr>
              <a:picLocks noChangeAspect="1"/>
            </p:cNvPicPr>
            <p:nvPr/>
          </p:nvPicPr>
          <p:blipFill>
            <a:blip r:embed="rId6">
              <a:extLst>
                <a:ext uri="{96DAC541-7B7A-43D3-8B79-37D633B846F1}">
                  <asvg:svgBlip xmlns:asvg="http://schemas.microsoft.com/office/drawing/2016/SVG/main" r:embed="rId8"/>
                </a:ext>
              </a:extLst>
            </a:blip>
            <a:stretch>
              <a:fillRect/>
            </a:stretch>
          </p:blipFill>
          <p:spPr>
            <a:xfrm>
              <a:off x="6766378" y="4527008"/>
              <a:ext cx="490310" cy="525356"/>
            </a:xfrm>
            <a:prstGeom prst="rect">
              <a:avLst/>
            </a:prstGeom>
          </p:spPr>
        </p:pic>
        <p:pic>
          <p:nvPicPr>
            <p:cNvPr id="74" name="圖形 73" descr="文件 以實心填滿">
              <a:extLst>
                <a:ext uri="{FF2B5EF4-FFF2-40B4-BE49-F238E27FC236}">
                  <a16:creationId xmlns:a16="http://schemas.microsoft.com/office/drawing/2014/main" id="{469CC523-F39D-5D52-9803-C03532B3861C}"/>
                </a:ext>
              </a:extLst>
            </p:cNvPr>
            <p:cNvPicPr>
              <a:picLocks noChangeAspect="1"/>
            </p:cNvPicPr>
            <p:nvPr/>
          </p:nvPicPr>
          <p:blipFill>
            <a:blip r:embed="rId6">
              <a:extLst>
                <a:ext uri="{96DAC541-7B7A-43D3-8B79-37D633B846F1}">
                  <asvg:svgBlip xmlns:asvg="http://schemas.microsoft.com/office/drawing/2016/SVG/main" r:embed="rId8"/>
                </a:ext>
              </a:extLst>
            </a:blip>
            <a:stretch>
              <a:fillRect/>
            </a:stretch>
          </p:blipFill>
          <p:spPr>
            <a:xfrm>
              <a:off x="7555406" y="4202685"/>
              <a:ext cx="490310" cy="525356"/>
            </a:xfrm>
            <a:prstGeom prst="rect">
              <a:avLst/>
            </a:prstGeom>
          </p:spPr>
        </p:pic>
        <p:pic>
          <p:nvPicPr>
            <p:cNvPr id="75" name="圖形 74" descr="文件 以實心填滿">
              <a:extLst>
                <a:ext uri="{FF2B5EF4-FFF2-40B4-BE49-F238E27FC236}">
                  <a16:creationId xmlns:a16="http://schemas.microsoft.com/office/drawing/2014/main" id="{2336FE00-12B0-1CE7-EAC8-C30D886C5FB2}"/>
                </a:ext>
              </a:extLst>
            </p:cNvPr>
            <p:cNvPicPr>
              <a:picLocks noChangeAspect="1"/>
            </p:cNvPicPr>
            <p:nvPr/>
          </p:nvPicPr>
          <p:blipFill>
            <a:blip r:embed="rId6">
              <a:extLst>
                <a:ext uri="{96DAC541-7B7A-43D3-8B79-37D633B846F1}">
                  <asvg:svgBlip xmlns:asvg="http://schemas.microsoft.com/office/drawing/2016/SVG/main" r:embed="rId8"/>
                </a:ext>
              </a:extLst>
            </a:blip>
            <a:stretch>
              <a:fillRect/>
            </a:stretch>
          </p:blipFill>
          <p:spPr>
            <a:xfrm>
              <a:off x="7742460" y="3677939"/>
              <a:ext cx="490310" cy="525356"/>
            </a:xfrm>
            <a:prstGeom prst="rect">
              <a:avLst/>
            </a:prstGeom>
          </p:spPr>
        </p:pic>
        <p:pic>
          <p:nvPicPr>
            <p:cNvPr id="78" name="圖形 77" descr="文件 以實心填滿">
              <a:extLst>
                <a:ext uri="{FF2B5EF4-FFF2-40B4-BE49-F238E27FC236}">
                  <a16:creationId xmlns:a16="http://schemas.microsoft.com/office/drawing/2014/main" id="{0E02123A-99BD-661A-13AD-F2017EFC651C}"/>
                </a:ext>
              </a:extLst>
            </p:cNvPr>
            <p:cNvPicPr>
              <a:picLocks noChangeAspect="1"/>
            </p:cNvPicPr>
            <p:nvPr/>
          </p:nvPicPr>
          <p:blipFill>
            <a:blip r:embed="rId6">
              <a:extLst>
                <a:ext uri="{96DAC541-7B7A-43D3-8B79-37D633B846F1}">
                  <asvg:svgBlip xmlns:asvg="http://schemas.microsoft.com/office/drawing/2016/SVG/main" r:embed="rId8"/>
                </a:ext>
              </a:extLst>
            </a:blip>
            <a:stretch>
              <a:fillRect/>
            </a:stretch>
          </p:blipFill>
          <p:spPr>
            <a:xfrm>
              <a:off x="7528198" y="4789381"/>
              <a:ext cx="490310" cy="525356"/>
            </a:xfrm>
            <a:prstGeom prst="rect">
              <a:avLst/>
            </a:prstGeom>
          </p:spPr>
        </p:pic>
        <p:pic>
          <p:nvPicPr>
            <p:cNvPr id="80" name="圖形 79" descr="文件 以實心填滿">
              <a:extLst>
                <a:ext uri="{FF2B5EF4-FFF2-40B4-BE49-F238E27FC236}">
                  <a16:creationId xmlns:a16="http://schemas.microsoft.com/office/drawing/2014/main" id="{54ED4EF9-AABE-C6F4-C5A2-695047A7B00E}"/>
                </a:ext>
              </a:extLst>
            </p:cNvPr>
            <p:cNvPicPr>
              <a:picLocks noChangeAspect="1"/>
            </p:cNvPicPr>
            <p:nvPr/>
          </p:nvPicPr>
          <p:blipFill>
            <a:blip r:embed="rId6">
              <a:extLst>
                <a:ext uri="{96DAC541-7B7A-43D3-8B79-37D633B846F1}">
                  <asvg:svgBlip xmlns:asvg="http://schemas.microsoft.com/office/drawing/2016/SVG/main" r:embed="rId8"/>
                </a:ext>
              </a:extLst>
            </a:blip>
            <a:stretch>
              <a:fillRect/>
            </a:stretch>
          </p:blipFill>
          <p:spPr>
            <a:xfrm>
              <a:off x="7188100" y="4629041"/>
              <a:ext cx="490310" cy="525356"/>
            </a:xfrm>
            <a:prstGeom prst="rect">
              <a:avLst/>
            </a:prstGeom>
          </p:spPr>
        </p:pic>
        <p:pic>
          <p:nvPicPr>
            <p:cNvPr id="82" name="圖形 81" descr="文件 以實心填滿">
              <a:extLst>
                <a:ext uri="{FF2B5EF4-FFF2-40B4-BE49-F238E27FC236}">
                  <a16:creationId xmlns:a16="http://schemas.microsoft.com/office/drawing/2014/main" id="{A385D0E2-A45D-D617-77AC-B80053FA7562}"/>
                </a:ext>
              </a:extLst>
            </p:cNvPr>
            <p:cNvPicPr>
              <a:picLocks noChangeAspect="1"/>
            </p:cNvPicPr>
            <p:nvPr/>
          </p:nvPicPr>
          <p:blipFill>
            <a:blip r:embed="rId6">
              <a:extLst>
                <a:ext uri="{96DAC541-7B7A-43D3-8B79-37D633B846F1}">
                  <asvg:svgBlip xmlns:asvg="http://schemas.microsoft.com/office/drawing/2016/SVG/main" r:embed="rId8"/>
                </a:ext>
              </a:extLst>
            </a:blip>
            <a:stretch>
              <a:fillRect/>
            </a:stretch>
          </p:blipFill>
          <p:spPr>
            <a:xfrm>
              <a:off x="6732369" y="4020482"/>
              <a:ext cx="490310" cy="525356"/>
            </a:xfrm>
            <a:prstGeom prst="rect">
              <a:avLst/>
            </a:prstGeom>
          </p:spPr>
        </p:pic>
      </p:grpSp>
      <p:sp>
        <p:nvSpPr>
          <p:cNvPr id="4" name="日期版面配置區 3">
            <a:extLst>
              <a:ext uri="{FF2B5EF4-FFF2-40B4-BE49-F238E27FC236}">
                <a16:creationId xmlns:a16="http://schemas.microsoft.com/office/drawing/2014/main" id="{8DDC2126-3A72-E6A8-A061-4772378B9B64}"/>
              </a:ext>
            </a:extLst>
          </p:cNvPr>
          <p:cNvSpPr>
            <a:spLocks noGrp="1"/>
          </p:cNvSpPr>
          <p:nvPr>
            <p:ph type="dt" sz="half" idx="10"/>
          </p:nvPr>
        </p:nvSpPr>
        <p:spPr/>
        <p:txBody>
          <a:bodyPr/>
          <a:lstStyle/>
          <a:p>
            <a:endParaRPr lang="en-TW"/>
          </a:p>
        </p:txBody>
      </p:sp>
    </p:spTree>
    <p:extLst>
      <p:ext uri="{BB962C8B-B14F-4D97-AF65-F5344CB8AC3E}">
        <p14:creationId xmlns:p14="http://schemas.microsoft.com/office/powerpoint/2010/main" val="1375744404"/>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 name="內容版面配置區 2">
            <a:extLst>
              <a:ext uri="{FF2B5EF4-FFF2-40B4-BE49-F238E27FC236}">
                <a16:creationId xmlns:a16="http://schemas.microsoft.com/office/drawing/2014/main" id="{54A3D107-F405-C0D8-C3C7-056569756A07}"/>
              </a:ext>
            </a:extLst>
          </p:cNvPr>
          <p:cNvSpPr>
            <a:spLocks noGrp="1"/>
          </p:cNvSpPr>
          <p:nvPr>
            <p:ph idx="1"/>
          </p:nvPr>
        </p:nvSpPr>
        <p:spPr/>
        <p:txBody>
          <a:bodyPr>
            <a:normAutofit/>
          </a:bodyPr>
          <a:lstStyle/>
          <a:p>
            <a:pPr marL="0" indent="0" algn="l">
              <a:buNone/>
            </a:pPr>
            <a:r>
              <a:rPr lang="en-US" altLang="zh-TW" sz="4000" b="1">
                <a:solidFill>
                  <a:schemeClr val="bg1"/>
                </a:solidFill>
              </a:rPr>
              <a:t>Part 5:</a:t>
            </a:r>
          </a:p>
          <a:p>
            <a:pPr marL="0" indent="0" algn="l">
              <a:buNone/>
            </a:pPr>
            <a:r>
              <a:rPr lang="en-US" altLang="zh-TW" sz="4000" b="1">
                <a:solidFill>
                  <a:schemeClr val="bg1"/>
                </a:solidFill>
              </a:rPr>
              <a:t>How do PLMs work: </a:t>
            </a:r>
          </a:p>
          <a:p>
            <a:pPr marL="0" indent="0" algn="l">
              <a:buNone/>
            </a:pPr>
            <a:r>
              <a:rPr lang="en-US" altLang="zh-TW" sz="4000" b="1">
                <a:solidFill>
                  <a:schemeClr val="bg1"/>
                </a:solidFill>
              </a:rPr>
              <a:t>Using PLMs with different amounts of data</a:t>
            </a:r>
          </a:p>
          <a:p>
            <a:pPr marL="0" indent="0" algn="l">
              <a:buNone/>
            </a:pPr>
            <a:r>
              <a:rPr lang="en-US" altLang="zh-TW" sz="4000" b="1">
                <a:solidFill>
                  <a:schemeClr val="bg1"/>
                </a:solidFill>
              </a:rPr>
              <a:t>    5-1: Intermediate-task fine-tuning: </a:t>
            </a:r>
            <a:br>
              <a:rPr lang="en-US" altLang="zh-TW" sz="4000" b="1">
                <a:solidFill>
                  <a:schemeClr val="bg1"/>
                </a:solidFill>
              </a:rPr>
            </a:br>
            <a:r>
              <a:rPr lang="en-US" altLang="zh-TW" sz="4000" b="1">
                <a:solidFill>
                  <a:schemeClr val="bg1"/>
                </a:solidFill>
              </a:rPr>
              <a:t>            using labeled data from other tasks</a:t>
            </a:r>
          </a:p>
        </p:txBody>
      </p:sp>
      <p:sp>
        <p:nvSpPr>
          <p:cNvPr id="2" name="日期版面配置區 1">
            <a:extLst>
              <a:ext uri="{FF2B5EF4-FFF2-40B4-BE49-F238E27FC236}">
                <a16:creationId xmlns:a16="http://schemas.microsoft.com/office/drawing/2014/main" id="{5853A4B7-3C03-D387-D636-73FD20688DE4}"/>
              </a:ext>
            </a:extLst>
          </p:cNvPr>
          <p:cNvSpPr>
            <a:spLocks noGrp="1"/>
          </p:cNvSpPr>
          <p:nvPr>
            <p:ph type="dt" sz="half" idx="10"/>
          </p:nvPr>
        </p:nvSpPr>
        <p:spPr/>
        <p:txBody>
          <a:bodyPr/>
          <a:lstStyle/>
          <a:p>
            <a:endParaRPr lang="en-TW"/>
          </a:p>
        </p:txBody>
      </p:sp>
      <p:grpSp>
        <p:nvGrpSpPr>
          <p:cNvPr id="4" name="群組 3">
            <a:extLst>
              <a:ext uri="{FF2B5EF4-FFF2-40B4-BE49-F238E27FC236}">
                <a16:creationId xmlns:a16="http://schemas.microsoft.com/office/drawing/2014/main" id="{1B01B145-6252-6BFE-61F9-10C4D950DDCB}"/>
              </a:ext>
            </a:extLst>
          </p:cNvPr>
          <p:cNvGrpSpPr/>
          <p:nvPr/>
        </p:nvGrpSpPr>
        <p:grpSpPr>
          <a:xfrm>
            <a:off x="173482" y="217484"/>
            <a:ext cx="4667766" cy="660340"/>
            <a:chOff x="173482" y="217484"/>
            <a:chExt cx="4667766" cy="660340"/>
          </a:xfrm>
        </p:grpSpPr>
        <p:grpSp>
          <p:nvGrpSpPr>
            <p:cNvPr id="5" name="群組 4">
              <a:extLst>
                <a:ext uri="{FF2B5EF4-FFF2-40B4-BE49-F238E27FC236}">
                  <a16:creationId xmlns:a16="http://schemas.microsoft.com/office/drawing/2014/main" id="{F78EB5B9-665F-D671-1AC9-207C814CB1F8}"/>
                </a:ext>
              </a:extLst>
            </p:cNvPr>
            <p:cNvGrpSpPr>
              <a:grpSpLocks noChangeAspect="1"/>
            </p:cNvGrpSpPr>
            <p:nvPr/>
          </p:nvGrpSpPr>
          <p:grpSpPr>
            <a:xfrm>
              <a:off x="173482" y="218108"/>
              <a:ext cx="978897" cy="659716"/>
              <a:chOff x="2946400" y="1352853"/>
              <a:chExt cx="1219729" cy="822022"/>
            </a:xfrm>
          </p:grpSpPr>
          <p:sp>
            <p:nvSpPr>
              <p:cNvPr id="7" name="矩形 6">
                <a:extLst>
                  <a:ext uri="{FF2B5EF4-FFF2-40B4-BE49-F238E27FC236}">
                    <a16:creationId xmlns:a16="http://schemas.microsoft.com/office/drawing/2014/main" id="{80565B07-D0C6-8D24-8E78-B5212DFB8806}"/>
                  </a:ext>
                </a:extLst>
              </p:cNvPr>
              <p:cNvSpPr/>
              <p:nvPr/>
            </p:nvSpPr>
            <p:spPr>
              <a:xfrm>
                <a:off x="2946400" y="1402935"/>
                <a:ext cx="1025525" cy="771940"/>
              </a:xfrm>
              <a:prstGeom prst="rect">
                <a:avLst/>
              </a:prstGeom>
              <a:solidFill>
                <a:srgbClr val="DD22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8" name="矩形 7">
                <a:extLst>
                  <a:ext uri="{FF2B5EF4-FFF2-40B4-BE49-F238E27FC236}">
                    <a16:creationId xmlns:a16="http://schemas.microsoft.com/office/drawing/2014/main" id="{3FE6EE05-390A-F151-2A5F-4A0012ED3B57}"/>
                  </a:ext>
                </a:extLst>
              </p:cNvPr>
              <p:cNvSpPr/>
              <p:nvPr/>
            </p:nvSpPr>
            <p:spPr>
              <a:xfrm>
                <a:off x="3219269" y="1677172"/>
                <a:ext cx="482781" cy="227828"/>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9" name="矩形 8">
                <a:extLst>
                  <a:ext uri="{FF2B5EF4-FFF2-40B4-BE49-F238E27FC236}">
                    <a16:creationId xmlns:a16="http://schemas.microsoft.com/office/drawing/2014/main" id="{048D197E-4BEF-C3C9-3682-A49AED330FCA}"/>
                  </a:ext>
                </a:extLst>
              </p:cNvPr>
              <p:cNvSpPr/>
              <p:nvPr/>
            </p:nvSpPr>
            <p:spPr>
              <a:xfrm>
                <a:off x="3702050" y="1352853"/>
                <a:ext cx="269875" cy="113997"/>
              </a:xfrm>
              <a:prstGeom prst="rect">
                <a:avLst/>
              </a:prstGeom>
              <a:solidFill>
                <a:srgbClr val="DD22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TW"/>
                  <a:t>     </a:t>
                </a:r>
                <a:endParaRPr kumimoji="1" lang="zh-TW" altLang="en-US"/>
              </a:p>
            </p:txBody>
          </p:sp>
          <p:sp>
            <p:nvSpPr>
              <p:cNvPr id="10" name="矩形 9">
                <a:extLst>
                  <a:ext uri="{FF2B5EF4-FFF2-40B4-BE49-F238E27FC236}">
                    <a16:creationId xmlns:a16="http://schemas.microsoft.com/office/drawing/2014/main" id="{0A6FBF87-C486-A99C-0BE4-2DA8E008A612}"/>
                  </a:ext>
                </a:extLst>
              </p:cNvPr>
              <p:cNvSpPr/>
              <p:nvPr/>
            </p:nvSpPr>
            <p:spPr>
              <a:xfrm>
                <a:off x="3896254" y="1905000"/>
                <a:ext cx="269875" cy="269875"/>
              </a:xfrm>
              <a:prstGeom prst="rect">
                <a:avLst/>
              </a:prstGeom>
              <a:solidFill>
                <a:srgbClr val="DD22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TW"/>
                  <a:t>    </a:t>
                </a:r>
                <a:endParaRPr kumimoji="1" lang="zh-TW" altLang="en-US"/>
              </a:p>
            </p:txBody>
          </p:sp>
        </p:grpSp>
        <p:sp>
          <p:nvSpPr>
            <p:cNvPr id="6" name="文字方塊 5">
              <a:extLst>
                <a:ext uri="{FF2B5EF4-FFF2-40B4-BE49-F238E27FC236}">
                  <a16:creationId xmlns:a16="http://schemas.microsoft.com/office/drawing/2014/main" id="{D0EFE76C-F403-BC20-3853-E17623A1249B}"/>
                </a:ext>
              </a:extLst>
            </p:cNvPr>
            <p:cNvSpPr txBox="1"/>
            <p:nvPr/>
          </p:nvSpPr>
          <p:spPr>
            <a:xfrm>
              <a:off x="1215512" y="217484"/>
              <a:ext cx="3625736" cy="646331"/>
            </a:xfrm>
            <a:prstGeom prst="rect">
              <a:avLst/>
            </a:prstGeom>
            <a:noFill/>
          </p:spPr>
          <p:txBody>
            <a:bodyPr wrap="none" rtlCol="0">
              <a:spAutoFit/>
            </a:bodyPr>
            <a:lstStyle/>
            <a:p>
              <a:r>
                <a:rPr lang="en" altLang="zh-TW" sz="3600" b="1" i="0">
                  <a:solidFill>
                    <a:schemeClr val="bg1"/>
                  </a:solidFill>
                  <a:effectLst/>
                  <a:latin typeface="Space Grotesk"/>
                </a:rPr>
                <a:t>2022 AACL-IJCNLP</a:t>
              </a:r>
            </a:p>
          </p:txBody>
        </p:sp>
      </p:grpSp>
    </p:spTree>
    <p:extLst>
      <p:ext uri="{BB962C8B-B14F-4D97-AF65-F5344CB8AC3E}">
        <p14:creationId xmlns:p14="http://schemas.microsoft.com/office/powerpoint/2010/main" val="3951730761"/>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FF96C02-1474-B8B5-0A49-A9D068D0CB7A}"/>
              </a:ext>
            </a:extLst>
          </p:cNvPr>
          <p:cNvSpPr>
            <a:spLocks noGrp="1"/>
          </p:cNvSpPr>
          <p:nvPr>
            <p:ph type="title"/>
          </p:nvPr>
        </p:nvSpPr>
        <p:spPr/>
        <p:txBody>
          <a:bodyPr>
            <a:normAutofit/>
          </a:bodyPr>
          <a:lstStyle/>
          <a:p>
            <a:r>
              <a:rPr lang="en-US" altLang="zh-TW">
                <a:solidFill>
                  <a:schemeClr val="tx1"/>
                </a:solidFill>
                <a:ea typeface="新細明體"/>
                <a:cs typeface="Calibri"/>
              </a:rPr>
              <a:t>Intermediate-task fine-tuning</a:t>
            </a:r>
            <a:endParaRPr kumimoji="1" lang="zh-TW" altLang="en-US"/>
          </a:p>
        </p:txBody>
      </p:sp>
      <p:sp>
        <p:nvSpPr>
          <p:cNvPr id="3" name="內容版面配置區 2">
            <a:extLst>
              <a:ext uri="{FF2B5EF4-FFF2-40B4-BE49-F238E27FC236}">
                <a16:creationId xmlns:a16="http://schemas.microsoft.com/office/drawing/2014/main" id="{5DA6DBD2-486C-301C-4DEA-1F406EE828C7}"/>
              </a:ext>
            </a:extLst>
          </p:cNvPr>
          <p:cNvSpPr>
            <a:spLocks noGrp="1"/>
          </p:cNvSpPr>
          <p:nvPr>
            <p:ph idx="1"/>
          </p:nvPr>
        </p:nvSpPr>
        <p:spPr/>
        <p:txBody>
          <a:bodyPr/>
          <a:lstStyle/>
          <a:p>
            <a:r>
              <a:rPr kumimoji="1" lang="en-US" altLang="zh-TW"/>
              <a:t>Goal: Obtain a model for task (target task)</a:t>
            </a:r>
          </a:p>
          <a:p>
            <a:pPr lvl="1"/>
            <a:r>
              <a:rPr kumimoji="1" lang="en-US" altLang="zh-TW"/>
              <a:t>Standard supervised learning</a:t>
            </a:r>
            <a:endParaRPr kumimoji="1" lang="zh-TW" altLang="en-US"/>
          </a:p>
        </p:txBody>
      </p:sp>
      <p:grpSp>
        <p:nvGrpSpPr>
          <p:cNvPr id="23" name="群組 22">
            <a:extLst>
              <a:ext uri="{FF2B5EF4-FFF2-40B4-BE49-F238E27FC236}">
                <a16:creationId xmlns:a16="http://schemas.microsoft.com/office/drawing/2014/main" id="{02D16FCB-533B-8C1D-86AC-3A53A7ED5150}"/>
              </a:ext>
            </a:extLst>
          </p:cNvPr>
          <p:cNvGrpSpPr/>
          <p:nvPr/>
        </p:nvGrpSpPr>
        <p:grpSpPr>
          <a:xfrm>
            <a:off x="1314087" y="2204882"/>
            <a:ext cx="2840665" cy="2164154"/>
            <a:chOff x="1314087" y="2204882"/>
            <a:chExt cx="2840665" cy="2164154"/>
          </a:xfrm>
        </p:grpSpPr>
        <p:grpSp>
          <p:nvGrpSpPr>
            <p:cNvPr id="6" name="群組 5">
              <a:extLst>
                <a:ext uri="{FF2B5EF4-FFF2-40B4-BE49-F238E27FC236}">
                  <a16:creationId xmlns:a16="http://schemas.microsoft.com/office/drawing/2014/main" id="{6FD14D26-2630-DDC0-C633-BE54D9A37426}"/>
                </a:ext>
              </a:extLst>
            </p:cNvPr>
            <p:cNvGrpSpPr/>
            <p:nvPr/>
          </p:nvGrpSpPr>
          <p:grpSpPr>
            <a:xfrm>
              <a:off x="1725706" y="2204882"/>
              <a:ext cx="2020384" cy="1727788"/>
              <a:chOff x="288375" y="2413591"/>
              <a:chExt cx="5289092" cy="4178076"/>
            </a:xfrm>
          </p:grpSpPr>
          <p:pic>
            <p:nvPicPr>
              <p:cNvPr id="7" name="圖形 6" descr="文件 以實心填滿">
                <a:extLst>
                  <a:ext uri="{FF2B5EF4-FFF2-40B4-BE49-F238E27FC236}">
                    <a16:creationId xmlns:a16="http://schemas.microsoft.com/office/drawing/2014/main" id="{14DCD75E-4658-3565-BA85-79CADBCC815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49079" y="2413591"/>
                <a:ext cx="1339702" cy="1339702"/>
              </a:xfrm>
              <a:prstGeom prst="rect">
                <a:avLst/>
              </a:prstGeom>
            </p:spPr>
          </p:pic>
          <p:pic>
            <p:nvPicPr>
              <p:cNvPr id="8" name="圖形 7" descr="文件 以實心填滿">
                <a:extLst>
                  <a:ext uri="{FF2B5EF4-FFF2-40B4-BE49-F238E27FC236}">
                    <a16:creationId xmlns:a16="http://schemas.microsoft.com/office/drawing/2014/main" id="{EA9FE636-8CF2-B4DD-3B18-EE47B68C5DE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165497" y="2519916"/>
                <a:ext cx="1339702" cy="1339702"/>
              </a:xfrm>
              <a:prstGeom prst="rect">
                <a:avLst/>
              </a:prstGeom>
            </p:spPr>
          </p:pic>
          <p:pic>
            <p:nvPicPr>
              <p:cNvPr id="9" name="圖形 8" descr="文件 以實心填滿">
                <a:extLst>
                  <a:ext uri="{FF2B5EF4-FFF2-40B4-BE49-F238E27FC236}">
                    <a16:creationId xmlns:a16="http://schemas.microsoft.com/office/drawing/2014/main" id="{258E35B6-A90B-B2CA-1746-6B41795AB7E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589350" y="3607160"/>
                <a:ext cx="1339702" cy="1339702"/>
              </a:xfrm>
              <a:prstGeom prst="rect">
                <a:avLst/>
              </a:prstGeom>
            </p:spPr>
          </p:pic>
          <p:pic>
            <p:nvPicPr>
              <p:cNvPr id="10" name="圖形 9" descr="文件 以實心填滿">
                <a:extLst>
                  <a:ext uri="{FF2B5EF4-FFF2-40B4-BE49-F238E27FC236}">
                    <a16:creationId xmlns:a16="http://schemas.microsoft.com/office/drawing/2014/main" id="{AFCA1D26-92A8-F8F1-E343-211ABE52610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81301" y="4582892"/>
                <a:ext cx="1339702" cy="1339702"/>
              </a:xfrm>
              <a:prstGeom prst="rect">
                <a:avLst/>
              </a:prstGeom>
            </p:spPr>
          </p:pic>
          <p:pic>
            <p:nvPicPr>
              <p:cNvPr id="11" name="圖形 10" descr="文件 以實心填滿">
                <a:extLst>
                  <a:ext uri="{FF2B5EF4-FFF2-40B4-BE49-F238E27FC236}">
                    <a16:creationId xmlns:a16="http://schemas.microsoft.com/office/drawing/2014/main" id="{F49FFF5C-7143-2CF8-2ED2-A14494FB5E9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537204" y="3755843"/>
                <a:ext cx="1339702" cy="1339702"/>
              </a:xfrm>
              <a:prstGeom prst="rect">
                <a:avLst/>
              </a:prstGeom>
            </p:spPr>
          </p:pic>
          <p:pic>
            <p:nvPicPr>
              <p:cNvPr id="12" name="圖形 11" descr="文件 以實心填滿">
                <a:extLst>
                  <a:ext uri="{FF2B5EF4-FFF2-40B4-BE49-F238E27FC236}">
                    <a16:creationId xmlns:a16="http://schemas.microsoft.com/office/drawing/2014/main" id="{27C6E61D-645C-31DB-A28C-207BB5DD76F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048301" y="2417696"/>
                <a:ext cx="1339702" cy="1339702"/>
              </a:xfrm>
              <a:prstGeom prst="rect">
                <a:avLst/>
              </a:prstGeom>
            </p:spPr>
          </p:pic>
          <p:pic>
            <p:nvPicPr>
              <p:cNvPr id="13" name="圖形 12" descr="文件 以實心填滿">
                <a:extLst>
                  <a:ext uri="{FF2B5EF4-FFF2-40B4-BE49-F238E27FC236}">
                    <a16:creationId xmlns:a16="http://schemas.microsoft.com/office/drawing/2014/main" id="{E86B6A1A-12B1-5419-C830-44FD501371B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299204" y="4843086"/>
                <a:ext cx="1339702" cy="1339702"/>
              </a:xfrm>
              <a:prstGeom prst="rect">
                <a:avLst/>
              </a:prstGeom>
            </p:spPr>
          </p:pic>
          <p:pic>
            <p:nvPicPr>
              <p:cNvPr id="14" name="圖形 13" descr="文件 以實心填滿">
                <a:extLst>
                  <a:ext uri="{FF2B5EF4-FFF2-40B4-BE49-F238E27FC236}">
                    <a16:creationId xmlns:a16="http://schemas.microsoft.com/office/drawing/2014/main" id="{C3348F17-138F-C5A7-8B6B-9F8CF03133E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568693" y="3700086"/>
                <a:ext cx="1339702" cy="1339702"/>
              </a:xfrm>
              <a:prstGeom prst="rect">
                <a:avLst/>
              </a:prstGeom>
            </p:spPr>
          </p:pic>
          <p:pic>
            <p:nvPicPr>
              <p:cNvPr id="15" name="圖形 14" descr="文件 以實心填滿">
                <a:extLst>
                  <a:ext uri="{FF2B5EF4-FFF2-40B4-BE49-F238E27FC236}">
                    <a16:creationId xmlns:a16="http://schemas.microsoft.com/office/drawing/2014/main" id="{92A3C2A7-C49B-40F6-CEDF-E4394821B78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462863" y="5251965"/>
                <a:ext cx="1339702" cy="1339702"/>
              </a:xfrm>
              <a:prstGeom prst="rect">
                <a:avLst/>
              </a:prstGeom>
            </p:spPr>
          </p:pic>
          <p:pic>
            <p:nvPicPr>
              <p:cNvPr id="16" name="圖形 15" descr="文件 以實心填滿">
                <a:extLst>
                  <a:ext uri="{FF2B5EF4-FFF2-40B4-BE49-F238E27FC236}">
                    <a16:creationId xmlns:a16="http://schemas.microsoft.com/office/drawing/2014/main" id="{0D7E26B3-750F-C977-5739-C78BB8B46B5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237765" y="4722281"/>
                <a:ext cx="1339702" cy="1339702"/>
              </a:xfrm>
              <a:prstGeom prst="rect">
                <a:avLst/>
              </a:prstGeom>
            </p:spPr>
          </p:pic>
          <p:pic>
            <p:nvPicPr>
              <p:cNvPr id="17" name="圖形 16" descr="文件 以實心填滿">
                <a:extLst>
                  <a:ext uri="{FF2B5EF4-FFF2-40B4-BE49-F238E27FC236}">
                    <a16:creationId xmlns:a16="http://schemas.microsoft.com/office/drawing/2014/main" id="{00E9548A-839A-9DAE-18A5-BFC6FAC4EDE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533594" y="4843086"/>
                <a:ext cx="1339702" cy="1339702"/>
              </a:xfrm>
              <a:prstGeom prst="rect">
                <a:avLst/>
              </a:prstGeom>
            </p:spPr>
          </p:pic>
          <p:pic>
            <p:nvPicPr>
              <p:cNvPr id="18" name="圖形 17" descr="文件 以實心填滿">
                <a:extLst>
                  <a:ext uri="{FF2B5EF4-FFF2-40B4-BE49-F238E27FC236}">
                    <a16:creationId xmlns:a16="http://schemas.microsoft.com/office/drawing/2014/main" id="{4A3A3B9F-7667-220E-D5AE-C70069D52B6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237764" y="2622135"/>
                <a:ext cx="1339702" cy="1339702"/>
              </a:xfrm>
              <a:prstGeom prst="rect">
                <a:avLst/>
              </a:prstGeom>
            </p:spPr>
          </p:pic>
          <p:pic>
            <p:nvPicPr>
              <p:cNvPr id="19" name="圖形 18" descr="文件 以實心填滿">
                <a:extLst>
                  <a:ext uri="{FF2B5EF4-FFF2-40B4-BE49-F238E27FC236}">
                    <a16:creationId xmlns:a16="http://schemas.microsoft.com/office/drawing/2014/main" id="{FDC71F4B-17A5-66D2-3AE3-8B7547BEC6A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88375" y="3291209"/>
                <a:ext cx="1339702" cy="1339702"/>
              </a:xfrm>
              <a:prstGeom prst="rect">
                <a:avLst/>
              </a:prstGeom>
            </p:spPr>
          </p:pic>
        </p:grpSp>
        <p:sp>
          <p:nvSpPr>
            <p:cNvPr id="22" name="文字方塊 4">
              <a:extLst>
                <a:ext uri="{FF2B5EF4-FFF2-40B4-BE49-F238E27FC236}">
                  <a16:creationId xmlns:a16="http://schemas.microsoft.com/office/drawing/2014/main" id="{2E34AF5B-8116-E3EE-3FCE-B9378BA10670}"/>
                </a:ext>
              </a:extLst>
            </p:cNvPr>
            <p:cNvSpPr txBox="1"/>
            <p:nvPr/>
          </p:nvSpPr>
          <p:spPr>
            <a:xfrm>
              <a:off x="1314087" y="3907371"/>
              <a:ext cx="2840665"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2400">
                  <a:ea typeface="新細明體"/>
                  <a:cs typeface="Calibri"/>
                </a:rPr>
                <a:t>Target task dataset</a:t>
              </a:r>
              <a:endParaRPr lang="zh-TW"/>
            </a:p>
          </p:txBody>
        </p:sp>
      </p:grpSp>
      <p:grpSp>
        <p:nvGrpSpPr>
          <p:cNvPr id="26" name="群組 25">
            <a:extLst>
              <a:ext uri="{FF2B5EF4-FFF2-40B4-BE49-F238E27FC236}">
                <a16:creationId xmlns:a16="http://schemas.microsoft.com/office/drawing/2014/main" id="{163A770E-E711-6232-A247-0248423C7ABB}"/>
              </a:ext>
            </a:extLst>
          </p:cNvPr>
          <p:cNvGrpSpPr/>
          <p:nvPr/>
        </p:nvGrpSpPr>
        <p:grpSpPr>
          <a:xfrm>
            <a:off x="1286946" y="4216194"/>
            <a:ext cx="7145854" cy="2137622"/>
            <a:chOff x="1286946" y="4216194"/>
            <a:chExt cx="7145854" cy="2137622"/>
          </a:xfrm>
        </p:grpSpPr>
        <p:sp>
          <p:nvSpPr>
            <p:cNvPr id="20" name="矩形 19">
              <a:extLst>
                <a:ext uri="{FF2B5EF4-FFF2-40B4-BE49-F238E27FC236}">
                  <a16:creationId xmlns:a16="http://schemas.microsoft.com/office/drawing/2014/main" id="{A1F33E5B-F31A-87D6-3010-9C8B996EA384}"/>
                </a:ext>
              </a:extLst>
            </p:cNvPr>
            <p:cNvSpPr/>
            <p:nvPr/>
          </p:nvSpPr>
          <p:spPr>
            <a:xfrm>
              <a:off x="1286946" y="4865259"/>
              <a:ext cx="2986051" cy="1488557"/>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zh-TW" altLang="en-US" sz="2400">
                  <a:solidFill>
                    <a:schemeClr val="tx1"/>
                  </a:solidFill>
                  <a:latin typeface="Calibri"/>
                  <a:ea typeface="新細明體"/>
                  <a:cs typeface="Calibri"/>
                </a:rPr>
                <a:t>P</a:t>
              </a:r>
              <a:r>
                <a:rPr lang="zh-TW" altLang="en-US" sz="2400">
                  <a:solidFill>
                    <a:schemeClr val="tx1"/>
                  </a:solidFill>
                  <a:ea typeface="新細明體"/>
                  <a:cs typeface="Calibri"/>
                </a:rPr>
                <a:t>re-trained </a:t>
              </a:r>
              <a:r>
                <a:rPr lang="en-US" altLang="zh-TW" sz="2400">
                  <a:solidFill>
                    <a:schemeClr val="tx1"/>
                  </a:solidFill>
                  <a:ea typeface="新細明體"/>
                  <a:cs typeface="Calibri"/>
                </a:rPr>
                <a:t>l</a:t>
              </a:r>
              <a:r>
                <a:rPr lang="zh-TW" altLang="en-US" sz="2400">
                  <a:solidFill>
                    <a:schemeClr val="tx1"/>
                  </a:solidFill>
                  <a:ea typeface="新細明體"/>
                  <a:cs typeface="Calibri"/>
                </a:rPr>
                <a:t>anguage </a:t>
              </a:r>
              <a:r>
                <a:rPr lang="en-US" altLang="zh-TW" sz="2400">
                  <a:solidFill>
                    <a:schemeClr val="tx1"/>
                  </a:solidFill>
                  <a:ea typeface="新細明體"/>
                  <a:cs typeface="Calibri"/>
                </a:rPr>
                <a:t>m</a:t>
              </a:r>
              <a:r>
                <a:rPr lang="zh-TW" altLang="en-US" sz="2400">
                  <a:solidFill>
                    <a:schemeClr val="tx1"/>
                  </a:solidFill>
                  <a:ea typeface="新細明體"/>
                  <a:cs typeface="Calibri"/>
                </a:rPr>
                <a:t>odel</a:t>
              </a:r>
            </a:p>
          </p:txBody>
        </p:sp>
        <p:cxnSp>
          <p:nvCxnSpPr>
            <p:cNvPr id="21" name="直線單箭頭接點 22">
              <a:extLst>
                <a:ext uri="{FF2B5EF4-FFF2-40B4-BE49-F238E27FC236}">
                  <a16:creationId xmlns:a16="http://schemas.microsoft.com/office/drawing/2014/main" id="{A0FE4DAB-D404-AC0D-D26C-EF63C3BC65DD}"/>
                </a:ext>
              </a:extLst>
            </p:cNvPr>
            <p:cNvCxnSpPr>
              <a:cxnSpLocks/>
            </p:cNvCxnSpPr>
            <p:nvPr/>
          </p:nvCxnSpPr>
          <p:spPr>
            <a:xfrm>
              <a:off x="4470691" y="5604623"/>
              <a:ext cx="750805" cy="134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4" name="加號 23">
              <a:extLst>
                <a:ext uri="{FF2B5EF4-FFF2-40B4-BE49-F238E27FC236}">
                  <a16:creationId xmlns:a16="http://schemas.microsoft.com/office/drawing/2014/main" id="{303900F0-A80F-57B4-6AB2-682938AED21D}"/>
                </a:ext>
              </a:extLst>
            </p:cNvPr>
            <p:cNvSpPr>
              <a:spLocks noChangeAspect="1"/>
            </p:cNvSpPr>
            <p:nvPr/>
          </p:nvSpPr>
          <p:spPr>
            <a:xfrm>
              <a:off x="2432571" y="4216194"/>
              <a:ext cx="694800" cy="693174"/>
            </a:xfrm>
            <a:prstGeom prst="mathPlus">
              <a:avLst>
                <a:gd name="adj1" fmla="val 8626"/>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25" name="矩形 24">
              <a:extLst>
                <a:ext uri="{FF2B5EF4-FFF2-40B4-BE49-F238E27FC236}">
                  <a16:creationId xmlns:a16="http://schemas.microsoft.com/office/drawing/2014/main" id="{FCBF7928-DC22-BE87-04CC-CE87CE9059C4}"/>
                </a:ext>
              </a:extLst>
            </p:cNvPr>
            <p:cNvSpPr/>
            <p:nvPr/>
          </p:nvSpPr>
          <p:spPr>
            <a:xfrm>
              <a:off x="5446749" y="4860344"/>
              <a:ext cx="2986051" cy="1488557"/>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tLang="zh-TW" sz="2400">
                  <a:solidFill>
                    <a:schemeClr val="bg1"/>
                  </a:solidFill>
                  <a:latin typeface="Calibri"/>
                  <a:ea typeface="新細明體"/>
                  <a:cs typeface="Calibri"/>
                </a:rPr>
                <a:t>Fine-tuned model </a:t>
              </a:r>
              <a:br>
                <a:rPr lang="en-US" altLang="zh-TW" sz="2400">
                  <a:solidFill>
                    <a:schemeClr val="bg1"/>
                  </a:solidFill>
                  <a:latin typeface="Calibri"/>
                  <a:ea typeface="新細明體"/>
                  <a:cs typeface="Calibri"/>
                </a:rPr>
              </a:br>
              <a:r>
                <a:rPr lang="en-US" altLang="zh-TW" sz="2400">
                  <a:solidFill>
                    <a:schemeClr val="bg1"/>
                  </a:solidFill>
                  <a:latin typeface="Calibri"/>
                  <a:ea typeface="新細明體"/>
                  <a:cs typeface="Calibri"/>
                </a:rPr>
                <a:t>for target task</a:t>
              </a:r>
              <a:endParaRPr lang="zh-TW" altLang="en-US" sz="2400">
                <a:solidFill>
                  <a:schemeClr val="bg1"/>
                </a:solidFill>
                <a:ea typeface="新細明體"/>
                <a:cs typeface="Calibri"/>
              </a:endParaRPr>
            </a:p>
          </p:txBody>
        </p:sp>
      </p:grpSp>
      <p:sp>
        <p:nvSpPr>
          <p:cNvPr id="4" name="日期版面配置區 3">
            <a:extLst>
              <a:ext uri="{FF2B5EF4-FFF2-40B4-BE49-F238E27FC236}">
                <a16:creationId xmlns:a16="http://schemas.microsoft.com/office/drawing/2014/main" id="{63C9142D-AD3E-0BFB-DE3A-AC4ECE752CC7}"/>
              </a:ext>
            </a:extLst>
          </p:cNvPr>
          <p:cNvSpPr>
            <a:spLocks noGrp="1"/>
          </p:cNvSpPr>
          <p:nvPr>
            <p:ph type="dt" sz="half" idx="10"/>
          </p:nvPr>
        </p:nvSpPr>
        <p:spPr/>
        <p:txBody>
          <a:bodyPr/>
          <a:lstStyle/>
          <a:p>
            <a:endParaRPr lang="en-TW"/>
          </a:p>
        </p:txBody>
      </p:sp>
    </p:spTree>
    <p:extLst>
      <p:ext uri="{BB962C8B-B14F-4D97-AF65-F5344CB8AC3E}">
        <p14:creationId xmlns:p14="http://schemas.microsoft.com/office/powerpoint/2010/main" val="385054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FF96C02-1474-B8B5-0A49-A9D068D0CB7A}"/>
              </a:ext>
            </a:extLst>
          </p:cNvPr>
          <p:cNvSpPr>
            <a:spLocks noGrp="1"/>
          </p:cNvSpPr>
          <p:nvPr>
            <p:ph type="title"/>
          </p:nvPr>
        </p:nvSpPr>
        <p:spPr/>
        <p:txBody>
          <a:bodyPr>
            <a:normAutofit/>
          </a:bodyPr>
          <a:lstStyle/>
          <a:p>
            <a:r>
              <a:rPr lang="en-US" altLang="zh-TW">
                <a:solidFill>
                  <a:schemeClr val="tx1"/>
                </a:solidFill>
                <a:ea typeface="新細明體"/>
                <a:cs typeface="Calibri"/>
              </a:rPr>
              <a:t>Intermediate-task fine-tuning</a:t>
            </a:r>
            <a:endParaRPr kumimoji="1" lang="zh-TW" altLang="en-US"/>
          </a:p>
        </p:txBody>
      </p:sp>
      <p:sp>
        <p:nvSpPr>
          <p:cNvPr id="3" name="內容版面配置區 2">
            <a:extLst>
              <a:ext uri="{FF2B5EF4-FFF2-40B4-BE49-F238E27FC236}">
                <a16:creationId xmlns:a16="http://schemas.microsoft.com/office/drawing/2014/main" id="{5DA6DBD2-486C-301C-4DEA-1F406EE828C7}"/>
              </a:ext>
            </a:extLst>
          </p:cNvPr>
          <p:cNvSpPr>
            <a:spLocks noGrp="1"/>
          </p:cNvSpPr>
          <p:nvPr>
            <p:ph idx="1"/>
          </p:nvPr>
        </p:nvSpPr>
        <p:spPr/>
        <p:txBody>
          <a:bodyPr/>
          <a:lstStyle/>
          <a:p>
            <a:r>
              <a:rPr kumimoji="1" lang="en-US" altLang="zh-TW"/>
              <a:t>Goal: Obtain a model for task (target task)</a:t>
            </a:r>
          </a:p>
          <a:p>
            <a:pPr lvl="1"/>
            <a:r>
              <a:rPr kumimoji="1" lang="en-US" altLang="zh-TW"/>
              <a:t>Intermediate-task fine-tuning: transfer the knowledge from a model fine-tuned on other tasks (intermediate-tasks) </a:t>
            </a:r>
            <a:endParaRPr kumimoji="1" lang="zh-TW" altLang="en-US"/>
          </a:p>
        </p:txBody>
      </p:sp>
      <p:sp>
        <p:nvSpPr>
          <p:cNvPr id="20" name="矩形 19">
            <a:extLst>
              <a:ext uri="{FF2B5EF4-FFF2-40B4-BE49-F238E27FC236}">
                <a16:creationId xmlns:a16="http://schemas.microsoft.com/office/drawing/2014/main" id="{A1F33E5B-F31A-87D6-3010-9C8B996EA384}"/>
              </a:ext>
            </a:extLst>
          </p:cNvPr>
          <p:cNvSpPr/>
          <p:nvPr/>
        </p:nvSpPr>
        <p:spPr>
          <a:xfrm>
            <a:off x="1286947" y="5154582"/>
            <a:ext cx="2665622" cy="1199234"/>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zh-TW" altLang="en-US" sz="2400">
                <a:solidFill>
                  <a:schemeClr val="tx1"/>
                </a:solidFill>
                <a:latin typeface="Calibri"/>
                <a:ea typeface="新細明體"/>
                <a:cs typeface="Calibri"/>
              </a:rPr>
              <a:t>P</a:t>
            </a:r>
            <a:r>
              <a:rPr lang="zh-TW" altLang="en-US" sz="2400">
                <a:solidFill>
                  <a:schemeClr val="tx1"/>
                </a:solidFill>
                <a:ea typeface="新細明體"/>
                <a:cs typeface="Calibri"/>
              </a:rPr>
              <a:t>re-trained </a:t>
            </a:r>
            <a:r>
              <a:rPr lang="en-US" altLang="zh-TW" sz="2400">
                <a:solidFill>
                  <a:schemeClr val="tx1"/>
                </a:solidFill>
                <a:ea typeface="新細明體"/>
                <a:cs typeface="Calibri"/>
              </a:rPr>
              <a:t>l</a:t>
            </a:r>
            <a:r>
              <a:rPr lang="zh-TW" altLang="en-US" sz="2400">
                <a:solidFill>
                  <a:schemeClr val="tx1"/>
                </a:solidFill>
                <a:ea typeface="新細明體"/>
                <a:cs typeface="Calibri"/>
              </a:rPr>
              <a:t>anguage </a:t>
            </a:r>
            <a:r>
              <a:rPr lang="en-US" altLang="zh-TW" sz="2400">
                <a:solidFill>
                  <a:schemeClr val="tx1"/>
                </a:solidFill>
                <a:ea typeface="新細明體"/>
                <a:cs typeface="Calibri"/>
              </a:rPr>
              <a:t>m</a:t>
            </a:r>
            <a:r>
              <a:rPr lang="zh-TW" altLang="en-US" sz="2400">
                <a:solidFill>
                  <a:schemeClr val="tx1"/>
                </a:solidFill>
                <a:ea typeface="新細明體"/>
                <a:cs typeface="Calibri"/>
              </a:rPr>
              <a:t>odel</a:t>
            </a:r>
          </a:p>
        </p:txBody>
      </p:sp>
      <p:grpSp>
        <p:nvGrpSpPr>
          <p:cNvPr id="23" name="群組 22">
            <a:extLst>
              <a:ext uri="{FF2B5EF4-FFF2-40B4-BE49-F238E27FC236}">
                <a16:creationId xmlns:a16="http://schemas.microsoft.com/office/drawing/2014/main" id="{02D16FCB-533B-8C1D-86AC-3A53A7ED5150}"/>
              </a:ext>
            </a:extLst>
          </p:cNvPr>
          <p:cNvGrpSpPr/>
          <p:nvPr/>
        </p:nvGrpSpPr>
        <p:grpSpPr>
          <a:xfrm>
            <a:off x="863390" y="2538442"/>
            <a:ext cx="3696390" cy="2074299"/>
            <a:chOff x="946791" y="2204882"/>
            <a:chExt cx="3858048" cy="2187458"/>
          </a:xfrm>
        </p:grpSpPr>
        <p:grpSp>
          <p:nvGrpSpPr>
            <p:cNvPr id="6" name="群組 5">
              <a:extLst>
                <a:ext uri="{FF2B5EF4-FFF2-40B4-BE49-F238E27FC236}">
                  <a16:creationId xmlns:a16="http://schemas.microsoft.com/office/drawing/2014/main" id="{6FD14D26-2630-DDC0-C633-BE54D9A37426}"/>
                </a:ext>
              </a:extLst>
            </p:cNvPr>
            <p:cNvGrpSpPr/>
            <p:nvPr/>
          </p:nvGrpSpPr>
          <p:grpSpPr>
            <a:xfrm>
              <a:off x="1725706" y="2204882"/>
              <a:ext cx="2020384" cy="1727788"/>
              <a:chOff x="288375" y="2413591"/>
              <a:chExt cx="5289092" cy="4178076"/>
            </a:xfrm>
          </p:grpSpPr>
          <p:pic>
            <p:nvPicPr>
              <p:cNvPr id="7" name="圖形 6" descr="文件 以實心填滿">
                <a:extLst>
                  <a:ext uri="{FF2B5EF4-FFF2-40B4-BE49-F238E27FC236}">
                    <a16:creationId xmlns:a16="http://schemas.microsoft.com/office/drawing/2014/main" id="{14DCD75E-4658-3565-BA85-79CADBCC815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49079" y="2413591"/>
                <a:ext cx="1339702" cy="1339702"/>
              </a:xfrm>
              <a:prstGeom prst="rect">
                <a:avLst/>
              </a:prstGeom>
            </p:spPr>
          </p:pic>
          <p:pic>
            <p:nvPicPr>
              <p:cNvPr id="8" name="圖形 7" descr="文件 以實心填滿">
                <a:extLst>
                  <a:ext uri="{FF2B5EF4-FFF2-40B4-BE49-F238E27FC236}">
                    <a16:creationId xmlns:a16="http://schemas.microsoft.com/office/drawing/2014/main" id="{EA9FE636-8CF2-B4DD-3B18-EE47B68C5DE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165497" y="2519916"/>
                <a:ext cx="1339702" cy="1339702"/>
              </a:xfrm>
              <a:prstGeom prst="rect">
                <a:avLst/>
              </a:prstGeom>
            </p:spPr>
          </p:pic>
          <p:pic>
            <p:nvPicPr>
              <p:cNvPr id="9" name="圖形 8" descr="文件 以實心填滿">
                <a:extLst>
                  <a:ext uri="{FF2B5EF4-FFF2-40B4-BE49-F238E27FC236}">
                    <a16:creationId xmlns:a16="http://schemas.microsoft.com/office/drawing/2014/main" id="{258E35B6-A90B-B2CA-1746-6B41795AB7E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589350" y="3607160"/>
                <a:ext cx="1339702" cy="1339702"/>
              </a:xfrm>
              <a:prstGeom prst="rect">
                <a:avLst/>
              </a:prstGeom>
            </p:spPr>
          </p:pic>
          <p:pic>
            <p:nvPicPr>
              <p:cNvPr id="10" name="圖形 9" descr="文件 以實心填滿">
                <a:extLst>
                  <a:ext uri="{FF2B5EF4-FFF2-40B4-BE49-F238E27FC236}">
                    <a16:creationId xmlns:a16="http://schemas.microsoft.com/office/drawing/2014/main" id="{AFCA1D26-92A8-F8F1-E343-211ABE52610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81301" y="4582892"/>
                <a:ext cx="1339702" cy="1339702"/>
              </a:xfrm>
              <a:prstGeom prst="rect">
                <a:avLst/>
              </a:prstGeom>
            </p:spPr>
          </p:pic>
          <p:pic>
            <p:nvPicPr>
              <p:cNvPr id="11" name="圖形 10" descr="文件 以實心填滿">
                <a:extLst>
                  <a:ext uri="{FF2B5EF4-FFF2-40B4-BE49-F238E27FC236}">
                    <a16:creationId xmlns:a16="http://schemas.microsoft.com/office/drawing/2014/main" id="{F49FFF5C-7143-2CF8-2ED2-A14494FB5E9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537204" y="3755843"/>
                <a:ext cx="1339702" cy="1339702"/>
              </a:xfrm>
              <a:prstGeom prst="rect">
                <a:avLst/>
              </a:prstGeom>
            </p:spPr>
          </p:pic>
          <p:pic>
            <p:nvPicPr>
              <p:cNvPr id="12" name="圖形 11" descr="文件 以實心填滿">
                <a:extLst>
                  <a:ext uri="{FF2B5EF4-FFF2-40B4-BE49-F238E27FC236}">
                    <a16:creationId xmlns:a16="http://schemas.microsoft.com/office/drawing/2014/main" id="{27C6E61D-645C-31DB-A28C-207BB5DD76F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048301" y="2417696"/>
                <a:ext cx="1339702" cy="1339702"/>
              </a:xfrm>
              <a:prstGeom prst="rect">
                <a:avLst/>
              </a:prstGeom>
            </p:spPr>
          </p:pic>
          <p:pic>
            <p:nvPicPr>
              <p:cNvPr id="13" name="圖形 12" descr="文件 以實心填滿">
                <a:extLst>
                  <a:ext uri="{FF2B5EF4-FFF2-40B4-BE49-F238E27FC236}">
                    <a16:creationId xmlns:a16="http://schemas.microsoft.com/office/drawing/2014/main" id="{E86B6A1A-12B1-5419-C830-44FD501371B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299204" y="4843086"/>
                <a:ext cx="1339702" cy="1339702"/>
              </a:xfrm>
              <a:prstGeom prst="rect">
                <a:avLst/>
              </a:prstGeom>
            </p:spPr>
          </p:pic>
          <p:pic>
            <p:nvPicPr>
              <p:cNvPr id="14" name="圖形 13" descr="文件 以實心填滿">
                <a:extLst>
                  <a:ext uri="{FF2B5EF4-FFF2-40B4-BE49-F238E27FC236}">
                    <a16:creationId xmlns:a16="http://schemas.microsoft.com/office/drawing/2014/main" id="{C3348F17-138F-C5A7-8B6B-9F8CF03133E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568693" y="3700086"/>
                <a:ext cx="1339702" cy="1339702"/>
              </a:xfrm>
              <a:prstGeom prst="rect">
                <a:avLst/>
              </a:prstGeom>
            </p:spPr>
          </p:pic>
          <p:pic>
            <p:nvPicPr>
              <p:cNvPr id="15" name="圖形 14" descr="文件 以實心填滿">
                <a:extLst>
                  <a:ext uri="{FF2B5EF4-FFF2-40B4-BE49-F238E27FC236}">
                    <a16:creationId xmlns:a16="http://schemas.microsoft.com/office/drawing/2014/main" id="{92A3C2A7-C49B-40F6-CEDF-E4394821B78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462863" y="5251965"/>
                <a:ext cx="1339702" cy="1339702"/>
              </a:xfrm>
              <a:prstGeom prst="rect">
                <a:avLst/>
              </a:prstGeom>
            </p:spPr>
          </p:pic>
          <p:pic>
            <p:nvPicPr>
              <p:cNvPr id="16" name="圖形 15" descr="文件 以實心填滿">
                <a:extLst>
                  <a:ext uri="{FF2B5EF4-FFF2-40B4-BE49-F238E27FC236}">
                    <a16:creationId xmlns:a16="http://schemas.microsoft.com/office/drawing/2014/main" id="{0D7E26B3-750F-C977-5739-C78BB8B46B5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237765" y="4722281"/>
                <a:ext cx="1339702" cy="1339702"/>
              </a:xfrm>
              <a:prstGeom prst="rect">
                <a:avLst/>
              </a:prstGeom>
            </p:spPr>
          </p:pic>
          <p:pic>
            <p:nvPicPr>
              <p:cNvPr id="17" name="圖形 16" descr="文件 以實心填滿">
                <a:extLst>
                  <a:ext uri="{FF2B5EF4-FFF2-40B4-BE49-F238E27FC236}">
                    <a16:creationId xmlns:a16="http://schemas.microsoft.com/office/drawing/2014/main" id="{00E9548A-839A-9DAE-18A5-BFC6FAC4EDE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533594" y="4843086"/>
                <a:ext cx="1339702" cy="1339702"/>
              </a:xfrm>
              <a:prstGeom prst="rect">
                <a:avLst/>
              </a:prstGeom>
            </p:spPr>
          </p:pic>
          <p:pic>
            <p:nvPicPr>
              <p:cNvPr id="18" name="圖形 17" descr="文件 以實心填滿">
                <a:extLst>
                  <a:ext uri="{FF2B5EF4-FFF2-40B4-BE49-F238E27FC236}">
                    <a16:creationId xmlns:a16="http://schemas.microsoft.com/office/drawing/2014/main" id="{4A3A3B9F-7667-220E-D5AE-C70069D52B6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237764" y="2622135"/>
                <a:ext cx="1339702" cy="1339702"/>
              </a:xfrm>
              <a:prstGeom prst="rect">
                <a:avLst/>
              </a:prstGeom>
            </p:spPr>
          </p:pic>
          <p:pic>
            <p:nvPicPr>
              <p:cNvPr id="19" name="圖形 18" descr="文件 以實心填滿">
                <a:extLst>
                  <a:ext uri="{FF2B5EF4-FFF2-40B4-BE49-F238E27FC236}">
                    <a16:creationId xmlns:a16="http://schemas.microsoft.com/office/drawing/2014/main" id="{FDC71F4B-17A5-66D2-3AE3-8B7547BEC6A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88375" y="3291209"/>
                <a:ext cx="1339702" cy="1339702"/>
              </a:xfrm>
              <a:prstGeom prst="rect">
                <a:avLst/>
              </a:prstGeom>
            </p:spPr>
          </p:pic>
        </p:grpSp>
        <p:sp>
          <p:nvSpPr>
            <p:cNvPr id="22" name="文字方塊 4">
              <a:extLst>
                <a:ext uri="{FF2B5EF4-FFF2-40B4-BE49-F238E27FC236}">
                  <a16:creationId xmlns:a16="http://schemas.microsoft.com/office/drawing/2014/main" id="{2E34AF5B-8116-E3EE-3FCE-B9378BA10670}"/>
                </a:ext>
              </a:extLst>
            </p:cNvPr>
            <p:cNvSpPr txBox="1"/>
            <p:nvPr/>
          </p:nvSpPr>
          <p:spPr>
            <a:xfrm>
              <a:off x="946791" y="3905490"/>
              <a:ext cx="3858048" cy="48685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2400">
                  <a:ea typeface="新細明體"/>
                  <a:cs typeface="Calibri"/>
                </a:rPr>
                <a:t>Intermediate-task dataset(s)</a:t>
              </a:r>
              <a:endParaRPr lang="zh-TW"/>
            </a:p>
          </p:txBody>
        </p:sp>
      </p:grpSp>
      <p:grpSp>
        <p:nvGrpSpPr>
          <p:cNvPr id="44" name="群組 43">
            <a:extLst>
              <a:ext uri="{FF2B5EF4-FFF2-40B4-BE49-F238E27FC236}">
                <a16:creationId xmlns:a16="http://schemas.microsoft.com/office/drawing/2014/main" id="{ACC4F7A1-8DCD-E41F-32A8-6C8A27F3FF0D}"/>
              </a:ext>
            </a:extLst>
          </p:cNvPr>
          <p:cNvGrpSpPr/>
          <p:nvPr/>
        </p:nvGrpSpPr>
        <p:grpSpPr>
          <a:xfrm>
            <a:off x="2389685" y="4623306"/>
            <a:ext cx="5598334" cy="1759772"/>
            <a:chOff x="2389685" y="4623306"/>
            <a:chExt cx="5598334" cy="1759772"/>
          </a:xfrm>
        </p:grpSpPr>
        <p:cxnSp>
          <p:nvCxnSpPr>
            <p:cNvPr id="21" name="直線單箭頭接點 22">
              <a:extLst>
                <a:ext uri="{FF2B5EF4-FFF2-40B4-BE49-F238E27FC236}">
                  <a16:creationId xmlns:a16="http://schemas.microsoft.com/office/drawing/2014/main" id="{A0FE4DAB-D404-AC0D-D26C-EF63C3BC65DD}"/>
                </a:ext>
              </a:extLst>
            </p:cNvPr>
            <p:cNvCxnSpPr>
              <a:cxnSpLocks/>
            </p:cNvCxnSpPr>
            <p:nvPr/>
          </p:nvCxnSpPr>
          <p:spPr>
            <a:xfrm>
              <a:off x="4262080" y="5885850"/>
              <a:ext cx="750805" cy="134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4" name="加號 23">
              <a:extLst>
                <a:ext uri="{FF2B5EF4-FFF2-40B4-BE49-F238E27FC236}">
                  <a16:creationId xmlns:a16="http://schemas.microsoft.com/office/drawing/2014/main" id="{303900F0-A80F-57B4-6AB2-682938AED21D}"/>
                </a:ext>
              </a:extLst>
            </p:cNvPr>
            <p:cNvSpPr>
              <a:spLocks noChangeAspect="1"/>
            </p:cNvSpPr>
            <p:nvPr/>
          </p:nvSpPr>
          <p:spPr>
            <a:xfrm>
              <a:off x="2389685" y="4623306"/>
              <a:ext cx="521932" cy="520711"/>
            </a:xfrm>
            <a:prstGeom prst="mathPlus">
              <a:avLst>
                <a:gd name="adj1" fmla="val 8626"/>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25" name="矩形 24">
              <a:extLst>
                <a:ext uri="{FF2B5EF4-FFF2-40B4-BE49-F238E27FC236}">
                  <a16:creationId xmlns:a16="http://schemas.microsoft.com/office/drawing/2014/main" id="{FCBF7928-DC22-BE87-04CC-CE87CE9059C4}"/>
                </a:ext>
              </a:extLst>
            </p:cNvPr>
            <p:cNvSpPr/>
            <p:nvPr/>
          </p:nvSpPr>
          <p:spPr>
            <a:xfrm>
              <a:off x="5322396" y="5144017"/>
              <a:ext cx="2665623" cy="1239061"/>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tLang="zh-TW" sz="2400">
                  <a:solidFill>
                    <a:schemeClr val="tx1"/>
                  </a:solidFill>
                  <a:latin typeface="Calibri"/>
                  <a:ea typeface="新細明體"/>
                  <a:cs typeface="Calibri"/>
                </a:rPr>
                <a:t>Fine-tuned model </a:t>
              </a:r>
              <a:br>
                <a:rPr lang="en-US" altLang="zh-TW" sz="2400">
                  <a:solidFill>
                    <a:schemeClr val="tx1"/>
                  </a:solidFill>
                  <a:latin typeface="Calibri"/>
                  <a:ea typeface="新細明體"/>
                  <a:cs typeface="Calibri"/>
                </a:rPr>
              </a:br>
              <a:r>
                <a:rPr lang="en-US" altLang="zh-TW" sz="2400">
                  <a:solidFill>
                    <a:schemeClr val="tx1"/>
                  </a:solidFill>
                  <a:latin typeface="Calibri"/>
                  <a:ea typeface="新細明體"/>
                  <a:cs typeface="Calibri"/>
                </a:rPr>
                <a:t>for </a:t>
              </a:r>
              <a:br>
                <a:rPr lang="en-US" altLang="zh-TW" sz="2400">
                  <a:solidFill>
                    <a:schemeClr val="tx1"/>
                  </a:solidFill>
                  <a:latin typeface="Calibri"/>
                  <a:ea typeface="新細明體"/>
                  <a:cs typeface="Calibri"/>
                </a:rPr>
              </a:br>
              <a:r>
                <a:rPr lang="en-US" altLang="zh-TW" sz="2400">
                  <a:solidFill>
                    <a:schemeClr val="tx1"/>
                  </a:solidFill>
                  <a:latin typeface="Calibri"/>
                  <a:ea typeface="新細明體"/>
                  <a:cs typeface="Calibri"/>
                </a:rPr>
                <a:t>intermediate-tasks</a:t>
              </a:r>
              <a:endParaRPr lang="zh-TW" altLang="en-US" sz="2400">
                <a:solidFill>
                  <a:schemeClr val="tx1"/>
                </a:solidFill>
                <a:ea typeface="新細明體"/>
                <a:cs typeface="Calibri"/>
              </a:endParaRPr>
            </a:p>
          </p:txBody>
        </p:sp>
      </p:grpSp>
      <p:grpSp>
        <p:nvGrpSpPr>
          <p:cNvPr id="26" name="群組 25">
            <a:extLst>
              <a:ext uri="{FF2B5EF4-FFF2-40B4-BE49-F238E27FC236}">
                <a16:creationId xmlns:a16="http://schemas.microsoft.com/office/drawing/2014/main" id="{8F4AABD2-959F-8E07-6BD9-D47F0B28A786}"/>
              </a:ext>
            </a:extLst>
          </p:cNvPr>
          <p:cNvGrpSpPr/>
          <p:nvPr/>
        </p:nvGrpSpPr>
        <p:grpSpPr>
          <a:xfrm>
            <a:off x="5146128" y="2487190"/>
            <a:ext cx="2840665" cy="2164154"/>
            <a:chOff x="1314087" y="2204882"/>
            <a:chExt cx="2840665" cy="2164154"/>
          </a:xfrm>
        </p:grpSpPr>
        <p:grpSp>
          <p:nvGrpSpPr>
            <p:cNvPr id="27" name="群組 26">
              <a:extLst>
                <a:ext uri="{FF2B5EF4-FFF2-40B4-BE49-F238E27FC236}">
                  <a16:creationId xmlns:a16="http://schemas.microsoft.com/office/drawing/2014/main" id="{48FFA85B-7C8E-754B-64BC-0C70E621E22D}"/>
                </a:ext>
              </a:extLst>
            </p:cNvPr>
            <p:cNvGrpSpPr/>
            <p:nvPr/>
          </p:nvGrpSpPr>
          <p:grpSpPr>
            <a:xfrm>
              <a:off x="1725706" y="2204882"/>
              <a:ext cx="2020384" cy="1727788"/>
              <a:chOff x="288375" y="2413591"/>
              <a:chExt cx="5289092" cy="4178076"/>
            </a:xfrm>
          </p:grpSpPr>
          <p:pic>
            <p:nvPicPr>
              <p:cNvPr id="29" name="圖形 28" descr="文件 以實心填滿">
                <a:extLst>
                  <a:ext uri="{FF2B5EF4-FFF2-40B4-BE49-F238E27FC236}">
                    <a16:creationId xmlns:a16="http://schemas.microsoft.com/office/drawing/2014/main" id="{59BFE293-CC17-3430-183C-E39EDD41503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49079" y="2413591"/>
                <a:ext cx="1339702" cy="1339702"/>
              </a:xfrm>
              <a:prstGeom prst="rect">
                <a:avLst/>
              </a:prstGeom>
            </p:spPr>
          </p:pic>
          <p:pic>
            <p:nvPicPr>
              <p:cNvPr id="30" name="圖形 29" descr="文件 以實心填滿">
                <a:extLst>
                  <a:ext uri="{FF2B5EF4-FFF2-40B4-BE49-F238E27FC236}">
                    <a16:creationId xmlns:a16="http://schemas.microsoft.com/office/drawing/2014/main" id="{B1D73ECC-D977-D53A-459B-0030C02DBC8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165497" y="2519916"/>
                <a:ext cx="1339702" cy="1339702"/>
              </a:xfrm>
              <a:prstGeom prst="rect">
                <a:avLst/>
              </a:prstGeom>
            </p:spPr>
          </p:pic>
          <p:pic>
            <p:nvPicPr>
              <p:cNvPr id="31" name="圖形 30" descr="文件 以實心填滿">
                <a:extLst>
                  <a:ext uri="{FF2B5EF4-FFF2-40B4-BE49-F238E27FC236}">
                    <a16:creationId xmlns:a16="http://schemas.microsoft.com/office/drawing/2014/main" id="{85AAAA57-ED5B-3C23-58DC-0B53A6CA7FD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589350" y="3607160"/>
                <a:ext cx="1339702" cy="1339702"/>
              </a:xfrm>
              <a:prstGeom prst="rect">
                <a:avLst/>
              </a:prstGeom>
            </p:spPr>
          </p:pic>
          <p:pic>
            <p:nvPicPr>
              <p:cNvPr id="32" name="圖形 31" descr="文件 以實心填滿">
                <a:extLst>
                  <a:ext uri="{FF2B5EF4-FFF2-40B4-BE49-F238E27FC236}">
                    <a16:creationId xmlns:a16="http://schemas.microsoft.com/office/drawing/2014/main" id="{DE65F8FA-88F6-D414-1F9E-0B740ECE91D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81301" y="4582892"/>
                <a:ext cx="1339702" cy="1339702"/>
              </a:xfrm>
              <a:prstGeom prst="rect">
                <a:avLst/>
              </a:prstGeom>
            </p:spPr>
          </p:pic>
          <p:pic>
            <p:nvPicPr>
              <p:cNvPr id="33" name="圖形 32" descr="文件 以實心填滿">
                <a:extLst>
                  <a:ext uri="{FF2B5EF4-FFF2-40B4-BE49-F238E27FC236}">
                    <a16:creationId xmlns:a16="http://schemas.microsoft.com/office/drawing/2014/main" id="{C12797EF-B976-DDB2-95F1-B70DE1073D8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537204" y="3755843"/>
                <a:ext cx="1339702" cy="1339702"/>
              </a:xfrm>
              <a:prstGeom prst="rect">
                <a:avLst/>
              </a:prstGeom>
            </p:spPr>
          </p:pic>
          <p:pic>
            <p:nvPicPr>
              <p:cNvPr id="34" name="圖形 33" descr="文件 以實心填滿">
                <a:extLst>
                  <a:ext uri="{FF2B5EF4-FFF2-40B4-BE49-F238E27FC236}">
                    <a16:creationId xmlns:a16="http://schemas.microsoft.com/office/drawing/2014/main" id="{BA2AB984-B43B-0E1B-FC67-290C2F7D53A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048301" y="2417696"/>
                <a:ext cx="1339702" cy="1339702"/>
              </a:xfrm>
              <a:prstGeom prst="rect">
                <a:avLst/>
              </a:prstGeom>
            </p:spPr>
          </p:pic>
          <p:pic>
            <p:nvPicPr>
              <p:cNvPr id="35" name="圖形 34" descr="文件 以實心填滿">
                <a:extLst>
                  <a:ext uri="{FF2B5EF4-FFF2-40B4-BE49-F238E27FC236}">
                    <a16:creationId xmlns:a16="http://schemas.microsoft.com/office/drawing/2014/main" id="{463CE63A-4DD2-9BC4-ACEA-06C9A880824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299204" y="4843086"/>
                <a:ext cx="1339702" cy="1339702"/>
              </a:xfrm>
              <a:prstGeom prst="rect">
                <a:avLst/>
              </a:prstGeom>
            </p:spPr>
          </p:pic>
          <p:pic>
            <p:nvPicPr>
              <p:cNvPr id="36" name="圖形 35" descr="文件 以實心填滿">
                <a:extLst>
                  <a:ext uri="{FF2B5EF4-FFF2-40B4-BE49-F238E27FC236}">
                    <a16:creationId xmlns:a16="http://schemas.microsoft.com/office/drawing/2014/main" id="{17E56238-B22A-9AC6-E2CD-F535865D443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568693" y="3700086"/>
                <a:ext cx="1339702" cy="1339702"/>
              </a:xfrm>
              <a:prstGeom prst="rect">
                <a:avLst/>
              </a:prstGeom>
            </p:spPr>
          </p:pic>
          <p:pic>
            <p:nvPicPr>
              <p:cNvPr id="37" name="圖形 36" descr="文件 以實心填滿">
                <a:extLst>
                  <a:ext uri="{FF2B5EF4-FFF2-40B4-BE49-F238E27FC236}">
                    <a16:creationId xmlns:a16="http://schemas.microsoft.com/office/drawing/2014/main" id="{444DCB9F-BBF9-0F5C-14AC-2E653991994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462863" y="5251965"/>
                <a:ext cx="1339702" cy="1339702"/>
              </a:xfrm>
              <a:prstGeom prst="rect">
                <a:avLst/>
              </a:prstGeom>
            </p:spPr>
          </p:pic>
          <p:pic>
            <p:nvPicPr>
              <p:cNvPr id="38" name="圖形 37" descr="文件 以實心填滿">
                <a:extLst>
                  <a:ext uri="{FF2B5EF4-FFF2-40B4-BE49-F238E27FC236}">
                    <a16:creationId xmlns:a16="http://schemas.microsoft.com/office/drawing/2014/main" id="{AE560146-2E27-557D-9890-6D41C5A349C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237765" y="4722281"/>
                <a:ext cx="1339702" cy="1339702"/>
              </a:xfrm>
              <a:prstGeom prst="rect">
                <a:avLst/>
              </a:prstGeom>
            </p:spPr>
          </p:pic>
          <p:pic>
            <p:nvPicPr>
              <p:cNvPr id="39" name="圖形 38" descr="文件 以實心填滿">
                <a:extLst>
                  <a:ext uri="{FF2B5EF4-FFF2-40B4-BE49-F238E27FC236}">
                    <a16:creationId xmlns:a16="http://schemas.microsoft.com/office/drawing/2014/main" id="{13250D7C-1712-702D-689B-88D93FCD9A7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533594" y="4843086"/>
                <a:ext cx="1339702" cy="1339702"/>
              </a:xfrm>
              <a:prstGeom prst="rect">
                <a:avLst/>
              </a:prstGeom>
            </p:spPr>
          </p:pic>
          <p:pic>
            <p:nvPicPr>
              <p:cNvPr id="40" name="圖形 39" descr="文件 以實心填滿">
                <a:extLst>
                  <a:ext uri="{FF2B5EF4-FFF2-40B4-BE49-F238E27FC236}">
                    <a16:creationId xmlns:a16="http://schemas.microsoft.com/office/drawing/2014/main" id="{36481A70-EA75-36DA-8392-A85DDC7A584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237764" y="2622135"/>
                <a:ext cx="1339702" cy="1339702"/>
              </a:xfrm>
              <a:prstGeom prst="rect">
                <a:avLst/>
              </a:prstGeom>
            </p:spPr>
          </p:pic>
          <p:pic>
            <p:nvPicPr>
              <p:cNvPr id="41" name="圖形 40" descr="文件 以實心填滿">
                <a:extLst>
                  <a:ext uri="{FF2B5EF4-FFF2-40B4-BE49-F238E27FC236}">
                    <a16:creationId xmlns:a16="http://schemas.microsoft.com/office/drawing/2014/main" id="{3783DD15-E3E8-E45C-4518-C494F453188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88375" y="3291209"/>
                <a:ext cx="1339702" cy="1339702"/>
              </a:xfrm>
              <a:prstGeom prst="rect">
                <a:avLst/>
              </a:prstGeom>
            </p:spPr>
          </p:pic>
        </p:grpSp>
        <p:sp>
          <p:nvSpPr>
            <p:cNvPr id="28" name="文字方塊 4">
              <a:extLst>
                <a:ext uri="{FF2B5EF4-FFF2-40B4-BE49-F238E27FC236}">
                  <a16:creationId xmlns:a16="http://schemas.microsoft.com/office/drawing/2014/main" id="{A13800A7-9890-49D1-3825-F12D7783B652}"/>
                </a:ext>
              </a:extLst>
            </p:cNvPr>
            <p:cNvSpPr txBox="1"/>
            <p:nvPr/>
          </p:nvSpPr>
          <p:spPr>
            <a:xfrm>
              <a:off x="1314087" y="3907371"/>
              <a:ext cx="2840665"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2400">
                  <a:ea typeface="新細明體"/>
                  <a:cs typeface="Calibri"/>
                </a:rPr>
                <a:t>Target task dataset</a:t>
              </a:r>
              <a:endParaRPr lang="zh-TW"/>
            </a:p>
          </p:txBody>
        </p:sp>
      </p:grpSp>
      <p:grpSp>
        <p:nvGrpSpPr>
          <p:cNvPr id="46" name="群組 45">
            <a:extLst>
              <a:ext uri="{FF2B5EF4-FFF2-40B4-BE49-F238E27FC236}">
                <a16:creationId xmlns:a16="http://schemas.microsoft.com/office/drawing/2014/main" id="{57B3CE04-6098-9EA7-147F-FE639936B413}"/>
              </a:ext>
            </a:extLst>
          </p:cNvPr>
          <p:cNvGrpSpPr/>
          <p:nvPr/>
        </p:nvGrpSpPr>
        <p:grpSpPr>
          <a:xfrm>
            <a:off x="6394241" y="4623306"/>
            <a:ext cx="2590186" cy="1262544"/>
            <a:chOff x="6394241" y="4623306"/>
            <a:chExt cx="2590186" cy="1262544"/>
          </a:xfrm>
        </p:grpSpPr>
        <p:sp>
          <p:nvSpPr>
            <p:cNvPr id="42" name="加號 41">
              <a:extLst>
                <a:ext uri="{FF2B5EF4-FFF2-40B4-BE49-F238E27FC236}">
                  <a16:creationId xmlns:a16="http://schemas.microsoft.com/office/drawing/2014/main" id="{AC5A7741-8F54-47DA-0AAA-6423150A07E9}"/>
                </a:ext>
              </a:extLst>
            </p:cNvPr>
            <p:cNvSpPr>
              <a:spLocks noChangeAspect="1"/>
            </p:cNvSpPr>
            <p:nvPr/>
          </p:nvSpPr>
          <p:spPr>
            <a:xfrm>
              <a:off x="6394241" y="4623306"/>
              <a:ext cx="521932" cy="520711"/>
            </a:xfrm>
            <a:prstGeom prst="mathPlus">
              <a:avLst>
                <a:gd name="adj1" fmla="val 8626"/>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cxnSp>
          <p:nvCxnSpPr>
            <p:cNvPr id="43" name="直線單箭頭接點 22">
              <a:extLst>
                <a:ext uri="{FF2B5EF4-FFF2-40B4-BE49-F238E27FC236}">
                  <a16:creationId xmlns:a16="http://schemas.microsoft.com/office/drawing/2014/main" id="{B519848A-DF04-9E94-C8E0-CE885016502B}"/>
                </a:ext>
              </a:extLst>
            </p:cNvPr>
            <p:cNvCxnSpPr>
              <a:cxnSpLocks/>
            </p:cNvCxnSpPr>
            <p:nvPr/>
          </p:nvCxnSpPr>
          <p:spPr>
            <a:xfrm>
              <a:off x="8233622" y="5884510"/>
              <a:ext cx="750805" cy="134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45" name="矩形 44">
            <a:extLst>
              <a:ext uri="{FF2B5EF4-FFF2-40B4-BE49-F238E27FC236}">
                <a16:creationId xmlns:a16="http://schemas.microsoft.com/office/drawing/2014/main" id="{45B444DC-F1F7-207F-002E-40E3902B41C9}"/>
              </a:ext>
            </a:extLst>
          </p:cNvPr>
          <p:cNvSpPr/>
          <p:nvPr/>
        </p:nvSpPr>
        <p:spPr>
          <a:xfrm>
            <a:off x="9230030" y="5134668"/>
            <a:ext cx="2665623" cy="1239061"/>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tLang="zh-TW" sz="2400">
                <a:solidFill>
                  <a:schemeClr val="bg1"/>
                </a:solidFill>
                <a:latin typeface="Calibri"/>
                <a:ea typeface="新細明體"/>
                <a:cs typeface="Calibri"/>
              </a:rPr>
              <a:t>Fine-tuned model </a:t>
            </a:r>
            <a:br>
              <a:rPr lang="en-US" altLang="zh-TW" sz="2400">
                <a:solidFill>
                  <a:schemeClr val="bg1"/>
                </a:solidFill>
                <a:latin typeface="Calibri"/>
                <a:ea typeface="新細明體"/>
                <a:cs typeface="Calibri"/>
              </a:rPr>
            </a:br>
            <a:r>
              <a:rPr lang="en-US" altLang="zh-TW" sz="2400">
                <a:solidFill>
                  <a:schemeClr val="bg1"/>
                </a:solidFill>
                <a:latin typeface="Calibri"/>
                <a:ea typeface="新細明體"/>
                <a:cs typeface="Calibri"/>
              </a:rPr>
              <a:t>for target task</a:t>
            </a:r>
            <a:endParaRPr lang="zh-TW" altLang="en-US" sz="2400">
              <a:solidFill>
                <a:schemeClr val="bg1"/>
              </a:solidFill>
              <a:ea typeface="新細明體"/>
              <a:cs typeface="Calibri"/>
            </a:endParaRPr>
          </a:p>
        </p:txBody>
      </p:sp>
      <p:sp>
        <p:nvSpPr>
          <p:cNvPr id="4" name="日期版面配置區 3">
            <a:extLst>
              <a:ext uri="{FF2B5EF4-FFF2-40B4-BE49-F238E27FC236}">
                <a16:creationId xmlns:a16="http://schemas.microsoft.com/office/drawing/2014/main" id="{70309EFD-1F9D-3793-2EF7-2528FBE2CBC9}"/>
              </a:ext>
            </a:extLst>
          </p:cNvPr>
          <p:cNvSpPr>
            <a:spLocks noGrp="1"/>
          </p:cNvSpPr>
          <p:nvPr>
            <p:ph type="dt" sz="half" idx="10"/>
          </p:nvPr>
        </p:nvSpPr>
        <p:spPr>
          <a:xfrm>
            <a:off x="838200" y="6394450"/>
            <a:ext cx="7594600" cy="365125"/>
          </a:xfrm>
        </p:spPr>
        <p:txBody>
          <a:bodyPr/>
          <a:lstStyle/>
          <a:p>
            <a:r>
              <a:rPr lang="en" altLang="zh-TW" b="0" i="0">
                <a:effectLst/>
                <a:latin typeface="+mn-lt"/>
              </a:rPr>
              <a:t>Vu, Tu, et al. "Exploring and Predicting Transferability across NLP Tasks." </a:t>
            </a:r>
            <a:r>
              <a:rPr lang="en" altLang="zh-TW" b="0" i="1">
                <a:effectLst/>
                <a:latin typeface="+mn-lt"/>
              </a:rPr>
              <a:t>Proceedings of the 2020 Conference on Empirical Methods in Natural Language Processing (EMNLP)</a:t>
            </a:r>
            <a:r>
              <a:rPr lang="en" altLang="zh-TW" b="0" i="0">
                <a:effectLst/>
                <a:latin typeface="+mn-lt"/>
              </a:rPr>
              <a:t>. 2020.</a:t>
            </a:r>
            <a:endParaRPr lang="en-TW">
              <a:latin typeface="+mn-lt"/>
            </a:endParaRPr>
          </a:p>
        </p:txBody>
      </p:sp>
    </p:spTree>
    <p:extLst>
      <p:ext uri="{BB962C8B-B14F-4D97-AF65-F5344CB8AC3E}">
        <p14:creationId xmlns:p14="http://schemas.microsoft.com/office/powerpoint/2010/main" val="3374522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AC54F6F-C2D8-992B-663A-8F3FFD0E7660}"/>
              </a:ext>
            </a:extLst>
          </p:cNvPr>
          <p:cNvSpPr>
            <a:spLocks noGrp="1"/>
          </p:cNvSpPr>
          <p:nvPr>
            <p:ph type="title"/>
          </p:nvPr>
        </p:nvSpPr>
        <p:spPr/>
        <p:txBody>
          <a:bodyPr>
            <a:normAutofit/>
          </a:bodyPr>
          <a:lstStyle/>
          <a:p>
            <a:r>
              <a:rPr lang="en-US" altLang="zh-TW">
                <a:solidFill>
                  <a:schemeClr val="tx1"/>
                </a:solidFill>
                <a:ea typeface="新細明體"/>
                <a:cs typeface="Calibri"/>
              </a:rPr>
              <a:t>Intermediate-task fine-tuning</a:t>
            </a:r>
            <a:endParaRPr kumimoji="1" lang="zh-TW" altLang="en-US"/>
          </a:p>
        </p:txBody>
      </p:sp>
      <p:sp>
        <p:nvSpPr>
          <p:cNvPr id="8" name="內容版面配置區 7">
            <a:extLst>
              <a:ext uri="{FF2B5EF4-FFF2-40B4-BE49-F238E27FC236}">
                <a16:creationId xmlns:a16="http://schemas.microsoft.com/office/drawing/2014/main" id="{E0CC3613-7357-FE59-0425-0F08B908E6A3}"/>
              </a:ext>
            </a:extLst>
          </p:cNvPr>
          <p:cNvSpPr>
            <a:spLocks noGrp="1"/>
          </p:cNvSpPr>
          <p:nvPr>
            <p:ph idx="1"/>
          </p:nvPr>
        </p:nvSpPr>
        <p:spPr>
          <a:xfrm>
            <a:off x="838200" y="1323215"/>
            <a:ext cx="10515600" cy="4957763"/>
          </a:xfrm>
        </p:spPr>
        <p:txBody>
          <a:bodyPr/>
          <a:lstStyle/>
          <a:p>
            <a:r>
              <a:rPr lang="en-US" altLang="zh-TW"/>
              <a:t>What kind of intermediate tasks can help target task?</a:t>
            </a:r>
          </a:p>
          <a:p>
            <a:pPr lvl="1"/>
            <a:r>
              <a:rPr lang="en-US" altLang="zh-TW"/>
              <a:t>This paper studies the transferability of 33 datasets, which can be categorized into three types: classification (CR),  question answering (QA), and sequence labeling (SL)</a:t>
            </a:r>
            <a:endParaRPr lang="zh-TW" altLang="en-US"/>
          </a:p>
        </p:txBody>
      </p:sp>
      <p:grpSp>
        <p:nvGrpSpPr>
          <p:cNvPr id="14" name="群組 13">
            <a:extLst>
              <a:ext uri="{FF2B5EF4-FFF2-40B4-BE49-F238E27FC236}">
                <a16:creationId xmlns:a16="http://schemas.microsoft.com/office/drawing/2014/main" id="{A3B4E149-0C20-2D12-5835-DAFB2FC7FDE1}"/>
              </a:ext>
            </a:extLst>
          </p:cNvPr>
          <p:cNvGrpSpPr/>
          <p:nvPr/>
        </p:nvGrpSpPr>
        <p:grpSpPr>
          <a:xfrm>
            <a:off x="1600200" y="2993844"/>
            <a:ext cx="8991600" cy="3258146"/>
            <a:chOff x="141050" y="2488713"/>
            <a:chExt cx="8113323" cy="2845398"/>
          </a:xfrm>
        </p:grpSpPr>
        <p:pic>
          <p:nvPicPr>
            <p:cNvPr id="9" name="內容版面配置區 5">
              <a:extLst>
                <a:ext uri="{FF2B5EF4-FFF2-40B4-BE49-F238E27FC236}">
                  <a16:creationId xmlns:a16="http://schemas.microsoft.com/office/drawing/2014/main" id="{1D51B5AA-199E-10D1-C652-1F759C8DA9A2}"/>
                </a:ext>
              </a:extLst>
            </p:cNvPr>
            <p:cNvPicPr>
              <a:picLocks noChangeAspect="1"/>
            </p:cNvPicPr>
            <p:nvPr/>
          </p:nvPicPr>
          <p:blipFill rotWithShape="1">
            <a:blip r:embed="rId2"/>
            <a:srcRect r="38014" b="63906"/>
            <a:stretch/>
          </p:blipFill>
          <p:spPr>
            <a:xfrm>
              <a:off x="141050" y="2488713"/>
              <a:ext cx="2453321" cy="2818497"/>
            </a:xfrm>
            <a:prstGeom prst="rect">
              <a:avLst/>
            </a:prstGeom>
          </p:spPr>
        </p:pic>
        <p:pic>
          <p:nvPicPr>
            <p:cNvPr id="10" name="內容版面配置區 5">
              <a:extLst>
                <a:ext uri="{FF2B5EF4-FFF2-40B4-BE49-F238E27FC236}">
                  <a16:creationId xmlns:a16="http://schemas.microsoft.com/office/drawing/2014/main" id="{7A0E3460-8C71-15DD-2B64-8C4F1D8E4A61}"/>
                </a:ext>
              </a:extLst>
            </p:cNvPr>
            <p:cNvPicPr>
              <a:picLocks noChangeAspect="1"/>
            </p:cNvPicPr>
            <p:nvPr/>
          </p:nvPicPr>
          <p:blipFill rotWithShape="1">
            <a:blip r:embed="rId2"/>
            <a:srcRect t="35225" r="38014" b="31438"/>
            <a:stretch/>
          </p:blipFill>
          <p:spPr>
            <a:xfrm>
              <a:off x="2594371" y="2730898"/>
              <a:ext cx="2453321" cy="2603213"/>
            </a:xfrm>
            <a:prstGeom prst="rect">
              <a:avLst/>
            </a:prstGeom>
          </p:spPr>
        </p:pic>
        <p:pic>
          <p:nvPicPr>
            <p:cNvPr id="13" name="內容版面配置區 5">
              <a:extLst>
                <a:ext uri="{FF2B5EF4-FFF2-40B4-BE49-F238E27FC236}">
                  <a16:creationId xmlns:a16="http://schemas.microsoft.com/office/drawing/2014/main" id="{93F3EA21-9F4A-E70B-8203-C3B147D03DE8}"/>
                </a:ext>
              </a:extLst>
            </p:cNvPr>
            <p:cNvPicPr>
              <a:picLocks noChangeAspect="1"/>
            </p:cNvPicPr>
            <p:nvPr/>
          </p:nvPicPr>
          <p:blipFill rotWithShape="1">
            <a:blip r:embed="rId2"/>
            <a:srcRect l="-205" t="67170" r="19184" b="-507"/>
            <a:stretch/>
          </p:blipFill>
          <p:spPr>
            <a:xfrm>
              <a:off x="5047693" y="2730897"/>
              <a:ext cx="3206680" cy="2603213"/>
            </a:xfrm>
            <a:prstGeom prst="rect">
              <a:avLst/>
            </a:prstGeom>
          </p:spPr>
        </p:pic>
      </p:grpSp>
      <p:sp>
        <p:nvSpPr>
          <p:cNvPr id="3" name="矩形 97">
            <a:extLst>
              <a:ext uri="{FF2B5EF4-FFF2-40B4-BE49-F238E27FC236}">
                <a16:creationId xmlns:a16="http://schemas.microsoft.com/office/drawing/2014/main" id="{2BB9B192-3002-38BA-9377-6C3AAB144B09}"/>
              </a:ext>
            </a:extLst>
          </p:cNvPr>
          <p:cNvSpPr/>
          <p:nvPr/>
        </p:nvSpPr>
        <p:spPr>
          <a:xfrm rot="16200000">
            <a:off x="2825469" y="2195881"/>
            <a:ext cx="278013" cy="2570475"/>
          </a:xfrm>
          <a:prstGeom prst="rect">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矩形 97">
            <a:extLst>
              <a:ext uri="{FF2B5EF4-FFF2-40B4-BE49-F238E27FC236}">
                <a16:creationId xmlns:a16="http://schemas.microsoft.com/office/drawing/2014/main" id="{DD841903-6ED7-65DB-74E8-A0E3E1BC9A98}"/>
              </a:ext>
            </a:extLst>
          </p:cNvPr>
          <p:cNvSpPr/>
          <p:nvPr/>
        </p:nvSpPr>
        <p:spPr>
          <a:xfrm rot="16200000">
            <a:off x="5233148" y="2497441"/>
            <a:ext cx="278013" cy="1967351"/>
          </a:xfrm>
          <a:prstGeom prst="rect">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矩形 97">
            <a:extLst>
              <a:ext uri="{FF2B5EF4-FFF2-40B4-BE49-F238E27FC236}">
                <a16:creationId xmlns:a16="http://schemas.microsoft.com/office/drawing/2014/main" id="{1A08A474-0F24-4C56-1053-16495A7B92B3}"/>
              </a:ext>
            </a:extLst>
          </p:cNvPr>
          <p:cNvSpPr/>
          <p:nvPr/>
        </p:nvSpPr>
        <p:spPr>
          <a:xfrm rot="16200000">
            <a:off x="7866760" y="2582724"/>
            <a:ext cx="278013" cy="1796781"/>
          </a:xfrm>
          <a:prstGeom prst="rect">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日期版面配置區 3">
            <a:extLst>
              <a:ext uri="{FF2B5EF4-FFF2-40B4-BE49-F238E27FC236}">
                <a16:creationId xmlns:a16="http://schemas.microsoft.com/office/drawing/2014/main" id="{A0648A1F-4910-81FD-B184-1F41BE23256E}"/>
              </a:ext>
            </a:extLst>
          </p:cNvPr>
          <p:cNvSpPr>
            <a:spLocks noGrp="1"/>
          </p:cNvSpPr>
          <p:nvPr>
            <p:ph type="dt" sz="half" idx="10"/>
          </p:nvPr>
        </p:nvSpPr>
        <p:spPr/>
        <p:txBody>
          <a:bodyPr/>
          <a:lstStyle/>
          <a:p>
            <a:r>
              <a:rPr lang="en" altLang="zh-TW" b="0" i="0" dirty="0">
                <a:effectLst/>
                <a:latin typeface="+mn-lt"/>
              </a:rPr>
              <a:t>Vu, Tu, et al. "Exploring and Predicting Transferability across NLP Tasks." </a:t>
            </a:r>
            <a:r>
              <a:rPr lang="en" altLang="zh-TW" b="0" i="1" dirty="0">
                <a:effectLst/>
                <a:latin typeface="+mn-lt"/>
              </a:rPr>
              <a:t>Proceedings of the 2020 Conference on Empirical Methods in Natural Language Processing (EMNLP)</a:t>
            </a:r>
            <a:r>
              <a:rPr lang="en" altLang="zh-TW" b="0" i="0" dirty="0">
                <a:effectLst/>
                <a:latin typeface="+mn-lt"/>
              </a:rPr>
              <a:t>. 2020.</a:t>
            </a:r>
            <a:endParaRPr lang="en-TW" altLang="zh-TW">
              <a:latin typeface="+mn-lt"/>
            </a:endParaRPr>
          </a:p>
        </p:txBody>
      </p:sp>
    </p:spTree>
    <p:extLst>
      <p:ext uri="{BB962C8B-B14F-4D97-AF65-F5344CB8AC3E}">
        <p14:creationId xmlns:p14="http://schemas.microsoft.com/office/powerpoint/2010/main" val="1374168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圖片 6">
            <a:extLst>
              <a:ext uri="{FF2B5EF4-FFF2-40B4-BE49-F238E27FC236}">
                <a16:creationId xmlns:a16="http://schemas.microsoft.com/office/drawing/2014/main" id="{1471CC4D-21BF-DC41-5C8C-6FAB3A67B7AD}"/>
              </a:ext>
            </a:extLst>
          </p:cNvPr>
          <p:cNvPicPr>
            <a:picLocks noChangeAspect="1"/>
          </p:cNvPicPr>
          <p:nvPr/>
        </p:nvPicPr>
        <p:blipFill>
          <a:blip r:embed="rId2"/>
          <a:stretch>
            <a:fillRect/>
          </a:stretch>
        </p:blipFill>
        <p:spPr>
          <a:xfrm>
            <a:off x="2199763" y="3193126"/>
            <a:ext cx="7792474" cy="2990135"/>
          </a:xfrm>
          <a:prstGeom prst="rect">
            <a:avLst/>
          </a:prstGeom>
        </p:spPr>
      </p:pic>
      <p:grpSp>
        <p:nvGrpSpPr>
          <p:cNvPr id="3" name="群組 2">
            <a:extLst>
              <a:ext uri="{FF2B5EF4-FFF2-40B4-BE49-F238E27FC236}">
                <a16:creationId xmlns:a16="http://schemas.microsoft.com/office/drawing/2014/main" id="{10EF4D12-6F67-8A91-E40B-9BB704D16B80}"/>
              </a:ext>
            </a:extLst>
          </p:cNvPr>
          <p:cNvGrpSpPr/>
          <p:nvPr/>
        </p:nvGrpSpPr>
        <p:grpSpPr>
          <a:xfrm>
            <a:off x="235981" y="3745994"/>
            <a:ext cx="1912478" cy="1402792"/>
            <a:chOff x="235981" y="3745994"/>
            <a:chExt cx="1912478" cy="1402792"/>
          </a:xfrm>
        </p:grpSpPr>
        <p:cxnSp>
          <p:nvCxnSpPr>
            <p:cNvPr id="20" name="直線單箭頭接點 22">
              <a:extLst>
                <a:ext uri="{FF2B5EF4-FFF2-40B4-BE49-F238E27FC236}">
                  <a16:creationId xmlns:a16="http://schemas.microsoft.com/office/drawing/2014/main" id="{89E0D9B5-4EC7-FCF2-882A-B4A09D630109}"/>
                </a:ext>
              </a:extLst>
            </p:cNvPr>
            <p:cNvCxnSpPr>
              <a:cxnSpLocks/>
            </p:cNvCxnSpPr>
            <p:nvPr/>
          </p:nvCxnSpPr>
          <p:spPr>
            <a:xfrm>
              <a:off x="2114366" y="3745994"/>
              <a:ext cx="0" cy="1349574"/>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2" name="文字方塊 4">
              <a:extLst>
                <a:ext uri="{FF2B5EF4-FFF2-40B4-BE49-F238E27FC236}">
                  <a16:creationId xmlns:a16="http://schemas.microsoft.com/office/drawing/2014/main" id="{BDB856C5-4051-182C-83DA-5F744CCEE353}"/>
                </a:ext>
              </a:extLst>
            </p:cNvPr>
            <p:cNvSpPr txBox="1"/>
            <p:nvPr/>
          </p:nvSpPr>
          <p:spPr>
            <a:xfrm>
              <a:off x="235981" y="3948457"/>
              <a:ext cx="1912478" cy="120032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2400">
                  <a:ea typeface="新細明體"/>
                  <a:cs typeface="Calibri"/>
                </a:rPr>
                <a:t>Intermediate-task</a:t>
              </a:r>
              <a:br>
                <a:rPr lang="en-US" altLang="zh-TW" sz="2400">
                  <a:ea typeface="新細明體"/>
                  <a:cs typeface="Calibri"/>
                </a:rPr>
              </a:br>
              <a:r>
                <a:rPr lang="en-US" altLang="zh-TW" sz="2400">
                  <a:ea typeface="新細明體"/>
                  <a:cs typeface="Calibri"/>
                </a:rPr>
                <a:t>(CR)</a:t>
              </a:r>
              <a:endParaRPr lang="zh-TW"/>
            </a:p>
          </p:txBody>
        </p:sp>
      </p:grpSp>
      <p:grpSp>
        <p:nvGrpSpPr>
          <p:cNvPr id="6" name="群組 5">
            <a:extLst>
              <a:ext uri="{FF2B5EF4-FFF2-40B4-BE49-F238E27FC236}">
                <a16:creationId xmlns:a16="http://schemas.microsoft.com/office/drawing/2014/main" id="{68590BF2-9EB7-1E2A-F679-DADBFC07288E}"/>
              </a:ext>
            </a:extLst>
          </p:cNvPr>
          <p:cNvGrpSpPr/>
          <p:nvPr/>
        </p:nvGrpSpPr>
        <p:grpSpPr>
          <a:xfrm>
            <a:off x="3065435" y="2586797"/>
            <a:ext cx="6654131" cy="516934"/>
            <a:chOff x="3065435" y="2586797"/>
            <a:chExt cx="6654131" cy="516934"/>
          </a:xfrm>
        </p:grpSpPr>
        <p:cxnSp>
          <p:nvCxnSpPr>
            <p:cNvPr id="23" name="直線單箭頭接點 22">
              <a:extLst>
                <a:ext uri="{FF2B5EF4-FFF2-40B4-BE49-F238E27FC236}">
                  <a16:creationId xmlns:a16="http://schemas.microsoft.com/office/drawing/2014/main" id="{E9200165-9BC8-5545-7707-1D910E340FFE}"/>
                </a:ext>
              </a:extLst>
            </p:cNvPr>
            <p:cNvCxnSpPr>
              <a:cxnSpLocks/>
            </p:cNvCxnSpPr>
            <p:nvPr/>
          </p:nvCxnSpPr>
          <p:spPr>
            <a:xfrm>
              <a:off x="3065435" y="3103731"/>
              <a:ext cx="6654131"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6" name="文字方塊 4">
              <a:extLst>
                <a:ext uri="{FF2B5EF4-FFF2-40B4-BE49-F238E27FC236}">
                  <a16:creationId xmlns:a16="http://schemas.microsoft.com/office/drawing/2014/main" id="{8CC5C499-6DDE-E8ED-EB79-FAA7981D9ACE}"/>
                </a:ext>
              </a:extLst>
            </p:cNvPr>
            <p:cNvSpPr txBox="1"/>
            <p:nvPr/>
          </p:nvSpPr>
          <p:spPr>
            <a:xfrm>
              <a:off x="4865914" y="2586797"/>
              <a:ext cx="2726871"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2400">
                  <a:ea typeface="新細明體"/>
                  <a:cs typeface="Calibri"/>
                </a:rPr>
                <a:t>Target task (CR)</a:t>
              </a:r>
              <a:endParaRPr lang="zh-TW"/>
            </a:p>
          </p:txBody>
        </p:sp>
      </p:grpSp>
      <p:sp>
        <p:nvSpPr>
          <p:cNvPr id="2" name="標題 1">
            <a:extLst>
              <a:ext uri="{FF2B5EF4-FFF2-40B4-BE49-F238E27FC236}">
                <a16:creationId xmlns:a16="http://schemas.microsoft.com/office/drawing/2014/main" id="{2AC54F6F-C2D8-992B-663A-8F3FFD0E7660}"/>
              </a:ext>
            </a:extLst>
          </p:cNvPr>
          <p:cNvSpPr>
            <a:spLocks noGrp="1"/>
          </p:cNvSpPr>
          <p:nvPr>
            <p:ph type="title"/>
          </p:nvPr>
        </p:nvSpPr>
        <p:spPr/>
        <p:txBody>
          <a:bodyPr>
            <a:normAutofit/>
          </a:bodyPr>
          <a:lstStyle/>
          <a:p>
            <a:r>
              <a:rPr lang="en-US" altLang="zh-TW">
                <a:solidFill>
                  <a:schemeClr val="tx1"/>
                </a:solidFill>
                <a:ea typeface="新細明體"/>
                <a:cs typeface="Calibri"/>
              </a:rPr>
              <a:t>Intermediate-task fine-tuning</a:t>
            </a:r>
            <a:endParaRPr kumimoji="1" lang="zh-TW" altLang="en-US"/>
          </a:p>
        </p:txBody>
      </p:sp>
      <mc:AlternateContent xmlns:mc="http://schemas.openxmlformats.org/markup-compatibility/2006" xmlns:a14="http://schemas.microsoft.com/office/drawing/2010/main">
        <mc:Choice Requires="a14">
          <p:sp>
            <p:nvSpPr>
              <p:cNvPr id="8" name="內容版面配置區 7">
                <a:extLst>
                  <a:ext uri="{FF2B5EF4-FFF2-40B4-BE49-F238E27FC236}">
                    <a16:creationId xmlns:a16="http://schemas.microsoft.com/office/drawing/2014/main" id="{E0CC3613-7357-FE59-0425-0F08B908E6A3}"/>
                  </a:ext>
                </a:extLst>
              </p:cNvPr>
              <p:cNvSpPr>
                <a:spLocks noGrp="1"/>
              </p:cNvSpPr>
              <p:nvPr>
                <p:ph idx="1"/>
              </p:nvPr>
            </p:nvSpPr>
            <p:spPr>
              <a:xfrm>
                <a:off x="838200" y="1323215"/>
                <a:ext cx="10820400" cy="4957763"/>
              </a:xfrm>
            </p:spPr>
            <p:txBody>
              <a:bodyPr/>
              <a:lstStyle/>
              <a:p>
                <a:r>
                  <a:rPr lang="en-US" altLang="zh-TW"/>
                  <a:t>What kind of intermediate tasks can help target task?</a:t>
                </a:r>
              </a:p>
              <a:p>
                <a:pPr lvl="1"/>
                <a14:m>
                  <m:oMath xmlns:m="http://schemas.openxmlformats.org/officeDocument/2006/math">
                    <m:sSub>
                      <m:sSubPr>
                        <m:ctrlPr>
                          <a:rPr lang="en-US" altLang="zh-TW" b="0" i="1" smtClean="0">
                            <a:latin typeface="Cambria Math" panose="02040503050406030204" pitchFamily="18" charset="0"/>
                          </a:rPr>
                        </m:ctrlPr>
                      </m:sSubPr>
                      <m:e>
                        <m:r>
                          <a:rPr lang="en-US" altLang="zh-TW" b="0" i="1" smtClean="0">
                            <a:latin typeface="Cambria Math" panose="02040503050406030204" pitchFamily="18" charset="0"/>
                          </a:rPr>
                          <m:t>𝑝</m:t>
                        </m:r>
                      </m:e>
                      <m:sub>
                        <m:r>
                          <a:rPr lang="en-US" altLang="zh-TW" b="0" i="1" smtClean="0">
                            <a:latin typeface="Cambria Math" panose="02040503050406030204" pitchFamily="18" charset="0"/>
                          </a:rPr>
                          <m:t>𝑡</m:t>
                        </m:r>
                      </m:sub>
                    </m:sSub>
                  </m:oMath>
                </a14:m>
                <a:r>
                  <a:rPr lang="en-US" altLang="zh-TW"/>
                  <a:t>: the performance of directly fine-tuning on target task </a:t>
                </a:r>
                <a14:m>
                  <m:oMath xmlns:m="http://schemas.openxmlformats.org/officeDocument/2006/math">
                    <m:r>
                      <a:rPr lang="en-US" altLang="zh-TW" i="1" dirty="0">
                        <a:latin typeface="Cambria Math" panose="02040503050406030204" pitchFamily="18" charset="0"/>
                      </a:rPr>
                      <m:t>𝑡</m:t>
                    </m:r>
                  </m:oMath>
                </a14:m>
                <a:r>
                  <a:rPr lang="en-US" altLang="zh-TW"/>
                  <a:t> </a:t>
                </a:r>
              </a:p>
              <a:p>
                <a:pPr lvl="1"/>
                <a14:m>
                  <m:oMath xmlns:m="http://schemas.openxmlformats.org/officeDocument/2006/math">
                    <m:sSub>
                      <m:sSubPr>
                        <m:ctrlPr>
                          <a:rPr lang="en-US" altLang="zh-TW" b="0" i="1" smtClean="0">
                            <a:latin typeface="Cambria Math" panose="02040503050406030204" pitchFamily="18" charset="0"/>
                          </a:rPr>
                        </m:ctrlPr>
                      </m:sSubPr>
                      <m:e>
                        <m:r>
                          <a:rPr lang="en-US" altLang="zh-TW" b="0" i="1" smtClean="0">
                            <a:latin typeface="Cambria Math" panose="02040503050406030204" pitchFamily="18" charset="0"/>
                          </a:rPr>
                          <m:t>𝑝</m:t>
                        </m:r>
                      </m:e>
                      <m:sub>
                        <m:r>
                          <a:rPr lang="en-US" altLang="zh-TW" b="0" i="1" smtClean="0">
                            <a:latin typeface="Cambria Math" panose="02040503050406030204" pitchFamily="18" charset="0"/>
                          </a:rPr>
                          <m:t>𝑠</m:t>
                        </m:r>
                        <m:r>
                          <a:rPr lang="en-US" altLang="zh-TW" b="0" i="1" smtClean="0">
                            <a:latin typeface="Cambria Math" panose="02040503050406030204" pitchFamily="18" charset="0"/>
                          </a:rPr>
                          <m:t>→</m:t>
                        </m:r>
                        <m:r>
                          <a:rPr lang="en-US" altLang="zh-TW" b="0" i="1" smtClean="0">
                            <a:latin typeface="Cambria Math" panose="02040503050406030204" pitchFamily="18" charset="0"/>
                          </a:rPr>
                          <m:t>𝑡</m:t>
                        </m:r>
                      </m:sub>
                    </m:sSub>
                  </m:oMath>
                </a14:m>
                <a:r>
                  <a:rPr lang="en-US" altLang="zh-TW"/>
                  <a:t>: the performance of transferring from intermediate-task </a:t>
                </a:r>
                <a14:m>
                  <m:oMath xmlns:m="http://schemas.openxmlformats.org/officeDocument/2006/math">
                    <m:r>
                      <a:rPr lang="en-US" altLang="zh-TW" b="0" i="1" smtClean="0">
                        <a:latin typeface="Cambria Math" panose="02040503050406030204" pitchFamily="18" charset="0"/>
                      </a:rPr>
                      <m:t>𝑠</m:t>
                    </m:r>
                  </m:oMath>
                </a14:m>
                <a:r>
                  <a:rPr lang="en-US" altLang="zh-TW"/>
                  <a:t> to a target task </a:t>
                </a:r>
                <a14:m>
                  <m:oMath xmlns:m="http://schemas.openxmlformats.org/officeDocument/2006/math">
                    <m:r>
                      <a:rPr lang="en-US" altLang="zh-TW" i="1" dirty="0" smtClean="0">
                        <a:latin typeface="Cambria Math" panose="02040503050406030204" pitchFamily="18" charset="0"/>
                      </a:rPr>
                      <m:t>𝑡</m:t>
                    </m:r>
                  </m:oMath>
                </a14:m>
                <a:endParaRPr lang="en-US" altLang="zh-TW"/>
              </a:p>
            </p:txBody>
          </p:sp>
        </mc:Choice>
        <mc:Fallback xmlns="">
          <p:sp>
            <p:nvSpPr>
              <p:cNvPr id="8" name="內容版面配置區 7">
                <a:extLst>
                  <a:ext uri="{FF2B5EF4-FFF2-40B4-BE49-F238E27FC236}">
                    <a16:creationId xmlns:a16="http://schemas.microsoft.com/office/drawing/2014/main" id="{E0CC3613-7357-FE59-0425-0F08B908E6A3}"/>
                  </a:ext>
                </a:extLst>
              </p:cNvPr>
              <p:cNvSpPr>
                <a:spLocks noGrp="1" noRot="1" noChangeAspect="1" noMove="1" noResize="1" noEditPoints="1" noAdjustHandles="1" noChangeArrowheads="1" noChangeShapeType="1" noTextEdit="1"/>
              </p:cNvSpPr>
              <p:nvPr>
                <p:ph idx="1"/>
              </p:nvPr>
            </p:nvSpPr>
            <p:spPr>
              <a:xfrm>
                <a:off x="838200" y="1323215"/>
                <a:ext cx="10820400" cy="4957763"/>
              </a:xfrm>
              <a:blipFill>
                <a:blip r:embed="rId3"/>
                <a:stretch>
                  <a:fillRect l="-1014" t="-1968"/>
                </a:stretch>
              </a:blipFill>
            </p:spPr>
            <p:txBody>
              <a:bodyPr/>
              <a:lstStyle/>
              <a:p>
                <a:r>
                  <a:rPr lang="en-US">
                    <a:noFill/>
                  </a:rPr>
                  <a:t> </a:t>
                </a:r>
              </a:p>
            </p:txBody>
          </p:sp>
        </mc:Fallback>
      </mc:AlternateContent>
      <p:grpSp>
        <p:nvGrpSpPr>
          <p:cNvPr id="10" name="群組 9">
            <a:extLst>
              <a:ext uri="{FF2B5EF4-FFF2-40B4-BE49-F238E27FC236}">
                <a16:creationId xmlns:a16="http://schemas.microsoft.com/office/drawing/2014/main" id="{B22315D6-EAD1-C1F6-26AD-A8C305FDD2A0}"/>
              </a:ext>
            </a:extLst>
          </p:cNvPr>
          <p:cNvGrpSpPr/>
          <p:nvPr/>
        </p:nvGrpSpPr>
        <p:grpSpPr>
          <a:xfrm>
            <a:off x="2805534" y="4727050"/>
            <a:ext cx="7408070" cy="1680857"/>
            <a:chOff x="2805534" y="4727050"/>
            <a:chExt cx="7408070" cy="1680857"/>
          </a:xfrm>
        </p:grpSpPr>
        <p:sp>
          <p:nvSpPr>
            <p:cNvPr id="11" name="圓角矩形 10">
              <a:extLst>
                <a:ext uri="{FF2B5EF4-FFF2-40B4-BE49-F238E27FC236}">
                  <a16:creationId xmlns:a16="http://schemas.microsoft.com/office/drawing/2014/main" id="{9CD53741-4AE2-5E8E-A06D-4C5EE0BEF943}"/>
                </a:ext>
              </a:extLst>
            </p:cNvPr>
            <p:cNvSpPr/>
            <p:nvPr/>
          </p:nvSpPr>
          <p:spPr>
            <a:xfrm rot="17378770">
              <a:off x="6238988" y="1293596"/>
              <a:ext cx="216854" cy="7083761"/>
            </a:xfrm>
            <a:prstGeom prst="roundRect">
              <a:avLst/>
            </a:prstGeom>
            <a:noFill/>
            <a:ln w="38100">
              <a:solidFill>
                <a:schemeClr val="accent2">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mc:AlternateContent xmlns:mc="http://schemas.openxmlformats.org/markup-compatibility/2006" xmlns:a14="http://schemas.microsoft.com/office/drawing/2010/main">
          <mc:Choice Requires="a14">
            <p:sp>
              <p:nvSpPr>
                <p:cNvPr id="15" name="文字方塊 14">
                  <a:extLst>
                    <a:ext uri="{FF2B5EF4-FFF2-40B4-BE49-F238E27FC236}">
                      <a16:creationId xmlns:a16="http://schemas.microsoft.com/office/drawing/2014/main" id="{AC08A41E-70D3-E403-C45E-099C6D78A6C9}"/>
                    </a:ext>
                  </a:extLst>
                </p:cNvPr>
                <p:cNvSpPr txBox="1"/>
                <p:nvPr/>
              </p:nvSpPr>
              <p:spPr>
                <a:xfrm>
                  <a:off x="9770870" y="6007797"/>
                  <a:ext cx="442734" cy="400110"/>
                </a:xfrm>
                <a:prstGeom prst="rect">
                  <a:avLst/>
                </a:prstGeom>
                <a:noFill/>
                <a:ln w="38100">
                  <a:solidFill>
                    <a:schemeClr val="accent2">
                      <a:lumMod val="50000"/>
                    </a:schemeClr>
                  </a:solidFill>
                </a:ln>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TW" sz="2000" b="0" i="1" smtClean="0">
                                <a:latin typeface="Cambria Math" panose="02040503050406030204" pitchFamily="18" charset="0"/>
                              </a:rPr>
                            </m:ctrlPr>
                          </m:sSubPr>
                          <m:e>
                            <m:r>
                              <a:rPr lang="en-US" altLang="zh-TW" sz="2000" b="0" i="1" smtClean="0">
                                <a:latin typeface="Cambria Math" panose="02040503050406030204" pitchFamily="18" charset="0"/>
                              </a:rPr>
                              <m:t>𝑝</m:t>
                            </m:r>
                          </m:e>
                          <m:sub>
                            <m:r>
                              <a:rPr lang="en-US" altLang="zh-TW" sz="2000" b="0" i="1" smtClean="0">
                                <a:latin typeface="Cambria Math" panose="02040503050406030204" pitchFamily="18" charset="0"/>
                              </a:rPr>
                              <m:t>𝑡</m:t>
                            </m:r>
                          </m:sub>
                        </m:sSub>
                      </m:oMath>
                    </m:oMathPara>
                  </a14:m>
                  <a:endParaRPr lang="zh-TW" altLang="en-US" sz="2000"/>
                </a:p>
              </p:txBody>
            </p:sp>
          </mc:Choice>
          <mc:Fallback xmlns="">
            <p:sp>
              <p:nvSpPr>
                <p:cNvPr id="15" name="文字方塊 14">
                  <a:extLst>
                    <a:ext uri="{FF2B5EF4-FFF2-40B4-BE49-F238E27FC236}">
                      <a16:creationId xmlns:a16="http://schemas.microsoft.com/office/drawing/2014/main" id="{AC08A41E-70D3-E403-C45E-099C6D78A6C9}"/>
                    </a:ext>
                  </a:extLst>
                </p:cNvPr>
                <p:cNvSpPr txBox="1">
                  <a:spLocks noRot="1" noChangeAspect="1" noMove="1" noResize="1" noEditPoints="1" noAdjustHandles="1" noChangeArrowheads="1" noChangeShapeType="1" noTextEdit="1"/>
                </p:cNvSpPr>
                <p:nvPr/>
              </p:nvSpPr>
              <p:spPr>
                <a:xfrm>
                  <a:off x="9770870" y="6007797"/>
                  <a:ext cx="442734" cy="400110"/>
                </a:xfrm>
                <a:prstGeom prst="rect">
                  <a:avLst/>
                </a:prstGeom>
                <a:blipFill>
                  <a:blip r:embed="rId4"/>
                  <a:stretch>
                    <a:fillRect b="-2817"/>
                  </a:stretch>
                </a:blipFill>
                <a:ln w="38100">
                  <a:solidFill>
                    <a:schemeClr val="accent2">
                      <a:lumMod val="50000"/>
                    </a:schemeClr>
                  </a:solidFill>
                </a:ln>
              </p:spPr>
              <p:txBody>
                <a:bodyPr/>
                <a:lstStyle/>
                <a:p>
                  <a:r>
                    <a:rPr lang="en-US">
                      <a:noFill/>
                    </a:rPr>
                    <a:t> </a:t>
                  </a:r>
                </a:p>
              </p:txBody>
            </p:sp>
          </mc:Fallback>
        </mc:AlternateContent>
      </p:grpSp>
      <p:grpSp>
        <p:nvGrpSpPr>
          <p:cNvPr id="12" name="群組 11">
            <a:extLst>
              <a:ext uri="{FF2B5EF4-FFF2-40B4-BE49-F238E27FC236}">
                <a16:creationId xmlns:a16="http://schemas.microsoft.com/office/drawing/2014/main" id="{0BE6A029-1C28-2351-2F52-55C023E3C5AA}"/>
              </a:ext>
            </a:extLst>
          </p:cNvPr>
          <p:cNvGrpSpPr/>
          <p:nvPr/>
        </p:nvGrpSpPr>
        <p:grpSpPr>
          <a:xfrm>
            <a:off x="1559657" y="3620728"/>
            <a:ext cx="9072685" cy="2473491"/>
            <a:chOff x="1559657" y="3620728"/>
            <a:chExt cx="9072685" cy="2473491"/>
          </a:xfrm>
        </p:grpSpPr>
        <p:sp>
          <p:nvSpPr>
            <p:cNvPr id="16" name="三角形 15">
              <a:extLst>
                <a:ext uri="{FF2B5EF4-FFF2-40B4-BE49-F238E27FC236}">
                  <a16:creationId xmlns:a16="http://schemas.microsoft.com/office/drawing/2014/main" id="{B21C8582-8165-3C84-0439-8774816A892A}"/>
                </a:ext>
              </a:extLst>
            </p:cNvPr>
            <p:cNvSpPr/>
            <p:nvPr/>
          </p:nvSpPr>
          <p:spPr>
            <a:xfrm rot="10800000" flipH="1">
              <a:off x="3370007" y="3620728"/>
              <a:ext cx="6365930" cy="2219632"/>
            </a:xfrm>
            <a:prstGeom prst="triangle">
              <a:avLst>
                <a:gd name="adj" fmla="val 100000"/>
              </a:avLst>
            </a:prstGeom>
            <a:noFill/>
            <a:ln w="38100">
              <a:solidFill>
                <a:srgbClr val="FF26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17" name="三角形 16">
              <a:extLst>
                <a:ext uri="{FF2B5EF4-FFF2-40B4-BE49-F238E27FC236}">
                  <a16:creationId xmlns:a16="http://schemas.microsoft.com/office/drawing/2014/main" id="{6FE69283-484D-DB26-B7D7-2AEF4C130995}"/>
                </a:ext>
              </a:extLst>
            </p:cNvPr>
            <p:cNvSpPr/>
            <p:nvPr/>
          </p:nvSpPr>
          <p:spPr>
            <a:xfrm flipH="1">
              <a:off x="3065435" y="3874587"/>
              <a:ext cx="6365930" cy="2219632"/>
            </a:xfrm>
            <a:prstGeom prst="triangle">
              <a:avLst>
                <a:gd name="adj" fmla="val 100000"/>
              </a:avLst>
            </a:prstGeom>
            <a:noFill/>
            <a:ln w="38100">
              <a:solidFill>
                <a:srgbClr val="FF26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mc:AlternateContent xmlns:mc="http://schemas.openxmlformats.org/markup-compatibility/2006" xmlns:a14="http://schemas.microsoft.com/office/drawing/2010/main">
          <mc:Choice Requires="a14">
            <p:sp>
              <p:nvSpPr>
                <p:cNvPr id="18" name="文字方塊 17">
                  <a:extLst>
                    <a:ext uri="{FF2B5EF4-FFF2-40B4-BE49-F238E27FC236}">
                      <a16:creationId xmlns:a16="http://schemas.microsoft.com/office/drawing/2014/main" id="{0827A052-D6F3-FD03-3571-36D0075400E2}"/>
                    </a:ext>
                  </a:extLst>
                </p:cNvPr>
                <p:cNvSpPr txBox="1"/>
                <p:nvPr/>
              </p:nvSpPr>
              <p:spPr>
                <a:xfrm>
                  <a:off x="1559657" y="5534785"/>
                  <a:ext cx="640105" cy="400110"/>
                </a:xfrm>
                <a:prstGeom prst="rect">
                  <a:avLst/>
                </a:prstGeom>
                <a:noFill/>
                <a:ln w="38100">
                  <a:solidFill>
                    <a:srgbClr val="FF2600"/>
                  </a:solidFill>
                </a:ln>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TW" sz="2000" b="0" i="1" smtClean="0">
                                <a:latin typeface="Cambria Math" panose="02040503050406030204" pitchFamily="18" charset="0"/>
                              </a:rPr>
                            </m:ctrlPr>
                          </m:sSubPr>
                          <m:e>
                            <m:r>
                              <a:rPr lang="en-US" altLang="zh-TW" sz="2000" b="0" i="1" smtClean="0">
                                <a:latin typeface="Cambria Math" panose="02040503050406030204" pitchFamily="18" charset="0"/>
                              </a:rPr>
                              <m:t>𝑝</m:t>
                            </m:r>
                          </m:e>
                          <m:sub>
                            <m:r>
                              <a:rPr lang="en-US" altLang="zh-TW" sz="2000" b="0" i="1" smtClean="0">
                                <a:latin typeface="Cambria Math" panose="02040503050406030204" pitchFamily="18" charset="0"/>
                              </a:rPr>
                              <m:t>𝑠</m:t>
                            </m:r>
                            <m:r>
                              <a:rPr lang="en-US" altLang="zh-TW" sz="2000" b="0" i="1" smtClean="0">
                                <a:latin typeface="Cambria Math" panose="02040503050406030204" pitchFamily="18" charset="0"/>
                              </a:rPr>
                              <m:t>→</m:t>
                            </m:r>
                            <m:r>
                              <a:rPr lang="en-US" altLang="zh-TW" sz="2000" b="0" i="1" smtClean="0">
                                <a:latin typeface="Cambria Math" panose="02040503050406030204" pitchFamily="18" charset="0"/>
                              </a:rPr>
                              <m:t>𝑡</m:t>
                            </m:r>
                          </m:sub>
                        </m:sSub>
                      </m:oMath>
                    </m:oMathPara>
                  </a14:m>
                  <a:endParaRPr lang="zh-TW" altLang="en-US" sz="2000"/>
                </a:p>
              </p:txBody>
            </p:sp>
          </mc:Choice>
          <mc:Fallback xmlns="">
            <p:sp>
              <p:nvSpPr>
                <p:cNvPr id="18" name="文字方塊 17">
                  <a:extLst>
                    <a:ext uri="{FF2B5EF4-FFF2-40B4-BE49-F238E27FC236}">
                      <a16:creationId xmlns:a16="http://schemas.microsoft.com/office/drawing/2014/main" id="{0827A052-D6F3-FD03-3571-36D0075400E2}"/>
                    </a:ext>
                  </a:extLst>
                </p:cNvPr>
                <p:cNvSpPr txBox="1">
                  <a:spLocks noRot="1" noChangeAspect="1" noMove="1" noResize="1" noEditPoints="1" noAdjustHandles="1" noChangeArrowheads="1" noChangeShapeType="1" noTextEdit="1"/>
                </p:cNvSpPr>
                <p:nvPr/>
              </p:nvSpPr>
              <p:spPr>
                <a:xfrm>
                  <a:off x="1559657" y="5534785"/>
                  <a:ext cx="640105" cy="400110"/>
                </a:xfrm>
                <a:prstGeom prst="rect">
                  <a:avLst/>
                </a:prstGeom>
                <a:blipFill>
                  <a:blip r:embed="rId5"/>
                  <a:stretch>
                    <a:fillRect b="-1389"/>
                  </a:stretch>
                </a:blipFill>
                <a:ln w="38100">
                  <a:solidFill>
                    <a:srgbClr val="FF26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文字方塊 18">
                  <a:extLst>
                    <a:ext uri="{FF2B5EF4-FFF2-40B4-BE49-F238E27FC236}">
                      <a16:creationId xmlns:a16="http://schemas.microsoft.com/office/drawing/2014/main" id="{48096E0B-BBEA-373C-0B00-61A793330347}"/>
                    </a:ext>
                  </a:extLst>
                </p:cNvPr>
                <p:cNvSpPr txBox="1"/>
                <p:nvPr/>
              </p:nvSpPr>
              <p:spPr>
                <a:xfrm>
                  <a:off x="9992237" y="4530489"/>
                  <a:ext cx="640105" cy="400110"/>
                </a:xfrm>
                <a:prstGeom prst="rect">
                  <a:avLst/>
                </a:prstGeom>
                <a:noFill/>
                <a:ln w="38100">
                  <a:solidFill>
                    <a:srgbClr val="FF2600"/>
                  </a:solidFill>
                </a:ln>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TW" sz="2000" b="0" i="1" smtClean="0">
                                <a:latin typeface="Cambria Math" panose="02040503050406030204" pitchFamily="18" charset="0"/>
                              </a:rPr>
                            </m:ctrlPr>
                          </m:sSubPr>
                          <m:e>
                            <m:r>
                              <a:rPr lang="en-US" altLang="zh-TW" sz="2000" b="0" i="1" smtClean="0">
                                <a:latin typeface="Cambria Math" panose="02040503050406030204" pitchFamily="18" charset="0"/>
                              </a:rPr>
                              <m:t>𝑝</m:t>
                            </m:r>
                          </m:e>
                          <m:sub>
                            <m:r>
                              <a:rPr lang="en-US" altLang="zh-TW" sz="2000" b="0" i="1" smtClean="0">
                                <a:latin typeface="Cambria Math" panose="02040503050406030204" pitchFamily="18" charset="0"/>
                              </a:rPr>
                              <m:t>𝑠</m:t>
                            </m:r>
                            <m:r>
                              <a:rPr lang="en-US" altLang="zh-TW" sz="2000" b="0" i="1" smtClean="0">
                                <a:latin typeface="Cambria Math" panose="02040503050406030204" pitchFamily="18" charset="0"/>
                              </a:rPr>
                              <m:t>→</m:t>
                            </m:r>
                            <m:r>
                              <a:rPr lang="en-US" altLang="zh-TW" sz="2000" b="0" i="1" smtClean="0">
                                <a:latin typeface="Cambria Math" panose="02040503050406030204" pitchFamily="18" charset="0"/>
                              </a:rPr>
                              <m:t>𝑡</m:t>
                            </m:r>
                          </m:sub>
                        </m:sSub>
                      </m:oMath>
                    </m:oMathPara>
                  </a14:m>
                  <a:endParaRPr lang="zh-TW" altLang="en-US" sz="2000"/>
                </a:p>
              </p:txBody>
            </p:sp>
          </mc:Choice>
          <mc:Fallback xmlns="">
            <p:sp>
              <p:nvSpPr>
                <p:cNvPr id="19" name="文字方塊 18">
                  <a:extLst>
                    <a:ext uri="{FF2B5EF4-FFF2-40B4-BE49-F238E27FC236}">
                      <a16:creationId xmlns:a16="http://schemas.microsoft.com/office/drawing/2014/main" id="{48096E0B-BBEA-373C-0B00-61A793330347}"/>
                    </a:ext>
                  </a:extLst>
                </p:cNvPr>
                <p:cNvSpPr txBox="1">
                  <a:spLocks noRot="1" noChangeAspect="1" noMove="1" noResize="1" noEditPoints="1" noAdjustHandles="1" noChangeArrowheads="1" noChangeShapeType="1" noTextEdit="1"/>
                </p:cNvSpPr>
                <p:nvPr/>
              </p:nvSpPr>
              <p:spPr>
                <a:xfrm>
                  <a:off x="9992237" y="4530489"/>
                  <a:ext cx="640105" cy="400110"/>
                </a:xfrm>
                <a:prstGeom prst="rect">
                  <a:avLst/>
                </a:prstGeom>
                <a:blipFill>
                  <a:blip r:embed="rId6"/>
                  <a:stretch>
                    <a:fillRect b="-2778"/>
                  </a:stretch>
                </a:blipFill>
                <a:ln w="38100">
                  <a:solidFill>
                    <a:srgbClr val="FF2600"/>
                  </a:solidFill>
                </a:ln>
              </p:spPr>
              <p:txBody>
                <a:bodyPr/>
                <a:lstStyle/>
                <a:p>
                  <a:r>
                    <a:rPr lang="en-US">
                      <a:noFill/>
                    </a:rPr>
                    <a:t> </a:t>
                  </a:r>
                </a:p>
              </p:txBody>
            </p:sp>
          </mc:Fallback>
        </mc:AlternateContent>
      </p:grpSp>
      <p:grpSp>
        <p:nvGrpSpPr>
          <p:cNvPr id="29" name="群組 28">
            <a:extLst>
              <a:ext uri="{FF2B5EF4-FFF2-40B4-BE49-F238E27FC236}">
                <a16:creationId xmlns:a16="http://schemas.microsoft.com/office/drawing/2014/main" id="{FE1D539E-05DB-807C-F895-3F1DCE26F1C1}"/>
              </a:ext>
            </a:extLst>
          </p:cNvPr>
          <p:cNvGrpSpPr/>
          <p:nvPr/>
        </p:nvGrpSpPr>
        <p:grpSpPr>
          <a:xfrm>
            <a:off x="2323475" y="3237272"/>
            <a:ext cx="2851420" cy="2966510"/>
            <a:chOff x="2323475" y="3237272"/>
            <a:chExt cx="2851420" cy="2966510"/>
          </a:xfrm>
        </p:grpSpPr>
        <p:sp>
          <p:nvSpPr>
            <p:cNvPr id="13" name="矩形 12">
              <a:extLst>
                <a:ext uri="{FF2B5EF4-FFF2-40B4-BE49-F238E27FC236}">
                  <a16:creationId xmlns:a16="http://schemas.microsoft.com/office/drawing/2014/main" id="{BCAB9713-58B2-1BF4-A368-403AAB7DC457}"/>
                </a:ext>
              </a:extLst>
            </p:cNvPr>
            <p:cNvSpPr/>
            <p:nvPr/>
          </p:nvSpPr>
          <p:spPr>
            <a:xfrm>
              <a:off x="2323475" y="5636302"/>
              <a:ext cx="2398427" cy="204059"/>
            </a:xfrm>
            <a:prstGeom prst="rect">
              <a:avLst/>
            </a:prstGeom>
            <a:solidFill>
              <a:srgbClr val="FFFEBA">
                <a:alpha val="4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14" name="矩形 13">
              <a:extLst>
                <a:ext uri="{FF2B5EF4-FFF2-40B4-BE49-F238E27FC236}">
                  <a16:creationId xmlns:a16="http://schemas.microsoft.com/office/drawing/2014/main" id="{B9847959-44B7-F178-152B-650ACFC23DE9}"/>
                </a:ext>
              </a:extLst>
            </p:cNvPr>
            <p:cNvSpPr/>
            <p:nvPr/>
          </p:nvSpPr>
          <p:spPr>
            <a:xfrm>
              <a:off x="4257207" y="3237272"/>
              <a:ext cx="608707" cy="2585867"/>
            </a:xfrm>
            <a:prstGeom prst="rect">
              <a:avLst/>
            </a:prstGeom>
            <a:solidFill>
              <a:srgbClr val="FFFEBA">
                <a:alpha val="4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24" name="文字方塊 23">
              <a:extLst>
                <a:ext uri="{FF2B5EF4-FFF2-40B4-BE49-F238E27FC236}">
                  <a16:creationId xmlns:a16="http://schemas.microsoft.com/office/drawing/2014/main" id="{ACFF027B-53A9-A3BF-4837-28987EF7A54A}"/>
                </a:ext>
              </a:extLst>
            </p:cNvPr>
            <p:cNvSpPr txBox="1"/>
            <p:nvPr/>
          </p:nvSpPr>
          <p:spPr>
            <a:xfrm>
              <a:off x="4257207" y="5636301"/>
              <a:ext cx="464695" cy="212075"/>
            </a:xfrm>
            <a:prstGeom prst="rect">
              <a:avLst/>
            </a:prstGeom>
            <a:noFill/>
            <a:ln w="38100">
              <a:solidFill>
                <a:srgbClr val="FFC000"/>
              </a:solidFill>
            </a:ln>
          </p:spPr>
          <p:txBody>
            <a:bodyPr wrap="square">
              <a:spAutoFit/>
            </a:bodyPr>
            <a:lstStyle/>
            <a:p>
              <a:endParaRPr lang="zh-TW" altLang="en-US" sz="2000"/>
            </a:p>
          </p:txBody>
        </p:sp>
        <p:cxnSp>
          <p:nvCxnSpPr>
            <p:cNvPr id="25" name="直線單箭頭接點 22">
              <a:extLst>
                <a:ext uri="{FF2B5EF4-FFF2-40B4-BE49-F238E27FC236}">
                  <a16:creationId xmlns:a16="http://schemas.microsoft.com/office/drawing/2014/main" id="{3046B1A8-E316-DBBA-A2F3-BC1BAE8FED0B}"/>
                </a:ext>
              </a:extLst>
            </p:cNvPr>
            <p:cNvCxnSpPr>
              <a:cxnSpLocks/>
            </p:cNvCxnSpPr>
            <p:nvPr/>
          </p:nvCxnSpPr>
          <p:spPr>
            <a:xfrm flipH="1" flipV="1">
              <a:off x="4684024" y="5835261"/>
              <a:ext cx="490871" cy="368521"/>
            </a:xfrm>
            <a:prstGeom prst="straightConnector1">
              <a:avLst/>
            </a:prstGeom>
            <a:ln w="57150">
              <a:solidFill>
                <a:srgbClr val="FFC000"/>
              </a:solidFill>
              <a:tailEnd type="triangle"/>
            </a:ln>
          </p:spPr>
          <p:style>
            <a:lnRef idx="1">
              <a:schemeClr val="accent1"/>
            </a:lnRef>
            <a:fillRef idx="0">
              <a:schemeClr val="accent1"/>
            </a:fillRef>
            <a:effectRef idx="0">
              <a:schemeClr val="accent1"/>
            </a:effectRef>
            <a:fontRef idx="minor">
              <a:schemeClr val="tx1"/>
            </a:fontRef>
          </p:style>
        </p:cxnSp>
      </p:grpSp>
      <p:sp>
        <p:nvSpPr>
          <p:cNvPr id="4" name="日期版面配置區 3">
            <a:extLst>
              <a:ext uri="{FF2B5EF4-FFF2-40B4-BE49-F238E27FC236}">
                <a16:creationId xmlns:a16="http://schemas.microsoft.com/office/drawing/2014/main" id="{E2F66419-EF97-8CB4-76F6-479BC2BDB769}"/>
              </a:ext>
            </a:extLst>
          </p:cNvPr>
          <p:cNvSpPr>
            <a:spLocks noGrp="1"/>
          </p:cNvSpPr>
          <p:nvPr>
            <p:ph type="dt" sz="half" idx="10"/>
          </p:nvPr>
        </p:nvSpPr>
        <p:spPr/>
        <p:txBody>
          <a:bodyPr/>
          <a:lstStyle/>
          <a:p>
            <a:r>
              <a:rPr lang="en" altLang="zh-TW" b="0" i="0">
                <a:effectLst/>
                <a:latin typeface="+mn-lt"/>
              </a:rPr>
              <a:t>Vu, Tu, et al. "Exploring and Predicting Transferability across NLP Tasks." </a:t>
            </a:r>
            <a:r>
              <a:rPr lang="en" altLang="zh-TW" b="0" i="1">
                <a:effectLst/>
                <a:latin typeface="+mn-lt"/>
              </a:rPr>
              <a:t>Proceedings of the 2020 Conference on Empirical Methods in Natural Language Processing (EMNLP)</a:t>
            </a:r>
            <a:r>
              <a:rPr lang="en" altLang="zh-TW" b="0" i="0">
                <a:effectLst/>
                <a:latin typeface="+mn-lt"/>
              </a:rPr>
              <a:t>. 2020.</a:t>
            </a:r>
            <a:endParaRPr lang="en-TW" altLang="zh-TW">
              <a:latin typeface="+mn-lt"/>
            </a:endParaRPr>
          </a:p>
        </p:txBody>
      </p:sp>
    </p:spTree>
    <p:extLst>
      <p:ext uri="{BB962C8B-B14F-4D97-AF65-F5344CB8AC3E}">
        <p14:creationId xmlns:p14="http://schemas.microsoft.com/office/powerpoint/2010/main" val="3707366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1" end="1"/>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8">
                                            <p:txEl>
                                              <p:pRg st="2" end="2"/>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CEF4FB2-538B-4652-ADA0-29117F6D082D}"/>
              </a:ext>
            </a:extLst>
          </p:cNvPr>
          <p:cNvSpPr>
            <a:spLocks noGrp="1"/>
          </p:cNvSpPr>
          <p:nvPr>
            <p:ph type="title"/>
          </p:nvPr>
        </p:nvSpPr>
        <p:spPr/>
        <p:txBody>
          <a:bodyPr>
            <a:normAutofit fontScale="90000"/>
          </a:bodyPr>
          <a:lstStyle/>
          <a:p>
            <a:r>
              <a:rPr kumimoji="0" lang="en-US" altLang="zh-TW" sz="4400" b="1" i="0" u="none" strike="noStrike" kern="1200" cap="none" spc="0" normalizeH="0" baseline="0" noProof="0" dirty="0">
                <a:ln>
                  <a:noFill/>
                </a:ln>
                <a:solidFill>
                  <a:prstClr val="black"/>
                </a:solidFill>
                <a:effectLst/>
                <a:uLnTx/>
                <a:uFillTx/>
                <a:latin typeface="Calibri Light" panose="020F0302020204030204"/>
                <a:ea typeface="+mj-ea"/>
                <a:cs typeface="+mj-cs"/>
              </a:rPr>
              <a:t>S</a:t>
            </a:r>
            <a:r>
              <a:rPr kumimoji="0" lang="en-US" altLang="zh-TW" sz="4400" b="0" i="0" u="none" strike="noStrike" kern="1200" cap="none" spc="0" normalizeH="0" baseline="0" noProof="0" dirty="0">
                <a:ln>
                  <a:noFill/>
                </a:ln>
                <a:solidFill>
                  <a:prstClr val="black"/>
                </a:solidFill>
                <a:effectLst/>
                <a:uLnTx/>
                <a:uFillTx/>
                <a:latin typeface="Calibri Light" panose="020F0302020204030204"/>
                <a:ea typeface="+mj-ea"/>
                <a:cs typeface="+mj-cs"/>
              </a:rPr>
              <a:t>peech processing </a:t>
            </a:r>
            <a:r>
              <a:rPr kumimoji="0" lang="en-US" altLang="zh-TW" sz="4400" b="1" i="0" u="none" strike="noStrike" kern="1200" cap="none" spc="0" normalizeH="0" baseline="0" noProof="0" dirty="0">
                <a:ln>
                  <a:noFill/>
                </a:ln>
                <a:solidFill>
                  <a:prstClr val="black"/>
                </a:solidFill>
                <a:effectLst/>
                <a:uLnTx/>
                <a:uFillTx/>
                <a:latin typeface="Calibri Light" panose="020F0302020204030204"/>
                <a:ea typeface="+mj-ea"/>
                <a:cs typeface="+mj-cs"/>
              </a:rPr>
              <a:t>U</a:t>
            </a:r>
            <a:r>
              <a:rPr kumimoji="0" lang="en-US" altLang="zh-TW" sz="4400" b="0" i="0" u="none" strike="noStrike" kern="1200" cap="none" spc="0" normalizeH="0" baseline="0" noProof="0" dirty="0">
                <a:ln>
                  <a:noFill/>
                </a:ln>
                <a:solidFill>
                  <a:prstClr val="black"/>
                </a:solidFill>
                <a:effectLst/>
                <a:uLnTx/>
                <a:uFillTx/>
                <a:latin typeface="Calibri Light" panose="020F0302020204030204"/>
                <a:ea typeface="+mj-ea"/>
                <a:cs typeface="+mj-cs"/>
              </a:rPr>
              <a:t>niversal </a:t>
            </a:r>
            <a:r>
              <a:rPr kumimoji="0" lang="en-US" altLang="zh-TW" sz="4400" b="1" i="0" u="none" strike="noStrike" kern="1200" cap="none" spc="0" normalizeH="0" baseline="0" noProof="0" dirty="0" err="1">
                <a:ln>
                  <a:noFill/>
                </a:ln>
                <a:solidFill>
                  <a:prstClr val="black"/>
                </a:solidFill>
                <a:effectLst/>
                <a:uLnTx/>
                <a:uFillTx/>
                <a:latin typeface="Calibri Light" panose="020F0302020204030204"/>
                <a:ea typeface="+mj-ea"/>
                <a:cs typeface="+mj-cs"/>
              </a:rPr>
              <a:t>PER</a:t>
            </a:r>
            <a:r>
              <a:rPr kumimoji="0" lang="en-US" altLang="zh-TW" sz="4400" b="0" i="0" u="none" strike="noStrike" kern="1200" cap="none" spc="0" normalizeH="0" baseline="0" noProof="0" dirty="0" err="1">
                <a:ln>
                  <a:noFill/>
                </a:ln>
                <a:solidFill>
                  <a:prstClr val="black"/>
                </a:solidFill>
                <a:effectLst/>
                <a:uLnTx/>
                <a:uFillTx/>
                <a:latin typeface="Calibri Light" panose="020F0302020204030204"/>
                <a:ea typeface="+mj-ea"/>
                <a:cs typeface="+mj-cs"/>
              </a:rPr>
              <a:t>formance</a:t>
            </a:r>
            <a:r>
              <a:rPr kumimoji="0" lang="en-US" altLang="zh-TW" sz="4400" b="0" i="0" u="none" strike="noStrike" kern="1200" cap="none" spc="0" normalizeH="0" baseline="0" noProof="0" dirty="0">
                <a:ln>
                  <a:noFill/>
                </a:ln>
                <a:solidFill>
                  <a:prstClr val="black"/>
                </a:solidFill>
                <a:effectLst/>
                <a:uLnTx/>
                <a:uFillTx/>
                <a:latin typeface="Calibri Light" panose="020F0302020204030204"/>
                <a:ea typeface="+mj-ea"/>
                <a:cs typeface="+mj-cs"/>
              </a:rPr>
              <a:t> </a:t>
            </a:r>
            <a:r>
              <a:rPr kumimoji="0" lang="en-US" altLang="zh-TW" sz="4400" b="1" i="0" u="none" strike="noStrike" kern="1200" cap="none" spc="0" normalizeH="0" baseline="0" noProof="0" dirty="0">
                <a:ln>
                  <a:noFill/>
                </a:ln>
                <a:solidFill>
                  <a:prstClr val="black"/>
                </a:solidFill>
                <a:effectLst/>
                <a:uLnTx/>
                <a:uFillTx/>
                <a:latin typeface="Calibri Light" panose="020F0302020204030204"/>
                <a:ea typeface="+mj-ea"/>
                <a:cs typeface="+mj-cs"/>
              </a:rPr>
              <a:t>B</a:t>
            </a:r>
            <a:r>
              <a:rPr kumimoji="0" lang="en-US" altLang="zh-TW" sz="4400" b="0" i="0" u="none" strike="noStrike" kern="1200" cap="none" spc="0" normalizeH="0" baseline="0" noProof="0" dirty="0">
                <a:ln>
                  <a:noFill/>
                </a:ln>
                <a:solidFill>
                  <a:prstClr val="black"/>
                </a:solidFill>
                <a:effectLst/>
                <a:uLnTx/>
                <a:uFillTx/>
                <a:latin typeface="Calibri Light" panose="020F0302020204030204"/>
                <a:ea typeface="+mj-ea"/>
                <a:cs typeface="+mj-cs"/>
              </a:rPr>
              <a:t>enchmark</a:t>
            </a:r>
            <a:r>
              <a:rPr kumimoji="0" lang="zh-TW" altLang="en-US" sz="4400" b="0" i="0" u="none" strike="noStrike" kern="1200" cap="none" spc="0" normalizeH="0" baseline="0" noProof="0" dirty="0">
                <a:ln>
                  <a:noFill/>
                </a:ln>
                <a:solidFill>
                  <a:prstClr val="black"/>
                </a:solidFill>
                <a:effectLst/>
                <a:uLnTx/>
                <a:uFillTx/>
                <a:latin typeface="Calibri Light" panose="020F0302020204030204"/>
                <a:ea typeface="+mj-ea"/>
                <a:cs typeface="+mj-cs"/>
              </a:rPr>
              <a:t> </a:t>
            </a:r>
            <a:r>
              <a:rPr kumimoji="0" lang="en-US" altLang="zh-TW" sz="4400" b="0" i="0" u="none" strike="noStrike" kern="1200" cap="none" spc="0" normalizeH="0" baseline="0" noProof="0" dirty="0">
                <a:ln>
                  <a:noFill/>
                </a:ln>
                <a:solidFill>
                  <a:prstClr val="black"/>
                </a:solidFill>
                <a:effectLst/>
                <a:uLnTx/>
                <a:uFillTx/>
                <a:latin typeface="Calibri Light" panose="020F0302020204030204"/>
                <a:ea typeface="+mj-ea"/>
                <a:cs typeface="+mj-cs"/>
              </a:rPr>
              <a:t>(SUPERB)</a:t>
            </a:r>
          </a:p>
        </p:txBody>
      </p:sp>
      <p:pic>
        <p:nvPicPr>
          <p:cNvPr id="5" name="圖片 4">
            <a:extLst>
              <a:ext uri="{FF2B5EF4-FFF2-40B4-BE49-F238E27FC236}">
                <a16:creationId xmlns:a16="http://schemas.microsoft.com/office/drawing/2014/main" id="{F2C99720-4DBB-4BDF-B944-F79F9A98611D}"/>
              </a:ext>
            </a:extLst>
          </p:cNvPr>
          <p:cNvPicPr>
            <a:picLocks noChangeAspect="1"/>
          </p:cNvPicPr>
          <p:nvPr/>
        </p:nvPicPr>
        <p:blipFill>
          <a:blip r:embed="rId2"/>
          <a:stretch>
            <a:fillRect/>
          </a:stretch>
        </p:blipFill>
        <p:spPr>
          <a:xfrm>
            <a:off x="802948" y="1702849"/>
            <a:ext cx="8984156" cy="3740484"/>
          </a:xfrm>
          <a:prstGeom prst="rect">
            <a:avLst/>
          </a:prstGeom>
        </p:spPr>
      </p:pic>
      <p:sp>
        <p:nvSpPr>
          <p:cNvPr id="7" name="矩形: 圓角 6">
            <a:extLst>
              <a:ext uri="{FF2B5EF4-FFF2-40B4-BE49-F238E27FC236}">
                <a16:creationId xmlns:a16="http://schemas.microsoft.com/office/drawing/2014/main" id="{C8E70E61-7098-48DB-9417-AF5360B1FBA7}"/>
              </a:ext>
            </a:extLst>
          </p:cNvPr>
          <p:cNvSpPr/>
          <p:nvPr/>
        </p:nvSpPr>
        <p:spPr>
          <a:xfrm>
            <a:off x="10148651" y="1794934"/>
            <a:ext cx="989215" cy="598516"/>
          </a:xfrm>
          <a:prstGeom prst="round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8" name="文字方塊 7">
            <a:extLst>
              <a:ext uri="{FF2B5EF4-FFF2-40B4-BE49-F238E27FC236}">
                <a16:creationId xmlns:a16="http://schemas.microsoft.com/office/drawing/2014/main" id="{0609294B-79AC-4C8B-8205-8FBAB810461F}"/>
              </a:ext>
            </a:extLst>
          </p:cNvPr>
          <p:cNvSpPr txBox="1"/>
          <p:nvPr/>
        </p:nvSpPr>
        <p:spPr>
          <a:xfrm>
            <a:off x="10069774" y="2485064"/>
            <a:ext cx="175602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Published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at IS 2021</a:t>
            </a: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9" name="矩形: 圓角 8">
            <a:extLst>
              <a:ext uri="{FF2B5EF4-FFF2-40B4-BE49-F238E27FC236}">
                <a16:creationId xmlns:a16="http://schemas.microsoft.com/office/drawing/2014/main" id="{10293AED-CDBA-4BE2-AAD3-9E622E9A8F49}"/>
              </a:ext>
            </a:extLst>
          </p:cNvPr>
          <p:cNvSpPr/>
          <p:nvPr/>
        </p:nvSpPr>
        <p:spPr>
          <a:xfrm>
            <a:off x="10148651" y="3511155"/>
            <a:ext cx="989215" cy="598516"/>
          </a:xfrm>
          <a:prstGeom prst="roundRect">
            <a:avLst/>
          </a:prstGeom>
          <a:noFill/>
          <a:ln w="571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0" name="文字方塊 9">
            <a:extLst>
              <a:ext uri="{FF2B5EF4-FFF2-40B4-BE49-F238E27FC236}">
                <a16:creationId xmlns:a16="http://schemas.microsoft.com/office/drawing/2014/main" id="{EAC4C0DE-8122-4675-9970-211FAF73738F}"/>
              </a:ext>
            </a:extLst>
          </p:cNvPr>
          <p:cNvSpPr txBox="1"/>
          <p:nvPr/>
        </p:nvSpPr>
        <p:spPr>
          <a:xfrm>
            <a:off x="10069775" y="4166027"/>
            <a:ext cx="187103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Published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at ACL 2022</a:t>
            </a: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grpSp>
        <p:nvGrpSpPr>
          <p:cNvPr id="26" name="群組 25">
            <a:extLst>
              <a:ext uri="{FF2B5EF4-FFF2-40B4-BE49-F238E27FC236}">
                <a16:creationId xmlns:a16="http://schemas.microsoft.com/office/drawing/2014/main" id="{7DD1E3B7-A652-4F3A-B3EE-2DB0B41F48C3}"/>
              </a:ext>
            </a:extLst>
          </p:cNvPr>
          <p:cNvGrpSpPr/>
          <p:nvPr/>
        </p:nvGrpSpPr>
        <p:grpSpPr>
          <a:xfrm>
            <a:off x="1474992" y="5618128"/>
            <a:ext cx="7868668" cy="1087472"/>
            <a:chOff x="3403785" y="5770528"/>
            <a:chExt cx="7868668" cy="1087472"/>
          </a:xfrm>
        </p:grpSpPr>
        <p:grpSp>
          <p:nvGrpSpPr>
            <p:cNvPr id="11" name="群組 10">
              <a:extLst>
                <a:ext uri="{FF2B5EF4-FFF2-40B4-BE49-F238E27FC236}">
                  <a16:creationId xmlns:a16="http://schemas.microsoft.com/office/drawing/2014/main" id="{125D05D2-18E4-4019-B578-3202FCC4CB8B}"/>
                </a:ext>
              </a:extLst>
            </p:cNvPr>
            <p:cNvGrpSpPr/>
            <p:nvPr/>
          </p:nvGrpSpPr>
          <p:grpSpPr>
            <a:xfrm>
              <a:off x="3403785" y="5770528"/>
              <a:ext cx="1275425" cy="1087472"/>
              <a:chOff x="360603" y="5785658"/>
              <a:chExt cx="1275425" cy="1087472"/>
            </a:xfrm>
          </p:grpSpPr>
          <p:sp>
            <p:nvSpPr>
              <p:cNvPr id="12" name="矩形: 圓角 11">
                <a:extLst>
                  <a:ext uri="{FF2B5EF4-FFF2-40B4-BE49-F238E27FC236}">
                    <a16:creationId xmlns:a16="http://schemas.microsoft.com/office/drawing/2014/main" id="{AC0C9A87-9C79-49AA-B607-C5BE446A08DB}"/>
                  </a:ext>
                </a:extLst>
              </p:cNvPr>
              <p:cNvSpPr/>
              <p:nvPr/>
            </p:nvSpPr>
            <p:spPr>
              <a:xfrm>
                <a:off x="438312" y="5785658"/>
                <a:ext cx="1046381" cy="598516"/>
              </a:xfrm>
              <a:prstGeom prst="roundRect">
                <a:avLst/>
              </a:prstGeom>
              <a:ln w="57150">
                <a:solidFill>
                  <a:schemeClr val="tx1"/>
                </a:solidFill>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13" name="文字方塊 12">
                <a:extLst>
                  <a:ext uri="{FF2B5EF4-FFF2-40B4-BE49-F238E27FC236}">
                    <a16:creationId xmlns:a16="http://schemas.microsoft.com/office/drawing/2014/main" id="{2B32A1FA-647B-4F5B-9977-29DD86C6F469}"/>
                  </a:ext>
                </a:extLst>
              </p:cNvPr>
              <p:cNvSpPr txBox="1"/>
              <p:nvPr/>
            </p:nvSpPr>
            <p:spPr>
              <a:xfrm>
                <a:off x="360603" y="6411465"/>
                <a:ext cx="12754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Content</a:t>
                </a: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grpSp>
        <p:grpSp>
          <p:nvGrpSpPr>
            <p:cNvPr id="14" name="群組 13">
              <a:extLst>
                <a:ext uri="{FF2B5EF4-FFF2-40B4-BE49-F238E27FC236}">
                  <a16:creationId xmlns:a16="http://schemas.microsoft.com/office/drawing/2014/main" id="{8398DF3B-BE31-491E-B931-EE39441ADCD2}"/>
                </a:ext>
              </a:extLst>
            </p:cNvPr>
            <p:cNvGrpSpPr/>
            <p:nvPr/>
          </p:nvGrpSpPr>
          <p:grpSpPr>
            <a:xfrm>
              <a:off x="6297290" y="5770528"/>
              <a:ext cx="1964337" cy="1072342"/>
              <a:chOff x="3170114" y="5785658"/>
              <a:chExt cx="1964337" cy="1072342"/>
            </a:xfrm>
          </p:grpSpPr>
          <p:sp>
            <p:nvSpPr>
              <p:cNvPr id="15" name="矩形: 圓角 14">
                <a:extLst>
                  <a:ext uri="{FF2B5EF4-FFF2-40B4-BE49-F238E27FC236}">
                    <a16:creationId xmlns:a16="http://schemas.microsoft.com/office/drawing/2014/main" id="{4EF493CB-2054-42B0-9453-7FF5F5102401}"/>
                  </a:ext>
                </a:extLst>
              </p:cNvPr>
              <p:cNvSpPr/>
              <p:nvPr/>
            </p:nvSpPr>
            <p:spPr>
              <a:xfrm>
                <a:off x="3505336" y="5785658"/>
                <a:ext cx="1046381" cy="598516"/>
              </a:xfrm>
              <a:prstGeom prst="roundRect">
                <a:avLst/>
              </a:prstGeom>
              <a:solidFill>
                <a:srgbClr val="EEEEEE"/>
              </a:solidFill>
              <a:ln w="57150">
                <a:solidFill>
                  <a:schemeClr val="tx1"/>
                </a:solidFill>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16" name="文字方塊 15">
                <a:extLst>
                  <a:ext uri="{FF2B5EF4-FFF2-40B4-BE49-F238E27FC236}">
                    <a16:creationId xmlns:a16="http://schemas.microsoft.com/office/drawing/2014/main" id="{CA2759E2-029E-4B4F-B484-FFBE775FACC0}"/>
                  </a:ext>
                </a:extLst>
              </p:cNvPr>
              <p:cNvSpPr txBox="1"/>
              <p:nvPr/>
            </p:nvSpPr>
            <p:spPr>
              <a:xfrm>
                <a:off x="3170114" y="6396335"/>
                <a:ext cx="196433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Paralinguistic</a:t>
                </a: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grpSp>
        <p:grpSp>
          <p:nvGrpSpPr>
            <p:cNvPr id="17" name="群組 16">
              <a:extLst>
                <a:ext uri="{FF2B5EF4-FFF2-40B4-BE49-F238E27FC236}">
                  <a16:creationId xmlns:a16="http://schemas.microsoft.com/office/drawing/2014/main" id="{5A1F61AF-58ED-4D3A-A49E-5C58F9AC09AB}"/>
                </a:ext>
              </a:extLst>
            </p:cNvPr>
            <p:cNvGrpSpPr/>
            <p:nvPr/>
          </p:nvGrpSpPr>
          <p:grpSpPr>
            <a:xfrm>
              <a:off x="4622517" y="5770528"/>
              <a:ext cx="1964337" cy="1072342"/>
              <a:chOff x="1331033" y="5785658"/>
              <a:chExt cx="1964337" cy="1072342"/>
            </a:xfrm>
          </p:grpSpPr>
          <p:sp>
            <p:nvSpPr>
              <p:cNvPr id="18" name="矩形: 圓角 17">
                <a:extLst>
                  <a:ext uri="{FF2B5EF4-FFF2-40B4-BE49-F238E27FC236}">
                    <a16:creationId xmlns:a16="http://schemas.microsoft.com/office/drawing/2014/main" id="{C3CB3797-4E3F-4D1D-8F72-0535A49CAFAA}"/>
                  </a:ext>
                </a:extLst>
              </p:cNvPr>
              <p:cNvSpPr/>
              <p:nvPr/>
            </p:nvSpPr>
            <p:spPr>
              <a:xfrm>
                <a:off x="1762809" y="5785658"/>
                <a:ext cx="1046381" cy="598516"/>
              </a:xfrm>
              <a:prstGeom prst="roundRect">
                <a:avLst/>
              </a:prstGeom>
              <a:solidFill>
                <a:srgbClr val="D9D2E9"/>
              </a:solidFill>
              <a:ln w="57150">
                <a:solidFill>
                  <a:schemeClr val="tx1"/>
                </a:solidFill>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19" name="文字方塊 18">
                <a:extLst>
                  <a:ext uri="{FF2B5EF4-FFF2-40B4-BE49-F238E27FC236}">
                    <a16:creationId xmlns:a16="http://schemas.microsoft.com/office/drawing/2014/main" id="{D8E2CF04-366D-4380-A31D-17423A11474E}"/>
                  </a:ext>
                </a:extLst>
              </p:cNvPr>
              <p:cNvSpPr txBox="1"/>
              <p:nvPr/>
            </p:nvSpPr>
            <p:spPr>
              <a:xfrm>
                <a:off x="1331033" y="6396335"/>
                <a:ext cx="196433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Speaker</a:t>
                </a: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grpSp>
        <p:grpSp>
          <p:nvGrpSpPr>
            <p:cNvPr id="20" name="群組 19">
              <a:extLst>
                <a:ext uri="{FF2B5EF4-FFF2-40B4-BE49-F238E27FC236}">
                  <a16:creationId xmlns:a16="http://schemas.microsoft.com/office/drawing/2014/main" id="{62822268-A41C-4E8D-BAE1-A89B31DAEC90}"/>
                </a:ext>
              </a:extLst>
            </p:cNvPr>
            <p:cNvGrpSpPr/>
            <p:nvPr/>
          </p:nvGrpSpPr>
          <p:grpSpPr>
            <a:xfrm>
              <a:off x="8123388" y="5770528"/>
              <a:ext cx="1445273" cy="1049356"/>
              <a:chOff x="5273139" y="5781193"/>
              <a:chExt cx="1445273" cy="1049356"/>
            </a:xfrm>
          </p:grpSpPr>
          <p:sp>
            <p:nvSpPr>
              <p:cNvPr id="21" name="矩形: 圓角 20">
                <a:extLst>
                  <a:ext uri="{FF2B5EF4-FFF2-40B4-BE49-F238E27FC236}">
                    <a16:creationId xmlns:a16="http://schemas.microsoft.com/office/drawing/2014/main" id="{7663FBB8-819A-4498-B3B5-CC1318A84841}"/>
                  </a:ext>
                </a:extLst>
              </p:cNvPr>
              <p:cNvSpPr/>
              <p:nvPr/>
            </p:nvSpPr>
            <p:spPr>
              <a:xfrm>
                <a:off x="5437500" y="5781193"/>
                <a:ext cx="1046381" cy="598516"/>
              </a:xfrm>
              <a:prstGeom prst="roundRect">
                <a:avLst/>
              </a:prstGeom>
              <a:solidFill>
                <a:srgbClr val="FCE5CD"/>
              </a:solidFill>
              <a:ln w="57150">
                <a:solidFill>
                  <a:schemeClr val="tx1"/>
                </a:solidFill>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22" name="文字方塊 21">
                <a:extLst>
                  <a:ext uri="{FF2B5EF4-FFF2-40B4-BE49-F238E27FC236}">
                    <a16:creationId xmlns:a16="http://schemas.microsoft.com/office/drawing/2014/main" id="{F7728081-1887-430D-9DBC-D7C0617EC75E}"/>
                  </a:ext>
                </a:extLst>
              </p:cNvPr>
              <p:cNvSpPr txBox="1"/>
              <p:nvPr/>
            </p:nvSpPr>
            <p:spPr>
              <a:xfrm>
                <a:off x="5273139" y="6368884"/>
                <a:ext cx="144527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Semantic</a:t>
                </a: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grpSp>
        <p:grpSp>
          <p:nvGrpSpPr>
            <p:cNvPr id="23" name="群組 22">
              <a:extLst>
                <a:ext uri="{FF2B5EF4-FFF2-40B4-BE49-F238E27FC236}">
                  <a16:creationId xmlns:a16="http://schemas.microsoft.com/office/drawing/2014/main" id="{698095DB-09D4-49D4-B9A5-7FE2BC2262AF}"/>
                </a:ext>
              </a:extLst>
            </p:cNvPr>
            <p:cNvGrpSpPr/>
            <p:nvPr/>
          </p:nvGrpSpPr>
          <p:grpSpPr>
            <a:xfrm>
              <a:off x="9633043" y="5770528"/>
              <a:ext cx="1639410" cy="1032255"/>
              <a:chOff x="7083816" y="5797819"/>
              <a:chExt cx="1639410" cy="1032255"/>
            </a:xfrm>
          </p:grpSpPr>
          <p:sp>
            <p:nvSpPr>
              <p:cNvPr id="24" name="矩形: 圓角 23">
                <a:extLst>
                  <a:ext uri="{FF2B5EF4-FFF2-40B4-BE49-F238E27FC236}">
                    <a16:creationId xmlns:a16="http://schemas.microsoft.com/office/drawing/2014/main" id="{F2778975-48B0-4B1F-9675-33E0B5A16986}"/>
                  </a:ext>
                </a:extLst>
              </p:cNvPr>
              <p:cNvSpPr/>
              <p:nvPr/>
            </p:nvSpPr>
            <p:spPr>
              <a:xfrm>
                <a:off x="7340624" y="5797819"/>
                <a:ext cx="1046381" cy="598516"/>
              </a:xfrm>
              <a:prstGeom prst="roundRect">
                <a:avLst/>
              </a:prstGeom>
              <a:solidFill>
                <a:srgbClr val="F4CCCC"/>
              </a:solidFill>
              <a:ln w="57150">
                <a:solidFill>
                  <a:schemeClr val="tx1"/>
                </a:solidFill>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25" name="文字方塊 24">
                <a:extLst>
                  <a:ext uri="{FF2B5EF4-FFF2-40B4-BE49-F238E27FC236}">
                    <a16:creationId xmlns:a16="http://schemas.microsoft.com/office/drawing/2014/main" id="{E49C71F9-CBA4-4FF9-9E21-4036144F2EF5}"/>
                  </a:ext>
                </a:extLst>
              </p:cNvPr>
              <p:cNvSpPr txBox="1"/>
              <p:nvPr/>
            </p:nvSpPr>
            <p:spPr>
              <a:xfrm>
                <a:off x="7083816" y="6368409"/>
                <a:ext cx="163941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Synthesis</a:t>
                </a: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grpSp>
      </p:grpSp>
      <p:sp>
        <p:nvSpPr>
          <p:cNvPr id="29" name="文字方塊 28">
            <a:extLst>
              <a:ext uri="{FF2B5EF4-FFF2-40B4-BE49-F238E27FC236}">
                <a16:creationId xmlns:a16="http://schemas.microsoft.com/office/drawing/2014/main" id="{D148BFF3-AFA8-40AE-A863-9654453E6745}"/>
              </a:ext>
            </a:extLst>
          </p:cNvPr>
          <p:cNvSpPr txBox="1"/>
          <p:nvPr/>
        </p:nvSpPr>
        <p:spPr>
          <a:xfrm>
            <a:off x="7639868" y="1109131"/>
            <a:ext cx="4265003"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hlinkClick r:id="rId3"/>
              </a:rPr>
              <a:t>https://superbbenchmark.org/</a:t>
            </a:r>
            <a:endPar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4" name="矩形: 圓角 3">
            <a:extLst>
              <a:ext uri="{FF2B5EF4-FFF2-40B4-BE49-F238E27FC236}">
                <a16:creationId xmlns:a16="http://schemas.microsoft.com/office/drawing/2014/main" id="{54576616-B3A1-77C2-23FB-B97DE4229B5C}"/>
              </a:ext>
            </a:extLst>
          </p:cNvPr>
          <p:cNvSpPr/>
          <p:nvPr/>
        </p:nvSpPr>
        <p:spPr>
          <a:xfrm>
            <a:off x="10167342" y="5201598"/>
            <a:ext cx="989215" cy="598516"/>
          </a:xfrm>
          <a:prstGeom prst="roundRect">
            <a:avLst/>
          </a:prstGeom>
          <a:noFill/>
          <a:ln w="571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6" name="文字方塊 5">
            <a:extLst>
              <a:ext uri="{FF2B5EF4-FFF2-40B4-BE49-F238E27FC236}">
                <a16:creationId xmlns:a16="http://schemas.microsoft.com/office/drawing/2014/main" id="{AB787D41-E3AE-FFF7-819A-AD120D9478F9}"/>
              </a:ext>
            </a:extLst>
          </p:cNvPr>
          <p:cNvSpPr txBox="1"/>
          <p:nvPr/>
        </p:nvSpPr>
        <p:spPr>
          <a:xfrm>
            <a:off x="10069775" y="5883280"/>
            <a:ext cx="187103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Published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at IS 2022</a:t>
            </a: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1915932187"/>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群組 8">
            <a:extLst>
              <a:ext uri="{FF2B5EF4-FFF2-40B4-BE49-F238E27FC236}">
                <a16:creationId xmlns:a16="http://schemas.microsoft.com/office/drawing/2014/main" id="{C009EA0E-2EFE-DA4A-D112-FD40BB7BFF25}"/>
              </a:ext>
            </a:extLst>
          </p:cNvPr>
          <p:cNvGrpSpPr/>
          <p:nvPr/>
        </p:nvGrpSpPr>
        <p:grpSpPr>
          <a:xfrm>
            <a:off x="235981" y="2586797"/>
            <a:ext cx="9756256" cy="3596464"/>
            <a:chOff x="235981" y="2586797"/>
            <a:chExt cx="9756256" cy="3596464"/>
          </a:xfrm>
        </p:grpSpPr>
        <p:pic>
          <p:nvPicPr>
            <p:cNvPr id="7" name="圖片 6">
              <a:extLst>
                <a:ext uri="{FF2B5EF4-FFF2-40B4-BE49-F238E27FC236}">
                  <a16:creationId xmlns:a16="http://schemas.microsoft.com/office/drawing/2014/main" id="{1471CC4D-21BF-DC41-5C8C-6FAB3A67B7AD}"/>
                </a:ext>
              </a:extLst>
            </p:cNvPr>
            <p:cNvPicPr>
              <a:picLocks noChangeAspect="1"/>
            </p:cNvPicPr>
            <p:nvPr/>
          </p:nvPicPr>
          <p:blipFill>
            <a:blip r:embed="rId2"/>
            <a:stretch>
              <a:fillRect/>
            </a:stretch>
          </p:blipFill>
          <p:spPr>
            <a:xfrm>
              <a:off x="2199763" y="3193126"/>
              <a:ext cx="7792474" cy="2990135"/>
            </a:xfrm>
            <a:prstGeom prst="rect">
              <a:avLst/>
            </a:prstGeom>
          </p:spPr>
        </p:pic>
        <p:grpSp>
          <p:nvGrpSpPr>
            <p:cNvPr id="3" name="群組 2">
              <a:extLst>
                <a:ext uri="{FF2B5EF4-FFF2-40B4-BE49-F238E27FC236}">
                  <a16:creationId xmlns:a16="http://schemas.microsoft.com/office/drawing/2014/main" id="{10EF4D12-6F67-8A91-E40B-9BB704D16B80}"/>
                </a:ext>
              </a:extLst>
            </p:cNvPr>
            <p:cNvGrpSpPr/>
            <p:nvPr/>
          </p:nvGrpSpPr>
          <p:grpSpPr>
            <a:xfrm>
              <a:off x="235981" y="3745994"/>
              <a:ext cx="1912478" cy="1402792"/>
              <a:chOff x="235981" y="3745994"/>
              <a:chExt cx="1912478" cy="1402792"/>
            </a:xfrm>
          </p:grpSpPr>
          <p:cxnSp>
            <p:nvCxnSpPr>
              <p:cNvPr id="20" name="直線單箭頭接點 22">
                <a:extLst>
                  <a:ext uri="{FF2B5EF4-FFF2-40B4-BE49-F238E27FC236}">
                    <a16:creationId xmlns:a16="http://schemas.microsoft.com/office/drawing/2014/main" id="{89E0D9B5-4EC7-FCF2-882A-B4A09D630109}"/>
                  </a:ext>
                </a:extLst>
              </p:cNvPr>
              <p:cNvCxnSpPr>
                <a:cxnSpLocks/>
              </p:cNvCxnSpPr>
              <p:nvPr/>
            </p:nvCxnSpPr>
            <p:spPr>
              <a:xfrm>
                <a:off x="2114366" y="3745994"/>
                <a:ext cx="0" cy="1349574"/>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2" name="文字方塊 4">
                <a:extLst>
                  <a:ext uri="{FF2B5EF4-FFF2-40B4-BE49-F238E27FC236}">
                    <a16:creationId xmlns:a16="http://schemas.microsoft.com/office/drawing/2014/main" id="{BDB856C5-4051-182C-83DA-5F744CCEE353}"/>
                  </a:ext>
                </a:extLst>
              </p:cNvPr>
              <p:cNvSpPr txBox="1"/>
              <p:nvPr/>
            </p:nvSpPr>
            <p:spPr>
              <a:xfrm>
                <a:off x="235981" y="3948457"/>
                <a:ext cx="1912478" cy="120032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2400">
                    <a:ea typeface="新細明體"/>
                    <a:cs typeface="Calibri"/>
                  </a:rPr>
                  <a:t>Intermediate-task</a:t>
                </a:r>
                <a:br>
                  <a:rPr lang="en-US" altLang="zh-TW" sz="2400">
                    <a:ea typeface="新細明體"/>
                    <a:cs typeface="Calibri"/>
                  </a:rPr>
                </a:br>
                <a:r>
                  <a:rPr lang="en-US" altLang="zh-TW" sz="2400">
                    <a:ea typeface="新細明體"/>
                    <a:cs typeface="Calibri"/>
                  </a:rPr>
                  <a:t>(CR)</a:t>
                </a:r>
                <a:endParaRPr lang="zh-TW"/>
              </a:p>
            </p:txBody>
          </p:sp>
        </p:grpSp>
        <p:grpSp>
          <p:nvGrpSpPr>
            <p:cNvPr id="6" name="群組 5">
              <a:extLst>
                <a:ext uri="{FF2B5EF4-FFF2-40B4-BE49-F238E27FC236}">
                  <a16:creationId xmlns:a16="http://schemas.microsoft.com/office/drawing/2014/main" id="{68590BF2-9EB7-1E2A-F679-DADBFC07288E}"/>
                </a:ext>
              </a:extLst>
            </p:cNvPr>
            <p:cNvGrpSpPr/>
            <p:nvPr/>
          </p:nvGrpSpPr>
          <p:grpSpPr>
            <a:xfrm>
              <a:off x="3065435" y="2586797"/>
              <a:ext cx="6654131" cy="516934"/>
              <a:chOff x="3065435" y="2586797"/>
              <a:chExt cx="6654131" cy="516934"/>
            </a:xfrm>
          </p:grpSpPr>
          <p:cxnSp>
            <p:nvCxnSpPr>
              <p:cNvPr id="23" name="直線單箭頭接點 22">
                <a:extLst>
                  <a:ext uri="{FF2B5EF4-FFF2-40B4-BE49-F238E27FC236}">
                    <a16:creationId xmlns:a16="http://schemas.microsoft.com/office/drawing/2014/main" id="{E9200165-9BC8-5545-7707-1D910E340FFE}"/>
                  </a:ext>
                </a:extLst>
              </p:cNvPr>
              <p:cNvCxnSpPr>
                <a:cxnSpLocks/>
              </p:cNvCxnSpPr>
              <p:nvPr/>
            </p:nvCxnSpPr>
            <p:spPr>
              <a:xfrm>
                <a:off x="3065435" y="3103731"/>
                <a:ext cx="6654131"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6" name="文字方塊 4">
                <a:extLst>
                  <a:ext uri="{FF2B5EF4-FFF2-40B4-BE49-F238E27FC236}">
                    <a16:creationId xmlns:a16="http://schemas.microsoft.com/office/drawing/2014/main" id="{8CC5C499-6DDE-E8ED-EB79-FAA7981D9ACE}"/>
                  </a:ext>
                </a:extLst>
              </p:cNvPr>
              <p:cNvSpPr txBox="1"/>
              <p:nvPr/>
            </p:nvSpPr>
            <p:spPr>
              <a:xfrm>
                <a:off x="4865914" y="2586797"/>
                <a:ext cx="2726871"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2400">
                    <a:ea typeface="新細明體"/>
                    <a:cs typeface="Calibri"/>
                  </a:rPr>
                  <a:t>Target task (CR)</a:t>
                </a:r>
                <a:endParaRPr lang="zh-TW"/>
              </a:p>
            </p:txBody>
          </p:sp>
        </p:grpSp>
      </p:grpSp>
      <p:sp>
        <p:nvSpPr>
          <p:cNvPr id="2" name="標題 1">
            <a:extLst>
              <a:ext uri="{FF2B5EF4-FFF2-40B4-BE49-F238E27FC236}">
                <a16:creationId xmlns:a16="http://schemas.microsoft.com/office/drawing/2014/main" id="{2AC54F6F-C2D8-992B-663A-8F3FFD0E7660}"/>
              </a:ext>
            </a:extLst>
          </p:cNvPr>
          <p:cNvSpPr>
            <a:spLocks noGrp="1"/>
          </p:cNvSpPr>
          <p:nvPr>
            <p:ph type="title"/>
          </p:nvPr>
        </p:nvSpPr>
        <p:spPr/>
        <p:txBody>
          <a:bodyPr>
            <a:normAutofit/>
          </a:bodyPr>
          <a:lstStyle/>
          <a:p>
            <a:r>
              <a:rPr lang="en-US" altLang="zh-TW">
                <a:solidFill>
                  <a:schemeClr val="tx1"/>
                </a:solidFill>
                <a:ea typeface="新細明體"/>
                <a:cs typeface="Calibri"/>
              </a:rPr>
              <a:t>Intermediate-task fine-tuning</a:t>
            </a:r>
            <a:endParaRPr kumimoji="1" lang="zh-TW" altLang="en-US"/>
          </a:p>
        </p:txBody>
      </p:sp>
      <mc:AlternateContent xmlns:mc="http://schemas.openxmlformats.org/markup-compatibility/2006" xmlns:a14="http://schemas.microsoft.com/office/drawing/2010/main">
        <mc:Choice Requires="a14">
          <p:sp>
            <p:nvSpPr>
              <p:cNvPr id="8" name="內容版面配置區 7">
                <a:extLst>
                  <a:ext uri="{FF2B5EF4-FFF2-40B4-BE49-F238E27FC236}">
                    <a16:creationId xmlns:a16="http://schemas.microsoft.com/office/drawing/2014/main" id="{E0CC3613-7357-FE59-0425-0F08B908E6A3}"/>
                  </a:ext>
                </a:extLst>
              </p:cNvPr>
              <p:cNvSpPr>
                <a:spLocks noGrp="1"/>
              </p:cNvSpPr>
              <p:nvPr>
                <p:ph idx="1"/>
              </p:nvPr>
            </p:nvSpPr>
            <p:spPr>
              <a:xfrm>
                <a:off x="838200" y="1323215"/>
                <a:ext cx="10820400" cy="4957763"/>
              </a:xfrm>
            </p:spPr>
            <p:txBody>
              <a:bodyPr/>
              <a:lstStyle/>
              <a:p>
                <a:r>
                  <a:rPr lang="en-US" altLang="zh-TW"/>
                  <a:t>What kind of intermediate tasks can help target task?</a:t>
                </a:r>
              </a:p>
              <a:p>
                <a:pPr lvl="1"/>
                <a14:m>
                  <m:oMath xmlns:m="http://schemas.openxmlformats.org/officeDocument/2006/math">
                    <m:sSub>
                      <m:sSubPr>
                        <m:ctrlPr>
                          <a:rPr lang="en-US" altLang="zh-TW" b="0" i="1" smtClean="0">
                            <a:latin typeface="Cambria Math" panose="02040503050406030204" pitchFamily="18" charset="0"/>
                          </a:rPr>
                        </m:ctrlPr>
                      </m:sSubPr>
                      <m:e>
                        <m:r>
                          <a:rPr lang="en-US" altLang="zh-TW" b="0" i="1" smtClean="0">
                            <a:latin typeface="Cambria Math" panose="02040503050406030204" pitchFamily="18" charset="0"/>
                          </a:rPr>
                          <m:t>𝑝</m:t>
                        </m:r>
                      </m:e>
                      <m:sub>
                        <m:r>
                          <a:rPr lang="en-US" altLang="zh-TW" b="0" i="1" smtClean="0">
                            <a:latin typeface="Cambria Math" panose="02040503050406030204" pitchFamily="18" charset="0"/>
                          </a:rPr>
                          <m:t>𝑡</m:t>
                        </m:r>
                      </m:sub>
                    </m:sSub>
                  </m:oMath>
                </a14:m>
                <a:r>
                  <a:rPr lang="en-US" altLang="zh-TW"/>
                  <a:t>: the performance of directly fine-tuning on target task </a:t>
                </a:r>
                <a14:m>
                  <m:oMath xmlns:m="http://schemas.openxmlformats.org/officeDocument/2006/math">
                    <m:r>
                      <a:rPr lang="en-US" altLang="zh-TW" i="1" dirty="0">
                        <a:latin typeface="Cambria Math" panose="02040503050406030204" pitchFamily="18" charset="0"/>
                      </a:rPr>
                      <m:t>𝑡</m:t>
                    </m:r>
                  </m:oMath>
                </a14:m>
                <a:r>
                  <a:rPr lang="en-US" altLang="zh-TW"/>
                  <a:t> </a:t>
                </a:r>
              </a:p>
              <a:p>
                <a:pPr lvl="1"/>
                <a14:m>
                  <m:oMath xmlns:m="http://schemas.openxmlformats.org/officeDocument/2006/math">
                    <m:sSub>
                      <m:sSubPr>
                        <m:ctrlPr>
                          <a:rPr lang="en-US" altLang="zh-TW" b="0" i="1" smtClean="0">
                            <a:latin typeface="Cambria Math" panose="02040503050406030204" pitchFamily="18" charset="0"/>
                          </a:rPr>
                        </m:ctrlPr>
                      </m:sSubPr>
                      <m:e>
                        <m:r>
                          <a:rPr lang="en-US" altLang="zh-TW" b="0" i="1" smtClean="0">
                            <a:latin typeface="Cambria Math" panose="02040503050406030204" pitchFamily="18" charset="0"/>
                          </a:rPr>
                          <m:t>𝑝</m:t>
                        </m:r>
                      </m:e>
                      <m:sub>
                        <m:r>
                          <a:rPr lang="en-US" altLang="zh-TW" b="0" i="1" smtClean="0">
                            <a:latin typeface="Cambria Math" panose="02040503050406030204" pitchFamily="18" charset="0"/>
                          </a:rPr>
                          <m:t>𝑠</m:t>
                        </m:r>
                        <m:r>
                          <a:rPr lang="en-US" altLang="zh-TW" b="0" i="1" smtClean="0">
                            <a:latin typeface="Cambria Math" panose="02040503050406030204" pitchFamily="18" charset="0"/>
                          </a:rPr>
                          <m:t>→</m:t>
                        </m:r>
                        <m:r>
                          <a:rPr lang="en-US" altLang="zh-TW" b="0" i="1" smtClean="0">
                            <a:latin typeface="Cambria Math" panose="02040503050406030204" pitchFamily="18" charset="0"/>
                          </a:rPr>
                          <m:t>𝑡</m:t>
                        </m:r>
                      </m:sub>
                    </m:sSub>
                  </m:oMath>
                </a14:m>
                <a:r>
                  <a:rPr lang="en-US" altLang="zh-TW"/>
                  <a:t>: the performance of transferring from intermediate-task </a:t>
                </a:r>
                <a14:m>
                  <m:oMath xmlns:m="http://schemas.openxmlformats.org/officeDocument/2006/math">
                    <m:r>
                      <a:rPr lang="en-US" altLang="zh-TW" b="0" i="1" smtClean="0">
                        <a:latin typeface="Cambria Math" panose="02040503050406030204" pitchFamily="18" charset="0"/>
                      </a:rPr>
                      <m:t>𝑠</m:t>
                    </m:r>
                  </m:oMath>
                </a14:m>
                <a:r>
                  <a:rPr lang="en-US" altLang="zh-TW"/>
                  <a:t> to a target task </a:t>
                </a:r>
                <a14:m>
                  <m:oMath xmlns:m="http://schemas.openxmlformats.org/officeDocument/2006/math">
                    <m:r>
                      <a:rPr lang="en-US" altLang="zh-TW" i="1" dirty="0" smtClean="0">
                        <a:latin typeface="Cambria Math" panose="02040503050406030204" pitchFamily="18" charset="0"/>
                      </a:rPr>
                      <m:t>𝑡</m:t>
                    </m:r>
                  </m:oMath>
                </a14:m>
                <a:endParaRPr lang="en-US" altLang="zh-TW"/>
              </a:p>
            </p:txBody>
          </p:sp>
        </mc:Choice>
        <mc:Fallback xmlns="">
          <p:sp>
            <p:nvSpPr>
              <p:cNvPr id="8" name="內容版面配置區 7">
                <a:extLst>
                  <a:ext uri="{FF2B5EF4-FFF2-40B4-BE49-F238E27FC236}">
                    <a16:creationId xmlns:a16="http://schemas.microsoft.com/office/drawing/2014/main" id="{E0CC3613-7357-FE59-0425-0F08B908E6A3}"/>
                  </a:ext>
                </a:extLst>
              </p:cNvPr>
              <p:cNvSpPr>
                <a:spLocks noGrp="1" noRot="1" noChangeAspect="1" noMove="1" noResize="1" noEditPoints="1" noAdjustHandles="1" noChangeArrowheads="1" noChangeShapeType="1" noTextEdit="1"/>
              </p:cNvSpPr>
              <p:nvPr>
                <p:ph idx="1"/>
              </p:nvPr>
            </p:nvSpPr>
            <p:spPr>
              <a:xfrm>
                <a:off x="838200" y="1323215"/>
                <a:ext cx="10820400" cy="4957763"/>
              </a:xfrm>
              <a:blipFill>
                <a:blip r:embed="rId3"/>
                <a:stretch>
                  <a:fillRect l="-1014" t="-1968"/>
                </a:stretch>
              </a:blipFill>
            </p:spPr>
            <p:txBody>
              <a:bodyPr/>
              <a:lstStyle/>
              <a:p>
                <a:r>
                  <a:rPr lang="en-US">
                    <a:noFill/>
                  </a:rPr>
                  <a:t> </a:t>
                </a:r>
              </a:p>
            </p:txBody>
          </p:sp>
        </mc:Fallback>
      </mc:AlternateContent>
      <p:grpSp>
        <p:nvGrpSpPr>
          <p:cNvPr id="12" name="群組 11">
            <a:extLst>
              <a:ext uri="{FF2B5EF4-FFF2-40B4-BE49-F238E27FC236}">
                <a16:creationId xmlns:a16="http://schemas.microsoft.com/office/drawing/2014/main" id="{A4A58227-1946-D8D0-2577-A1A751F93372}"/>
              </a:ext>
            </a:extLst>
          </p:cNvPr>
          <p:cNvGrpSpPr/>
          <p:nvPr/>
        </p:nvGrpSpPr>
        <p:grpSpPr>
          <a:xfrm>
            <a:off x="7982264" y="3273033"/>
            <a:ext cx="608707" cy="2830320"/>
            <a:chOff x="7982264" y="3273033"/>
            <a:chExt cx="608707" cy="2830320"/>
          </a:xfrm>
        </p:grpSpPr>
        <p:sp>
          <p:nvSpPr>
            <p:cNvPr id="10" name="矩形 9">
              <a:extLst>
                <a:ext uri="{FF2B5EF4-FFF2-40B4-BE49-F238E27FC236}">
                  <a16:creationId xmlns:a16="http://schemas.microsoft.com/office/drawing/2014/main" id="{5092734E-0398-01B9-47A8-9BFF1CB5FE22}"/>
                </a:ext>
              </a:extLst>
            </p:cNvPr>
            <p:cNvSpPr/>
            <p:nvPr/>
          </p:nvSpPr>
          <p:spPr>
            <a:xfrm>
              <a:off x="7982264" y="3273033"/>
              <a:ext cx="608707" cy="2830320"/>
            </a:xfrm>
            <a:prstGeom prst="rect">
              <a:avLst/>
            </a:prstGeom>
            <a:solidFill>
              <a:srgbClr val="0070C0">
                <a:alpha val="3098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11" name="文字方塊 10">
              <a:extLst>
                <a:ext uri="{FF2B5EF4-FFF2-40B4-BE49-F238E27FC236}">
                  <a16:creationId xmlns:a16="http://schemas.microsoft.com/office/drawing/2014/main" id="{B159DFBC-9A93-A7C2-F799-D4AE4805FD8E}"/>
                </a:ext>
              </a:extLst>
            </p:cNvPr>
            <p:cNvSpPr txBox="1"/>
            <p:nvPr/>
          </p:nvSpPr>
          <p:spPr>
            <a:xfrm>
              <a:off x="8016794" y="3597516"/>
              <a:ext cx="464695" cy="212075"/>
            </a:xfrm>
            <a:prstGeom prst="rect">
              <a:avLst/>
            </a:prstGeom>
            <a:noFill/>
            <a:ln w="38100">
              <a:solidFill>
                <a:srgbClr val="0070C0"/>
              </a:solidFill>
            </a:ln>
          </p:spPr>
          <p:txBody>
            <a:bodyPr wrap="square">
              <a:spAutoFit/>
            </a:bodyPr>
            <a:lstStyle/>
            <a:p>
              <a:endParaRPr lang="zh-TW" altLang="en-US" sz="2000"/>
            </a:p>
          </p:txBody>
        </p:sp>
      </p:grpSp>
      <p:sp>
        <p:nvSpPr>
          <p:cNvPr id="4" name="日期版面配置區 3">
            <a:extLst>
              <a:ext uri="{FF2B5EF4-FFF2-40B4-BE49-F238E27FC236}">
                <a16:creationId xmlns:a16="http://schemas.microsoft.com/office/drawing/2014/main" id="{1E34A2B7-F8CF-B53D-8DF4-6E02D5B37766}"/>
              </a:ext>
            </a:extLst>
          </p:cNvPr>
          <p:cNvSpPr>
            <a:spLocks noGrp="1"/>
          </p:cNvSpPr>
          <p:nvPr>
            <p:ph type="dt" sz="half" idx="10"/>
          </p:nvPr>
        </p:nvSpPr>
        <p:spPr/>
        <p:txBody>
          <a:bodyPr/>
          <a:lstStyle/>
          <a:p>
            <a:r>
              <a:rPr lang="en" altLang="zh-TW" b="0" i="0">
                <a:effectLst/>
                <a:latin typeface="+mn-lt"/>
              </a:rPr>
              <a:t>Vu, Tu, et al. "Exploring and Predicting Transferability across NLP Tasks." </a:t>
            </a:r>
            <a:r>
              <a:rPr lang="en" altLang="zh-TW" b="0" i="1">
                <a:effectLst/>
                <a:latin typeface="+mn-lt"/>
              </a:rPr>
              <a:t>Proceedings of the 2020 Conference on Empirical Methods in Natural Language Processing (EMNLP)</a:t>
            </a:r>
            <a:r>
              <a:rPr lang="en" altLang="zh-TW" b="0" i="0">
                <a:effectLst/>
                <a:latin typeface="+mn-lt"/>
              </a:rPr>
              <a:t>. 2020.</a:t>
            </a:r>
            <a:endParaRPr lang="en-TW" altLang="zh-TW">
              <a:latin typeface="+mn-lt"/>
            </a:endParaRPr>
          </a:p>
        </p:txBody>
      </p:sp>
    </p:spTree>
    <p:extLst>
      <p:ext uri="{BB962C8B-B14F-4D97-AF65-F5344CB8AC3E}">
        <p14:creationId xmlns:p14="http://schemas.microsoft.com/office/powerpoint/2010/main" val="2220950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AC54F6F-C2D8-992B-663A-8F3FFD0E7660}"/>
              </a:ext>
            </a:extLst>
          </p:cNvPr>
          <p:cNvSpPr>
            <a:spLocks noGrp="1"/>
          </p:cNvSpPr>
          <p:nvPr>
            <p:ph type="title"/>
          </p:nvPr>
        </p:nvSpPr>
        <p:spPr/>
        <p:txBody>
          <a:bodyPr>
            <a:normAutofit/>
          </a:bodyPr>
          <a:lstStyle/>
          <a:p>
            <a:r>
              <a:rPr lang="en-US" altLang="zh-TW">
                <a:solidFill>
                  <a:schemeClr val="tx1"/>
                </a:solidFill>
                <a:ea typeface="新細明體"/>
                <a:cs typeface="Calibri"/>
              </a:rPr>
              <a:t>Intermediate-task fine-tuning</a:t>
            </a:r>
            <a:endParaRPr kumimoji="1" lang="zh-TW" altLang="en-US"/>
          </a:p>
        </p:txBody>
      </p:sp>
      <mc:AlternateContent xmlns:mc="http://schemas.openxmlformats.org/markup-compatibility/2006" xmlns:a14="http://schemas.microsoft.com/office/drawing/2010/main">
        <mc:Choice Requires="a14">
          <p:sp>
            <p:nvSpPr>
              <p:cNvPr id="8" name="內容版面配置區 7">
                <a:extLst>
                  <a:ext uri="{FF2B5EF4-FFF2-40B4-BE49-F238E27FC236}">
                    <a16:creationId xmlns:a16="http://schemas.microsoft.com/office/drawing/2014/main" id="{E0CC3613-7357-FE59-0425-0F08B908E6A3}"/>
                  </a:ext>
                </a:extLst>
              </p:cNvPr>
              <p:cNvSpPr>
                <a:spLocks noGrp="1"/>
              </p:cNvSpPr>
              <p:nvPr>
                <p:ph idx="1"/>
              </p:nvPr>
            </p:nvSpPr>
            <p:spPr>
              <a:xfrm>
                <a:off x="838200" y="1323215"/>
                <a:ext cx="5039032" cy="4957763"/>
              </a:xfrm>
            </p:spPr>
            <p:txBody>
              <a:bodyPr/>
              <a:lstStyle/>
              <a:p>
                <a:r>
                  <a:rPr lang="en-US" altLang="zh-TW"/>
                  <a:t>What kind of intermediate tasks can help target task?</a:t>
                </a:r>
              </a:p>
              <a:p>
                <a:pPr lvl="1"/>
                <a:r>
                  <a:rPr lang="en-US" altLang="zh-TW"/>
                  <a:t>The relative transfer gain is defined as </a:t>
                </a:r>
                <a14:m>
                  <m:oMath xmlns:m="http://schemas.openxmlformats.org/officeDocument/2006/math">
                    <m:sSub>
                      <m:sSubPr>
                        <m:ctrlPr>
                          <a:rPr lang="en-US" altLang="zh-TW" b="0" i="1" smtClean="0">
                            <a:latin typeface="Cambria Math" panose="02040503050406030204" pitchFamily="18" charset="0"/>
                          </a:rPr>
                        </m:ctrlPr>
                      </m:sSubPr>
                      <m:e>
                        <m:r>
                          <a:rPr lang="en-US" altLang="zh-TW" b="0" i="1" smtClean="0">
                            <a:latin typeface="Cambria Math" panose="02040503050406030204" pitchFamily="18" charset="0"/>
                          </a:rPr>
                          <m:t>𝑔</m:t>
                        </m:r>
                      </m:e>
                      <m:sub>
                        <m:r>
                          <a:rPr lang="en-US" altLang="zh-TW" b="0" i="1" smtClean="0">
                            <a:latin typeface="Cambria Math" panose="02040503050406030204" pitchFamily="18" charset="0"/>
                          </a:rPr>
                          <m:t>𝑠</m:t>
                        </m:r>
                        <m:r>
                          <a:rPr lang="en-US" altLang="zh-TW" b="0" i="1" smtClean="0">
                            <a:latin typeface="Cambria Math" panose="02040503050406030204" pitchFamily="18" charset="0"/>
                          </a:rPr>
                          <m:t>→</m:t>
                        </m:r>
                        <m:r>
                          <a:rPr lang="en-US" altLang="zh-TW" b="0" i="1" smtClean="0">
                            <a:latin typeface="Cambria Math" panose="02040503050406030204" pitchFamily="18" charset="0"/>
                          </a:rPr>
                          <m:t>𝑡</m:t>
                        </m:r>
                      </m:sub>
                    </m:sSub>
                    <m:r>
                      <a:rPr lang="en-US" altLang="zh-TW" b="0" i="1" smtClean="0">
                        <a:latin typeface="Cambria Math" panose="02040503050406030204" pitchFamily="18" charset="0"/>
                      </a:rPr>
                      <m:t>=</m:t>
                    </m:r>
                    <m:f>
                      <m:fPr>
                        <m:ctrlPr>
                          <a:rPr lang="en-US" altLang="zh-TW" b="0" i="1" smtClean="0">
                            <a:latin typeface="Cambria Math" panose="02040503050406030204" pitchFamily="18" charset="0"/>
                          </a:rPr>
                        </m:ctrlPr>
                      </m:fPr>
                      <m:num>
                        <m:sSub>
                          <m:sSubPr>
                            <m:ctrlPr>
                              <a:rPr lang="en-US" altLang="zh-TW" b="0" i="1" smtClean="0">
                                <a:latin typeface="Cambria Math" panose="02040503050406030204" pitchFamily="18" charset="0"/>
                              </a:rPr>
                            </m:ctrlPr>
                          </m:sSubPr>
                          <m:e>
                            <m:r>
                              <a:rPr lang="en-US" altLang="zh-TW" b="0" i="1" smtClean="0">
                                <a:latin typeface="Cambria Math" panose="02040503050406030204" pitchFamily="18" charset="0"/>
                              </a:rPr>
                              <m:t>𝑝</m:t>
                            </m:r>
                          </m:e>
                          <m:sub>
                            <m:r>
                              <a:rPr lang="en-US" altLang="zh-TW" b="0" i="1" smtClean="0">
                                <a:latin typeface="Cambria Math" panose="02040503050406030204" pitchFamily="18" charset="0"/>
                              </a:rPr>
                              <m:t>𝑠</m:t>
                            </m:r>
                            <m:r>
                              <a:rPr lang="en-US" altLang="zh-TW" b="0" i="1" smtClean="0">
                                <a:latin typeface="Cambria Math" panose="02040503050406030204" pitchFamily="18" charset="0"/>
                              </a:rPr>
                              <m:t>→</m:t>
                            </m:r>
                            <m:r>
                              <a:rPr lang="en-US" altLang="zh-TW" b="0" i="1" smtClean="0">
                                <a:latin typeface="Cambria Math" panose="02040503050406030204" pitchFamily="18" charset="0"/>
                              </a:rPr>
                              <m:t>𝑡</m:t>
                            </m:r>
                          </m:sub>
                        </m:sSub>
                        <m:r>
                          <a:rPr lang="en-US" altLang="zh-TW" b="0" i="1" smtClean="0">
                            <a:latin typeface="Cambria Math" panose="02040503050406030204" pitchFamily="18" charset="0"/>
                          </a:rPr>
                          <m:t>−</m:t>
                        </m:r>
                        <m:sSub>
                          <m:sSubPr>
                            <m:ctrlPr>
                              <a:rPr lang="en-US" altLang="zh-TW" b="0" i="1" smtClean="0">
                                <a:latin typeface="Cambria Math" panose="02040503050406030204" pitchFamily="18" charset="0"/>
                              </a:rPr>
                            </m:ctrlPr>
                          </m:sSubPr>
                          <m:e>
                            <m:r>
                              <a:rPr lang="en-US" altLang="zh-TW" b="0" i="1" smtClean="0">
                                <a:latin typeface="Cambria Math" panose="02040503050406030204" pitchFamily="18" charset="0"/>
                              </a:rPr>
                              <m:t>𝑝</m:t>
                            </m:r>
                          </m:e>
                          <m:sub>
                            <m:r>
                              <a:rPr lang="en-US" altLang="zh-TW" b="0" i="1" smtClean="0">
                                <a:latin typeface="Cambria Math" panose="02040503050406030204" pitchFamily="18" charset="0"/>
                              </a:rPr>
                              <m:t>𝑡</m:t>
                            </m:r>
                          </m:sub>
                        </m:sSub>
                      </m:num>
                      <m:den>
                        <m:sSub>
                          <m:sSubPr>
                            <m:ctrlPr>
                              <a:rPr lang="en-US" altLang="zh-TW" b="0" i="1" smtClean="0">
                                <a:latin typeface="Cambria Math" panose="02040503050406030204" pitchFamily="18" charset="0"/>
                              </a:rPr>
                            </m:ctrlPr>
                          </m:sSubPr>
                          <m:e>
                            <m:r>
                              <a:rPr lang="en-US" altLang="zh-TW" b="0" i="1" smtClean="0">
                                <a:latin typeface="Cambria Math" panose="02040503050406030204" pitchFamily="18" charset="0"/>
                              </a:rPr>
                              <m:t>𝑝</m:t>
                            </m:r>
                          </m:e>
                          <m:sub>
                            <m:r>
                              <a:rPr lang="en-US" altLang="zh-TW" b="0" i="1" smtClean="0">
                                <a:latin typeface="Cambria Math" panose="02040503050406030204" pitchFamily="18" charset="0"/>
                              </a:rPr>
                              <m:t>𝑡</m:t>
                            </m:r>
                          </m:sub>
                        </m:sSub>
                      </m:den>
                    </m:f>
                  </m:oMath>
                </a14:m>
                <a:endParaRPr lang="en-US" altLang="zh-TW"/>
              </a:p>
              <a:p>
                <a:pPr lvl="1"/>
                <a:r>
                  <a:rPr lang="en-US" altLang="zh-TW"/>
                  <a:t>Same type of tasks is the most beneficial</a:t>
                </a:r>
              </a:p>
              <a:p>
                <a:pPr lvl="1"/>
                <a:endParaRPr lang="en-US" altLang="zh-TW"/>
              </a:p>
            </p:txBody>
          </p:sp>
        </mc:Choice>
        <mc:Fallback xmlns="">
          <p:sp>
            <p:nvSpPr>
              <p:cNvPr id="8" name="內容版面配置區 7">
                <a:extLst>
                  <a:ext uri="{FF2B5EF4-FFF2-40B4-BE49-F238E27FC236}">
                    <a16:creationId xmlns:a16="http://schemas.microsoft.com/office/drawing/2014/main" id="{E0CC3613-7357-FE59-0425-0F08B908E6A3}"/>
                  </a:ext>
                </a:extLst>
              </p:cNvPr>
              <p:cNvSpPr>
                <a:spLocks noGrp="1" noRot="1" noChangeAspect="1" noMove="1" noResize="1" noEditPoints="1" noAdjustHandles="1" noChangeArrowheads="1" noChangeShapeType="1" noTextEdit="1"/>
              </p:cNvSpPr>
              <p:nvPr>
                <p:ph idx="1"/>
              </p:nvPr>
            </p:nvSpPr>
            <p:spPr>
              <a:xfrm>
                <a:off x="838200" y="1323215"/>
                <a:ext cx="5039032" cy="4957763"/>
              </a:xfrm>
              <a:blipFill>
                <a:blip r:embed="rId2"/>
                <a:stretch>
                  <a:fillRect l="-2179" t="-1968" r="-2421"/>
                </a:stretch>
              </a:blipFill>
            </p:spPr>
            <p:txBody>
              <a:bodyPr/>
              <a:lstStyle/>
              <a:p>
                <a:r>
                  <a:rPr lang="en-US">
                    <a:noFill/>
                  </a:rPr>
                  <a:t> </a:t>
                </a:r>
              </a:p>
            </p:txBody>
          </p:sp>
        </mc:Fallback>
      </mc:AlternateContent>
      <p:grpSp>
        <p:nvGrpSpPr>
          <p:cNvPr id="9" name="群組 8">
            <a:extLst>
              <a:ext uri="{FF2B5EF4-FFF2-40B4-BE49-F238E27FC236}">
                <a16:creationId xmlns:a16="http://schemas.microsoft.com/office/drawing/2014/main" id="{782C792E-4D6C-BF78-2E15-684749F92E5C}"/>
              </a:ext>
            </a:extLst>
          </p:cNvPr>
          <p:cNvGrpSpPr/>
          <p:nvPr/>
        </p:nvGrpSpPr>
        <p:grpSpPr>
          <a:xfrm>
            <a:off x="6314770" y="1753382"/>
            <a:ext cx="5107856" cy="4391836"/>
            <a:chOff x="6314770" y="1753382"/>
            <a:chExt cx="5107856" cy="4391836"/>
          </a:xfrm>
        </p:grpSpPr>
        <p:pic>
          <p:nvPicPr>
            <p:cNvPr id="3" name="圖片 2">
              <a:extLst>
                <a:ext uri="{FF2B5EF4-FFF2-40B4-BE49-F238E27FC236}">
                  <a16:creationId xmlns:a16="http://schemas.microsoft.com/office/drawing/2014/main" id="{CB1003C3-4CC3-53FA-9C26-D4ED37961DB7}"/>
                </a:ext>
              </a:extLst>
            </p:cNvPr>
            <p:cNvPicPr>
              <a:picLocks noChangeAspect="1"/>
            </p:cNvPicPr>
            <p:nvPr/>
          </p:nvPicPr>
          <p:blipFill rotWithShape="1">
            <a:blip r:embed="rId3"/>
            <a:srcRect b="65279"/>
            <a:stretch/>
          </p:blipFill>
          <p:spPr>
            <a:xfrm>
              <a:off x="6314770" y="1753382"/>
              <a:ext cx="5006806" cy="1845226"/>
            </a:xfrm>
            <a:prstGeom prst="rect">
              <a:avLst/>
            </a:prstGeom>
          </p:spPr>
        </p:pic>
        <p:pic>
          <p:nvPicPr>
            <p:cNvPr id="7" name="圖片 6">
              <a:extLst>
                <a:ext uri="{FF2B5EF4-FFF2-40B4-BE49-F238E27FC236}">
                  <a16:creationId xmlns:a16="http://schemas.microsoft.com/office/drawing/2014/main" id="{F76E6069-586C-1327-CE9B-ADE1D2DC564F}"/>
                </a:ext>
              </a:extLst>
            </p:cNvPr>
            <p:cNvPicPr>
              <a:picLocks noChangeAspect="1"/>
            </p:cNvPicPr>
            <p:nvPr/>
          </p:nvPicPr>
          <p:blipFill>
            <a:blip r:embed="rId4"/>
            <a:stretch>
              <a:fillRect/>
            </a:stretch>
          </p:blipFill>
          <p:spPr>
            <a:xfrm>
              <a:off x="6314770" y="3598608"/>
              <a:ext cx="5107856" cy="2546610"/>
            </a:xfrm>
            <a:prstGeom prst="rect">
              <a:avLst/>
            </a:prstGeom>
          </p:spPr>
        </p:pic>
      </p:grpSp>
      <p:sp>
        <p:nvSpPr>
          <p:cNvPr id="6" name="文字方塊 5">
            <a:extLst>
              <a:ext uri="{FF2B5EF4-FFF2-40B4-BE49-F238E27FC236}">
                <a16:creationId xmlns:a16="http://schemas.microsoft.com/office/drawing/2014/main" id="{B2C62394-46DF-2836-1807-6D2B0131CBD0}"/>
              </a:ext>
            </a:extLst>
          </p:cNvPr>
          <p:cNvSpPr txBox="1"/>
          <p:nvPr/>
        </p:nvSpPr>
        <p:spPr>
          <a:xfrm>
            <a:off x="7454663" y="2569958"/>
            <a:ext cx="1164681" cy="322530"/>
          </a:xfrm>
          <a:prstGeom prst="rect">
            <a:avLst/>
          </a:prstGeom>
          <a:noFill/>
          <a:ln w="38100">
            <a:solidFill>
              <a:srgbClr val="0070C0"/>
            </a:solidFill>
          </a:ln>
        </p:spPr>
        <p:txBody>
          <a:bodyPr wrap="square">
            <a:spAutoFit/>
          </a:bodyPr>
          <a:lstStyle/>
          <a:p>
            <a:endParaRPr lang="zh-TW" altLang="en-US" sz="2000"/>
          </a:p>
        </p:txBody>
      </p:sp>
      <p:pic>
        <p:nvPicPr>
          <p:cNvPr id="10" name="圖片 9">
            <a:extLst>
              <a:ext uri="{FF2B5EF4-FFF2-40B4-BE49-F238E27FC236}">
                <a16:creationId xmlns:a16="http://schemas.microsoft.com/office/drawing/2014/main" id="{ED102C35-8015-1BC2-5D43-E7C87B0DE573}"/>
              </a:ext>
            </a:extLst>
          </p:cNvPr>
          <p:cNvPicPr>
            <a:picLocks noChangeAspect="1"/>
          </p:cNvPicPr>
          <p:nvPr/>
        </p:nvPicPr>
        <p:blipFill>
          <a:blip r:embed="rId5"/>
          <a:stretch>
            <a:fillRect/>
          </a:stretch>
        </p:blipFill>
        <p:spPr>
          <a:xfrm>
            <a:off x="6400799" y="3598608"/>
            <a:ext cx="833203" cy="306398"/>
          </a:xfrm>
          <a:prstGeom prst="rect">
            <a:avLst/>
          </a:prstGeom>
        </p:spPr>
      </p:pic>
      <p:sp>
        <p:nvSpPr>
          <p:cNvPr id="4" name="日期版面配置區 3">
            <a:extLst>
              <a:ext uri="{FF2B5EF4-FFF2-40B4-BE49-F238E27FC236}">
                <a16:creationId xmlns:a16="http://schemas.microsoft.com/office/drawing/2014/main" id="{93288DAE-AFF6-B446-DCE2-D5F1FF9890AF}"/>
              </a:ext>
            </a:extLst>
          </p:cNvPr>
          <p:cNvSpPr>
            <a:spLocks noGrp="1"/>
          </p:cNvSpPr>
          <p:nvPr>
            <p:ph type="dt" sz="half" idx="10"/>
          </p:nvPr>
        </p:nvSpPr>
        <p:spPr/>
        <p:txBody>
          <a:bodyPr/>
          <a:lstStyle/>
          <a:p>
            <a:r>
              <a:rPr lang="en" altLang="zh-TW" b="0" i="0">
                <a:effectLst/>
                <a:latin typeface="+mn-lt"/>
              </a:rPr>
              <a:t>Vu, Tu, et al. "Exploring and Predicting Transferability across NLP Tasks." </a:t>
            </a:r>
            <a:r>
              <a:rPr lang="en" altLang="zh-TW" b="0" i="1">
                <a:effectLst/>
                <a:latin typeface="+mn-lt"/>
              </a:rPr>
              <a:t>Proceedings of the 2020 Conference on Empirical Methods in Natural Language Processing (EMNLP)</a:t>
            </a:r>
            <a:r>
              <a:rPr lang="en" altLang="zh-TW" b="0" i="0">
                <a:effectLst/>
                <a:latin typeface="+mn-lt"/>
              </a:rPr>
              <a:t>. 2020.</a:t>
            </a:r>
            <a:endParaRPr lang="en-TW" altLang="zh-TW">
              <a:latin typeface="+mn-lt"/>
            </a:endParaRPr>
          </a:p>
        </p:txBody>
      </p:sp>
    </p:spTree>
    <p:extLst>
      <p:ext uri="{BB962C8B-B14F-4D97-AF65-F5344CB8AC3E}">
        <p14:creationId xmlns:p14="http://schemas.microsoft.com/office/powerpoint/2010/main" val="1822678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AC54F6F-C2D8-992B-663A-8F3FFD0E7660}"/>
              </a:ext>
            </a:extLst>
          </p:cNvPr>
          <p:cNvSpPr>
            <a:spLocks noGrp="1"/>
          </p:cNvSpPr>
          <p:nvPr>
            <p:ph type="title"/>
          </p:nvPr>
        </p:nvSpPr>
        <p:spPr/>
        <p:txBody>
          <a:bodyPr>
            <a:normAutofit/>
          </a:bodyPr>
          <a:lstStyle/>
          <a:p>
            <a:r>
              <a:rPr lang="en-US" altLang="zh-TW">
                <a:solidFill>
                  <a:schemeClr val="tx1"/>
                </a:solidFill>
                <a:ea typeface="新細明體"/>
                <a:cs typeface="Calibri"/>
              </a:rPr>
              <a:t>Intermediate-task fine-tuning</a:t>
            </a:r>
            <a:endParaRPr kumimoji="1" lang="zh-TW" altLang="en-US"/>
          </a:p>
        </p:txBody>
      </p:sp>
      <p:sp>
        <p:nvSpPr>
          <p:cNvPr id="8" name="內容版面配置區 7">
            <a:extLst>
              <a:ext uri="{FF2B5EF4-FFF2-40B4-BE49-F238E27FC236}">
                <a16:creationId xmlns:a16="http://schemas.microsoft.com/office/drawing/2014/main" id="{E0CC3613-7357-FE59-0425-0F08B908E6A3}"/>
              </a:ext>
            </a:extLst>
          </p:cNvPr>
          <p:cNvSpPr>
            <a:spLocks noGrp="1"/>
          </p:cNvSpPr>
          <p:nvPr>
            <p:ph idx="1"/>
          </p:nvPr>
        </p:nvSpPr>
        <p:spPr>
          <a:xfrm>
            <a:off x="838200" y="1323215"/>
            <a:ext cx="5039032" cy="4957763"/>
          </a:xfrm>
        </p:spPr>
        <p:txBody>
          <a:bodyPr/>
          <a:lstStyle/>
          <a:p>
            <a:r>
              <a:rPr lang="en-US" altLang="zh-TW"/>
              <a:t>Does the dataset size affect the transferability of intermediate tasks?</a:t>
            </a:r>
          </a:p>
          <a:p>
            <a:pPr lvl="1"/>
            <a:r>
              <a:rPr lang="en-US" altLang="zh-TW"/>
              <a:t>Limited dataset size: </a:t>
            </a:r>
            <a:r>
              <a:rPr lang="en-US" altLang="zh-TW" b="1"/>
              <a:t>1K training samples</a:t>
            </a:r>
            <a:r>
              <a:rPr lang="en-US" altLang="zh-TW"/>
              <a:t> only</a:t>
            </a:r>
          </a:p>
          <a:p>
            <a:pPr lvl="1"/>
            <a:r>
              <a:rPr lang="en-US" altLang="zh-TW"/>
              <a:t>Intermediate-task transfer is beneficial even when the intermediate-task or the target task has limited data</a:t>
            </a:r>
          </a:p>
        </p:txBody>
      </p:sp>
      <p:pic>
        <p:nvPicPr>
          <p:cNvPr id="6" name="圖片 5">
            <a:extLst>
              <a:ext uri="{FF2B5EF4-FFF2-40B4-BE49-F238E27FC236}">
                <a16:creationId xmlns:a16="http://schemas.microsoft.com/office/drawing/2014/main" id="{D3671461-D8D5-ABF3-1B9F-219D3ABACC92}"/>
              </a:ext>
            </a:extLst>
          </p:cNvPr>
          <p:cNvPicPr>
            <a:picLocks noChangeAspect="1"/>
          </p:cNvPicPr>
          <p:nvPr/>
        </p:nvPicPr>
        <p:blipFill>
          <a:blip r:embed="rId2"/>
          <a:stretch>
            <a:fillRect/>
          </a:stretch>
        </p:blipFill>
        <p:spPr>
          <a:xfrm>
            <a:off x="6385034" y="1673062"/>
            <a:ext cx="5039640" cy="3511875"/>
          </a:xfrm>
          <a:prstGeom prst="rect">
            <a:avLst/>
          </a:prstGeom>
        </p:spPr>
      </p:pic>
      <p:pic>
        <p:nvPicPr>
          <p:cNvPr id="9" name="圖片 8">
            <a:extLst>
              <a:ext uri="{FF2B5EF4-FFF2-40B4-BE49-F238E27FC236}">
                <a16:creationId xmlns:a16="http://schemas.microsoft.com/office/drawing/2014/main" id="{F63E7BF4-CB0D-1EDA-6DEC-C74EFAE963AD}"/>
              </a:ext>
            </a:extLst>
          </p:cNvPr>
          <p:cNvPicPr>
            <a:picLocks noChangeAspect="1"/>
          </p:cNvPicPr>
          <p:nvPr/>
        </p:nvPicPr>
        <p:blipFill>
          <a:blip r:embed="rId3"/>
          <a:stretch>
            <a:fillRect/>
          </a:stretch>
        </p:blipFill>
        <p:spPr>
          <a:xfrm>
            <a:off x="6385034" y="2196550"/>
            <a:ext cx="1099466" cy="303301"/>
          </a:xfrm>
          <a:prstGeom prst="rect">
            <a:avLst/>
          </a:prstGeom>
        </p:spPr>
      </p:pic>
      <p:pic>
        <p:nvPicPr>
          <p:cNvPr id="10" name="圖片 9">
            <a:extLst>
              <a:ext uri="{FF2B5EF4-FFF2-40B4-BE49-F238E27FC236}">
                <a16:creationId xmlns:a16="http://schemas.microsoft.com/office/drawing/2014/main" id="{7B4E63F6-A638-1724-787C-0AF700282F65}"/>
              </a:ext>
            </a:extLst>
          </p:cNvPr>
          <p:cNvPicPr>
            <a:picLocks noChangeAspect="1"/>
          </p:cNvPicPr>
          <p:nvPr/>
        </p:nvPicPr>
        <p:blipFill>
          <a:blip r:embed="rId3"/>
          <a:stretch>
            <a:fillRect/>
          </a:stretch>
        </p:blipFill>
        <p:spPr>
          <a:xfrm>
            <a:off x="6385034" y="3802096"/>
            <a:ext cx="1099466" cy="303301"/>
          </a:xfrm>
          <a:prstGeom prst="rect">
            <a:avLst/>
          </a:prstGeom>
        </p:spPr>
      </p:pic>
      <p:sp>
        <p:nvSpPr>
          <p:cNvPr id="3" name="文字方塊 2">
            <a:extLst>
              <a:ext uri="{FF2B5EF4-FFF2-40B4-BE49-F238E27FC236}">
                <a16:creationId xmlns:a16="http://schemas.microsoft.com/office/drawing/2014/main" id="{818FD62D-934E-FA15-8BE4-71A6AB9DD243}"/>
              </a:ext>
            </a:extLst>
          </p:cNvPr>
          <p:cNvSpPr txBox="1"/>
          <p:nvPr/>
        </p:nvSpPr>
        <p:spPr>
          <a:xfrm>
            <a:off x="6495293" y="1836334"/>
            <a:ext cx="1651861" cy="322530"/>
          </a:xfrm>
          <a:prstGeom prst="rect">
            <a:avLst/>
          </a:prstGeom>
          <a:noFill/>
          <a:ln w="38100">
            <a:solidFill>
              <a:srgbClr val="0070C0"/>
            </a:solidFill>
          </a:ln>
        </p:spPr>
        <p:txBody>
          <a:bodyPr wrap="square">
            <a:spAutoFit/>
          </a:bodyPr>
          <a:lstStyle/>
          <a:p>
            <a:endParaRPr lang="zh-TW" altLang="en-US" sz="2000"/>
          </a:p>
        </p:txBody>
      </p:sp>
      <mc:AlternateContent xmlns:mc="http://schemas.openxmlformats.org/markup-compatibility/2006" xmlns:a14="http://schemas.microsoft.com/office/drawing/2010/main">
        <mc:Choice Requires="a14">
          <p:sp>
            <p:nvSpPr>
              <p:cNvPr id="7" name="文字方塊 6">
                <a:extLst>
                  <a:ext uri="{FF2B5EF4-FFF2-40B4-BE49-F238E27FC236}">
                    <a16:creationId xmlns:a16="http://schemas.microsoft.com/office/drawing/2014/main" id="{2DCADAD5-6C17-9301-8053-28F7C6DBF987}"/>
                  </a:ext>
                </a:extLst>
              </p:cNvPr>
              <p:cNvSpPr txBox="1"/>
              <p:nvPr/>
            </p:nvSpPr>
            <p:spPr>
              <a:xfrm>
                <a:off x="6234828" y="1391583"/>
                <a:ext cx="2670026" cy="369332"/>
              </a:xfrm>
              <a:prstGeom prst="rect">
                <a:avLst/>
              </a:prstGeom>
              <a:noFill/>
            </p:spPr>
            <p:txBody>
              <a:bodyPr wrap="none" rtlCol="0">
                <a:spAutoFit/>
              </a:bodyPr>
              <a:lstStyle/>
              <a:p>
                <a:r>
                  <a:rPr kumimoji="1" lang="en-US" altLang="zh-TW"/>
                  <a:t>Intermediate (</a:t>
                </a:r>
                <a:r>
                  <a:rPr kumimoji="1" lang="en-US" altLang="zh-TW" err="1"/>
                  <a:t>src</a:t>
                </a:r>
                <a:r>
                  <a:rPr kumimoji="1" lang="en-US" altLang="zh-TW"/>
                  <a:t>)</a:t>
                </a:r>
                <a14:m>
                  <m:oMath xmlns:m="http://schemas.openxmlformats.org/officeDocument/2006/math">
                    <m:r>
                      <a:rPr kumimoji="1" lang="en-US" altLang="zh-TW" b="0" i="1" smtClean="0">
                        <a:latin typeface="Cambria Math" panose="02040503050406030204" pitchFamily="18" charset="0"/>
                      </a:rPr>
                      <m:t>→</m:t>
                    </m:r>
                  </m:oMath>
                </a14:m>
                <a:r>
                  <a:rPr kumimoji="1" lang="en-US" altLang="zh-TW"/>
                  <a:t> target</a:t>
                </a:r>
                <a:endParaRPr kumimoji="1" lang="zh-TW" altLang="en-US"/>
              </a:p>
            </p:txBody>
          </p:sp>
        </mc:Choice>
        <mc:Fallback xmlns="">
          <p:sp>
            <p:nvSpPr>
              <p:cNvPr id="7" name="文字方塊 6">
                <a:extLst>
                  <a:ext uri="{FF2B5EF4-FFF2-40B4-BE49-F238E27FC236}">
                    <a16:creationId xmlns:a16="http://schemas.microsoft.com/office/drawing/2014/main" id="{2DCADAD5-6C17-9301-8053-28F7C6DBF987}"/>
                  </a:ext>
                </a:extLst>
              </p:cNvPr>
              <p:cNvSpPr txBox="1">
                <a:spLocks noRot="1" noChangeAspect="1" noMove="1" noResize="1" noEditPoints="1" noAdjustHandles="1" noChangeArrowheads="1" noChangeShapeType="1" noTextEdit="1"/>
              </p:cNvSpPr>
              <p:nvPr/>
            </p:nvSpPr>
            <p:spPr>
              <a:xfrm>
                <a:off x="6234828" y="1391583"/>
                <a:ext cx="2670026" cy="369332"/>
              </a:xfrm>
              <a:prstGeom prst="rect">
                <a:avLst/>
              </a:prstGeom>
              <a:blipFill>
                <a:blip r:embed="rId4"/>
                <a:stretch>
                  <a:fillRect l="-2055" t="-8197" r="-1370" b="-24590"/>
                </a:stretch>
              </a:blipFill>
            </p:spPr>
            <p:txBody>
              <a:bodyPr/>
              <a:lstStyle/>
              <a:p>
                <a:r>
                  <a:rPr lang="en-US">
                    <a:noFill/>
                  </a:rPr>
                  <a:t> </a:t>
                </a:r>
              </a:p>
            </p:txBody>
          </p:sp>
        </mc:Fallback>
      </mc:AlternateContent>
      <p:sp>
        <p:nvSpPr>
          <p:cNvPr id="12" name="文字方塊 11">
            <a:extLst>
              <a:ext uri="{FF2B5EF4-FFF2-40B4-BE49-F238E27FC236}">
                <a16:creationId xmlns:a16="http://schemas.microsoft.com/office/drawing/2014/main" id="{2C568A19-9540-3129-4050-760F56FE50F0}"/>
              </a:ext>
            </a:extLst>
          </p:cNvPr>
          <p:cNvSpPr txBox="1"/>
          <p:nvPr/>
        </p:nvSpPr>
        <p:spPr>
          <a:xfrm>
            <a:off x="6495293" y="3510635"/>
            <a:ext cx="1937507" cy="322530"/>
          </a:xfrm>
          <a:prstGeom prst="rect">
            <a:avLst/>
          </a:prstGeom>
          <a:noFill/>
          <a:ln w="38100">
            <a:solidFill>
              <a:srgbClr val="0070C0"/>
            </a:solidFill>
          </a:ln>
        </p:spPr>
        <p:txBody>
          <a:bodyPr wrap="square">
            <a:spAutoFit/>
          </a:bodyPr>
          <a:lstStyle/>
          <a:p>
            <a:endParaRPr lang="zh-TW" altLang="en-US" sz="2000"/>
          </a:p>
        </p:txBody>
      </p:sp>
      <p:sp>
        <p:nvSpPr>
          <p:cNvPr id="4" name="日期版面配置區 3">
            <a:extLst>
              <a:ext uri="{FF2B5EF4-FFF2-40B4-BE49-F238E27FC236}">
                <a16:creationId xmlns:a16="http://schemas.microsoft.com/office/drawing/2014/main" id="{3AC765F2-28D1-26CC-D664-A3A8DD8FAB4B}"/>
              </a:ext>
            </a:extLst>
          </p:cNvPr>
          <p:cNvSpPr>
            <a:spLocks noGrp="1"/>
          </p:cNvSpPr>
          <p:nvPr>
            <p:ph type="dt" sz="half" idx="10"/>
          </p:nvPr>
        </p:nvSpPr>
        <p:spPr/>
        <p:txBody>
          <a:bodyPr/>
          <a:lstStyle/>
          <a:p>
            <a:r>
              <a:rPr lang="en" altLang="zh-TW" b="0" i="0">
                <a:effectLst/>
                <a:latin typeface="+mn-lt"/>
              </a:rPr>
              <a:t>Vu, Tu, et al. "Exploring and Predicting Transferability across NLP Tasks." </a:t>
            </a:r>
            <a:r>
              <a:rPr lang="en" altLang="zh-TW" b="0" i="1">
                <a:effectLst/>
                <a:latin typeface="+mn-lt"/>
              </a:rPr>
              <a:t>Proceedings of the 2020 Conference on Empirical Methods in Natural Language Processing (EMNLP)</a:t>
            </a:r>
            <a:r>
              <a:rPr lang="en" altLang="zh-TW" b="0" i="0">
                <a:effectLst/>
                <a:latin typeface="+mn-lt"/>
              </a:rPr>
              <a:t>. 2020.</a:t>
            </a:r>
            <a:endParaRPr lang="en-TW" altLang="zh-TW">
              <a:latin typeface="+mn-lt"/>
            </a:endParaRPr>
          </a:p>
        </p:txBody>
      </p:sp>
    </p:spTree>
    <p:extLst>
      <p:ext uri="{BB962C8B-B14F-4D97-AF65-F5344CB8AC3E}">
        <p14:creationId xmlns:p14="http://schemas.microsoft.com/office/powerpoint/2010/main" val="1188298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2" grpId="0" animBg="1"/>
    </p:bld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9FF905C-0513-3F59-FD52-6F4E20DF24B5}"/>
              </a:ext>
            </a:extLst>
          </p:cNvPr>
          <p:cNvSpPr>
            <a:spLocks noGrp="1"/>
          </p:cNvSpPr>
          <p:nvPr>
            <p:ph type="title"/>
          </p:nvPr>
        </p:nvSpPr>
        <p:spPr/>
        <p:txBody>
          <a:bodyPr>
            <a:normAutofit/>
          </a:bodyPr>
          <a:lstStyle/>
          <a:p>
            <a:r>
              <a:rPr lang="en-US" altLang="zh-TW">
                <a:solidFill>
                  <a:schemeClr val="tx1"/>
                </a:solidFill>
                <a:ea typeface="新細明體"/>
                <a:cs typeface="Calibri"/>
              </a:rPr>
              <a:t>Intermediate-task fine-tuning</a:t>
            </a:r>
            <a:endParaRPr kumimoji="1" lang="zh-TW" altLang="en-US"/>
          </a:p>
        </p:txBody>
      </p:sp>
      <p:sp>
        <p:nvSpPr>
          <p:cNvPr id="3" name="內容版面配置區 2">
            <a:extLst>
              <a:ext uri="{FF2B5EF4-FFF2-40B4-BE49-F238E27FC236}">
                <a16:creationId xmlns:a16="http://schemas.microsoft.com/office/drawing/2014/main" id="{3FB163F3-5056-D402-49A5-CA8F49013EE6}"/>
              </a:ext>
            </a:extLst>
          </p:cNvPr>
          <p:cNvSpPr>
            <a:spLocks noGrp="1"/>
          </p:cNvSpPr>
          <p:nvPr>
            <p:ph idx="1"/>
          </p:nvPr>
        </p:nvSpPr>
        <p:spPr/>
        <p:txBody>
          <a:bodyPr/>
          <a:lstStyle/>
          <a:p>
            <a:r>
              <a:rPr kumimoji="1" lang="en-US" altLang="zh-TW"/>
              <a:t>When fine-tuning the whole model, we will have a full-sized model for each intermediate task</a:t>
            </a:r>
            <a:endParaRPr kumimoji="1" lang="zh-TW" altLang="en-US"/>
          </a:p>
        </p:txBody>
      </p:sp>
      <p:grpSp>
        <p:nvGrpSpPr>
          <p:cNvPr id="4" name="群組 3">
            <a:extLst>
              <a:ext uri="{FF2B5EF4-FFF2-40B4-BE49-F238E27FC236}">
                <a16:creationId xmlns:a16="http://schemas.microsoft.com/office/drawing/2014/main" id="{B4AA04AD-6FC6-77B8-BF84-A9B82C067F95}"/>
              </a:ext>
            </a:extLst>
          </p:cNvPr>
          <p:cNvGrpSpPr/>
          <p:nvPr/>
        </p:nvGrpSpPr>
        <p:grpSpPr>
          <a:xfrm>
            <a:off x="332522" y="2110011"/>
            <a:ext cx="4261601" cy="912628"/>
            <a:chOff x="332522" y="2110011"/>
            <a:chExt cx="4261601" cy="912628"/>
          </a:xfrm>
        </p:grpSpPr>
        <p:sp>
          <p:nvSpPr>
            <p:cNvPr id="10" name="矩形 9">
              <a:extLst>
                <a:ext uri="{FF2B5EF4-FFF2-40B4-BE49-F238E27FC236}">
                  <a16:creationId xmlns:a16="http://schemas.microsoft.com/office/drawing/2014/main" id="{91C67B7C-1450-E3D2-31F4-5801E7473F6A}"/>
                </a:ext>
              </a:extLst>
            </p:cNvPr>
            <p:cNvSpPr/>
            <p:nvPr/>
          </p:nvSpPr>
          <p:spPr>
            <a:xfrm>
              <a:off x="1150373" y="2110011"/>
              <a:ext cx="3443750" cy="912628"/>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zh-TW" altLang="en-US" sz="2400">
                  <a:solidFill>
                    <a:schemeClr val="tx1"/>
                  </a:solidFill>
                  <a:latin typeface="Calibri"/>
                  <a:ea typeface="新細明體"/>
                  <a:cs typeface="Calibri"/>
                </a:rPr>
                <a:t>Fine-tuned Model</a:t>
              </a:r>
              <a:endParaRPr lang="zh-TW">
                <a:solidFill>
                  <a:schemeClr val="tx1"/>
                </a:solidFill>
              </a:endParaRPr>
            </a:p>
            <a:p>
              <a:pPr algn="ctr"/>
              <a:r>
                <a:rPr lang="zh-TW" altLang="en-US" sz="2400">
                  <a:solidFill>
                    <a:schemeClr val="tx1"/>
                  </a:solidFill>
                  <a:ea typeface="新細明體"/>
                  <a:cs typeface="Calibri"/>
                </a:rPr>
                <a:t>for </a:t>
              </a:r>
              <a:r>
                <a:rPr lang="en-US" altLang="zh-TW" sz="2400">
                  <a:solidFill>
                    <a:schemeClr val="tx1"/>
                  </a:solidFill>
                  <a:ea typeface="新細明體"/>
                  <a:cs typeface="Calibri"/>
                </a:rPr>
                <a:t>Intermediate-</a:t>
              </a:r>
              <a:r>
                <a:rPr lang="zh-TW" altLang="en-US" sz="2400">
                  <a:solidFill>
                    <a:schemeClr val="tx1"/>
                  </a:solidFill>
                  <a:ea typeface="新細明體"/>
                  <a:cs typeface="Calibri"/>
                </a:rPr>
                <a:t>Task A</a:t>
              </a:r>
            </a:p>
          </p:txBody>
        </p:sp>
        <p:sp>
          <p:nvSpPr>
            <p:cNvPr id="13" name="文字方塊 4">
              <a:extLst>
                <a:ext uri="{FF2B5EF4-FFF2-40B4-BE49-F238E27FC236}">
                  <a16:creationId xmlns:a16="http://schemas.microsoft.com/office/drawing/2014/main" id="{794E29F8-0D6E-F423-C4D1-7F06B265DAEE}"/>
                </a:ext>
              </a:extLst>
            </p:cNvPr>
            <p:cNvSpPr txBox="1"/>
            <p:nvPr/>
          </p:nvSpPr>
          <p:spPr>
            <a:xfrm>
              <a:off x="332522" y="2414274"/>
              <a:ext cx="817851"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2400">
                  <a:ea typeface="新細明體"/>
                  <a:cs typeface="Calibri"/>
                </a:rPr>
                <a:t>13B</a:t>
              </a:r>
              <a:r>
                <a:rPr lang="zh-TW" altLang="en-US" sz="2400">
                  <a:ea typeface="新細明體"/>
                  <a:cs typeface="Calibri"/>
                </a:rPr>
                <a:t> </a:t>
              </a:r>
              <a:endParaRPr lang="zh-TW"/>
            </a:p>
          </p:txBody>
        </p:sp>
      </p:grpSp>
      <p:grpSp>
        <p:nvGrpSpPr>
          <p:cNvPr id="9" name="群組 8">
            <a:extLst>
              <a:ext uri="{FF2B5EF4-FFF2-40B4-BE49-F238E27FC236}">
                <a16:creationId xmlns:a16="http://schemas.microsoft.com/office/drawing/2014/main" id="{194125E7-1999-96AC-73B3-482A52B3C19B}"/>
              </a:ext>
            </a:extLst>
          </p:cNvPr>
          <p:cNvGrpSpPr/>
          <p:nvPr/>
        </p:nvGrpSpPr>
        <p:grpSpPr>
          <a:xfrm>
            <a:off x="332521" y="3161452"/>
            <a:ext cx="4261602" cy="912628"/>
            <a:chOff x="332521" y="3161452"/>
            <a:chExt cx="4261602" cy="912628"/>
          </a:xfrm>
        </p:grpSpPr>
        <p:sp>
          <p:nvSpPr>
            <p:cNvPr id="6" name="矩形 5">
              <a:extLst>
                <a:ext uri="{FF2B5EF4-FFF2-40B4-BE49-F238E27FC236}">
                  <a16:creationId xmlns:a16="http://schemas.microsoft.com/office/drawing/2014/main" id="{4BF92BA9-01AD-50B5-1162-14FFD97AAD09}"/>
                </a:ext>
              </a:extLst>
            </p:cNvPr>
            <p:cNvSpPr/>
            <p:nvPr/>
          </p:nvSpPr>
          <p:spPr>
            <a:xfrm>
              <a:off x="1150373" y="3161452"/>
              <a:ext cx="3443750" cy="91262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zh-TW" altLang="en-US" sz="2400">
                  <a:solidFill>
                    <a:schemeClr val="tx1"/>
                  </a:solidFill>
                  <a:latin typeface="Calibri"/>
                  <a:ea typeface="新細明體"/>
                  <a:cs typeface="Calibri"/>
                </a:rPr>
                <a:t>Fine-tuned Model</a:t>
              </a:r>
              <a:endParaRPr lang="zh-TW">
                <a:solidFill>
                  <a:schemeClr val="tx1"/>
                </a:solidFill>
              </a:endParaRPr>
            </a:p>
            <a:p>
              <a:pPr algn="ctr"/>
              <a:r>
                <a:rPr lang="zh-TW" altLang="en-US" sz="2400">
                  <a:solidFill>
                    <a:schemeClr val="tx1"/>
                  </a:solidFill>
                  <a:ea typeface="新細明體"/>
                  <a:cs typeface="Calibri"/>
                </a:rPr>
                <a:t>for </a:t>
              </a:r>
              <a:r>
                <a:rPr lang="en-US" altLang="zh-TW" sz="2400">
                  <a:solidFill>
                    <a:schemeClr val="tx1"/>
                  </a:solidFill>
                  <a:ea typeface="新細明體"/>
                  <a:cs typeface="Calibri"/>
                </a:rPr>
                <a:t>Intermediate-</a:t>
              </a:r>
              <a:r>
                <a:rPr lang="zh-TW" altLang="en-US" sz="2400">
                  <a:solidFill>
                    <a:schemeClr val="tx1"/>
                  </a:solidFill>
                  <a:ea typeface="新細明體"/>
                  <a:cs typeface="Calibri"/>
                </a:rPr>
                <a:t>Task B</a:t>
              </a:r>
            </a:p>
          </p:txBody>
        </p:sp>
        <p:sp>
          <p:nvSpPr>
            <p:cNvPr id="14" name="文字方塊 4">
              <a:extLst>
                <a:ext uri="{FF2B5EF4-FFF2-40B4-BE49-F238E27FC236}">
                  <a16:creationId xmlns:a16="http://schemas.microsoft.com/office/drawing/2014/main" id="{C5B8012A-96C6-74DE-21F7-3AF4728E0C46}"/>
                </a:ext>
              </a:extLst>
            </p:cNvPr>
            <p:cNvSpPr txBox="1"/>
            <p:nvPr/>
          </p:nvSpPr>
          <p:spPr>
            <a:xfrm>
              <a:off x="332521" y="3386933"/>
              <a:ext cx="817851"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2400">
                  <a:ea typeface="新細明體"/>
                  <a:cs typeface="Calibri"/>
                </a:rPr>
                <a:t>13B</a:t>
              </a:r>
              <a:r>
                <a:rPr lang="zh-TW" altLang="en-US" sz="2400">
                  <a:ea typeface="新細明體"/>
                  <a:cs typeface="Calibri"/>
                </a:rPr>
                <a:t> </a:t>
              </a:r>
              <a:endParaRPr lang="zh-TW"/>
            </a:p>
          </p:txBody>
        </p:sp>
      </p:grpSp>
      <p:grpSp>
        <p:nvGrpSpPr>
          <p:cNvPr id="11" name="群組 10">
            <a:extLst>
              <a:ext uri="{FF2B5EF4-FFF2-40B4-BE49-F238E27FC236}">
                <a16:creationId xmlns:a16="http://schemas.microsoft.com/office/drawing/2014/main" id="{392695D5-F80B-CED4-97F4-952CE421A9F2}"/>
              </a:ext>
            </a:extLst>
          </p:cNvPr>
          <p:cNvGrpSpPr/>
          <p:nvPr/>
        </p:nvGrpSpPr>
        <p:grpSpPr>
          <a:xfrm>
            <a:off x="332520" y="4212893"/>
            <a:ext cx="4261603" cy="912628"/>
            <a:chOff x="332520" y="4212893"/>
            <a:chExt cx="4261603" cy="912628"/>
          </a:xfrm>
        </p:grpSpPr>
        <p:sp>
          <p:nvSpPr>
            <p:cNvPr id="7" name="矩形 6">
              <a:extLst>
                <a:ext uri="{FF2B5EF4-FFF2-40B4-BE49-F238E27FC236}">
                  <a16:creationId xmlns:a16="http://schemas.microsoft.com/office/drawing/2014/main" id="{B8C6FEA5-64A5-61BC-4292-7E720750B480}"/>
                </a:ext>
              </a:extLst>
            </p:cNvPr>
            <p:cNvSpPr/>
            <p:nvPr/>
          </p:nvSpPr>
          <p:spPr>
            <a:xfrm>
              <a:off x="1150373" y="4212893"/>
              <a:ext cx="3443750" cy="912628"/>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zh-TW" altLang="en-US" sz="2400">
                  <a:solidFill>
                    <a:schemeClr val="tx1"/>
                  </a:solidFill>
                  <a:latin typeface="Calibri"/>
                  <a:ea typeface="新細明體"/>
                  <a:cs typeface="Calibri"/>
                </a:rPr>
                <a:t>Fine-tuned Model</a:t>
              </a:r>
              <a:endParaRPr lang="zh-TW">
                <a:solidFill>
                  <a:schemeClr val="tx1"/>
                </a:solidFill>
              </a:endParaRPr>
            </a:p>
            <a:p>
              <a:pPr algn="ctr"/>
              <a:r>
                <a:rPr lang="zh-TW" altLang="en-US" sz="2400">
                  <a:solidFill>
                    <a:schemeClr val="tx1"/>
                  </a:solidFill>
                  <a:ea typeface="新細明體"/>
                  <a:cs typeface="Calibri"/>
                </a:rPr>
                <a:t>for </a:t>
              </a:r>
              <a:r>
                <a:rPr lang="en-US" altLang="zh-TW" sz="2400">
                  <a:solidFill>
                    <a:schemeClr val="tx1"/>
                  </a:solidFill>
                  <a:ea typeface="新細明體"/>
                  <a:cs typeface="Calibri"/>
                </a:rPr>
                <a:t>Intermediate-</a:t>
              </a:r>
              <a:r>
                <a:rPr lang="zh-TW" altLang="en-US" sz="2400">
                  <a:solidFill>
                    <a:schemeClr val="tx1"/>
                  </a:solidFill>
                  <a:ea typeface="新細明體"/>
                  <a:cs typeface="Calibri"/>
                </a:rPr>
                <a:t>Task C</a:t>
              </a:r>
            </a:p>
          </p:txBody>
        </p:sp>
        <p:sp>
          <p:nvSpPr>
            <p:cNvPr id="15" name="文字方塊 4">
              <a:extLst>
                <a:ext uri="{FF2B5EF4-FFF2-40B4-BE49-F238E27FC236}">
                  <a16:creationId xmlns:a16="http://schemas.microsoft.com/office/drawing/2014/main" id="{5FDB096A-5D19-81E0-BD29-611BB04EDA14}"/>
                </a:ext>
              </a:extLst>
            </p:cNvPr>
            <p:cNvSpPr txBox="1"/>
            <p:nvPr/>
          </p:nvSpPr>
          <p:spPr>
            <a:xfrm>
              <a:off x="332520" y="4447349"/>
              <a:ext cx="817851"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2400">
                  <a:ea typeface="新細明體"/>
                  <a:cs typeface="Calibri"/>
                </a:rPr>
                <a:t>13B</a:t>
              </a:r>
              <a:r>
                <a:rPr lang="zh-TW" altLang="en-US" sz="2400">
                  <a:ea typeface="新細明體"/>
                  <a:cs typeface="Calibri"/>
                </a:rPr>
                <a:t> </a:t>
              </a:r>
              <a:endParaRPr lang="zh-TW"/>
            </a:p>
          </p:txBody>
        </p:sp>
      </p:grpSp>
      <p:grpSp>
        <p:nvGrpSpPr>
          <p:cNvPr id="12" name="群組 11">
            <a:extLst>
              <a:ext uri="{FF2B5EF4-FFF2-40B4-BE49-F238E27FC236}">
                <a16:creationId xmlns:a16="http://schemas.microsoft.com/office/drawing/2014/main" id="{BEDED501-EAE4-5A23-9B46-3BA97AFB7A5A}"/>
              </a:ext>
            </a:extLst>
          </p:cNvPr>
          <p:cNvGrpSpPr/>
          <p:nvPr/>
        </p:nvGrpSpPr>
        <p:grpSpPr>
          <a:xfrm>
            <a:off x="332520" y="5264335"/>
            <a:ext cx="4261603" cy="912628"/>
            <a:chOff x="332520" y="5264335"/>
            <a:chExt cx="4261603" cy="912628"/>
          </a:xfrm>
        </p:grpSpPr>
        <p:sp>
          <p:nvSpPr>
            <p:cNvPr id="8" name="矩形 7">
              <a:extLst>
                <a:ext uri="{FF2B5EF4-FFF2-40B4-BE49-F238E27FC236}">
                  <a16:creationId xmlns:a16="http://schemas.microsoft.com/office/drawing/2014/main" id="{382F826D-250B-3D7E-6988-19B86413EDF4}"/>
                </a:ext>
              </a:extLst>
            </p:cNvPr>
            <p:cNvSpPr/>
            <p:nvPr/>
          </p:nvSpPr>
          <p:spPr>
            <a:xfrm>
              <a:off x="1150373" y="5264335"/>
              <a:ext cx="3443750" cy="912628"/>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zh-TW" altLang="en-US" sz="2400">
                  <a:solidFill>
                    <a:schemeClr val="bg1"/>
                  </a:solidFill>
                  <a:latin typeface="Calibri"/>
                  <a:ea typeface="新細明體"/>
                  <a:cs typeface="Calibri"/>
                </a:rPr>
                <a:t>Fine-tuned Model</a:t>
              </a:r>
              <a:endParaRPr lang="zh-TW">
                <a:solidFill>
                  <a:schemeClr val="bg1"/>
                </a:solidFill>
                <a:ea typeface="新細明體"/>
                <a:cs typeface="Calibri"/>
              </a:endParaRPr>
            </a:p>
            <a:p>
              <a:pPr algn="ctr"/>
              <a:r>
                <a:rPr lang="zh-TW" altLang="en-US" sz="2400">
                  <a:solidFill>
                    <a:schemeClr val="bg1"/>
                  </a:solidFill>
                  <a:ea typeface="新細明體"/>
                  <a:cs typeface="Calibri"/>
                </a:rPr>
                <a:t>for </a:t>
              </a:r>
              <a:r>
                <a:rPr lang="en-US" altLang="zh-TW" sz="2400">
                  <a:solidFill>
                    <a:schemeClr val="bg1"/>
                  </a:solidFill>
                  <a:ea typeface="新細明體"/>
                  <a:cs typeface="Calibri"/>
                </a:rPr>
                <a:t>Intermediate-</a:t>
              </a:r>
              <a:r>
                <a:rPr lang="zh-TW" altLang="en-US" sz="2400">
                  <a:solidFill>
                    <a:schemeClr val="bg1"/>
                  </a:solidFill>
                  <a:ea typeface="新細明體"/>
                  <a:cs typeface="Calibri"/>
                </a:rPr>
                <a:t>Task D</a:t>
              </a:r>
            </a:p>
          </p:txBody>
        </p:sp>
        <p:sp>
          <p:nvSpPr>
            <p:cNvPr id="16" name="文字方塊 4">
              <a:extLst>
                <a:ext uri="{FF2B5EF4-FFF2-40B4-BE49-F238E27FC236}">
                  <a16:creationId xmlns:a16="http://schemas.microsoft.com/office/drawing/2014/main" id="{0913A402-BA95-2060-F92D-F9E4D518390F}"/>
                </a:ext>
              </a:extLst>
            </p:cNvPr>
            <p:cNvSpPr txBox="1"/>
            <p:nvPr/>
          </p:nvSpPr>
          <p:spPr>
            <a:xfrm>
              <a:off x="332520" y="5487920"/>
              <a:ext cx="817851"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2400">
                  <a:ea typeface="新細明體"/>
                  <a:cs typeface="Calibri"/>
                </a:rPr>
                <a:t>13B</a:t>
              </a:r>
              <a:r>
                <a:rPr lang="zh-TW" altLang="en-US" sz="2400">
                  <a:ea typeface="新細明體"/>
                  <a:cs typeface="Calibri"/>
                </a:rPr>
                <a:t> </a:t>
              </a:r>
              <a:endParaRPr lang="zh-TW"/>
            </a:p>
          </p:txBody>
        </p:sp>
      </p:grpSp>
      <p:sp>
        <p:nvSpPr>
          <p:cNvPr id="17" name="文字方塊 4">
            <a:extLst>
              <a:ext uri="{FF2B5EF4-FFF2-40B4-BE49-F238E27FC236}">
                <a16:creationId xmlns:a16="http://schemas.microsoft.com/office/drawing/2014/main" id="{2D2CAEA7-7B87-05E0-E693-8687578A1843}"/>
              </a:ext>
            </a:extLst>
          </p:cNvPr>
          <p:cNvSpPr txBox="1"/>
          <p:nvPr/>
        </p:nvSpPr>
        <p:spPr>
          <a:xfrm>
            <a:off x="636674" y="6307714"/>
            <a:ext cx="4234816"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2400">
                <a:ea typeface="新細明體"/>
                <a:cs typeface="Calibri"/>
              </a:rPr>
              <a:t>Full model (T5-13B) fine-tuning</a:t>
            </a:r>
            <a:endParaRPr lang="zh-TW"/>
          </a:p>
        </p:txBody>
      </p:sp>
      <p:sp>
        <p:nvSpPr>
          <p:cNvPr id="5" name="日期版面配置區 4">
            <a:extLst>
              <a:ext uri="{FF2B5EF4-FFF2-40B4-BE49-F238E27FC236}">
                <a16:creationId xmlns:a16="http://schemas.microsoft.com/office/drawing/2014/main" id="{F4B5E746-17E2-F67B-C127-33781A0965E6}"/>
              </a:ext>
            </a:extLst>
          </p:cNvPr>
          <p:cNvSpPr>
            <a:spLocks noGrp="1"/>
          </p:cNvSpPr>
          <p:nvPr>
            <p:ph type="dt" sz="half" idx="10"/>
          </p:nvPr>
        </p:nvSpPr>
        <p:spPr/>
        <p:txBody>
          <a:bodyPr/>
          <a:lstStyle/>
          <a:p>
            <a:endParaRPr lang="en-TW"/>
          </a:p>
        </p:txBody>
      </p:sp>
    </p:spTree>
    <p:extLst>
      <p:ext uri="{BB962C8B-B14F-4D97-AF65-F5344CB8AC3E}">
        <p14:creationId xmlns:p14="http://schemas.microsoft.com/office/powerpoint/2010/main" val="3689730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4"/>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nodeType="afterEffect">
                                  <p:stCondLst>
                                    <p:cond delay="0"/>
                                  </p:stCondLst>
                                  <p:childTnLst>
                                    <p:set>
                                      <p:cBhvr>
                                        <p:cTn id="15" dur="1" fill="hold">
                                          <p:stCondLst>
                                            <p:cond delay="0"/>
                                          </p:stCondLst>
                                        </p:cTn>
                                        <p:tgtEl>
                                          <p:spTgt spid="11"/>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9FF905C-0513-3F59-FD52-6F4E20DF24B5}"/>
              </a:ext>
            </a:extLst>
          </p:cNvPr>
          <p:cNvSpPr>
            <a:spLocks noGrp="1"/>
          </p:cNvSpPr>
          <p:nvPr>
            <p:ph type="title"/>
          </p:nvPr>
        </p:nvSpPr>
        <p:spPr/>
        <p:txBody>
          <a:bodyPr>
            <a:normAutofit/>
          </a:bodyPr>
          <a:lstStyle/>
          <a:p>
            <a:r>
              <a:rPr lang="en-US" altLang="zh-TW">
                <a:solidFill>
                  <a:schemeClr val="tx1"/>
                </a:solidFill>
                <a:ea typeface="新細明體"/>
                <a:cs typeface="Calibri"/>
              </a:rPr>
              <a:t>Intermediate-task fine-tuning</a:t>
            </a:r>
            <a:endParaRPr kumimoji="1" lang="zh-TW" altLang="en-US"/>
          </a:p>
        </p:txBody>
      </p:sp>
      <p:sp>
        <p:nvSpPr>
          <p:cNvPr id="3" name="內容版面配置區 2">
            <a:extLst>
              <a:ext uri="{FF2B5EF4-FFF2-40B4-BE49-F238E27FC236}">
                <a16:creationId xmlns:a16="http://schemas.microsoft.com/office/drawing/2014/main" id="{3FB163F3-5056-D402-49A5-CA8F49013EE6}"/>
              </a:ext>
            </a:extLst>
          </p:cNvPr>
          <p:cNvSpPr>
            <a:spLocks noGrp="1"/>
          </p:cNvSpPr>
          <p:nvPr>
            <p:ph idx="1"/>
          </p:nvPr>
        </p:nvSpPr>
        <p:spPr/>
        <p:txBody>
          <a:bodyPr/>
          <a:lstStyle/>
          <a:p>
            <a:r>
              <a:rPr kumimoji="1" lang="en-US" altLang="zh-TW"/>
              <a:t>When fine-tuning with soft prompt tuning, we only need to transfer the prompt embedding instead of the whole model</a:t>
            </a:r>
            <a:endParaRPr kumimoji="1" lang="zh-TW" altLang="en-US"/>
          </a:p>
        </p:txBody>
      </p:sp>
      <p:sp>
        <p:nvSpPr>
          <p:cNvPr id="6" name="矩形 5">
            <a:extLst>
              <a:ext uri="{FF2B5EF4-FFF2-40B4-BE49-F238E27FC236}">
                <a16:creationId xmlns:a16="http://schemas.microsoft.com/office/drawing/2014/main" id="{4BF92BA9-01AD-50B5-1162-14FFD97AAD09}"/>
              </a:ext>
            </a:extLst>
          </p:cNvPr>
          <p:cNvSpPr/>
          <p:nvPr/>
        </p:nvSpPr>
        <p:spPr>
          <a:xfrm>
            <a:off x="1150373" y="3161452"/>
            <a:ext cx="3443750" cy="91262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zh-TW" altLang="en-US" sz="2400">
                <a:solidFill>
                  <a:schemeClr val="tx1"/>
                </a:solidFill>
                <a:latin typeface="Calibri"/>
                <a:ea typeface="新細明體"/>
                <a:cs typeface="Calibri"/>
              </a:rPr>
              <a:t>Fine-tuned Model</a:t>
            </a:r>
            <a:endParaRPr lang="zh-TW">
              <a:solidFill>
                <a:schemeClr val="tx1"/>
              </a:solidFill>
            </a:endParaRPr>
          </a:p>
          <a:p>
            <a:pPr algn="ctr"/>
            <a:r>
              <a:rPr lang="zh-TW" altLang="en-US" sz="2400">
                <a:solidFill>
                  <a:schemeClr val="tx1"/>
                </a:solidFill>
                <a:ea typeface="新細明體"/>
                <a:cs typeface="Calibri"/>
              </a:rPr>
              <a:t>for </a:t>
            </a:r>
            <a:r>
              <a:rPr lang="en-US" altLang="zh-TW" sz="2400">
                <a:solidFill>
                  <a:schemeClr val="tx1"/>
                </a:solidFill>
                <a:ea typeface="新細明體"/>
                <a:cs typeface="Calibri"/>
              </a:rPr>
              <a:t>Intermediate-</a:t>
            </a:r>
            <a:r>
              <a:rPr lang="zh-TW" altLang="en-US" sz="2400">
                <a:solidFill>
                  <a:schemeClr val="tx1"/>
                </a:solidFill>
                <a:ea typeface="新細明體"/>
                <a:cs typeface="Calibri"/>
              </a:rPr>
              <a:t>Task B</a:t>
            </a:r>
          </a:p>
        </p:txBody>
      </p:sp>
      <p:sp>
        <p:nvSpPr>
          <p:cNvPr id="7" name="矩形 6">
            <a:extLst>
              <a:ext uri="{FF2B5EF4-FFF2-40B4-BE49-F238E27FC236}">
                <a16:creationId xmlns:a16="http://schemas.microsoft.com/office/drawing/2014/main" id="{B8C6FEA5-64A5-61BC-4292-7E720750B480}"/>
              </a:ext>
            </a:extLst>
          </p:cNvPr>
          <p:cNvSpPr/>
          <p:nvPr/>
        </p:nvSpPr>
        <p:spPr>
          <a:xfrm>
            <a:off x="1150373" y="4212893"/>
            <a:ext cx="3443750" cy="912628"/>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zh-TW" altLang="en-US" sz="2400">
                <a:solidFill>
                  <a:schemeClr val="tx1"/>
                </a:solidFill>
                <a:latin typeface="Calibri"/>
                <a:ea typeface="新細明體"/>
                <a:cs typeface="Calibri"/>
              </a:rPr>
              <a:t>Fine-tuned Model</a:t>
            </a:r>
            <a:endParaRPr lang="zh-TW">
              <a:solidFill>
                <a:schemeClr val="tx1"/>
              </a:solidFill>
            </a:endParaRPr>
          </a:p>
          <a:p>
            <a:pPr algn="ctr"/>
            <a:r>
              <a:rPr lang="zh-TW" altLang="en-US" sz="2400">
                <a:solidFill>
                  <a:schemeClr val="tx1"/>
                </a:solidFill>
                <a:ea typeface="新細明體"/>
                <a:cs typeface="Calibri"/>
              </a:rPr>
              <a:t>for </a:t>
            </a:r>
            <a:r>
              <a:rPr lang="en-US" altLang="zh-TW" sz="2400">
                <a:solidFill>
                  <a:schemeClr val="tx1"/>
                </a:solidFill>
                <a:ea typeface="新細明體"/>
                <a:cs typeface="Calibri"/>
              </a:rPr>
              <a:t>Intermediate-</a:t>
            </a:r>
            <a:r>
              <a:rPr lang="zh-TW" altLang="en-US" sz="2400">
                <a:solidFill>
                  <a:schemeClr val="tx1"/>
                </a:solidFill>
                <a:ea typeface="新細明體"/>
                <a:cs typeface="Calibri"/>
              </a:rPr>
              <a:t>Task C</a:t>
            </a:r>
          </a:p>
        </p:txBody>
      </p:sp>
      <p:sp>
        <p:nvSpPr>
          <p:cNvPr id="8" name="矩形 7">
            <a:extLst>
              <a:ext uri="{FF2B5EF4-FFF2-40B4-BE49-F238E27FC236}">
                <a16:creationId xmlns:a16="http://schemas.microsoft.com/office/drawing/2014/main" id="{382F826D-250B-3D7E-6988-19B86413EDF4}"/>
              </a:ext>
            </a:extLst>
          </p:cNvPr>
          <p:cNvSpPr/>
          <p:nvPr/>
        </p:nvSpPr>
        <p:spPr>
          <a:xfrm>
            <a:off x="1150373" y="5264335"/>
            <a:ext cx="3443750" cy="912628"/>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zh-TW" altLang="en-US" sz="2400">
                <a:solidFill>
                  <a:schemeClr val="bg1"/>
                </a:solidFill>
                <a:latin typeface="Calibri"/>
                <a:ea typeface="新細明體"/>
                <a:cs typeface="Calibri"/>
              </a:rPr>
              <a:t>Fine-tuned Model</a:t>
            </a:r>
            <a:endParaRPr lang="zh-TW">
              <a:solidFill>
                <a:schemeClr val="bg1"/>
              </a:solidFill>
              <a:ea typeface="新細明體"/>
              <a:cs typeface="Calibri"/>
            </a:endParaRPr>
          </a:p>
          <a:p>
            <a:pPr algn="ctr"/>
            <a:r>
              <a:rPr lang="zh-TW" altLang="en-US" sz="2400">
                <a:solidFill>
                  <a:schemeClr val="bg1"/>
                </a:solidFill>
                <a:ea typeface="新細明體"/>
                <a:cs typeface="Calibri"/>
              </a:rPr>
              <a:t>for </a:t>
            </a:r>
            <a:r>
              <a:rPr lang="en-US" altLang="zh-TW" sz="2400">
                <a:solidFill>
                  <a:schemeClr val="bg1"/>
                </a:solidFill>
                <a:ea typeface="新細明體"/>
                <a:cs typeface="Calibri"/>
              </a:rPr>
              <a:t>Intermediate-</a:t>
            </a:r>
            <a:r>
              <a:rPr lang="zh-TW" altLang="en-US" sz="2400">
                <a:solidFill>
                  <a:schemeClr val="bg1"/>
                </a:solidFill>
                <a:ea typeface="新細明體"/>
                <a:cs typeface="Calibri"/>
              </a:rPr>
              <a:t>Task D</a:t>
            </a:r>
          </a:p>
        </p:txBody>
      </p:sp>
      <p:sp>
        <p:nvSpPr>
          <p:cNvPr id="10" name="矩形 9">
            <a:extLst>
              <a:ext uri="{FF2B5EF4-FFF2-40B4-BE49-F238E27FC236}">
                <a16:creationId xmlns:a16="http://schemas.microsoft.com/office/drawing/2014/main" id="{91C67B7C-1450-E3D2-31F4-5801E7473F6A}"/>
              </a:ext>
            </a:extLst>
          </p:cNvPr>
          <p:cNvSpPr/>
          <p:nvPr/>
        </p:nvSpPr>
        <p:spPr>
          <a:xfrm>
            <a:off x="1150373" y="2110011"/>
            <a:ext cx="3443750" cy="912628"/>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zh-TW" altLang="en-US" sz="2400">
                <a:solidFill>
                  <a:schemeClr val="tx1"/>
                </a:solidFill>
                <a:latin typeface="Calibri"/>
                <a:ea typeface="新細明體"/>
                <a:cs typeface="Calibri"/>
              </a:rPr>
              <a:t>Fine-tuned Model</a:t>
            </a:r>
            <a:endParaRPr lang="zh-TW">
              <a:solidFill>
                <a:schemeClr val="tx1"/>
              </a:solidFill>
            </a:endParaRPr>
          </a:p>
          <a:p>
            <a:pPr algn="ctr"/>
            <a:r>
              <a:rPr lang="zh-TW" altLang="en-US" sz="2400">
                <a:solidFill>
                  <a:schemeClr val="tx1"/>
                </a:solidFill>
                <a:ea typeface="新細明體"/>
                <a:cs typeface="Calibri"/>
              </a:rPr>
              <a:t>for </a:t>
            </a:r>
            <a:r>
              <a:rPr lang="en-US" altLang="zh-TW" sz="2400">
                <a:solidFill>
                  <a:schemeClr val="tx1"/>
                </a:solidFill>
                <a:ea typeface="新細明體"/>
                <a:cs typeface="Calibri"/>
              </a:rPr>
              <a:t>Intermediate-</a:t>
            </a:r>
            <a:r>
              <a:rPr lang="zh-TW" altLang="en-US" sz="2400">
                <a:solidFill>
                  <a:schemeClr val="tx1"/>
                </a:solidFill>
                <a:ea typeface="新細明體"/>
                <a:cs typeface="Calibri"/>
              </a:rPr>
              <a:t>Task A</a:t>
            </a:r>
          </a:p>
        </p:txBody>
      </p:sp>
      <p:sp>
        <p:nvSpPr>
          <p:cNvPr id="13" name="文字方塊 4">
            <a:extLst>
              <a:ext uri="{FF2B5EF4-FFF2-40B4-BE49-F238E27FC236}">
                <a16:creationId xmlns:a16="http://schemas.microsoft.com/office/drawing/2014/main" id="{794E29F8-0D6E-F423-C4D1-7F06B265DAEE}"/>
              </a:ext>
            </a:extLst>
          </p:cNvPr>
          <p:cNvSpPr txBox="1"/>
          <p:nvPr/>
        </p:nvSpPr>
        <p:spPr>
          <a:xfrm>
            <a:off x="332522" y="2414274"/>
            <a:ext cx="817851"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2400">
                <a:ea typeface="新細明體"/>
                <a:cs typeface="Calibri"/>
              </a:rPr>
              <a:t>13B</a:t>
            </a:r>
            <a:r>
              <a:rPr lang="zh-TW" altLang="en-US" sz="2400">
                <a:ea typeface="新細明體"/>
                <a:cs typeface="Calibri"/>
              </a:rPr>
              <a:t> </a:t>
            </a:r>
            <a:endParaRPr lang="zh-TW"/>
          </a:p>
        </p:txBody>
      </p:sp>
      <p:sp>
        <p:nvSpPr>
          <p:cNvPr id="14" name="文字方塊 4">
            <a:extLst>
              <a:ext uri="{FF2B5EF4-FFF2-40B4-BE49-F238E27FC236}">
                <a16:creationId xmlns:a16="http://schemas.microsoft.com/office/drawing/2014/main" id="{C5B8012A-96C6-74DE-21F7-3AF4728E0C46}"/>
              </a:ext>
            </a:extLst>
          </p:cNvPr>
          <p:cNvSpPr txBox="1"/>
          <p:nvPr/>
        </p:nvSpPr>
        <p:spPr>
          <a:xfrm>
            <a:off x="332521" y="3386933"/>
            <a:ext cx="817851"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2400">
                <a:ea typeface="新細明體"/>
                <a:cs typeface="Calibri"/>
              </a:rPr>
              <a:t>13B</a:t>
            </a:r>
            <a:r>
              <a:rPr lang="zh-TW" altLang="en-US" sz="2400">
                <a:ea typeface="新細明體"/>
                <a:cs typeface="Calibri"/>
              </a:rPr>
              <a:t> </a:t>
            </a:r>
            <a:endParaRPr lang="zh-TW"/>
          </a:p>
        </p:txBody>
      </p:sp>
      <p:sp>
        <p:nvSpPr>
          <p:cNvPr id="15" name="文字方塊 4">
            <a:extLst>
              <a:ext uri="{FF2B5EF4-FFF2-40B4-BE49-F238E27FC236}">
                <a16:creationId xmlns:a16="http://schemas.microsoft.com/office/drawing/2014/main" id="{5FDB096A-5D19-81E0-BD29-611BB04EDA14}"/>
              </a:ext>
            </a:extLst>
          </p:cNvPr>
          <p:cNvSpPr txBox="1"/>
          <p:nvPr/>
        </p:nvSpPr>
        <p:spPr>
          <a:xfrm>
            <a:off x="332520" y="4447349"/>
            <a:ext cx="817851"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2400">
                <a:ea typeface="新細明體"/>
                <a:cs typeface="Calibri"/>
              </a:rPr>
              <a:t>13B</a:t>
            </a:r>
            <a:r>
              <a:rPr lang="zh-TW" altLang="en-US" sz="2400">
                <a:ea typeface="新細明體"/>
                <a:cs typeface="Calibri"/>
              </a:rPr>
              <a:t> </a:t>
            </a:r>
            <a:endParaRPr lang="zh-TW"/>
          </a:p>
        </p:txBody>
      </p:sp>
      <p:sp>
        <p:nvSpPr>
          <p:cNvPr id="16" name="文字方塊 4">
            <a:extLst>
              <a:ext uri="{FF2B5EF4-FFF2-40B4-BE49-F238E27FC236}">
                <a16:creationId xmlns:a16="http://schemas.microsoft.com/office/drawing/2014/main" id="{0913A402-BA95-2060-F92D-F9E4D518390F}"/>
              </a:ext>
            </a:extLst>
          </p:cNvPr>
          <p:cNvSpPr txBox="1"/>
          <p:nvPr/>
        </p:nvSpPr>
        <p:spPr>
          <a:xfrm>
            <a:off x="332520" y="5487920"/>
            <a:ext cx="817851"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2400">
                <a:ea typeface="新細明體"/>
                <a:cs typeface="Calibri"/>
              </a:rPr>
              <a:t>13B</a:t>
            </a:r>
            <a:r>
              <a:rPr lang="zh-TW" altLang="en-US" sz="2400">
                <a:ea typeface="新細明體"/>
                <a:cs typeface="Calibri"/>
              </a:rPr>
              <a:t> </a:t>
            </a:r>
            <a:endParaRPr lang="zh-TW"/>
          </a:p>
        </p:txBody>
      </p:sp>
      <p:sp>
        <p:nvSpPr>
          <p:cNvPr id="17" name="文字方塊 4">
            <a:extLst>
              <a:ext uri="{FF2B5EF4-FFF2-40B4-BE49-F238E27FC236}">
                <a16:creationId xmlns:a16="http://schemas.microsoft.com/office/drawing/2014/main" id="{2D2CAEA7-7B87-05E0-E693-8687578A1843}"/>
              </a:ext>
            </a:extLst>
          </p:cNvPr>
          <p:cNvSpPr txBox="1"/>
          <p:nvPr/>
        </p:nvSpPr>
        <p:spPr>
          <a:xfrm>
            <a:off x="636674" y="6307714"/>
            <a:ext cx="4234816"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2400">
                <a:ea typeface="新細明體"/>
                <a:cs typeface="Calibri"/>
              </a:rPr>
              <a:t>Full model (T5-13B) fine-tuning</a:t>
            </a:r>
            <a:endParaRPr lang="zh-TW"/>
          </a:p>
        </p:txBody>
      </p:sp>
      <p:grpSp>
        <p:nvGrpSpPr>
          <p:cNvPr id="22" name="群組 21">
            <a:extLst>
              <a:ext uri="{FF2B5EF4-FFF2-40B4-BE49-F238E27FC236}">
                <a16:creationId xmlns:a16="http://schemas.microsoft.com/office/drawing/2014/main" id="{BB96EE01-BEDE-4E72-2055-0483C7BA45F4}"/>
              </a:ext>
            </a:extLst>
          </p:cNvPr>
          <p:cNvGrpSpPr/>
          <p:nvPr/>
        </p:nvGrpSpPr>
        <p:grpSpPr>
          <a:xfrm>
            <a:off x="7165872" y="2110011"/>
            <a:ext cx="1616179" cy="4066952"/>
            <a:chOff x="6252086" y="2110011"/>
            <a:chExt cx="1616179" cy="4066952"/>
          </a:xfrm>
        </p:grpSpPr>
        <p:sp>
          <p:nvSpPr>
            <p:cNvPr id="18" name="矩形 17">
              <a:extLst>
                <a:ext uri="{FF2B5EF4-FFF2-40B4-BE49-F238E27FC236}">
                  <a16:creationId xmlns:a16="http://schemas.microsoft.com/office/drawing/2014/main" id="{90E584E5-EC68-5603-3E61-27B9A4B32D56}"/>
                </a:ext>
              </a:extLst>
            </p:cNvPr>
            <p:cNvSpPr/>
            <p:nvPr/>
          </p:nvSpPr>
          <p:spPr>
            <a:xfrm>
              <a:off x="6252086" y="3161452"/>
              <a:ext cx="1616179" cy="91262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tLang="zh-TW" sz="2000">
                  <a:solidFill>
                    <a:schemeClr val="tx1"/>
                  </a:solidFill>
                  <a:latin typeface="Calibri"/>
                  <a:ea typeface="新細明體"/>
                  <a:cs typeface="Calibri"/>
                </a:rPr>
                <a:t>Prompt</a:t>
              </a:r>
              <a:r>
                <a:rPr lang="en-US" altLang="zh-TW" sz="2000">
                  <a:solidFill>
                    <a:schemeClr val="tx1"/>
                  </a:solidFill>
                  <a:ea typeface="新細明體"/>
                  <a:cs typeface="Calibri"/>
                </a:rPr>
                <a:t> for </a:t>
              </a:r>
              <a:br>
                <a:rPr lang="en-US" altLang="zh-TW" sz="2000">
                  <a:solidFill>
                    <a:schemeClr val="tx1"/>
                  </a:solidFill>
                  <a:ea typeface="新細明體"/>
                  <a:cs typeface="Calibri"/>
                </a:rPr>
              </a:br>
              <a:r>
                <a:rPr lang="en-US" altLang="zh-TW" sz="2000">
                  <a:solidFill>
                    <a:schemeClr val="tx1"/>
                  </a:solidFill>
                  <a:ea typeface="新細明體"/>
                  <a:cs typeface="Calibri"/>
                </a:rPr>
                <a:t>Intermediate-</a:t>
              </a:r>
              <a:r>
                <a:rPr lang="zh-TW" altLang="en-US" sz="2000">
                  <a:solidFill>
                    <a:schemeClr val="tx1"/>
                  </a:solidFill>
                  <a:ea typeface="新細明體"/>
                  <a:cs typeface="Calibri"/>
                </a:rPr>
                <a:t>Task</a:t>
              </a:r>
              <a:r>
                <a:rPr lang="en-US" altLang="zh-TW" sz="2000">
                  <a:solidFill>
                    <a:schemeClr val="tx1"/>
                  </a:solidFill>
                  <a:ea typeface="新細明體"/>
                  <a:cs typeface="Calibri"/>
                </a:rPr>
                <a:t> B</a:t>
              </a:r>
              <a:endParaRPr lang="zh-TW" altLang="en-US" sz="2000">
                <a:solidFill>
                  <a:schemeClr val="tx1"/>
                </a:solidFill>
                <a:ea typeface="新細明體"/>
                <a:cs typeface="Calibri"/>
              </a:endParaRPr>
            </a:p>
          </p:txBody>
        </p:sp>
        <p:sp>
          <p:nvSpPr>
            <p:cNvPr id="19" name="矩形 18">
              <a:extLst>
                <a:ext uri="{FF2B5EF4-FFF2-40B4-BE49-F238E27FC236}">
                  <a16:creationId xmlns:a16="http://schemas.microsoft.com/office/drawing/2014/main" id="{835263DF-B65B-D62D-CBE7-0D60840A9D2C}"/>
                </a:ext>
              </a:extLst>
            </p:cNvPr>
            <p:cNvSpPr/>
            <p:nvPr/>
          </p:nvSpPr>
          <p:spPr>
            <a:xfrm>
              <a:off x="6252086" y="4212893"/>
              <a:ext cx="1616179" cy="912628"/>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tLang="zh-TW" sz="2000">
                  <a:solidFill>
                    <a:schemeClr val="tx1"/>
                  </a:solidFill>
                  <a:latin typeface="Calibri"/>
                  <a:ea typeface="新細明體"/>
                  <a:cs typeface="Calibri"/>
                </a:rPr>
                <a:t>Prompt</a:t>
              </a:r>
              <a:r>
                <a:rPr lang="en-US" altLang="zh-TW" sz="2000">
                  <a:solidFill>
                    <a:schemeClr val="tx1"/>
                  </a:solidFill>
                  <a:ea typeface="新細明體"/>
                  <a:cs typeface="Calibri"/>
                </a:rPr>
                <a:t> for </a:t>
              </a:r>
              <a:br>
                <a:rPr lang="en-US" altLang="zh-TW" sz="2000">
                  <a:solidFill>
                    <a:schemeClr val="tx1"/>
                  </a:solidFill>
                  <a:ea typeface="新細明體"/>
                  <a:cs typeface="Calibri"/>
                </a:rPr>
              </a:br>
              <a:r>
                <a:rPr lang="en-US" altLang="zh-TW" sz="2000">
                  <a:solidFill>
                    <a:schemeClr val="tx1"/>
                  </a:solidFill>
                  <a:ea typeface="新細明體"/>
                  <a:cs typeface="Calibri"/>
                </a:rPr>
                <a:t>Intermediate-</a:t>
              </a:r>
              <a:r>
                <a:rPr lang="zh-TW" altLang="en-US" sz="2000">
                  <a:solidFill>
                    <a:schemeClr val="tx1"/>
                  </a:solidFill>
                  <a:ea typeface="新細明體"/>
                  <a:cs typeface="Calibri"/>
                </a:rPr>
                <a:t>Task</a:t>
              </a:r>
              <a:r>
                <a:rPr lang="en-US" altLang="zh-TW" sz="2000">
                  <a:solidFill>
                    <a:schemeClr val="tx1"/>
                  </a:solidFill>
                  <a:ea typeface="新細明體"/>
                  <a:cs typeface="Calibri"/>
                </a:rPr>
                <a:t> C</a:t>
              </a:r>
              <a:endParaRPr lang="zh-TW" altLang="en-US" sz="2000">
                <a:solidFill>
                  <a:schemeClr val="tx1"/>
                </a:solidFill>
                <a:ea typeface="新細明體"/>
                <a:cs typeface="Calibri"/>
              </a:endParaRPr>
            </a:p>
          </p:txBody>
        </p:sp>
        <p:sp>
          <p:nvSpPr>
            <p:cNvPr id="20" name="矩形 19">
              <a:extLst>
                <a:ext uri="{FF2B5EF4-FFF2-40B4-BE49-F238E27FC236}">
                  <a16:creationId xmlns:a16="http://schemas.microsoft.com/office/drawing/2014/main" id="{E388FDDE-E5B2-F7A8-AF54-EFA3E68B4923}"/>
                </a:ext>
              </a:extLst>
            </p:cNvPr>
            <p:cNvSpPr/>
            <p:nvPr/>
          </p:nvSpPr>
          <p:spPr>
            <a:xfrm>
              <a:off x="6252086" y="5264335"/>
              <a:ext cx="1616179" cy="912628"/>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tLang="zh-TW" sz="2000">
                  <a:solidFill>
                    <a:schemeClr val="bg1"/>
                  </a:solidFill>
                  <a:latin typeface="Calibri"/>
                  <a:ea typeface="新細明體"/>
                  <a:cs typeface="Calibri"/>
                </a:rPr>
                <a:t>Prompt</a:t>
              </a:r>
              <a:r>
                <a:rPr lang="en-US" altLang="zh-TW" sz="2000">
                  <a:solidFill>
                    <a:schemeClr val="bg1"/>
                  </a:solidFill>
                  <a:ea typeface="新細明體"/>
                  <a:cs typeface="Calibri"/>
                </a:rPr>
                <a:t> for </a:t>
              </a:r>
              <a:br>
                <a:rPr lang="en-US" altLang="zh-TW" sz="2000">
                  <a:solidFill>
                    <a:schemeClr val="bg1"/>
                  </a:solidFill>
                  <a:ea typeface="新細明體"/>
                  <a:cs typeface="Calibri"/>
                </a:rPr>
              </a:br>
              <a:r>
                <a:rPr lang="en-US" altLang="zh-TW" sz="2000">
                  <a:solidFill>
                    <a:schemeClr val="bg1"/>
                  </a:solidFill>
                  <a:ea typeface="新細明體"/>
                  <a:cs typeface="Calibri"/>
                </a:rPr>
                <a:t>Intermediate-</a:t>
              </a:r>
              <a:r>
                <a:rPr lang="zh-TW" altLang="en-US" sz="2000">
                  <a:solidFill>
                    <a:schemeClr val="bg1"/>
                  </a:solidFill>
                  <a:ea typeface="新細明體"/>
                  <a:cs typeface="Calibri"/>
                </a:rPr>
                <a:t>Task</a:t>
              </a:r>
              <a:r>
                <a:rPr lang="en-US" altLang="zh-TW" sz="2000">
                  <a:solidFill>
                    <a:schemeClr val="bg1"/>
                  </a:solidFill>
                  <a:ea typeface="新細明體"/>
                  <a:cs typeface="Calibri"/>
                </a:rPr>
                <a:t> D</a:t>
              </a:r>
              <a:endParaRPr lang="zh-TW" altLang="en-US" sz="2000">
                <a:solidFill>
                  <a:schemeClr val="bg1"/>
                </a:solidFill>
                <a:ea typeface="新細明體"/>
                <a:cs typeface="Calibri"/>
              </a:endParaRPr>
            </a:p>
          </p:txBody>
        </p:sp>
        <p:sp>
          <p:nvSpPr>
            <p:cNvPr id="21" name="矩形 20">
              <a:extLst>
                <a:ext uri="{FF2B5EF4-FFF2-40B4-BE49-F238E27FC236}">
                  <a16:creationId xmlns:a16="http://schemas.microsoft.com/office/drawing/2014/main" id="{FA6B8432-F8C0-2CD1-C407-675BAF731E38}"/>
                </a:ext>
              </a:extLst>
            </p:cNvPr>
            <p:cNvSpPr/>
            <p:nvPr/>
          </p:nvSpPr>
          <p:spPr>
            <a:xfrm>
              <a:off x="6252086" y="2110011"/>
              <a:ext cx="1616179" cy="912628"/>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tLang="zh-TW" sz="2000">
                  <a:solidFill>
                    <a:schemeClr val="tx1"/>
                  </a:solidFill>
                  <a:latin typeface="Calibri"/>
                  <a:ea typeface="新細明體"/>
                  <a:cs typeface="Calibri"/>
                </a:rPr>
                <a:t>Prompt for </a:t>
              </a:r>
              <a:br>
                <a:rPr lang="en-US" altLang="zh-TW" sz="2000">
                  <a:solidFill>
                    <a:schemeClr val="tx1"/>
                  </a:solidFill>
                  <a:latin typeface="Calibri"/>
                  <a:ea typeface="新細明體"/>
                  <a:cs typeface="Calibri"/>
                </a:rPr>
              </a:br>
              <a:r>
                <a:rPr lang="en-US" altLang="zh-TW" sz="2000">
                  <a:solidFill>
                    <a:schemeClr val="tx1"/>
                  </a:solidFill>
                  <a:ea typeface="新細明體"/>
                  <a:cs typeface="Calibri"/>
                </a:rPr>
                <a:t>Intermediate-</a:t>
              </a:r>
              <a:r>
                <a:rPr lang="zh-TW" altLang="en-US" sz="2000">
                  <a:solidFill>
                    <a:schemeClr val="tx1"/>
                  </a:solidFill>
                  <a:ea typeface="新細明體"/>
                  <a:cs typeface="Calibri"/>
                </a:rPr>
                <a:t>Task</a:t>
              </a:r>
              <a:r>
                <a:rPr lang="en-US" altLang="zh-TW" sz="2000">
                  <a:solidFill>
                    <a:schemeClr val="tx1"/>
                  </a:solidFill>
                  <a:latin typeface="Calibri"/>
                  <a:ea typeface="新細明體"/>
                  <a:cs typeface="Calibri"/>
                </a:rPr>
                <a:t> </a:t>
              </a:r>
              <a:r>
                <a:rPr lang="zh-TW" altLang="en-US" sz="2000">
                  <a:solidFill>
                    <a:schemeClr val="tx1"/>
                  </a:solidFill>
                  <a:ea typeface="新細明體"/>
                  <a:cs typeface="Calibri"/>
                </a:rPr>
                <a:t>A</a:t>
              </a:r>
            </a:p>
          </p:txBody>
        </p:sp>
      </p:grpSp>
      <p:sp>
        <p:nvSpPr>
          <p:cNvPr id="23" name="文字方塊 4">
            <a:extLst>
              <a:ext uri="{FF2B5EF4-FFF2-40B4-BE49-F238E27FC236}">
                <a16:creationId xmlns:a16="http://schemas.microsoft.com/office/drawing/2014/main" id="{22BE4AD0-C0E0-B08A-BB6C-AAC4907BC0C3}"/>
              </a:ext>
            </a:extLst>
          </p:cNvPr>
          <p:cNvSpPr txBox="1"/>
          <p:nvPr/>
        </p:nvSpPr>
        <p:spPr>
          <a:xfrm>
            <a:off x="6986603" y="6322854"/>
            <a:ext cx="1974715"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2400">
                <a:ea typeface="新細明體"/>
                <a:cs typeface="Calibri"/>
              </a:rPr>
              <a:t>Prefix tuning</a:t>
            </a:r>
            <a:endParaRPr lang="zh-TW"/>
          </a:p>
        </p:txBody>
      </p:sp>
      <p:sp>
        <p:nvSpPr>
          <p:cNvPr id="24" name="文字方塊 4">
            <a:extLst>
              <a:ext uri="{FF2B5EF4-FFF2-40B4-BE49-F238E27FC236}">
                <a16:creationId xmlns:a16="http://schemas.microsoft.com/office/drawing/2014/main" id="{43F19C54-A2BE-238F-F204-76CC9B253C28}"/>
              </a:ext>
            </a:extLst>
          </p:cNvPr>
          <p:cNvSpPr txBox="1"/>
          <p:nvPr/>
        </p:nvSpPr>
        <p:spPr>
          <a:xfrm>
            <a:off x="8878803" y="2335492"/>
            <a:ext cx="817851"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2400">
                <a:ea typeface="新細明體"/>
                <a:cs typeface="Calibri"/>
              </a:rPr>
              <a:t>204K</a:t>
            </a:r>
            <a:endParaRPr lang="zh-TW"/>
          </a:p>
        </p:txBody>
      </p:sp>
      <p:sp>
        <p:nvSpPr>
          <p:cNvPr id="26" name="文字方塊 4">
            <a:extLst>
              <a:ext uri="{FF2B5EF4-FFF2-40B4-BE49-F238E27FC236}">
                <a16:creationId xmlns:a16="http://schemas.microsoft.com/office/drawing/2014/main" id="{2AAF62BA-EE02-120A-CC15-5FA5F9E9E82C}"/>
              </a:ext>
            </a:extLst>
          </p:cNvPr>
          <p:cNvSpPr txBox="1"/>
          <p:nvPr/>
        </p:nvSpPr>
        <p:spPr>
          <a:xfrm>
            <a:off x="8878803" y="3386932"/>
            <a:ext cx="817851"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2400">
                <a:ea typeface="新細明體"/>
                <a:cs typeface="Calibri"/>
              </a:rPr>
              <a:t>204K</a:t>
            </a:r>
            <a:endParaRPr lang="zh-TW"/>
          </a:p>
        </p:txBody>
      </p:sp>
      <p:sp>
        <p:nvSpPr>
          <p:cNvPr id="27" name="文字方塊 4">
            <a:extLst>
              <a:ext uri="{FF2B5EF4-FFF2-40B4-BE49-F238E27FC236}">
                <a16:creationId xmlns:a16="http://schemas.microsoft.com/office/drawing/2014/main" id="{0322A738-E53A-7148-9220-5B1F3F368DD0}"/>
              </a:ext>
            </a:extLst>
          </p:cNvPr>
          <p:cNvSpPr txBox="1"/>
          <p:nvPr/>
        </p:nvSpPr>
        <p:spPr>
          <a:xfrm>
            <a:off x="8884882" y="4438372"/>
            <a:ext cx="817851"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2400">
                <a:ea typeface="新細明體"/>
                <a:cs typeface="Calibri"/>
              </a:rPr>
              <a:t>204K</a:t>
            </a:r>
            <a:endParaRPr lang="zh-TW"/>
          </a:p>
        </p:txBody>
      </p:sp>
      <p:sp>
        <p:nvSpPr>
          <p:cNvPr id="28" name="文字方塊 4">
            <a:extLst>
              <a:ext uri="{FF2B5EF4-FFF2-40B4-BE49-F238E27FC236}">
                <a16:creationId xmlns:a16="http://schemas.microsoft.com/office/drawing/2014/main" id="{CF548506-AFC8-7744-A4E2-E08BF1D11DD1}"/>
              </a:ext>
            </a:extLst>
          </p:cNvPr>
          <p:cNvSpPr txBox="1"/>
          <p:nvPr/>
        </p:nvSpPr>
        <p:spPr>
          <a:xfrm>
            <a:off x="8878803" y="5487919"/>
            <a:ext cx="817851"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2400">
                <a:ea typeface="新細明體"/>
                <a:cs typeface="Calibri"/>
              </a:rPr>
              <a:t>204K</a:t>
            </a:r>
            <a:endParaRPr lang="zh-TW"/>
          </a:p>
        </p:txBody>
      </p:sp>
      <p:sp>
        <p:nvSpPr>
          <p:cNvPr id="29" name="箭號: 向右 112">
            <a:extLst>
              <a:ext uri="{FF2B5EF4-FFF2-40B4-BE49-F238E27FC236}">
                <a16:creationId xmlns:a16="http://schemas.microsoft.com/office/drawing/2014/main" id="{72C7B5EB-95F9-359F-A188-59E199318EEB}"/>
              </a:ext>
            </a:extLst>
          </p:cNvPr>
          <p:cNvSpPr/>
          <p:nvPr/>
        </p:nvSpPr>
        <p:spPr>
          <a:xfrm>
            <a:off x="4871490" y="6345052"/>
            <a:ext cx="2025446" cy="455341"/>
          </a:xfrm>
          <a:prstGeom prst="rightArrow">
            <a:avLst>
              <a:gd name="adj1" fmla="val 27933"/>
              <a:gd name="adj2" fmla="val 36759"/>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0" name="箭號: 向右 112">
            <a:extLst>
              <a:ext uri="{FF2B5EF4-FFF2-40B4-BE49-F238E27FC236}">
                <a16:creationId xmlns:a16="http://schemas.microsoft.com/office/drawing/2014/main" id="{07D5D0D7-899D-B7D2-955C-45D09FF3FFF1}"/>
              </a:ext>
            </a:extLst>
          </p:cNvPr>
          <p:cNvSpPr/>
          <p:nvPr/>
        </p:nvSpPr>
        <p:spPr>
          <a:xfrm>
            <a:off x="4781823" y="3931233"/>
            <a:ext cx="2204780" cy="455341"/>
          </a:xfrm>
          <a:prstGeom prst="rightArrow">
            <a:avLst>
              <a:gd name="adj1" fmla="val 27933"/>
              <a:gd name="adj2" fmla="val 36759"/>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1" name="文字方塊 4">
            <a:extLst>
              <a:ext uri="{FF2B5EF4-FFF2-40B4-BE49-F238E27FC236}">
                <a16:creationId xmlns:a16="http://schemas.microsoft.com/office/drawing/2014/main" id="{71FC2D89-F566-88F6-7AEF-68BDD6BA7649}"/>
              </a:ext>
            </a:extLst>
          </p:cNvPr>
          <p:cNvSpPr txBox="1"/>
          <p:nvPr/>
        </p:nvSpPr>
        <p:spPr>
          <a:xfrm>
            <a:off x="10223776" y="3931233"/>
            <a:ext cx="1635702"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2400">
                <a:ea typeface="新細明體"/>
                <a:cs typeface="Calibri"/>
              </a:rPr>
              <a:t>0.00184%</a:t>
            </a:r>
            <a:endParaRPr lang="zh-TW"/>
          </a:p>
        </p:txBody>
      </p:sp>
      <p:sp>
        <p:nvSpPr>
          <p:cNvPr id="4" name="日期版面配置區 3">
            <a:extLst>
              <a:ext uri="{FF2B5EF4-FFF2-40B4-BE49-F238E27FC236}">
                <a16:creationId xmlns:a16="http://schemas.microsoft.com/office/drawing/2014/main" id="{3768CF4F-A2C9-376F-E452-C97A4DB1B7C6}"/>
              </a:ext>
            </a:extLst>
          </p:cNvPr>
          <p:cNvSpPr>
            <a:spLocks noGrp="1"/>
          </p:cNvSpPr>
          <p:nvPr>
            <p:ph type="dt" sz="half" idx="10"/>
          </p:nvPr>
        </p:nvSpPr>
        <p:spPr/>
        <p:txBody>
          <a:bodyPr/>
          <a:lstStyle/>
          <a:p>
            <a:endParaRPr lang="en-TW"/>
          </a:p>
        </p:txBody>
      </p:sp>
    </p:spTree>
    <p:extLst>
      <p:ext uri="{BB962C8B-B14F-4D97-AF65-F5344CB8AC3E}">
        <p14:creationId xmlns:p14="http://schemas.microsoft.com/office/powerpoint/2010/main" val="3887359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6" grpId="0"/>
      <p:bldP spid="27" grpId="0"/>
      <p:bldP spid="28" grpId="0"/>
      <p:bldP spid="29" grpId="0" animBg="1"/>
      <p:bldP spid="30" grpId="0" animBg="1"/>
      <p:bldP spid="31" grpId="0"/>
    </p:bld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7A0E11C-977F-DB2B-15A4-54FA90F26FC3}"/>
              </a:ext>
            </a:extLst>
          </p:cNvPr>
          <p:cNvSpPr>
            <a:spLocks noGrp="1"/>
          </p:cNvSpPr>
          <p:nvPr>
            <p:ph type="title"/>
          </p:nvPr>
        </p:nvSpPr>
        <p:spPr/>
        <p:txBody>
          <a:bodyPr>
            <a:normAutofit/>
          </a:bodyPr>
          <a:lstStyle/>
          <a:p>
            <a:r>
              <a:rPr lang="en-US" altLang="zh-TW">
                <a:solidFill>
                  <a:schemeClr val="tx1"/>
                </a:solidFill>
                <a:ea typeface="新細明體"/>
                <a:cs typeface="Calibri"/>
              </a:rPr>
              <a:t>Intermediate-task fine-tuning</a:t>
            </a:r>
            <a:endParaRPr kumimoji="1" lang="zh-TW" altLang="en-US"/>
          </a:p>
        </p:txBody>
      </p:sp>
      <p:sp>
        <p:nvSpPr>
          <p:cNvPr id="3" name="內容版面配置區 2">
            <a:extLst>
              <a:ext uri="{FF2B5EF4-FFF2-40B4-BE49-F238E27FC236}">
                <a16:creationId xmlns:a16="http://schemas.microsoft.com/office/drawing/2014/main" id="{E94F46F6-1C05-BCA4-B989-76A280AA29BE}"/>
              </a:ext>
            </a:extLst>
          </p:cNvPr>
          <p:cNvSpPr>
            <a:spLocks noGrp="1"/>
          </p:cNvSpPr>
          <p:nvPr>
            <p:ph idx="1"/>
          </p:nvPr>
        </p:nvSpPr>
        <p:spPr>
          <a:xfrm>
            <a:off x="838199" y="1219200"/>
            <a:ext cx="10093017" cy="4957763"/>
          </a:xfrm>
        </p:spPr>
        <p:txBody>
          <a:bodyPr/>
          <a:lstStyle/>
          <a:p>
            <a:r>
              <a:rPr kumimoji="1" lang="en-US" altLang="zh-TW" b="1"/>
              <a:t>S</a:t>
            </a:r>
            <a:r>
              <a:rPr kumimoji="1" lang="en-US" altLang="zh-TW"/>
              <a:t>oft </a:t>
            </a:r>
            <a:r>
              <a:rPr kumimoji="1" lang="en-US" altLang="zh-TW" b="1"/>
              <a:t>P</a:t>
            </a:r>
            <a:r>
              <a:rPr kumimoji="1" lang="en-US" altLang="zh-TW"/>
              <a:t>r</a:t>
            </a:r>
            <a:r>
              <a:rPr kumimoji="1" lang="en-US" altLang="zh-TW" b="1"/>
              <a:t>o</a:t>
            </a:r>
            <a:r>
              <a:rPr kumimoji="1" lang="en-US" altLang="zh-TW"/>
              <a:t>mpt </a:t>
            </a:r>
            <a:r>
              <a:rPr kumimoji="1" lang="en-US" altLang="zh-TW" b="1"/>
              <a:t>T</a:t>
            </a:r>
            <a:r>
              <a:rPr kumimoji="1" lang="en-US" altLang="zh-TW"/>
              <a:t>ransfer (</a:t>
            </a:r>
            <a:r>
              <a:rPr kumimoji="1" lang="en-US" altLang="zh-TW" b="1" err="1"/>
              <a:t>SPoT</a:t>
            </a:r>
            <a:r>
              <a:rPr kumimoji="1" lang="en-US" altLang="zh-TW"/>
              <a:t>): Using soft prompts for transferring </a:t>
            </a:r>
          </a:p>
          <a:p>
            <a:pPr lvl="1"/>
            <a:r>
              <a:rPr kumimoji="1" lang="en-US" altLang="zh-TW" err="1"/>
              <a:t>SPoT</a:t>
            </a:r>
            <a:r>
              <a:rPr kumimoji="1" lang="en-US" altLang="zh-TW"/>
              <a:t> yields positive transfer in many cases</a:t>
            </a:r>
            <a:endParaRPr kumimoji="1" lang="zh-TW" altLang="en-US"/>
          </a:p>
        </p:txBody>
      </p:sp>
      <p:pic>
        <p:nvPicPr>
          <p:cNvPr id="9" name="圖片 8">
            <a:extLst>
              <a:ext uri="{FF2B5EF4-FFF2-40B4-BE49-F238E27FC236}">
                <a16:creationId xmlns:a16="http://schemas.microsoft.com/office/drawing/2014/main" id="{B9A08F47-F189-0F61-2645-AD81911722B4}"/>
              </a:ext>
            </a:extLst>
          </p:cNvPr>
          <p:cNvPicPr>
            <a:picLocks noChangeAspect="1"/>
          </p:cNvPicPr>
          <p:nvPr/>
        </p:nvPicPr>
        <p:blipFill>
          <a:blip r:embed="rId2"/>
          <a:stretch>
            <a:fillRect/>
          </a:stretch>
        </p:blipFill>
        <p:spPr>
          <a:xfrm>
            <a:off x="6422717" y="2988368"/>
            <a:ext cx="4508500" cy="228600"/>
          </a:xfrm>
          <a:prstGeom prst="rect">
            <a:avLst/>
          </a:prstGeom>
        </p:spPr>
      </p:pic>
      <p:grpSp>
        <p:nvGrpSpPr>
          <p:cNvPr id="19" name="群組 18">
            <a:extLst>
              <a:ext uri="{FF2B5EF4-FFF2-40B4-BE49-F238E27FC236}">
                <a16:creationId xmlns:a16="http://schemas.microsoft.com/office/drawing/2014/main" id="{CCCB1133-D47B-1CF9-DB3C-874BE5638339}"/>
              </a:ext>
            </a:extLst>
          </p:cNvPr>
          <p:cNvGrpSpPr/>
          <p:nvPr/>
        </p:nvGrpSpPr>
        <p:grpSpPr>
          <a:xfrm>
            <a:off x="999582" y="2435008"/>
            <a:ext cx="8847476" cy="3741955"/>
            <a:chOff x="984834" y="2665840"/>
            <a:chExt cx="8847476" cy="3741955"/>
          </a:xfrm>
        </p:grpSpPr>
        <p:pic>
          <p:nvPicPr>
            <p:cNvPr id="10" name="圖片 9">
              <a:extLst>
                <a:ext uri="{FF2B5EF4-FFF2-40B4-BE49-F238E27FC236}">
                  <a16:creationId xmlns:a16="http://schemas.microsoft.com/office/drawing/2014/main" id="{2BF2317D-69F8-7272-9BB8-98DC5647C85A}"/>
                </a:ext>
              </a:extLst>
            </p:cNvPr>
            <p:cNvPicPr>
              <a:picLocks noChangeAspect="1"/>
            </p:cNvPicPr>
            <p:nvPr/>
          </p:nvPicPr>
          <p:blipFill>
            <a:blip r:embed="rId3"/>
            <a:stretch>
              <a:fillRect/>
            </a:stretch>
          </p:blipFill>
          <p:spPr>
            <a:xfrm>
              <a:off x="3114572" y="2665840"/>
              <a:ext cx="5962855" cy="3511123"/>
            </a:xfrm>
            <a:prstGeom prst="rect">
              <a:avLst/>
            </a:prstGeom>
          </p:spPr>
        </p:pic>
        <p:cxnSp>
          <p:nvCxnSpPr>
            <p:cNvPr id="11" name="直線單箭頭接點 22">
              <a:extLst>
                <a:ext uri="{FF2B5EF4-FFF2-40B4-BE49-F238E27FC236}">
                  <a16:creationId xmlns:a16="http://schemas.microsoft.com/office/drawing/2014/main" id="{57ED6B1C-453F-A8A0-FFA9-95D69C3C7050}"/>
                </a:ext>
              </a:extLst>
            </p:cNvPr>
            <p:cNvCxnSpPr>
              <a:cxnSpLocks/>
            </p:cNvCxnSpPr>
            <p:nvPr/>
          </p:nvCxnSpPr>
          <p:spPr>
            <a:xfrm>
              <a:off x="3043947" y="3103731"/>
              <a:ext cx="0" cy="2552275"/>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文字方塊 4">
              <a:extLst>
                <a:ext uri="{FF2B5EF4-FFF2-40B4-BE49-F238E27FC236}">
                  <a16:creationId xmlns:a16="http://schemas.microsoft.com/office/drawing/2014/main" id="{D834F80B-A894-B247-BC1C-EB1E13B84F41}"/>
                </a:ext>
              </a:extLst>
            </p:cNvPr>
            <p:cNvSpPr txBox="1"/>
            <p:nvPr/>
          </p:nvSpPr>
          <p:spPr>
            <a:xfrm>
              <a:off x="984834" y="4005902"/>
              <a:ext cx="1912478" cy="83099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2400">
                  <a:ea typeface="新細明體"/>
                  <a:cs typeface="Calibri"/>
                </a:rPr>
                <a:t>Intermediate-task</a:t>
              </a:r>
              <a:endParaRPr lang="zh-TW"/>
            </a:p>
          </p:txBody>
        </p:sp>
        <p:cxnSp>
          <p:nvCxnSpPr>
            <p:cNvPr id="13" name="直線單箭頭接點 22">
              <a:extLst>
                <a:ext uri="{FF2B5EF4-FFF2-40B4-BE49-F238E27FC236}">
                  <a16:creationId xmlns:a16="http://schemas.microsoft.com/office/drawing/2014/main" id="{6C69A647-6FB5-E70D-137F-6F6DA02B16BE}"/>
                </a:ext>
              </a:extLst>
            </p:cNvPr>
            <p:cNvCxnSpPr>
              <a:cxnSpLocks/>
            </p:cNvCxnSpPr>
            <p:nvPr/>
          </p:nvCxnSpPr>
          <p:spPr>
            <a:xfrm>
              <a:off x="3994583" y="6252512"/>
              <a:ext cx="4212894"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文字方塊 4">
              <a:extLst>
                <a:ext uri="{FF2B5EF4-FFF2-40B4-BE49-F238E27FC236}">
                  <a16:creationId xmlns:a16="http://schemas.microsoft.com/office/drawing/2014/main" id="{923CAB6D-8220-E86D-B011-B6E08646622E}"/>
                </a:ext>
              </a:extLst>
            </p:cNvPr>
            <p:cNvSpPr txBox="1"/>
            <p:nvPr/>
          </p:nvSpPr>
          <p:spPr>
            <a:xfrm>
              <a:off x="7919832" y="5946130"/>
              <a:ext cx="1912478"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2400">
                  <a:ea typeface="新細明體"/>
                  <a:cs typeface="Calibri"/>
                </a:rPr>
                <a:t>Target task</a:t>
              </a:r>
              <a:endParaRPr lang="zh-TW"/>
            </a:p>
          </p:txBody>
        </p:sp>
      </p:grpSp>
      <p:sp>
        <p:nvSpPr>
          <p:cNvPr id="7" name="文字方塊 6">
            <a:extLst>
              <a:ext uri="{FF2B5EF4-FFF2-40B4-BE49-F238E27FC236}">
                <a16:creationId xmlns:a16="http://schemas.microsoft.com/office/drawing/2014/main" id="{C33EE2CB-60FB-CF5A-03CA-26812162C2D4}"/>
              </a:ext>
            </a:extLst>
          </p:cNvPr>
          <p:cNvSpPr txBox="1"/>
          <p:nvPr/>
        </p:nvSpPr>
        <p:spPr>
          <a:xfrm>
            <a:off x="8956505" y="3889052"/>
            <a:ext cx="2894232" cy="461665"/>
          </a:xfrm>
          <a:prstGeom prst="rect">
            <a:avLst/>
          </a:prstGeom>
          <a:noFill/>
        </p:spPr>
        <p:txBody>
          <a:bodyPr wrap="square">
            <a:spAutoFit/>
          </a:bodyPr>
          <a:lstStyle/>
          <a:p>
            <a:r>
              <a:rPr lang="en-US" altLang="zh-TW" sz="2400"/>
              <a:t>relative transfer gain </a:t>
            </a:r>
            <a:endParaRPr lang="zh-TW" altLang="en-US" sz="2400"/>
          </a:p>
        </p:txBody>
      </p:sp>
      <p:grpSp>
        <p:nvGrpSpPr>
          <p:cNvPr id="6" name="群組 5">
            <a:extLst>
              <a:ext uri="{FF2B5EF4-FFF2-40B4-BE49-F238E27FC236}">
                <a16:creationId xmlns:a16="http://schemas.microsoft.com/office/drawing/2014/main" id="{98E32C46-97B5-5DB8-E5F9-D33423D96CE1}"/>
              </a:ext>
            </a:extLst>
          </p:cNvPr>
          <p:cNvGrpSpPr/>
          <p:nvPr/>
        </p:nvGrpSpPr>
        <p:grpSpPr>
          <a:xfrm>
            <a:off x="3507665" y="2905073"/>
            <a:ext cx="7846135" cy="830997"/>
            <a:chOff x="3507665" y="2905073"/>
            <a:chExt cx="7846135" cy="830997"/>
          </a:xfrm>
        </p:grpSpPr>
        <p:sp>
          <p:nvSpPr>
            <p:cNvPr id="8" name="圓角矩形 7">
              <a:extLst>
                <a:ext uri="{FF2B5EF4-FFF2-40B4-BE49-F238E27FC236}">
                  <a16:creationId xmlns:a16="http://schemas.microsoft.com/office/drawing/2014/main" id="{024800CA-1C96-9477-23DC-3CB2105DF0AA}"/>
                </a:ext>
              </a:extLst>
            </p:cNvPr>
            <p:cNvSpPr/>
            <p:nvPr/>
          </p:nvSpPr>
          <p:spPr>
            <a:xfrm rot="16200000">
              <a:off x="5719386" y="1000425"/>
              <a:ext cx="216854" cy="4640296"/>
            </a:xfrm>
            <a:prstGeom prst="roundRect">
              <a:avLst/>
            </a:prstGeom>
            <a:noFill/>
            <a:ln w="38100">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solidFill>
                  <a:srgbClr val="C00000"/>
                </a:solidFill>
              </a:endParaRPr>
            </a:p>
          </p:txBody>
        </p:sp>
        <p:sp>
          <p:nvSpPr>
            <p:cNvPr id="15" name="文字方塊 14">
              <a:extLst>
                <a:ext uri="{FF2B5EF4-FFF2-40B4-BE49-F238E27FC236}">
                  <a16:creationId xmlns:a16="http://schemas.microsoft.com/office/drawing/2014/main" id="{F6E21196-8992-6945-5DF5-752B2A35EC8B}"/>
                </a:ext>
              </a:extLst>
            </p:cNvPr>
            <p:cNvSpPr txBox="1"/>
            <p:nvPr/>
          </p:nvSpPr>
          <p:spPr>
            <a:xfrm>
              <a:off x="8956505" y="2905073"/>
              <a:ext cx="2397295" cy="830997"/>
            </a:xfrm>
            <a:prstGeom prst="rect">
              <a:avLst/>
            </a:prstGeom>
            <a:noFill/>
          </p:spPr>
          <p:txBody>
            <a:bodyPr wrap="square">
              <a:spAutoFit/>
            </a:bodyPr>
            <a:lstStyle/>
            <a:p>
              <a:pPr algn="just"/>
              <a:r>
                <a:rPr lang="en-US" altLang="zh-TW" sz="2400"/>
                <a:t>MNLI is a good intermediate-task</a:t>
              </a:r>
              <a:endParaRPr lang="zh-TW" altLang="en-US" sz="2400"/>
            </a:p>
          </p:txBody>
        </p:sp>
      </p:grpSp>
      <p:sp>
        <p:nvSpPr>
          <p:cNvPr id="4" name="日期版面配置區 3">
            <a:extLst>
              <a:ext uri="{FF2B5EF4-FFF2-40B4-BE49-F238E27FC236}">
                <a16:creationId xmlns:a16="http://schemas.microsoft.com/office/drawing/2014/main" id="{D0F313B5-B80C-F8CA-EE5C-E5CC02CB7FE4}"/>
              </a:ext>
            </a:extLst>
          </p:cNvPr>
          <p:cNvSpPr>
            <a:spLocks noGrp="1"/>
          </p:cNvSpPr>
          <p:nvPr>
            <p:ph type="dt" sz="half" idx="10"/>
          </p:nvPr>
        </p:nvSpPr>
        <p:spPr/>
        <p:txBody>
          <a:bodyPr/>
          <a:lstStyle/>
          <a:p>
            <a:r>
              <a:rPr lang="en" altLang="zh-TW" b="0" i="0" dirty="0">
                <a:effectLst/>
                <a:latin typeface="+mn-lt"/>
              </a:rPr>
              <a:t>Vu, Tu, et al. "</a:t>
            </a:r>
            <a:r>
              <a:rPr lang="en" altLang="zh-TW" b="0" i="0" dirty="0" err="1">
                <a:effectLst/>
                <a:latin typeface="+mn-lt"/>
              </a:rPr>
              <a:t>SPoT</a:t>
            </a:r>
            <a:r>
              <a:rPr lang="en" altLang="zh-TW" b="0" i="0" dirty="0">
                <a:effectLst/>
                <a:latin typeface="+mn-lt"/>
              </a:rPr>
              <a:t>: Better Frozen Model Adaptation through Soft Prompt Transfer." </a:t>
            </a:r>
            <a:r>
              <a:rPr lang="en" altLang="zh-TW" b="0" i="1" dirty="0">
                <a:effectLst/>
                <a:latin typeface="+mn-lt"/>
              </a:rPr>
              <a:t>Proceedings of the 60th Annual Meeting of the Association for Computational Linguistics (Volume 1: Long Papers)</a:t>
            </a:r>
            <a:r>
              <a:rPr lang="en" altLang="zh-TW" b="0" i="0" dirty="0">
                <a:effectLst/>
                <a:latin typeface="+mn-lt"/>
              </a:rPr>
              <a:t>. 2022.</a:t>
            </a:r>
            <a:endParaRPr lang="en-TW">
              <a:latin typeface="+mn-lt"/>
            </a:endParaRPr>
          </a:p>
        </p:txBody>
      </p:sp>
    </p:spTree>
    <p:extLst>
      <p:ext uri="{BB962C8B-B14F-4D97-AF65-F5344CB8AC3E}">
        <p14:creationId xmlns:p14="http://schemas.microsoft.com/office/powerpoint/2010/main" val="993761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7A0E11C-977F-DB2B-15A4-54FA90F26FC3}"/>
              </a:ext>
            </a:extLst>
          </p:cNvPr>
          <p:cNvSpPr>
            <a:spLocks noGrp="1"/>
          </p:cNvSpPr>
          <p:nvPr>
            <p:ph type="title"/>
          </p:nvPr>
        </p:nvSpPr>
        <p:spPr/>
        <p:txBody>
          <a:bodyPr>
            <a:normAutofit/>
          </a:bodyPr>
          <a:lstStyle/>
          <a:p>
            <a:r>
              <a:rPr lang="en-US" altLang="zh-TW">
                <a:solidFill>
                  <a:schemeClr val="tx1"/>
                </a:solidFill>
                <a:ea typeface="新細明體"/>
                <a:cs typeface="Calibri"/>
              </a:rPr>
              <a:t>Intermediate-task fine-tuning</a:t>
            </a:r>
            <a:endParaRPr kumimoji="1" lang="zh-TW" altLang="en-US"/>
          </a:p>
        </p:txBody>
      </p:sp>
      <p:sp>
        <p:nvSpPr>
          <p:cNvPr id="3" name="內容版面配置區 2">
            <a:extLst>
              <a:ext uri="{FF2B5EF4-FFF2-40B4-BE49-F238E27FC236}">
                <a16:creationId xmlns:a16="http://schemas.microsoft.com/office/drawing/2014/main" id="{E94F46F6-1C05-BCA4-B989-76A280AA29BE}"/>
              </a:ext>
            </a:extLst>
          </p:cNvPr>
          <p:cNvSpPr>
            <a:spLocks noGrp="1"/>
          </p:cNvSpPr>
          <p:nvPr>
            <p:ph idx="1"/>
          </p:nvPr>
        </p:nvSpPr>
        <p:spPr>
          <a:xfrm>
            <a:off x="838199" y="1219201"/>
            <a:ext cx="10093017" cy="1097244"/>
          </a:xfrm>
        </p:spPr>
        <p:txBody>
          <a:bodyPr/>
          <a:lstStyle/>
          <a:p>
            <a:r>
              <a:rPr kumimoji="1" lang="en-US" altLang="zh-TW" b="1"/>
              <a:t>S</a:t>
            </a:r>
            <a:r>
              <a:rPr kumimoji="1" lang="en-US" altLang="zh-TW"/>
              <a:t>oft </a:t>
            </a:r>
            <a:r>
              <a:rPr kumimoji="1" lang="en-US" altLang="zh-TW" b="1"/>
              <a:t>P</a:t>
            </a:r>
            <a:r>
              <a:rPr kumimoji="1" lang="en-US" altLang="zh-TW"/>
              <a:t>r</a:t>
            </a:r>
            <a:r>
              <a:rPr kumimoji="1" lang="en-US" altLang="zh-TW" b="1"/>
              <a:t>o</a:t>
            </a:r>
            <a:r>
              <a:rPr kumimoji="1" lang="en-US" altLang="zh-TW"/>
              <a:t>mpt </a:t>
            </a:r>
            <a:r>
              <a:rPr kumimoji="1" lang="en-US" altLang="zh-TW" b="1"/>
              <a:t>T</a:t>
            </a:r>
            <a:r>
              <a:rPr kumimoji="1" lang="en-US" altLang="zh-TW"/>
              <a:t>ransfer (</a:t>
            </a:r>
            <a:r>
              <a:rPr kumimoji="1" lang="en-US" altLang="zh-TW" b="1" err="1"/>
              <a:t>SPoT</a:t>
            </a:r>
            <a:r>
              <a:rPr kumimoji="1" lang="en-US" altLang="zh-TW"/>
              <a:t>): The soft prompt of a task can be used as the task embedding of that task. </a:t>
            </a:r>
            <a:endParaRPr kumimoji="1" lang="zh-TW" altLang="en-US"/>
          </a:p>
        </p:txBody>
      </p:sp>
      <p:pic>
        <p:nvPicPr>
          <p:cNvPr id="9" name="圖片 8">
            <a:extLst>
              <a:ext uri="{FF2B5EF4-FFF2-40B4-BE49-F238E27FC236}">
                <a16:creationId xmlns:a16="http://schemas.microsoft.com/office/drawing/2014/main" id="{B9A08F47-F189-0F61-2645-AD81911722B4}"/>
              </a:ext>
            </a:extLst>
          </p:cNvPr>
          <p:cNvPicPr>
            <a:picLocks noChangeAspect="1"/>
          </p:cNvPicPr>
          <p:nvPr/>
        </p:nvPicPr>
        <p:blipFill>
          <a:blip r:embed="rId2"/>
          <a:stretch>
            <a:fillRect/>
          </a:stretch>
        </p:blipFill>
        <p:spPr>
          <a:xfrm>
            <a:off x="6422717" y="2988368"/>
            <a:ext cx="4508500" cy="228600"/>
          </a:xfrm>
          <a:prstGeom prst="rect">
            <a:avLst/>
          </a:prstGeom>
        </p:spPr>
      </p:pic>
      <p:grpSp>
        <p:nvGrpSpPr>
          <p:cNvPr id="12" name="群組 11">
            <a:extLst>
              <a:ext uri="{FF2B5EF4-FFF2-40B4-BE49-F238E27FC236}">
                <a16:creationId xmlns:a16="http://schemas.microsoft.com/office/drawing/2014/main" id="{BE4898B5-AA9C-78A3-EA41-0B17AF55CC54}"/>
              </a:ext>
            </a:extLst>
          </p:cNvPr>
          <p:cNvGrpSpPr/>
          <p:nvPr/>
        </p:nvGrpSpPr>
        <p:grpSpPr>
          <a:xfrm>
            <a:off x="902843" y="2458089"/>
            <a:ext cx="4412107" cy="2976476"/>
            <a:chOff x="902843" y="2458089"/>
            <a:chExt cx="4412107" cy="2976476"/>
          </a:xfrm>
        </p:grpSpPr>
        <p:grpSp>
          <p:nvGrpSpPr>
            <p:cNvPr id="17" name="Group 35">
              <a:extLst>
                <a:ext uri="{FF2B5EF4-FFF2-40B4-BE49-F238E27FC236}">
                  <a16:creationId xmlns:a16="http://schemas.microsoft.com/office/drawing/2014/main" id="{D7B4480F-7B1B-E76E-B6FA-89938AE41610}"/>
                </a:ext>
              </a:extLst>
            </p:cNvPr>
            <p:cNvGrpSpPr/>
            <p:nvPr/>
          </p:nvGrpSpPr>
          <p:grpSpPr>
            <a:xfrm>
              <a:off x="902843" y="2458089"/>
              <a:ext cx="4412107" cy="2976476"/>
              <a:chOff x="139771" y="3640035"/>
              <a:chExt cx="4412107" cy="2976476"/>
            </a:xfrm>
          </p:grpSpPr>
          <p:sp>
            <p:nvSpPr>
              <p:cNvPr id="18" name="矩形: 圓角 45">
                <a:extLst>
                  <a:ext uri="{FF2B5EF4-FFF2-40B4-BE49-F238E27FC236}">
                    <a16:creationId xmlns:a16="http://schemas.microsoft.com/office/drawing/2014/main" id="{B45075CF-EFD7-6A90-1D3C-E3EE6F079E19}"/>
                  </a:ext>
                </a:extLst>
              </p:cNvPr>
              <p:cNvSpPr/>
              <p:nvPr/>
            </p:nvSpPr>
            <p:spPr>
              <a:xfrm>
                <a:off x="139771" y="3640035"/>
                <a:ext cx="4412107" cy="2399661"/>
              </a:xfrm>
              <a:prstGeom prst="roundRect">
                <a:avLst/>
              </a:prstGeom>
              <a:solidFill>
                <a:srgbClr val="FFFEAB"/>
              </a:solidFill>
              <a:ln w="57150">
                <a:solidFill>
                  <a:srgbClr val="FFFF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9" name="文字方塊 4">
                <a:extLst>
                  <a:ext uri="{FF2B5EF4-FFF2-40B4-BE49-F238E27FC236}">
                    <a16:creationId xmlns:a16="http://schemas.microsoft.com/office/drawing/2014/main" id="{844E479E-D1CE-8CBA-5B14-042CBA98E58F}"/>
                  </a:ext>
                </a:extLst>
              </p:cNvPr>
              <p:cNvSpPr txBox="1"/>
              <p:nvPr/>
            </p:nvSpPr>
            <p:spPr>
              <a:xfrm>
                <a:off x="435777" y="6154846"/>
                <a:ext cx="3876816"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2400">
                    <a:ea typeface="新細明體"/>
                    <a:cs typeface="Calibri"/>
                  </a:rPr>
                  <a:t>Prompt embedding library</a:t>
                </a:r>
                <a:endParaRPr lang="zh-TW">
                  <a:ea typeface="新細明體"/>
                  <a:cs typeface="Calibri"/>
                </a:endParaRPr>
              </a:p>
            </p:txBody>
          </p:sp>
        </p:grpSp>
        <p:sp>
          <p:nvSpPr>
            <p:cNvPr id="7" name="矩形 6">
              <a:extLst>
                <a:ext uri="{FF2B5EF4-FFF2-40B4-BE49-F238E27FC236}">
                  <a16:creationId xmlns:a16="http://schemas.microsoft.com/office/drawing/2014/main" id="{0402EC05-BC28-9FBE-8807-A021E16F0159}"/>
                </a:ext>
              </a:extLst>
            </p:cNvPr>
            <p:cNvSpPr/>
            <p:nvPr/>
          </p:nvSpPr>
          <p:spPr>
            <a:xfrm>
              <a:off x="2465111" y="2694454"/>
              <a:ext cx="222807" cy="912628"/>
            </a:xfrm>
            <a:prstGeom prst="rect">
              <a:avLst/>
            </a:prstGeom>
            <a:solidFill>
              <a:schemeClr val="accent4">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TW" altLang="en-US" sz="2000">
                <a:solidFill>
                  <a:schemeClr val="tx1"/>
                </a:solidFill>
                <a:ea typeface="新細明體"/>
                <a:cs typeface="Calibri"/>
              </a:endParaRPr>
            </a:p>
          </p:txBody>
        </p:sp>
        <p:sp>
          <p:nvSpPr>
            <p:cNvPr id="8" name="矩形 7">
              <a:extLst>
                <a:ext uri="{FF2B5EF4-FFF2-40B4-BE49-F238E27FC236}">
                  <a16:creationId xmlns:a16="http://schemas.microsoft.com/office/drawing/2014/main" id="{E0225F91-266F-43BC-E0FA-CBAA1E72004C}"/>
                </a:ext>
              </a:extLst>
            </p:cNvPr>
            <p:cNvSpPr/>
            <p:nvPr/>
          </p:nvSpPr>
          <p:spPr>
            <a:xfrm>
              <a:off x="3539215" y="2694454"/>
              <a:ext cx="222807" cy="912628"/>
            </a:xfrm>
            <a:prstGeom prst="rect">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TW" altLang="en-US" sz="2000">
                <a:solidFill>
                  <a:schemeClr val="tx1"/>
                </a:solidFill>
                <a:ea typeface="新細明體"/>
                <a:cs typeface="Calibri"/>
              </a:endParaRPr>
            </a:p>
          </p:txBody>
        </p:sp>
        <p:sp>
          <p:nvSpPr>
            <p:cNvPr id="10" name="矩形 9">
              <a:extLst>
                <a:ext uri="{FF2B5EF4-FFF2-40B4-BE49-F238E27FC236}">
                  <a16:creationId xmlns:a16="http://schemas.microsoft.com/office/drawing/2014/main" id="{18DF2FC4-91F5-0071-DD5A-22826FAD82E4}"/>
                </a:ext>
              </a:extLst>
            </p:cNvPr>
            <p:cNvSpPr/>
            <p:nvPr/>
          </p:nvSpPr>
          <p:spPr>
            <a:xfrm>
              <a:off x="4524096" y="2694454"/>
              <a:ext cx="222807" cy="912628"/>
            </a:xfrm>
            <a:prstGeom prst="rect">
              <a:avLst/>
            </a:prstGeom>
            <a:solidFill>
              <a:schemeClr val="accent4">
                <a:lumMod val="5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TW" altLang="en-US" sz="2000">
                <a:solidFill>
                  <a:schemeClr val="bg1"/>
                </a:solidFill>
                <a:ea typeface="新細明體"/>
                <a:cs typeface="Calibri"/>
              </a:endParaRPr>
            </a:p>
          </p:txBody>
        </p:sp>
        <p:sp>
          <p:nvSpPr>
            <p:cNvPr id="11" name="矩形 10">
              <a:extLst>
                <a:ext uri="{FF2B5EF4-FFF2-40B4-BE49-F238E27FC236}">
                  <a16:creationId xmlns:a16="http://schemas.microsoft.com/office/drawing/2014/main" id="{12A7BA77-AA46-5508-39B6-1593919D3B53}"/>
                </a:ext>
              </a:extLst>
            </p:cNvPr>
            <p:cNvSpPr/>
            <p:nvPr/>
          </p:nvSpPr>
          <p:spPr>
            <a:xfrm>
              <a:off x="1391008" y="2694454"/>
              <a:ext cx="222807" cy="912628"/>
            </a:xfrm>
            <a:prstGeom prst="rect">
              <a:avLst/>
            </a:prstGeom>
            <a:solidFill>
              <a:schemeClr val="accent2">
                <a:lumMod val="40000"/>
                <a:lumOff val="6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TW" altLang="en-US" sz="2000">
                <a:solidFill>
                  <a:schemeClr val="tx1"/>
                </a:solidFill>
                <a:ea typeface="新細明體"/>
                <a:cs typeface="Calibri"/>
              </a:endParaRPr>
            </a:p>
          </p:txBody>
        </p:sp>
        <p:sp>
          <p:nvSpPr>
            <p:cNvPr id="13" name="文字方塊 12">
              <a:extLst>
                <a:ext uri="{FF2B5EF4-FFF2-40B4-BE49-F238E27FC236}">
                  <a16:creationId xmlns:a16="http://schemas.microsoft.com/office/drawing/2014/main" id="{AECE3233-971B-3EA4-4DE6-D1EA0A2D8476}"/>
                </a:ext>
              </a:extLst>
            </p:cNvPr>
            <p:cNvSpPr txBox="1"/>
            <p:nvPr/>
          </p:nvSpPr>
          <p:spPr>
            <a:xfrm>
              <a:off x="902843" y="3821735"/>
              <a:ext cx="1188234" cy="923330"/>
            </a:xfrm>
            <a:prstGeom prst="rect">
              <a:avLst/>
            </a:prstGeom>
            <a:noFill/>
          </p:spPr>
          <p:txBody>
            <a:bodyPr wrap="square">
              <a:spAutoFit/>
            </a:bodyPr>
            <a:lstStyle/>
            <a:p>
              <a:pPr algn="ctr"/>
              <a:r>
                <a:rPr lang="en-US" altLang="zh-TW" sz="1800">
                  <a:solidFill>
                    <a:schemeClr val="tx1"/>
                  </a:solidFill>
                  <a:latin typeface="Calibri"/>
                  <a:ea typeface="新細明體"/>
                  <a:cs typeface="Calibri"/>
                </a:rPr>
                <a:t>Prompt for</a:t>
              </a:r>
              <a:br>
                <a:rPr lang="en-US" altLang="zh-TW" sz="1800">
                  <a:solidFill>
                    <a:schemeClr val="tx1"/>
                  </a:solidFill>
                  <a:latin typeface="Calibri"/>
                  <a:ea typeface="新細明體"/>
                  <a:cs typeface="Calibri"/>
                </a:rPr>
              </a:br>
              <a:r>
                <a:rPr lang="en-US" altLang="zh-TW" sz="1800">
                  <a:solidFill>
                    <a:schemeClr val="tx1"/>
                  </a:solidFill>
                  <a:latin typeface="Calibri"/>
                  <a:ea typeface="新細明體"/>
                  <a:cs typeface="Calibri"/>
                </a:rPr>
                <a:t> </a:t>
              </a:r>
              <a:r>
                <a:rPr lang="zh-TW" altLang="en-US" sz="1800">
                  <a:solidFill>
                    <a:schemeClr val="tx1"/>
                  </a:solidFill>
                  <a:ea typeface="新細明體"/>
                  <a:cs typeface="Calibri"/>
                </a:rPr>
                <a:t>Task</a:t>
              </a:r>
              <a:r>
                <a:rPr lang="en-US" altLang="zh-TW" sz="1800">
                  <a:solidFill>
                    <a:schemeClr val="tx1"/>
                  </a:solidFill>
                  <a:latin typeface="Calibri"/>
                  <a:ea typeface="新細明體"/>
                  <a:cs typeface="Calibri"/>
                </a:rPr>
                <a:t> </a:t>
              </a:r>
              <a:r>
                <a:rPr lang="zh-TW" altLang="en-US" sz="1800">
                  <a:solidFill>
                    <a:schemeClr val="tx1"/>
                  </a:solidFill>
                  <a:ea typeface="新細明體"/>
                  <a:cs typeface="Calibri"/>
                </a:rPr>
                <a:t>A</a:t>
              </a:r>
            </a:p>
          </p:txBody>
        </p:sp>
        <p:sp>
          <p:nvSpPr>
            <p:cNvPr id="14" name="文字方塊 13">
              <a:extLst>
                <a:ext uri="{FF2B5EF4-FFF2-40B4-BE49-F238E27FC236}">
                  <a16:creationId xmlns:a16="http://schemas.microsoft.com/office/drawing/2014/main" id="{34EFA9B8-FF23-6F3F-EE59-113AD766ACEF}"/>
                </a:ext>
              </a:extLst>
            </p:cNvPr>
            <p:cNvSpPr txBox="1"/>
            <p:nvPr/>
          </p:nvSpPr>
          <p:spPr>
            <a:xfrm>
              <a:off x="1949023" y="3821735"/>
              <a:ext cx="1188234" cy="923330"/>
            </a:xfrm>
            <a:prstGeom prst="rect">
              <a:avLst/>
            </a:prstGeom>
            <a:noFill/>
          </p:spPr>
          <p:txBody>
            <a:bodyPr wrap="square">
              <a:spAutoFit/>
            </a:bodyPr>
            <a:lstStyle/>
            <a:p>
              <a:pPr algn="ctr"/>
              <a:r>
                <a:rPr lang="en-US" altLang="zh-TW" sz="1800">
                  <a:solidFill>
                    <a:schemeClr val="tx1"/>
                  </a:solidFill>
                  <a:latin typeface="Calibri"/>
                  <a:ea typeface="新細明體"/>
                  <a:cs typeface="Calibri"/>
                </a:rPr>
                <a:t>Prompt for</a:t>
              </a:r>
              <a:br>
                <a:rPr lang="en-US" altLang="zh-TW" sz="1800">
                  <a:solidFill>
                    <a:schemeClr val="tx1"/>
                  </a:solidFill>
                  <a:latin typeface="Calibri"/>
                  <a:ea typeface="新細明體"/>
                  <a:cs typeface="Calibri"/>
                </a:rPr>
              </a:br>
              <a:r>
                <a:rPr lang="en-US" altLang="zh-TW" sz="1800">
                  <a:solidFill>
                    <a:schemeClr val="tx1"/>
                  </a:solidFill>
                  <a:latin typeface="Calibri"/>
                  <a:ea typeface="新細明體"/>
                  <a:cs typeface="Calibri"/>
                </a:rPr>
                <a:t> </a:t>
              </a:r>
              <a:r>
                <a:rPr lang="zh-TW" altLang="en-US" sz="1800">
                  <a:solidFill>
                    <a:schemeClr val="tx1"/>
                  </a:solidFill>
                  <a:ea typeface="新細明體"/>
                  <a:cs typeface="Calibri"/>
                </a:rPr>
                <a:t>Task</a:t>
              </a:r>
              <a:r>
                <a:rPr lang="en-US" altLang="zh-TW" sz="1800">
                  <a:solidFill>
                    <a:schemeClr val="tx1"/>
                  </a:solidFill>
                  <a:latin typeface="Calibri"/>
                  <a:ea typeface="新細明體"/>
                  <a:cs typeface="Calibri"/>
                </a:rPr>
                <a:t> </a:t>
              </a:r>
              <a:r>
                <a:rPr lang="en-US" altLang="zh-TW" sz="1800">
                  <a:solidFill>
                    <a:schemeClr val="tx1"/>
                  </a:solidFill>
                  <a:ea typeface="新細明體"/>
                  <a:cs typeface="Calibri"/>
                </a:rPr>
                <a:t>B</a:t>
              </a:r>
              <a:endParaRPr lang="zh-TW" altLang="en-US" sz="1800">
                <a:solidFill>
                  <a:schemeClr val="tx1"/>
                </a:solidFill>
                <a:ea typeface="新細明體"/>
                <a:cs typeface="Calibri"/>
              </a:endParaRPr>
            </a:p>
          </p:txBody>
        </p:sp>
        <p:sp>
          <p:nvSpPr>
            <p:cNvPr id="15" name="文字方塊 14">
              <a:extLst>
                <a:ext uri="{FF2B5EF4-FFF2-40B4-BE49-F238E27FC236}">
                  <a16:creationId xmlns:a16="http://schemas.microsoft.com/office/drawing/2014/main" id="{B94F0EF7-279F-6EB6-A921-EDCB763ECE68}"/>
                </a:ext>
              </a:extLst>
            </p:cNvPr>
            <p:cNvSpPr txBox="1"/>
            <p:nvPr/>
          </p:nvSpPr>
          <p:spPr>
            <a:xfrm>
              <a:off x="2995203" y="3816320"/>
              <a:ext cx="1188234" cy="923330"/>
            </a:xfrm>
            <a:prstGeom prst="rect">
              <a:avLst/>
            </a:prstGeom>
            <a:noFill/>
          </p:spPr>
          <p:txBody>
            <a:bodyPr wrap="square">
              <a:spAutoFit/>
            </a:bodyPr>
            <a:lstStyle/>
            <a:p>
              <a:pPr algn="ctr"/>
              <a:r>
                <a:rPr lang="en-US" altLang="zh-TW" sz="1800">
                  <a:solidFill>
                    <a:schemeClr val="tx1"/>
                  </a:solidFill>
                  <a:latin typeface="Calibri"/>
                  <a:ea typeface="新細明體"/>
                  <a:cs typeface="Calibri"/>
                </a:rPr>
                <a:t>Prompt for</a:t>
              </a:r>
              <a:br>
                <a:rPr lang="en-US" altLang="zh-TW" sz="1800">
                  <a:solidFill>
                    <a:schemeClr val="tx1"/>
                  </a:solidFill>
                  <a:latin typeface="Calibri"/>
                  <a:ea typeface="新細明體"/>
                  <a:cs typeface="Calibri"/>
                </a:rPr>
              </a:br>
              <a:r>
                <a:rPr lang="en-US" altLang="zh-TW" sz="1800">
                  <a:solidFill>
                    <a:schemeClr val="tx1"/>
                  </a:solidFill>
                  <a:latin typeface="Calibri"/>
                  <a:ea typeface="新細明體"/>
                  <a:cs typeface="Calibri"/>
                </a:rPr>
                <a:t> </a:t>
              </a:r>
              <a:r>
                <a:rPr lang="zh-TW" altLang="en-US" sz="1800">
                  <a:solidFill>
                    <a:schemeClr val="tx1"/>
                  </a:solidFill>
                  <a:ea typeface="新細明體"/>
                  <a:cs typeface="Calibri"/>
                </a:rPr>
                <a:t>Task</a:t>
              </a:r>
              <a:r>
                <a:rPr lang="en-US" altLang="zh-TW" sz="1800">
                  <a:solidFill>
                    <a:schemeClr val="tx1"/>
                  </a:solidFill>
                  <a:latin typeface="Calibri"/>
                  <a:ea typeface="新細明體"/>
                  <a:cs typeface="Calibri"/>
                </a:rPr>
                <a:t> </a:t>
              </a:r>
              <a:r>
                <a:rPr lang="en-US" altLang="zh-TW" sz="1800">
                  <a:solidFill>
                    <a:schemeClr val="tx1"/>
                  </a:solidFill>
                  <a:ea typeface="新細明體"/>
                  <a:cs typeface="Calibri"/>
                </a:rPr>
                <a:t>C</a:t>
              </a:r>
              <a:endParaRPr lang="zh-TW" altLang="en-US" sz="1800">
                <a:solidFill>
                  <a:schemeClr val="tx1"/>
                </a:solidFill>
                <a:ea typeface="新細明體"/>
                <a:cs typeface="Calibri"/>
              </a:endParaRPr>
            </a:p>
          </p:txBody>
        </p:sp>
        <p:sp>
          <p:nvSpPr>
            <p:cNvPr id="16" name="文字方塊 15">
              <a:extLst>
                <a:ext uri="{FF2B5EF4-FFF2-40B4-BE49-F238E27FC236}">
                  <a16:creationId xmlns:a16="http://schemas.microsoft.com/office/drawing/2014/main" id="{78991B0F-D12C-DE57-7FAE-A369E901F077}"/>
                </a:ext>
              </a:extLst>
            </p:cNvPr>
            <p:cNvSpPr txBox="1"/>
            <p:nvPr/>
          </p:nvSpPr>
          <p:spPr>
            <a:xfrm>
              <a:off x="4041383" y="3825333"/>
              <a:ext cx="1188234" cy="923330"/>
            </a:xfrm>
            <a:prstGeom prst="rect">
              <a:avLst/>
            </a:prstGeom>
            <a:noFill/>
          </p:spPr>
          <p:txBody>
            <a:bodyPr wrap="square">
              <a:spAutoFit/>
            </a:bodyPr>
            <a:lstStyle/>
            <a:p>
              <a:pPr algn="ctr"/>
              <a:r>
                <a:rPr lang="en-US" altLang="zh-TW" sz="1800">
                  <a:solidFill>
                    <a:schemeClr val="tx1"/>
                  </a:solidFill>
                  <a:latin typeface="Calibri"/>
                  <a:ea typeface="新細明體"/>
                  <a:cs typeface="Calibri"/>
                </a:rPr>
                <a:t>Prompt for</a:t>
              </a:r>
              <a:br>
                <a:rPr lang="en-US" altLang="zh-TW" sz="1800">
                  <a:solidFill>
                    <a:schemeClr val="tx1"/>
                  </a:solidFill>
                  <a:latin typeface="Calibri"/>
                  <a:ea typeface="新細明體"/>
                  <a:cs typeface="Calibri"/>
                </a:rPr>
              </a:br>
              <a:r>
                <a:rPr lang="en-US" altLang="zh-TW" sz="1800">
                  <a:solidFill>
                    <a:schemeClr val="tx1"/>
                  </a:solidFill>
                  <a:latin typeface="Calibri"/>
                  <a:ea typeface="新細明體"/>
                  <a:cs typeface="Calibri"/>
                </a:rPr>
                <a:t> </a:t>
              </a:r>
              <a:r>
                <a:rPr lang="zh-TW" altLang="en-US" sz="1800">
                  <a:solidFill>
                    <a:schemeClr val="tx1"/>
                  </a:solidFill>
                  <a:ea typeface="新細明體"/>
                  <a:cs typeface="Calibri"/>
                </a:rPr>
                <a:t>Task</a:t>
              </a:r>
              <a:r>
                <a:rPr lang="en-US" altLang="zh-TW" sz="1800">
                  <a:solidFill>
                    <a:schemeClr val="tx1"/>
                  </a:solidFill>
                  <a:latin typeface="Calibri"/>
                  <a:ea typeface="新細明體"/>
                  <a:cs typeface="Calibri"/>
                </a:rPr>
                <a:t> </a:t>
              </a:r>
              <a:r>
                <a:rPr lang="en-US" altLang="zh-TW" sz="1800">
                  <a:solidFill>
                    <a:schemeClr val="tx1"/>
                  </a:solidFill>
                  <a:ea typeface="新細明體"/>
                  <a:cs typeface="Calibri"/>
                </a:rPr>
                <a:t>D</a:t>
              </a:r>
              <a:endParaRPr lang="zh-TW" altLang="en-US" sz="1800">
                <a:solidFill>
                  <a:schemeClr val="tx1"/>
                </a:solidFill>
                <a:ea typeface="新細明體"/>
                <a:cs typeface="Calibri"/>
              </a:endParaRPr>
            </a:p>
          </p:txBody>
        </p:sp>
      </p:grpSp>
      <p:grpSp>
        <p:nvGrpSpPr>
          <p:cNvPr id="23" name="群組 22">
            <a:extLst>
              <a:ext uri="{FF2B5EF4-FFF2-40B4-BE49-F238E27FC236}">
                <a16:creationId xmlns:a16="http://schemas.microsoft.com/office/drawing/2014/main" id="{9E93B1A5-442D-C46E-F634-E84FAC0E99F8}"/>
              </a:ext>
            </a:extLst>
          </p:cNvPr>
          <p:cNvGrpSpPr/>
          <p:nvPr/>
        </p:nvGrpSpPr>
        <p:grpSpPr>
          <a:xfrm>
            <a:off x="6285839" y="3429000"/>
            <a:ext cx="4445801" cy="830997"/>
            <a:chOff x="5826458" y="3562106"/>
            <a:chExt cx="4445801" cy="830997"/>
          </a:xfrm>
        </p:grpSpPr>
        <p:sp>
          <p:nvSpPr>
            <p:cNvPr id="20" name="文字方塊 4">
              <a:extLst>
                <a:ext uri="{FF2B5EF4-FFF2-40B4-BE49-F238E27FC236}">
                  <a16:creationId xmlns:a16="http://schemas.microsoft.com/office/drawing/2014/main" id="{58873825-15EB-2B8E-96B4-A8F9F823181E}"/>
                </a:ext>
              </a:extLst>
            </p:cNvPr>
            <p:cNvSpPr txBox="1"/>
            <p:nvPr/>
          </p:nvSpPr>
          <p:spPr>
            <a:xfrm>
              <a:off x="5826458" y="3562106"/>
              <a:ext cx="1903402" cy="83099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2400">
                  <a:ea typeface="新細明體"/>
                  <a:cs typeface="Calibri"/>
                </a:rPr>
                <a:t>Prompt embedding</a:t>
              </a:r>
              <a:endParaRPr lang="zh-TW">
                <a:ea typeface="新細明體"/>
                <a:cs typeface="Calibri"/>
              </a:endParaRPr>
            </a:p>
          </p:txBody>
        </p:sp>
        <p:sp>
          <p:nvSpPr>
            <p:cNvPr id="21" name="等於 20">
              <a:extLst>
                <a:ext uri="{FF2B5EF4-FFF2-40B4-BE49-F238E27FC236}">
                  <a16:creationId xmlns:a16="http://schemas.microsoft.com/office/drawing/2014/main" id="{6F368E86-8746-330C-0E9F-63C6820C46B6}"/>
                </a:ext>
              </a:extLst>
            </p:cNvPr>
            <p:cNvSpPr/>
            <p:nvPr/>
          </p:nvSpPr>
          <p:spPr>
            <a:xfrm>
              <a:off x="7502577" y="3672957"/>
              <a:ext cx="1071796" cy="672610"/>
            </a:xfrm>
            <a:prstGeom prst="mathEqual">
              <a:avLst>
                <a:gd name="adj1" fmla="val 14605"/>
                <a:gd name="adj2" fmla="val 29589"/>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solidFill>
                  <a:schemeClr val="tx1"/>
                </a:solidFill>
              </a:endParaRPr>
            </a:p>
          </p:txBody>
        </p:sp>
        <p:sp>
          <p:nvSpPr>
            <p:cNvPr id="22" name="文字方塊 4">
              <a:extLst>
                <a:ext uri="{FF2B5EF4-FFF2-40B4-BE49-F238E27FC236}">
                  <a16:creationId xmlns:a16="http://schemas.microsoft.com/office/drawing/2014/main" id="{58360A4C-8B64-655B-A2EE-980755FCCBCB}"/>
                </a:ext>
              </a:extLst>
            </p:cNvPr>
            <p:cNvSpPr txBox="1"/>
            <p:nvPr/>
          </p:nvSpPr>
          <p:spPr>
            <a:xfrm>
              <a:off x="8368857" y="3562106"/>
              <a:ext cx="1903402" cy="83099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2400">
                  <a:ea typeface="新細明體"/>
                  <a:cs typeface="Calibri"/>
                </a:rPr>
                <a:t>Task</a:t>
              </a:r>
            </a:p>
            <a:p>
              <a:pPr algn="ctr"/>
              <a:r>
                <a:rPr lang="en-US" altLang="zh-TW" sz="2400">
                  <a:ea typeface="新細明體"/>
                  <a:cs typeface="Calibri"/>
                </a:rPr>
                <a:t>embedding</a:t>
              </a:r>
              <a:endParaRPr lang="zh-TW">
                <a:ea typeface="新細明體"/>
                <a:cs typeface="Calibri"/>
              </a:endParaRPr>
            </a:p>
          </p:txBody>
        </p:sp>
      </p:grpSp>
      <p:sp>
        <p:nvSpPr>
          <p:cNvPr id="4" name="日期版面配置區 3">
            <a:extLst>
              <a:ext uri="{FF2B5EF4-FFF2-40B4-BE49-F238E27FC236}">
                <a16:creationId xmlns:a16="http://schemas.microsoft.com/office/drawing/2014/main" id="{D0D0855C-8C43-8F86-7FE5-94EE0563FB40}"/>
              </a:ext>
            </a:extLst>
          </p:cNvPr>
          <p:cNvSpPr>
            <a:spLocks noGrp="1"/>
          </p:cNvSpPr>
          <p:nvPr>
            <p:ph type="dt" sz="half" idx="10"/>
          </p:nvPr>
        </p:nvSpPr>
        <p:spPr/>
        <p:txBody>
          <a:bodyPr/>
          <a:lstStyle/>
          <a:p>
            <a:r>
              <a:rPr lang="en" altLang="zh-TW" b="0" i="0">
                <a:effectLst/>
                <a:latin typeface="+mn-lt"/>
              </a:rPr>
              <a:t>Vu, Tu, et al. "</a:t>
            </a:r>
            <a:r>
              <a:rPr lang="en" altLang="zh-TW" b="0" i="0" err="1">
                <a:effectLst/>
                <a:latin typeface="+mn-lt"/>
              </a:rPr>
              <a:t>SPoT</a:t>
            </a:r>
            <a:r>
              <a:rPr lang="en" altLang="zh-TW" b="0" i="0">
                <a:effectLst/>
                <a:latin typeface="+mn-lt"/>
              </a:rPr>
              <a:t>: Better Frozen Model Adaptation through Soft Prompt Transfer." </a:t>
            </a:r>
            <a:r>
              <a:rPr lang="en" altLang="zh-TW" b="0" i="1">
                <a:effectLst/>
                <a:latin typeface="+mn-lt"/>
              </a:rPr>
              <a:t>Proceedings of the 60th Annual Meeting of the Association for Computational Linguistics (Volume 1: Long Papers)</a:t>
            </a:r>
            <a:r>
              <a:rPr lang="en" altLang="zh-TW" b="0" i="0">
                <a:effectLst/>
                <a:latin typeface="+mn-lt"/>
              </a:rPr>
              <a:t>. 2022.</a:t>
            </a:r>
            <a:endParaRPr lang="en-TW" altLang="zh-TW">
              <a:latin typeface="+mn-lt"/>
            </a:endParaRPr>
          </a:p>
        </p:txBody>
      </p:sp>
    </p:spTree>
    <p:extLst>
      <p:ext uri="{BB962C8B-B14F-4D97-AF65-F5344CB8AC3E}">
        <p14:creationId xmlns:p14="http://schemas.microsoft.com/office/powerpoint/2010/main" val="2074187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7A0E11C-977F-DB2B-15A4-54FA90F26FC3}"/>
              </a:ext>
            </a:extLst>
          </p:cNvPr>
          <p:cNvSpPr>
            <a:spLocks noGrp="1"/>
          </p:cNvSpPr>
          <p:nvPr>
            <p:ph type="title"/>
          </p:nvPr>
        </p:nvSpPr>
        <p:spPr/>
        <p:txBody>
          <a:bodyPr>
            <a:normAutofit/>
          </a:bodyPr>
          <a:lstStyle/>
          <a:p>
            <a:r>
              <a:rPr lang="en-US" altLang="zh-TW">
                <a:solidFill>
                  <a:schemeClr val="tx1"/>
                </a:solidFill>
                <a:ea typeface="新細明體"/>
                <a:cs typeface="Calibri"/>
              </a:rPr>
              <a:t>Intermediate-task fine-tuning</a:t>
            </a:r>
            <a:endParaRPr kumimoji="1" lang="zh-TW" altLang="en-US"/>
          </a:p>
        </p:txBody>
      </p:sp>
      <p:sp>
        <p:nvSpPr>
          <p:cNvPr id="3" name="內容版面配置區 2">
            <a:extLst>
              <a:ext uri="{FF2B5EF4-FFF2-40B4-BE49-F238E27FC236}">
                <a16:creationId xmlns:a16="http://schemas.microsoft.com/office/drawing/2014/main" id="{E94F46F6-1C05-BCA4-B989-76A280AA29BE}"/>
              </a:ext>
            </a:extLst>
          </p:cNvPr>
          <p:cNvSpPr>
            <a:spLocks noGrp="1"/>
          </p:cNvSpPr>
          <p:nvPr>
            <p:ph idx="1"/>
          </p:nvPr>
        </p:nvSpPr>
        <p:spPr>
          <a:xfrm>
            <a:off x="838199" y="1219200"/>
            <a:ext cx="10093017" cy="4957763"/>
          </a:xfrm>
        </p:spPr>
        <p:txBody>
          <a:bodyPr/>
          <a:lstStyle/>
          <a:p>
            <a:r>
              <a:rPr kumimoji="1" lang="en-US" altLang="zh-TW" b="1"/>
              <a:t>S</a:t>
            </a:r>
            <a:r>
              <a:rPr kumimoji="1" lang="en-US" altLang="zh-TW"/>
              <a:t>oft </a:t>
            </a:r>
            <a:r>
              <a:rPr kumimoji="1" lang="en-US" altLang="zh-TW" b="1"/>
              <a:t>P</a:t>
            </a:r>
            <a:r>
              <a:rPr kumimoji="1" lang="en-US" altLang="zh-TW"/>
              <a:t>r</a:t>
            </a:r>
            <a:r>
              <a:rPr kumimoji="1" lang="en-US" altLang="zh-TW" b="1"/>
              <a:t>o</a:t>
            </a:r>
            <a:r>
              <a:rPr kumimoji="1" lang="en-US" altLang="zh-TW"/>
              <a:t>mpt </a:t>
            </a:r>
            <a:r>
              <a:rPr kumimoji="1" lang="en-US" altLang="zh-TW" b="1"/>
              <a:t>T</a:t>
            </a:r>
            <a:r>
              <a:rPr kumimoji="1" lang="en-US" altLang="zh-TW"/>
              <a:t>ransfer (</a:t>
            </a:r>
            <a:r>
              <a:rPr kumimoji="1" lang="en-US" altLang="zh-TW" b="1" err="1"/>
              <a:t>SPoT</a:t>
            </a:r>
            <a:r>
              <a:rPr kumimoji="1" lang="en-US" altLang="zh-TW"/>
              <a:t>): Given a novel task, we can first train only using the novel task, and find a intermediate task whose task embedding is most similar to the novel task and use it to transfer</a:t>
            </a:r>
            <a:endParaRPr kumimoji="1" lang="zh-TW" altLang="en-US"/>
          </a:p>
        </p:txBody>
      </p:sp>
      <p:grpSp>
        <p:nvGrpSpPr>
          <p:cNvPr id="7" name="Group 35">
            <a:extLst>
              <a:ext uri="{FF2B5EF4-FFF2-40B4-BE49-F238E27FC236}">
                <a16:creationId xmlns:a16="http://schemas.microsoft.com/office/drawing/2014/main" id="{3CCE9170-AC40-6915-39C4-2ED2BE18E7E0}"/>
              </a:ext>
            </a:extLst>
          </p:cNvPr>
          <p:cNvGrpSpPr/>
          <p:nvPr/>
        </p:nvGrpSpPr>
        <p:grpSpPr>
          <a:xfrm>
            <a:off x="838198" y="2988368"/>
            <a:ext cx="4412107" cy="2976476"/>
            <a:chOff x="139771" y="3640035"/>
            <a:chExt cx="4412107" cy="2976476"/>
          </a:xfrm>
        </p:grpSpPr>
        <p:sp>
          <p:nvSpPr>
            <p:cNvPr id="8" name="矩形: 圓角 45">
              <a:extLst>
                <a:ext uri="{FF2B5EF4-FFF2-40B4-BE49-F238E27FC236}">
                  <a16:creationId xmlns:a16="http://schemas.microsoft.com/office/drawing/2014/main" id="{C527CD95-C187-75F0-0892-C1EC95D069F6}"/>
                </a:ext>
              </a:extLst>
            </p:cNvPr>
            <p:cNvSpPr/>
            <p:nvPr/>
          </p:nvSpPr>
          <p:spPr>
            <a:xfrm>
              <a:off x="139771" y="3640035"/>
              <a:ext cx="4412107" cy="2399661"/>
            </a:xfrm>
            <a:prstGeom prst="roundRect">
              <a:avLst/>
            </a:prstGeom>
            <a:solidFill>
              <a:srgbClr val="FFFEAB"/>
            </a:solidFill>
            <a:ln w="57150">
              <a:solidFill>
                <a:srgbClr val="FFFF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文字方塊 4">
              <a:extLst>
                <a:ext uri="{FF2B5EF4-FFF2-40B4-BE49-F238E27FC236}">
                  <a16:creationId xmlns:a16="http://schemas.microsoft.com/office/drawing/2014/main" id="{520B0EA4-9794-807A-D058-FF44F1735577}"/>
                </a:ext>
              </a:extLst>
            </p:cNvPr>
            <p:cNvSpPr txBox="1"/>
            <p:nvPr/>
          </p:nvSpPr>
          <p:spPr>
            <a:xfrm>
              <a:off x="435777" y="6154846"/>
              <a:ext cx="3876816"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2400">
                  <a:ea typeface="新細明體"/>
                  <a:cs typeface="Calibri"/>
                </a:rPr>
                <a:t>Prompt embedding library</a:t>
              </a:r>
              <a:endParaRPr lang="zh-TW">
                <a:ea typeface="新細明體"/>
                <a:cs typeface="Calibri"/>
              </a:endParaRPr>
            </a:p>
          </p:txBody>
        </p:sp>
      </p:grpSp>
      <p:sp>
        <p:nvSpPr>
          <p:cNvPr id="11" name="矩形 10">
            <a:extLst>
              <a:ext uri="{FF2B5EF4-FFF2-40B4-BE49-F238E27FC236}">
                <a16:creationId xmlns:a16="http://schemas.microsoft.com/office/drawing/2014/main" id="{FA6B531E-12EB-5F9D-0B9A-4737577893D0}"/>
              </a:ext>
            </a:extLst>
          </p:cNvPr>
          <p:cNvSpPr/>
          <p:nvPr/>
        </p:nvSpPr>
        <p:spPr>
          <a:xfrm>
            <a:off x="2400466" y="3224733"/>
            <a:ext cx="222807" cy="912628"/>
          </a:xfrm>
          <a:prstGeom prst="rect">
            <a:avLst/>
          </a:prstGeom>
          <a:solidFill>
            <a:schemeClr val="accent4">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TW" altLang="en-US" sz="2000">
              <a:solidFill>
                <a:schemeClr val="tx1"/>
              </a:solidFill>
              <a:ea typeface="新細明體"/>
              <a:cs typeface="Calibri"/>
            </a:endParaRPr>
          </a:p>
        </p:txBody>
      </p:sp>
      <p:sp>
        <p:nvSpPr>
          <p:cNvPr id="12" name="矩形 11">
            <a:extLst>
              <a:ext uri="{FF2B5EF4-FFF2-40B4-BE49-F238E27FC236}">
                <a16:creationId xmlns:a16="http://schemas.microsoft.com/office/drawing/2014/main" id="{2FF03124-CC7E-9E21-C4A7-72F1FF6F2AB7}"/>
              </a:ext>
            </a:extLst>
          </p:cNvPr>
          <p:cNvSpPr/>
          <p:nvPr/>
        </p:nvSpPr>
        <p:spPr>
          <a:xfrm>
            <a:off x="3474570" y="3224733"/>
            <a:ext cx="222807" cy="912628"/>
          </a:xfrm>
          <a:prstGeom prst="rect">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TW" altLang="en-US" sz="2000">
              <a:solidFill>
                <a:schemeClr val="tx1"/>
              </a:solidFill>
              <a:ea typeface="新細明體"/>
              <a:cs typeface="Calibri"/>
            </a:endParaRPr>
          </a:p>
        </p:txBody>
      </p:sp>
      <p:sp>
        <p:nvSpPr>
          <p:cNvPr id="13" name="矩形 12">
            <a:extLst>
              <a:ext uri="{FF2B5EF4-FFF2-40B4-BE49-F238E27FC236}">
                <a16:creationId xmlns:a16="http://schemas.microsoft.com/office/drawing/2014/main" id="{AA8E1D1F-2DE8-8C28-AF11-4CC45F0E18EE}"/>
              </a:ext>
            </a:extLst>
          </p:cNvPr>
          <p:cNvSpPr/>
          <p:nvPr/>
        </p:nvSpPr>
        <p:spPr>
          <a:xfrm>
            <a:off x="4459451" y="3224733"/>
            <a:ext cx="222807" cy="912628"/>
          </a:xfrm>
          <a:prstGeom prst="rect">
            <a:avLst/>
          </a:prstGeom>
          <a:solidFill>
            <a:schemeClr val="accent4">
              <a:lumMod val="5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TW" altLang="en-US" sz="2000">
              <a:solidFill>
                <a:schemeClr val="bg1"/>
              </a:solidFill>
              <a:ea typeface="新細明體"/>
              <a:cs typeface="Calibri"/>
            </a:endParaRPr>
          </a:p>
        </p:txBody>
      </p:sp>
      <p:sp>
        <p:nvSpPr>
          <p:cNvPr id="14" name="矩形 13">
            <a:extLst>
              <a:ext uri="{FF2B5EF4-FFF2-40B4-BE49-F238E27FC236}">
                <a16:creationId xmlns:a16="http://schemas.microsoft.com/office/drawing/2014/main" id="{122AF358-2993-A793-6948-2FC134AB6946}"/>
              </a:ext>
            </a:extLst>
          </p:cNvPr>
          <p:cNvSpPr/>
          <p:nvPr/>
        </p:nvSpPr>
        <p:spPr>
          <a:xfrm>
            <a:off x="1326363" y="3224733"/>
            <a:ext cx="222807" cy="912628"/>
          </a:xfrm>
          <a:prstGeom prst="rect">
            <a:avLst/>
          </a:prstGeom>
          <a:solidFill>
            <a:schemeClr val="accent2">
              <a:lumMod val="40000"/>
              <a:lumOff val="6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TW" altLang="en-US" sz="2000">
              <a:solidFill>
                <a:schemeClr val="tx1"/>
              </a:solidFill>
              <a:ea typeface="新細明體"/>
              <a:cs typeface="Calibri"/>
            </a:endParaRPr>
          </a:p>
        </p:txBody>
      </p:sp>
      <p:sp>
        <p:nvSpPr>
          <p:cNvPr id="15" name="文字方塊 14">
            <a:extLst>
              <a:ext uri="{FF2B5EF4-FFF2-40B4-BE49-F238E27FC236}">
                <a16:creationId xmlns:a16="http://schemas.microsoft.com/office/drawing/2014/main" id="{3BD17FD9-52A9-AEA3-0246-34D604C6B614}"/>
              </a:ext>
            </a:extLst>
          </p:cNvPr>
          <p:cNvSpPr txBox="1"/>
          <p:nvPr/>
        </p:nvSpPr>
        <p:spPr>
          <a:xfrm>
            <a:off x="838198" y="4352014"/>
            <a:ext cx="1188234" cy="923330"/>
          </a:xfrm>
          <a:prstGeom prst="rect">
            <a:avLst/>
          </a:prstGeom>
          <a:noFill/>
        </p:spPr>
        <p:txBody>
          <a:bodyPr wrap="square">
            <a:spAutoFit/>
          </a:bodyPr>
          <a:lstStyle/>
          <a:p>
            <a:pPr algn="ctr"/>
            <a:r>
              <a:rPr lang="en-US" altLang="zh-TW" sz="1800">
                <a:solidFill>
                  <a:schemeClr val="tx1"/>
                </a:solidFill>
                <a:latin typeface="Calibri"/>
                <a:ea typeface="新細明體"/>
                <a:cs typeface="Calibri"/>
              </a:rPr>
              <a:t>Prompt for</a:t>
            </a:r>
            <a:br>
              <a:rPr lang="en-US" altLang="zh-TW" sz="1800">
                <a:solidFill>
                  <a:schemeClr val="tx1"/>
                </a:solidFill>
                <a:latin typeface="Calibri"/>
                <a:ea typeface="新細明體"/>
                <a:cs typeface="Calibri"/>
              </a:rPr>
            </a:br>
            <a:r>
              <a:rPr lang="en-US" altLang="zh-TW" sz="1800">
                <a:solidFill>
                  <a:schemeClr val="tx1"/>
                </a:solidFill>
                <a:latin typeface="Calibri"/>
                <a:ea typeface="新細明體"/>
                <a:cs typeface="Calibri"/>
              </a:rPr>
              <a:t> </a:t>
            </a:r>
            <a:r>
              <a:rPr lang="zh-TW" altLang="en-US" sz="1800">
                <a:solidFill>
                  <a:schemeClr val="tx1"/>
                </a:solidFill>
                <a:ea typeface="新細明體"/>
                <a:cs typeface="Calibri"/>
              </a:rPr>
              <a:t>Task</a:t>
            </a:r>
            <a:r>
              <a:rPr lang="en-US" altLang="zh-TW" sz="1800">
                <a:solidFill>
                  <a:schemeClr val="tx1"/>
                </a:solidFill>
                <a:latin typeface="Calibri"/>
                <a:ea typeface="新細明體"/>
                <a:cs typeface="Calibri"/>
              </a:rPr>
              <a:t> </a:t>
            </a:r>
            <a:r>
              <a:rPr lang="zh-TW" altLang="en-US" sz="1800">
                <a:solidFill>
                  <a:schemeClr val="tx1"/>
                </a:solidFill>
                <a:ea typeface="新細明體"/>
                <a:cs typeface="Calibri"/>
              </a:rPr>
              <a:t>A</a:t>
            </a:r>
          </a:p>
        </p:txBody>
      </p:sp>
      <p:sp>
        <p:nvSpPr>
          <p:cNvPr id="16" name="文字方塊 15">
            <a:extLst>
              <a:ext uri="{FF2B5EF4-FFF2-40B4-BE49-F238E27FC236}">
                <a16:creationId xmlns:a16="http://schemas.microsoft.com/office/drawing/2014/main" id="{A9174851-D62F-6D6C-3305-353F4E9B84F1}"/>
              </a:ext>
            </a:extLst>
          </p:cNvPr>
          <p:cNvSpPr txBox="1"/>
          <p:nvPr/>
        </p:nvSpPr>
        <p:spPr>
          <a:xfrm>
            <a:off x="1884378" y="4352014"/>
            <a:ext cx="1188234" cy="923330"/>
          </a:xfrm>
          <a:prstGeom prst="rect">
            <a:avLst/>
          </a:prstGeom>
          <a:noFill/>
        </p:spPr>
        <p:txBody>
          <a:bodyPr wrap="square">
            <a:spAutoFit/>
          </a:bodyPr>
          <a:lstStyle/>
          <a:p>
            <a:pPr algn="ctr"/>
            <a:r>
              <a:rPr lang="en-US" altLang="zh-TW" sz="1800">
                <a:solidFill>
                  <a:schemeClr val="tx1"/>
                </a:solidFill>
                <a:latin typeface="Calibri"/>
                <a:ea typeface="新細明體"/>
                <a:cs typeface="Calibri"/>
              </a:rPr>
              <a:t>Prompt for</a:t>
            </a:r>
            <a:br>
              <a:rPr lang="en-US" altLang="zh-TW" sz="1800">
                <a:solidFill>
                  <a:schemeClr val="tx1"/>
                </a:solidFill>
                <a:latin typeface="Calibri"/>
                <a:ea typeface="新細明體"/>
                <a:cs typeface="Calibri"/>
              </a:rPr>
            </a:br>
            <a:r>
              <a:rPr lang="en-US" altLang="zh-TW" sz="1800">
                <a:solidFill>
                  <a:schemeClr val="tx1"/>
                </a:solidFill>
                <a:latin typeface="Calibri"/>
                <a:ea typeface="新細明體"/>
                <a:cs typeface="Calibri"/>
              </a:rPr>
              <a:t> </a:t>
            </a:r>
            <a:r>
              <a:rPr lang="zh-TW" altLang="en-US" sz="1800">
                <a:solidFill>
                  <a:schemeClr val="tx1"/>
                </a:solidFill>
                <a:ea typeface="新細明體"/>
                <a:cs typeface="Calibri"/>
              </a:rPr>
              <a:t>Task</a:t>
            </a:r>
            <a:r>
              <a:rPr lang="en-US" altLang="zh-TW" sz="1800">
                <a:solidFill>
                  <a:schemeClr val="tx1"/>
                </a:solidFill>
                <a:latin typeface="Calibri"/>
                <a:ea typeface="新細明體"/>
                <a:cs typeface="Calibri"/>
              </a:rPr>
              <a:t> </a:t>
            </a:r>
            <a:r>
              <a:rPr lang="en-US" altLang="zh-TW" sz="1800">
                <a:solidFill>
                  <a:schemeClr val="tx1"/>
                </a:solidFill>
                <a:ea typeface="新細明體"/>
                <a:cs typeface="Calibri"/>
              </a:rPr>
              <a:t>B</a:t>
            </a:r>
            <a:endParaRPr lang="zh-TW" altLang="en-US" sz="1800">
              <a:solidFill>
                <a:schemeClr val="tx1"/>
              </a:solidFill>
              <a:ea typeface="新細明體"/>
              <a:cs typeface="Calibri"/>
            </a:endParaRPr>
          </a:p>
        </p:txBody>
      </p:sp>
      <p:sp>
        <p:nvSpPr>
          <p:cNvPr id="17" name="文字方塊 16">
            <a:extLst>
              <a:ext uri="{FF2B5EF4-FFF2-40B4-BE49-F238E27FC236}">
                <a16:creationId xmlns:a16="http://schemas.microsoft.com/office/drawing/2014/main" id="{BF8C0795-F08B-4553-5CE6-E7517FAD066B}"/>
              </a:ext>
            </a:extLst>
          </p:cNvPr>
          <p:cNvSpPr txBox="1"/>
          <p:nvPr/>
        </p:nvSpPr>
        <p:spPr>
          <a:xfrm>
            <a:off x="2930558" y="4346599"/>
            <a:ext cx="1188234" cy="923330"/>
          </a:xfrm>
          <a:prstGeom prst="rect">
            <a:avLst/>
          </a:prstGeom>
          <a:noFill/>
        </p:spPr>
        <p:txBody>
          <a:bodyPr wrap="square">
            <a:spAutoFit/>
          </a:bodyPr>
          <a:lstStyle/>
          <a:p>
            <a:pPr algn="ctr"/>
            <a:r>
              <a:rPr lang="en-US" altLang="zh-TW" sz="1800">
                <a:solidFill>
                  <a:schemeClr val="tx1"/>
                </a:solidFill>
                <a:latin typeface="Calibri"/>
                <a:ea typeface="新細明體"/>
                <a:cs typeface="Calibri"/>
              </a:rPr>
              <a:t>Prompt for</a:t>
            </a:r>
            <a:br>
              <a:rPr lang="en-US" altLang="zh-TW" sz="1800">
                <a:solidFill>
                  <a:schemeClr val="tx1"/>
                </a:solidFill>
                <a:latin typeface="Calibri"/>
                <a:ea typeface="新細明體"/>
                <a:cs typeface="Calibri"/>
              </a:rPr>
            </a:br>
            <a:r>
              <a:rPr lang="en-US" altLang="zh-TW" sz="1800">
                <a:solidFill>
                  <a:schemeClr val="tx1"/>
                </a:solidFill>
                <a:latin typeface="Calibri"/>
                <a:ea typeface="新細明體"/>
                <a:cs typeface="Calibri"/>
              </a:rPr>
              <a:t> </a:t>
            </a:r>
            <a:r>
              <a:rPr lang="zh-TW" altLang="en-US" sz="1800">
                <a:solidFill>
                  <a:schemeClr val="tx1"/>
                </a:solidFill>
                <a:ea typeface="新細明體"/>
                <a:cs typeface="Calibri"/>
              </a:rPr>
              <a:t>Task</a:t>
            </a:r>
            <a:r>
              <a:rPr lang="en-US" altLang="zh-TW" sz="1800">
                <a:solidFill>
                  <a:schemeClr val="tx1"/>
                </a:solidFill>
                <a:latin typeface="Calibri"/>
                <a:ea typeface="新細明體"/>
                <a:cs typeface="Calibri"/>
              </a:rPr>
              <a:t> </a:t>
            </a:r>
            <a:r>
              <a:rPr lang="en-US" altLang="zh-TW" sz="1800">
                <a:solidFill>
                  <a:schemeClr val="tx1"/>
                </a:solidFill>
                <a:ea typeface="新細明體"/>
                <a:cs typeface="Calibri"/>
              </a:rPr>
              <a:t>C</a:t>
            </a:r>
            <a:endParaRPr lang="zh-TW" altLang="en-US" sz="1800">
              <a:solidFill>
                <a:schemeClr val="tx1"/>
              </a:solidFill>
              <a:ea typeface="新細明體"/>
              <a:cs typeface="Calibri"/>
            </a:endParaRPr>
          </a:p>
        </p:txBody>
      </p:sp>
      <p:sp>
        <p:nvSpPr>
          <p:cNvPr id="18" name="文字方塊 17">
            <a:extLst>
              <a:ext uri="{FF2B5EF4-FFF2-40B4-BE49-F238E27FC236}">
                <a16:creationId xmlns:a16="http://schemas.microsoft.com/office/drawing/2014/main" id="{A4B13F0F-BC6F-8B4F-391B-C02940D43D81}"/>
              </a:ext>
            </a:extLst>
          </p:cNvPr>
          <p:cNvSpPr txBox="1"/>
          <p:nvPr/>
        </p:nvSpPr>
        <p:spPr>
          <a:xfrm>
            <a:off x="3976738" y="4355612"/>
            <a:ext cx="1188234" cy="923330"/>
          </a:xfrm>
          <a:prstGeom prst="rect">
            <a:avLst/>
          </a:prstGeom>
          <a:noFill/>
        </p:spPr>
        <p:txBody>
          <a:bodyPr wrap="square">
            <a:spAutoFit/>
          </a:bodyPr>
          <a:lstStyle/>
          <a:p>
            <a:pPr algn="ctr"/>
            <a:r>
              <a:rPr lang="en-US" altLang="zh-TW" sz="1800">
                <a:solidFill>
                  <a:schemeClr val="tx1"/>
                </a:solidFill>
                <a:latin typeface="Calibri"/>
                <a:ea typeface="新細明體"/>
                <a:cs typeface="Calibri"/>
              </a:rPr>
              <a:t>Prompt for</a:t>
            </a:r>
            <a:br>
              <a:rPr lang="en-US" altLang="zh-TW" sz="1800">
                <a:solidFill>
                  <a:schemeClr val="tx1"/>
                </a:solidFill>
                <a:latin typeface="Calibri"/>
                <a:ea typeface="新細明體"/>
                <a:cs typeface="Calibri"/>
              </a:rPr>
            </a:br>
            <a:r>
              <a:rPr lang="en-US" altLang="zh-TW" sz="1800">
                <a:solidFill>
                  <a:schemeClr val="tx1"/>
                </a:solidFill>
                <a:latin typeface="Calibri"/>
                <a:ea typeface="新細明體"/>
                <a:cs typeface="Calibri"/>
              </a:rPr>
              <a:t> </a:t>
            </a:r>
            <a:r>
              <a:rPr lang="zh-TW" altLang="en-US" sz="1800">
                <a:solidFill>
                  <a:schemeClr val="tx1"/>
                </a:solidFill>
                <a:ea typeface="新細明體"/>
                <a:cs typeface="Calibri"/>
              </a:rPr>
              <a:t>Task</a:t>
            </a:r>
            <a:r>
              <a:rPr lang="en-US" altLang="zh-TW" sz="1800">
                <a:solidFill>
                  <a:schemeClr val="tx1"/>
                </a:solidFill>
                <a:latin typeface="Calibri"/>
                <a:ea typeface="新細明體"/>
                <a:cs typeface="Calibri"/>
              </a:rPr>
              <a:t> </a:t>
            </a:r>
            <a:r>
              <a:rPr lang="en-US" altLang="zh-TW" sz="1800">
                <a:solidFill>
                  <a:schemeClr val="tx1"/>
                </a:solidFill>
                <a:ea typeface="新細明體"/>
                <a:cs typeface="Calibri"/>
              </a:rPr>
              <a:t>D</a:t>
            </a:r>
            <a:endParaRPr lang="zh-TW" altLang="en-US" sz="1800">
              <a:solidFill>
                <a:schemeClr val="tx1"/>
              </a:solidFill>
              <a:ea typeface="新細明體"/>
              <a:cs typeface="Calibri"/>
            </a:endParaRPr>
          </a:p>
        </p:txBody>
      </p:sp>
      <p:grpSp>
        <p:nvGrpSpPr>
          <p:cNvPr id="6" name="群組 5">
            <a:extLst>
              <a:ext uri="{FF2B5EF4-FFF2-40B4-BE49-F238E27FC236}">
                <a16:creationId xmlns:a16="http://schemas.microsoft.com/office/drawing/2014/main" id="{8E74B9D4-6C19-FE7D-8822-A036310EDB23}"/>
              </a:ext>
            </a:extLst>
          </p:cNvPr>
          <p:cNvGrpSpPr/>
          <p:nvPr/>
        </p:nvGrpSpPr>
        <p:grpSpPr>
          <a:xfrm>
            <a:off x="6630427" y="3203329"/>
            <a:ext cx="3628960" cy="923330"/>
            <a:chOff x="6630427" y="3203329"/>
            <a:chExt cx="3628960" cy="923330"/>
          </a:xfrm>
        </p:grpSpPr>
        <p:sp>
          <p:nvSpPr>
            <p:cNvPr id="20" name="矩形 19">
              <a:extLst>
                <a:ext uri="{FF2B5EF4-FFF2-40B4-BE49-F238E27FC236}">
                  <a16:creationId xmlns:a16="http://schemas.microsoft.com/office/drawing/2014/main" id="{47F4DEE3-412E-4E6B-D550-0985A3BDED1F}"/>
                </a:ext>
              </a:extLst>
            </p:cNvPr>
            <p:cNvSpPr/>
            <p:nvPr/>
          </p:nvSpPr>
          <p:spPr>
            <a:xfrm>
              <a:off x="6630427" y="3214031"/>
              <a:ext cx="222807" cy="912628"/>
            </a:xfrm>
            <a:prstGeom prst="rect">
              <a:avLst/>
            </a:prstGeom>
            <a:solidFill>
              <a:schemeClr val="accent6">
                <a:lumMod val="60000"/>
                <a:lumOff val="4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TW" altLang="en-US" sz="2000">
                <a:solidFill>
                  <a:schemeClr val="tx1"/>
                </a:solidFill>
                <a:ea typeface="新細明體"/>
                <a:cs typeface="Calibri"/>
              </a:endParaRPr>
            </a:p>
          </p:txBody>
        </p:sp>
        <p:sp>
          <p:nvSpPr>
            <p:cNvPr id="21" name="文字方塊 20">
              <a:extLst>
                <a:ext uri="{FF2B5EF4-FFF2-40B4-BE49-F238E27FC236}">
                  <a16:creationId xmlns:a16="http://schemas.microsoft.com/office/drawing/2014/main" id="{493DBD1E-47E9-3230-5A55-851AE6F80138}"/>
                </a:ext>
              </a:extLst>
            </p:cNvPr>
            <p:cNvSpPr txBox="1"/>
            <p:nvPr/>
          </p:nvSpPr>
          <p:spPr>
            <a:xfrm>
              <a:off x="6941697" y="3203329"/>
              <a:ext cx="3317690" cy="923330"/>
            </a:xfrm>
            <a:prstGeom prst="rect">
              <a:avLst/>
            </a:prstGeom>
            <a:noFill/>
          </p:spPr>
          <p:txBody>
            <a:bodyPr wrap="square">
              <a:spAutoFit/>
            </a:bodyPr>
            <a:lstStyle/>
            <a:p>
              <a:pPr algn="ctr"/>
              <a:r>
                <a:rPr lang="en-US" altLang="zh-TW" sz="1800">
                  <a:solidFill>
                    <a:schemeClr val="tx1"/>
                  </a:solidFill>
                  <a:latin typeface="Calibri"/>
                  <a:ea typeface="新細明體"/>
                  <a:cs typeface="Calibri"/>
                </a:rPr>
                <a:t>Prompt for </a:t>
              </a:r>
              <a:r>
                <a:rPr lang="en-US" altLang="zh-TW" sz="1800">
                  <a:solidFill>
                    <a:schemeClr val="tx1"/>
                  </a:solidFill>
                  <a:ea typeface="新細明體"/>
                  <a:cs typeface="Calibri"/>
                </a:rPr>
                <a:t>Target Task</a:t>
              </a:r>
            </a:p>
            <a:p>
              <a:pPr algn="ctr"/>
              <a:r>
                <a:rPr lang="en-US" altLang="zh-TW">
                  <a:ea typeface="新細明體"/>
                  <a:cs typeface="Calibri"/>
                </a:rPr>
                <a:t>(without initializing the prompt using soft prompt transfer)</a:t>
              </a:r>
              <a:endParaRPr lang="zh-TW" altLang="en-US" sz="1800">
                <a:solidFill>
                  <a:schemeClr val="tx1"/>
                </a:solidFill>
                <a:ea typeface="新細明體"/>
                <a:cs typeface="Calibri"/>
              </a:endParaRPr>
            </a:p>
          </p:txBody>
        </p:sp>
      </p:grpSp>
      <p:grpSp>
        <p:nvGrpSpPr>
          <p:cNvPr id="35" name="群組 34">
            <a:extLst>
              <a:ext uri="{FF2B5EF4-FFF2-40B4-BE49-F238E27FC236}">
                <a16:creationId xmlns:a16="http://schemas.microsoft.com/office/drawing/2014/main" id="{8E3DE93A-85D7-BEB1-1028-79BA50412191}"/>
              </a:ext>
            </a:extLst>
          </p:cNvPr>
          <p:cNvGrpSpPr/>
          <p:nvPr/>
        </p:nvGrpSpPr>
        <p:grpSpPr>
          <a:xfrm>
            <a:off x="1436914" y="2788113"/>
            <a:ext cx="5304917" cy="425918"/>
            <a:chOff x="1436914" y="2788113"/>
            <a:chExt cx="5304917" cy="425918"/>
          </a:xfrm>
        </p:grpSpPr>
        <p:cxnSp>
          <p:nvCxnSpPr>
            <p:cNvPr id="23" name="直線接點 22">
              <a:extLst>
                <a:ext uri="{FF2B5EF4-FFF2-40B4-BE49-F238E27FC236}">
                  <a16:creationId xmlns:a16="http://schemas.microsoft.com/office/drawing/2014/main" id="{BD482786-B5EC-C63E-EF97-0F90E16CD9CC}"/>
                </a:ext>
              </a:extLst>
            </p:cNvPr>
            <p:cNvCxnSpPr/>
            <p:nvPr/>
          </p:nvCxnSpPr>
          <p:spPr>
            <a:xfrm flipV="1">
              <a:off x="1436914" y="2800350"/>
              <a:ext cx="0" cy="41368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直線接點 23">
              <a:extLst>
                <a:ext uri="{FF2B5EF4-FFF2-40B4-BE49-F238E27FC236}">
                  <a16:creationId xmlns:a16="http://schemas.microsoft.com/office/drawing/2014/main" id="{BAF74979-AABA-071D-8E63-63F699643DE1}"/>
                </a:ext>
              </a:extLst>
            </p:cNvPr>
            <p:cNvCxnSpPr>
              <a:cxnSpLocks/>
              <a:stCxn id="20" idx="0"/>
            </p:cNvCxnSpPr>
            <p:nvPr/>
          </p:nvCxnSpPr>
          <p:spPr>
            <a:xfrm flipV="1">
              <a:off x="6741831" y="2788113"/>
              <a:ext cx="0" cy="42591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直線接點 27">
              <a:extLst>
                <a:ext uri="{FF2B5EF4-FFF2-40B4-BE49-F238E27FC236}">
                  <a16:creationId xmlns:a16="http://schemas.microsoft.com/office/drawing/2014/main" id="{6F82ABCC-595B-BFFB-BC2A-5A4FD636F58C}"/>
                </a:ext>
              </a:extLst>
            </p:cNvPr>
            <p:cNvCxnSpPr>
              <a:cxnSpLocks/>
            </p:cNvCxnSpPr>
            <p:nvPr/>
          </p:nvCxnSpPr>
          <p:spPr>
            <a:xfrm>
              <a:off x="1436914" y="2800350"/>
              <a:ext cx="530491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36" name="文字方塊 35">
            <a:extLst>
              <a:ext uri="{FF2B5EF4-FFF2-40B4-BE49-F238E27FC236}">
                <a16:creationId xmlns:a16="http://schemas.microsoft.com/office/drawing/2014/main" id="{B4FD7A7E-B390-FDE7-6705-70CE1437069C}"/>
              </a:ext>
            </a:extLst>
          </p:cNvPr>
          <p:cNvSpPr txBox="1"/>
          <p:nvPr/>
        </p:nvSpPr>
        <p:spPr>
          <a:xfrm>
            <a:off x="2430528" y="2412861"/>
            <a:ext cx="3317690" cy="369332"/>
          </a:xfrm>
          <a:prstGeom prst="rect">
            <a:avLst/>
          </a:prstGeom>
          <a:noFill/>
        </p:spPr>
        <p:txBody>
          <a:bodyPr wrap="square">
            <a:spAutoFit/>
          </a:bodyPr>
          <a:lstStyle/>
          <a:p>
            <a:pPr algn="ctr"/>
            <a:r>
              <a:rPr lang="en-US" altLang="zh-TW" sz="1800">
                <a:solidFill>
                  <a:schemeClr val="tx1"/>
                </a:solidFill>
                <a:latin typeface="Calibri"/>
                <a:ea typeface="新細明體"/>
                <a:cs typeface="Calibri"/>
              </a:rPr>
              <a:t>Cosine similarity = 0.87</a:t>
            </a:r>
            <a:endParaRPr lang="zh-TW" altLang="en-US" sz="1800">
              <a:solidFill>
                <a:schemeClr val="tx1"/>
              </a:solidFill>
              <a:ea typeface="新細明體"/>
              <a:cs typeface="Calibri"/>
            </a:endParaRPr>
          </a:p>
        </p:txBody>
      </p:sp>
      <p:grpSp>
        <p:nvGrpSpPr>
          <p:cNvPr id="37" name="群組 36">
            <a:extLst>
              <a:ext uri="{FF2B5EF4-FFF2-40B4-BE49-F238E27FC236}">
                <a16:creationId xmlns:a16="http://schemas.microsoft.com/office/drawing/2014/main" id="{771F59F1-4CEA-CF58-1ACD-011762BBE0AE}"/>
              </a:ext>
            </a:extLst>
          </p:cNvPr>
          <p:cNvGrpSpPr/>
          <p:nvPr/>
        </p:nvGrpSpPr>
        <p:grpSpPr>
          <a:xfrm rot="10800000">
            <a:off x="2505410" y="4160767"/>
            <a:ext cx="4236419" cy="153909"/>
            <a:chOff x="1436914" y="2788113"/>
            <a:chExt cx="5304917" cy="425918"/>
          </a:xfrm>
        </p:grpSpPr>
        <p:cxnSp>
          <p:nvCxnSpPr>
            <p:cNvPr id="38" name="直線接點 37">
              <a:extLst>
                <a:ext uri="{FF2B5EF4-FFF2-40B4-BE49-F238E27FC236}">
                  <a16:creationId xmlns:a16="http://schemas.microsoft.com/office/drawing/2014/main" id="{0E89DEAF-A44E-8019-B647-70B8B21A620D}"/>
                </a:ext>
              </a:extLst>
            </p:cNvPr>
            <p:cNvCxnSpPr/>
            <p:nvPr/>
          </p:nvCxnSpPr>
          <p:spPr>
            <a:xfrm flipV="1">
              <a:off x="1436914" y="2800350"/>
              <a:ext cx="0" cy="41368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直線接點 38">
              <a:extLst>
                <a:ext uri="{FF2B5EF4-FFF2-40B4-BE49-F238E27FC236}">
                  <a16:creationId xmlns:a16="http://schemas.microsoft.com/office/drawing/2014/main" id="{AF189983-0386-89DB-C28E-1D45C4D4B39E}"/>
                </a:ext>
              </a:extLst>
            </p:cNvPr>
            <p:cNvCxnSpPr>
              <a:cxnSpLocks/>
            </p:cNvCxnSpPr>
            <p:nvPr/>
          </p:nvCxnSpPr>
          <p:spPr>
            <a:xfrm flipV="1">
              <a:off x="6741831" y="2788113"/>
              <a:ext cx="0" cy="42591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直線接點 39">
              <a:extLst>
                <a:ext uri="{FF2B5EF4-FFF2-40B4-BE49-F238E27FC236}">
                  <a16:creationId xmlns:a16="http://schemas.microsoft.com/office/drawing/2014/main" id="{909066E6-A1D9-7E06-9196-467808414AE8}"/>
                </a:ext>
              </a:extLst>
            </p:cNvPr>
            <p:cNvCxnSpPr>
              <a:cxnSpLocks/>
            </p:cNvCxnSpPr>
            <p:nvPr/>
          </p:nvCxnSpPr>
          <p:spPr>
            <a:xfrm>
              <a:off x="1436914" y="2800350"/>
              <a:ext cx="530491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41" name="文字方塊 40">
            <a:extLst>
              <a:ext uri="{FF2B5EF4-FFF2-40B4-BE49-F238E27FC236}">
                <a16:creationId xmlns:a16="http://schemas.microsoft.com/office/drawing/2014/main" id="{499632C9-1FA4-1678-F321-171AD466A15B}"/>
              </a:ext>
            </a:extLst>
          </p:cNvPr>
          <p:cNvSpPr txBox="1"/>
          <p:nvPr/>
        </p:nvSpPr>
        <p:spPr>
          <a:xfrm>
            <a:off x="5250305" y="4384853"/>
            <a:ext cx="2595095" cy="369332"/>
          </a:xfrm>
          <a:prstGeom prst="rect">
            <a:avLst/>
          </a:prstGeom>
          <a:noFill/>
        </p:spPr>
        <p:txBody>
          <a:bodyPr wrap="square">
            <a:spAutoFit/>
          </a:bodyPr>
          <a:lstStyle/>
          <a:p>
            <a:pPr algn="ctr"/>
            <a:r>
              <a:rPr lang="en-US" altLang="zh-TW" sz="1800">
                <a:solidFill>
                  <a:schemeClr val="tx1"/>
                </a:solidFill>
                <a:latin typeface="Calibri"/>
                <a:ea typeface="新細明體"/>
                <a:cs typeface="Calibri"/>
              </a:rPr>
              <a:t>Cosine similarity = 0.42</a:t>
            </a:r>
            <a:endParaRPr lang="zh-TW" altLang="en-US" sz="1800">
              <a:solidFill>
                <a:schemeClr val="tx1"/>
              </a:solidFill>
              <a:ea typeface="新細明體"/>
              <a:cs typeface="Calibri"/>
            </a:endParaRPr>
          </a:p>
        </p:txBody>
      </p:sp>
      <p:pic>
        <p:nvPicPr>
          <p:cNvPr id="43" name="圖形 42" descr="皇冠 以實心填滿">
            <a:extLst>
              <a:ext uri="{FF2B5EF4-FFF2-40B4-BE49-F238E27FC236}">
                <a16:creationId xmlns:a16="http://schemas.microsoft.com/office/drawing/2014/main" id="{C88B7320-DF90-63F6-0ACF-14A3D0B18C1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75415" y="2733693"/>
            <a:ext cx="509350" cy="509350"/>
          </a:xfrm>
          <a:prstGeom prst="rect">
            <a:avLst/>
          </a:prstGeom>
        </p:spPr>
      </p:pic>
      <p:sp>
        <p:nvSpPr>
          <p:cNvPr id="4" name="日期版面配置區 3">
            <a:extLst>
              <a:ext uri="{FF2B5EF4-FFF2-40B4-BE49-F238E27FC236}">
                <a16:creationId xmlns:a16="http://schemas.microsoft.com/office/drawing/2014/main" id="{703718BC-8CCE-A7AE-26E5-739F52BDF3A1}"/>
              </a:ext>
            </a:extLst>
          </p:cNvPr>
          <p:cNvSpPr>
            <a:spLocks noGrp="1"/>
          </p:cNvSpPr>
          <p:nvPr>
            <p:ph type="dt" sz="half" idx="10"/>
          </p:nvPr>
        </p:nvSpPr>
        <p:spPr/>
        <p:txBody>
          <a:bodyPr/>
          <a:lstStyle/>
          <a:p>
            <a:r>
              <a:rPr lang="en" altLang="zh-TW" b="0" i="0">
                <a:effectLst/>
                <a:latin typeface="+mn-lt"/>
              </a:rPr>
              <a:t>Vu, Tu, et al. "</a:t>
            </a:r>
            <a:r>
              <a:rPr lang="en" altLang="zh-TW" b="0" i="0" err="1">
                <a:effectLst/>
                <a:latin typeface="+mn-lt"/>
              </a:rPr>
              <a:t>SPoT</a:t>
            </a:r>
            <a:r>
              <a:rPr lang="en" altLang="zh-TW" b="0" i="0">
                <a:effectLst/>
                <a:latin typeface="+mn-lt"/>
              </a:rPr>
              <a:t>: Better Frozen Model Adaptation through Soft Prompt Transfer." </a:t>
            </a:r>
            <a:r>
              <a:rPr lang="en" altLang="zh-TW" b="0" i="1">
                <a:effectLst/>
                <a:latin typeface="+mn-lt"/>
              </a:rPr>
              <a:t>Proceedings of the 60th Annual Meeting of the Association for Computational Linguistics (Volume 1: Long Papers)</a:t>
            </a:r>
            <a:r>
              <a:rPr lang="en" altLang="zh-TW" b="0" i="0">
                <a:effectLst/>
                <a:latin typeface="+mn-lt"/>
              </a:rPr>
              <a:t>. 2022.</a:t>
            </a:r>
            <a:endParaRPr lang="en-TW" altLang="zh-TW">
              <a:latin typeface="+mn-lt"/>
            </a:endParaRPr>
          </a:p>
        </p:txBody>
      </p:sp>
    </p:spTree>
    <p:extLst>
      <p:ext uri="{BB962C8B-B14F-4D97-AF65-F5344CB8AC3E}">
        <p14:creationId xmlns:p14="http://schemas.microsoft.com/office/powerpoint/2010/main" val="497545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41" grpId="0"/>
    </p:bld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圖片 6">
            <a:extLst>
              <a:ext uri="{FF2B5EF4-FFF2-40B4-BE49-F238E27FC236}">
                <a16:creationId xmlns:a16="http://schemas.microsoft.com/office/drawing/2014/main" id="{12DAE3B1-A81A-3F18-23EC-200A4B7C63FC}"/>
              </a:ext>
            </a:extLst>
          </p:cNvPr>
          <p:cNvPicPr>
            <a:picLocks noChangeAspect="1"/>
          </p:cNvPicPr>
          <p:nvPr/>
        </p:nvPicPr>
        <p:blipFill>
          <a:blip r:embed="rId2"/>
          <a:stretch>
            <a:fillRect/>
          </a:stretch>
        </p:blipFill>
        <p:spPr>
          <a:xfrm>
            <a:off x="4352311" y="2013599"/>
            <a:ext cx="5758630" cy="3896817"/>
          </a:xfrm>
          <a:prstGeom prst="rect">
            <a:avLst/>
          </a:prstGeom>
        </p:spPr>
      </p:pic>
      <p:sp>
        <p:nvSpPr>
          <p:cNvPr id="17" name="文字方塊 16">
            <a:extLst>
              <a:ext uri="{FF2B5EF4-FFF2-40B4-BE49-F238E27FC236}">
                <a16:creationId xmlns:a16="http://schemas.microsoft.com/office/drawing/2014/main" id="{0D1FC361-0295-0DB8-E296-3C37C1287D52}"/>
              </a:ext>
            </a:extLst>
          </p:cNvPr>
          <p:cNvSpPr txBox="1">
            <a:spLocks/>
          </p:cNvSpPr>
          <p:nvPr/>
        </p:nvSpPr>
        <p:spPr>
          <a:xfrm>
            <a:off x="4352309" y="3905004"/>
            <a:ext cx="5706088" cy="1847119"/>
          </a:xfrm>
          <a:prstGeom prst="rect">
            <a:avLst/>
          </a:prstGeom>
          <a:noFill/>
          <a:ln w="38100">
            <a:solidFill>
              <a:srgbClr val="0070C0"/>
            </a:solidFill>
          </a:ln>
        </p:spPr>
        <p:txBody>
          <a:bodyPr wrap="square">
            <a:spAutoFit/>
          </a:bodyPr>
          <a:lstStyle/>
          <a:p>
            <a:endParaRPr lang="zh-TW" altLang="en-US" sz="2000"/>
          </a:p>
        </p:txBody>
      </p:sp>
      <p:sp>
        <p:nvSpPr>
          <p:cNvPr id="2" name="標題 1">
            <a:extLst>
              <a:ext uri="{FF2B5EF4-FFF2-40B4-BE49-F238E27FC236}">
                <a16:creationId xmlns:a16="http://schemas.microsoft.com/office/drawing/2014/main" id="{17A0E11C-977F-DB2B-15A4-54FA90F26FC3}"/>
              </a:ext>
            </a:extLst>
          </p:cNvPr>
          <p:cNvSpPr>
            <a:spLocks noGrp="1"/>
          </p:cNvSpPr>
          <p:nvPr>
            <p:ph type="title"/>
          </p:nvPr>
        </p:nvSpPr>
        <p:spPr/>
        <p:txBody>
          <a:bodyPr>
            <a:normAutofit/>
          </a:bodyPr>
          <a:lstStyle/>
          <a:p>
            <a:r>
              <a:rPr lang="en-US" altLang="zh-TW">
                <a:solidFill>
                  <a:schemeClr val="tx1"/>
                </a:solidFill>
                <a:ea typeface="新細明體"/>
                <a:cs typeface="Calibri"/>
              </a:rPr>
              <a:t>Intermediate-task fine-tuning</a:t>
            </a:r>
            <a:endParaRPr kumimoji="1" lang="zh-TW" altLang="en-US"/>
          </a:p>
        </p:txBody>
      </p:sp>
      <p:sp>
        <p:nvSpPr>
          <p:cNvPr id="3" name="內容版面配置區 2">
            <a:extLst>
              <a:ext uri="{FF2B5EF4-FFF2-40B4-BE49-F238E27FC236}">
                <a16:creationId xmlns:a16="http://schemas.microsoft.com/office/drawing/2014/main" id="{E94F46F6-1C05-BCA4-B989-76A280AA29BE}"/>
              </a:ext>
            </a:extLst>
          </p:cNvPr>
          <p:cNvSpPr>
            <a:spLocks noGrp="1"/>
          </p:cNvSpPr>
          <p:nvPr>
            <p:ph idx="1"/>
          </p:nvPr>
        </p:nvSpPr>
        <p:spPr>
          <a:xfrm>
            <a:off x="838199" y="1219200"/>
            <a:ext cx="10093017" cy="4957763"/>
          </a:xfrm>
        </p:spPr>
        <p:txBody>
          <a:bodyPr/>
          <a:lstStyle/>
          <a:p>
            <a:r>
              <a:rPr kumimoji="1" lang="en-US" altLang="zh-TW" b="1"/>
              <a:t>S</a:t>
            </a:r>
            <a:r>
              <a:rPr kumimoji="1" lang="en-US" altLang="zh-TW"/>
              <a:t>oft </a:t>
            </a:r>
            <a:r>
              <a:rPr kumimoji="1" lang="en-US" altLang="zh-TW" b="1"/>
              <a:t>P</a:t>
            </a:r>
            <a:r>
              <a:rPr kumimoji="1" lang="en-US" altLang="zh-TW"/>
              <a:t>r</a:t>
            </a:r>
            <a:r>
              <a:rPr kumimoji="1" lang="en-US" altLang="zh-TW" b="1"/>
              <a:t>o</a:t>
            </a:r>
            <a:r>
              <a:rPr kumimoji="1" lang="en-US" altLang="zh-TW"/>
              <a:t>mpt </a:t>
            </a:r>
            <a:r>
              <a:rPr kumimoji="1" lang="en-US" altLang="zh-TW" b="1"/>
              <a:t>T</a:t>
            </a:r>
            <a:r>
              <a:rPr kumimoji="1" lang="en-US" altLang="zh-TW"/>
              <a:t>ransfer (</a:t>
            </a:r>
            <a:r>
              <a:rPr kumimoji="1" lang="en-US" altLang="zh-TW" b="1" err="1"/>
              <a:t>SPoT</a:t>
            </a:r>
            <a:r>
              <a:rPr kumimoji="1" lang="en-US" altLang="zh-TW"/>
              <a:t>): Selecting the best intermediate-task soft prompt</a:t>
            </a:r>
            <a:endParaRPr kumimoji="1" lang="zh-TW" altLang="en-US"/>
          </a:p>
        </p:txBody>
      </p:sp>
      <p:sp>
        <p:nvSpPr>
          <p:cNvPr id="10" name="文字方塊 4">
            <a:extLst>
              <a:ext uri="{FF2B5EF4-FFF2-40B4-BE49-F238E27FC236}">
                <a16:creationId xmlns:a16="http://schemas.microsoft.com/office/drawing/2014/main" id="{3B4D6750-F4D5-68F1-189F-A953BF0AD532}"/>
              </a:ext>
            </a:extLst>
          </p:cNvPr>
          <p:cNvSpPr txBox="1"/>
          <p:nvPr/>
        </p:nvSpPr>
        <p:spPr>
          <a:xfrm>
            <a:off x="2821696" y="2772283"/>
            <a:ext cx="1530614"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altLang="zh-TW" sz="2400">
                <a:ea typeface="新細明體"/>
                <a:cs typeface="Calibri"/>
              </a:rPr>
              <a:t>w/o </a:t>
            </a:r>
            <a:r>
              <a:rPr lang="en-US" altLang="zh-TW" sz="2400" err="1">
                <a:ea typeface="新細明體"/>
                <a:cs typeface="Calibri"/>
              </a:rPr>
              <a:t>SPoT</a:t>
            </a:r>
            <a:r>
              <a:rPr lang="en-US" altLang="zh-TW" sz="2400">
                <a:ea typeface="新細明體"/>
                <a:cs typeface="Calibri"/>
              </a:rPr>
              <a:t>:</a:t>
            </a:r>
            <a:endParaRPr lang="zh-TW"/>
          </a:p>
        </p:txBody>
      </p:sp>
      <p:sp>
        <p:nvSpPr>
          <p:cNvPr id="11" name="文字方塊 4">
            <a:extLst>
              <a:ext uri="{FF2B5EF4-FFF2-40B4-BE49-F238E27FC236}">
                <a16:creationId xmlns:a16="http://schemas.microsoft.com/office/drawing/2014/main" id="{C9082436-C37F-FDD9-397A-21856AC2AD58}"/>
              </a:ext>
            </a:extLst>
          </p:cNvPr>
          <p:cNvSpPr txBox="1"/>
          <p:nvPr/>
        </p:nvSpPr>
        <p:spPr>
          <a:xfrm>
            <a:off x="2175387" y="3294418"/>
            <a:ext cx="2176923"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altLang="zh-TW" sz="2400">
                <a:ea typeface="新細明體"/>
                <a:cs typeface="Calibri"/>
              </a:rPr>
              <a:t>Oracle </a:t>
            </a:r>
            <a:r>
              <a:rPr lang="en-US" altLang="zh-TW" sz="2400" err="1">
                <a:ea typeface="新細明體"/>
                <a:cs typeface="Calibri"/>
              </a:rPr>
              <a:t>SPoT</a:t>
            </a:r>
            <a:r>
              <a:rPr lang="en-US" altLang="zh-TW" sz="2400">
                <a:ea typeface="新細明體"/>
                <a:cs typeface="Calibri"/>
              </a:rPr>
              <a:t>:</a:t>
            </a:r>
            <a:endParaRPr lang="zh-TW"/>
          </a:p>
        </p:txBody>
      </p:sp>
      <p:sp>
        <p:nvSpPr>
          <p:cNvPr id="13" name="文字方塊 4">
            <a:extLst>
              <a:ext uri="{FF2B5EF4-FFF2-40B4-BE49-F238E27FC236}">
                <a16:creationId xmlns:a16="http://schemas.microsoft.com/office/drawing/2014/main" id="{1CB76C66-EA08-38EB-65F0-F880B107110F}"/>
              </a:ext>
            </a:extLst>
          </p:cNvPr>
          <p:cNvSpPr txBox="1"/>
          <p:nvPr/>
        </p:nvSpPr>
        <p:spPr>
          <a:xfrm>
            <a:off x="9871022" y="2188705"/>
            <a:ext cx="1552175" cy="33855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altLang="zh-TW" sz="1600" b="1">
                <a:latin typeface="Times" pitchFamily="2" charset="0"/>
                <a:ea typeface="新細明體"/>
                <a:cs typeface="Calibri"/>
              </a:rPr>
              <a:t>(16 target tasks)</a:t>
            </a:r>
            <a:endParaRPr lang="zh-TW" sz="1600" b="1">
              <a:latin typeface="Times" pitchFamily="2" charset="0"/>
            </a:endParaRPr>
          </a:p>
        </p:txBody>
      </p:sp>
      <p:pic>
        <p:nvPicPr>
          <p:cNvPr id="6" name="圖片 5">
            <a:extLst>
              <a:ext uri="{FF2B5EF4-FFF2-40B4-BE49-F238E27FC236}">
                <a16:creationId xmlns:a16="http://schemas.microsoft.com/office/drawing/2014/main" id="{A3AFCBCA-5BF3-E482-6391-2EB805D0A707}"/>
              </a:ext>
            </a:extLst>
          </p:cNvPr>
          <p:cNvPicPr>
            <a:picLocks noChangeAspect="1"/>
          </p:cNvPicPr>
          <p:nvPr/>
        </p:nvPicPr>
        <p:blipFill>
          <a:blip r:embed="rId3"/>
          <a:stretch>
            <a:fillRect/>
          </a:stretch>
        </p:blipFill>
        <p:spPr>
          <a:xfrm>
            <a:off x="161948" y="4193143"/>
            <a:ext cx="4026877" cy="2020202"/>
          </a:xfrm>
          <a:prstGeom prst="rect">
            <a:avLst/>
          </a:prstGeom>
        </p:spPr>
      </p:pic>
      <p:pic>
        <p:nvPicPr>
          <p:cNvPr id="14" name="圖片 13">
            <a:extLst>
              <a:ext uri="{FF2B5EF4-FFF2-40B4-BE49-F238E27FC236}">
                <a16:creationId xmlns:a16="http://schemas.microsoft.com/office/drawing/2014/main" id="{8B8AB288-9104-4732-133D-13B334F25217}"/>
              </a:ext>
            </a:extLst>
          </p:cNvPr>
          <p:cNvPicPr>
            <a:picLocks noChangeAspect="1"/>
          </p:cNvPicPr>
          <p:nvPr/>
        </p:nvPicPr>
        <p:blipFill>
          <a:blip r:embed="rId4"/>
          <a:stretch>
            <a:fillRect/>
          </a:stretch>
        </p:blipFill>
        <p:spPr>
          <a:xfrm>
            <a:off x="6422717" y="3925300"/>
            <a:ext cx="2010083" cy="228600"/>
          </a:xfrm>
          <a:prstGeom prst="rect">
            <a:avLst/>
          </a:prstGeom>
        </p:spPr>
      </p:pic>
      <p:grpSp>
        <p:nvGrpSpPr>
          <p:cNvPr id="18" name="群組 17">
            <a:extLst>
              <a:ext uri="{FF2B5EF4-FFF2-40B4-BE49-F238E27FC236}">
                <a16:creationId xmlns:a16="http://schemas.microsoft.com/office/drawing/2014/main" id="{50E287FD-DF09-E512-9969-09B69672FC76}"/>
              </a:ext>
            </a:extLst>
          </p:cNvPr>
          <p:cNvGrpSpPr/>
          <p:nvPr/>
        </p:nvGrpSpPr>
        <p:grpSpPr>
          <a:xfrm>
            <a:off x="5716998" y="4406600"/>
            <a:ext cx="3208215" cy="1345523"/>
            <a:chOff x="5716998" y="4406600"/>
            <a:chExt cx="3208215" cy="1345523"/>
          </a:xfrm>
        </p:grpSpPr>
        <p:cxnSp>
          <p:nvCxnSpPr>
            <p:cNvPr id="8" name="直線單箭頭接點 22">
              <a:extLst>
                <a:ext uri="{FF2B5EF4-FFF2-40B4-BE49-F238E27FC236}">
                  <a16:creationId xmlns:a16="http://schemas.microsoft.com/office/drawing/2014/main" id="{F4DEC1CB-9D43-4A20-AAD3-974284275F0D}"/>
                </a:ext>
              </a:extLst>
            </p:cNvPr>
            <p:cNvCxnSpPr>
              <a:cxnSpLocks/>
            </p:cNvCxnSpPr>
            <p:nvPr/>
          </p:nvCxnSpPr>
          <p:spPr>
            <a:xfrm>
              <a:off x="5716998" y="4406600"/>
              <a:ext cx="0" cy="1345523"/>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直線單箭頭接點 22">
              <a:extLst>
                <a:ext uri="{FF2B5EF4-FFF2-40B4-BE49-F238E27FC236}">
                  <a16:creationId xmlns:a16="http://schemas.microsoft.com/office/drawing/2014/main" id="{D886E385-7670-69A0-E4D3-3EFF0521CBFF}"/>
                </a:ext>
              </a:extLst>
            </p:cNvPr>
            <p:cNvCxnSpPr>
              <a:cxnSpLocks/>
            </p:cNvCxnSpPr>
            <p:nvPr/>
          </p:nvCxnSpPr>
          <p:spPr>
            <a:xfrm>
              <a:off x="8925213" y="4406600"/>
              <a:ext cx="0" cy="1345523"/>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12" name="文字方塊 11">
            <a:extLst>
              <a:ext uri="{FF2B5EF4-FFF2-40B4-BE49-F238E27FC236}">
                <a16:creationId xmlns:a16="http://schemas.microsoft.com/office/drawing/2014/main" id="{3ED9F43D-55DA-1BBE-BD4E-A957432C5C7C}"/>
              </a:ext>
            </a:extLst>
          </p:cNvPr>
          <p:cNvSpPr txBox="1"/>
          <p:nvPr/>
        </p:nvSpPr>
        <p:spPr>
          <a:xfrm>
            <a:off x="4352311" y="2839847"/>
            <a:ext cx="5630462" cy="322530"/>
          </a:xfrm>
          <a:prstGeom prst="rect">
            <a:avLst/>
          </a:prstGeom>
          <a:noFill/>
          <a:ln w="38100">
            <a:solidFill>
              <a:srgbClr val="0070C0"/>
            </a:solidFill>
          </a:ln>
        </p:spPr>
        <p:txBody>
          <a:bodyPr wrap="square">
            <a:spAutoFit/>
          </a:bodyPr>
          <a:lstStyle/>
          <a:p>
            <a:endParaRPr lang="zh-TW" altLang="en-US" sz="2000"/>
          </a:p>
        </p:txBody>
      </p:sp>
      <p:sp>
        <p:nvSpPr>
          <p:cNvPr id="15" name="文字方塊 14">
            <a:extLst>
              <a:ext uri="{FF2B5EF4-FFF2-40B4-BE49-F238E27FC236}">
                <a16:creationId xmlns:a16="http://schemas.microsoft.com/office/drawing/2014/main" id="{EDBD6D0D-1820-31E5-6D8B-3271B0DF0C00}"/>
              </a:ext>
            </a:extLst>
          </p:cNvPr>
          <p:cNvSpPr txBox="1">
            <a:spLocks/>
          </p:cNvSpPr>
          <p:nvPr/>
        </p:nvSpPr>
        <p:spPr>
          <a:xfrm>
            <a:off x="4352310" y="3274233"/>
            <a:ext cx="5706088" cy="461665"/>
          </a:xfrm>
          <a:prstGeom prst="rect">
            <a:avLst/>
          </a:prstGeom>
          <a:noFill/>
          <a:ln w="38100">
            <a:solidFill>
              <a:srgbClr val="0070C0"/>
            </a:solidFill>
          </a:ln>
        </p:spPr>
        <p:txBody>
          <a:bodyPr wrap="square">
            <a:spAutoFit/>
          </a:bodyPr>
          <a:lstStyle/>
          <a:p>
            <a:endParaRPr lang="zh-TW" altLang="en-US" sz="2000"/>
          </a:p>
        </p:txBody>
      </p:sp>
      <p:sp>
        <p:nvSpPr>
          <p:cNvPr id="4" name="日期版面配置區 3">
            <a:extLst>
              <a:ext uri="{FF2B5EF4-FFF2-40B4-BE49-F238E27FC236}">
                <a16:creationId xmlns:a16="http://schemas.microsoft.com/office/drawing/2014/main" id="{4445B409-BAD5-AE3C-38A2-85A304B39290}"/>
              </a:ext>
            </a:extLst>
          </p:cNvPr>
          <p:cNvSpPr>
            <a:spLocks noGrp="1"/>
          </p:cNvSpPr>
          <p:nvPr>
            <p:ph type="dt" sz="half" idx="10"/>
          </p:nvPr>
        </p:nvSpPr>
        <p:spPr/>
        <p:txBody>
          <a:bodyPr/>
          <a:lstStyle/>
          <a:p>
            <a:r>
              <a:rPr lang="en" altLang="zh-TW" b="0" i="0">
                <a:effectLst/>
                <a:latin typeface="+mn-lt"/>
              </a:rPr>
              <a:t>Vu, Tu, et al. "</a:t>
            </a:r>
            <a:r>
              <a:rPr lang="en" altLang="zh-TW" b="0" i="0" err="1">
                <a:effectLst/>
                <a:latin typeface="+mn-lt"/>
              </a:rPr>
              <a:t>SPoT</a:t>
            </a:r>
            <a:r>
              <a:rPr lang="en" altLang="zh-TW" b="0" i="0">
                <a:effectLst/>
                <a:latin typeface="+mn-lt"/>
              </a:rPr>
              <a:t>: Better Frozen Model Adaptation through Soft Prompt Transfer." </a:t>
            </a:r>
            <a:r>
              <a:rPr lang="en" altLang="zh-TW" b="0" i="1">
                <a:effectLst/>
                <a:latin typeface="+mn-lt"/>
              </a:rPr>
              <a:t>Proceedings of the 60th Annual Meeting of the Association for Computational Linguistics (Volume 1: Long Papers)</a:t>
            </a:r>
            <a:r>
              <a:rPr lang="en" altLang="zh-TW" b="0" i="0">
                <a:effectLst/>
                <a:latin typeface="+mn-lt"/>
              </a:rPr>
              <a:t>. 2022.</a:t>
            </a:r>
            <a:endParaRPr lang="en-TW" altLang="zh-TW">
              <a:latin typeface="+mn-lt"/>
            </a:endParaRPr>
          </a:p>
        </p:txBody>
      </p:sp>
    </p:spTree>
    <p:extLst>
      <p:ext uri="{BB962C8B-B14F-4D97-AF65-F5344CB8AC3E}">
        <p14:creationId xmlns:p14="http://schemas.microsoft.com/office/powerpoint/2010/main" val="192713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xit" presetSubtype="0" fill="hold" grpId="1" nodeType="withEffect">
                                  <p:stCondLst>
                                    <p:cond delay="0"/>
                                  </p:stCondLst>
                                  <p:childTnLst>
                                    <p:set>
                                      <p:cBhvr>
                                        <p:cTn id="12" dur="1" fill="hold">
                                          <p:stCondLst>
                                            <p:cond delay="0"/>
                                          </p:stCondLst>
                                        </p:cTn>
                                        <p:tgtEl>
                                          <p:spTgt spid="1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xit" presetSubtype="0" fill="hold" grpId="1" nodeType="withEffect">
                                  <p:stCondLst>
                                    <p:cond delay="0"/>
                                  </p:stCondLst>
                                  <p:childTnLst>
                                    <p:set>
                                      <p:cBhvr>
                                        <p:cTn id="18" dur="1" fill="hold">
                                          <p:stCondLst>
                                            <p:cond delay="0"/>
                                          </p:stCondLst>
                                        </p:cTn>
                                        <p:tgtEl>
                                          <p:spTgt spid="15"/>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2" grpId="0" animBg="1"/>
      <p:bldP spid="12" grpId="1" animBg="1"/>
      <p:bldP spid="15" grpId="0" animBg="1"/>
      <p:bldP spid="15" grpId="1" animBg="1"/>
    </p:bldLst>
  </p:timing>
</p:sld>
</file>

<file path=ppt/slides/slide19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 name="內容版面配置區 2">
            <a:extLst>
              <a:ext uri="{FF2B5EF4-FFF2-40B4-BE49-F238E27FC236}">
                <a16:creationId xmlns:a16="http://schemas.microsoft.com/office/drawing/2014/main" id="{54A3D107-F405-C0D8-C3C7-056569756A07}"/>
              </a:ext>
            </a:extLst>
          </p:cNvPr>
          <p:cNvSpPr>
            <a:spLocks noGrp="1"/>
          </p:cNvSpPr>
          <p:nvPr>
            <p:ph idx="1"/>
          </p:nvPr>
        </p:nvSpPr>
        <p:spPr/>
        <p:txBody>
          <a:bodyPr>
            <a:normAutofit/>
          </a:bodyPr>
          <a:lstStyle/>
          <a:p>
            <a:pPr marL="0" indent="0" algn="l">
              <a:buNone/>
            </a:pPr>
            <a:r>
              <a:rPr lang="en-US" altLang="zh-TW" sz="4000" b="1" dirty="0">
                <a:solidFill>
                  <a:schemeClr val="bg1"/>
                </a:solidFill>
              </a:rPr>
              <a:t>Part 5:</a:t>
            </a:r>
          </a:p>
          <a:p>
            <a:pPr marL="0" indent="0" algn="l">
              <a:buNone/>
            </a:pPr>
            <a:r>
              <a:rPr lang="en-US" altLang="zh-TW" sz="4000" b="1" dirty="0">
                <a:solidFill>
                  <a:schemeClr val="bg1"/>
                </a:solidFill>
              </a:rPr>
              <a:t>How do PLMs work: </a:t>
            </a:r>
          </a:p>
          <a:p>
            <a:pPr marL="0" indent="0" algn="l">
              <a:buNone/>
            </a:pPr>
            <a:r>
              <a:rPr lang="en-US" altLang="zh-TW" sz="4000" b="1" dirty="0">
                <a:solidFill>
                  <a:schemeClr val="bg1"/>
                </a:solidFill>
              </a:rPr>
              <a:t>Using PLMs with different amounts of data</a:t>
            </a:r>
          </a:p>
          <a:p>
            <a:pPr marL="0" indent="0" algn="l">
              <a:buNone/>
            </a:pPr>
            <a:r>
              <a:rPr lang="en-US" altLang="zh-TW" sz="4000" b="1" dirty="0">
                <a:solidFill>
                  <a:schemeClr val="bg1"/>
                </a:solidFill>
              </a:rPr>
              <a:t>    5-1.1: Multi-task fine-tuning: </a:t>
            </a:r>
            <a:br>
              <a:rPr lang="en-US" altLang="zh-TW" sz="4000" b="1" dirty="0">
                <a:solidFill>
                  <a:schemeClr val="bg1"/>
                </a:solidFill>
              </a:rPr>
            </a:br>
            <a:r>
              <a:rPr lang="en-US" altLang="zh-TW" sz="4000" b="1" dirty="0">
                <a:solidFill>
                  <a:schemeClr val="bg1"/>
                </a:solidFill>
              </a:rPr>
              <a:t>    </a:t>
            </a:r>
            <a:r>
              <a:rPr lang="en-US" altLang="zh-TW" sz="4000" b="1" dirty="0">
                <a:solidFill>
                  <a:srgbClr val="000000"/>
                </a:solidFill>
              </a:rPr>
              <a:t>5-1.1: </a:t>
            </a:r>
            <a:r>
              <a:rPr lang="en-US" altLang="zh-TW" sz="4000" b="1" dirty="0">
                <a:solidFill>
                  <a:schemeClr val="bg1"/>
                </a:solidFill>
              </a:rPr>
              <a:t>using labeled data from other tasks</a:t>
            </a:r>
          </a:p>
        </p:txBody>
      </p:sp>
      <p:sp>
        <p:nvSpPr>
          <p:cNvPr id="2" name="日期版面配置區 1">
            <a:extLst>
              <a:ext uri="{FF2B5EF4-FFF2-40B4-BE49-F238E27FC236}">
                <a16:creationId xmlns:a16="http://schemas.microsoft.com/office/drawing/2014/main" id="{5853A4B7-3C03-D387-D636-73FD20688DE4}"/>
              </a:ext>
            </a:extLst>
          </p:cNvPr>
          <p:cNvSpPr>
            <a:spLocks noGrp="1"/>
          </p:cNvSpPr>
          <p:nvPr>
            <p:ph type="dt" sz="half" idx="10"/>
          </p:nvPr>
        </p:nvSpPr>
        <p:spPr/>
        <p:txBody>
          <a:bodyPr/>
          <a:lstStyle/>
          <a:p>
            <a:endParaRPr lang="en-TW"/>
          </a:p>
        </p:txBody>
      </p:sp>
      <p:grpSp>
        <p:nvGrpSpPr>
          <p:cNvPr id="4" name="群組 3">
            <a:extLst>
              <a:ext uri="{FF2B5EF4-FFF2-40B4-BE49-F238E27FC236}">
                <a16:creationId xmlns:a16="http://schemas.microsoft.com/office/drawing/2014/main" id="{1B01B145-6252-6BFE-61F9-10C4D950DDCB}"/>
              </a:ext>
            </a:extLst>
          </p:cNvPr>
          <p:cNvGrpSpPr/>
          <p:nvPr/>
        </p:nvGrpSpPr>
        <p:grpSpPr>
          <a:xfrm>
            <a:off x="173482" y="217484"/>
            <a:ext cx="4667766" cy="660340"/>
            <a:chOff x="173482" y="217484"/>
            <a:chExt cx="4667766" cy="660340"/>
          </a:xfrm>
        </p:grpSpPr>
        <p:grpSp>
          <p:nvGrpSpPr>
            <p:cNvPr id="5" name="群組 4">
              <a:extLst>
                <a:ext uri="{FF2B5EF4-FFF2-40B4-BE49-F238E27FC236}">
                  <a16:creationId xmlns:a16="http://schemas.microsoft.com/office/drawing/2014/main" id="{F78EB5B9-665F-D671-1AC9-207C814CB1F8}"/>
                </a:ext>
              </a:extLst>
            </p:cNvPr>
            <p:cNvGrpSpPr>
              <a:grpSpLocks noChangeAspect="1"/>
            </p:cNvGrpSpPr>
            <p:nvPr/>
          </p:nvGrpSpPr>
          <p:grpSpPr>
            <a:xfrm>
              <a:off x="173482" y="218108"/>
              <a:ext cx="978897" cy="659716"/>
              <a:chOff x="2946400" y="1352853"/>
              <a:chExt cx="1219729" cy="822022"/>
            </a:xfrm>
          </p:grpSpPr>
          <p:sp>
            <p:nvSpPr>
              <p:cNvPr id="7" name="矩形 6">
                <a:extLst>
                  <a:ext uri="{FF2B5EF4-FFF2-40B4-BE49-F238E27FC236}">
                    <a16:creationId xmlns:a16="http://schemas.microsoft.com/office/drawing/2014/main" id="{80565B07-D0C6-8D24-8E78-B5212DFB8806}"/>
                  </a:ext>
                </a:extLst>
              </p:cNvPr>
              <p:cNvSpPr/>
              <p:nvPr/>
            </p:nvSpPr>
            <p:spPr>
              <a:xfrm>
                <a:off x="2946400" y="1402935"/>
                <a:ext cx="1025525" cy="771940"/>
              </a:xfrm>
              <a:prstGeom prst="rect">
                <a:avLst/>
              </a:prstGeom>
              <a:solidFill>
                <a:srgbClr val="DD22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8" name="矩形 7">
                <a:extLst>
                  <a:ext uri="{FF2B5EF4-FFF2-40B4-BE49-F238E27FC236}">
                    <a16:creationId xmlns:a16="http://schemas.microsoft.com/office/drawing/2014/main" id="{3FE6EE05-390A-F151-2A5F-4A0012ED3B57}"/>
                  </a:ext>
                </a:extLst>
              </p:cNvPr>
              <p:cNvSpPr/>
              <p:nvPr/>
            </p:nvSpPr>
            <p:spPr>
              <a:xfrm>
                <a:off x="3219269" y="1677172"/>
                <a:ext cx="482781" cy="227828"/>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9" name="矩形 8">
                <a:extLst>
                  <a:ext uri="{FF2B5EF4-FFF2-40B4-BE49-F238E27FC236}">
                    <a16:creationId xmlns:a16="http://schemas.microsoft.com/office/drawing/2014/main" id="{048D197E-4BEF-C3C9-3682-A49AED330FCA}"/>
                  </a:ext>
                </a:extLst>
              </p:cNvPr>
              <p:cNvSpPr/>
              <p:nvPr/>
            </p:nvSpPr>
            <p:spPr>
              <a:xfrm>
                <a:off x="3702050" y="1352853"/>
                <a:ext cx="269875" cy="113997"/>
              </a:xfrm>
              <a:prstGeom prst="rect">
                <a:avLst/>
              </a:prstGeom>
              <a:solidFill>
                <a:srgbClr val="DD22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TW"/>
                  <a:t>     </a:t>
                </a:r>
                <a:endParaRPr kumimoji="1" lang="zh-TW" altLang="en-US"/>
              </a:p>
            </p:txBody>
          </p:sp>
          <p:sp>
            <p:nvSpPr>
              <p:cNvPr id="10" name="矩形 9">
                <a:extLst>
                  <a:ext uri="{FF2B5EF4-FFF2-40B4-BE49-F238E27FC236}">
                    <a16:creationId xmlns:a16="http://schemas.microsoft.com/office/drawing/2014/main" id="{0A6FBF87-C486-A99C-0BE4-2DA8E008A612}"/>
                  </a:ext>
                </a:extLst>
              </p:cNvPr>
              <p:cNvSpPr/>
              <p:nvPr/>
            </p:nvSpPr>
            <p:spPr>
              <a:xfrm>
                <a:off x="3896254" y="1905000"/>
                <a:ext cx="269875" cy="269875"/>
              </a:xfrm>
              <a:prstGeom prst="rect">
                <a:avLst/>
              </a:prstGeom>
              <a:solidFill>
                <a:srgbClr val="DD22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TW"/>
                  <a:t>    </a:t>
                </a:r>
                <a:endParaRPr kumimoji="1" lang="zh-TW" altLang="en-US"/>
              </a:p>
            </p:txBody>
          </p:sp>
        </p:grpSp>
        <p:sp>
          <p:nvSpPr>
            <p:cNvPr id="6" name="文字方塊 5">
              <a:extLst>
                <a:ext uri="{FF2B5EF4-FFF2-40B4-BE49-F238E27FC236}">
                  <a16:creationId xmlns:a16="http://schemas.microsoft.com/office/drawing/2014/main" id="{D0EFE76C-F403-BC20-3853-E17623A1249B}"/>
                </a:ext>
              </a:extLst>
            </p:cNvPr>
            <p:cNvSpPr txBox="1"/>
            <p:nvPr/>
          </p:nvSpPr>
          <p:spPr>
            <a:xfrm>
              <a:off x="1215512" y="217484"/>
              <a:ext cx="3625736" cy="646331"/>
            </a:xfrm>
            <a:prstGeom prst="rect">
              <a:avLst/>
            </a:prstGeom>
            <a:noFill/>
          </p:spPr>
          <p:txBody>
            <a:bodyPr wrap="none" rtlCol="0">
              <a:spAutoFit/>
            </a:bodyPr>
            <a:lstStyle/>
            <a:p>
              <a:r>
                <a:rPr lang="en" altLang="zh-TW" sz="3600" b="1" i="0">
                  <a:solidFill>
                    <a:schemeClr val="bg1"/>
                  </a:solidFill>
                  <a:effectLst/>
                  <a:latin typeface="Space Grotesk"/>
                </a:rPr>
                <a:t>2022 AACL-IJCNLP</a:t>
              </a:r>
            </a:p>
          </p:txBody>
        </p:sp>
      </p:grpSp>
    </p:spTree>
    <p:extLst>
      <p:ext uri="{BB962C8B-B14F-4D97-AF65-F5344CB8AC3E}">
        <p14:creationId xmlns:p14="http://schemas.microsoft.com/office/powerpoint/2010/main" val="21119204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5799AE-D820-6949-A9A5-D2B8D6D36191}"/>
              </a:ext>
            </a:extLst>
          </p:cNvPr>
          <p:cNvSpPr>
            <a:spLocks noGrp="1"/>
          </p:cNvSpPr>
          <p:nvPr>
            <p:ph type="ctrTitle"/>
          </p:nvPr>
        </p:nvSpPr>
        <p:spPr>
          <a:xfrm>
            <a:off x="593006" y="1096834"/>
            <a:ext cx="11005984" cy="1397665"/>
          </a:xfrm>
        </p:spPr>
        <p:txBody>
          <a:bodyPr>
            <a:noAutofit/>
          </a:bodyPr>
          <a:lstStyle/>
          <a:p>
            <a:r>
              <a:rPr lang="en" altLang="zh-TW" sz="4000" i="0">
                <a:solidFill>
                  <a:schemeClr val="bg1"/>
                </a:solidFill>
                <a:effectLst/>
                <a:latin typeface="+mn-lt"/>
              </a:rPr>
              <a:t>Recent Advances in </a:t>
            </a:r>
            <a:r>
              <a:rPr lang="en" altLang="zh-TW" sz="4000" b="1" i="0">
                <a:solidFill>
                  <a:srgbClr val="FFFFB4"/>
                </a:solidFill>
                <a:effectLst/>
                <a:latin typeface="+mn-lt"/>
              </a:rPr>
              <a:t>Pre-trained Language Models: </a:t>
            </a:r>
            <a:br>
              <a:rPr lang="en" altLang="zh-TW" sz="4000" b="1" i="0">
                <a:solidFill>
                  <a:srgbClr val="FFFFB4"/>
                </a:solidFill>
                <a:effectLst/>
                <a:latin typeface="+mn-lt"/>
              </a:rPr>
            </a:br>
            <a:r>
              <a:rPr lang="en" altLang="zh-TW" sz="4000" b="1" i="0">
                <a:solidFill>
                  <a:srgbClr val="FFFFB4"/>
                </a:solidFill>
                <a:effectLst/>
                <a:latin typeface="+mn-lt"/>
              </a:rPr>
              <a:t>Why Do They Work</a:t>
            </a:r>
            <a:r>
              <a:rPr lang="en-US" altLang="zh-TW" sz="4000" b="1" i="0">
                <a:solidFill>
                  <a:schemeClr val="bg1"/>
                </a:solidFill>
                <a:effectLst/>
                <a:latin typeface="+mn-lt"/>
              </a:rPr>
              <a:t> </a:t>
            </a:r>
            <a:r>
              <a:rPr lang="en" altLang="zh-TW" sz="4000" i="0">
                <a:solidFill>
                  <a:schemeClr val="bg1"/>
                </a:solidFill>
                <a:effectLst/>
                <a:latin typeface="+mn-lt"/>
              </a:rPr>
              <a:t>and How to Use Them</a:t>
            </a:r>
            <a:endParaRPr lang="en-TW" sz="4000">
              <a:solidFill>
                <a:schemeClr val="bg1"/>
              </a:solidFill>
              <a:latin typeface="+mn-lt"/>
            </a:endParaRPr>
          </a:p>
        </p:txBody>
      </p:sp>
      <p:grpSp>
        <p:nvGrpSpPr>
          <p:cNvPr id="15" name="群組 14">
            <a:extLst>
              <a:ext uri="{FF2B5EF4-FFF2-40B4-BE49-F238E27FC236}">
                <a16:creationId xmlns:a16="http://schemas.microsoft.com/office/drawing/2014/main" id="{A13CB9AE-1827-2976-A05B-F0A0C3448209}"/>
              </a:ext>
            </a:extLst>
          </p:cNvPr>
          <p:cNvGrpSpPr/>
          <p:nvPr/>
        </p:nvGrpSpPr>
        <p:grpSpPr>
          <a:xfrm>
            <a:off x="8181667" y="3182015"/>
            <a:ext cx="3650225" cy="2953315"/>
            <a:chOff x="8181667" y="3602343"/>
            <a:chExt cx="3650225" cy="2953315"/>
          </a:xfrm>
        </p:grpSpPr>
        <p:sp>
          <p:nvSpPr>
            <p:cNvPr id="8" name="副標題 5">
              <a:extLst>
                <a:ext uri="{FF2B5EF4-FFF2-40B4-BE49-F238E27FC236}">
                  <a16:creationId xmlns:a16="http://schemas.microsoft.com/office/drawing/2014/main" id="{0F967D36-D14A-1697-8C4A-B942DFFB56B9}"/>
                </a:ext>
              </a:extLst>
            </p:cNvPr>
            <p:cNvSpPr txBox="1">
              <a:spLocks/>
            </p:cNvSpPr>
            <p:nvPr/>
          </p:nvSpPr>
          <p:spPr>
            <a:xfrm>
              <a:off x="8181667" y="3602343"/>
              <a:ext cx="3650225" cy="16557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altLang="zh-TW" b="0" i="0">
                  <a:solidFill>
                    <a:schemeClr val="bg1"/>
                  </a:solidFill>
                  <a:effectLst/>
                </a:rPr>
                <a:t>Hung-</a:t>
              </a:r>
              <a:r>
                <a:rPr lang="en-US" altLang="zh-TW" b="0" i="0" err="1">
                  <a:solidFill>
                    <a:schemeClr val="bg1"/>
                  </a:solidFill>
                  <a:effectLst/>
                </a:rPr>
                <a:t>yi</a:t>
              </a:r>
              <a:r>
                <a:rPr lang="en-US" altLang="zh-TW">
                  <a:solidFill>
                    <a:schemeClr val="bg1"/>
                  </a:solidFill>
                </a:rPr>
                <a:t> Lee</a:t>
              </a:r>
            </a:p>
            <a:p>
              <a:r>
                <a:rPr lang="en-US" altLang="zh-TW" b="1">
                  <a:solidFill>
                    <a:schemeClr val="bg1"/>
                  </a:solidFill>
                </a:rPr>
                <a:t>National Taiwan University</a:t>
              </a:r>
              <a:endParaRPr lang="zh-TW" altLang="en-US" b="1">
                <a:solidFill>
                  <a:schemeClr val="bg1"/>
                </a:solidFill>
              </a:endParaRPr>
            </a:p>
          </p:txBody>
        </p:sp>
        <p:pic>
          <p:nvPicPr>
            <p:cNvPr id="10" name="圖片 9">
              <a:extLst>
                <a:ext uri="{FF2B5EF4-FFF2-40B4-BE49-F238E27FC236}">
                  <a16:creationId xmlns:a16="http://schemas.microsoft.com/office/drawing/2014/main" id="{AB1CC5D9-10BC-E930-AD69-B0E8FBB56E77}"/>
                </a:ext>
              </a:extLst>
            </p:cNvPr>
            <p:cNvPicPr>
              <a:picLocks noChangeAspect="1"/>
            </p:cNvPicPr>
            <p:nvPr/>
          </p:nvPicPr>
          <p:blipFill>
            <a:blip r:embed="rId2"/>
            <a:stretch>
              <a:fillRect/>
            </a:stretch>
          </p:blipFill>
          <p:spPr>
            <a:xfrm>
              <a:off x="9070256" y="4682613"/>
              <a:ext cx="1873045" cy="1873045"/>
            </a:xfrm>
            <a:prstGeom prst="rect">
              <a:avLst/>
            </a:prstGeom>
          </p:spPr>
        </p:pic>
      </p:grpSp>
      <p:sp>
        <p:nvSpPr>
          <p:cNvPr id="11" name="文字方塊 10">
            <a:extLst>
              <a:ext uri="{FF2B5EF4-FFF2-40B4-BE49-F238E27FC236}">
                <a16:creationId xmlns:a16="http://schemas.microsoft.com/office/drawing/2014/main" id="{7433FDC0-DA09-0F69-4945-3BA88EBF78DB}"/>
              </a:ext>
            </a:extLst>
          </p:cNvPr>
          <p:cNvSpPr txBox="1"/>
          <p:nvPr/>
        </p:nvSpPr>
        <p:spPr>
          <a:xfrm>
            <a:off x="616032" y="3182015"/>
            <a:ext cx="6788603" cy="830997"/>
          </a:xfrm>
          <a:prstGeom prst="rect">
            <a:avLst/>
          </a:prstGeom>
          <a:noFill/>
        </p:spPr>
        <p:txBody>
          <a:bodyPr wrap="square">
            <a:spAutoFit/>
          </a:bodyPr>
          <a:lstStyle/>
          <a:p>
            <a:pPr marL="0" indent="0" algn="l">
              <a:buNone/>
            </a:pPr>
            <a:r>
              <a:rPr lang="en-US" altLang="zh-TW" sz="2400">
                <a:solidFill>
                  <a:schemeClr val="bg1"/>
                </a:solidFill>
                <a:ea typeface="新細明體"/>
                <a:cs typeface="Calibri"/>
              </a:rPr>
              <a:t>17:00 </a:t>
            </a:r>
            <a:r>
              <a:rPr lang="en-US" altLang="zh-TW" sz="2400">
                <a:solidFill>
                  <a:schemeClr val="bg1"/>
                </a:solidFill>
              </a:rPr>
              <a:t>– </a:t>
            </a:r>
            <a:r>
              <a:rPr lang="en-US" altLang="zh-TW" sz="2400">
                <a:solidFill>
                  <a:schemeClr val="bg1"/>
                </a:solidFill>
                <a:ea typeface="新細明體"/>
                <a:cs typeface="Calibri"/>
              </a:rPr>
              <a:t>17:10    </a:t>
            </a:r>
            <a:r>
              <a:rPr lang="en-US" altLang="zh-TW" sz="2400" b="1">
                <a:solidFill>
                  <a:schemeClr val="bg1"/>
                </a:solidFill>
                <a:ea typeface="新細明體"/>
                <a:cs typeface="Calibri"/>
              </a:rPr>
              <a:t>Part 1</a:t>
            </a:r>
            <a:r>
              <a:rPr lang="en-US" altLang="zh-TW" sz="2400">
                <a:solidFill>
                  <a:schemeClr val="bg1"/>
                </a:solidFill>
                <a:ea typeface="新細明體"/>
                <a:cs typeface="Calibri"/>
              </a:rPr>
              <a:t> Introduction </a:t>
            </a:r>
          </a:p>
          <a:p>
            <a:pPr marL="0" indent="0" algn="l">
              <a:buNone/>
            </a:pPr>
            <a:r>
              <a:rPr lang="en-US" altLang="zh-TW" sz="2400">
                <a:solidFill>
                  <a:schemeClr val="bg1"/>
                </a:solidFill>
                <a:ea typeface="新細明體"/>
                <a:cs typeface="Calibri"/>
              </a:rPr>
              <a:t>17:10 </a:t>
            </a:r>
            <a:r>
              <a:rPr lang="en-US" altLang="zh-TW" sz="2400">
                <a:solidFill>
                  <a:schemeClr val="bg1"/>
                </a:solidFill>
              </a:rPr>
              <a:t>– 17:40    </a:t>
            </a:r>
            <a:r>
              <a:rPr lang="en-US" altLang="zh-TW" sz="2400" b="1">
                <a:solidFill>
                  <a:schemeClr val="bg1"/>
                </a:solidFill>
              </a:rPr>
              <a:t>Part 2</a:t>
            </a:r>
            <a:r>
              <a:rPr lang="en-US" altLang="zh-TW" sz="2400">
                <a:solidFill>
                  <a:schemeClr val="bg1"/>
                </a:solidFill>
              </a:rPr>
              <a:t> Why do PLMs work</a:t>
            </a:r>
            <a:endParaRPr lang="en-US" altLang="zh-TW" sz="2400">
              <a:solidFill>
                <a:schemeClr val="bg1"/>
              </a:solidFill>
              <a:ea typeface="新細明體"/>
              <a:cs typeface="Calibri"/>
            </a:endParaRPr>
          </a:p>
        </p:txBody>
      </p:sp>
      <p:sp>
        <p:nvSpPr>
          <p:cNvPr id="3" name="日期版面配置區 2">
            <a:extLst>
              <a:ext uri="{FF2B5EF4-FFF2-40B4-BE49-F238E27FC236}">
                <a16:creationId xmlns:a16="http://schemas.microsoft.com/office/drawing/2014/main" id="{62917652-F3D5-4771-C7BF-7034C7E3A7EB}"/>
              </a:ext>
            </a:extLst>
          </p:cNvPr>
          <p:cNvSpPr>
            <a:spLocks noGrp="1"/>
          </p:cNvSpPr>
          <p:nvPr>
            <p:ph type="dt" sz="half" idx="10"/>
          </p:nvPr>
        </p:nvSpPr>
        <p:spPr/>
        <p:txBody>
          <a:bodyPr/>
          <a:lstStyle/>
          <a:p>
            <a:endParaRPr lang="en-TW"/>
          </a:p>
        </p:txBody>
      </p:sp>
      <p:grpSp>
        <p:nvGrpSpPr>
          <p:cNvPr id="4" name="群組 3">
            <a:extLst>
              <a:ext uri="{FF2B5EF4-FFF2-40B4-BE49-F238E27FC236}">
                <a16:creationId xmlns:a16="http://schemas.microsoft.com/office/drawing/2014/main" id="{E8DB862A-DD45-0616-2BB5-2D62267F6336}"/>
              </a:ext>
            </a:extLst>
          </p:cNvPr>
          <p:cNvGrpSpPr/>
          <p:nvPr/>
        </p:nvGrpSpPr>
        <p:grpSpPr>
          <a:xfrm>
            <a:off x="173482" y="217484"/>
            <a:ext cx="4667766" cy="660340"/>
            <a:chOff x="173482" y="217484"/>
            <a:chExt cx="4667766" cy="660340"/>
          </a:xfrm>
        </p:grpSpPr>
        <p:grpSp>
          <p:nvGrpSpPr>
            <p:cNvPr id="5" name="群組 4">
              <a:extLst>
                <a:ext uri="{FF2B5EF4-FFF2-40B4-BE49-F238E27FC236}">
                  <a16:creationId xmlns:a16="http://schemas.microsoft.com/office/drawing/2014/main" id="{55167DCF-3B50-ECCD-1F70-19961DD19219}"/>
                </a:ext>
              </a:extLst>
            </p:cNvPr>
            <p:cNvGrpSpPr>
              <a:grpSpLocks noChangeAspect="1"/>
            </p:cNvGrpSpPr>
            <p:nvPr/>
          </p:nvGrpSpPr>
          <p:grpSpPr>
            <a:xfrm>
              <a:off x="173482" y="218108"/>
              <a:ext cx="978897" cy="659716"/>
              <a:chOff x="2946400" y="1352853"/>
              <a:chExt cx="1219729" cy="822022"/>
            </a:xfrm>
          </p:grpSpPr>
          <p:sp>
            <p:nvSpPr>
              <p:cNvPr id="7" name="矩形 6">
                <a:extLst>
                  <a:ext uri="{FF2B5EF4-FFF2-40B4-BE49-F238E27FC236}">
                    <a16:creationId xmlns:a16="http://schemas.microsoft.com/office/drawing/2014/main" id="{F6FC396A-3F1C-ABF8-F687-60E99CD8019C}"/>
                  </a:ext>
                </a:extLst>
              </p:cNvPr>
              <p:cNvSpPr/>
              <p:nvPr/>
            </p:nvSpPr>
            <p:spPr>
              <a:xfrm>
                <a:off x="2946400" y="1402935"/>
                <a:ext cx="1025525" cy="771940"/>
              </a:xfrm>
              <a:prstGeom prst="rect">
                <a:avLst/>
              </a:prstGeom>
              <a:solidFill>
                <a:srgbClr val="DD22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9" name="矩形 8">
                <a:extLst>
                  <a:ext uri="{FF2B5EF4-FFF2-40B4-BE49-F238E27FC236}">
                    <a16:creationId xmlns:a16="http://schemas.microsoft.com/office/drawing/2014/main" id="{4755BE7F-D4CB-4980-A644-544D4EFB9874}"/>
                  </a:ext>
                </a:extLst>
              </p:cNvPr>
              <p:cNvSpPr/>
              <p:nvPr/>
            </p:nvSpPr>
            <p:spPr>
              <a:xfrm>
                <a:off x="3219269" y="1677172"/>
                <a:ext cx="482781" cy="227828"/>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12" name="矩形 11">
                <a:extLst>
                  <a:ext uri="{FF2B5EF4-FFF2-40B4-BE49-F238E27FC236}">
                    <a16:creationId xmlns:a16="http://schemas.microsoft.com/office/drawing/2014/main" id="{56DE7751-FD24-0297-F0AD-C2921F6719FF}"/>
                  </a:ext>
                </a:extLst>
              </p:cNvPr>
              <p:cNvSpPr/>
              <p:nvPr/>
            </p:nvSpPr>
            <p:spPr>
              <a:xfrm>
                <a:off x="3702050" y="1352853"/>
                <a:ext cx="269875" cy="113997"/>
              </a:xfrm>
              <a:prstGeom prst="rect">
                <a:avLst/>
              </a:prstGeom>
              <a:solidFill>
                <a:srgbClr val="DD22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TW"/>
                  <a:t>     </a:t>
                </a:r>
                <a:endParaRPr kumimoji="1" lang="zh-TW" altLang="en-US"/>
              </a:p>
            </p:txBody>
          </p:sp>
          <p:sp>
            <p:nvSpPr>
              <p:cNvPr id="13" name="矩形 12">
                <a:extLst>
                  <a:ext uri="{FF2B5EF4-FFF2-40B4-BE49-F238E27FC236}">
                    <a16:creationId xmlns:a16="http://schemas.microsoft.com/office/drawing/2014/main" id="{5F7492C5-D667-F208-806A-F6F41376DDE3}"/>
                  </a:ext>
                </a:extLst>
              </p:cNvPr>
              <p:cNvSpPr/>
              <p:nvPr/>
            </p:nvSpPr>
            <p:spPr>
              <a:xfrm>
                <a:off x="3896254" y="1905000"/>
                <a:ext cx="269875" cy="269875"/>
              </a:xfrm>
              <a:prstGeom prst="rect">
                <a:avLst/>
              </a:prstGeom>
              <a:solidFill>
                <a:srgbClr val="DD22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TW"/>
                  <a:t>    </a:t>
                </a:r>
                <a:endParaRPr kumimoji="1" lang="zh-TW" altLang="en-US"/>
              </a:p>
            </p:txBody>
          </p:sp>
        </p:grpSp>
        <p:sp>
          <p:nvSpPr>
            <p:cNvPr id="6" name="文字方塊 5">
              <a:extLst>
                <a:ext uri="{FF2B5EF4-FFF2-40B4-BE49-F238E27FC236}">
                  <a16:creationId xmlns:a16="http://schemas.microsoft.com/office/drawing/2014/main" id="{82D91C03-2D63-6271-A4F8-5D61BF4F79A0}"/>
                </a:ext>
              </a:extLst>
            </p:cNvPr>
            <p:cNvSpPr txBox="1"/>
            <p:nvPr/>
          </p:nvSpPr>
          <p:spPr>
            <a:xfrm>
              <a:off x="1215512" y="217484"/>
              <a:ext cx="3625736" cy="646331"/>
            </a:xfrm>
            <a:prstGeom prst="rect">
              <a:avLst/>
            </a:prstGeom>
            <a:noFill/>
          </p:spPr>
          <p:txBody>
            <a:bodyPr wrap="none" rtlCol="0">
              <a:spAutoFit/>
            </a:bodyPr>
            <a:lstStyle/>
            <a:p>
              <a:r>
                <a:rPr lang="en" altLang="zh-TW" sz="3600" b="1" i="0">
                  <a:solidFill>
                    <a:schemeClr val="bg1"/>
                  </a:solidFill>
                  <a:effectLst/>
                  <a:latin typeface="Space Grotesk"/>
                </a:rPr>
                <a:t>2022 AACL-IJCNLP</a:t>
              </a:r>
            </a:p>
          </p:txBody>
        </p:sp>
      </p:grpSp>
      <p:grpSp>
        <p:nvGrpSpPr>
          <p:cNvPr id="19" name="群組 18">
            <a:extLst>
              <a:ext uri="{FF2B5EF4-FFF2-40B4-BE49-F238E27FC236}">
                <a16:creationId xmlns:a16="http://schemas.microsoft.com/office/drawing/2014/main" id="{441156DC-E3FA-1BC9-2F9E-FEBBFCCAA26E}"/>
              </a:ext>
            </a:extLst>
          </p:cNvPr>
          <p:cNvGrpSpPr>
            <a:grpSpLocks noChangeAspect="1"/>
          </p:cNvGrpSpPr>
          <p:nvPr/>
        </p:nvGrpSpPr>
        <p:grpSpPr>
          <a:xfrm>
            <a:off x="779931" y="4016300"/>
            <a:ext cx="1646390" cy="2555281"/>
            <a:chOff x="1898602" y="1961423"/>
            <a:chExt cx="2212708" cy="3434235"/>
          </a:xfrm>
        </p:grpSpPr>
        <p:sp>
          <p:nvSpPr>
            <p:cNvPr id="20" name="矩形 19">
              <a:extLst>
                <a:ext uri="{FF2B5EF4-FFF2-40B4-BE49-F238E27FC236}">
                  <a16:creationId xmlns:a16="http://schemas.microsoft.com/office/drawing/2014/main" id="{9F680613-00C0-4A47-9FC6-F423CB18A31F}"/>
                </a:ext>
              </a:extLst>
            </p:cNvPr>
            <p:cNvSpPr/>
            <p:nvPr/>
          </p:nvSpPr>
          <p:spPr>
            <a:xfrm>
              <a:off x="1898602" y="1961423"/>
              <a:ext cx="2212708" cy="34342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ltLang="zh-TW" sz="2000" dirty="0"/>
            </a:p>
            <a:p>
              <a:pPr algn="ctr"/>
              <a:endParaRPr kumimoji="1" lang="en-US" altLang="zh-TW" sz="2000" dirty="0"/>
            </a:p>
            <a:p>
              <a:pPr algn="ctr"/>
              <a:endParaRPr kumimoji="1" lang="en-US" altLang="zh-TW" sz="2000" dirty="0"/>
            </a:p>
            <a:p>
              <a:pPr algn="ctr"/>
              <a:endParaRPr kumimoji="1" lang="en-US" altLang="zh-TW" sz="2000" dirty="0"/>
            </a:p>
            <a:p>
              <a:pPr algn="ctr"/>
              <a:endParaRPr kumimoji="1" lang="en-US" altLang="zh-TW" sz="2000" dirty="0"/>
            </a:p>
            <a:p>
              <a:pPr algn="ctr"/>
              <a:endParaRPr kumimoji="1" lang="en-US" altLang="zh-TW" sz="2000" dirty="0"/>
            </a:p>
            <a:p>
              <a:pPr algn="ctr"/>
              <a:r>
                <a:rPr kumimoji="1" lang="en-US" altLang="zh-TW" sz="2000" dirty="0">
                  <a:solidFill>
                    <a:schemeClr val="tx1"/>
                  </a:solidFill>
                </a:rPr>
                <a:t>Link to slides</a:t>
              </a:r>
              <a:endParaRPr kumimoji="1" lang="zh-TW" altLang="en-US" sz="2000" dirty="0">
                <a:solidFill>
                  <a:schemeClr val="tx1"/>
                </a:solidFill>
              </a:endParaRPr>
            </a:p>
          </p:txBody>
        </p:sp>
        <p:pic>
          <p:nvPicPr>
            <p:cNvPr id="21" name="圖片 20">
              <a:extLst>
                <a:ext uri="{FF2B5EF4-FFF2-40B4-BE49-F238E27FC236}">
                  <a16:creationId xmlns:a16="http://schemas.microsoft.com/office/drawing/2014/main" id="{FDB991F4-AB23-4D13-47CC-D4120063463E}"/>
                </a:ext>
              </a:extLst>
            </p:cNvPr>
            <p:cNvPicPr>
              <a:picLocks noChangeAspect="1"/>
            </p:cNvPicPr>
            <p:nvPr/>
          </p:nvPicPr>
          <p:blipFill>
            <a:blip r:embed="rId3"/>
            <a:stretch>
              <a:fillRect/>
            </a:stretch>
          </p:blipFill>
          <p:spPr>
            <a:xfrm>
              <a:off x="2107303" y="2403920"/>
              <a:ext cx="1795305" cy="1840756"/>
            </a:xfrm>
            <a:prstGeom prst="rect">
              <a:avLst/>
            </a:prstGeom>
          </p:spPr>
        </p:pic>
      </p:grpSp>
    </p:spTree>
    <p:extLst>
      <p:ext uri="{BB962C8B-B14F-4D97-AF65-F5344CB8AC3E}">
        <p14:creationId xmlns:p14="http://schemas.microsoft.com/office/powerpoint/2010/main" val="23712043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群組 3">
            <a:extLst>
              <a:ext uri="{FF2B5EF4-FFF2-40B4-BE49-F238E27FC236}">
                <a16:creationId xmlns:a16="http://schemas.microsoft.com/office/drawing/2014/main" id="{75FBBAC1-10B1-4D58-8516-1345C5924795}"/>
              </a:ext>
            </a:extLst>
          </p:cNvPr>
          <p:cNvGrpSpPr/>
          <p:nvPr/>
        </p:nvGrpSpPr>
        <p:grpSpPr>
          <a:xfrm>
            <a:off x="438188" y="988453"/>
            <a:ext cx="8707065" cy="2014469"/>
            <a:chOff x="255043" y="4735513"/>
            <a:chExt cx="8707065" cy="2014469"/>
          </a:xfrm>
        </p:grpSpPr>
        <p:pic>
          <p:nvPicPr>
            <p:cNvPr id="5" name="圖片 4" descr="一張含有 文字 的圖片&#10;&#10;自動產生的描述">
              <a:extLst>
                <a:ext uri="{FF2B5EF4-FFF2-40B4-BE49-F238E27FC236}">
                  <a16:creationId xmlns:a16="http://schemas.microsoft.com/office/drawing/2014/main" id="{3CFBCD55-15EF-4DA0-A587-DEF77D15E7A6}"/>
                </a:ext>
              </a:extLst>
            </p:cNvPr>
            <p:cNvPicPr>
              <a:picLocks noChangeAspect="1"/>
            </p:cNvPicPr>
            <p:nvPr/>
          </p:nvPicPr>
          <p:blipFill>
            <a:blip r:embed="rId2"/>
            <a:stretch>
              <a:fillRect/>
            </a:stretch>
          </p:blipFill>
          <p:spPr>
            <a:xfrm>
              <a:off x="255043" y="4735513"/>
              <a:ext cx="8707065" cy="1638529"/>
            </a:xfrm>
            <a:prstGeom prst="rect">
              <a:avLst/>
            </a:prstGeom>
          </p:spPr>
        </p:pic>
        <p:sp>
          <p:nvSpPr>
            <p:cNvPr id="6" name="文字方塊 5">
              <a:extLst>
                <a:ext uri="{FF2B5EF4-FFF2-40B4-BE49-F238E27FC236}">
                  <a16:creationId xmlns:a16="http://schemas.microsoft.com/office/drawing/2014/main" id="{8436568C-FC6D-4195-ACEF-AEE2FCA7E828}"/>
                </a:ext>
              </a:extLst>
            </p:cNvPr>
            <p:cNvSpPr txBox="1"/>
            <p:nvPr/>
          </p:nvSpPr>
          <p:spPr>
            <a:xfrm>
              <a:off x="1793053" y="6288317"/>
              <a:ext cx="5631042"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altLang="zh-TW" sz="2400" b="0" i="0" u="none" strike="noStrike" kern="0" cap="none" spc="0" normalizeH="0" baseline="0" noProof="0" dirty="0">
                  <a:ln>
                    <a:noFill/>
                  </a:ln>
                  <a:solidFill>
                    <a:srgbClr val="000000"/>
                  </a:solidFill>
                  <a:effectLst/>
                  <a:uLnTx/>
                  <a:uFillTx/>
                  <a:latin typeface="Calibri" panose="020F0502020204030204"/>
                  <a:ea typeface="新細明體" panose="02020500000000000000" pitchFamily="18" charset="-120"/>
                  <a:cs typeface="Arial"/>
                  <a:sym typeface="Arial"/>
                </a:rPr>
                <a:t>Presented at INTERSPEECH 2021</a:t>
              </a:r>
            </a:p>
          </p:txBody>
        </p:sp>
      </p:grpSp>
      <p:pic>
        <p:nvPicPr>
          <p:cNvPr id="7" name="圖片 6">
            <a:extLst>
              <a:ext uri="{FF2B5EF4-FFF2-40B4-BE49-F238E27FC236}">
                <a16:creationId xmlns:a16="http://schemas.microsoft.com/office/drawing/2014/main" id="{F7BC7E77-DC52-4663-B230-DABE76A58861}"/>
              </a:ext>
            </a:extLst>
          </p:cNvPr>
          <p:cNvPicPr>
            <a:picLocks noChangeAspect="1"/>
          </p:cNvPicPr>
          <p:nvPr/>
        </p:nvPicPr>
        <p:blipFill>
          <a:blip r:embed="rId3"/>
          <a:stretch>
            <a:fillRect/>
          </a:stretch>
        </p:blipFill>
        <p:spPr>
          <a:xfrm>
            <a:off x="372121" y="3671214"/>
            <a:ext cx="9144000" cy="1843775"/>
          </a:xfrm>
          <a:prstGeom prst="rect">
            <a:avLst/>
          </a:prstGeom>
        </p:spPr>
      </p:pic>
      <p:sp>
        <p:nvSpPr>
          <p:cNvPr id="8" name="文字方塊 7">
            <a:extLst>
              <a:ext uri="{FF2B5EF4-FFF2-40B4-BE49-F238E27FC236}">
                <a16:creationId xmlns:a16="http://schemas.microsoft.com/office/drawing/2014/main" id="{0A0D8CB8-239A-4DE2-922B-AF97D7E71F67}"/>
              </a:ext>
            </a:extLst>
          </p:cNvPr>
          <p:cNvSpPr txBox="1"/>
          <p:nvPr/>
        </p:nvSpPr>
        <p:spPr>
          <a:xfrm>
            <a:off x="2345923" y="5434649"/>
            <a:ext cx="489159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altLang="zh-TW" sz="2400" b="0" i="0" u="none" strike="noStrike" kern="0" cap="none" spc="0" normalizeH="0" baseline="0" noProof="0" dirty="0">
                <a:ln>
                  <a:noFill/>
                </a:ln>
                <a:solidFill>
                  <a:srgbClr val="000000"/>
                </a:solidFill>
                <a:effectLst/>
                <a:uLnTx/>
                <a:uFillTx/>
                <a:latin typeface="Calibri" panose="020F0502020204030204"/>
                <a:ea typeface="新細明體" panose="02020500000000000000" pitchFamily="18" charset="-120"/>
                <a:cs typeface="Arial"/>
                <a:sym typeface="Arial"/>
              </a:rPr>
              <a:t>Presented at ACL 2022</a:t>
            </a:r>
          </a:p>
        </p:txBody>
      </p:sp>
      <p:sp>
        <p:nvSpPr>
          <p:cNvPr id="10" name="文字方塊 9">
            <a:extLst>
              <a:ext uri="{FF2B5EF4-FFF2-40B4-BE49-F238E27FC236}">
                <a16:creationId xmlns:a16="http://schemas.microsoft.com/office/drawing/2014/main" id="{536B7965-4D83-4D40-A9D0-19158EAD8FFE}"/>
              </a:ext>
            </a:extLst>
          </p:cNvPr>
          <p:cNvSpPr txBox="1"/>
          <p:nvPr/>
        </p:nvSpPr>
        <p:spPr>
          <a:xfrm>
            <a:off x="3051750" y="2920557"/>
            <a:ext cx="6093500" cy="369332"/>
          </a:xfrm>
          <a:prstGeom prst="rect">
            <a:avLst/>
          </a:prstGeom>
          <a:no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https://arxiv.org/abs/2105.01051</a:t>
            </a:r>
          </a:p>
        </p:txBody>
      </p:sp>
      <p:sp>
        <p:nvSpPr>
          <p:cNvPr id="12" name="文字方塊 11">
            <a:extLst>
              <a:ext uri="{FF2B5EF4-FFF2-40B4-BE49-F238E27FC236}">
                <a16:creationId xmlns:a16="http://schemas.microsoft.com/office/drawing/2014/main" id="{E5FA1160-BEBF-48B7-A6B1-3EA9ABB10640}"/>
              </a:ext>
            </a:extLst>
          </p:cNvPr>
          <p:cNvSpPr txBox="1"/>
          <p:nvPr/>
        </p:nvSpPr>
        <p:spPr>
          <a:xfrm>
            <a:off x="6098500" y="5853646"/>
            <a:ext cx="6093500"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https://arxiv.org/abs/2203.06849</a:t>
            </a:r>
          </a:p>
        </p:txBody>
      </p:sp>
      <p:pic>
        <p:nvPicPr>
          <p:cNvPr id="9" name="Picture 4">
            <a:extLst>
              <a:ext uri="{FF2B5EF4-FFF2-40B4-BE49-F238E27FC236}">
                <a16:creationId xmlns:a16="http://schemas.microsoft.com/office/drawing/2014/main" id="{334460E6-5F0E-EB54-4031-A92F3134AAE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97469" y="2139972"/>
            <a:ext cx="1966577" cy="1966577"/>
          </a:xfrm>
          <a:prstGeom prst="rect">
            <a:avLst/>
          </a:prstGeom>
          <a:noFill/>
          <a:extLst>
            <a:ext uri="{909E8E84-426E-40DD-AFC4-6F175D3DCCD1}">
              <a14:hiddenFill xmlns:a14="http://schemas.microsoft.com/office/drawing/2010/main">
                <a:solidFill>
                  <a:srgbClr val="FFFFFF"/>
                </a:solidFill>
              </a14:hiddenFill>
            </a:ext>
          </a:extLst>
        </p:spPr>
      </p:pic>
      <p:sp>
        <p:nvSpPr>
          <p:cNvPr id="11" name="文字方塊 10">
            <a:extLst>
              <a:ext uri="{FF2B5EF4-FFF2-40B4-BE49-F238E27FC236}">
                <a16:creationId xmlns:a16="http://schemas.microsoft.com/office/drawing/2014/main" id="{076C2DF0-63A4-0297-7B05-4AA3B7199FBE}"/>
              </a:ext>
            </a:extLst>
          </p:cNvPr>
          <p:cNvSpPr txBox="1"/>
          <p:nvPr/>
        </p:nvSpPr>
        <p:spPr>
          <a:xfrm>
            <a:off x="9797468" y="4148890"/>
            <a:ext cx="1966577" cy="64633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hlinkClick r:id="rId5"/>
              </a:rPr>
              <a:t>https://youtu.be/GTjwYzFG54E</a:t>
            </a:r>
            <a:endPar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2261150926"/>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A0E4396-41EA-DD2B-445D-C3F5CB14F192}"/>
              </a:ext>
            </a:extLst>
          </p:cNvPr>
          <p:cNvSpPr>
            <a:spLocks noGrp="1"/>
          </p:cNvSpPr>
          <p:nvPr>
            <p:ph type="title"/>
          </p:nvPr>
        </p:nvSpPr>
        <p:spPr/>
        <p:txBody>
          <a:bodyPr/>
          <a:lstStyle/>
          <a:p>
            <a:r>
              <a:rPr kumimoji="1" lang="en-US" altLang="zh-TW" dirty="0"/>
              <a:t>Multi-task fine-tuning</a:t>
            </a:r>
            <a:endParaRPr kumimoji="1" lang="zh-TW" altLang="en-US" dirty="0"/>
          </a:p>
        </p:txBody>
      </p:sp>
      <p:sp>
        <p:nvSpPr>
          <p:cNvPr id="3" name="內容版面配置區 2">
            <a:extLst>
              <a:ext uri="{FF2B5EF4-FFF2-40B4-BE49-F238E27FC236}">
                <a16:creationId xmlns:a16="http://schemas.microsoft.com/office/drawing/2014/main" id="{48F94F93-73FD-714C-6BB7-4682CEF75418}"/>
              </a:ext>
            </a:extLst>
          </p:cNvPr>
          <p:cNvSpPr>
            <a:spLocks noGrp="1"/>
          </p:cNvSpPr>
          <p:nvPr>
            <p:ph idx="1"/>
          </p:nvPr>
        </p:nvSpPr>
        <p:spPr>
          <a:xfrm>
            <a:off x="838200" y="1219200"/>
            <a:ext cx="10515600" cy="897015"/>
          </a:xfrm>
        </p:spPr>
        <p:txBody>
          <a:bodyPr/>
          <a:lstStyle/>
          <a:p>
            <a:r>
              <a:rPr kumimoji="1" lang="en-US" altLang="zh-TW" dirty="0"/>
              <a:t>Fine-tune the PLM using the auxiliary task datasets and the target task dataset simultaneously</a:t>
            </a:r>
            <a:endParaRPr kumimoji="1" lang="zh-TW" altLang="en-US" dirty="0"/>
          </a:p>
        </p:txBody>
      </p:sp>
      <p:sp>
        <p:nvSpPr>
          <p:cNvPr id="4" name="日期版面配置區 3">
            <a:extLst>
              <a:ext uri="{FF2B5EF4-FFF2-40B4-BE49-F238E27FC236}">
                <a16:creationId xmlns:a16="http://schemas.microsoft.com/office/drawing/2014/main" id="{830484FF-5A6D-CC53-7FF1-C0EADF69C26E}"/>
              </a:ext>
            </a:extLst>
          </p:cNvPr>
          <p:cNvSpPr>
            <a:spLocks noGrp="1"/>
          </p:cNvSpPr>
          <p:nvPr>
            <p:ph type="dt" sz="half" idx="10"/>
          </p:nvPr>
        </p:nvSpPr>
        <p:spPr/>
        <p:txBody>
          <a:bodyPr/>
          <a:lstStyle/>
          <a:p>
            <a:r>
              <a:rPr lang="en" altLang="zh-TW" b="0" i="0" dirty="0">
                <a:effectLst/>
                <a:latin typeface="+mn-lt"/>
              </a:rPr>
              <a:t>Chen, </a:t>
            </a:r>
            <a:r>
              <a:rPr lang="en" altLang="zh-TW" b="0" i="0" dirty="0" err="1">
                <a:effectLst/>
                <a:latin typeface="+mn-lt"/>
              </a:rPr>
              <a:t>Shuxiao</a:t>
            </a:r>
            <a:r>
              <a:rPr lang="en" altLang="zh-TW" b="0" i="0" dirty="0">
                <a:effectLst/>
                <a:latin typeface="+mn-lt"/>
              </a:rPr>
              <a:t>, et al. "Weighted Training for Cross-Task Learning." </a:t>
            </a:r>
            <a:r>
              <a:rPr lang="en" altLang="zh-TW" b="0" i="1" dirty="0">
                <a:effectLst/>
                <a:latin typeface="+mn-lt"/>
              </a:rPr>
              <a:t>International Conference on Learning Representations</a:t>
            </a:r>
            <a:r>
              <a:rPr lang="en" altLang="zh-TW" b="0" i="0" dirty="0">
                <a:effectLst/>
                <a:latin typeface="+mn-lt"/>
              </a:rPr>
              <a:t>. 2022.</a:t>
            </a:r>
            <a:endParaRPr lang="en-TW">
              <a:latin typeface="+mn-lt"/>
            </a:endParaRPr>
          </a:p>
        </p:txBody>
      </p:sp>
      <p:grpSp>
        <p:nvGrpSpPr>
          <p:cNvPr id="41" name="群組 40">
            <a:extLst>
              <a:ext uri="{FF2B5EF4-FFF2-40B4-BE49-F238E27FC236}">
                <a16:creationId xmlns:a16="http://schemas.microsoft.com/office/drawing/2014/main" id="{B19E553A-EB76-0CA9-16E3-71DA641CE2AA}"/>
              </a:ext>
            </a:extLst>
          </p:cNvPr>
          <p:cNvGrpSpPr/>
          <p:nvPr/>
        </p:nvGrpSpPr>
        <p:grpSpPr>
          <a:xfrm>
            <a:off x="882784" y="2415006"/>
            <a:ext cx="3696390" cy="2074299"/>
            <a:chOff x="988751" y="2147610"/>
            <a:chExt cx="3696390" cy="2074299"/>
          </a:xfrm>
        </p:grpSpPr>
        <p:pic>
          <p:nvPicPr>
            <p:cNvPr id="8" name="圖形 7" descr="文件 以實心填滿">
              <a:extLst>
                <a:ext uri="{FF2B5EF4-FFF2-40B4-BE49-F238E27FC236}">
                  <a16:creationId xmlns:a16="http://schemas.microsoft.com/office/drawing/2014/main" id="{1960E182-2141-4A1A-BF06-46C71E21166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013434" y="2147610"/>
              <a:ext cx="490310" cy="525356"/>
            </a:xfrm>
            <a:prstGeom prst="rect">
              <a:avLst/>
            </a:prstGeom>
          </p:spPr>
        </p:pic>
        <p:pic>
          <p:nvPicPr>
            <p:cNvPr id="9" name="圖形 8" descr="文件 以實心填滿">
              <a:extLst>
                <a:ext uri="{FF2B5EF4-FFF2-40B4-BE49-F238E27FC236}">
                  <a16:creationId xmlns:a16="http://schemas.microsoft.com/office/drawing/2014/main" id="{11CD9E45-055F-5C61-FFFE-E53D43A825D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422026" y="2189305"/>
              <a:ext cx="490310" cy="525356"/>
            </a:xfrm>
            <a:prstGeom prst="rect">
              <a:avLst/>
            </a:prstGeom>
          </p:spPr>
        </p:pic>
        <p:pic>
          <p:nvPicPr>
            <p:cNvPr id="10" name="圖形 9" descr="文件 以實心填滿">
              <a:extLst>
                <a:ext uri="{FF2B5EF4-FFF2-40B4-BE49-F238E27FC236}">
                  <a16:creationId xmlns:a16="http://schemas.microsoft.com/office/drawing/2014/main" id="{8BD470D7-8C80-D401-39D3-C2C0E3319B5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211165" y="2615661"/>
              <a:ext cx="490310" cy="525356"/>
            </a:xfrm>
            <a:prstGeom prst="rect">
              <a:avLst/>
            </a:prstGeom>
          </p:spPr>
        </p:pic>
        <p:pic>
          <p:nvPicPr>
            <p:cNvPr id="11" name="圖形 10" descr="文件 以實心填滿">
              <a:extLst>
                <a:ext uri="{FF2B5EF4-FFF2-40B4-BE49-F238E27FC236}">
                  <a16:creationId xmlns:a16="http://schemas.microsoft.com/office/drawing/2014/main" id="{7E770D2C-7242-0CC1-B0FC-73034ECCEE3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769037" y="2998289"/>
              <a:ext cx="490310" cy="525356"/>
            </a:xfrm>
            <a:prstGeom prst="rect">
              <a:avLst/>
            </a:prstGeom>
          </p:spPr>
        </p:pic>
        <p:pic>
          <p:nvPicPr>
            <p:cNvPr id="12" name="圖形 11" descr="文件 以實心填滿">
              <a:extLst>
                <a:ext uri="{FF2B5EF4-FFF2-40B4-BE49-F238E27FC236}">
                  <a16:creationId xmlns:a16="http://schemas.microsoft.com/office/drawing/2014/main" id="{B6A2F3D4-F016-2353-3126-E6E5618EBE2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558065" y="2673966"/>
              <a:ext cx="490310" cy="525356"/>
            </a:xfrm>
            <a:prstGeom prst="rect">
              <a:avLst/>
            </a:prstGeom>
          </p:spPr>
        </p:pic>
        <p:pic>
          <p:nvPicPr>
            <p:cNvPr id="13" name="圖形 12" descr="文件 以實心填滿">
              <a:extLst>
                <a:ext uri="{FF2B5EF4-FFF2-40B4-BE49-F238E27FC236}">
                  <a16:creationId xmlns:a16="http://schemas.microsoft.com/office/drawing/2014/main" id="{39EA4CF2-1B96-EAE5-D4F2-2049EC12585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745119" y="2149220"/>
              <a:ext cx="490310" cy="525356"/>
            </a:xfrm>
            <a:prstGeom prst="rect">
              <a:avLst/>
            </a:prstGeom>
          </p:spPr>
        </p:pic>
        <p:pic>
          <p:nvPicPr>
            <p:cNvPr id="14" name="圖形 13" descr="文件 以實心填滿">
              <a:extLst>
                <a:ext uri="{FF2B5EF4-FFF2-40B4-BE49-F238E27FC236}">
                  <a16:creationId xmlns:a16="http://schemas.microsoft.com/office/drawing/2014/main" id="{13C66234-5088-81B7-8EA0-F36F5F7B314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836945" y="3100322"/>
              <a:ext cx="490310" cy="525356"/>
            </a:xfrm>
            <a:prstGeom prst="rect">
              <a:avLst/>
            </a:prstGeom>
          </p:spPr>
        </p:pic>
        <p:pic>
          <p:nvPicPr>
            <p:cNvPr id="15" name="圖形 14" descr="文件 以實心填滿">
              <a:extLst>
                <a:ext uri="{FF2B5EF4-FFF2-40B4-BE49-F238E27FC236}">
                  <a16:creationId xmlns:a16="http://schemas.microsoft.com/office/drawing/2014/main" id="{0A685CAA-1FEC-81F7-FA3A-DB906C078B8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935574" y="2652101"/>
              <a:ext cx="490310" cy="525356"/>
            </a:xfrm>
            <a:prstGeom prst="rect">
              <a:avLst/>
            </a:prstGeom>
          </p:spPr>
        </p:pic>
        <p:pic>
          <p:nvPicPr>
            <p:cNvPr id="16" name="圖形 15" descr="文件 以實心填滿">
              <a:extLst>
                <a:ext uri="{FF2B5EF4-FFF2-40B4-BE49-F238E27FC236}">
                  <a16:creationId xmlns:a16="http://schemas.microsoft.com/office/drawing/2014/main" id="{838EA636-F4EA-4AEB-1787-877C2D40D8D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530857" y="3260662"/>
              <a:ext cx="490310" cy="525356"/>
            </a:xfrm>
            <a:prstGeom prst="rect">
              <a:avLst/>
            </a:prstGeom>
          </p:spPr>
        </p:pic>
        <p:pic>
          <p:nvPicPr>
            <p:cNvPr id="17" name="圖形 16" descr="文件 以實心填滿">
              <a:extLst>
                <a:ext uri="{FF2B5EF4-FFF2-40B4-BE49-F238E27FC236}">
                  <a16:creationId xmlns:a16="http://schemas.microsoft.com/office/drawing/2014/main" id="{B552C2DB-814F-499F-6A2E-64FE2DBA4FC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180445" y="3052949"/>
              <a:ext cx="490310" cy="525356"/>
            </a:xfrm>
            <a:prstGeom prst="rect">
              <a:avLst/>
            </a:prstGeom>
          </p:spPr>
        </p:pic>
        <p:pic>
          <p:nvPicPr>
            <p:cNvPr id="18" name="圖形 17" descr="文件 以實心填滿">
              <a:extLst>
                <a:ext uri="{FF2B5EF4-FFF2-40B4-BE49-F238E27FC236}">
                  <a16:creationId xmlns:a16="http://schemas.microsoft.com/office/drawing/2014/main" id="{8187B25F-94F9-D4FE-D610-848C4F66A31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190759" y="3100322"/>
              <a:ext cx="490310" cy="525356"/>
            </a:xfrm>
            <a:prstGeom prst="rect">
              <a:avLst/>
            </a:prstGeom>
          </p:spPr>
        </p:pic>
        <p:pic>
          <p:nvPicPr>
            <p:cNvPr id="19" name="圖形 18" descr="文件 以實心填滿">
              <a:extLst>
                <a:ext uri="{FF2B5EF4-FFF2-40B4-BE49-F238E27FC236}">
                  <a16:creationId xmlns:a16="http://schemas.microsoft.com/office/drawing/2014/main" id="{59DBEA16-200E-7E18-5D5F-0424A96EA15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180444" y="2229389"/>
              <a:ext cx="490310" cy="525356"/>
            </a:xfrm>
            <a:prstGeom prst="rect">
              <a:avLst/>
            </a:prstGeom>
          </p:spPr>
        </p:pic>
        <p:pic>
          <p:nvPicPr>
            <p:cNvPr id="20" name="圖形 19" descr="文件 以實心填滿">
              <a:extLst>
                <a:ext uri="{FF2B5EF4-FFF2-40B4-BE49-F238E27FC236}">
                  <a16:creationId xmlns:a16="http://schemas.microsoft.com/office/drawing/2014/main" id="{63A61A41-4369-0486-8802-1A38321FAEE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735028" y="2491763"/>
              <a:ext cx="490310" cy="525356"/>
            </a:xfrm>
            <a:prstGeom prst="rect">
              <a:avLst/>
            </a:prstGeom>
          </p:spPr>
        </p:pic>
        <p:sp>
          <p:nvSpPr>
            <p:cNvPr id="7" name="文字方塊 4">
              <a:extLst>
                <a:ext uri="{FF2B5EF4-FFF2-40B4-BE49-F238E27FC236}">
                  <a16:creationId xmlns:a16="http://schemas.microsoft.com/office/drawing/2014/main" id="{16202BC5-9E1D-3F93-C9BB-A2669FD24CBF}"/>
                </a:ext>
              </a:extLst>
            </p:cNvPr>
            <p:cNvSpPr txBox="1"/>
            <p:nvPr/>
          </p:nvSpPr>
          <p:spPr>
            <a:xfrm>
              <a:off x="988751" y="3760244"/>
              <a:ext cx="3696390"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2400" dirty="0">
                  <a:ea typeface="新細明體"/>
                  <a:cs typeface="Calibri"/>
                </a:rPr>
                <a:t>Auxiliary task dataset(s)</a:t>
              </a:r>
              <a:endParaRPr lang="zh-TW" dirty="0"/>
            </a:p>
          </p:txBody>
        </p:sp>
      </p:grpSp>
      <p:cxnSp>
        <p:nvCxnSpPr>
          <p:cNvPr id="22" name="直線單箭頭接點 22">
            <a:extLst>
              <a:ext uri="{FF2B5EF4-FFF2-40B4-BE49-F238E27FC236}">
                <a16:creationId xmlns:a16="http://schemas.microsoft.com/office/drawing/2014/main" id="{984D6EB5-E6D6-886C-B54F-A57B3411B094}"/>
              </a:ext>
            </a:extLst>
          </p:cNvPr>
          <p:cNvCxnSpPr>
            <a:cxnSpLocks/>
          </p:cNvCxnSpPr>
          <p:nvPr/>
        </p:nvCxnSpPr>
        <p:spPr>
          <a:xfrm>
            <a:off x="7738179" y="3427660"/>
            <a:ext cx="750805" cy="134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3" name="加號 22">
            <a:extLst>
              <a:ext uri="{FF2B5EF4-FFF2-40B4-BE49-F238E27FC236}">
                <a16:creationId xmlns:a16="http://schemas.microsoft.com/office/drawing/2014/main" id="{037CC251-C33A-866C-C5E5-BB41F77BCBE5}"/>
              </a:ext>
            </a:extLst>
          </p:cNvPr>
          <p:cNvSpPr>
            <a:spLocks noChangeAspect="1"/>
          </p:cNvSpPr>
          <p:nvPr/>
        </p:nvSpPr>
        <p:spPr>
          <a:xfrm>
            <a:off x="4217137" y="3030834"/>
            <a:ext cx="521932" cy="520711"/>
          </a:xfrm>
          <a:prstGeom prst="mathPlus">
            <a:avLst>
              <a:gd name="adj1" fmla="val 8626"/>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24" name="矩形 23">
            <a:extLst>
              <a:ext uri="{FF2B5EF4-FFF2-40B4-BE49-F238E27FC236}">
                <a16:creationId xmlns:a16="http://schemas.microsoft.com/office/drawing/2014/main" id="{6980D20D-809A-945E-BF7A-BB6368A63101}"/>
              </a:ext>
            </a:extLst>
          </p:cNvPr>
          <p:cNvSpPr/>
          <p:nvPr/>
        </p:nvSpPr>
        <p:spPr>
          <a:xfrm>
            <a:off x="8753990" y="2872799"/>
            <a:ext cx="2665623" cy="1239061"/>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tLang="zh-TW" sz="2400" dirty="0">
                <a:solidFill>
                  <a:schemeClr val="tx1"/>
                </a:solidFill>
                <a:latin typeface="Calibri"/>
                <a:ea typeface="新細明體"/>
                <a:cs typeface="Calibri"/>
              </a:rPr>
              <a:t>Fine-tuned model </a:t>
            </a:r>
            <a:br>
              <a:rPr lang="en-US" altLang="zh-TW" sz="2400" dirty="0">
                <a:solidFill>
                  <a:schemeClr val="tx1"/>
                </a:solidFill>
                <a:latin typeface="Calibri"/>
                <a:ea typeface="新細明體"/>
                <a:cs typeface="Calibri"/>
              </a:rPr>
            </a:br>
            <a:r>
              <a:rPr lang="en-US" altLang="zh-TW" sz="2400" dirty="0">
                <a:solidFill>
                  <a:schemeClr val="tx1"/>
                </a:solidFill>
                <a:latin typeface="Calibri"/>
                <a:ea typeface="新細明體"/>
                <a:cs typeface="Calibri"/>
              </a:rPr>
              <a:t>for </a:t>
            </a:r>
            <a:br>
              <a:rPr lang="en-US" altLang="zh-TW" sz="2400" dirty="0">
                <a:solidFill>
                  <a:schemeClr val="tx1"/>
                </a:solidFill>
                <a:latin typeface="Calibri"/>
                <a:ea typeface="新細明體"/>
                <a:cs typeface="Calibri"/>
              </a:rPr>
            </a:br>
            <a:r>
              <a:rPr lang="en-US" altLang="zh-TW" sz="2400" dirty="0">
                <a:solidFill>
                  <a:schemeClr val="tx1"/>
                </a:solidFill>
                <a:latin typeface="Calibri"/>
                <a:ea typeface="新細明體"/>
                <a:cs typeface="Calibri"/>
              </a:rPr>
              <a:t>all tasks</a:t>
            </a:r>
            <a:endParaRPr lang="zh-TW" altLang="en-US" sz="2400" dirty="0">
              <a:solidFill>
                <a:schemeClr val="tx1"/>
              </a:solidFill>
              <a:ea typeface="新細明體"/>
              <a:cs typeface="Calibri"/>
            </a:endParaRPr>
          </a:p>
        </p:txBody>
      </p:sp>
      <p:grpSp>
        <p:nvGrpSpPr>
          <p:cNvPr id="42" name="群組 41">
            <a:extLst>
              <a:ext uri="{FF2B5EF4-FFF2-40B4-BE49-F238E27FC236}">
                <a16:creationId xmlns:a16="http://schemas.microsoft.com/office/drawing/2014/main" id="{78C49CB2-958B-541E-347A-15DDBE9B7A8A}"/>
              </a:ext>
            </a:extLst>
          </p:cNvPr>
          <p:cNvGrpSpPr/>
          <p:nvPr/>
        </p:nvGrpSpPr>
        <p:grpSpPr>
          <a:xfrm>
            <a:off x="4820549" y="2384641"/>
            <a:ext cx="2840665" cy="2164154"/>
            <a:chOff x="5271489" y="2096358"/>
            <a:chExt cx="2840665" cy="2164154"/>
          </a:xfrm>
        </p:grpSpPr>
        <p:pic>
          <p:nvPicPr>
            <p:cNvPr id="28" name="圖形 27" descr="文件 以實心填滿">
              <a:extLst>
                <a:ext uri="{FF2B5EF4-FFF2-40B4-BE49-F238E27FC236}">
                  <a16:creationId xmlns:a16="http://schemas.microsoft.com/office/drawing/2014/main" id="{C19E3670-441F-BDAC-52C3-EA9AE71DFA0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973690" y="2096358"/>
              <a:ext cx="511754" cy="554016"/>
            </a:xfrm>
            <a:prstGeom prst="rect">
              <a:avLst/>
            </a:prstGeom>
          </p:spPr>
        </p:pic>
        <p:pic>
          <p:nvPicPr>
            <p:cNvPr id="29" name="圖形 28" descr="文件 以實心填滿">
              <a:extLst>
                <a:ext uri="{FF2B5EF4-FFF2-40B4-BE49-F238E27FC236}">
                  <a16:creationId xmlns:a16="http://schemas.microsoft.com/office/drawing/2014/main" id="{CD83CEC0-978D-6827-C640-0D130C3B204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400151" y="2140327"/>
              <a:ext cx="511754" cy="554016"/>
            </a:xfrm>
            <a:prstGeom prst="rect">
              <a:avLst/>
            </a:prstGeom>
          </p:spPr>
        </p:pic>
        <p:pic>
          <p:nvPicPr>
            <p:cNvPr id="30" name="圖形 29" descr="文件 以實心填滿">
              <a:extLst>
                <a:ext uri="{FF2B5EF4-FFF2-40B4-BE49-F238E27FC236}">
                  <a16:creationId xmlns:a16="http://schemas.microsoft.com/office/drawing/2014/main" id="{855E4F29-0F3D-EFA8-E7F8-2D913EEB2A5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180068" y="2589943"/>
              <a:ext cx="511754" cy="554016"/>
            </a:xfrm>
            <a:prstGeom prst="rect">
              <a:avLst/>
            </a:prstGeom>
          </p:spPr>
        </p:pic>
        <p:pic>
          <p:nvPicPr>
            <p:cNvPr id="31" name="圖形 30" descr="文件 以實心填滿">
              <a:extLst>
                <a:ext uri="{FF2B5EF4-FFF2-40B4-BE49-F238E27FC236}">
                  <a16:creationId xmlns:a16="http://schemas.microsoft.com/office/drawing/2014/main" id="{9EE5CB4B-9A50-42A5-7BFF-9D377F0FE51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718605" y="2993444"/>
              <a:ext cx="511754" cy="554016"/>
            </a:xfrm>
            <a:prstGeom prst="rect">
              <a:avLst/>
            </a:prstGeom>
          </p:spPr>
        </p:pic>
        <p:pic>
          <p:nvPicPr>
            <p:cNvPr id="32" name="圖形 31" descr="文件 以實心填滿">
              <a:extLst>
                <a:ext uri="{FF2B5EF4-FFF2-40B4-BE49-F238E27FC236}">
                  <a16:creationId xmlns:a16="http://schemas.microsoft.com/office/drawing/2014/main" id="{D34BB41B-04CF-6EFD-11C6-B92CD5BCA05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542140" y="2651429"/>
              <a:ext cx="511754" cy="554016"/>
            </a:xfrm>
            <a:prstGeom prst="rect">
              <a:avLst/>
            </a:prstGeom>
          </p:spPr>
        </p:pic>
        <p:pic>
          <p:nvPicPr>
            <p:cNvPr id="33" name="圖形 32" descr="文件 以實心填滿">
              <a:extLst>
                <a:ext uri="{FF2B5EF4-FFF2-40B4-BE49-F238E27FC236}">
                  <a16:creationId xmlns:a16="http://schemas.microsoft.com/office/drawing/2014/main" id="{5D10C3CA-3583-E194-7496-9C0F4DD4B29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737374" y="2098056"/>
              <a:ext cx="511754" cy="554016"/>
            </a:xfrm>
            <a:prstGeom prst="rect">
              <a:avLst/>
            </a:prstGeom>
          </p:spPr>
        </p:pic>
        <p:pic>
          <p:nvPicPr>
            <p:cNvPr id="34" name="圖形 33" descr="文件 以實心填滿">
              <a:extLst>
                <a:ext uri="{FF2B5EF4-FFF2-40B4-BE49-F238E27FC236}">
                  <a16:creationId xmlns:a16="http://schemas.microsoft.com/office/drawing/2014/main" id="{A69A3C84-406A-7D45-9577-588DF61EA01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833217" y="3101043"/>
              <a:ext cx="511754" cy="554016"/>
            </a:xfrm>
            <a:prstGeom prst="rect">
              <a:avLst/>
            </a:prstGeom>
          </p:spPr>
        </p:pic>
        <p:pic>
          <p:nvPicPr>
            <p:cNvPr id="35" name="圖形 34" descr="文件 以實心填滿">
              <a:extLst>
                <a:ext uri="{FF2B5EF4-FFF2-40B4-BE49-F238E27FC236}">
                  <a16:creationId xmlns:a16="http://schemas.microsoft.com/office/drawing/2014/main" id="{601445B1-666B-2A75-BCF9-4FE8CEC3FD1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936159" y="2628371"/>
              <a:ext cx="511754" cy="554016"/>
            </a:xfrm>
            <a:prstGeom prst="rect">
              <a:avLst/>
            </a:prstGeom>
          </p:spPr>
        </p:pic>
        <p:pic>
          <p:nvPicPr>
            <p:cNvPr id="36" name="圖形 35" descr="文件 以實心填滿">
              <a:extLst>
                <a:ext uri="{FF2B5EF4-FFF2-40B4-BE49-F238E27FC236}">
                  <a16:creationId xmlns:a16="http://schemas.microsoft.com/office/drawing/2014/main" id="{4BC3F13D-B10A-A5FD-0D25-FEA7AE07D87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513742" y="3270130"/>
              <a:ext cx="511754" cy="554016"/>
            </a:xfrm>
            <a:prstGeom prst="rect">
              <a:avLst/>
            </a:prstGeom>
          </p:spPr>
        </p:pic>
        <p:pic>
          <p:nvPicPr>
            <p:cNvPr id="37" name="圖形 36" descr="文件 以實心填滿">
              <a:extLst>
                <a:ext uri="{FF2B5EF4-FFF2-40B4-BE49-F238E27FC236}">
                  <a16:creationId xmlns:a16="http://schemas.microsoft.com/office/drawing/2014/main" id="{5FD0FA04-F8F7-066E-A8A3-396C857DB05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191738" y="3051086"/>
              <a:ext cx="511754" cy="554016"/>
            </a:xfrm>
            <a:prstGeom prst="rect">
              <a:avLst/>
            </a:prstGeom>
          </p:spPr>
        </p:pic>
        <p:pic>
          <p:nvPicPr>
            <p:cNvPr id="38" name="圖形 37" descr="文件 以實心填滿">
              <a:extLst>
                <a:ext uri="{FF2B5EF4-FFF2-40B4-BE49-F238E27FC236}">
                  <a16:creationId xmlns:a16="http://schemas.microsoft.com/office/drawing/2014/main" id="{0819AAEA-575B-D323-8890-3BBA9F71C10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158770" y="3101043"/>
              <a:ext cx="511754" cy="554016"/>
            </a:xfrm>
            <a:prstGeom prst="rect">
              <a:avLst/>
            </a:prstGeom>
          </p:spPr>
        </p:pic>
        <p:pic>
          <p:nvPicPr>
            <p:cNvPr id="39" name="圖形 38" descr="文件 以實心填滿">
              <a:extLst>
                <a:ext uri="{FF2B5EF4-FFF2-40B4-BE49-F238E27FC236}">
                  <a16:creationId xmlns:a16="http://schemas.microsoft.com/office/drawing/2014/main" id="{64274029-02C3-25EE-450E-3CB32DD061F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191738" y="2182599"/>
              <a:ext cx="511754" cy="554016"/>
            </a:xfrm>
            <a:prstGeom prst="rect">
              <a:avLst/>
            </a:prstGeom>
          </p:spPr>
        </p:pic>
        <p:pic>
          <p:nvPicPr>
            <p:cNvPr id="40" name="圖形 39" descr="文件 以實心填滿">
              <a:extLst>
                <a:ext uri="{FF2B5EF4-FFF2-40B4-BE49-F238E27FC236}">
                  <a16:creationId xmlns:a16="http://schemas.microsoft.com/office/drawing/2014/main" id="{B97E3022-819F-2944-693D-8BD48385740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683108" y="2459285"/>
              <a:ext cx="511754" cy="554016"/>
            </a:xfrm>
            <a:prstGeom prst="rect">
              <a:avLst/>
            </a:prstGeom>
          </p:spPr>
        </p:pic>
        <p:sp>
          <p:nvSpPr>
            <p:cNvPr id="27" name="文字方塊 4">
              <a:extLst>
                <a:ext uri="{FF2B5EF4-FFF2-40B4-BE49-F238E27FC236}">
                  <a16:creationId xmlns:a16="http://schemas.microsoft.com/office/drawing/2014/main" id="{63531151-5E4E-CAB7-DC55-3804B39CEA22}"/>
                </a:ext>
              </a:extLst>
            </p:cNvPr>
            <p:cNvSpPr txBox="1"/>
            <p:nvPr/>
          </p:nvSpPr>
          <p:spPr>
            <a:xfrm>
              <a:off x="5271489" y="3798847"/>
              <a:ext cx="2840665"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2400">
                  <a:ea typeface="新細明體"/>
                  <a:cs typeface="Calibri"/>
                </a:rPr>
                <a:t>Target task dataset</a:t>
              </a:r>
              <a:endParaRPr lang="zh-TW"/>
            </a:p>
          </p:txBody>
        </p:sp>
      </p:grpSp>
      <p:sp>
        <p:nvSpPr>
          <p:cNvPr id="43" name="文字方塊 4">
            <a:extLst>
              <a:ext uri="{FF2B5EF4-FFF2-40B4-BE49-F238E27FC236}">
                <a16:creationId xmlns:a16="http://schemas.microsoft.com/office/drawing/2014/main" id="{C7AE84F7-D9FF-A3D3-B11C-61AF2043E98D}"/>
              </a:ext>
            </a:extLst>
          </p:cNvPr>
          <p:cNvSpPr txBox="1"/>
          <p:nvPr/>
        </p:nvSpPr>
        <p:spPr>
          <a:xfrm>
            <a:off x="1158399" y="5008964"/>
            <a:ext cx="5735632"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2400" dirty="0">
                <a:solidFill>
                  <a:srgbClr val="FF0000"/>
                </a:solidFill>
                <a:ea typeface="新細明體"/>
                <a:cs typeface="Calibri"/>
              </a:rPr>
              <a:t>How to weight the loss of different tasks?</a:t>
            </a:r>
            <a:endParaRPr lang="zh-TW" dirty="0">
              <a:solidFill>
                <a:srgbClr val="FF0000"/>
              </a:solidFill>
            </a:endParaRPr>
          </a:p>
        </p:txBody>
      </p:sp>
    </p:spTree>
    <p:extLst>
      <p:ext uri="{BB962C8B-B14F-4D97-AF65-F5344CB8AC3E}">
        <p14:creationId xmlns:p14="http://schemas.microsoft.com/office/powerpoint/2010/main" val="3099032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43" grpId="0"/>
    </p:bldLst>
  </p:timing>
</p:sld>
</file>

<file path=ppt/slides/slide20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 name="內容版面配置區 2">
            <a:extLst>
              <a:ext uri="{FF2B5EF4-FFF2-40B4-BE49-F238E27FC236}">
                <a16:creationId xmlns:a16="http://schemas.microsoft.com/office/drawing/2014/main" id="{54A3D107-F405-C0D8-C3C7-056569756A07}"/>
              </a:ext>
            </a:extLst>
          </p:cNvPr>
          <p:cNvSpPr>
            <a:spLocks noGrp="1"/>
          </p:cNvSpPr>
          <p:nvPr>
            <p:ph idx="1"/>
          </p:nvPr>
        </p:nvSpPr>
        <p:spPr/>
        <p:txBody>
          <a:bodyPr>
            <a:normAutofit/>
          </a:bodyPr>
          <a:lstStyle/>
          <a:p>
            <a:pPr marL="0" indent="0" algn="l">
              <a:buNone/>
            </a:pPr>
            <a:r>
              <a:rPr lang="en-US" altLang="zh-TW" sz="4000" b="1">
                <a:solidFill>
                  <a:schemeClr val="bg1"/>
                </a:solidFill>
              </a:rPr>
              <a:t>Part 5:</a:t>
            </a:r>
          </a:p>
          <a:p>
            <a:pPr marL="0" indent="0" algn="l">
              <a:buNone/>
            </a:pPr>
            <a:r>
              <a:rPr lang="en-US" altLang="zh-TW" sz="4000" b="1">
                <a:solidFill>
                  <a:schemeClr val="bg1"/>
                </a:solidFill>
              </a:rPr>
              <a:t>How do PLMs work: </a:t>
            </a:r>
          </a:p>
          <a:p>
            <a:pPr marL="0" indent="0" algn="l">
              <a:buNone/>
            </a:pPr>
            <a:r>
              <a:rPr lang="en-US" altLang="zh-TW" sz="4000" b="1">
                <a:solidFill>
                  <a:schemeClr val="bg1"/>
                </a:solidFill>
              </a:rPr>
              <a:t>Using PLMs with different amounts of data</a:t>
            </a:r>
          </a:p>
          <a:p>
            <a:pPr marL="0" indent="0" algn="l">
              <a:buNone/>
            </a:pPr>
            <a:r>
              <a:rPr lang="en-US" altLang="zh-TW" sz="4000" b="1">
                <a:solidFill>
                  <a:schemeClr val="bg1"/>
                </a:solidFill>
              </a:rPr>
              <a:t>    5-2: Prompt tuning for few-shot learning</a:t>
            </a:r>
          </a:p>
        </p:txBody>
      </p:sp>
      <p:sp>
        <p:nvSpPr>
          <p:cNvPr id="2" name="日期版面配置區 1">
            <a:extLst>
              <a:ext uri="{FF2B5EF4-FFF2-40B4-BE49-F238E27FC236}">
                <a16:creationId xmlns:a16="http://schemas.microsoft.com/office/drawing/2014/main" id="{66BAB66B-D7A6-4849-720C-8C4A2930E8AE}"/>
              </a:ext>
            </a:extLst>
          </p:cNvPr>
          <p:cNvSpPr>
            <a:spLocks noGrp="1"/>
          </p:cNvSpPr>
          <p:nvPr>
            <p:ph type="dt" sz="half" idx="10"/>
          </p:nvPr>
        </p:nvSpPr>
        <p:spPr/>
        <p:txBody>
          <a:bodyPr/>
          <a:lstStyle/>
          <a:p>
            <a:endParaRPr lang="en-TW"/>
          </a:p>
        </p:txBody>
      </p:sp>
      <p:grpSp>
        <p:nvGrpSpPr>
          <p:cNvPr id="4" name="群組 3">
            <a:extLst>
              <a:ext uri="{FF2B5EF4-FFF2-40B4-BE49-F238E27FC236}">
                <a16:creationId xmlns:a16="http://schemas.microsoft.com/office/drawing/2014/main" id="{C017ED64-73CB-A047-AAFC-675826BDD711}"/>
              </a:ext>
            </a:extLst>
          </p:cNvPr>
          <p:cNvGrpSpPr/>
          <p:nvPr/>
        </p:nvGrpSpPr>
        <p:grpSpPr>
          <a:xfrm>
            <a:off x="173482" y="217484"/>
            <a:ext cx="4667766" cy="660340"/>
            <a:chOff x="173482" y="217484"/>
            <a:chExt cx="4667766" cy="660340"/>
          </a:xfrm>
        </p:grpSpPr>
        <p:grpSp>
          <p:nvGrpSpPr>
            <p:cNvPr id="5" name="群組 4">
              <a:extLst>
                <a:ext uri="{FF2B5EF4-FFF2-40B4-BE49-F238E27FC236}">
                  <a16:creationId xmlns:a16="http://schemas.microsoft.com/office/drawing/2014/main" id="{8F044CE1-F54A-9744-427F-91FDF2C3ED40}"/>
                </a:ext>
              </a:extLst>
            </p:cNvPr>
            <p:cNvGrpSpPr>
              <a:grpSpLocks noChangeAspect="1"/>
            </p:cNvGrpSpPr>
            <p:nvPr/>
          </p:nvGrpSpPr>
          <p:grpSpPr>
            <a:xfrm>
              <a:off x="173482" y="218108"/>
              <a:ext cx="978897" cy="659716"/>
              <a:chOff x="2946400" y="1352853"/>
              <a:chExt cx="1219729" cy="822022"/>
            </a:xfrm>
          </p:grpSpPr>
          <p:sp>
            <p:nvSpPr>
              <p:cNvPr id="7" name="矩形 6">
                <a:extLst>
                  <a:ext uri="{FF2B5EF4-FFF2-40B4-BE49-F238E27FC236}">
                    <a16:creationId xmlns:a16="http://schemas.microsoft.com/office/drawing/2014/main" id="{BB4FC78E-0D7F-D984-8B21-110C7276C8C7}"/>
                  </a:ext>
                </a:extLst>
              </p:cNvPr>
              <p:cNvSpPr/>
              <p:nvPr/>
            </p:nvSpPr>
            <p:spPr>
              <a:xfrm>
                <a:off x="2946400" y="1402935"/>
                <a:ext cx="1025525" cy="771940"/>
              </a:xfrm>
              <a:prstGeom prst="rect">
                <a:avLst/>
              </a:prstGeom>
              <a:solidFill>
                <a:srgbClr val="DD22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8" name="矩形 7">
                <a:extLst>
                  <a:ext uri="{FF2B5EF4-FFF2-40B4-BE49-F238E27FC236}">
                    <a16:creationId xmlns:a16="http://schemas.microsoft.com/office/drawing/2014/main" id="{C11EB458-C63F-C06C-49C5-F39B8D47C880}"/>
                  </a:ext>
                </a:extLst>
              </p:cNvPr>
              <p:cNvSpPr/>
              <p:nvPr/>
            </p:nvSpPr>
            <p:spPr>
              <a:xfrm>
                <a:off x="3219269" y="1677172"/>
                <a:ext cx="482781" cy="227828"/>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9" name="矩形 8">
                <a:extLst>
                  <a:ext uri="{FF2B5EF4-FFF2-40B4-BE49-F238E27FC236}">
                    <a16:creationId xmlns:a16="http://schemas.microsoft.com/office/drawing/2014/main" id="{113D373F-F5E0-19E2-BF47-848FAA67A623}"/>
                  </a:ext>
                </a:extLst>
              </p:cNvPr>
              <p:cNvSpPr/>
              <p:nvPr/>
            </p:nvSpPr>
            <p:spPr>
              <a:xfrm>
                <a:off x="3702050" y="1352853"/>
                <a:ext cx="269875" cy="113997"/>
              </a:xfrm>
              <a:prstGeom prst="rect">
                <a:avLst/>
              </a:prstGeom>
              <a:solidFill>
                <a:srgbClr val="DD22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TW"/>
                  <a:t>     </a:t>
                </a:r>
                <a:endParaRPr kumimoji="1" lang="zh-TW" altLang="en-US"/>
              </a:p>
            </p:txBody>
          </p:sp>
          <p:sp>
            <p:nvSpPr>
              <p:cNvPr id="10" name="矩形 9">
                <a:extLst>
                  <a:ext uri="{FF2B5EF4-FFF2-40B4-BE49-F238E27FC236}">
                    <a16:creationId xmlns:a16="http://schemas.microsoft.com/office/drawing/2014/main" id="{1DA56FF0-DE63-1115-5626-84292C6B7E99}"/>
                  </a:ext>
                </a:extLst>
              </p:cNvPr>
              <p:cNvSpPr/>
              <p:nvPr/>
            </p:nvSpPr>
            <p:spPr>
              <a:xfrm>
                <a:off x="3896254" y="1905000"/>
                <a:ext cx="269875" cy="269875"/>
              </a:xfrm>
              <a:prstGeom prst="rect">
                <a:avLst/>
              </a:prstGeom>
              <a:solidFill>
                <a:srgbClr val="DD22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TW"/>
                  <a:t>    </a:t>
                </a:r>
                <a:endParaRPr kumimoji="1" lang="zh-TW" altLang="en-US"/>
              </a:p>
            </p:txBody>
          </p:sp>
        </p:grpSp>
        <p:sp>
          <p:nvSpPr>
            <p:cNvPr id="6" name="文字方塊 5">
              <a:extLst>
                <a:ext uri="{FF2B5EF4-FFF2-40B4-BE49-F238E27FC236}">
                  <a16:creationId xmlns:a16="http://schemas.microsoft.com/office/drawing/2014/main" id="{CCCE662E-65BC-CFAA-98B7-C6A6F807B530}"/>
                </a:ext>
              </a:extLst>
            </p:cNvPr>
            <p:cNvSpPr txBox="1"/>
            <p:nvPr/>
          </p:nvSpPr>
          <p:spPr>
            <a:xfrm>
              <a:off x="1215512" y="217484"/>
              <a:ext cx="3625736" cy="646331"/>
            </a:xfrm>
            <a:prstGeom prst="rect">
              <a:avLst/>
            </a:prstGeom>
            <a:noFill/>
          </p:spPr>
          <p:txBody>
            <a:bodyPr wrap="none" rtlCol="0">
              <a:spAutoFit/>
            </a:bodyPr>
            <a:lstStyle/>
            <a:p>
              <a:r>
                <a:rPr lang="en" altLang="zh-TW" sz="3600" b="1" i="0">
                  <a:solidFill>
                    <a:schemeClr val="bg1"/>
                  </a:solidFill>
                  <a:effectLst/>
                  <a:latin typeface="Space Grotesk"/>
                </a:rPr>
                <a:t>2022 AACL-IJCNLP</a:t>
              </a:r>
            </a:p>
          </p:txBody>
        </p:sp>
      </p:grpSp>
    </p:spTree>
    <p:extLst>
      <p:ext uri="{BB962C8B-B14F-4D97-AF65-F5344CB8AC3E}">
        <p14:creationId xmlns:p14="http://schemas.microsoft.com/office/powerpoint/2010/main" val="779378115"/>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85F942B-48A6-7F46-1507-9A31D3F2BE04}"/>
              </a:ext>
            </a:extLst>
          </p:cNvPr>
          <p:cNvSpPr>
            <a:spLocks noGrp="1"/>
          </p:cNvSpPr>
          <p:nvPr>
            <p:ph type="title"/>
          </p:nvPr>
        </p:nvSpPr>
        <p:spPr/>
        <p:txBody>
          <a:bodyPr>
            <a:normAutofit/>
          </a:bodyPr>
          <a:lstStyle/>
          <a:p>
            <a:r>
              <a:rPr lang="en-US" altLang="zh-TW">
                <a:ea typeface="+mj-lt"/>
                <a:cs typeface="+mj-lt"/>
              </a:rPr>
              <a:t>Prompt tuning for few-shot learning</a:t>
            </a:r>
            <a:endParaRPr lang="zh-TW"/>
          </a:p>
        </p:txBody>
      </p:sp>
      <p:sp>
        <p:nvSpPr>
          <p:cNvPr id="3" name="內容版面配置區 2">
            <a:extLst>
              <a:ext uri="{FF2B5EF4-FFF2-40B4-BE49-F238E27FC236}">
                <a16:creationId xmlns:a16="http://schemas.microsoft.com/office/drawing/2014/main" id="{0CFA04EE-CD55-0181-49F9-5E68D0B7DA9C}"/>
              </a:ext>
            </a:extLst>
          </p:cNvPr>
          <p:cNvSpPr>
            <a:spLocks noGrp="1"/>
          </p:cNvSpPr>
          <p:nvPr>
            <p:ph idx="1"/>
          </p:nvPr>
        </p:nvSpPr>
        <p:spPr/>
        <p:txBody>
          <a:bodyPr vert="horz" lIns="91440" tIns="45720" rIns="91440" bIns="45720" rtlCol="0" anchor="t">
            <a:normAutofit/>
          </a:bodyPr>
          <a:lstStyle/>
          <a:p>
            <a:r>
              <a:rPr lang="en-US" altLang="zh-TW">
                <a:ea typeface="新細明體"/>
                <a:cs typeface="Calibri"/>
              </a:rPr>
              <a:t>Standard fine-tuning mostly assumes a large amount of labeled data</a:t>
            </a:r>
            <a:endParaRPr lang="zh-TW"/>
          </a:p>
        </p:txBody>
      </p:sp>
      <p:sp>
        <p:nvSpPr>
          <p:cNvPr id="20" name="矩形 19">
            <a:extLst>
              <a:ext uri="{FF2B5EF4-FFF2-40B4-BE49-F238E27FC236}">
                <a16:creationId xmlns:a16="http://schemas.microsoft.com/office/drawing/2014/main" id="{27E157BD-F79B-36BB-BFAF-4BAD76784DC8}"/>
              </a:ext>
            </a:extLst>
          </p:cNvPr>
          <p:cNvSpPr/>
          <p:nvPr/>
        </p:nvSpPr>
        <p:spPr>
          <a:xfrm>
            <a:off x="6753706" y="3751953"/>
            <a:ext cx="4332766" cy="1488557"/>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zh-TW" altLang="en-US" sz="2400">
                <a:solidFill>
                  <a:schemeClr val="tx1"/>
                </a:solidFill>
                <a:latin typeface="Calibri"/>
                <a:ea typeface="新細明體"/>
                <a:cs typeface="Calibri"/>
              </a:rPr>
              <a:t>P</a:t>
            </a:r>
            <a:r>
              <a:rPr lang="zh-TW" altLang="en-US" sz="2400">
                <a:solidFill>
                  <a:schemeClr val="tx1"/>
                </a:solidFill>
                <a:ea typeface="新細明體"/>
                <a:cs typeface="Calibri"/>
              </a:rPr>
              <a:t>re-trained Language Model</a:t>
            </a:r>
          </a:p>
          <a:p>
            <a:pPr algn="ctr"/>
            <a:r>
              <a:rPr lang="zh-TW" altLang="en-US" sz="2400">
                <a:solidFill>
                  <a:schemeClr val="tx1"/>
                </a:solidFill>
                <a:ea typeface="新細明體"/>
                <a:cs typeface="Calibri"/>
              </a:rPr>
              <a:t>(Fine-tuning)</a:t>
            </a:r>
          </a:p>
        </p:txBody>
      </p:sp>
      <p:cxnSp>
        <p:nvCxnSpPr>
          <p:cNvPr id="23" name="直線單箭頭接點 22">
            <a:extLst>
              <a:ext uri="{FF2B5EF4-FFF2-40B4-BE49-F238E27FC236}">
                <a16:creationId xmlns:a16="http://schemas.microsoft.com/office/drawing/2014/main" id="{5AB1C6B9-C703-9662-FDA6-762A82C4D9B5}"/>
              </a:ext>
            </a:extLst>
          </p:cNvPr>
          <p:cNvCxnSpPr>
            <a:cxnSpLocks/>
          </p:cNvCxnSpPr>
          <p:nvPr/>
        </p:nvCxnSpPr>
        <p:spPr>
          <a:xfrm>
            <a:off x="5809232" y="4496469"/>
            <a:ext cx="750805" cy="134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4" name="群組 3">
            <a:extLst>
              <a:ext uri="{FF2B5EF4-FFF2-40B4-BE49-F238E27FC236}">
                <a16:creationId xmlns:a16="http://schemas.microsoft.com/office/drawing/2014/main" id="{B135A0D9-B0F3-A870-3D75-B94F6FF7C3F3}"/>
              </a:ext>
            </a:extLst>
          </p:cNvPr>
          <p:cNvGrpSpPr/>
          <p:nvPr/>
        </p:nvGrpSpPr>
        <p:grpSpPr>
          <a:xfrm>
            <a:off x="211901" y="3257363"/>
            <a:ext cx="5525222" cy="2229263"/>
            <a:chOff x="-63107" y="3115659"/>
            <a:chExt cx="6863460" cy="2728477"/>
          </a:xfrm>
        </p:grpSpPr>
        <p:pic>
          <p:nvPicPr>
            <p:cNvPr id="19" name="圖形 18" descr="文件 以實心填滿">
              <a:extLst>
                <a:ext uri="{FF2B5EF4-FFF2-40B4-BE49-F238E27FC236}">
                  <a16:creationId xmlns:a16="http://schemas.microsoft.com/office/drawing/2014/main" id="{DDD3A000-33B5-0C32-4B87-5757C948365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957536" y="3798718"/>
              <a:ext cx="511754" cy="553874"/>
            </a:xfrm>
            <a:prstGeom prst="rect">
              <a:avLst/>
            </a:prstGeom>
          </p:spPr>
        </p:pic>
        <p:pic>
          <p:nvPicPr>
            <p:cNvPr id="24" name="圖形 23" descr="文件 以實心填滿">
              <a:extLst>
                <a:ext uri="{FF2B5EF4-FFF2-40B4-BE49-F238E27FC236}">
                  <a16:creationId xmlns:a16="http://schemas.microsoft.com/office/drawing/2014/main" id="{8E3D0EC1-8E34-BD6A-C5C2-F21135FB919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383997" y="3842676"/>
              <a:ext cx="511754" cy="553874"/>
            </a:xfrm>
            <a:prstGeom prst="rect">
              <a:avLst/>
            </a:prstGeom>
          </p:spPr>
        </p:pic>
        <p:pic>
          <p:nvPicPr>
            <p:cNvPr id="25" name="圖形 24" descr="文件 以實心填滿">
              <a:extLst>
                <a:ext uri="{FF2B5EF4-FFF2-40B4-BE49-F238E27FC236}">
                  <a16:creationId xmlns:a16="http://schemas.microsoft.com/office/drawing/2014/main" id="{989C8E6D-8DE6-56B2-FE72-94090063538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163914" y="4292176"/>
              <a:ext cx="511754" cy="553874"/>
            </a:xfrm>
            <a:prstGeom prst="rect">
              <a:avLst/>
            </a:prstGeom>
          </p:spPr>
        </p:pic>
        <p:pic>
          <p:nvPicPr>
            <p:cNvPr id="26" name="圖形 25" descr="文件 以實心填滿">
              <a:extLst>
                <a:ext uri="{FF2B5EF4-FFF2-40B4-BE49-F238E27FC236}">
                  <a16:creationId xmlns:a16="http://schemas.microsoft.com/office/drawing/2014/main" id="{9E0D8784-1591-E945-DC9C-5B6E1BBF11A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702451" y="4695574"/>
              <a:ext cx="511754" cy="553874"/>
            </a:xfrm>
            <a:prstGeom prst="rect">
              <a:avLst/>
            </a:prstGeom>
          </p:spPr>
        </p:pic>
        <p:pic>
          <p:nvPicPr>
            <p:cNvPr id="27" name="圖形 26" descr="文件 以實心填滿">
              <a:extLst>
                <a:ext uri="{FF2B5EF4-FFF2-40B4-BE49-F238E27FC236}">
                  <a16:creationId xmlns:a16="http://schemas.microsoft.com/office/drawing/2014/main" id="{0051BF6E-16C4-3F48-A4E2-808B9AC19AC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525986" y="4353647"/>
              <a:ext cx="511754" cy="553874"/>
            </a:xfrm>
            <a:prstGeom prst="rect">
              <a:avLst/>
            </a:prstGeom>
          </p:spPr>
        </p:pic>
        <p:pic>
          <p:nvPicPr>
            <p:cNvPr id="28" name="圖形 27" descr="文件 以實心填滿">
              <a:extLst>
                <a:ext uri="{FF2B5EF4-FFF2-40B4-BE49-F238E27FC236}">
                  <a16:creationId xmlns:a16="http://schemas.microsoft.com/office/drawing/2014/main" id="{D6E79206-8F26-6DD5-D494-3C831C80E61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721220" y="3800415"/>
              <a:ext cx="511754" cy="553874"/>
            </a:xfrm>
            <a:prstGeom prst="rect">
              <a:avLst/>
            </a:prstGeom>
          </p:spPr>
        </p:pic>
        <p:pic>
          <p:nvPicPr>
            <p:cNvPr id="29" name="圖形 28" descr="文件 以實心填滿">
              <a:extLst>
                <a:ext uri="{FF2B5EF4-FFF2-40B4-BE49-F238E27FC236}">
                  <a16:creationId xmlns:a16="http://schemas.microsoft.com/office/drawing/2014/main" id="{50A30525-2412-619B-1E43-711F92741CC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817063" y="4803146"/>
              <a:ext cx="511754" cy="553874"/>
            </a:xfrm>
            <a:prstGeom prst="rect">
              <a:avLst/>
            </a:prstGeom>
          </p:spPr>
        </p:pic>
        <p:pic>
          <p:nvPicPr>
            <p:cNvPr id="30" name="圖形 29" descr="文件 以實心填滿">
              <a:extLst>
                <a:ext uri="{FF2B5EF4-FFF2-40B4-BE49-F238E27FC236}">
                  <a16:creationId xmlns:a16="http://schemas.microsoft.com/office/drawing/2014/main" id="{D53D47FE-EC2F-4509-3762-34A9F0DD8B3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920005" y="4330595"/>
              <a:ext cx="511754" cy="553874"/>
            </a:xfrm>
            <a:prstGeom prst="rect">
              <a:avLst/>
            </a:prstGeom>
          </p:spPr>
        </p:pic>
        <p:pic>
          <p:nvPicPr>
            <p:cNvPr id="31" name="圖形 30" descr="文件 以實心填滿">
              <a:extLst>
                <a:ext uri="{FF2B5EF4-FFF2-40B4-BE49-F238E27FC236}">
                  <a16:creationId xmlns:a16="http://schemas.microsoft.com/office/drawing/2014/main" id="{590DE2C3-BA7E-62A1-F716-93DF52086E0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497588" y="4972190"/>
              <a:ext cx="511754" cy="553874"/>
            </a:xfrm>
            <a:prstGeom prst="rect">
              <a:avLst/>
            </a:prstGeom>
          </p:spPr>
        </p:pic>
        <p:pic>
          <p:nvPicPr>
            <p:cNvPr id="32" name="圖形 31" descr="文件 以實心填滿">
              <a:extLst>
                <a:ext uri="{FF2B5EF4-FFF2-40B4-BE49-F238E27FC236}">
                  <a16:creationId xmlns:a16="http://schemas.microsoft.com/office/drawing/2014/main" id="{C5748E58-C644-F7FB-F6AE-200F38477A0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175584" y="4753202"/>
              <a:ext cx="511754" cy="553874"/>
            </a:xfrm>
            <a:prstGeom prst="rect">
              <a:avLst/>
            </a:prstGeom>
          </p:spPr>
        </p:pic>
        <p:pic>
          <p:nvPicPr>
            <p:cNvPr id="33" name="圖形 32" descr="文件 以實心填滿">
              <a:extLst>
                <a:ext uri="{FF2B5EF4-FFF2-40B4-BE49-F238E27FC236}">
                  <a16:creationId xmlns:a16="http://schemas.microsoft.com/office/drawing/2014/main" id="{A48AFAB4-DD84-97C5-C935-5590E5B7115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142616" y="4803146"/>
              <a:ext cx="511754" cy="553874"/>
            </a:xfrm>
            <a:prstGeom prst="rect">
              <a:avLst/>
            </a:prstGeom>
          </p:spPr>
        </p:pic>
        <p:pic>
          <p:nvPicPr>
            <p:cNvPr id="34" name="圖形 33" descr="文件 以實心填滿">
              <a:extLst>
                <a:ext uri="{FF2B5EF4-FFF2-40B4-BE49-F238E27FC236}">
                  <a16:creationId xmlns:a16="http://schemas.microsoft.com/office/drawing/2014/main" id="{F9EC5E77-6A75-83D3-165E-10D44BA03BA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348383" y="3893966"/>
              <a:ext cx="511754" cy="553874"/>
            </a:xfrm>
            <a:prstGeom prst="rect">
              <a:avLst/>
            </a:prstGeom>
          </p:spPr>
        </p:pic>
        <p:pic>
          <p:nvPicPr>
            <p:cNvPr id="35" name="圖形 34" descr="文件 以實心填滿">
              <a:extLst>
                <a:ext uri="{FF2B5EF4-FFF2-40B4-BE49-F238E27FC236}">
                  <a16:creationId xmlns:a16="http://schemas.microsoft.com/office/drawing/2014/main" id="{5BB11A5C-6673-CA24-065B-299C95E639D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666954" y="4161552"/>
              <a:ext cx="511754" cy="553874"/>
            </a:xfrm>
            <a:prstGeom prst="rect">
              <a:avLst/>
            </a:prstGeom>
          </p:spPr>
        </p:pic>
        <p:pic>
          <p:nvPicPr>
            <p:cNvPr id="36" name="圖形 35" descr="文件 以實心填滿">
              <a:extLst>
                <a:ext uri="{FF2B5EF4-FFF2-40B4-BE49-F238E27FC236}">
                  <a16:creationId xmlns:a16="http://schemas.microsoft.com/office/drawing/2014/main" id="{27CBEBC2-A4CF-EE06-3E05-5E5B612AFFB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017861" y="3204302"/>
              <a:ext cx="511754" cy="554016"/>
            </a:xfrm>
            <a:prstGeom prst="rect">
              <a:avLst/>
            </a:prstGeom>
          </p:spPr>
        </p:pic>
        <p:pic>
          <p:nvPicPr>
            <p:cNvPr id="37" name="圖形 36" descr="文件 以實心填滿">
              <a:extLst>
                <a:ext uri="{FF2B5EF4-FFF2-40B4-BE49-F238E27FC236}">
                  <a16:creationId xmlns:a16="http://schemas.microsoft.com/office/drawing/2014/main" id="{86493D32-4489-DA2B-A980-EA7DE7F17A3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437242" y="3563905"/>
              <a:ext cx="511754" cy="554016"/>
            </a:xfrm>
            <a:prstGeom prst="rect">
              <a:avLst/>
            </a:prstGeom>
          </p:spPr>
        </p:pic>
        <p:pic>
          <p:nvPicPr>
            <p:cNvPr id="38" name="圖形 37" descr="文件 以實心填滿">
              <a:extLst>
                <a:ext uri="{FF2B5EF4-FFF2-40B4-BE49-F238E27FC236}">
                  <a16:creationId xmlns:a16="http://schemas.microsoft.com/office/drawing/2014/main" id="{17E1C8CD-D9CA-5129-2119-1F568D79E91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011369" y="4379851"/>
              <a:ext cx="511754" cy="554016"/>
            </a:xfrm>
            <a:prstGeom prst="rect">
              <a:avLst/>
            </a:prstGeom>
          </p:spPr>
        </p:pic>
        <p:pic>
          <p:nvPicPr>
            <p:cNvPr id="39" name="圖形 38" descr="文件 以實心填滿">
              <a:extLst>
                <a:ext uri="{FF2B5EF4-FFF2-40B4-BE49-F238E27FC236}">
                  <a16:creationId xmlns:a16="http://schemas.microsoft.com/office/drawing/2014/main" id="{AAFBDEE4-74D6-F85F-BD1E-85826D9BD1B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098887" y="3732042"/>
              <a:ext cx="511754" cy="554016"/>
            </a:xfrm>
            <a:prstGeom prst="rect">
              <a:avLst/>
            </a:prstGeom>
          </p:spPr>
        </p:pic>
        <p:pic>
          <p:nvPicPr>
            <p:cNvPr id="40" name="圖形 39" descr="文件 以實心填滿">
              <a:extLst>
                <a:ext uri="{FF2B5EF4-FFF2-40B4-BE49-F238E27FC236}">
                  <a16:creationId xmlns:a16="http://schemas.microsoft.com/office/drawing/2014/main" id="{473D6EEA-642A-240C-538D-279E83ECBE6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760516" y="3294985"/>
              <a:ext cx="511754" cy="554016"/>
            </a:xfrm>
            <a:prstGeom prst="rect">
              <a:avLst/>
            </a:prstGeom>
          </p:spPr>
        </p:pic>
        <p:pic>
          <p:nvPicPr>
            <p:cNvPr id="41" name="圖形 40" descr="文件 以實心填滿">
              <a:extLst>
                <a:ext uri="{FF2B5EF4-FFF2-40B4-BE49-F238E27FC236}">
                  <a16:creationId xmlns:a16="http://schemas.microsoft.com/office/drawing/2014/main" id="{F0CF5FDC-2BC0-3FF2-E93B-88CC9DB98E0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049006" y="4703878"/>
              <a:ext cx="511754" cy="554016"/>
            </a:xfrm>
            <a:prstGeom prst="rect">
              <a:avLst/>
            </a:prstGeom>
          </p:spPr>
        </p:pic>
        <p:pic>
          <p:nvPicPr>
            <p:cNvPr id="42" name="圖形 41" descr="文件 以實心填滿">
              <a:extLst>
                <a:ext uri="{FF2B5EF4-FFF2-40B4-BE49-F238E27FC236}">
                  <a16:creationId xmlns:a16="http://schemas.microsoft.com/office/drawing/2014/main" id="{500F5A0B-97A3-379C-7DCD-03262DDC65B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980330" y="3736315"/>
              <a:ext cx="511754" cy="554016"/>
            </a:xfrm>
            <a:prstGeom prst="rect">
              <a:avLst/>
            </a:prstGeom>
          </p:spPr>
        </p:pic>
        <p:pic>
          <p:nvPicPr>
            <p:cNvPr id="43" name="圖形 42" descr="文件 以實心填滿">
              <a:extLst>
                <a:ext uri="{FF2B5EF4-FFF2-40B4-BE49-F238E27FC236}">
                  <a16:creationId xmlns:a16="http://schemas.microsoft.com/office/drawing/2014/main" id="{97B8B91D-D71A-6963-C724-7E76FD512C0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407325" y="4934966"/>
              <a:ext cx="511754" cy="554016"/>
            </a:xfrm>
            <a:prstGeom prst="rect">
              <a:avLst/>
            </a:prstGeom>
          </p:spPr>
        </p:pic>
        <p:pic>
          <p:nvPicPr>
            <p:cNvPr id="44" name="圖形 43" descr="文件 以實心填滿">
              <a:extLst>
                <a:ext uri="{FF2B5EF4-FFF2-40B4-BE49-F238E27FC236}">
                  <a16:creationId xmlns:a16="http://schemas.microsoft.com/office/drawing/2014/main" id="{DC74FE7B-AAF3-5D82-8C45-D854978D4E0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235909" y="4159030"/>
              <a:ext cx="511754" cy="554016"/>
            </a:xfrm>
            <a:prstGeom prst="rect">
              <a:avLst/>
            </a:prstGeom>
          </p:spPr>
        </p:pic>
        <p:pic>
          <p:nvPicPr>
            <p:cNvPr id="45" name="圖形 44" descr="文件 以實心填滿">
              <a:extLst>
                <a:ext uri="{FF2B5EF4-FFF2-40B4-BE49-F238E27FC236}">
                  <a16:creationId xmlns:a16="http://schemas.microsoft.com/office/drawing/2014/main" id="{E6DEA9F1-0A3D-CFFA-E228-D245FB300C3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499235" y="4215040"/>
              <a:ext cx="511754" cy="554016"/>
            </a:xfrm>
            <a:prstGeom prst="rect">
              <a:avLst/>
            </a:prstGeom>
          </p:spPr>
        </p:pic>
        <p:pic>
          <p:nvPicPr>
            <p:cNvPr id="46" name="圖形 45" descr="文件 以實心填滿">
              <a:extLst>
                <a:ext uri="{FF2B5EF4-FFF2-40B4-BE49-F238E27FC236}">
                  <a16:creationId xmlns:a16="http://schemas.microsoft.com/office/drawing/2014/main" id="{223540DA-CA5B-4CD6-BBBB-5D12F7666B2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235909" y="3290543"/>
              <a:ext cx="511754" cy="554016"/>
            </a:xfrm>
            <a:prstGeom prst="rect">
              <a:avLst/>
            </a:prstGeom>
          </p:spPr>
        </p:pic>
        <p:pic>
          <p:nvPicPr>
            <p:cNvPr id="47" name="圖形 46" descr="文件 以實心填滿">
              <a:extLst>
                <a:ext uri="{FF2B5EF4-FFF2-40B4-BE49-F238E27FC236}">
                  <a16:creationId xmlns:a16="http://schemas.microsoft.com/office/drawing/2014/main" id="{6AA5F9C0-75EE-0052-7C4E-EAEEE9C3A55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727279" y="3567229"/>
              <a:ext cx="511754" cy="554016"/>
            </a:xfrm>
            <a:prstGeom prst="rect">
              <a:avLst/>
            </a:prstGeom>
          </p:spPr>
        </p:pic>
        <p:pic>
          <p:nvPicPr>
            <p:cNvPr id="48" name="圖形 47" descr="文件 以實心填滿">
              <a:extLst>
                <a:ext uri="{FF2B5EF4-FFF2-40B4-BE49-F238E27FC236}">
                  <a16:creationId xmlns:a16="http://schemas.microsoft.com/office/drawing/2014/main" id="{F84C1B59-3704-F0A5-473C-9716C4C0D59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914396" y="3363556"/>
              <a:ext cx="511754" cy="554016"/>
            </a:xfrm>
            <a:prstGeom prst="rect">
              <a:avLst/>
            </a:prstGeom>
          </p:spPr>
        </p:pic>
        <p:pic>
          <p:nvPicPr>
            <p:cNvPr id="49" name="圖形 48" descr="文件 以實心填滿">
              <a:extLst>
                <a:ext uri="{FF2B5EF4-FFF2-40B4-BE49-F238E27FC236}">
                  <a16:creationId xmlns:a16="http://schemas.microsoft.com/office/drawing/2014/main" id="{0BC3190F-CF4B-52F5-0452-84F73A87D70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656679" y="4537533"/>
              <a:ext cx="515434" cy="558000"/>
            </a:xfrm>
            <a:prstGeom prst="rect">
              <a:avLst/>
            </a:prstGeom>
          </p:spPr>
        </p:pic>
        <p:pic>
          <p:nvPicPr>
            <p:cNvPr id="50" name="圖形 49" descr="文件 以實心填滿">
              <a:extLst>
                <a:ext uri="{FF2B5EF4-FFF2-40B4-BE49-F238E27FC236}">
                  <a16:creationId xmlns:a16="http://schemas.microsoft.com/office/drawing/2014/main" id="{75FFCCEC-25AB-17B9-3C3B-CF7C1C88025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288599" y="4397930"/>
              <a:ext cx="511754" cy="554016"/>
            </a:xfrm>
            <a:prstGeom prst="rect">
              <a:avLst/>
            </a:prstGeom>
          </p:spPr>
        </p:pic>
        <p:pic>
          <p:nvPicPr>
            <p:cNvPr id="51" name="圖形 50" descr="文件 以實心填滿">
              <a:extLst>
                <a:ext uri="{FF2B5EF4-FFF2-40B4-BE49-F238E27FC236}">
                  <a16:creationId xmlns:a16="http://schemas.microsoft.com/office/drawing/2014/main" id="{DEB1F563-D262-7F74-C93C-BE87E36474C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702896" y="3988057"/>
              <a:ext cx="511754" cy="554016"/>
            </a:xfrm>
            <a:prstGeom prst="rect">
              <a:avLst/>
            </a:prstGeom>
          </p:spPr>
        </p:pic>
        <p:pic>
          <p:nvPicPr>
            <p:cNvPr id="52" name="圖形 51" descr="文件 以實心填滿">
              <a:extLst>
                <a:ext uri="{FF2B5EF4-FFF2-40B4-BE49-F238E27FC236}">
                  <a16:creationId xmlns:a16="http://schemas.microsoft.com/office/drawing/2014/main" id="{BE249856-1E7C-307B-15EA-C22D5061320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657039" y="3187131"/>
              <a:ext cx="511754" cy="554016"/>
            </a:xfrm>
            <a:prstGeom prst="rect">
              <a:avLst/>
            </a:prstGeom>
          </p:spPr>
        </p:pic>
        <p:pic>
          <p:nvPicPr>
            <p:cNvPr id="53" name="圖形 52" descr="文件 以實心填滿">
              <a:extLst>
                <a:ext uri="{FF2B5EF4-FFF2-40B4-BE49-F238E27FC236}">
                  <a16:creationId xmlns:a16="http://schemas.microsoft.com/office/drawing/2014/main" id="{87FC4489-59B7-302D-2397-27D9E59A096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083500" y="3231100"/>
              <a:ext cx="511754" cy="554016"/>
            </a:xfrm>
            <a:prstGeom prst="rect">
              <a:avLst/>
            </a:prstGeom>
          </p:spPr>
        </p:pic>
        <p:pic>
          <p:nvPicPr>
            <p:cNvPr id="54" name="圖形 53" descr="文件 以實心填滿">
              <a:extLst>
                <a:ext uri="{FF2B5EF4-FFF2-40B4-BE49-F238E27FC236}">
                  <a16:creationId xmlns:a16="http://schemas.microsoft.com/office/drawing/2014/main" id="{183DF1A8-B92E-E53C-C453-001F9437AEA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566559" y="3273361"/>
              <a:ext cx="511754" cy="554016"/>
            </a:xfrm>
            <a:prstGeom prst="rect">
              <a:avLst/>
            </a:prstGeom>
          </p:spPr>
        </p:pic>
        <p:pic>
          <p:nvPicPr>
            <p:cNvPr id="55" name="圖形 54" descr="文件 以實心填滿">
              <a:extLst>
                <a:ext uri="{FF2B5EF4-FFF2-40B4-BE49-F238E27FC236}">
                  <a16:creationId xmlns:a16="http://schemas.microsoft.com/office/drawing/2014/main" id="{64CC7B00-4C7B-BA99-F761-2464E1B2FEC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875087" y="3273372"/>
              <a:ext cx="511754" cy="554016"/>
            </a:xfrm>
            <a:prstGeom prst="rect">
              <a:avLst/>
            </a:prstGeom>
          </p:spPr>
        </p:pic>
        <p:pic>
          <p:nvPicPr>
            <p:cNvPr id="56" name="圖形 55" descr="文件 以實心填滿">
              <a:extLst>
                <a:ext uri="{FF2B5EF4-FFF2-40B4-BE49-F238E27FC236}">
                  <a16:creationId xmlns:a16="http://schemas.microsoft.com/office/drawing/2014/main" id="{E89F60CB-4EBF-217B-402B-978CA1A67F8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327429" y="3239116"/>
              <a:ext cx="511754" cy="553874"/>
            </a:xfrm>
            <a:prstGeom prst="rect">
              <a:avLst/>
            </a:prstGeom>
          </p:spPr>
        </p:pic>
        <p:pic>
          <p:nvPicPr>
            <p:cNvPr id="57" name="圖形 56" descr="文件 以實心填滿">
              <a:extLst>
                <a:ext uri="{FF2B5EF4-FFF2-40B4-BE49-F238E27FC236}">
                  <a16:creationId xmlns:a16="http://schemas.microsoft.com/office/drawing/2014/main" id="{4DC62671-3BFC-E564-B336-738B90F6B9A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94610" y="4086659"/>
              <a:ext cx="511754" cy="554016"/>
            </a:xfrm>
            <a:prstGeom prst="rect">
              <a:avLst/>
            </a:prstGeom>
          </p:spPr>
        </p:pic>
        <p:pic>
          <p:nvPicPr>
            <p:cNvPr id="58" name="圖形 57" descr="文件 以實心填滿">
              <a:extLst>
                <a:ext uri="{FF2B5EF4-FFF2-40B4-BE49-F238E27FC236}">
                  <a16:creationId xmlns:a16="http://schemas.microsoft.com/office/drawing/2014/main" id="{7EEA8C9D-ED71-9EB8-341B-1B07280E8A5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10194" y="4160317"/>
              <a:ext cx="511754" cy="554016"/>
            </a:xfrm>
            <a:prstGeom prst="rect">
              <a:avLst/>
            </a:prstGeom>
          </p:spPr>
        </p:pic>
        <p:pic>
          <p:nvPicPr>
            <p:cNvPr id="59" name="圖形 58" descr="文件 以實心填滿">
              <a:extLst>
                <a:ext uri="{FF2B5EF4-FFF2-40B4-BE49-F238E27FC236}">
                  <a16:creationId xmlns:a16="http://schemas.microsoft.com/office/drawing/2014/main" id="{5F267341-6BA4-B742-8BAB-6C924F4A38A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3107" y="5260636"/>
              <a:ext cx="515434" cy="558000"/>
            </a:xfrm>
            <a:prstGeom prst="rect">
              <a:avLst/>
            </a:prstGeom>
          </p:spPr>
        </p:pic>
        <p:pic>
          <p:nvPicPr>
            <p:cNvPr id="60" name="圖形 59" descr="文件 以實心填滿">
              <a:extLst>
                <a:ext uri="{FF2B5EF4-FFF2-40B4-BE49-F238E27FC236}">
                  <a16:creationId xmlns:a16="http://schemas.microsoft.com/office/drawing/2014/main" id="{35912789-114C-B022-4346-0FF2AD9B8B6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42762" y="4664638"/>
              <a:ext cx="511754" cy="554016"/>
            </a:xfrm>
            <a:prstGeom prst="rect">
              <a:avLst/>
            </a:prstGeom>
          </p:spPr>
        </p:pic>
        <p:pic>
          <p:nvPicPr>
            <p:cNvPr id="61" name="圖形 60" descr="文件 以實心填滿">
              <a:extLst>
                <a:ext uri="{FF2B5EF4-FFF2-40B4-BE49-F238E27FC236}">
                  <a16:creationId xmlns:a16="http://schemas.microsoft.com/office/drawing/2014/main" id="{369DB38E-CA0B-49A4-89F9-4825E15F068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47417" y="4118046"/>
              <a:ext cx="511754" cy="554016"/>
            </a:xfrm>
            <a:prstGeom prst="rect">
              <a:avLst/>
            </a:prstGeom>
          </p:spPr>
        </p:pic>
        <p:pic>
          <p:nvPicPr>
            <p:cNvPr id="62" name="圖形 61" descr="文件 以實心填滿">
              <a:extLst>
                <a:ext uri="{FF2B5EF4-FFF2-40B4-BE49-F238E27FC236}">
                  <a16:creationId xmlns:a16="http://schemas.microsoft.com/office/drawing/2014/main" id="{8FB9D31E-D0F0-B5BD-18B8-722032A2708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243260" y="5121033"/>
              <a:ext cx="511754" cy="554016"/>
            </a:xfrm>
            <a:prstGeom prst="rect">
              <a:avLst/>
            </a:prstGeom>
          </p:spPr>
        </p:pic>
        <p:pic>
          <p:nvPicPr>
            <p:cNvPr id="63" name="圖形 62" descr="文件 以實心填滿">
              <a:extLst>
                <a:ext uri="{FF2B5EF4-FFF2-40B4-BE49-F238E27FC236}">
                  <a16:creationId xmlns:a16="http://schemas.microsoft.com/office/drawing/2014/main" id="{1ECB2E77-FD18-378E-4EDC-9F1D7C29CFA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71224" y="4682947"/>
              <a:ext cx="511754" cy="554016"/>
            </a:xfrm>
            <a:prstGeom prst="rect">
              <a:avLst/>
            </a:prstGeom>
          </p:spPr>
        </p:pic>
        <p:pic>
          <p:nvPicPr>
            <p:cNvPr id="64" name="圖形 63" descr="文件 以實心填滿">
              <a:extLst>
                <a:ext uri="{FF2B5EF4-FFF2-40B4-BE49-F238E27FC236}">
                  <a16:creationId xmlns:a16="http://schemas.microsoft.com/office/drawing/2014/main" id="{B5188185-D6FF-1D4A-7DB6-41990CCAC7B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23785" y="5290120"/>
              <a:ext cx="511754" cy="554016"/>
            </a:xfrm>
            <a:prstGeom prst="rect">
              <a:avLst/>
            </a:prstGeom>
          </p:spPr>
        </p:pic>
        <p:pic>
          <p:nvPicPr>
            <p:cNvPr id="65" name="圖形 64" descr="文件 以實心填滿">
              <a:extLst>
                <a:ext uri="{FF2B5EF4-FFF2-40B4-BE49-F238E27FC236}">
                  <a16:creationId xmlns:a16="http://schemas.microsoft.com/office/drawing/2014/main" id="{70031888-C283-0F3D-865D-F15FEAB6D2D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601781" y="5071076"/>
              <a:ext cx="511754" cy="554016"/>
            </a:xfrm>
            <a:prstGeom prst="rect">
              <a:avLst/>
            </a:prstGeom>
          </p:spPr>
        </p:pic>
        <p:pic>
          <p:nvPicPr>
            <p:cNvPr id="66" name="圖形 65" descr="文件 以實心填滿">
              <a:extLst>
                <a:ext uri="{FF2B5EF4-FFF2-40B4-BE49-F238E27FC236}">
                  <a16:creationId xmlns:a16="http://schemas.microsoft.com/office/drawing/2014/main" id="{C3A45729-12ED-7A0F-1BAE-425141E86B6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68813" y="5121033"/>
              <a:ext cx="511754" cy="554016"/>
            </a:xfrm>
            <a:prstGeom prst="rect">
              <a:avLst/>
            </a:prstGeom>
          </p:spPr>
        </p:pic>
        <p:pic>
          <p:nvPicPr>
            <p:cNvPr id="67" name="圖形 66" descr="文件 以實心填滿">
              <a:extLst>
                <a:ext uri="{FF2B5EF4-FFF2-40B4-BE49-F238E27FC236}">
                  <a16:creationId xmlns:a16="http://schemas.microsoft.com/office/drawing/2014/main" id="{E10E683C-F409-E938-0C14-4337C154C96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601781" y="4202589"/>
              <a:ext cx="511754" cy="554016"/>
            </a:xfrm>
            <a:prstGeom prst="rect">
              <a:avLst/>
            </a:prstGeom>
          </p:spPr>
        </p:pic>
        <p:pic>
          <p:nvPicPr>
            <p:cNvPr id="68" name="圖形 67" descr="文件 以實心填滿">
              <a:extLst>
                <a:ext uri="{FF2B5EF4-FFF2-40B4-BE49-F238E27FC236}">
                  <a16:creationId xmlns:a16="http://schemas.microsoft.com/office/drawing/2014/main" id="{53079A36-FC04-405A-45CA-D27109E1661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6890" y="4711160"/>
              <a:ext cx="511754" cy="554016"/>
            </a:xfrm>
            <a:prstGeom prst="rect">
              <a:avLst/>
            </a:prstGeom>
          </p:spPr>
        </p:pic>
        <p:pic>
          <p:nvPicPr>
            <p:cNvPr id="69" name="圖形 68" descr="文件 以實心填滿">
              <a:extLst>
                <a:ext uri="{FF2B5EF4-FFF2-40B4-BE49-F238E27FC236}">
                  <a16:creationId xmlns:a16="http://schemas.microsoft.com/office/drawing/2014/main" id="{76380785-62C0-DFB4-E136-466B0100BCB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665845" y="4529554"/>
              <a:ext cx="511754" cy="554016"/>
            </a:xfrm>
            <a:prstGeom prst="rect">
              <a:avLst/>
            </a:prstGeom>
          </p:spPr>
        </p:pic>
        <p:pic>
          <p:nvPicPr>
            <p:cNvPr id="70" name="圖形 69" descr="文件 以實心填滿">
              <a:extLst>
                <a:ext uri="{FF2B5EF4-FFF2-40B4-BE49-F238E27FC236}">
                  <a16:creationId xmlns:a16="http://schemas.microsoft.com/office/drawing/2014/main" id="{97E118D3-FB4A-E525-5D03-BE860ED0034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1237" y="3683277"/>
              <a:ext cx="511754" cy="553874"/>
            </a:xfrm>
            <a:prstGeom prst="rect">
              <a:avLst/>
            </a:prstGeom>
          </p:spPr>
        </p:pic>
        <p:pic>
          <p:nvPicPr>
            <p:cNvPr id="71" name="圖形 70" descr="文件 以實心填滿">
              <a:extLst>
                <a:ext uri="{FF2B5EF4-FFF2-40B4-BE49-F238E27FC236}">
                  <a16:creationId xmlns:a16="http://schemas.microsoft.com/office/drawing/2014/main" id="{CB194993-29FC-CD2B-9DC2-CC35C820BB4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07698" y="3727235"/>
              <a:ext cx="511754" cy="553874"/>
            </a:xfrm>
            <a:prstGeom prst="rect">
              <a:avLst/>
            </a:prstGeom>
          </p:spPr>
        </p:pic>
        <p:pic>
          <p:nvPicPr>
            <p:cNvPr id="72" name="圖形 71" descr="文件 以實心填滿">
              <a:extLst>
                <a:ext uri="{FF2B5EF4-FFF2-40B4-BE49-F238E27FC236}">
                  <a16:creationId xmlns:a16="http://schemas.microsoft.com/office/drawing/2014/main" id="{8FF65B3D-70DE-B6E2-874E-F079DB0A593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790354" y="4395125"/>
              <a:ext cx="511754" cy="553874"/>
            </a:xfrm>
            <a:prstGeom prst="rect">
              <a:avLst/>
            </a:prstGeom>
          </p:spPr>
        </p:pic>
        <p:pic>
          <p:nvPicPr>
            <p:cNvPr id="73" name="圖形 72" descr="文件 以實心填滿">
              <a:extLst>
                <a:ext uri="{FF2B5EF4-FFF2-40B4-BE49-F238E27FC236}">
                  <a16:creationId xmlns:a16="http://schemas.microsoft.com/office/drawing/2014/main" id="{8EF866C2-1F10-2190-B4C3-FAE89881C65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468735" y="3708016"/>
              <a:ext cx="511754" cy="553874"/>
            </a:xfrm>
            <a:prstGeom prst="rect">
              <a:avLst/>
            </a:prstGeom>
          </p:spPr>
        </p:pic>
        <p:pic>
          <p:nvPicPr>
            <p:cNvPr id="74" name="圖形 73" descr="文件 以實心填滿">
              <a:extLst>
                <a:ext uri="{FF2B5EF4-FFF2-40B4-BE49-F238E27FC236}">
                  <a16:creationId xmlns:a16="http://schemas.microsoft.com/office/drawing/2014/main" id="{55A8FA00-D863-89F4-AE33-9850B445F5B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44921" y="3684974"/>
              <a:ext cx="511754" cy="553874"/>
            </a:xfrm>
            <a:prstGeom prst="rect">
              <a:avLst/>
            </a:prstGeom>
          </p:spPr>
        </p:pic>
        <p:pic>
          <p:nvPicPr>
            <p:cNvPr id="75" name="圖形 74" descr="文件 以實心填滿">
              <a:extLst>
                <a:ext uri="{FF2B5EF4-FFF2-40B4-BE49-F238E27FC236}">
                  <a16:creationId xmlns:a16="http://schemas.microsoft.com/office/drawing/2014/main" id="{AEA84AA7-3901-6888-388A-90B0C4C6304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331599" y="3663847"/>
              <a:ext cx="511754" cy="553874"/>
            </a:xfrm>
            <a:prstGeom prst="rect">
              <a:avLst/>
            </a:prstGeom>
          </p:spPr>
        </p:pic>
        <p:pic>
          <p:nvPicPr>
            <p:cNvPr id="76" name="圖形 75" descr="文件 以實心填滿">
              <a:extLst>
                <a:ext uri="{FF2B5EF4-FFF2-40B4-BE49-F238E27FC236}">
                  <a16:creationId xmlns:a16="http://schemas.microsoft.com/office/drawing/2014/main" id="{FA36953D-02AD-161B-0A45-5F51C174E35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07201" y="3115659"/>
              <a:ext cx="511754" cy="554016"/>
            </a:xfrm>
            <a:prstGeom prst="rect">
              <a:avLst/>
            </a:prstGeom>
          </p:spPr>
        </p:pic>
        <p:pic>
          <p:nvPicPr>
            <p:cNvPr id="77" name="圖形 76" descr="文件 以實心填滿">
              <a:extLst>
                <a:ext uri="{FF2B5EF4-FFF2-40B4-BE49-F238E27FC236}">
                  <a16:creationId xmlns:a16="http://schemas.microsoft.com/office/drawing/2014/main" id="{3AEBCD2A-B363-0099-F87A-AED20630931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90260" y="3157920"/>
              <a:ext cx="511754" cy="554016"/>
            </a:xfrm>
            <a:prstGeom prst="rect">
              <a:avLst/>
            </a:prstGeom>
          </p:spPr>
        </p:pic>
        <p:pic>
          <p:nvPicPr>
            <p:cNvPr id="78" name="圖形 77" descr="文件 以實心填滿">
              <a:extLst>
                <a:ext uri="{FF2B5EF4-FFF2-40B4-BE49-F238E27FC236}">
                  <a16:creationId xmlns:a16="http://schemas.microsoft.com/office/drawing/2014/main" id="{FF76D6DE-3169-EDDD-386C-31F8FBA39D6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98788" y="3157931"/>
              <a:ext cx="511754" cy="554016"/>
            </a:xfrm>
            <a:prstGeom prst="rect">
              <a:avLst/>
            </a:prstGeom>
          </p:spPr>
        </p:pic>
        <p:pic>
          <p:nvPicPr>
            <p:cNvPr id="79" name="圖形 78" descr="文件 以實心填滿">
              <a:extLst>
                <a:ext uri="{FF2B5EF4-FFF2-40B4-BE49-F238E27FC236}">
                  <a16:creationId xmlns:a16="http://schemas.microsoft.com/office/drawing/2014/main" id="{79FB11E5-5F49-C7D6-BFAB-A083A190249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451130" y="3123675"/>
              <a:ext cx="511754" cy="553874"/>
            </a:xfrm>
            <a:prstGeom prst="rect">
              <a:avLst/>
            </a:prstGeom>
          </p:spPr>
        </p:pic>
      </p:grpSp>
      <p:grpSp>
        <p:nvGrpSpPr>
          <p:cNvPr id="7" name="群組 6">
            <a:extLst>
              <a:ext uri="{FF2B5EF4-FFF2-40B4-BE49-F238E27FC236}">
                <a16:creationId xmlns:a16="http://schemas.microsoft.com/office/drawing/2014/main" id="{8065F616-2C2C-2E67-53B6-386FB6376480}"/>
              </a:ext>
            </a:extLst>
          </p:cNvPr>
          <p:cNvGrpSpPr/>
          <p:nvPr/>
        </p:nvGrpSpPr>
        <p:grpSpPr>
          <a:xfrm>
            <a:off x="288375" y="5855989"/>
            <a:ext cx="8091127" cy="619923"/>
            <a:chOff x="288375" y="5855989"/>
            <a:chExt cx="8091127" cy="619923"/>
          </a:xfrm>
        </p:grpSpPr>
        <p:pic>
          <p:nvPicPr>
            <p:cNvPr id="22" name="Picture 21">
              <a:extLst>
                <a:ext uri="{FF2B5EF4-FFF2-40B4-BE49-F238E27FC236}">
                  <a16:creationId xmlns:a16="http://schemas.microsoft.com/office/drawing/2014/main" id="{3C489CF2-C4D6-9442-B6E4-0E9C48BACE72}"/>
                </a:ext>
              </a:extLst>
            </p:cNvPr>
            <p:cNvPicPr>
              <a:picLocks noChangeAspect="1"/>
            </p:cNvPicPr>
            <p:nvPr/>
          </p:nvPicPr>
          <p:blipFill rotWithShape="1">
            <a:blip r:embed="rId4"/>
            <a:srcRect l="18814" r="10308" b="67568"/>
            <a:stretch/>
          </p:blipFill>
          <p:spPr>
            <a:xfrm>
              <a:off x="288375" y="5855989"/>
              <a:ext cx="6108950" cy="581979"/>
            </a:xfrm>
            <a:prstGeom prst="rect">
              <a:avLst/>
            </a:prstGeom>
          </p:spPr>
        </p:pic>
        <p:sp>
          <p:nvSpPr>
            <p:cNvPr id="6" name="文字方塊 4">
              <a:extLst>
                <a:ext uri="{FF2B5EF4-FFF2-40B4-BE49-F238E27FC236}">
                  <a16:creationId xmlns:a16="http://schemas.microsoft.com/office/drawing/2014/main" id="{1D58811C-975F-7726-54DD-A45D7637BF56}"/>
                </a:ext>
              </a:extLst>
            </p:cNvPr>
            <p:cNvSpPr txBox="1"/>
            <p:nvPr/>
          </p:nvSpPr>
          <p:spPr>
            <a:xfrm>
              <a:off x="6495452" y="6137358"/>
              <a:ext cx="1884050" cy="33855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altLang="zh-TW" sz="1600" b="1">
                  <a:latin typeface="Times" pitchFamily="2" charset="0"/>
                  <a:ea typeface="新細明體"/>
                  <a:cs typeface="Calibri"/>
                </a:rPr>
                <a:t>(size of training set)</a:t>
              </a:r>
              <a:endParaRPr lang="zh-TW" sz="1600" b="1">
                <a:latin typeface="Times" pitchFamily="2" charset="0"/>
              </a:endParaRPr>
            </a:p>
          </p:txBody>
        </p:sp>
      </p:grpSp>
      <p:sp>
        <p:nvSpPr>
          <p:cNvPr id="5" name="日期版面配置區 4">
            <a:extLst>
              <a:ext uri="{FF2B5EF4-FFF2-40B4-BE49-F238E27FC236}">
                <a16:creationId xmlns:a16="http://schemas.microsoft.com/office/drawing/2014/main" id="{0A2BA495-E0D3-1104-2B18-1BF3D82DCF73}"/>
              </a:ext>
            </a:extLst>
          </p:cNvPr>
          <p:cNvSpPr>
            <a:spLocks noGrp="1"/>
          </p:cNvSpPr>
          <p:nvPr>
            <p:ph type="dt" sz="half" idx="10"/>
          </p:nvPr>
        </p:nvSpPr>
        <p:spPr/>
        <p:txBody>
          <a:bodyPr/>
          <a:lstStyle/>
          <a:p>
            <a:endParaRPr lang="en-TW"/>
          </a:p>
        </p:txBody>
      </p:sp>
    </p:spTree>
    <p:extLst>
      <p:ext uri="{BB962C8B-B14F-4D97-AF65-F5344CB8AC3E}">
        <p14:creationId xmlns:p14="http://schemas.microsoft.com/office/powerpoint/2010/main" val="756035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phic 8" descr="Male profile">
            <a:extLst>
              <a:ext uri="{FF2B5EF4-FFF2-40B4-BE49-F238E27FC236}">
                <a16:creationId xmlns:a16="http://schemas.microsoft.com/office/drawing/2014/main" id="{77C3B786-0F42-2F49-81DB-9B0866E7A04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72700" y="4509593"/>
            <a:ext cx="1983282" cy="1983282"/>
          </a:xfrm>
          <a:prstGeom prst="rect">
            <a:avLst/>
          </a:prstGeom>
        </p:spPr>
      </p:pic>
      <p:sp>
        <p:nvSpPr>
          <p:cNvPr id="10" name="Rounded Rectangular Callout 9">
            <a:extLst>
              <a:ext uri="{FF2B5EF4-FFF2-40B4-BE49-F238E27FC236}">
                <a16:creationId xmlns:a16="http://schemas.microsoft.com/office/drawing/2014/main" id="{2467968C-552E-F143-AD54-F046A18FADB0}"/>
              </a:ext>
            </a:extLst>
          </p:cNvPr>
          <p:cNvSpPr/>
          <p:nvPr/>
        </p:nvSpPr>
        <p:spPr>
          <a:xfrm>
            <a:off x="433880" y="618566"/>
            <a:ext cx="7957085" cy="3423176"/>
          </a:xfrm>
          <a:prstGeom prst="wedgeRoundRectCallout">
            <a:avLst>
              <a:gd name="adj1" fmla="val -35065"/>
              <a:gd name="adj2" fmla="val 69099"/>
              <a:gd name="adj3" fmla="val 16667"/>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a:buFont typeface="Arial" panose="020B0604020202020204" pitchFamily="34" charset="0"/>
              <a:buChar char="•"/>
            </a:pPr>
            <a:r>
              <a:rPr lang="en-US" altLang="zh-TW" sz="2400">
                <a:solidFill>
                  <a:schemeClr val="tx1"/>
                </a:solidFill>
              </a:rPr>
              <a:t>[CLS]</a:t>
            </a:r>
            <a:r>
              <a:rPr lang="zh-TW" altLang="en-US" sz="2400">
                <a:solidFill>
                  <a:schemeClr val="tx1"/>
                </a:solidFill>
              </a:rPr>
              <a:t> </a:t>
            </a:r>
            <a:r>
              <a:rPr lang="en-US" altLang="zh-TW" sz="2400">
                <a:solidFill>
                  <a:schemeClr val="tx1"/>
                </a:solidFill>
              </a:rPr>
              <a:t>Jack</a:t>
            </a:r>
            <a:r>
              <a:rPr lang="zh-TW" altLang="en-US" sz="2400">
                <a:solidFill>
                  <a:schemeClr val="tx1"/>
                </a:solidFill>
              </a:rPr>
              <a:t> </a:t>
            </a:r>
            <a:r>
              <a:rPr lang="en-US" altLang="zh-TW" sz="2400">
                <a:solidFill>
                  <a:schemeClr val="tx1"/>
                </a:solidFill>
              </a:rPr>
              <a:t>likes</a:t>
            </a:r>
            <a:r>
              <a:rPr lang="zh-TW" altLang="en-US" sz="2400">
                <a:solidFill>
                  <a:schemeClr val="tx1"/>
                </a:solidFill>
              </a:rPr>
              <a:t> </a:t>
            </a:r>
            <a:r>
              <a:rPr lang="en-US" altLang="zh-TW" sz="2400">
                <a:solidFill>
                  <a:schemeClr val="tx1"/>
                </a:solidFill>
              </a:rPr>
              <a:t>dog.</a:t>
            </a:r>
            <a:r>
              <a:rPr lang="zh-TW" altLang="en-US" sz="2400">
                <a:solidFill>
                  <a:schemeClr val="tx1"/>
                </a:solidFill>
              </a:rPr>
              <a:t> </a:t>
            </a:r>
            <a:r>
              <a:rPr lang="en-US" altLang="zh-TW" sz="2400">
                <a:solidFill>
                  <a:schemeClr val="tx1"/>
                </a:solidFill>
              </a:rPr>
              <a:t>[SEP]</a:t>
            </a:r>
            <a:r>
              <a:rPr lang="zh-TW" altLang="en-US" sz="2400">
                <a:solidFill>
                  <a:schemeClr val="tx1"/>
                </a:solidFill>
              </a:rPr>
              <a:t> </a:t>
            </a:r>
            <a:r>
              <a:rPr lang="en-US" altLang="zh-TW" sz="2400">
                <a:solidFill>
                  <a:schemeClr val="tx1"/>
                </a:solidFill>
              </a:rPr>
              <a:t>Jack</a:t>
            </a:r>
            <a:r>
              <a:rPr lang="zh-TW" altLang="en-US" sz="2400">
                <a:solidFill>
                  <a:schemeClr val="tx1"/>
                </a:solidFill>
              </a:rPr>
              <a:t> </a:t>
            </a:r>
            <a:r>
              <a:rPr lang="en-US" altLang="zh-TW" sz="2400">
                <a:solidFill>
                  <a:schemeClr val="tx1"/>
                </a:solidFill>
              </a:rPr>
              <a:t>loves</a:t>
            </a:r>
            <a:r>
              <a:rPr lang="zh-TW" altLang="en-US" sz="2400">
                <a:solidFill>
                  <a:schemeClr val="tx1"/>
                </a:solidFill>
              </a:rPr>
              <a:t> </a:t>
            </a:r>
            <a:r>
              <a:rPr lang="en-US" altLang="zh-TW" sz="2400">
                <a:solidFill>
                  <a:schemeClr val="tx1"/>
                </a:solidFill>
              </a:rPr>
              <a:t>ice</a:t>
            </a:r>
            <a:r>
              <a:rPr lang="zh-TW" altLang="en-US" sz="2400">
                <a:solidFill>
                  <a:schemeClr val="tx1"/>
                </a:solidFill>
              </a:rPr>
              <a:t> </a:t>
            </a:r>
            <a:r>
              <a:rPr lang="en-US" altLang="zh-TW" sz="2400">
                <a:solidFill>
                  <a:schemeClr val="tx1"/>
                </a:solidFill>
              </a:rPr>
              <a:t>cream.</a:t>
            </a:r>
            <a:r>
              <a:rPr lang="zh-TW" altLang="en-US" sz="2400">
                <a:solidFill>
                  <a:schemeClr val="tx1"/>
                </a:solidFill>
              </a:rPr>
              <a:t> </a:t>
            </a:r>
            <a:r>
              <a:rPr lang="en-US" altLang="zh-TW" sz="2400">
                <a:solidFill>
                  <a:schemeClr val="tx1"/>
                </a:solidFill>
              </a:rPr>
              <a:t>[SEP]</a:t>
            </a:r>
            <a:r>
              <a:rPr lang="zh-TW" altLang="en-US" sz="2400">
                <a:solidFill>
                  <a:schemeClr val="tx1"/>
                </a:solidFill>
              </a:rPr>
              <a:t> </a:t>
            </a:r>
            <a:r>
              <a:rPr lang="en-US" altLang="zh-TW" sz="2400">
                <a:solidFill>
                  <a:schemeClr val="tx1"/>
                </a:solidFill>
              </a:rPr>
              <a:t>&gt;&gt;&gt;</a:t>
            </a:r>
            <a:r>
              <a:rPr lang="zh-TW" altLang="en-US" sz="2400">
                <a:solidFill>
                  <a:schemeClr val="tx1"/>
                </a:solidFill>
              </a:rPr>
              <a:t> </a:t>
            </a:r>
            <a:r>
              <a:rPr lang="en-US" altLang="zh-TW" sz="2400" b="1">
                <a:solidFill>
                  <a:srgbClr val="0432FF"/>
                </a:solidFill>
              </a:rPr>
              <a:t>1</a:t>
            </a:r>
          </a:p>
          <a:p>
            <a:pPr marL="342900" indent="-342900" algn="just">
              <a:buFont typeface="Arial" panose="020B0604020202020204" pitchFamily="34" charset="0"/>
              <a:buChar char="•"/>
            </a:pPr>
            <a:r>
              <a:rPr lang="en-US" altLang="zh-TW" sz="2400">
                <a:solidFill>
                  <a:schemeClr val="tx1"/>
                </a:solidFill>
              </a:rPr>
              <a:t>[CLS]</a:t>
            </a:r>
            <a:r>
              <a:rPr lang="zh-TW" altLang="en-US" sz="2400">
                <a:solidFill>
                  <a:schemeClr val="tx1"/>
                </a:solidFill>
              </a:rPr>
              <a:t> </a:t>
            </a:r>
            <a:r>
              <a:rPr lang="en-US" altLang="zh-TW" sz="2400">
                <a:solidFill>
                  <a:schemeClr val="tx1"/>
                </a:solidFill>
              </a:rPr>
              <a:t>The</a:t>
            </a:r>
            <a:r>
              <a:rPr lang="zh-TW" altLang="en-US" sz="2400">
                <a:solidFill>
                  <a:schemeClr val="tx1"/>
                </a:solidFill>
              </a:rPr>
              <a:t> </a:t>
            </a:r>
            <a:r>
              <a:rPr lang="en-US" altLang="zh-TW" sz="2400">
                <a:solidFill>
                  <a:schemeClr val="tx1"/>
                </a:solidFill>
              </a:rPr>
              <a:t>spring</a:t>
            </a:r>
            <a:r>
              <a:rPr lang="zh-TW" altLang="en-US" sz="2400">
                <a:solidFill>
                  <a:schemeClr val="tx1"/>
                </a:solidFill>
              </a:rPr>
              <a:t> </a:t>
            </a:r>
            <a:r>
              <a:rPr lang="en-US" altLang="zh-TW" sz="2400">
                <a:solidFill>
                  <a:schemeClr val="tx1"/>
                </a:solidFill>
              </a:rPr>
              <a:t>break</a:t>
            </a:r>
            <a:r>
              <a:rPr lang="zh-TW" altLang="en-US" sz="2400">
                <a:solidFill>
                  <a:schemeClr val="tx1"/>
                </a:solidFill>
              </a:rPr>
              <a:t> </a:t>
            </a:r>
            <a:r>
              <a:rPr lang="en-US" altLang="zh-TW" sz="2400">
                <a:solidFill>
                  <a:schemeClr val="tx1"/>
                </a:solidFill>
              </a:rPr>
              <a:t>is</a:t>
            </a:r>
            <a:r>
              <a:rPr lang="zh-TW" altLang="en-US" sz="2400">
                <a:solidFill>
                  <a:schemeClr val="tx1"/>
                </a:solidFill>
              </a:rPr>
              <a:t> </a:t>
            </a:r>
            <a:r>
              <a:rPr lang="en-US" altLang="zh-TW" sz="2400">
                <a:solidFill>
                  <a:schemeClr val="tx1"/>
                </a:solidFill>
              </a:rPr>
              <a:t>coming</a:t>
            </a:r>
            <a:r>
              <a:rPr lang="zh-TW" altLang="en-US" sz="2400">
                <a:solidFill>
                  <a:schemeClr val="tx1"/>
                </a:solidFill>
              </a:rPr>
              <a:t> </a:t>
            </a:r>
            <a:r>
              <a:rPr lang="en-US" altLang="zh-TW" sz="2400">
                <a:solidFill>
                  <a:schemeClr val="tx1"/>
                </a:solidFill>
              </a:rPr>
              <a:t>soon.</a:t>
            </a:r>
            <a:r>
              <a:rPr lang="zh-TW" altLang="en-US" sz="2400">
                <a:solidFill>
                  <a:schemeClr val="tx1"/>
                </a:solidFill>
              </a:rPr>
              <a:t> </a:t>
            </a:r>
            <a:r>
              <a:rPr lang="en-US" altLang="zh-TW" sz="2400">
                <a:solidFill>
                  <a:schemeClr val="tx1"/>
                </a:solidFill>
              </a:rPr>
              <a:t>[SEP]</a:t>
            </a:r>
            <a:r>
              <a:rPr lang="zh-TW" altLang="en-US" sz="2400">
                <a:solidFill>
                  <a:schemeClr val="tx1"/>
                </a:solidFill>
              </a:rPr>
              <a:t> </a:t>
            </a:r>
            <a:r>
              <a:rPr lang="en-US" altLang="zh-TW" sz="2400">
                <a:solidFill>
                  <a:schemeClr val="tx1"/>
                </a:solidFill>
              </a:rPr>
              <a:t>The</a:t>
            </a:r>
            <a:r>
              <a:rPr lang="zh-TW" altLang="en-US" sz="2400">
                <a:solidFill>
                  <a:schemeClr val="tx1"/>
                </a:solidFill>
              </a:rPr>
              <a:t> </a:t>
            </a:r>
            <a:r>
              <a:rPr lang="en-US" altLang="zh-TW" sz="2400">
                <a:solidFill>
                  <a:schemeClr val="tx1"/>
                </a:solidFill>
              </a:rPr>
              <a:t>spring</a:t>
            </a:r>
            <a:r>
              <a:rPr lang="zh-TW" altLang="en-US" sz="2400">
                <a:solidFill>
                  <a:schemeClr val="tx1"/>
                </a:solidFill>
              </a:rPr>
              <a:t> </a:t>
            </a:r>
            <a:r>
              <a:rPr lang="en-US" altLang="zh-TW" sz="2400">
                <a:solidFill>
                  <a:schemeClr val="tx1"/>
                </a:solidFill>
              </a:rPr>
              <a:t>break</a:t>
            </a:r>
            <a:r>
              <a:rPr lang="zh-TW" altLang="en-US" sz="2400">
                <a:solidFill>
                  <a:schemeClr val="tx1"/>
                </a:solidFill>
              </a:rPr>
              <a:t> </a:t>
            </a:r>
            <a:r>
              <a:rPr lang="en-US" altLang="zh-TW" sz="2400">
                <a:solidFill>
                  <a:schemeClr val="tx1"/>
                </a:solidFill>
              </a:rPr>
              <a:t>was</a:t>
            </a:r>
            <a:r>
              <a:rPr lang="zh-TW" altLang="en-US" sz="2400">
                <a:solidFill>
                  <a:schemeClr val="tx1"/>
                </a:solidFill>
              </a:rPr>
              <a:t> </a:t>
            </a:r>
            <a:r>
              <a:rPr lang="en-US" altLang="zh-TW" sz="2400">
                <a:solidFill>
                  <a:schemeClr val="tx1"/>
                </a:solidFill>
              </a:rPr>
              <a:t>over.</a:t>
            </a:r>
            <a:r>
              <a:rPr lang="zh-TW" altLang="en-US" sz="2400">
                <a:solidFill>
                  <a:schemeClr val="tx1"/>
                </a:solidFill>
              </a:rPr>
              <a:t> </a:t>
            </a:r>
            <a:r>
              <a:rPr lang="en-US" altLang="zh-TW" sz="2400">
                <a:solidFill>
                  <a:schemeClr val="tx1"/>
                </a:solidFill>
              </a:rPr>
              <a:t>[SEP]</a:t>
            </a:r>
            <a:r>
              <a:rPr lang="zh-TW" altLang="en-US" sz="2400">
                <a:solidFill>
                  <a:schemeClr val="tx1"/>
                </a:solidFill>
              </a:rPr>
              <a:t> </a:t>
            </a:r>
            <a:r>
              <a:rPr lang="en-US" altLang="zh-TW" sz="2400">
                <a:solidFill>
                  <a:schemeClr val="tx1"/>
                </a:solidFill>
              </a:rPr>
              <a:t>&gt;&gt;&gt;</a:t>
            </a:r>
            <a:r>
              <a:rPr lang="zh-TW" altLang="en-US" sz="2400">
                <a:solidFill>
                  <a:schemeClr val="tx1"/>
                </a:solidFill>
              </a:rPr>
              <a:t> </a:t>
            </a:r>
            <a:r>
              <a:rPr lang="en-US" altLang="zh-TW" sz="2400" b="1">
                <a:solidFill>
                  <a:srgbClr val="00B050"/>
                </a:solidFill>
              </a:rPr>
              <a:t>2</a:t>
            </a:r>
          </a:p>
          <a:p>
            <a:pPr marL="342900" indent="-342900" algn="just">
              <a:buFont typeface="Arial" panose="020B0604020202020204" pitchFamily="34" charset="0"/>
              <a:buChar char="•"/>
            </a:pPr>
            <a:r>
              <a:rPr lang="en-US" altLang="zh-TW" sz="2400">
                <a:solidFill>
                  <a:schemeClr val="tx1"/>
                </a:solidFill>
              </a:rPr>
              <a:t>[CLS]</a:t>
            </a:r>
            <a:r>
              <a:rPr lang="zh-TW" altLang="en-US" sz="2400">
                <a:solidFill>
                  <a:schemeClr val="tx1"/>
                </a:solidFill>
              </a:rPr>
              <a:t> </a:t>
            </a:r>
            <a:r>
              <a:rPr lang="en-US" altLang="zh-TW" sz="2400">
                <a:solidFill>
                  <a:schemeClr val="tx1"/>
                </a:solidFill>
              </a:rPr>
              <a:t>I</a:t>
            </a:r>
            <a:r>
              <a:rPr lang="zh-TW" altLang="en-US" sz="2400">
                <a:solidFill>
                  <a:schemeClr val="tx1"/>
                </a:solidFill>
              </a:rPr>
              <a:t> </a:t>
            </a:r>
            <a:r>
              <a:rPr lang="en-US" altLang="zh-TW" sz="2400">
                <a:solidFill>
                  <a:schemeClr val="tx1"/>
                </a:solidFill>
              </a:rPr>
              <a:t>am</a:t>
            </a:r>
            <a:r>
              <a:rPr lang="zh-TW" altLang="en-US" sz="2400">
                <a:solidFill>
                  <a:schemeClr val="tx1"/>
                </a:solidFill>
              </a:rPr>
              <a:t> </a:t>
            </a:r>
            <a:r>
              <a:rPr lang="en-US" altLang="zh-TW" sz="2400">
                <a:solidFill>
                  <a:schemeClr val="tx1"/>
                </a:solidFill>
              </a:rPr>
              <a:t>going</a:t>
            </a:r>
            <a:r>
              <a:rPr lang="zh-TW" altLang="en-US" sz="2400">
                <a:solidFill>
                  <a:schemeClr val="tx1"/>
                </a:solidFill>
              </a:rPr>
              <a:t> </a:t>
            </a:r>
            <a:r>
              <a:rPr lang="en-US" altLang="zh-TW" sz="2400">
                <a:solidFill>
                  <a:schemeClr val="tx1"/>
                </a:solidFill>
              </a:rPr>
              <a:t>to</a:t>
            </a:r>
            <a:r>
              <a:rPr lang="zh-TW" altLang="en-US" sz="2400">
                <a:solidFill>
                  <a:schemeClr val="tx1"/>
                </a:solidFill>
              </a:rPr>
              <a:t> </a:t>
            </a:r>
            <a:r>
              <a:rPr lang="en-US" altLang="zh-TW" sz="2400">
                <a:solidFill>
                  <a:schemeClr val="tx1"/>
                </a:solidFill>
              </a:rPr>
              <a:t>have</a:t>
            </a:r>
            <a:r>
              <a:rPr lang="zh-TW" altLang="en-US" sz="2400">
                <a:solidFill>
                  <a:schemeClr val="tx1"/>
                </a:solidFill>
              </a:rPr>
              <a:t> </a:t>
            </a:r>
            <a:r>
              <a:rPr lang="en-US" altLang="zh-TW" sz="2400">
                <a:solidFill>
                  <a:schemeClr val="tx1"/>
                </a:solidFill>
              </a:rPr>
              <a:t>dinner.</a:t>
            </a:r>
            <a:r>
              <a:rPr lang="zh-TW" altLang="en-US" sz="2400">
                <a:solidFill>
                  <a:schemeClr val="tx1"/>
                </a:solidFill>
              </a:rPr>
              <a:t> </a:t>
            </a:r>
            <a:r>
              <a:rPr lang="en-US" altLang="zh-TW" sz="2400">
                <a:solidFill>
                  <a:schemeClr val="tx1"/>
                </a:solidFill>
              </a:rPr>
              <a:t>[SEP]</a:t>
            </a:r>
            <a:r>
              <a:rPr lang="zh-TW" altLang="en-US" sz="2400">
                <a:solidFill>
                  <a:schemeClr val="tx1"/>
                </a:solidFill>
              </a:rPr>
              <a:t> </a:t>
            </a:r>
            <a:r>
              <a:rPr lang="en-US" altLang="zh-TW" sz="2400">
                <a:solidFill>
                  <a:schemeClr val="tx1"/>
                </a:solidFill>
              </a:rPr>
              <a:t>I</a:t>
            </a:r>
            <a:r>
              <a:rPr lang="zh-TW" altLang="en-US" sz="2400">
                <a:solidFill>
                  <a:schemeClr val="tx1"/>
                </a:solidFill>
              </a:rPr>
              <a:t> </a:t>
            </a:r>
            <a:r>
              <a:rPr lang="en-US" altLang="zh-TW" sz="2400">
                <a:solidFill>
                  <a:schemeClr val="tx1"/>
                </a:solidFill>
              </a:rPr>
              <a:t>am</a:t>
            </a:r>
            <a:r>
              <a:rPr lang="zh-TW" altLang="en-US" sz="2400">
                <a:solidFill>
                  <a:schemeClr val="tx1"/>
                </a:solidFill>
              </a:rPr>
              <a:t> </a:t>
            </a:r>
            <a:r>
              <a:rPr lang="en-US" altLang="zh-TW" sz="2400">
                <a:solidFill>
                  <a:schemeClr val="tx1"/>
                </a:solidFill>
              </a:rPr>
              <a:t>going</a:t>
            </a:r>
            <a:r>
              <a:rPr lang="zh-TW" altLang="en-US" sz="2400">
                <a:solidFill>
                  <a:schemeClr val="tx1"/>
                </a:solidFill>
              </a:rPr>
              <a:t> </a:t>
            </a:r>
            <a:r>
              <a:rPr lang="en-US" altLang="zh-TW" sz="2400">
                <a:solidFill>
                  <a:schemeClr val="tx1"/>
                </a:solidFill>
              </a:rPr>
              <a:t>to</a:t>
            </a:r>
            <a:r>
              <a:rPr lang="zh-TW" altLang="en-US" sz="2400">
                <a:solidFill>
                  <a:schemeClr val="tx1"/>
                </a:solidFill>
              </a:rPr>
              <a:t> </a:t>
            </a:r>
            <a:r>
              <a:rPr lang="en-US" altLang="zh-TW" sz="2400">
                <a:solidFill>
                  <a:schemeClr val="tx1"/>
                </a:solidFill>
              </a:rPr>
              <a:t>eat</a:t>
            </a:r>
            <a:r>
              <a:rPr lang="zh-TW" altLang="en-US" sz="2400">
                <a:solidFill>
                  <a:schemeClr val="tx1"/>
                </a:solidFill>
              </a:rPr>
              <a:t> </a:t>
            </a:r>
            <a:r>
              <a:rPr lang="en-US" altLang="zh-TW" sz="2400">
                <a:solidFill>
                  <a:schemeClr val="tx1"/>
                </a:solidFill>
              </a:rPr>
              <a:t>something.</a:t>
            </a:r>
            <a:r>
              <a:rPr lang="zh-TW" altLang="en-US" sz="2400">
                <a:solidFill>
                  <a:schemeClr val="tx1"/>
                </a:solidFill>
              </a:rPr>
              <a:t> </a:t>
            </a:r>
            <a:r>
              <a:rPr lang="en-US" altLang="zh-TW" sz="2400">
                <a:solidFill>
                  <a:schemeClr val="tx1"/>
                </a:solidFill>
              </a:rPr>
              <a:t>[SEP]</a:t>
            </a:r>
            <a:r>
              <a:rPr lang="zh-TW" altLang="en-US" sz="2400">
                <a:solidFill>
                  <a:schemeClr val="tx1"/>
                </a:solidFill>
              </a:rPr>
              <a:t> </a:t>
            </a:r>
            <a:r>
              <a:rPr lang="en-US" altLang="zh-TW" sz="2400">
                <a:solidFill>
                  <a:schemeClr val="tx1"/>
                </a:solidFill>
              </a:rPr>
              <a:t>&gt;&gt;&gt;</a:t>
            </a:r>
            <a:r>
              <a:rPr lang="zh-TW" altLang="en-US" sz="2400">
                <a:solidFill>
                  <a:schemeClr val="tx1"/>
                </a:solidFill>
              </a:rPr>
              <a:t> </a:t>
            </a:r>
            <a:r>
              <a:rPr lang="en-US" altLang="zh-TW" sz="2400" b="1">
                <a:solidFill>
                  <a:srgbClr val="FF0000"/>
                </a:solidFill>
              </a:rPr>
              <a:t>0</a:t>
            </a:r>
          </a:p>
          <a:p>
            <a:pPr marL="342900" indent="-342900" algn="just">
              <a:buFont typeface="Arial" panose="020B0604020202020204" pitchFamily="34" charset="0"/>
              <a:buChar char="•"/>
            </a:pPr>
            <a:r>
              <a:rPr lang="en-US" altLang="zh-TW" sz="2400">
                <a:solidFill>
                  <a:schemeClr val="tx1"/>
                </a:solidFill>
              </a:rPr>
              <a:t>……</a:t>
            </a:r>
          </a:p>
          <a:p>
            <a:pPr marL="342900" indent="-342900" algn="just">
              <a:buFont typeface="Arial" panose="020B0604020202020204" pitchFamily="34" charset="0"/>
              <a:buChar char="•"/>
            </a:pPr>
            <a:r>
              <a:rPr lang="en-US" altLang="zh-TW" sz="2400">
                <a:solidFill>
                  <a:schemeClr val="tx1"/>
                </a:solidFill>
              </a:rPr>
              <a:t>[CLS]</a:t>
            </a:r>
            <a:r>
              <a:rPr lang="zh-TW" altLang="en-US" sz="2400">
                <a:solidFill>
                  <a:schemeClr val="tx1"/>
                </a:solidFill>
              </a:rPr>
              <a:t> </a:t>
            </a:r>
            <a:r>
              <a:rPr lang="en-US" altLang="zh-TW" sz="2400">
                <a:solidFill>
                  <a:schemeClr val="tx1"/>
                </a:solidFill>
              </a:rPr>
              <a:t>Mary</a:t>
            </a:r>
            <a:r>
              <a:rPr lang="zh-TW" altLang="en-US" sz="2400">
                <a:solidFill>
                  <a:schemeClr val="tx1"/>
                </a:solidFill>
              </a:rPr>
              <a:t> </a:t>
            </a:r>
            <a:r>
              <a:rPr lang="en-US" altLang="zh-TW" sz="2400">
                <a:solidFill>
                  <a:schemeClr val="tx1"/>
                </a:solidFill>
              </a:rPr>
              <a:t>likes</a:t>
            </a:r>
            <a:r>
              <a:rPr lang="zh-TW" altLang="en-US" sz="2400">
                <a:solidFill>
                  <a:schemeClr val="tx1"/>
                </a:solidFill>
              </a:rPr>
              <a:t> </a:t>
            </a:r>
            <a:r>
              <a:rPr lang="en-US" altLang="zh-TW" sz="2400">
                <a:solidFill>
                  <a:schemeClr val="tx1"/>
                </a:solidFill>
              </a:rPr>
              <a:t>pie.</a:t>
            </a:r>
            <a:r>
              <a:rPr lang="zh-TW" altLang="en-US" sz="2400">
                <a:solidFill>
                  <a:schemeClr val="tx1"/>
                </a:solidFill>
              </a:rPr>
              <a:t> </a:t>
            </a:r>
            <a:r>
              <a:rPr lang="en-US" altLang="zh-TW" sz="2400">
                <a:solidFill>
                  <a:schemeClr val="tx1"/>
                </a:solidFill>
              </a:rPr>
              <a:t>[SEP]</a:t>
            </a:r>
            <a:r>
              <a:rPr lang="zh-TW" altLang="en-US" sz="2400">
                <a:solidFill>
                  <a:schemeClr val="tx1"/>
                </a:solidFill>
              </a:rPr>
              <a:t> </a:t>
            </a:r>
            <a:r>
              <a:rPr lang="en-US" altLang="zh-TW" sz="2400">
                <a:solidFill>
                  <a:schemeClr val="tx1"/>
                </a:solidFill>
              </a:rPr>
              <a:t>Mary</a:t>
            </a:r>
            <a:r>
              <a:rPr lang="zh-TW" altLang="en-US" sz="2400">
                <a:solidFill>
                  <a:schemeClr val="tx1"/>
                </a:solidFill>
              </a:rPr>
              <a:t> </a:t>
            </a:r>
            <a:r>
              <a:rPr lang="en-US" altLang="zh-TW" sz="2400">
                <a:solidFill>
                  <a:schemeClr val="tx1"/>
                </a:solidFill>
              </a:rPr>
              <a:t>hates</a:t>
            </a:r>
            <a:r>
              <a:rPr lang="zh-TW" altLang="en-US" sz="2400">
                <a:solidFill>
                  <a:schemeClr val="tx1"/>
                </a:solidFill>
              </a:rPr>
              <a:t> </a:t>
            </a:r>
            <a:r>
              <a:rPr lang="en-US" altLang="zh-TW" sz="2400">
                <a:solidFill>
                  <a:schemeClr val="tx1"/>
                </a:solidFill>
              </a:rPr>
              <a:t>pie.</a:t>
            </a:r>
            <a:r>
              <a:rPr lang="zh-TW" altLang="en-US" sz="2400">
                <a:solidFill>
                  <a:schemeClr val="tx1"/>
                </a:solidFill>
              </a:rPr>
              <a:t> </a:t>
            </a:r>
            <a:r>
              <a:rPr lang="en-US" altLang="zh-TW" sz="2400">
                <a:solidFill>
                  <a:schemeClr val="tx1"/>
                </a:solidFill>
              </a:rPr>
              <a:t>[SEP]</a:t>
            </a:r>
            <a:r>
              <a:rPr lang="zh-TW" altLang="en-US" sz="2400">
                <a:solidFill>
                  <a:schemeClr val="tx1"/>
                </a:solidFill>
              </a:rPr>
              <a:t> </a:t>
            </a:r>
            <a:r>
              <a:rPr lang="en-US" altLang="zh-TW" sz="2400">
                <a:solidFill>
                  <a:schemeClr val="tx1"/>
                </a:solidFill>
              </a:rPr>
              <a:t>&gt;&gt;&gt;</a:t>
            </a:r>
            <a:r>
              <a:rPr lang="zh-TW" altLang="en-US" sz="2400">
                <a:solidFill>
                  <a:schemeClr val="tx1"/>
                </a:solidFill>
              </a:rPr>
              <a:t> </a:t>
            </a:r>
            <a:r>
              <a:rPr lang="en-US" altLang="zh-TW" sz="2400">
                <a:solidFill>
                  <a:schemeClr val="tx1"/>
                </a:solidFill>
              </a:rPr>
              <a:t>?</a:t>
            </a:r>
            <a:endParaRPr lang="en-TW" sz="2400">
              <a:solidFill>
                <a:schemeClr val="tx1"/>
              </a:solidFill>
            </a:endParaRPr>
          </a:p>
        </p:txBody>
      </p:sp>
      <p:sp>
        <p:nvSpPr>
          <p:cNvPr id="11" name="Rounded Rectangular Callout 10">
            <a:extLst>
              <a:ext uri="{FF2B5EF4-FFF2-40B4-BE49-F238E27FC236}">
                <a16:creationId xmlns:a16="http://schemas.microsoft.com/office/drawing/2014/main" id="{C8888248-8A2C-EC4F-9914-02F3474B8BFC}"/>
              </a:ext>
            </a:extLst>
          </p:cNvPr>
          <p:cNvSpPr/>
          <p:nvPr/>
        </p:nvSpPr>
        <p:spPr>
          <a:xfrm>
            <a:off x="8390965" y="4655637"/>
            <a:ext cx="468860" cy="654797"/>
          </a:xfrm>
          <a:prstGeom prst="wedgeRoundRectCallout">
            <a:avLst>
              <a:gd name="adj1" fmla="val 62243"/>
              <a:gd name="adj2" fmla="val 81421"/>
              <a:gd name="adj3" fmla="val 16667"/>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altLang="zh-TW" sz="2400" b="1">
                <a:solidFill>
                  <a:srgbClr val="00B050"/>
                </a:solidFill>
              </a:rPr>
              <a:t>2</a:t>
            </a:r>
            <a:endParaRPr lang="en-TW" sz="2400" b="1">
              <a:solidFill>
                <a:srgbClr val="00B050"/>
              </a:solidFill>
            </a:endParaRPr>
          </a:p>
        </p:txBody>
      </p:sp>
      <p:sp>
        <p:nvSpPr>
          <p:cNvPr id="13" name="文字方塊 4">
            <a:extLst>
              <a:ext uri="{FF2B5EF4-FFF2-40B4-BE49-F238E27FC236}">
                <a16:creationId xmlns:a16="http://schemas.microsoft.com/office/drawing/2014/main" id="{294D34D6-34F8-4944-BA98-E6B7A62858AF}"/>
              </a:ext>
            </a:extLst>
          </p:cNvPr>
          <p:cNvSpPr txBox="1"/>
          <p:nvPr/>
        </p:nvSpPr>
        <p:spPr>
          <a:xfrm>
            <a:off x="2318159" y="6308079"/>
            <a:ext cx="7555681"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2400" b="1">
                <a:ea typeface="新細明體"/>
                <a:cs typeface="Calibri"/>
              </a:rPr>
              <a:t>Natural</a:t>
            </a:r>
            <a:r>
              <a:rPr lang="zh-TW" altLang="en-US" sz="2400" b="1">
                <a:ea typeface="新細明體"/>
                <a:cs typeface="Calibri"/>
              </a:rPr>
              <a:t> </a:t>
            </a:r>
            <a:r>
              <a:rPr lang="en-US" altLang="zh-TW" sz="2400" b="1">
                <a:ea typeface="新細明體"/>
                <a:cs typeface="Calibri"/>
              </a:rPr>
              <a:t>language</a:t>
            </a:r>
            <a:r>
              <a:rPr lang="zh-TW" altLang="en-US" sz="2400" b="1">
                <a:ea typeface="新細明體"/>
                <a:cs typeface="Calibri"/>
              </a:rPr>
              <a:t> </a:t>
            </a:r>
            <a:r>
              <a:rPr lang="en-US" altLang="zh-TW" sz="2400" b="1">
                <a:ea typeface="新細明體"/>
                <a:cs typeface="Calibri"/>
              </a:rPr>
              <a:t>inference (NLI)</a:t>
            </a:r>
            <a:r>
              <a:rPr lang="en-US" altLang="zh-TW" sz="2400">
                <a:ea typeface="新細明體"/>
                <a:cs typeface="Calibri"/>
              </a:rPr>
              <a:t>: premise + hypothesis</a:t>
            </a:r>
            <a:endParaRPr lang="zh-TW">
              <a:ea typeface="新細明體"/>
              <a:cs typeface="Calibri"/>
            </a:endParaRPr>
          </a:p>
        </p:txBody>
      </p:sp>
      <p:sp>
        <p:nvSpPr>
          <p:cNvPr id="3" name="文字方塊 2">
            <a:extLst>
              <a:ext uri="{FF2B5EF4-FFF2-40B4-BE49-F238E27FC236}">
                <a16:creationId xmlns:a16="http://schemas.microsoft.com/office/drawing/2014/main" id="{AC844F09-59C8-406F-776A-518CC026CC20}"/>
              </a:ext>
            </a:extLst>
          </p:cNvPr>
          <p:cNvSpPr txBox="1"/>
          <p:nvPr/>
        </p:nvSpPr>
        <p:spPr>
          <a:xfrm>
            <a:off x="9323754" y="1836616"/>
            <a:ext cx="2191754" cy="1200329"/>
          </a:xfrm>
          <a:prstGeom prst="rect">
            <a:avLst/>
          </a:prstGeom>
          <a:noFill/>
        </p:spPr>
        <p:txBody>
          <a:bodyPr wrap="none" rtlCol="0">
            <a:spAutoFit/>
          </a:bodyPr>
          <a:lstStyle/>
          <a:p>
            <a:r>
              <a:rPr lang="en-US" altLang="zh-TW" sz="2400" b="1">
                <a:solidFill>
                  <a:srgbClr val="FF0000"/>
                </a:solidFill>
              </a:rPr>
              <a:t>0: entailment</a:t>
            </a:r>
            <a:br>
              <a:rPr lang="en-US" altLang="zh-TW" sz="2400" b="1">
                <a:solidFill>
                  <a:srgbClr val="FF0000"/>
                </a:solidFill>
              </a:rPr>
            </a:br>
            <a:r>
              <a:rPr lang="en-US" altLang="zh-TW" sz="2400" b="1">
                <a:solidFill>
                  <a:srgbClr val="0432FF"/>
                </a:solidFill>
              </a:rPr>
              <a:t>1: neutral</a:t>
            </a:r>
          </a:p>
          <a:p>
            <a:r>
              <a:rPr lang="en-US" altLang="zh-TW" sz="2400" b="1">
                <a:solidFill>
                  <a:srgbClr val="00B050"/>
                </a:solidFill>
              </a:rPr>
              <a:t>2</a:t>
            </a:r>
            <a:r>
              <a:rPr lang="en-US" altLang="zh-TW" sz="2400" b="1">
                <a:solidFill>
                  <a:srgbClr val="92D050"/>
                </a:solidFill>
              </a:rPr>
              <a:t>: </a:t>
            </a:r>
            <a:r>
              <a:rPr lang="en-US" altLang="zh-TW" sz="2400" b="1">
                <a:solidFill>
                  <a:srgbClr val="05B050"/>
                </a:solidFill>
              </a:rPr>
              <a:t>contradiction</a:t>
            </a:r>
            <a:endParaRPr kumimoji="1" lang="zh-TW" altLang="en-US" sz="2400">
              <a:solidFill>
                <a:srgbClr val="05B050"/>
              </a:solidFill>
            </a:endParaRPr>
          </a:p>
        </p:txBody>
      </p:sp>
      <p:sp>
        <p:nvSpPr>
          <p:cNvPr id="6" name="矩形 5">
            <a:extLst>
              <a:ext uri="{FF2B5EF4-FFF2-40B4-BE49-F238E27FC236}">
                <a16:creationId xmlns:a16="http://schemas.microsoft.com/office/drawing/2014/main" id="{DE69279F-6CCC-94BA-637E-7E42C2342CED}"/>
              </a:ext>
            </a:extLst>
          </p:cNvPr>
          <p:cNvSpPr/>
          <p:nvPr/>
        </p:nvSpPr>
        <p:spPr>
          <a:xfrm>
            <a:off x="9010386" y="5354029"/>
            <a:ext cx="1616179" cy="912628"/>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tLang="zh-TW" sz="2000">
                <a:solidFill>
                  <a:schemeClr val="tx1"/>
                </a:solidFill>
                <a:ea typeface="新細明體"/>
                <a:cs typeface="Calibri"/>
              </a:rPr>
              <a:t>NLI model</a:t>
            </a:r>
            <a:endParaRPr lang="zh-TW" altLang="en-US" sz="2000">
              <a:solidFill>
                <a:schemeClr val="tx1"/>
              </a:solidFill>
              <a:ea typeface="新細明體"/>
              <a:cs typeface="Calibri"/>
            </a:endParaRPr>
          </a:p>
        </p:txBody>
      </p:sp>
      <p:sp>
        <p:nvSpPr>
          <p:cNvPr id="2" name="日期版面配置區 1">
            <a:extLst>
              <a:ext uri="{FF2B5EF4-FFF2-40B4-BE49-F238E27FC236}">
                <a16:creationId xmlns:a16="http://schemas.microsoft.com/office/drawing/2014/main" id="{7B208534-FF62-BC2E-611B-E9832BC30F9F}"/>
              </a:ext>
            </a:extLst>
          </p:cNvPr>
          <p:cNvSpPr>
            <a:spLocks noGrp="1"/>
          </p:cNvSpPr>
          <p:nvPr>
            <p:ph type="dt" sz="half" idx="10"/>
          </p:nvPr>
        </p:nvSpPr>
        <p:spPr/>
        <p:txBody>
          <a:bodyPr/>
          <a:lstStyle/>
          <a:p>
            <a:endParaRPr lang="en-TW"/>
          </a:p>
        </p:txBody>
      </p:sp>
    </p:spTree>
    <p:extLst>
      <p:ext uri="{BB962C8B-B14F-4D97-AF65-F5344CB8AC3E}">
        <p14:creationId xmlns:p14="http://schemas.microsoft.com/office/powerpoint/2010/main" val="1106845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bg/>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0">
                                            <p:txEl>
                                              <p:pRg st="4" end="4"/>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allAtOnce" animBg="1"/>
      <p:bldP spid="11" grpId="0" animBg="1"/>
      <p:bldP spid="13" grpId="0"/>
      <p:bldP spid="3" grpId="0"/>
      <p:bldP spid="6" grpId="0" animBg="1"/>
    </p:bld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85F942B-48A6-7F46-1507-9A31D3F2BE04}"/>
              </a:ext>
            </a:extLst>
          </p:cNvPr>
          <p:cNvSpPr>
            <a:spLocks noGrp="1"/>
          </p:cNvSpPr>
          <p:nvPr>
            <p:ph type="title"/>
          </p:nvPr>
        </p:nvSpPr>
        <p:spPr/>
        <p:txBody>
          <a:bodyPr>
            <a:normAutofit/>
          </a:bodyPr>
          <a:lstStyle/>
          <a:p>
            <a:r>
              <a:rPr lang="en-US" altLang="zh-TW">
                <a:ea typeface="+mj-lt"/>
                <a:cs typeface="+mj-lt"/>
              </a:rPr>
              <a:t>Prompt tuning for few-shot learning</a:t>
            </a:r>
            <a:endParaRPr lang="zh-TW" altLang="en-US"/>
          </a:p>
        </p:txBody>
      </p:sp>
      <mc:AlternateContent xmlns:mc="http://schemas.openxmlformats.org/markup-compatibility/2006" xmlns:a14="http://schemas.microsoft.com/office/drawing/2010/main">
        <mc:Choice Requires="a14">
          <p:sp>
            <p:nvSpPr>
              <p:cNvPr id="3" name="內容版面配置區 2">
                <a:extLst>
                  <a:ext uri="{FF2B5EF4-FFF2-40B4-BE49-F238E27FC236}">
                    <a16:creationId xmlns:a16="http://schemas.microsoft.com/office/drawing/2014/main" id="{0CFA04EE-CD55-0181-49F9-5E68D0B7DA9C}"/>
                  </a:ext>
                </a:extLst>
              </p:cNvPr>
              <p:cNvSpPr>
                <a:spLocks noGrp="1"/>
              </p:cNvSpPr>
              <p:nvPr>
                <p:ph idx="1"/>
              </p:nvPr>
            </p:nvSpPr>
            <p:spPr/>
            <p:txBody>
              <a:bodyPr vert="horz" lIns="91440" tIns="45720" rIns="91440" bIns="45720" rtlCol="0" anchor="t">
                <a:normAutofit/>
              </a:bodyPr>
              <a:lstStyle/>
              <a:p>
                <a:r>
                  <a:rPr lang="zh-TW" altLang="en-US" b="1">
                    <a:ea typeface="新細明體"/>
                    <a:cs typeface="Calibri"/>
                  </a:rPr>
                  <a:t>Data scarcity </a:t>
                </a:r>
                <a:r>
                  <a:rPr lang="zh-TW" altLang="en-US">
                    <a:ea typeface="新細明體"/>
                    <a:cs typeface="Calibri"/>
                  </a:rPr>
                  <a:t>in downstream tasks</a:t>
                </a:r>
                <a:r>
                  <a:rPr lang="en-US" altLang="zh-TW">
                    <a:ea typeface="新細明體"/>
                    <a:cs typeface="Calibri"/>
                  </a:rPr>
                  <a:t> is very common</a:t>
                </a:r>
                <a:endParaRPr lang="en-US" altLang="zh-TW"/>
              </a:p>
              <a:p>
                <a:r>
                  <a:rPr lang="en-US" altLang="zh-TW"/>
                  <a:t>Few-shot</a:t>
                </a:r>
                <a:r>
                  <a:rPr lang="zh-TW" altLang="en-US"/>
                  <a:t> </a:t>
                </a:r>
                <a:r>
                  <a:rPr lang="en-US" altLang="zh-TW"/>
                  <a:t>learning:</a:t>
                </a:r>
                <a:r>
                  <a:rPr lang="zh-TW" altLang="en-US"/>
                  <a:t> </a:t>
                </a:r>
                <a:r>
                  <a:rPr lang="en-US" altLang="zh-TW"/>
                  <a:t>We</a:t>
                </a:r>
                <a:r>
                  <a:rPr lang="zh-TW" altLang="en-US"/>
                  <a:t> </a:t>
                </a:r>
                <a:r>
                  <a:rPr lang="en-US" altLang="zh-TW"/>
                  <a:t>have</a:t>
                </a:r>
                <a:r>
                  <a:rPr lang="zh-TW" altLang="en-US"/>
                  <a:t> </a:t>
                </a:r>
                <a:r>
                  <a:rPr lang="en-US" altLang="zh-TW"/>
                  <a:t>some</a:t>
                </a:r>
                <a:r>
                  <a:rPr lang="zh-TW" altLang="en-US"/>
                  <a:t> </a:t>
                </a:r>
                <a:r>
                  <a:rPr lang="en-US" altLang="zh-TW"/>
                  <a:t>labeled</a:t>
                </a:r>
                <a:r>
                  <a:rPr lang="zh-TW" altLang="en-US"/>
                  <a:t> </a:t>
                </a:r>
                <a:r>
                  <a:rPr lang="en-US" altLang="zh-TW"/>
                  <a:t>training</a:t>
                </a:r>
                <a:r>
                  <a:rPr lang="zh-TW" altLang="en-US"/>
                  <a:t> </a:t>
                </a:r>
                <a:r>
                  <a:rPr lang="en-US" altLang="zh-TW"/>
                  <a:t>data</a:t>
                </a:r>
              </a:p>
              <a:p>
                <a:pPr lvl="1"/>
                <a:r>
                  <a:rPr lang="en-US" altLang="zh-TW"/>
                  <a:t>”Some”</a:t>
                </a:r>
                <a:r>
                  <a:rPr lang="zh-TW" altLang="en-US"/>
                  <a:t> </a:t>
                </a:r>
                <a14:m>
                  <m:oMath xmlns:m="http://schemas.openxmlformats.org/officeDocument/2006/math">
                    <m:r>
                      <a:rPr lang="en-US" altLang="zh-TW" b="0" i="1" smtClean="0">
                        <a:latin typeface="Cambria Math" panose="02040503050406030204" pitchFamily="18" charset="0"/>
                      </a:rPr>
                      <m:t>≈</m:t>
                    </m:r>
                  </m:oMath>
                </a14:m>
                <a:r>
                  <a:rPr lang="zh-TW" altLang="en-US"/>
                  <a:t> </a:t>
                </a:r>
                <a:r>
                  <a:rPr lang="en-US" altLang="zh-TW"/>
                  <a:t>less than a hundred</a:t>
                </a:r>
                <a:r>
                  <a:rPr lang="zh-TW" altLang="en-US">
                    <a:latin typeface="Microsoft JhengHei" panose="020B0604030504040204" pitchFamily="34" charset="-120"/>
                    <a:ea typeface="Microsoft JhengHei" panose="020B0604030504040204" pitchFamily="34" charset="-120"/>
                  </a:rPr>
                  <a:t> </a:t>
                </a:r>
                <a:endParaRPr lang="en-TW">
                  <a:latin typeface="Microsoft JhengHei" panose="020B0604030504040204" pitchFamily="34" charset="-120"/>
                  <a:ea typeface="Microsoft JhengHei" panose="020B0604030504040204" pitchFamily="34" charset="-120"/>
                </a:endParaRPr>
              </a:p>
              <a:p>
                <a:endParaRPr lang="zh-TW"/>
              </a:p>
            </p:txBody>
          </p:sp>
        </mc:Choice>
        <mc:Fallback xmlns="">
          <p:sp>
            <p:nvSpPr>
              <p:cNvPr id="3" name="內容版面配置區 2">
                <a:extLst>
                  <a:ext uri="{FF2B5EF4-FFF2-40B4-BE49-F238E27FC236}">
                    <a16:creationId xmlns:a16="http://schemas.microsoft.com/office/drawing/2014/main" id="{0CFA04EE-CD55-0181-49F9-5E68D0B7DA9C}"/>
                  </a:ext>
                </a:extLst>
              </p:cNvPr>
              <p:cNvSpPr>
                <a:spLocks noGrp="1" noRot="1" noChangeAspect="1" noMove="1" noResize="1" noEditPoints="1" noAdjustHandles="1" noChangeArrowheads="1" noChangeShapeType="1" noTextEdit="1"/>
              </p:cNvSpPr>
              <p:nvPr>
                <p:ph idx="1"/>
              </p:nvPr>
            </p:nvSpPr>
            <p:spPr>
              <a:blipFill>
                <a:blip r:embed="rId2"/>
                <a:stretch>
                  <a:fillRect l="-1043" t="-1968"/>
                </a:stretch>
              </a:blipFill>
            </p:spPr>
            <p:txBody>
              <a:bodyPr/>
              <a:lstStyle/>
              <a:p>
                <a:r>
                  <a:rPr lang="en-US">
                    <a:noFill/>
                  </a:rPr>
                  <a:t> </a:t>
                </a:r>
              </a:p>
            </p:txBody>
          </p:sp>
        </mc:Fallback>
      </mc:AlternateContent>
      <p:sp>
        <p:nvSpPr>
          <p:cNvPr id="20" name="矩形 19">
            <a:extLst>
              <a:ext uri="{FF2B5EF4-FFF2-40B4-BE49-F238E27FC236}">
                <a16:creationId xmlns:a16="http://schemas.microsoft.com/office/drawing/2014/main" id="{27E157BD-F79B-36BB-BFAF-4BAD76784DC8}"/>
              </a:ext>
            </a:extLst>
          </p:cNvPr>
          <p:cNvSpPr/>
          <p:nvPr/>
        </p:nvSpPr>
        <p:spPr>
          <a:xfrm>
            <a:off x="6185893" y="3484240"/>
            <a:ext cx="4332766" cy="1488557"/>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zh-TW" altLang="en-US" sz="2400">
                <a:solidFill>
                  <a:schemeClr val="tx1"/>
                </a:solidFill>
                <a:latin typeface="Calibri"/>
                <a:ea typeface="新細明體"/>
                <a:cs typeface="Calibri"/>
              </a:rPr>
              <a:t>P</a:t>
            </a:r>
            <a:r>
              <a:rPr lang="zh-TW" altLang="en-US" sz="2400">
                <a:solidFill>
                  <a:schemeClr val="tx1"/>
                </a:solidFill>
                <a:ea typeface="新細明體"/>
                <a:cs typeface="Calibri"/>
              </a:rPr>
              <a:t>re-trained Language Model</a:t>
            </a:r>
          </a:p>
        </p:txBody>
      </p:sp>
      <p:cxnSp>
        <p:nvCxnSpPr>
          <p:cNvPr id="23" name="直線單箭頭接點 22">
            <a:extLst>
              <a:ext uri="{FF2B5EF4-FFF2-40B4-BE49-F238E27FC236}">
                <a16:creationId xmlns:a16="http://schemas.microsoft.com/office/drawing/2014/main" id="{5AB1C6B9-C703-9662-FDA6-762A82C4D9B5}"/>
              </a:ext>
            </a:extLst>
          </p:cNvPr>
          <p:cNvCxnSpPr>
            <a:cxnSpLocks/>
          </p:cNvCxnSpPr>
          <p:nvPr/>
        </p:nvCxnSpPr>
        <p:spPr>
          <a:xfrm>
            <a:off x="5241419" y="4228756"/>
            <a:ext cx="750805" cy="134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22" name="群組 21">
            <a:extLst>
              <a:ext uri="{FF2B5EF4-FFF2-40B4-BE49-F238E27FC236}">
                <a16:creationId xmlns:a16="http://schemas.microsoft.com/office/drawing/2014/main" id="{ECBAD8C4-E8F4-927F-AB1E-09AFF9C3D946}"/>
              </a:ext>
            </a:extLst>
          </p:cNvPr>
          <p:cNvGrpSpPr/>
          <p:nvPr/>
        </p:nvGrpSpPr>
        <p:grpSpPr>
          <a:xfrm>
            <a:off x="1954078" y="3105314"/>
            <a:ext cx="2840665" cy="2533486"/>
            <a:chOff x="1314087" y="2204882"/>
            <a:chExt cx="2840665" cy="2533486"/>
          </a:xfrm>
        </p:grpSpPr>
        <p:grpSp>
          <p:nvGrpSpPr>
            <p:cNvPr id="25" name="群組 24">
              <a:extLst>
                <a:ext uri="{FF2B5EF4-FFF2-40B4-BE49-F238E27FC236}">
                  <a16:creationId xmlns:a16="http://schemas.microsoft.com/office/drawing/2014/main" id="{C17BFE81-A035-93B9-5E9D-FA240FB7CB69}"/>
                </a:ext>
              </a:extLst>
            </p:cNvPr>
            <p:cNvGrpSpPr/>
            <p:nvPr/>
          </p:nvGrpSpPr>
          <p:grpSpPr>
            <a:xfrm>
              <a:off x="1725706" y="2204882"/>
              <a:ext cx="2020384" cy="1727788"/>
              <a:chOff x="288375" y="2413591"/>
              <a:chExt cx="5289092" cy="4178076"/>
            </a:xfrm>
          </p:grpSpPr>
          <p:pic>
            <p:nvPicPr>
              <p:cNvPr id="27" name="圖形 26" descr="文件 以實心填滿">
                <a:extLst>
                  <a:ext uri="{FF2B5EF4-FFF2-40B4-BE49-F238E27FC236}">
                    <a16:creationId xmlns:a16="http://schemas.microsoft.com/office/drawing/2014/main" id="{B9EF74A5-0212-691E-F565-C55C47B9E49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49079" y="2413591"/>
                <a:ext cx="1339702" cy="1339702"/>
              </a:xfrm>
              <a:prstGeom prst="rect">
                <a:avLst/>
              </a:prstGeom>
            </p:spPr>
          </p:pic>
          <p:pic>
            <p:nvPicPr>
              <p:cNvPr id="28" name="圖形 27" descr="文件 以實心填滿">
                <a:extLst>
                  <a:ext uri="{FF2B5EF4-FFF2-40B4-BE49-F238E27FC236}">
                    <a16:creationId xmlns:a16="http://schemas.microsoft.com/office/drawing/2014/main" id="{A8D94311-E10F-D69E-F3DB-3063C76C4ED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165497" y="2519916"/>
                <a:ext cx="1339702" cy="1339702"/>
              </a:xfrm>
              <a:prstGeom prst="rect">
                <a:avLst/>
              </a:prstGeom>
            </p:spPr>
          </p:pic>
          <p:pic>
            <p:nvPicPr>
              <p:cNvPr id="29" name="圖形 28" descr="文件 以實心填滿">
                <a:extLst>
                  <a:ext uri="{FF2B5EF4-FFF2-40B4-BE49-F238E27FC236}">
                    <a16:creationId xmlns:a16="http://schemas.microsoft.com/office/drawing/2014/main" id="{3D908638-5082-D076-226F-F87B54ED3E9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589350" y="3607160"/>
                <a:ext cx="1339702" cy="1339702"/>
              </a:xfrm>
              <a:prstGeom prst="rect">
                <a:avLst/>
              </a:prstGeom>
            </p:spPr>
          </p:pic>
          <p:pic>
            <p:nvPicPr>
              <p:cNvPr id="30" name="圖形 29" descr="文件 以實心填滿">
                <a:extLst>
                  <a:ext uri="{FF2B5EF4-FFF2-40B4-BE49-F238E27FC236}">
                    <a16:creationId xmlns:a16="http://schemas.microsoft.com/office/drawing/2014/main" id="{573E8835-8546-70DB-7188-1A8C1277166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81301" y="4582892"/>
                <a:ext cx="1339702" cy="1339702"/>
              </a:xfrm>
              <a:prstGeom prst="rect">
                <a:avLst/>
              </a:prstGeom>
            </p:spPr>
          </p:pic>
          <p:pic>
            <p:nvPicPr>
              <p:cNvPr id="31" name="圖形 30" descr="文件 以實心填滿">
                <a:extLst>
                  <a:ext uri="{FF2B5EF4-FFF2-40B4-BE49-F238E27FC236}">
                    <a16:creationId xmlns:a16="http://schemas.microsoft.com/office/drawing/2014/main" id="{793C4754-FCF8-50E0-5AB3-CD92780B12B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537204" y="3755843"/>
                <a:ext cx="1339702" cy="1339702"/>
              </a:xfrm>
              <a:prstGeom prst="rect">
                <a:avLst/>
              </a:prstGeom>
            </p:spPr>
          </p:pic>
          <p:pic>
            <p:nvPicPr>
              <p:cNvPr id="32" name="圖形 31" descr="文件 以實心填滿">
                <a:extLst>
                  <a:ext uri="{FF2B5EF4-FFF2-40B4-BE49-F238E27FC236}">
                    <a16:creationId xmlns:a16="http://schemas.microsoft.com/office/drawing/2014/main" id="{0C70C11D-B2D7-A483-9C6F-596B82E9AF5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048301" y="2417696"/>
                <a:ext cx="1339702" cy="1339702"/>
              </a:xfrm>
              <a:prstGeom prst="rect">
                <a:avLst/>
              </a:prstGeom>
            </p:spPr>
          </p:pic>
          <p:pic>
            <p:nvPicPr>
              <p:cNvPr id="33" name="圖形 32" descr="文件 以實心填滿">
                <a:extLst>
                  <a:ext uri="{FF2B5EF4-FFF2-40B4-BE49-F238E27FC236}">
                    <a16:creationId xmlns:a16="http://schemas.microsoft.com/office/drawing/2014/main" id="{26D42EE5-33D1-DE7A-2CDF-4000B19C6CF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299204" y="4843086"/>
                <a:ext cx="1339702" cy="1339702"/>
              </a:xfrm>
              <a:prstGeom prst="rect">
                <a:avLst/>
              </a:prstGeom>
            </p:spPr>
          </p:pic>
          <p:pic>
            <p:nvPicPr>
              <p:cNvPr id="34" name="圖形 33" descr="文件 以實心填滿">
                <a:extLst>
                  <a:ext uri="{FF2B5EF4-FFF2-40B4-BE49-F238E27FC236}">
                    <a16:creationId xmlns:a16="http://schemas.microsoft.com/office/drawing/2014/main" id="{69EA5E58-D8FA-F3E3-4667-CC525F91C50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568693" y="3700086"/>
                <a:ext cx="1339702" cy="1339702"/>
              </a:xfrm>
              <a:prstGeom prst="rect">
                <a:avLst/>
              </a:prstGeom>
            </p:spPr>
          </p:pic>
          <p:pic>
            <p:nvPicPr>
              <p:cNvPr id="35" name="圖形 34" descr="文件 以實心填滿">
                <a:extLst>
                  <a:ext uri="{FF2B5EF4-FFF2-40B4-BE49-F238E27FC236}">
                    <a16:creationId xmlns:a16="http://schemas.microsoft.com/office/drawing/2014/main" id="{F1ECE379-DFFC-4F91-137A-182A94051AC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462863" y="5251965"/>
                <a:ext cx="1339702" cy="1339702"/>
              </a:xfrm>
              <a:prstGeom prst="rect">
                <a:avLst/>
              </a:prstGeom>
            </p:spPr>
          </p:pic>
          <p:pic>
            <p:nvPicPr>
              <p:cNvPr id="36" name="圖形 35" descr="文件 以實心填滿">
                <a:extLst>
                  <a:ext uri="{FF2B5EF4-FFF2-40B4-BE49-F238E27FC236}">
                    <a16:creationId xmlns:a16="http://schemas.microsoft.com/office/drawing/2014/main" id="{294E3B5D-C8E6-9248-155C-02BC0DB2B1D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237765" y="4722281"/>
                <a:ext cx="1339702" cy="1339702"/>
              </a:xfrm>
              <a:prstGeom prst="rect">
                <a:avLst/>
              </a:prstGeom>
            </p:spPr>
          </p:pic>
          <p:pic>
            <p:nvPicPr>
              <p:cNvPr id="37" name="圖形 36" descr="文件 以實心填滿">
                <a:extLst>
                  <a:ext uri="{FF2B5EF4-FFF2-40B4-BE49-F238E27FC236}">
                    <a16:creationId xmlns:a16="http://schemas.microsoft.com/office/drawing/2014/main" id="{A4171ED9-D901-3EB6-6AB0-CDB942869E7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533594" y="4843086"/>
                <a:ext cx="1339702" cy="1339702"/>
              </a:xfrm>
              <a:prstGeom prst="rect">
                <a:avLst/>
              </a:prstGeom>
            </p:spPr>
          </p:pic>
          <p:pic>
            <p:nvPicPr>
              <p:cNvPr id="38" name="圖形 37" descr="文件 以實心填滿">
                <a:extLst>
                  <a:ext uri="{FF2B5EF4-FFF2-40B4-BE49-F238E27FC236}">
                    <a16:creationId xmlns:a16="http://schemas.microsoft.com/office/drawing/2014/main" id="{4C38378E-F11B-7EBA-CE47-E47E87A26E3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237764" y="2622135"/>
                <a:ext cx="1339702" cy="1339702"/>
              </a:xfrm>
              <a:prstGeom prst="rect">
                <a:avLst/>
              </a:prstGeom>
            </p:spPr>
          </p:pic>
          <p:pic>
            <p:nvPicPr>
              <p:cNvPr id="39" name="圖形 38" descr="文件 以實心填滿">
                <a:extLst>
                  <a:ext uri="{FF2B5EF4-FFF2-40B4-BE49-F238E27FC236}">
                    <a16:creationId xmlns:a16="http://schemas.microsoft.com/office/drawing/2014/main" id="{5C3EE10A-AE05-2DD6-0E2C-CC35ADF2401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88375" y="3291209"/>
                <a:ext cx="1339702" cy="1339702"/>
              </a:xfrm>
              <a:prstGeom prst="rect">
                <a:avLst/>
              </a:prstGeom>
            </p:spPr>
          </p:pic>
        </p:grpSp>
        <p:sp>
          <p:nvSpPr>
            <p:cNvPr id="26" name="文字方塊 4">
              <a:extLst>
                <a:ext uri="{FF2B5EF4-FFF2-40B4-BE49-F238E27FC236}">
                  <a16:creationId xmlns:a16="http://schemas.microsoft.com/office/drawing/2014/main" id="{B8C9290E-AD8E-1391-EB56-BDF076A5E7A9}"/>
                </a:ext>
              </a:extLst>
            </p:cNvPr>
            <p:cNvSpPr txBox="1"/>
            <p:nvPr/>
          </p:nvSpPr>
          <p:spPr>
            <a:xfrm>
              <a:off x="1314087" y="3907371"/>
              <a:ext cx="2840665" cy="83099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2400">
                  <a:ea typeface="新細明體"/>
                  <a:cs typeface="Calibri"/>
                </a:rPr>
                <a:t>Target task dataset</a:t>
              </a:r>
              <a:br>
                <a:rPr lang="en-US" altLang="zh-TW" sz="2400">
                  <a:ea typeface="新細明體"/>
                  <a:cs typeface="Calibri"/>
                </a:rPr>
              </a:br>
              <a:r>
                <a:rPr lang="en-US" altLang="zh-TW" sz="2400">
                  <a:ea typeface="新細明體"/>
                  <a:cs typeface="Calibri"/>
                </a:rPr>
                <a:t>(labeled)</a:t>
              </a:r>
              <a:endParaRPr lang="zh-TW"/>
            </a:p>
          </p:txBody>
        </p:sp>
      </p:grpSp>
      <p:sp>
        <p:nvSpPr>
          <p:cNvPr id="4" name="日期版面配置區 3">
            <a:extLst>
              <a:ext uri="{FF2B5EF4-FFF2-40B4-BE49-F238E27FC236}">
                <a16:creationId xmlns:a16="http://schemas.microsoft.com/office/drawing/2014/main" id="{F20DAB32-518F-2451-8D2E-259C7C786B72}"/>
              </a:ext>
            </a:extLst>
          </p:cNvPr>
          <p:cNvSpPr>
            <a:spLocks noGrp="1"/>
          </p:cNvSpPr>
          <p:nvPr>
            <p:ph type="dt" sz="half" idx="10"/>
          </p:nvPr>
        </p:nvSpPr>
        <p:spPr/>
        <p:txBody>
          <a:bodyPr/>
          <a:lstStyle/>
          <a:p>
            <a:endParaRPr lang="en-TW"/>
          </a:p>
        </p:txBody>
      </p:sp>
    </p:spTree>
    <p:extLst>
      <p:ext uri="{BB962C8B-B14F-4D97-AF65-F5344CB8AC3E}">
        <p14:creationId xmlns:p14="http://schemas.microsoft.com/office/powerpoint/2010/main" val="2323520359"/>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phic 8" descr="Male profile">
            <a:extLst>
              <a:ext uri="{FF2B5EF4-FFF2-40B4-BE49-F238E27FC236}">
                <a16:creationId xmlns:a16="http://schemas.microsoft.com/office/drawing/2014/main" id="{77C3B786-0F42-2F49-81DB-9B0866E7A04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72700" y="4509593"/>
            <a:ext cx="1983282" cy="1983282"/>
          </a:xfrm>
          <a:prstGeom prst="rect">
            <a:avLst/>
          </a:prstGeom>
        </p:spPr>
      </p:pic>
      <p:sp>
        <p:nvSpPr>
          <p:cNvPr id="10" name="Rounded Rectangular Callout 9">
            <a:extLst>
              <a:ext uri="{FF2B5EF4-FFF2-40B4-BE49-F238E27FC236}">
                <a16:creationId xmlns:a16="http://schemas.microsoft.com/office/drawing/2014/main" id="{2467968C-552E-F143-AD54-F046A18FADB0}"/>
              </a:ext>
            </a:extLst>
          </p:cNvPr>
          <p:cNvSpPr/>
          <p:nvPr/>
        </p:nvSpPr>
        <p:spPr>
          <a:xfrm>
            <a:off x="433880" y="1815353"/>
            <a:ext cx="7957085" cy="2226388"/>
          </a:xfrm>
          <a:prstGeom prst="wedgeRoundRectCallout">
            <a:avLst>
              <a:gd name="adj1" fmla="val -35065"/>
              <a:gd name="adj2" fmla="val 69099"/>
              <a:gd name="adj3" fmla="val 16667"/>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a:buFont typeface="Arial" panose="020B0604020202020204" pitchFamily="34" charset="0"/>
              <a:buChar char="•"/>
            </a:pPr>
            <a:r>
              <a:rPr lang="en-US" altLang="zh-TW" sz="2400">
                <a:solidFill>
                  <a:schemeClr val="tx1"/>
                </a:solidFill>
              </a:rPr>
              <a:t>[CLS]</a:t>
            </a:r>
            <a:r>
              <a:rPr lang="zh-TW" altLang="en-US" sz="2400">
                <a:solidFill>
                  <a:schemeClr val="tx1"/>
                </a:solidFill>
              </a:rPr>
              <a:t> </a:t>
            </a:r>
            <a:r>
              <a:rPr lang="en-US" altLang="zh-TW" sz="2400">
                <a:solidFill>
                  <a:schemeClr val="tx1"/>
                </a:solidFill>
              </a:rPr>
              <a:t>The</a:t>
            </a:r>
            <a:r>
              <a:rPr lang="zh-TW" altLang="en-US" sz="2400">
                <a:solidFill>
                  <a:schemeClr val="tx1"/>
                </a:solidFill>
              </a:rPr>
              <a:t> </a:t>
            </a:r>
            <a:r>
              <a:rPr lang="en-US" altLang="zh-TW" sz="2400">
                <a:solidFill>
                  <a:schemeClr val="tx1"/>
                </a:solidFill>
              </a:rPr>
              <a:t>spring</a:t>
            </a:r>
            <a:r>
              <a:rPr lang="zh-TW" altLang="en-US" sz="2400">
                <a:solidFill>
                  <a:schemeClr val="tx1"/>
                </a:solidFill>
              </a:rPr>
              <a:t> </a:t>
            </a:r>
            <a:r>
              <a:rPr lang="en-US" altLang="zh-TW" sz="2400">
                <a:solidFill>
                  <a:schemeClr val="tx1"/>
                </a:solidFill>
              </a:rPr>
              <a:t>break</a:t>
            </a:r>
            <a:r>
              <a:rPr lang="zh-TW" altLang="en-US" sz="2400">
                <a:solidFill>
                  <a:schemeClr val="tx1"/>
                </a:solidFill>
              </a:rPr>
              <a:t> </a:t>
            </a:r>
            <a:r>
              <a:rPr lang="en-US" altLang="zh-TW" sz="2400">
                <a:solidFill>
                  <a:schemeClr val="tx1"/>
                </a:solidFill>
              </a:rPr>
              <a:t>is</a:t>
            </a:r>
            <a:r>
              <a:rPr lang="zh-TW" altLang="en-US" sz="2400">
                <a:solidFill>
                  <a:schemeClr val="tx1"/>
                </a:solidFill>
              </a:rPr>
              <a:t> </a:t>
            </a:r>
            <a:r>
              <a:rPr lang="en-US" altLang="zh-TW" sz="2400">
                <a:solidFill>
                  <a:schemeClr val="tx1"/>
                </a:solidFill>
              </a:rPr>
              <a:t>coming</a:t>
            </a:r>
            <a:r>
              <a:rPr lang="zh-TW" altLang="en-US" sz="2400">
                <a:solidFill>
                  <a:schemeClr val="tx1"/>
                </a:solidFill>
              </a:rPr>
              <a:t> </a:t>
            </a:r>
            <a:r>
              <a:rPr lang="en-US" altLang="zh-TW" sz="2400">
                <a:solidFill>
                  <a:schemeClr val="tx1"/>
                </a:solidFill>
              </a:rPr>
              <a:t>soon.</a:t>
            </a:r>
            <a:r>
              <a:rPr lang="zh-TW" altLang="en-US" sz="2400">
                <a:solidFill>
                  <a:schemeClr val="tx1"/>
                </a:solidFill>
              </a:rPr>
              <a:t> </a:t>
            </a:r>
            <a:r>
              <a:rPr lang="en-US" altLang="zh-TW" sz="2400">
                <a:solidFill>
                  <a:schemeClr val="tx1"/>
                </a:solidFill>
              </a:rPr>
              <a:t>[SEP]</a:t>
            </a:r>
            <a:r>
              <a:rPr lang="zh-TW" altLang="en-US" sz="2400">
                <a:solidFill>
                  <a:schemeClr val="tx1"/>
                </a:solidFill>
              </a:rPr>
              <a:t> </a:t>
            </a:r>
            <a:r>
              <a:rPr lang="en-US" altLang="zh-TW" sz="2400">
                <a:solidFill>
                  <a:schemeClr val="tx1"/>
                </a:solidFill>
              </a:rPr>
              <a:t>The</a:t>
            </a:r>
            <a:r>
              <a:rPr lang="zh-TW" altLang="en-US" sz="2400">
                <a:solidFill>
                  <a:schemeClr val="tx1"/>
                </a:solidFill>
              </a:rPr>
              <a:t> </a:t>
            </a:r>
            <a:r>
              <a:rPr lang="en-US" altLang="zh-TW" sz="2400">
                <a:solidFill>
                  <a:schemeClr val="tx1"/>
                </a:solidFill>
              </a:rPr>
              <a:t>spring</a:t>
            </a:r>
            <a:r>
              <a:rPr lang="zh-TW" altLang="en-US" sz="2400">
                <a:solidFill>
                  <a:schemeClr val="tx1"/>
                </a:solidFill>
              </a:rPr>
              <a:t> </a:t>
            </a:r>
            <a:r>
              <a:rPr lang="en-US" altLang="zh-TW" sz="2400">
                <a:solidFill>
                  <a:schemeClr val="tx1"/>
                </a:solidFill>
              </a:rPr>
              <a:t>break</a:t>
            </a:r>
            <a:r>
              <a:rPr lang="zh-TW" altLang="en-US" sz="2400">
                <a:solidFill>
                  <a:schemeClr val="tx1"/>
                </a:solidFill>
              </a:rPr>
              <a:t> </a:t>
            </a:r>
            <a:r>
              <a:rPr lang="en-US" altLang="zh-TW" sz="2400">
                <a:solidFill>
                  <a:schemeClr val="tx1"/>
                </a:solidFill>
              </a:rPr>
              <a:t>was</a:t>
            </a:r>
            <a:r>
              <a:rPr lang="zh-TW" altLang="en-US" sz="2400">
                <a:solidFill>
                  <a:schemeClr val="tx1"/>
                </a:solidFill>
              </a:rPr>
              <a:t> </a:t>
            </a:r>
            <a:r>
              <a:rPr lang="en-US" altLang="zh-TW" sz="2400">
                <a:solidFill>
                  <a:schemeClr val="tx1"/>
                </a:solidFill>
              </a:rPr>
              <a:t>over.</a:t>
            </a:r>
            <a:r>
              <a:rPr lang="zh-TW" altLang="en-US" sz="2400">
                <a:solidFill>
                  <a:schemeClr val="tx1"/>
                </a:solidFill>
              </a:rPr>
              <a:t> </a:t>
            </a:r>
            <a:r>
              <a:rPr lang="en-US" altLang="zh-TW" sz="2400">
                <a:solidFill>
                  <a:schemeClr val="tx1"/>
                </a:solidFill>
              </a:rPr>
              <a:t>[SEP]</a:t>
            </a:r>
            <a:r>
              <a:rPr lang="zh-TW" altLang="en-US" sz="2400">
                <a:solidFill>
                  <a:schemeClr val="tx1"/>
                </a:solidFill>
              </a:rPr>
              <a:t> </a:t>
            </a:r>
            <a:r>
              <a:rPr lang="en-US" altLang="zh-TW" sz="2400">
                <a:solidFill>
                  <a:schemeClr val="tx1"/>
                </a:solidFill>
              </a:rPr>
              <a:t>&gt;&gt;&gt;</a:t>
            </a:r>
            <a:r>
              <a:rPr lang="zh-TW" altLang="en-US" sz="2400">
                <a:solidFill>
                  <a:schemeClr val="tx1"/>
                </a:solidFill>
              </a:rPr>
              <a:t> </a:t>
            </a:r>
            <a:r>
              <a:rPr lang="en-US" altLang="zh-TW" sz="2400" b="1">
                <a:solidFill>
                  <a:srgbClr val="00B050"/>
                </a:solidFill>
              </a:rPr>
              <a:t>2</a:t>
            </a:r>
          </a:p>
          <a:p>
            <a:pPr marL="342900" indent="-342900" algn="just">
              <a:buFont typeface="Arial" panose="020B0604020202020204" pitchFamily="34" charset="0"/>
              <a:buChar char="•"/>
            </a:pPr>
            <a:r>
              <a:rPr lang="en-US" altLang="zh-TW" sz="2400">
                <a:solidFill>
                  <a:schemeClr val="tx1"/>
                </a:solidFill>
              </a:rPr>
              <a:t>[CLS]</a:t>
            </a:r>
            <a:r>
              <a:rPr lang="zh-TW" altLang="en-US" sz="2400">
                <a:solidFill>
                  <a:schemeClr val="tx1"/>
                </a:solidFill>
              </a:rPr>
              <a:t> </a:t>
            </a:r>
            <a:r>
              <a:rPr lang="en-US" altLang="zh-TW" sz="2400">
                <a:solidFill>
                  <a:schemeClr val="tx1"/>
                </a:solidFill>
              </a:rPr>
              <a:t>I</a:t>
            </a:r>
            <a:r>
              <a:rPr lang="zh-TW" altLang="en-US" sz="2400">
                <a:solidFill>
                  <a:schemeClr val="tx1"/>
                </a:solidFill>
              </a:rPr>
              <a:t> </a:t>
            </a:r>
            <a:r>
              <a:rPr lang="en-US" altLang="zh-TW" sz="2400">
                <a:solidFill>
                  <a:schemeClr val="tx1"/>
                </a:solidFill>
              </a:rPr>
              <a:t>am</a:t>
            </a:r>
            <a:r>
              <a:rPr lang="zh-TW" altLang="en-US" sz="2400">
                <a:solidFill>
                  <a:schemeClr val="tx1"/>
                </a:solidFill>
              </a:rPr>
              <a:t> </a:t>
            </a:r>
            <a:r>
              <a:rPr lang="en-US" altLang="zh-TW" sz="2400">
                <a:solidFill>
                  <a:schemeClr val="tx1"/>
                </a:solidFill>
              </a:rPr>
              <a:t>going</a:t>
            </a:r>
            <a:r>
              <a:rPr lang="zh-TW" altLang="en-US" sz="2400">
                <a:solidFill>
                  <a:schemeClr val="tx1"/>
                </a:solidFill>
              </a:rPr>
              <a:t> </a:t>
            </a:r>
            <a:r>
              <a:rPr lang="en-US" altLang="zh-TW" sz="2400">
                <a:solidFill>
                  <a:schemeClr val="tx1"/>
                </a:solidFill>
              </a:rPr>
              <a:t>to</a:t>
            </a:r>
            <a:r>
              <a:rPr lang="zh-TW" altLang="en-US" sz="2400">
                <a:solidFill>
                  <a:schemeClr val="tx1"/>
                </a:solidFill>
              </a:rPr>
              <a:t> </a:t>
            </a:r>
            <a:r>
              <a:rPr lang="en-US" altLang="zh-TW" sz="2400">
                <a:solidFill>
                  <a:schemeClr val="tx1"/>
                </a:solidFill>
              </a:rPr>
              <a:t>have</a:t>
            </a:r>
            <a:r>
              <a:rPr lang="zh-TW" altLang="en-US" sz="2400">
                <a:solidFill>
                  <a:schemeClr val="tx1"/>
                </a:solidFill>
              </a:rPr>
              <a:t> </a:t>
            </a:r>
            <a:r>
              <a:rPr lang="en-US" altLang="zh-TW" sz="2400">
                <a:solidFill>
                  <a:schemeClr val="tx1"/>
                </a:solidFill>
              </a:rPr>
              <a:t>dinner.</a:t>
            </a:r>
            <a:r>
              <a:rPr lang="zh-TW" altLang="en-US" sz="2400">
                <a:solidFill>
                  <a:schemeClr val="tx1"/>
                </a:solidFill>
              </a:rPr>
              <a:t> </a:t>
            </a:r>
            <a:r>
              <a:rPr lang="en-US" altLang="zh-TW" sz="2400">
                <a:solidFill>
                  <a:schemeClr val="tx1"/>
                </a:solidFill>
              </a:rPr>
              <a:t>[SEP]</a:t>
            </a:r>
            <a:r>
              <a:rPr lang="zh-TW" altLang="en-US" sz="2400">
                <a:solidFill>
                  <a:schemeClr val="tx1"/>
                </a:solidFill>
              </a:rPr>
              <a:t> </a:t>
            </a:r>
            <a:r>
              <a:rPr lang="en-US" altLang="zh-TW" sz="2400">
                <a:solidFill>
                  <a:schemeClr val="tx1"/>
                </a:solidFill>
              </a:rPr>
              <a:t>I</a:t>
            </a:r>
            <a:r>
              <a:rPr lang="zh-TW" altLang="en-US" sz="2400">
                <a:solidFill>
                  <a:schemeClr val="tx1"/>
                </a:solidFill>
              </a:rPr>
              <a:t> </a:t>
            </a:r>
            <a:r>
              <a:rPr lang="en-US" altLang="zh-TW" sz="2400">
                <a:solidFill>
                  <a:schemeClr val="tx1"/>
                </a:solidFill>
              </a:rPr>
              <a:t>am</a:t>
            </a:r>
            <a:r>
              <a:rPr lang="zh-TW" altLang="en-US" sz="2400">
                <a:solidFill>
                  <a:schemeClr val="tx1"/>
                </a:solidFill>
              </a:rPr>
              <a:t> </a:t>
            </a:r>
            <a:r>
              <a:rPr lang="en-US" altLang="zh-TW" sz="2400">
                <a:solidFill>
                  <a:schemeClr val="tx1"/>
                </a:solidFill>
              </a:rPr>
              <a:t>going</a:t>
            </a:r>
            <a:r>
              <a:rPr lang="zh-TW" altLang="en-US" sz="2400">
                <a:solidFill>
                  <a:schemeClr val="tx1"/>
                </a:solidFill>
              </a:rPr>
              <a:t> </a:t>
            </a:r>
            <a:r>
              <a:rPr lang="en-US" altLang="zh-TW" sz="2400">
                <a:solidFill>
                  <a:schemeClr val="tx1"/>
                </a:solidFill>
              </a:rPr>
              <a:t>to</a:t>
            </a:r>
            <a:r>
              <a:rPr lang="zh-TW" altLang="en-US" sz="2400">
                <a:solidFill>
                  <a:schemeClr val="tx1"/>
                </a:solidFill>
              </a:rPr>
              <a:t> </a:t>
            </a:r>
            <a:r>
              <a:rPr lang="en-US" altLang="zh-TW" sz="2400">
                <a:solidFill>
                  <a:schemeClr val="tx1"/>
                </a:solidFill>
              </a:rPr>
              <a:t>eat</a:t>
            </a:r>
            <a:r>
              <a:rPr lang="zh-TW" altLang="en-US" sz="2400">
                <a:solidFill>
                  <a:schemeClr val="tx1"/>
                </a:solidFill>
              </a:rPr>
              <a:t> </a:t>
            </a:r>
            <a:r>
              <a:rPr lang="en-US" altLang="zh-TW" sz="2400">
                <a:solidFill>
                  <a:schemeClr val="tx1"/>
                </a:solidFill>
              </a:rPr>
              <a:t>something.</a:t>
            </a:r>
            <a:r>
              <a:rPr lang="zh-TW" altLang="en-US" sz="2400">
                <a:solidFill>
                  <a:schemeClr val="tx1"/>
                </a:solidFill>
              </a:rPr>
              <a:t> </a:t>
            </a:r>
            <a:r>
              <a:rPr lang="en-US" altLang="zh-TW" sz="2400">
                <a:solidFill>
                  <a:schemeClr val="tx1"/>
                </a:solidFill>
              </a:rPr>
              <a:t>[SEP]</a:t>
            </a:r>
            <a:r>
              <a:rPr lang="zh-TW" altLang="en-US" sz="2400">
                <a:solidFill>
                  <a:schemeClr val="tx1"/>
                </a:solidFill>
              </a:rPr>
              <a:t> </a:t>
            </a:r>
            <a:r>
              <a:rPr lang="en-US" altLang="zh-TW" sz="2400">
                <a:solidFill>
                  <a:schemeClr val="tx1"/>
                </a:solidFill>
              </a:rPr>
              <a:t>&gt;&gt;&gt;</a:t>
            </a:r>
            <a:r>
              <a:rPr lang="zh-TW" altLang="en-US" sz="2400">
                <a:solidFill>
                  <a:schemeClr val="tx1"/>
                </a:solidFill>
              </a:rPr>
              <a:t> </a:t>
            </a:r>
            <a:r>
              <a:rPr lang="en-US" altLang="zh-TW" sz="2400" b="1">
                <a:solidFill>
                  <a:srgbClr val="FF0000"/>
                </a:solidFill>
              </a:rPr>
              <a:t>0</a:t>
            </a:r>
          </a:p>
          <a:p>
            <a:pPr marL="342900" indent="-342900" algn="just">
              <a:buFont typeface="Arial" panose="020B0604020202020204" pitchFamily="34" charset="0"/>
              <a:buChar char="•"/>
            </a:pPr>
            <a:r>
              <a:rPr lang="en-US" altLang="zh-TW" sz="2400">
                <a:solidFill>
                  <a:schemeClr val="tx1"/>
                </a:solidFill>
              </a:rPr>
              <a:t>[CLS]</a:t>
            </a:r>
            <a:r>
              <a:rPr lang="zh-TW" altLang="en-US" sz="2400">
                <a:solidFill>
                  <a:schemeClr val="tx1"/>
                </a:solidFill>
              </a:rPr>
              <a:t> </a:t>
            </a:r>
            <a:r>
              <a:rPr lang="en-US" altLang="zh-TW" sz="2400">
                <a:solidFill>
                  <a:schemeClr val="tx1"/>
                </a:solidFill>
              </a:rPr>
              <a:t>Mary</a:t>
            </a:r>
            <a:r>
              <a:rPr lang="zh-TW" altLang="en-US" sz="2400">
                <a:solidFill>
                  <a:schemeClr val="tx1"/>
                </a:solidFill>
              </a:rPr>
              <a:t> </a:t>
            </a:r>
            <a:r>
              <a:rPr lang="en-US" altLang="zh-TW" sz="2400">
                <a:solidFill>
                  <a:schemeClr val="tx1"/>
                </a:solidFill>
              </a:rPr>
              <a:t>likes</a:t>
            </a:r>
            <a:r>
              <a:rPr lang="zh-TW" altLang="en-US" sz="2400">
                <a:solidFill>
                  <a:schemeClr val="tx1"/>
                </a:solidFill>
              </a:rPr>
              <a:t> </a:t>
            </a:r>
            <a:r>
              <a:rPr lang="en-US" altLang="zh-TW" sz="2400">
                <a:solidFill>
                  <a:schemeClr val="tx1"/>
                </a:solidFill>
              </a:rPr>
              <a:t>pie.</a:t>
            </a:r>
            <a:r>
              <a:rPr lang="zh-TW" altLang="en-US" sz="2400">
                <a:solidFill>
                  <a:schemeClr val="tx1"/>
                </a:solidFill>
              </a:rPr>
              <a:t> </a:t>
            </a:r>
            <a:r>
              <a:rPr lang="en-US" altLang="zh-TW" sz="2400">
                <a:solidFill>
                  <a:schemeClr val="tx1"/>
                </a:solidFill>
              </a:rPr>
              <a:t>[SEP]</a:t>
            </a:r>
            <a:r>
              <a:rPr lang="zh-TW" altLang="en-US" sz="2400">
                <a:solidFill>
                  <a:schemeClr val="tx1"/>
                </a:solidFill>
              </a:rPr>
              <a:t> </a:t>
            </a:r>
            <a:r>
              <a:rPr lang="en-US" altLang="zh-TW" sz="2400">
                <a:solidFill>
                  <a:schemeClr val="tx1"/>
                </a:solidFill>
              </a:rPr>
              <a:t>Mary</a:t>
            </a:r>
            <a:r>
              <a:rPr lang="zh-TW" altLang="en-US" sz="2400">
                <a:solidFill>
                  <a:schemeClr val="tx1"/>
                </a:solidFill>
              </a:rPr>
              <a:t> </a:t>
            </a:r>
            <a:r>
              <a:rPr lang="en-US" altLang="zh-TW" sz="2400">
                <a:solidFill>
                  <a:schemeClr val="tx1"/>
                </a:solidFill>
              </a:rPr>
              <a:t>hates</a:t>
            </a:r>
            <a:r>
              <a:rPr lang="zh-TW" altLang="en-US" sz="2400">
                <a:solidFill>
                  <a:schemeClr val="tx1"/>
                </a:solidFill>
              </a:rPr>
              <a:t> </a:t>
            </a:r>
            <a:r>
              <a:rPr lang="en-US" altLang="zh-TW" sz="2400">
                <a:solidFill>
                  <a:schemeClr val="tx1"/>
                </a:solidFill>
              </a:rPr>
              <a:t>pie.</a:t>
            </a:r>
            <a:r>
              <a:rPr lang="zh-TW" altLang="en-US" sz="2400">
                <a:solidFill>
                  <a:schemeClr val="tx1"/>
                </a:solidFill>
              </a:rPr>
              <a:t> </a:t>
            </a:r>
            <a:r>
              <a:rPr lang="en-US" altLang="zh-TW" sz="2400">
                <a:solidFill>
                  <a:schemeClr val="tx1"/>
                </a:solidFill>
              </a:rPr>
              <a:t>[SEP]</a:t>
            </a:r>
            <a:r>
              <a:rPr lang="zh-TW" altLang="en-US" sz="2400">
                <a:solidFill>
                  <a:schemeClr val="tx1"/>
                </a:solidFill>
              </a:rPr>
              <a:t> </a:t>
            </a:r>
            <a:r>
              <a:rPr lang="en-US" altLang="zh-TW" sz="2400">
                <a:solidFill>
                  <a:schemeClr val="tx1"/>
                </a:solidFill>
              </a:rPr>
              <a:t>&gt;&gt;&gt;</a:t>
            </a:r>
            <a:r>
              <a:rPr lang="zh-TW" altLang="en-US" sz="2400">
                <a:solidFill>
                  <a:schemeClr val="tx1"/>
                </a:solidFill>
              </a:rPr>
              <a:t> </a:t>
            </a:r>
            <a:r>
              <a:rPr lang="en-US" altLang="zh-TW" sz="2400">
                <a:solidFill>
                  <a:schemeClr val="tx1"/>
                </a:solidFill>
              </a:rPr>
              <a:t>?</a:t>
            </a:r>
            <a:endParaRPr lang="en-TW" sz="2400">
              <a:solidFill>
                <a:schemeClr val="tx1"/>
              </a:solidFill>
            </a:endParaRPr>
          </a:p>
        </p:txBody>
      </p:sp>
      <p:sp>
        <p:nvSpPr>
          <p:cNvPr id="11" name="Rounded Rectangular Callout 10">
            <a:extLst>
              <a:ext uri="{FF2B5EF4-FFF2-40B4-BE49-F238E27FC236}">
                <a16:creationId xmlns:a16="http://schemas.microsoft.com/office/drawing/2014/main" id="{C8888248-8A2C-EC4F-9914-02F3474B8BFC}"/>
              </a:ext>
            </a:extLst>
          </p:cNvPr>
          <p:cNvSpPr/>
          <p:nvPr/>
        </p:nvSpPr>
        <p:spPr>
          <a:xfrm>
            <a:off x="6876543" y="4655637"/>
            <a:ext cx="1983282" cy="654797"/>
          </a:xfrm>
          <a:prstGeom prst="wedgeRoundRectCallout">
            <a:avLst>
              <a:gd name="adj1" fmla="val 62243"/>
              <a:gd name="adj2" fmla="val 81421"/>
              <a:gd name="adj3" fmla="val 16667"/>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altLang="zh-TW" sz="2400">
                <a:solidFill>
                  <a:schemeClr val="tx1"/>
                </a:solidFill>
              </a:rPr>
              <a:t>?????</a:t>
            </a:r>
            <a:endParaRPr lang="en-TW" sz="2400">
              <a:solidFill>
                <a:schemeClr val="tx1"/>
              </a:solidFill>
            </a:endParaRPr>
          </a:p>
        </p:txBody>
      </p:sp>
      <p:sp>
        <p:nvSpPr>
          <p:cNvPr id="8" name="文字方塊 4">
            <a:extLst>
              <a:ext uri="{FF2B5EF4-FFF2-40B4-BE49-F238E27FC236}">
                <a16:creationId xmlns:a16="http://schemas.microsoft.com/office/drawing/2014/main" id="{26162231-CB4D-0A4F-9CD7-396A346E49DF}"/>
              </a:ext>
            </a:extLst>
          </p:cNvPr>
          <p:cNvSpPr txBox="1"/>
          <p:nvPr/>
        </p:nvSpPr>
        <p:spPr>
          <a:xfrm>
            <a:off x="2544738" y="6305301"/>
            <a:ext cx="7097842"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2400" b="1">
                <a:ea typeface="新細明體"/>
                <a:cs typeface="Calibri"/>
              </a:rPr>
              <a:t>Natural</a:t>
            </a:r>
            <a:r>
              <a:rPr lang="zh-TW" altLang="en-US" sz="2400" b="1">
                <a:ea typeface="新細明體"/>
                <a:cs typeface="Calibri"/>
              </a:rPr>
              <a:t> </a:t>
            </a:r>
            <a:r>
              <a:rPr lang="en-US" altLang="zh-TW" sz="2400" b="1">
                <a:ea typeface="新細明體"/>
                <a:cs typeface="Calibri"/>
              </a:rPr>
              <a:t>language</a:t>
            </a:r>
            <a:r>
              <a:rPr lang="zh-TW" altLang="en-US" sz="2400" b="1">
                <a:ea typeface="新細明體"/>
                <a:cs typeface="Calibri"/>
              </a:rPr>
              <a:t> </a:t>
            </a:r>
            <a:r>
              <a:rPr lang="en-US" altLang="zh-TW" sz="2400" b="1">
                <a:ea typeface="新細明體"/>
                <a:cs typeface="Calibri"/>
              </a:rPr>
              <a:t>inference (NLI)</a:t>
            </a:r>
            <a:r>
              <a:rPr lang="en-US" altLang="zh-TW" sz="2400">
                <a:ea typeface="新細明體"/>
                <a:cs typeface="Calibri"/>
              </a:rPr>
              <a:t>: premise + hypothesis</a:t>
            </a:r>
            <a:endParaRPr lang="zh-TW" altLang="zh-TW" sz="2400">
              <a:ea typeface="新細明體"/>
              <a:cs typeface="Calibri"/>
            </a:endParaRPr>
          </a:p>
        </p:txBody>
      </p:sp>
      <p:pic>
        <p:nvPicPr>
          <p:cNvPr id="12" name="Content Placeholder 6" descr="School boy">
            <a:extLst>
              <a:ext uri="{FF2B5EF4-FFF2-40B4-BE49-F238E27FC236}">
                <a16:creationId xmlns:a16="http://schemas.microsoft.com/office/drawing/2014/main" id="{12EF244F-3E90-F0C1-1422-1A0FB7EA337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650940" y="4509593"/>
            <a:ext cx="1983281" cy="1983281"/>
          </a:xfrm>
          <a:prstGeom prst="rect">
            <a:avLst/>
          </a:prstGeom>
        </p:spPr>
      </p:pic>
      <p:sp>
        <p:nvSpPr>
          <p:cNvPr id="2" name="日期版面配置區 1">
            <a:extLst>
              <a:ext uri="{FF2B5EF4-FFF2-40B4-BE49-F238E27FC236}">
                <a16:creationId xmlns:a16="http://schemas.microsoft.com/office/drawing/2014/main" id="{C9E8BB4B-DB73-3817-DB24-FC1D9D68977D}"/>
              </a:ext>
            </a:extLst>
          </p:cNvPr>
          <p:cNvSpPr>
            <a:spLocks noGrp="1"/>
          </p:cNvSpPr>
          <p:nvPr>
            <p:ph type="dt" sz="half" idx="10"/>
          </p:nvPr>
        </p:nvSpPr>
        <p:spPr/>
        <p:txBody>
          <a:bodyPr/>
          <a:lstStyle/>
          <a:p>
            <a:endParaRPr lang="en-TW"/>
          </a:p>
        </p:txBody>
      </p:sp>
    </p:spTree>
    <p:extLst>
      <p:ext uri="{BB962C8B-B14F-4D97-AF65-F5344CB8AC3E}">
        <p14:creationId xmlns:p14="http://schemas.microsoft.com/office/powerpoint/2010/main" val="2677284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School boy">
            <a:extLst>
              <a:ext uri="{FF2B5EF4-FFF2-40B4-BE49-F238E27FC236}">
                <a16:creationId xmlns:a16="http://schemas.microsoft.com/office/drawing/2014/main" id="{20D2AF18-09AF-9C4E-9F0E-3063E85622D7}"/>
              </a:ext>
            </a:extLst>
          </p:cNvPr>
          <p:cNvPicPr>
            <a:picLocks noGrp="1" noChangeAspect="1"/>
          </p:cNvPicPr>
          <p:nvPr>
            <p:ph idx="1"/>
          </p:nvPr>
        </p:nvPicPr>
        <p:blipFill>
          <a:blip r:embed="rId2">
            <a:extLst>
              <a:ext uri="{96DAC541-7B7A-43D3-8B79-37D633B846F1}">
                <asvg:svgBlip xmlns:asvg="http://schemas.microsoft.com/office/drawing/2016/SVG/main" r:embed="rId3"/>
              </a:ext>
            </a:extLst>
          </a:blip>
          <a:stretch>
            <a:fillRect/>
          </a:stretch>
        </p:blipFill>
        <p:spPr>
          <a:xfrm>
            <a:off x="8650940" y="4509593"/>
            <a:ext cx="1983281" cy="1983281"/>
          </a:xfrm>
        </p:spPr>
      </p:pic>
      <p:pic>
        <p:nvPicPr>
          <p:cNvPr id="9" name="Graphic 8" descr="Male profile">
            <a:extLst>
              <a:ext uri="{FF2B5EF4-FFF2-40B4-BE49-F238E27FC236}">
                <a16:creationId xmlns:a16="http://schemas.microsoft.com/office/drawing/2014/main" id="{77C3B786-0F42-2F49-81DB-9B0866E7A04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72700" y="4509593"/>
            <a:ext cx="1983282" cy="1983282"/>
          </a:xfrm>
          <a:prstGeom prst="rect">
            <a:avLst/>
          </a:prstGeom>
        </p:spPr>
      </p:pic>
      <p:sp>
        <p:nvSpPr>
          <p:cNvPr id="10" name="Rounded Rectangular Callout 9">
            <a:extLst>
              <a:ext uri="{FF2B5EF4-FFF2-40B4-BE49-F238E27FC236}">
                <a16:creationId xmlns:a16="http://schemas.microsoft.com/office/drawing/2014/main" id="{2467968C-552E-F143-AD54-F046A18FADB0}"/>
              </a:ext>
            </a:extLst>
          </p:cNvPr>
          <p:cNvSpPr/>
          <p:nvPr/>
        </p:nvSpPr>
        <p:spPr>
          <a:xfrm>
            <a:off x="433880" y="1250575"/>
            <a:ext cx="7957085" cy="2791165"/>
          </a:xfrm>
          <a:prstGeom prst="wedgeRoundRectCallout">
            <a:avLst>
              <a:gd name="adj1" fmla="val -35065"/>
              <a:gd name="adj2" fmla="val 69099"/>
              <a:gd name="adj3" fmla="val 16667"/>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a:buFont typeface="Arial" panose="020B0604020202020204" pitchFamily="34" charset="0"/>
              <a:buChar char="•"/>
            </a:pPr>
            <a:r>
              <a:rPr lang="en-US" altLang="zh-TW" sz="2400">
                <a:solidFill>
                  <a:schemeClr val="tx1"/>
                </a:solidFill>
              </a:rPr>
              <a:t>[CLS]</a:t>
            </a:r>
            <a:r>
              <a:rPr lang="zh-TW" altLang="en-US" sz="2400">
                <a:solidFill>
                  <a:schemeClr val="tx1"/>
                </a:solidFill>
              </a:rPr>
              <a:t> </a:t>
            </a:r>
            <a:r>
              <a:rPr lang="en-US" altLang="zh-TW" sz="2400">
                <a:solidFill>
                  <a:schemeClr val="tx1"/>
                </a:solidFill>
              </a:rPr>
              <a:t>The</a:t>
            </a:r>
            <a:r>
              <a:rPr lang="zh-TW" altLang="en-US" sz="2400">
                <a:solidFill>
                  <a:schemeClr val="tx1"/>
                </a:solidFill>
              </a:rPr>
              <a:t> </a:t>
            </a:r>
            <a:r>
              <a:rPr lang="en-US" altLang="zh-TW" sz="2400">
                <a:solidFill>
                  <a:schemeClr val="tx1"/>
                </a:solidFill>
              </a:rPr>
              <a:t>spring</a:t>
            </a:r>
            <a:r>
              <a:rPr lang="zh-TW" altLang="en-US" sz="2400">
                <a:solidFill>
                  <a:schemeClr val="tx1"/>
                </a:solidFill>
              </a:rPr>
              <a:t> </a:t>
            </a:r>
            <a:r>
              <a:rPr lang="en-US" altLang="zh-TW" sz="2400">
                <a:solidFill>
                  <a:schemeClr val="tx1"/>
                </a:solidFill>
              </a:rPr>
              <a:t>break</a:t>
            </a:r>
            <a:r>
              <a:rPr lang="zh-TW" altLang="en-US" sz="2400">
                <a:solidFill>
                  <a:schemeClr val="tx1"/>
                </a:solidFill>
              </a:rPr>
              <a:t> </a:t>
            </a:r>
            <a:r>
              <a:rPr lang="en-US" altLang="zh-TW" sz="2400">
                <a:solidFill>
                  <a:schemeClr val="tx1"/>
                </a:solidFill>
              </a:rPr>
              <a:t>is</a:t>
            </a:r>
            <a:r>
              <a:rPr lang="zh-TW" altLang="en-US" sz="2400">
                <a:solidFill>
                  <a:schemeClr val="tx1"/>
                </a:solidFill>
              </a:rPr>
              <a:t> </a:t>
            </a:r>
            <a:r>
              <a:rPr lang="en-US" altLang="zh-TW" sz="2400">
                <a:solidFill>
                  <a:schemeClr val="tx1"/>
                </a:solidFill>
              </a:rPr>
              <a:t>coming</a:t>
            </a:r>
            <a:r>
              <a:rPr lang="zh-TW" altLang="en-US" sz="2400">
                <a:solidFill>
                  <a:schemeClr val="tx1"/>
                </a:solidFill>
              </a:rPr>
              <a:t> </a:t>
            </a:r>
            <a:r>
              <a:rPr lang="en-US" altLang="zh-TW" sz="2400">
                <a:solidFill>
                  <a:schemeClr val="tx1"/>
                </a:solidFill>
              </a:rPr>
              <a:t>soon.</a:t>
            </a:r>
            <a:r>
              <a:rPr lang="zh-TW" altLang="en-US" sz="2400">
                <a:solidFill>
                  <a:schemeClr val="tx1"/>
                </a:solidFill>
              </a:rPr>
              <a:t> </a:t>
            </a:r>
            <a:r>
              <a:rPr lang="en-US" altLang="zh-TW" sz="2400">
                <a:solidFill>
                  <a:schemeClr val="tx1"/>
                </a:solidFill>
                <a:highlight>
                  <a:srgbClr val="FFFF00"/>
                </a:highlight>
              </a:rPr>
              <a:t>Is</a:t>
            </a:r>
            <a:r>
              <a:rPr lang="zh-TW" altLang="en-US" sz="2400">
                <a:solidFill>
                  <a:schemeClr val="tx1"/>
                </a:solidFill>
                <a:highlight>
                  <a:srgbClr val="FFFF00"/>
                </a:highlight>
              </a:rPr>
              <a:t> </a:t>
            </a:r>
            <a:r>
              <a:rPr lang="en-US" altLang="zh-TW" sz="2400">
                <a:solidFill>
                  <a:schemeClr val="tx1"/>
                </a:solidFill>
                <a:highlight>
                  <a:srgbClr val="FFFF00"/>
                </a:highlight>
              </a:rPr>
              <a:t>it</a:t>
            </a:r>
            <a:r>
              <a:rPr lang="zh-TW" altLang="en-US" sz="2400">
                <a:solidFill>
                  <a:schemeClr val="tx1"/>
                </a:solidFill>
                <a:highlight>
                  <a:srgbClr val="FFFF00"/>
                </a:highlight>
              </a:rPr>
              <a:t> </a:t>
            </a:r>
            <a:r>
              <a:rPr lang="en-US" altLang="zh-TW" sz="2400">
                <a:solidFill>
                  <a:schemeClr val="tx1"/>
                </a:solidFill>
                <a:highlight>
                  <a:srgbClr val="FFFF00"/>
                </a:highlight>
              </a:rPr>
              <a:t>true</a:t>
            </a:r>
            <a:r>
              <a:rPr lang="zh-TW" altLang="en-US" sz="2400">
                <a:solidFill>
                  <a:schemeClr val="tx1"/>
                </a:solidFill>
                <a:highlight>
                  <a:srgbClr val="FFFF00"/>
                </a:highlight>
              </a:rPr>
              <a:t> </a:t>
            </a:r>
            <a:r>
              <a:rPr lang="en-US" altLang="zh-TW" sz="2400">
                <a:solidFill>
                  <a:schemeClr val="tx1"/>
                </a:solidFill>
                <a:highlight>
                  <a:srgbClr val="FFFF00"/>
                </a:highlight>
              </a:rPr>
              <a:t>that</a:t>
            </a:r>
            <a:r>
              <a:rPr lang="zh-TW" altLang="en-US" sz="2400">
                <a:solidFill>
                  <a:schemeClr val="tx1"/>
                </a:solidFill>
                <a:highlight>
                  <a:srgbClr val="FFFF00"/>
                </a:highlight>
              </a:rPr>
              <a:t> </a:t>
            </a:r>
            <a:r>
              <a:rPr lang="en-US" altLang="zh-TW" sz="2400">
                <a:solidFill>
                  <a:schemeClr val="tx1"/>
                </a:solidFill>
              </a:rPr>
              <a:t>the</a:t>
            </a:r>
            <a:r>
              <a:rPr lang="zh-TW" altLang="en-US" sz="2400">
                <a:solidFill>
                  <a:schemeClr val="tx1"/>
                </a:solidFill>
              </a:rPr>
              <a:t> </a:t>
            </a:r>
            <a:r>
              <a:rPr lang="en-US" altLang="zh-TW" sz="2400">
                <a:solidFill>
                  <a:schemeClr val="tx1"/>
                </a:solidFill>
              </a:rPr>
              <a:t>spring</a:t>
            </a:r>
            <a:r>
              <a:rPr lang="zh-TW" altLang="en-US" sz="2400">
                <a:solidFill>
                  <a:schemeClr val="tx1"/>
                </a:solidFill>
              </a:rPr>
              <a:t> </a:t>
            </a:r>
            <a:r>
              <a:rPr lang="en-US" altLang="zh-TW" sz="2400">
                <a:solidFill>
                  <a:schemeClr val="tx1"/>
                </a:solidFill>
              </a:rPr>
              <a:t>break</a:t>
            </a:r>
            <a:r>
              <a:rPr lang="zh-TW" altLang="en-US" sz="2400">
                <a:solidFill>
                  <a:schemeClr val="tx1"/>
                </a:solidFill>
              </a:rPr>
              <a:t> </a:t>
            </a:r>
            <a:r>
              <a:rPr lang="en-US" altLang="zh-TW" sz="2400">
                <a:solidFill>
                  <a:schemeClr val="tx1"/>
                </a:solidFill>
              </a:rPr>
              <a:t>was</a:t>
            </a:r>
            <a:r>
              <a:rPr lang="zh-TW" altLang="en-US" sz="2400">
                <a:solidFill>
                  <a:schemeClr val="tx1"/>
                </a:solidFill>
              </a:rPr>
              <a:t> </a:t>
            </a:r>
            <a:r>
              <a:rPr lang="en-US" altLang="zh-TW" sz="2400">
                <a:solidFill>
                  <a:schemeClr val="tx1"/>
                </a:solidFill>
              </a:rPr>
              <a:t>over?</a:t>
            </a:r>
            <a:r>
              <a:rPr lang="zh-TW" altLang="en-US" sz="2400">
                <a:solidFill>
                  <a:schemeClr val="tx1"/>
                </a:solidFill>
              </a:rPr>
              <a:t> </a:t>
            </a:r>
            <a:r>
              <a:rPr lang="en-US" altLang="zh-TW" sz="2400">
                <a:solidFill>
                  <a:schemeClr val="tx1"/>
                </a:solidFill>
              </a:rPr>
              <a:t>&gt;&gt;&gt;</a:t>
            </a:r>
            <a:r>
              <a:rPr lang="zh-TW" altLang="en-US" sz="2400">
                <a:solidFill>
                  <a:schemeClr val="tx1"/>
                </a:solidFill>
              </a:rPr>
              <a:t> </a:t>
            </a:r>
            <a:r>
              <a:rPr lang="en-US" altLang="zh-TW" sz="2400" b="1">
                <a:solidFill>
                  <a:srgbClr val="00B050"/>
                </a:solidFill>
              </a:rPr>
              <a:t>no</a:t>
            </a:r>
          </a:p>
          <a:p>
            <a:pPr marL="342900" indent="-342900" algn="just">
              <a:buFont typeface="Arial" panose="020B0604020202020204" pitchFamily="34" charset="0"/>
              <a:buChar char="•"/>
            </a:pPr>
            <a:r>
              <a:rPr lang="en-US" altLang="zh-TW" sz="2400">
                <a:solidFill>
                  <a:schemeClr val="tx1"/>
                </a:solidFill>
              </a:rPr>
              <a:t>[CLS]</a:t>
            </a:r>
            <a:r>
              <a:rPr lang="zh-TW" altLang="en-US" sz="2400">
                <a:solidFill>
                  <a:schemeClr val="tx1"/>
                </a:solidFill>
              </a:rPr>
              <a:t> </a:t>
            </a:r>
            <a:r>
              <a:rPr lang="en-US" altLang="zh-TW" sz="2400">
                <a:solidFill>
                  <a:schemeClr val="tx1"/>
                </a:solidFill>
              </a:rPr>
              <a:t>I</a:t>
            </a:r>
            <a:r>
              <a:rPr lang="zh-TW" altLang="en-US" sz="2400">
                <a:solidFill>
                  <a:schemeClr val="tx1"/>
                </a:solidFill>
              </a:rPr>
              <a:t> </a:t>
            </a:r>
            <a:r>
              <a:rPr lang="en-US" altLang="zh-TW" sz="2400">
                <a:solidFill>
                  <a:schemeClr val="tx1"/>
                </a:solidFill>
              </a:rPr>
              <a:t>am</a:t>
            </a:r>
            <a:r>
              <a:rPr lang="zh-TW" altLang="en-US" sz="2400">
                <a:solidFill>
                  <a:schemeClr val="tx1"/>
                </a:solidFill>
              </a:rPr>
              <a:t> </a:t>
            </a:r>
            <a:r>
              <a:rPr lang="en-US" altLang="zh-TW" sz="2400">
                <a:solidFill>
                  <a:schemeClr val="tx1"/>
                </a:solidFill>
              </a:rPr>
              <a:t>going</a:t>
            </a:r>
            <a:r>
              <a:rPr lang="zh-TW" altLang="en-US" sz="2400">
                <a:solidFill>
                  <a:schemeClr val="tx1"/>
                </a:solidFill>
              </a:rPr>
              <a:t> </a:t>
            </a:r>
            <a:r>
              <a:rPr lang="en-US" altLang="zh-TW" sz="2400">
                <a:solidFill>
                  <a:schemeClr val="tx1"/>
                </a:solidFill>
              </a:rPr>
              <a:t>to</a:t>
            </a:r>
            <a:r>
              <a:rPr lang="zh-TW" altLang="en-US" sz="2400">
                <a:solidFill>
                  <a:schemeClr val="tx1"/>
                </a:solidFill>
              </a:rPr>
              <a:t> </a:t>
            </a:r>
            <a:r>
              <a:rPr lang="en-US" altLang="zh-TW" sz="2400">
                <a:solidFill>
                  <a:schemeClr val="tx1"/>
                </a:solidFill>
              </a:rPr>
              <a:t>have</a:t>
            </a:r>
            <a:r>
              <a:rPr lang="zh-TW" altLang="en-US" sz="2400">
                <a:solidFill>
                  <a:schemeClr val="tx1"/>
                </a:solidFill>
              </a:rPr>
              <a:t> </a:t>
            </a:r>
            <a:r>
              <a:rPr lang="en-US" altLang="zh-TW" sz="2400">
                <a:solidFill>
                  <a:schemeClr val="tx1"/>
                </a:solidFill>
              </a:rPr>
              <a:t>dinner. </a:t>
            </a:r>
            <a:r>
              <a:rPr lang="en-US" altLang="zh-TW" sz="2400">
                <a:solidFill>
                  <a:schemeClr val="tx1"/>
                </a:solidFill>
                <a:highlight>
                  <a:srgbClr val="FFFF00"/>
                </a:highlight>
              </a:rPr>
              <a:t>Is</a:t>
            </a:r>
            <a:r>
              <a:rPr lang="zh-TW" altLang="en-US" sz="2400">
                <a:solidFill>
                  <a:schemeClr val="tx1"/>
                </a:solidFill>
                <a:highlight>
                  <a:srgbClr val="FFFF00"/>
                </a:highlight>
              </a:rPr>
              <a:t> </a:t>
            </a:r>
            <a:r>
              <a:rPr lang="en-US" altLang="zh-TW" sz="2400">
                <a:solidFill>
                  <a:schemeClr val="tx1"/>
                </a:solidFill>
                <a:highlight>
                  <a:srgbClr val="FFFF00"/>
                </a:highlight>
              </a:rPr>
              <a:t>it</a:t>
            </a:r>
            <a:r>
              <a:rPr lang="zh-TW" altLang="en-US" sz="2400">
                <a:solidFill>
                  <a:schemeClr val="tx1"/>
                </a:solidFill>
                <a:highlight>
                  <a:srgbClr val="FFFF00"/>
                </a:highlight>
              </a:rPr>
              <a:t> </a:t>
            </a:r>
            <a:r>
              <a:rPr lang="en-US" altLang="zh-TW" sz="2400">
                <a:solidFill>
                  <a:schemeClr val="tx1"/>
                </a:solidFill>
                <a:highlight>
                  <a:srgbClr val="FFFF00"/>
                </a:highlight>
              </a:rPr>
              <a:t>true</a:t>
            </a:r>
            <a:r>
              <a:rPr lang="zh-TW" altLang="en-US" sz="2400">
                <a:solidFill>
                  <a:schemeClr val="tx1"/>
                </a:solidFill>
                <a:highlight>
                  <a:srgbClr val="FFFF00"/>
                </a:highlight>
              </a:rPr>
              <a:t> </a:t>
            </a:r>
            <a:r>
              <a:rPr lang="en-US" altLang="zh-TW" sz="2400">
                <a:solidFill>
                  <a:schemeClr val="tx1"/>
                </a:solidFill>
                <a:highlight>
                  <a:srgbClr val="FFFF00"/>
                </a:highlight>
              </a:rPr>
              <a:t>that</a:t>
            </a:r>
            <a:r>
              <a:rPr lang="zh-TW" altLang="en-US" sz="2400">
                <a:solidFill>
                  <a:schemeClr val="tx1"/>
                </a:solidFill>
              </a:rPr>
              <a:t> </a:t>
            </a:r>
            <a:r>
              <a:rPr lang="en-US" altLang="zh-TW" sz="2400">
                <a:solidFill>
                  <a:schemeClr val="tx1"/>
                </a:solidFill>
              </a:rPr>
              <a:t>I</a:t>
            </a:r>
            <a:r>
              <a:rPr lang="zh-TW" altLang="en-US" sz="2400">
                <a:solidFill>
                  <a:schemeClr val="tx1"/>
                </a:solidFill>
              </a:rPr>
              <a:t> </a:t>
            </a:r>
            <a:r>
              <a:rPr lang="en-US" altLang="zh-TW" sz="2400">
                <a:solidFill>
                  <a:schemeClr val="tx1"/>
                </a:solidFill>
              </a:rPr>
              <a:t>am</a:t>
            </a:r>
            <a:r>
              <a:rPr lang="zh-TW" altLang="en-US" sz="2400">
                <a:solidFill>
                  <a:schemeClr val="tx1"/>
                </a:solidFill>
              </a:rPr>
              <a:t> </a:t>
            </a:r>
            <a:r>
              <a:rPr lang="en-US" altLang="zh-TW" sz="2400">
                <a:solidFill>
                  <a:schemeClr val="tx1"/>
                </a:solidFill>
              </a:rPr>
              <a:t>going</a:t>
            </a:r>
            <a:r>
              <a:rPr lang="zh-TW" altLang="en-US" sz="2400">
                <a:solidFill>
                  <a:schemeClr val="tx1"/>
                </a:solidFill>
              </a:rPr>
              <a:t> </a:t>
            </a:r>
            <a:r>
              <a:rPr lang="en-US" altLang="zh-TW" sz="2400">
                <a:solidFill>
                  <a:schemeClr val="tx1"/>
                </a:solidFill>
              </a:rPr>
              <a:t>to</a:t>
            </a:r>
            <a:r>
              <a:rPr lang="zh-TW" altLang="en-US" sz="2400">
                <a:solidFill>
                  <a:schemeClr val="tx1"/>
                </a:solidFill>
              </a:rPr>
              <a:t> </a:t>
            </a:r>
            <a:r>
              <a:rPr lang="en-US" altLang="zh-TW" sz="2400">
                <a:solidFill>
                  <a:schemeClr val="tx1"/>
                </a:solidFill>
              </a:rPr>
              <a:t>eat</a:t>
            </a:r>
            <a:r>
              <a:rPr lang="zh-TW" altLang="en-US" sz="2400">
                <a:solidFill>
                  <a:schemeClr val="tx1"/>
                </a:solidFill>
              </a:rPr>
              <a:t> </a:t>
            </a:r>
            <a:r>
              <a:rPr lang="en-US" altLang="zh-TW" sz="2400">
                <a:solidFill>
                  <a:schemeClr val="tx1"/>
                </a:solidFill>
              </a:rPr>
              <a:t>something?</a:t>
            </a:r>
            <a:r>
              <a:rPr lang="zh-TW" altLang="en-US" sz="2400">
                <a:solidFill>
                  <a:schemeClr val="tx1"/>
                </a:solidFill>
              </a:rPr>
              <a:t> </a:t>
            </a:r>
            <a:r>
              <a:rPr lang="en-US" altLang="zh-TW" sz="2400">
                <a:solidFill>
                  <a:schemeClr val="tx1"/>
                </a:solidFill>
              </a:rPr>
              <a:t>&gt;&gt;&gt;</a:t>
            </a:r>
            <a:r>
              <a:rPr lang="zh-TW" altLang="en-US" sz="2400">
                <a:solidFill>
                  <a:schemeClr val="tx1"/>
                </a:solidFill>
              </a:rPr>
              <a:t> </a:t>
            </a:r>
            <a:r>
              <a:rPr lang="en-US" altLang="zh-TW" sz="2400" b="1">
                <a:solidFill>
                  <a:srgbClr val="FF0000"/>
                </a:solidFill>
              </a:rPr>
              <a:t>yes</a:t>
            </a:r>
          </a:p>
          <a:p>
            <a:pPr marL="342900" indent="-342900" algn="just">
              <a:buFont typeface="Arial" panose="020B0604020202020204" pitchFamily="34" charset="0"/>
              <a:buChar char="•"/>
            </a:pPr>
            <a:r>
              <a:rPr lang="en-US" altLang="zh-TW" sz="2400">
                <a:solidFill>
                  <a:schemeClr val="tx1"/>
                </a:solidFill>
              </a:rPr>
              <a:t>[CLS]</a:t>
            </a:r>
            <a:r>
              <a:rPr lang="zh-TW" altLang="en-US" sz="2400">
                <a:solidFill>
                  <a:schemeClr val="tx1"/>
                </a:solidFill>
              </a:rPr>
              <a:t> </a:t>
            </a:r>
            <a:r>
              <a:rPr lang="en-US" altLang="zh-TW" sz="2400">
                <a:solidFill>
                  <a:schemeClr val="tx1"/>
                </a:solidFill>
              </a:rPr>
              <a:t>Mary</a:t>
            </a:r>
            <a:r>
              <a:rPr lang="zh-TW" altLang="en-US" sz="2400">
                <a:solidFill>
                  <a:schemeClr val="tx1"/>
                </a:solidFill>
              </a:rPr>
              <a:t> </a:t>
            </a:r>
            <a:r>
              <a:rPr lang="en-US" altLang="zh-TW" sz="2400">
                <a:solidFill>
                  <a:schemeClr val="tx1"/>
                </a:solidFill>
              </a:rPr>
              <a:t>likes</a:t>
            </a:r>
            <a:r>
              <a:rPr lang="zh-TW" altLang="en-US" sz="2400">
                <a:solidFill>
                  <a:schemeClr val="tx1"/>
                </a:solidFill>
              </a:rPr>
              <a:t> </a:t>
            </a:r>
            <a:r>
              <a:rPr lang="en-US" altLang="zh-TW" sz="2400">
                <a:solidFill>
                  <a:schemeClr val="tx1"/>
                </a:solidFill>
              </a:rPr>
              <a:t>pie.</a:t>
            </a:r>
            <a:r>
              <a:rPr lang="zh-TW" altLang="en-US" sz="2400">
                <a:solidFill>
                  <a:schemeClr val="tx1"/>
                </a:solidFill>
              </a:rPr>
              <a:t> </a:t>
            </a:r>
            <a:r>
              <a:rPr lang="en-US" altLang="zh-TW" sz="2400">
                <a:solidFill>
                  <a:schemeClr val="tx1"/>
                </a:solidFill>
                <a:highlight>
                  <a:srgbClr val="FFFF00"/>
                </a:highlight>
              </a:rPr>
              <a:t>Is</a:t>
            </a:r>
            <a:r>
              <a:rPr lang="zh-TW" altLang="en-US" sz="2400">
                <a:solidFill>
                  <a:schemeClr val="tx1"/>
                </a:solidFill>
                <a:highlight>
                  <a:srgbClr val="FFFF00"/>
                </a:highlight>
              </a:rPr>
              <a:t> </a:t>
            </a:r>
            <a:r>
              <a:rPr lang="en-US" altLang="zh-TW" sz="2400">
                <a:solidFill>
                  <a:schemeClr val="tx1"/>
                </a:solidFill>
                <a:highlight>
                  <a:srgbClr val="FFFF00"/>
                </a:highlight>
              </a:rPr>
              <a:t>it</a:t>
            </a:r>
            <a:r>
              <a:rPr lang="zh-TW" altLang="en-US" sz="2400">
                <a:solidFill>
                  <a:schemeClr val="tx1"/>
                </a:solidFill>
                <a:highlight>
                  <a:srgbClr val="FFFF00"/>
                </a:highlight>
              </a:rPr>
              <a:t> </a:t>
            </a:r>
            <a:r>
              <a:rPr lang="en-US" altLang="zh-TW" sz="2400">
                <a:solidFill>
                  <a:schemeClr val="tx1"/>
                </a:solidFill>
                <a:highlight>
                  <a:srgbClr val="FFFF00"/>
                </a:highlight>
              </a:rPr>
              <a:t>true</a:t>
            </a:r>
            <a:r>
              <a:rPr lang="zh-TW" altLang="en-US" sz="2400">
                <a:solidFill>
                  <a:schemeClr val="tx1"/>
                </a:solidFill>
                <a:highlight>
                  <a:srgbClr val="FFFF00"/>
                </a:highlight>
              </a:rPr>
              <a:t> </a:t>
            </a:r>
            <a:r>
              <a:rPr lang="en-US" altLang="zh-TW" sz="2400">
                <a:solidFill>
                  <a:schemeClr val="tx1"/>
                </a:solidFill>
                <a:highlight>
                  <a:srgbClr val="FFFF00"/>
                </a:highlight>
              </a:rPr>
              <a:t>that</a:t>
            </a:r>
            <a:r>
              <a:rPr lang="zh-TW" altLang="en-US" sz="2400">
                <a:solidFill>
                  <a:schemeClr val="tx1"/>
                </a:solidFill>
              </a:rPr>
              <a:t> </a:t>
            </a:r>
            <a:r>
              <a:rPr lang="en-US" altLang="zh-TW" sz="2400">
                <a:solidFill>
                  <a:schemeClr val="tx1"/>
                </a:solidFill>
              </a:rPr>
              <a:t>Mary</a:t>
            </a:r>
            <a:r>
              <a:rPr lang="zh-TW" altLang="en-US" sz="2400">
                <a:solidFill>
                  <a:schemeClr val="tx1"/>
                </a:solidFill>
              </a:rPr>
              <a:t> </a:t>
            </a:r>
            <a:r>
              <a:rPr lang="en-US" altLang="zh-TW" sz="2400">
                <a:solidFill>
                  <a:schemeClr val="tx1"/>
                </a:solidFill>
              </a:rPr>
              <a:t>hates</a:t>
            </a:r>
            <a:r>
              <a:rPr lang="zh-TW" altLang="en-US" sz="2400">
                <a:solidFill>
                  <a:schemeClr val="tx1"/>
                </a:solidFill>
              </a:rPr>
              <a:t> </a:t>
            </a:r>
            <a:r>
              <a:rPr lang="en-US" altLang="zh-TW" sz="2400">
                <a:solidFill>
                  <a:schemeClr val="tx1"/>
                </a:solidFill>
              </a:rPr>
              <a:t>pie.</a:t>
            </a:r>
            <a:r>
              <a:rPr lang="zh-TW" altLang="en-US" sz="2400">
                <a:solidFill>
                  <a:schemeClr val="tx1"/>
                </a:solidFill>
              </a:rPr>
              <a:t> </a:t>
            </a:r>
            <a:r>
              <a:rPr lang="en-US" altLang="zh-TW" sz="2400">
                <a:solidFill>
                  <a:schemeClr val="tx1"/>
                </a:solidFill>
              </a:rPr>
              <a:t>[SEP]</a:t>
            </a:r>
            <a:r>
              <a:rPr lang="zh-TW" altLang="en-US" sz="2400">
                <a:solidFill>
                  <a:schemeClr val="tx1"/>
                </a:solidFill>
              </a:rPr>
              <a:t> </a:t>
            </a:r>
            <a:r>
              <a:rPr lang="en-US" altLang="zh-TW" sz="2400">
                <a:solidFill>
                  <a:schemeClr val="tx1"/>
                </a:solidFill>
              </a:rPr>
              <a:t>&gt;&gt;&gt;</a:t>
            </a:r>
            <a:r>
              <a:rPr lang="zh-TW" altLang="en-US" sz="2400">
                <a:solidFill>
                  <a:schemeClr val="tx1"/>
                </a:solidFill>
              </a:rPr>
              <a:t> </a:t>
            </a:r>
            <a:r>
              <a:rPr lang="en-US" altLang="zh-TW" sz="2400">
                <a:solidFill>
                  <a:schemeClr val="tx1"/>
                </a:solidFill>
              </a:rPr>
              <a:t>?</a:t>
            </a:r>
            <a:endParaRPr lang="en-TW" sz="2400">
              <a:solidFill>
                <a:schemeClr val="tx1"/>
              </a:solidFill>
            </a:endParaRPr>
          </a:p>
        </p:txBody>
      </p:sp>
      <p:sp>
        <p:nvSpPr>
          <p:cNvPr id="11" name="Rounded Rectangular Callout 10">
            <a:extLst>
              <a:ext uri="{FF2B5EF4-FFF2-40B4-BE49-F238E27FC236}">
                <a16:creationId xmlns:a16="http://schemas.microsoft.com/office/drawing/2014/main" id="{C8888248-8A2C-EC4F-9914-02F3474B8BFC}"/>
              </a:ext>
            </a:extLst>
          </p:cNvPr>
          <p:cNvSpPr/>
          <p:nvPr/>
        </p:nvSpPr>
        <p:spPr>
          <a:xfrm>
            <a:off x="8041341" y="4655637"/>
            <a:ext cx="818484" cy="654797"/>
          </a:xfrm>
          <a:prstGeom prst="wedgeRoundRectCallout">
            <a:avLst>
              <a:gd name="adj1" fmla="val 62243"/>
              <a:gd name="adj2" fmla="val 81421"/>
              <a:gd name="adj3" fmla="val 16667"/>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altLang="zh-TW" sz="2400" b="1">
                <a:solidFill>
                  <a:srgbClr val="00B050"/>
                </a:solidFill>
              </a:rPr>
              <a:t>no</a:t>
            </a:r>
            <a:endParaRPr lang="en-TW" sz="2400">
              <a:solidFill>
                <a:schemeClr val="tx1"/>
              </a:solidFill>
            </a:endParaRPr>
          </a:p>
        </p:txBody>
      </p:sp>
      <p:sp>
        <p:nvSpPr>
          <p:cNvPr id="8" name="Title 1">
            <a:extLst>
              <a:ext uri="{FF2B5EF4-FFF2-40B4-BE49-F238E27FC236}">
                <a16:creationId xmlns:a16="http://schemas.microsoft.com/office/drawing/2014/main" id="{E1B08E35-FCED-EF42-91C0-B9F8A65BC811}"/>
              </a:ext>
            </a:extLst>
          </p:cNvPr>
          <p:cNvSpPr>
            <a:spLocks noGrp="1"/>
          </p:cNvSpPr>
          <p:nvPr>
            <p:ph type="title"/>
          </p:nvPr>
        </p:nvSpPr>
        <p:spPr>
          <a:xfrm>
            <a:off x="838200" y="365125"/>
            <a:ext cx="10515600" cy="682137"/>
          </a:xfrm>
        </p:spPr>
        <p:txBody>
          <a:bodyPr>
            <a:normAutofit/>
          </a:bodyPr>
          <a:lstStyle/>
          <a:p>
            <a:r>
              <a:rPr lang="en-US" altLang="zh-TW">
                <a:ea typeface="+mj-lt"/>
                <a:cs typeface="+mj-lt"/>
              </a:rPr>
              <a:t>Prompt tuning for few-shot learning</a:t>
            </a:r>
            <a:endParaRPr lang="en-TW"/>
          </a:p>
        </p:txBody>
      </p:sp>
      <p:sp>
        <p:nvSpPr>
          <p:cNvPr id="2" name="文字方塊 4">
            <a:extLst>
              <a:ext uri="{FF2B5EF4-FFF2-40B4-BE49-F238E27FC236}">
                <a16:creationId xmlns:a16="http://schemas.microsoft.com/office/drawing/2014/main" id="{AEAF93C7-ACC3-EFFB-9209-E099152577E2}"/>
              </a:ext>
            </a:extLst>
          </p:cNvPr>
          <p:cNvSpPr txBox="1"/>
          <p:nvPr/>
        </p:nvSpPr>
        <p:spPr>
          <a:xfrm>
            <a:off x="2544738" y="6305301"/>
            <a:ext cx="7097842"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2400" b="1">
                <a:ea typeface="新細明體"/>
                <a:cs typeface="Calibri"/>
              </a:rPr>
              <a:t>Natural</a:t>
            </a:r>
            <a:r>
              <a:rPr lang="zh-TW" altLang="en-US" sz="2400" b="1">
                <a:ea typeface="新細明體"/>
                <a:cs typeface="Calibri"/>
              </a:rPr>
              <a:t> </a:t>
            </a:r>
            <a:r>
              <a:rPr lang="en-US" altLang="zh-TW" sz="2400" b="1">
                <a:ea typeface="新細明體"/>
                <a:cs typeface="Calibri"/>
              </a:rPr>
              <a:t>language</a:t>
            </a:r>
            <a:r>
              <a:rPr lang="zh-TW" altLang="en-US" sz="2400" b="1">
                <a:ea typeface="新細明體"/>
                <a:cs typeface="Calibri"/>
              </a:rPr>
              <a:t> </a:t>
            </a:r>
            <a:r>
              <a:rPr lang="en-US" altLang="zh-TW" sz="2400" b="1">
                <a:ea typeface="新細明體"/>
                <a:cs typeface="Calibri"/>
              </a:rPr>
              <a:t>inference (NLI)</a:t>
            </a:r>
            <a:r>
              <a:rPr lang="en-US" altLang="zh-TW" sz="2400">
                <a:ea typeface="新細明體"/>
                <a:cs typeface="Calibri"/>
              </a:rPr>
              <a:t>: premise + hypothesis</a:t>
            </a:r>
            <a:endParaRPr lang="zh-TW" altLang="zh-TW" sz="2400">
              <a:ea typeface="新細明體"/>
              <a:cs typeface="Calibri"/>
            </a:endParaRPr>
          </a:p>
        </p:txBody>
      </p:sp>
      <p:sp>
        <p:nvSpPr>
          <p:cNvPr id="3" name="日期版面配置區 2">
            <a:extLst>
              <a:ext uri="{FF2B5EF4-FFF2-40B4-BE49-F238E27FC236}">
                <a16:creationId xmlns:a16="http://schemas.microsoft.com/office/drawing/2014/main" id="{91CFFCB2-16C0-C71F-69C9-BA67F6BAB715}"/>
              </a:ext>
            </a:extLst>
          </p:cNvPr>
          <p:cNvSpPr>
            <a:spLocks noGrp="1"/>
          </p:cNvSpPr>
          <p:nvPr>
            <p:ph type="dt" sz="half" idx="10"/>
          </p:nvPr>
        </p:nvSpPr>
        <p:spPr/>
        <p:txBody>
          <a:bodyPr/>
          <a:lstStyle/>
          <a:p>
            <a:endParaRPr lang="en-TW"/>
          </a:p>
        </p:txBody>
      </p:sp>
    </p:spTree>
    <p:extLst>
      <p:ext uri="{BB962C8B-B14F-4D97-AF65-F5344CB8AC3E}">
        <p14:creationId xmlns:p14="http://schemas.microsoft.com/office/powerpoint/2010/main" val="4142089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8" grpId="0"/>
    </p:bld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DEEF79-7369-594D-B97E-BDB868A773CA}"/>
              </a:ext>
            </a:extLst>
          </p:cNvPr>
          <p:cNvSpPr>
            <a:spLocks noGrp="1"/>
          </p:cNvSpPr>
          <p:nvPr>
            <p:ph type="title"/>
          </p:nvPr>
        </p:nvSpPr>
        <p:spPr/>
        <p:txBody>
          <a:bodyPr>
            <a:normAutofit/>
          </a:bodyPr>
          <a:lstStyle/>
          <a:p>
            <a:r>
              <a:rPr lang="en-US" altLang="zh-TW">
                <a:ea typeface="+mj-lt"/>
                <a:cs typeface="+mj-lt"/>
              </a:rPr>
              <a:t>Prompt tuning for few-shot learning</a:t>
            </a:r>
            <a:endParaRPr lang="en-TW"/>
          </a:p>
        </p:txBody>
      </p:sp>
      <p:sp>
        <p:nvSpPr>
          <p:cNvPr id="3" name="Content Placeholder 2">
            <a:extLst>
              <a:ext uri="{FF2B5EF4-FFF2-40B4-BE49-F238E27FC236}">
                <a16:creationId xmlns:a16="http://schemas.microsoft.com/office/drawing/2014/main" id="{B3C2C19E-8905-984C-AC20-82A309B4FFAE}"/>
              </a:ext>
            </a:extLst>
          </p:cNvPr>
          <p:cNvSpPr>
            <a:spLocks noGrp="1"/>
          </p:cNvSpPr>
          <p:nvPr>
            <p:ph idx="1"/>
          </p:nvPr>
        </p:nvSpPr>
        <p:spPr/>
        <p:txBody>
          <a:bodyPr/>
          <a:lstStyle/>
          <a:p>
            <a:r>
              <a:rPr lang="en-US" altLang="zh-TW"/>
              <a:t>By</a:t>
            </a:r>
            <a:r>
              <a:rPr lang="zh-TW" altLang="en-US"/>
              <a:t> </a:t>
            </a:r>
            <a:r>
              <a:rPr lang="en-US" altLang="zh-TW"/>
              <a:t>converting</a:t>
            </a:r>
            <a:r>
              <a:rPr lang="zh-TW" altLang="en-US"/>
              <a:t> </a:t>
            </a:r>
            <a:r>
              <a:rPr lang="en-US" altLang="zh-TW"/>
              <a:t>the</a:t>
            </a:r>
            <a:r>
              <a:rPr lang="zh-TW" altLang="en-US"/>
              <a:t> </a:t>
            </a:r>
            <a:r>
              <a:rPr lang="en-US" altLang="zh-TW"/>
              <a:t>data</a:t>
            </a:r>
            <a:r>
              <a:rPr lang="zh-TW" altLang="en-US"/>
              <a:t> </a:t>
            </a:r>
            <a:r>
              <a:rPr lang="en-US" altLang="zh-TW"/>
              <a:t>points</a:t>
            </a:r>
            <a:r>
              <a:rPr lang="zh-TW" altLang="en-US"/>
              <a:t> </a:t>
            </a:r>
            <a:r>
              <a:rPr lang="en-US" altLang="zh-TW"/>
              <a:t>in</a:t>
            </a:r>
            <a:r>
              <a:rPr lang="zh-TW" altLang="en-US"/>
              <a:t> </a:t>
            </a:r>
            <a:r>
              <a:rPr lang="en-US" altLang="zh-TW"/>
              <a:t>the</a:t>
            </a:r>
            <a:r>
              <a:rPr lang="zh-TW" altLang="en-US"/>
              <a:t> </a:t>
            </a:r>
            <a:r>
              <a:rPr lang="en-US" altLang="zh-TW"/>
              <a:t>dataset</a:t>
            </a:r>
            <a:r>
              <a:rPr lang="zh-TW" altLang="en-US"/>
              <a:t> </a:t>
            </a:r>
            <a:r>
              <a:rPr lang="en-US" altLang="zh-TW"/>
              <a:t>into</a:t>
            </a:r>
            <a:r>
              <a:rPr lang="zh-TW" altLang="en-US"/>
              <a:t> </a:t>
            </a:r>
            <a:r>
              <a:rPr lang="en-US" altLang="zh-TW" b="1">
                <a:highlight>
                  <a:srgbClr val="FFFFB4"/>
                </a:highlight>
              </a:rPr>
              <a:t>natural</a:t>
            </a:r>
            <a:r>
              <a:rPr lang="zh-TW" altLang="en-US" b="1">
                <a:highlight>
                  <a:srgbClr val="FFFFB4"/>
                </a:highlight>
              </a:rPr>
              <a:t> </a:t>
            </a:r>
            <a:r>
              <a:rPr lang="en-US" altLang="zh-TW" b="1">
                <a:highlight>
                  <a:srgbClr val="FFFFB4"/>
                </a:highlight>
              </a:rPr>
              <a:t>language</a:t>
            </a:r>
            <a:r>
              <a:rPr lang="zh-TW" altLang="en-US" b="1">
                <a:highlight>
                  <a:srgbClr val="FFFFB4"/>
                </a:highlight>
              </a:rPr>
              <a:t> </a:t>
            </a:r>
            <a:r>
              <a:rPr lang="en-US" altLang="zh-TW" b="1">
                <a:highlight>
                  <a:srgbClr val="FFFFB4"/>
                </a:highlight>
              </a:rPr>
              <a:t>prompts</a:t>
            </a:r>
            <a:r>
              <a:rPr lang="en-US" altLang="zh-TW"/>
              <a:t>,</a:t>
            </a:r>
            <a:r>
              <a:rPr lang="zh-TW" altLang="en-US"/>
              <a:t> </a:t>
            </a:r>
            <a:r>
              <a:rPr lang="en-US" altLang="zh-TW"/>
              <a:t>the</a:t>
            </a:r>
            <a:r>
              <a:rPr lang="zh-TW" altLang="en-US"/>
              <a:t> </a:t>
            </a:r>
            <a:r>
              <a:rPr lang="en-US" altLang="zh-TW"/>
              <a:t>model</a:t>
            </a:r>
            <a:r>
              <a:rPr lang="zh-TW" altLang="en-US"/>
              <a:t> </a:t>
            </a:r>
            <a:r>
              <a:rPr lang="en-US" altLang="zh-TW"/>
              <a:t>may</a:t>
            </a:r>
            <a:r>
              <a:rPr lang="zh-TW" altLang="en-US"/>
              <a:t> </a:t>
            </a:r>
            <a:r>
              <a:rPr lang="en-US" altLang="zh-TW"/>
              <a:t>be</a:t>
            </a:r>
            <a:r>
              <a:rPr lang="zh-TW" altLang="en-US"/>
              <a:t> </a:t>
            </a:r>
            <a:r>
              <a:rPr lang="en-US" altLang="zh-TW"/>
              <a:t>easier</a:t>
            </a:r>
            <a:r>
              <a:rPr lang="zh-TW" altLang="en-US"/>
              <a:t> </a:t>
            </a:r>
            <a:r>
              <a:rPr lang="en-US" altLang="zh-TW"/>
              <a:t>to</a:t>
            </a:r>
            <a:r>
              <a:rPr lang="zh-TW" altLang="en-US"/>
              <a:t> </a:t>
            </a:r>
            <a:r>
              <a:rPr lang="en-US" altLang="zh-TW"/>
              <a:t>know</a:t>
            </a:r>
            <a:r>
              <a:rPr lang="zh-TW" altLang="en-US"/>
              <a:t> </a:t>
            </a:r>
            <a:r>
              <a:rPr lang="en-US" altLang="zh-TW"/>
              <a:t>what</a:t>
            </a:r>
            <a:r>
              <a:rPr lang="zh-TW" altLang="en-US"/>
              <a:t> </a:t>
            </a:r>
            <a:r>
              <a:rPr lang="en-US" altLang="zh-TW"/>
              <a:t>it</a:t>
            </a:r>
            <a:r>
              <a:rPr lang="zh-TW" altLang="en-US"/>
              <a:t> </a:t>
            </a:r>
            <a:r>
              <a:rPr lang="en-US" altLang="zh-TW"/>
              <a:t>should</a:t>
            </a:r>
            <a:r>
              <a:rPr lang="zh-TW" altLang="en-US"/>
              <a:t> </a:t>
            </a:r>
            <a:r>
              <a:rPr lang="en-US" altLang="zh-TW"/>
              <a:t>do</a:t>
            </a:r>
          </a:p>
        </p:txBody>
      </p:sp>
      <p:sp>
        <p:nvSpPr>
          <p:cNvPr id="7" name="Rounded Rectangular Callout 6">
            <a:extLst>
              <a:ext uri="{FF2B5EF4-FFF2-40B4-BE49-F238E27FC236}">
                <a16:creationId xmlns:a16="http://schemas.microsoft.com/office/drawing/2014/main" id="{FA9E582E-6001-D34F-9BC1-774F5518E9A3}"/>
              </a:ext>
            </a:extLst>
          </p:cNvPr>
          <p:cNvSpPr/>
          <p:nvPr/>
        </p:nvSpPr>
        <p:spPr>
          <a:xfrm>
            <a:off x="259070" y="2393576"/>
            <a:ext cx="6101390" cy="3550024"/>
          </a:xfrm>
          <a:prstGeom prst="wedgeRoundRectCallout">
            <a:avLst>
              <a:gd name="adj1" fmla="val -35065"/>
              <a:gd name="adj2" fmla="val 69099"/>
              <a:gd name="adj3" fmla="val 16667"/>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a:buFont typeface="Arial" panose="020B0604020202020204" pitchFamily="34" charset="0"/>
              <a:buChar char="•"/>
            </a:pPr>
            <a:r>
              <a:rPr lang="en-US" altLang="zh-TW" sz="2400">
                <a:solidFill>
                  <a:schemeClr val="tx1"/>
                </a:solidFill>
              </a:rPr>
              <a:t>[CLS]</a:t>
            </a:r>
            <a:r>
              <a:rPr lang="zh-TW" altLang="en-US" sz="2400">
                <a:solidFill>
                  <a:schemeClr val="tx1"/>
                </a:solidFill>
              </a:rPr>
              <a:t> </a:t>
            </a:r>
            <a:r>
              <a:rPr lang="en-US" altLang="zh-TW" sz="2400">
                <a:solidFill>
                  <a:schemeClr val="tx1"/>
                </a:solidFill>
              </a:rPr>
              <a:t>The</a:t>
            </a:r>
            <a:r>
              <a:rPr lang="zh-TW" altLang="en-US" sz="2400">
                <a:solidFill>
                  <a:schemeClr val="tx1"/>
                </a:solidFill>
              </a:rPr>
              <a:t> </a:t>
            </a:r>
            <a:r>
              <a:rPr lang="en-US" altLang="zh-TW" sz="2400">
                <a:solidFill>
                  <a:schemeClr val="tx1"/>
                </a:solidFill>
              </a:rPr>
              <a:t>spring</a:t>
            </a:r>
            <a:r>
              <a:rPr lang="zh-TW" altLang="en-US" sz="2400">
                <a:solidFill>
                  <a:schemeClr val="tx1"/>
                </a:solidFill>
              </a:rPr>
              <a:t> </a:t>
            </a:r>
            <a:r>
              <a:rPr lang="en-US" altLang="zh-TW" sz="2400">
                <a:solidFill>
                  <a:schemeClr val="tx1"/>
                </a:solidFill>
              </a:rPr>
              <a:t>break</a:t>
            </a:r>
            <a:r>
              <a:rPr lang="zh-TW" altLang="en-US" sz="2400">
                <a:solidFill>
                  <a:schemeClr val="tx1"/>
                </a:solidFill>
              </a:rPr>
              <a:t> </a:t>
            </a:r>
            <a:r>
              <a:rPr lang="en-US" altLang="zh-TW" sz="2400">
                <a:solidFill>
                  <a:schemeClr val="tx1"/>
                </a:solidFill>
              </a:rPr>
              <a:t>is</a:t>
            </a:r>
            <a:r>
              <a:rPr lang="zh-TW" altLang="en-US" sz="2400">
                <a:solidFill>
                  <a:schemeClr val="tx1"/>
                </a:solidFill>
              </a:rPr>
              <a:t> </a:t>
            </a:r>
            <a:r>
              <a:rPr lang="en-US" altLang="zh-TW" sz="2400">
                <a:solidFill>
                  <a:schemeClr val="tx1"/>
                </a:solidFill>
              </a:rPr>
              <a:t>coming</a:t>
            </a:r>
            <a:r>
              <a:rPr lang="zh-TW" altLang="en-US" sz="2400">
                <a:solidFill>
                  <a:schemeClr val="tx1"/>
                </a:solidFill>
              </a:rPr>
              <a:t> </a:t>
            </a:r>
            <a:r>
              <a:rPr lang="en-US" altLang="zh-TW" sz="2400">
                <a:solidFill>
                  <a:schemeClr val="tx1"/>
                </a:solidFill>
              </a:rPr>
              <a:t>soon.</a:t>
            </a:r>
            <a:r>
              <a:rPr lang="zh-TW" altLang="en-US" sz="2400">
                <a:solidFill>
                  <a:schemeClr val="tx1"/>
                </a:solidFill>
              </a:rPr>
              <a:t> </a:t>
            </a:r>
            <a:r>
              <a:rPr lang="en-US" altLang="zh-TW" sz="2400">
                <a:solidFill>
                  <a:schemeClr val="tx1"/>
                </a:solidFill>
              </a:rPr>
              <a:t>[SEP]</a:t>
            </a:r>
            <a:r>
              <a:rPr lang="zh-TW" altLang="en-US" sz="2400">
                <a:solidFill>
                  <a:schemeClr val="tx1"/>
                </a:solidFill>
              </a:rPr>
              <a:t> </a:t>
            </a:r>
            <a:r>
              <a:rPr lang="en-US" altLang="zh-TW" sz="2400">
                <a:solidFill>
                  <a:schemeClr val="tx1"/>
                </a:solidFill>
              </a:rPr>
              <a:t>The</a:t>
            </a:r>
            <a:r>
              <a:rPr lang="zh-TW" altLang="en-US" sz="2400">
                <a:solidFill>
                  <a:schemeClr val="tx1"/>
                </a:solidFill>
              </a:rPr>
              <a:t> </a:t>
            </a:r>
            <a:r>
              <a:rPr lang="en-US" altLang="zh-TW" sz="2400">
                <a:solidFill>
                  <a:schemeClr val="tx1"/>
                </a:solidFill>
              </a:rPr>
              <a:t>spring</a:t>
            </a:r>
            <a:r>
              <a:rPr lang="zh-TW" altLang="en-US" sz="2400">
                <a:solidFill>
                  <a:schemeClr val="tx1"/>
                </a:solidFill>
              </a:rPr>
              <a:t> </a:t>
            </a:r>
            <a:r>
              <a:rPr lang="en-US" altLang="zh-TW" sz="2400">
                <a:solidFill>
                  <a:schemeClr val="tx1"/>
                </a:solidFill>
              </a:rPr>
              <a:t>break</a:t>
            </a:r>
            <a:r>
              <a:rPr lang="zh-TW" altLang="en-US" sz="2400">
                <a:solidFill>
                  <a:schemeClr val="tx1"/>
                </a:solidFill>
              </a:rPr>
              <a:t> </a:t>
            </a:r>
            <a:r>
              <a:rPr lang="en-US" altLang="zh-TW" sz="2400">
                <a:solidFill>
                  <a:schemeClr val="tx1"/>
                </a:solidFill>
              </a:rPr>
              <a:t>was</a:t>
            </a:r>
            <a:r>
              <a:rPr lang="zh-TW" altLang="en-US" sz="2400">
                <a:solidFill>
                  <a:schemeClr val="tx1"/>
                </a:solidFill>
              </a:rPr>
              <a:t> </a:t>
            </a:r>
            <a:r>
              <a:rPr lang="en-US" altLang="zh-TW" sz="2400">
                <a:solidFill>
                  <a:schemeClr val="tx1"/>
                </a:solidFill>
              </a:rPr>
              <a:t>over.</a:t>
            </a:r>
            <a:r>
              <a:rPr lang="zh-TW" altLang="en-US" sz="2400">
                <a:solidFill>
                  <a:schemeClr val="tx1"/>
                </a:solidFill>
              </a:rPr>
              <a:t> </a:t>
            </a:r>
            <a:r>
              <a:rPr lang="en-US" altLang="zh-TW" sz="2400">
                <a:solidFill>
                  <a:schemeClr val="tx1"/>
                </a:solidFill>
              </a:rPr>
              <a:t>[SEP]</a:t>
            </a:r>
            <a:r>
              <a:rPr lang="zh-TW" altLang="en-US" sz="2400">
                <a:solidFill>
                  <a:schemeClr val="tx1"/>
                </a:solidFill>
              </a:rPr>
              <a:t> </a:t>
            </a:r>
            <a:r>
              <a:rPr lang="en-US" altLang="zh-TW" sz="2400">
                <a:solidFill>
                  <a:schemeClr val="tx1"/>
                </a:solidFill>
              </a:rPr>
              <a:t>&gt;&gt;&gt;</a:t>
            </a:r>
            <a:r>
              <a:rPr lang="zh-TW" altLang="en-US" sz="2400">
                <a:solidFill>
                  <a:schemeClr val="tx1"/>
                </a:solidFill>
              </a:rPr>
              <a:t> </a:t>
            </a:r>
            <a:r>
              <a:rPr lang="en-US" altLang="zh-TW" sz="2400" b="1">
                <a:solidFill>
                  <a:srgbClr val="00B050"/>
                </a:solidFill>
              </a:rPr>
              <a:t>contradiction</a:t>
            </a:r>
          </a:p>
          <a:p>
            <a:pPr marL="342900" indent="-342900" algn="just">
              <a:buFont typeface="Arial" panose="020B0604020202020204" pitchFamily="34" charset="0"/>
              <a:buChar char="•"/>
            </a:pPr>
            <a:r>
              <a:rPr lang="en-US" altLang="zh-TW" sz="2400">
                <a:solidFill>
                  <a:schemeClr val="tx1"/>
                </a:solidFill>
              </a:rPr>
              <a:t>[CLS]</a:t>
            </a:r>
            <a:r>
              <a:rPr lang="zh-TW" altLang="en-US" sz="2400">
                <a:solidFill>
                  <a:schemeClr val="tx1"/>
                </a:solidFill>
              </a:rPr>
              <a:t> </a:t>
            </a:r>
            <a:r>
              <a:rPr lang="en-US" altLang="zh-TW" sz="2400">
                <a:solidFill>
                  <a:schemeClr val="tx1"/>
                </a:solidFill>
              </a:rPr>
              <a:t>I</a:t>
            </a:r>
            <a:r>
              <a:rPr lang="zh-TW" altLang="en-US" sz="2400">
                <a:solidFill>
                  <a:schemeClr val="tx1"/>
                </a:solidFill>
              </a:rPr>
              <a:t> </a:t>
            </a:r>
            <a:r>
              <a:rPr lang="en-US" altLang="zh-TW" sz="2400">
                <a:solidFill>
                  <a:schemeClr val="tx1"/>
                </a:solidFill>
              </a:rPr>
              <a:t>am</a:t>
            </a:r>
            <a:r>
              <a:rPr lang="zh-TW" altLang="en-US" sz="2400">
                <a:solidFill>
                  <a:schemeClr val="tx1"/>
                </a:solidFill>
              </a:rPr>
              <a:t> </a:t>
            </a:r>
            <a:r>
              <a:rPr lang="en-US" altLang="zh-TW" sz="2400">
                <a:solidFill>
                  <a:schemeClr val="tx1"/>
                </a:solidFill>
              </a:rPr>
              <a:t>going</a:t>
            </a:r>
            <a:r>
              <a:rPr lang="zh-TW" altLang="en-US" sz="2400">
                <a:solidFill>
                  <a:schemeClr val="tx1"/>
                </a:solidFill>
              </a:rPr>
              <a:t> </a:t>
            </a:r>
            <a:r>
              <a:rPr lang="en-US" altLang="zh-TW" sz="2400">
                <a:solidFill>
                  <a:schemeClr val="tx1"/>
                </a:solidFill>
              </a:rPr>
              <a:t>to</a:t>
            </a:r>
            <a:r>
              <a:rPr lang="zh-TW" altLang="en-US" sz="2400">
                <a:solidFill>
                  <a:schemeClr val="tx1"/>
                </a:solidFill>
              </a:rPr>
              <a:t> </a:t>
            </a:r>
            <a:r>
              <a:rPr lang="en-US" altLang="zh-TW" sz="2400">
                <a:solidFill>
                  <a:schemeClr val="tx1"/>
                </a:solidFill>
              </a:rPr>
              <a:t>have</a:t>
            </a:r>
            <a:r>
              <a:rPr lang="zh-TW" altLang="en-US" sz="2400">
                <a:solidFill>
                  <a:schemeClr val="tx1"/>
                </a:solidFill>
              </a:rPr>
              <a:t> </a:t>
            </a:r>
            <a:r>
              <a:rPr lang="en-US" altLang="zh-TW" sz="2400">
                <a:solidFill>
                  <a:schemeClr val="tx1"/>
                </a:solidFill>
              </a:rPr>
              <a:t>dinner.</a:t>
            </a:r>
            <a:r>
              <a:rPr lang="zh-TW" altLang="en-US" sz="2400">
                <a:solidFill>
                  <a:schemeClr val="tx1"/>
                </a:solidFill>
              </a:rPr>
              <a:t> </a:t>
            </a:r>
            <a:r>
              <a:rPr lang="en-US" altLang="zh-TW" sz="2400">
                <a:solidFill>
                  <a:schemeClr val="tx1"/>
                </a:solidFill>
              </a:rPr>
              <a:t>[SEP]</a:t>
            </a:r>
            <a:r>
              <a:rPr lang="zh-TW" altLang="en-US" sz="2400">
                <a:solidFill>
                  <a:schemeClr val="tx1"/>
                </a:solidFill>
              </a:rPr>
              <a:t> </a:t>
            </a:r>
            <a:r>
              <a:rPr lang="en-US" altLang="zh-TW" sz="2400">
                <a:solidFill>
                  <a:schemeClr val="tx1"/>
                </a:solidFill>
              </a:rPr>
              <a:t>I</a:t>
            </a:r>
            <a:r>
              <a:rPr lang="zh-TW" altLang="en-US" sz="2400">
                <a:solidFill>
                  <a:schemeClr val="tx1"/>
                </a:solidFill>
              </a:rPr>
              <a:t> </a:t>
            </a:r>
            <a:r>
              <a:rPr lang="en-US" altLang="zh-TW" sz="2400">
                <a:solidFill>
                  <a:schemeClr val="tx1"/>
                </a:solidFill>
              </a:rPr>
              <a:t>am</a:t>
            </a:r>
            <a:r>
              <a:rPr lang="zh-TW" altLang="en-US" sz="2400">
                <a:solidFill>
                  <a:schemeClr val="tx1"/>
                </a:solidFill>
              </a:rPr>
              <a:t> </a:t>
            </a:r>
            <a:r>
              <a:rPr lang="en-US" altLang="zh-TW" sz="2400">
                <a:solidFill>
                  <a:schemeClr val="tx1"/>
                </a:solidFill>
              </a:rPr>
              <a:t>going</a:t>
            </a:r>
            <a:r>
              <a:rPr lang="zh-TW" altLang="en-US" sz="2400">
                <a:solidFill>
                  <a:schemeClr val="tx1"/>
                </a:solidFill>
              </a:rPr>
              <a:t> </a:t>
            </a:r>
            <a:r>
              <a:rPr lang="en-US" altLang="zh-TW" sz="2400">
                <a:solidFill>
                  <a:schemeClr val="tx1"/>
                </a:solidFill>
              </a:rPr>
              <a:t>to</a:t>
            </a:r>
            <a:r>
              <a:rPr lang="zh-TW" altLang="en-US" sz="2400">
                <a:solidFill>
                  <a:schemeClr val="tx1"/>
                </a:solidFill>
              </a:rPr>
              <a:t> </a:t>
            </a:r>
            <a:r>
              <a:rPr lang="en-US" altLang="zh-TW" sz="2400">
                <a:solidFill>
                  <a:schemeClr val="tx1"/>
                </a:solidFill>
              </a:rPr>
              <a:t>eat</a:t>
            </a:r>
            <a:r>
              <a:rPr lang="zh-TW" altLang="en-US" sz="2400">
                <a:solidFill>
                  <a:schemeClr val="tx1"/>
                </a:solidFill>
              </a:rPr>
              <a:t> </a:t>
            </a:r>
            <a:r>
              <a:rPr lang="en-US" altLang="zh-TW" sz="2400">
                <a:solidFill>
                  <a:schemeClr val="tx1"/>
                </a:solidFill>
              </a:rPr>
              <a:t>something.</a:t>
            </a:r>
            <a:r>
              <a:rPr lang="zh-TW" altLang="en-US" sz="2400">
                <a:solidFill>
                  <a:schemeClr val="tx1"/>
                </a:solidFill>
              </a:rPr>
              <a:t> </a:t>
            </a:r>
            <a:r>
              <a:rPr lang="en-US" altLang="zh-TW" sz="2400">
                <a:solidFill>
                  <a:schemeClr val="tx1"/>
                </a:solidFill>
              </a:rPr>
              <a:t>[SEP]</a:t>
            </a:r>
            <a:r>
              <a:rPr lang="zh-TW" altLang="en-US" sz="2400">
                <a:solidFill>
                  <a:schemeClr val="tx1"/>
                </a:solidFill>
              </a:rPr>
              <a:t> </a:t>
            </a:r>
            <a:r>
              <a:rPr lang="en-US" altLang="zh-TW" sz="2400">
                <a:solidFill>
                  <a:schemeClr val="tx1"/>
                </a:solidFill>
              </a:rPr>
              <a:t>&gt;&gt;&gt;</a:t>
            </a:r>
            <a:r>
              <a:rPr lang="zh-TW" altLang="en-US" sz="2400">
                <a:solidFill>
                  <a:schemeClr val="tx1"/>
                </a:solidFill>
              </a:rPr>
              <a:t> </a:t>
            </a:r>
            <a:r>
              <a:rPr lang="en-US" altLang="zh-TW" sz="2400" b="1">
                <a:solidFill>
                  <a:srgbClr val="FF0000"/>
                </a:solidFill>
              </a:rPr>
              <a:t>entailment</a:t>
            </a:r>
          </a:p>
          <a:p>
            <a:pPr marL="342900" indent="-342900" algn="just">
              <a:buFont typeface="Arial" panose="020B0604020202020204" pitchFamily="34" charset="0"/>
              <a:buChar char="•"/>
            </a:pPr>
            <a:r>
              <a:rPr lang="en-US" altLang="zh-TW" sz="2400">
                <a:solidFill>
                  <a:schemeClr val="tx1"/>
                </a:solidFill>
              </a:rPr>
              <a:t>[CLS]</a:t>
            </a:r>
            <a:r>
              <a:rPr lang="zh-TW" altLang="en-US" sz="2400">
                <a:solidFill>
                  <a:schemeClr val="tx1"/>
                </a:solidFill>
              </a:rPr>
              <a:t> </a:t>
            </a:r>
            <a:r>
              <a:rPr lang="en-US" altLang="zh-TW" sz="2400">
                <a:solidFill>
                  <a:schemeClr val="tx1"/>
                </a:solidFill>
              </a:rPr>
              <a:t>Mary</a:t>
            </a:r>
            <a:r>
              <a:rPr lang="zh-TW" altLang="en-US" sz="2400">
                <a:solidFill>
                  <a:schemeClr val="tx1"/>
                </a:solidFill>
              </a:rPr>
              <a:t> </a:t>
            </a:r>
            <a:r>
              <a:rPr lang="en-US" altLang="zh-TW" sz="2400">
                <a:solidFill>
                  <a:schemeClr val="tx1"/>
                </a:solidFill>
              </a:rPr>
              <a:t>likes</a:t>
            </a:r>
            <a:r>
              <a:rPr lang="zh-TW" altLang="en-US" sz="2400">
                <a:solidFill>
                  <a:schemeClr val="tx1"/>
                </a:solidFill>
              </a:rPr>
              <a:t> </a:t>
            </a:r>
            <a:r>
              <a:rPr lang="en-US" altLang="zh-TW" sz="2400">
                <a:solidFill>
                  <a:schemeClr val="tx1"/>
                </a:solidFill>
              </a:rPr>
              <a:t>pie.</a:t>
            </a:r>
            <a:r>
              <a:rPr lang="zh-TW" altLang="en-US" sz="2400">
                <a:solidFill>
                  <a:schemeClr val="tx1"/>
                </a:solidFill>
              </a:rPr>
              <a:t> </a:t>
            </a:r>
            <a:r>
              <a:rPr lang="en-US" altLang="zh-TW" sz="2400">
                <a:solidFill>
                  <a:schemeClr val="tx1"/>
                </a:solidFill>
              </a:rPr>
              <a:t>[SEP]</a:t>
            </a:r>
            <a:r>
              <a:rPr lang="zh-TW" altLang="en-US" sz="2400">
                <a:solidFill>
                  <a:schemeClr val="tx1"/>
                </a:solidFill>
              </a:rPr>
              <a:t> </a:t>
            </a:r>
            <a:r>
              <a:rPr lang="en-US" altLang="zh-TW" sz="2400">
                <a:solidFill>
                  <a:schemeClr val="tx1"/>
                </a:solidFill>
              </a:rPr>
              <a:t>Mary</a:t>
            </a:r>
            <a:r>
              <a:rPr lang="zh-TW" altLang="en-US" sz="2400">
                <a:solidFill>
                  <a:schemeClr val="tx1"/>
                </a:solidFill>
              </a:rPr>
              <a:t> </a:t>
            </a:r>
            <a:r>
              <a:rPr lang="en-US" altLang="zh-TW" sz="2400">
                <a:solidFill>
                  <a:schemeClr val="tx1"/>
                </a:solidFill>
              </a:rPr>
              <a:t>hates</a:t>
            </a:r>
            <a:r>
              <a:rPr lang="zh-TW" altLang="en-US" sz="2400">
                <a:solidFill>
                  <a:schemeClr val="tx1"/>
                </a:solidFill>
              </a:rPr>
              <a:t> </a:t>
            </a:r>
            <a:r>
              <a:rPr lang="en-US" altLang="zh-TW" sz="2400">
                <a:solidFill>
                  <a:schemeClr val="tx1"/>
                </a:solidFill>
              </a:rPr>
              <a:t>pie.</a:t>
            </a:r>
            <a:r>
              <a:rPr lang="zh-TW" altLang="en-US" sz="2400">
                <a:solidFill>
                  <a:schemeClr val="tx1"/>
                </a:solidFill>
              </a:rPr>
              <a:t> </a:t>
            </a:r>
            <a:r>
              <a:rPr lang="en-US" altLang="zh-TW" sz="2400">
                <a:solidFill>
                  <a:schemeClr val="tx1"/>
                </a:solidFill>
              </a:rPr>
              <a:t>[SEP]</a:t>
            </a:r>
            <a:r>
              <a:rPr lang="zh-TW" altLang="en-US" sz="2400">
                <a:solidFill>
                  <a:schemeClr val="tx1"/>
                </a:solidFill>
              </a:rPr>
              <a:t> </a:t>
            </a:r>
            <a:r>
              <a:rPr lang="en-US" altLang="zh-TW" sz="2400">
                <a:solidFill>
                  <a:schemeClr val="tx1"/>
                </a:solidFill>
              </a:rPr>
              <a:t>&gt;&gt;&gt;</a:t>
            </a:r>
            <a:r>
              <a:rPr lang="zh-TW" altLang="en-US" sz="2400">
                <a:solidFill>
                  <a:schemeClr val="tx1"/>
                </a:solidFill>
              </a:rPr>
              <a:t> </a:t>
            </a:r>
            <a:r>
              <a:rPr lang="en-US" altLang="zh-TW" sz="2400">
                <a:solidFill>
                  <a:schemeClr val="tx1"/>
                </a:solidFill>
              </a:rPr>
              <a:t>?</a:t>
            </a:r>
            <a:endParaRPr lang="en-TW" sz="2400">
              <a:solidFill>
                <a:schemeClr val="tx1"/>
              </a:solidFill>
            </a:endParaRPr>
          </a:p>
        </p:txBody>
      </p:sp>
      <p:sp>
        <p:nvSpPr>
          <p:cNvPr id="8" name="Rounded Rectangular Callout 7">
            <a:extLst>
              <a:ext uri="{FF2B5EF4-FFF2-40B4-BE49-F238E27FC236}">
                <a16:creationId xmlns:a16="http://schemas.microsoft.com/office/drawing/2014/main" id="{BAE9FEEF-9988-9648-BCFE-22C4193CCAE7}"/>
              </a:ext>
            </a:extLst>
          </p:cNvPr>
          <p:cNvSpPr/>
          <p:nvPr/>
        </p:nvSpPr>
        <p:spPr>
          <a:xfrm>
            <a:off x="6521824" y="2393577"/>
            <a:ext cx="5549153" cy="3550024"/>
          </a:xfrm>
          <a:prstGeom prst="wedgeRoundRectCallout">
            <a:avLst>
              <a:gd name="adj1" fmla="val -35065"/>
              <a:gd name="adj2" fmla="val 69099"/>
              <a:gd name="adj3" fmla="val 16667"/>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a:buFont typeface="Arial" panose="020B0604020202020204" pitchFamily="34" charset="0"/>
              <a:buChar char="•"/>
            </a:pPr>
            <a:r>
              <a:rPr lang="en-US" altLang="zh-TW" sz="2400">
                <a:solidFill>
                  <a:schemeClr val="tx1"/>
                </a:solidFill>
              </a:rPr>
              <a:t>[CLS]</a:t>
            </a:r>
            <a:r>
              <a:rPr lang="zh-TW" altLang="en-US" sz="2400">
                <a:solidFill>
                  <a:schemeClr val="tx1"/>
                </a:solidFill>
              </a:rPr>
              <a:t> </a:t>
            </a:r>
            <a:r>
              <a:rPr lang="en-US" altLang="zh-TW" sz="2400">
                <a:solidFill>
                  <a:schemeClr val="tx1"/>
                </a:solidFill>
              </a:rPr>
              <a:t>The</a:t>
            </a:r>
            <a:r>
              <a:rPr lang="zh-TW" altLang="en-US" sz="2400">
                <a:solidFill>
                  <a:schemeClr val="tx1"/>
                </a:solidFill>
              </a:rPr>
              <a:t> </a:t>
            </a:r>
            <a:r>
              <a:rPr lang="en-US" altLang="zh-TW" sz="2400">
                <a:solidFill>
                  <a:schemeClr val="tx1"/>
                </a:solidFill>
              </a:rPr>
              <a:t>spring</a:t>
            </a:r>
            <a:r>
              <a:rPr lang="zh-TW" altLang="en-US" sz="2400">
                <a:solidFill>
                  <a:schemeClr val="tx1"/>
                </a:solidFill>
              </a:rPr>
              <a:t> </a:t>
            </a:r>
            <a:r>
              <a:rPr lang="en-US" altLang="zh-TW" sz="2400">
                <a:solidFill>
                  <a:schemeClr val="tx1"/>
                </a:solidFill>
              </a:rPr>
              <a:t>break</a:t>
            </a:r>
            <a:r>
              <a:rPr lang="zh-TW" altLang="en-US" sz="2400">
                <a:solidFill>
                  <a:schemeClr val="tx1"/>
                </a:solidFill>
              </a:rPr>
              <a:t> </a:t>
            </a:r>
            <a:r>
              <a:rPr lang="en-US" altLang="zh-TW" sz="2400">
                <a:solidFill>
                  <a:schemeClr val="tx1"/>
                </a:solidFill>
              </a:rPr>
              <a:t>is</a:t>
            </a:r>
            <a:r>
              <a:rPr lang="zh-TW" altLang="en-US" sz="2400">
                <a:solidFill>
                  <a:schemeClr val="tx1"/>
                </a:solidFill>
              </a:rPr>
              <a:t> </a:t>
            </a:r>
            <a:r>
              <a:rPr lang="en-US" altLang="zh-TW" sz="2400">
                <a:solidFill>
                  <a:schemeClr val="tx1"/>
                </a:solidFill>
              </a:rPr>
              <a:t>coming</a:t>
            </a:r>
            <a:r>
              <a:rPr lang="zh-TW" altLang="en-US" sz="2400">
                <a:solidFill>
                  <a:schemeClr val="tx1"/>
                </a:solidFill>
              </a:rPr>
              <a:t> </a:t>
            </a:r>
            <a:r>
              <a:rPr lang="en-US" altLang="zh-TW" sz="2400">
                <a:solidFill>
                  <a:schemeClr val="tx1"/>
                </a:solidFill>
              </a:rPr>
              <a:t>soon.</a:t>
            </a:r>
            <a:r>
              <a:rPr lang="zh-TW" altLang="en-US" sz="2400">
                <a:solidFill>
                  <a:schemeClr val="tx1"/>
                </a:solidFill>
              </a:rPr>
              <a:t> </a:t>
            </a:r>
            <a:r>
              <a:rPr lang="en-US" altLang="zh-TW" sz="2400">
                <a:solidFill>
                  <a:schemeClr val="tx1"/>
                </a:solidFill>
                <a:highlight>
                  <a:srgbClr val="FFFF00"/>
                </a:highlight>
              </a:rPr>
              <a:t>Is</a:t>
            </a:r>
            <a:r>
              <a:rPr lang="zh-TW" altLang="en-US" sz="2400">
                <a:solidFill>
                  <a:schemeClr val="tx1"/>
                </a:solidFill>
                <a:highlight>
                  <a:srgbClr val="FFFF00"/>
                </a:highlight>
              </a:rPr>
              <a:t> </a:t>
            </a:r>
            <a:r>
              <a:rPr lang="en-US" altLang="zh-TW" sz="2400">
                <a:solidFill>
                  <a:schemeClr val="tx1"/>
                </a:solidFill>
                <a:highlight>
                  <a:srgbClr val="FFFF00"/>
                </a:highlight>
              </a:rPr>
              <a:t>it</a:t>
            </a:r>
            <a:r>
              <a:rPr lang="zh-TW" altLang="en-US" sz="2400">
                <a:solidFill>
                  <a:schemeClr val="tx1"/>
                </a:solidFill>
                <a:highlight>
                  <a:srgbClr val="FFFF00"/>
                </a:highlight>
              </a:rPr>
              <a:t> </a:t>
            </a:r>
            <a:r>
              <a:rPr lang="en-US" altLang="zh-TW" sz="2400">
                <a:solidFill>
                  <a:schemeClr val="tx1"/>
                </a:solidFill>
                <a:highlight>
                  <a:srgbClr val="FFFF00"/>
                </a:highlight>
              </a:rPr>
              <a:t>true</a:t>
            </a:r>
            <a:r>
              <a:rPr lang="zh-TW" altLang="en-US" sz="2400">
                <a:solidFill>
                  <a:schemeClr val="tx1"/>
                </a:solidFill>
                <a:highlight>
                  <a:srgbClr val="FFFF00"/>
                </a:highlight>
              </a:rPr>
              <a:t> </a:t>
            </a:r>
            <a:r>
              <a:rPr lang="en-US" altLang="zh-TW" sz="2400">
                <a:solidFill>
                  <a:schemeClr val="tx1"/>
                </a:solidFill>
                <a:highlight>
                  <a:srgbClr val="FFFF00"/>
                </a:highlight>
              </a:rPr>
              <a:t>that</a:t>
            </a:r>
            <a:r>
              <a:rPr lang="zh-TW" altLang="en-US" sz="2400">
                <a:solidFill>
                  <a:schemeClr val="tx1"/>
                </a:solidFill>
                <a:highlight>
                  <a:srgbClr val="FFFF00"/>
                </a:highlight>
              </a:rPr>
              <a:t> </a:t>
            </a:r>
            <a:r>
              <a:rPr lang="en-US" altLang="zh-TW" sz="2400">
                <a:solidFill>
                  <a:schemeClr val="tx1"/>
                </a:solidFill>
              </a:rPr>
              <a:t>the</a:t>
            </a:r>
            <a:r>
              <a:rPr lang="zh-TW" altLang="en-US" sz="2400">
                <a:solidFill>
                  <a:schemeClr val="tx1"/>
                </a:solidFill>
              </a:rPr>
              <a:t> </a:t>
            </a:r>
            <a:r>
              <a:rPr lang="en-US" altLang="zh-TW" sz="2400">
                <a:solidFill>
                  <a:schemeClr val="tx1"/>
                </a:solidFill>
              </a:rPr>
              <a:t>spring</a:t>
            </a:r>
            <a:r>
              <a:rPr lang="zh-TW" altLang="en-US" sz="2400">
                <a:solidFill>
                  <a:schemeClr val="tx1"/>
                </a:solidFill>
              </a:rPr>
              <a:t> </a:t>
            </a:r>
            <a:r>
              <a:rPr lang="en-US" altLang="zh-TW" sz="2400">
                <a:solidFill>
                  <a:schemeClr val="tx1"/>
                </a:solidFill>
              </a:rPr>
              <a:t>break</a:t>
            </a:r>
            <a:r>
              <a:rPr lang="zh-TW" altLang="en-US" sz="2400">
                <a:solidFill>
                  <a:schemeClr val="tx1"/>
                </a:solidFill>
              </a:rPr>
              <a:t> </a:t>
            </a:r>
            <a:r>
              <a:rPr lang="en-US" altLang="zh-TW" sz="2400">
                <a:solidFill>
                  <a:schemeClr val="tx1"/>
                </a:solidFill>
              </a:rPr>
              <a:t>was</a:t>
            </a:r>
            <a:r>
              <a:rPr lang="zh-TW" altLang="en-US" sz="2400">
                <a:solidFill>
                  <a:schemeClr val="tx1"/>
                </a:solidFill>
              </a:rPr>
              <a:t> </a:t>
            </a:r>
            <a:r>
              <a:rPr lang="en-US" altLang="zh-TW" sz="2400">
                <a:solidFill>
                  <a:schemeClr val="tx1"/>
                </a:solidFill>
              </a:rPr>
              <a:t>over?</a:t>
            </a:r>
            <a:r>
              <a:rPr lang="zh-TW" altLang="en-US" sz="2400">
                <a:solidFill>
                  <a:schemeClr val="tx1"/>
                </a:solidFill>
              </a:rPr>
              <a:t> </a:t>
            </a:r>
            <a:r>
              <a:rPr lang="en-US" altLang="zh-TW" sz="2400">
                <a:solidFill>
                  <a:schemeClr val="tx1"/>
                </a:solidFill>
              </a:rPr>
              <a:t>&gt;&gt;&gt;</a:t>
            </a:r>
            <a:r>
              <a:rPr lang="zh-TW" altLang="en-US" sz="2400">
                <a:solidFill>
                  <a:schemeClr val="tx1"/>
                </a:solidFill>
              </a:rPr>
              <a:t> </a:t>
            </a:r>
            <a:r>
              <a:rPr lang="en-US" altLang="zh-TW" sz="2400" b="1">
                <a:solidFill>
                  <a:srgbClr val="00B050"/>
                </a:solidFill>
              </a:rPr>
              <a:t>no</a:t>
            </a:r>
          </a:p>
          <a:p>
            <a:pPr marL="342900" indent="-342900" algn="just">
              <a:buFont typeface="Arial" panose="020B0604020202020204" pitchFamily="34" charset="0"/>
              <a:buChar char="•"/>
            </a:pPr>
            <a:r>
              <a:rPr lang="en-US" altLang="zh-TW" sz="2400">
                <a:solidFill>
                  <a:schemeClr val="tx1"/>
                </a:solidFill>
              </a:rPr>
              <a:t>[CLS]</a:t>
            </a:r>
            <a:r>
              <a:rPr lang="zh-TW" altLang="en-US" sz="2400">
                <a:solidFill>
                  <a:schemeClr val="tx1"/>
                </a:solidFill>
              </a:rPr>
              <a:t> </a:t>
            </a:r>
            <a:r>
              <a:rPr lang="en-US" altLang="zh-TW" sz="2400">
                <a:solidFill>
                  <a:schemeClr val="tx1"/>
                </a:solidFill>
              </a:rPr>
              <a:t>I</a:t>
            </a:r>
            <a:r>
              <a:rPr lang="zh-TW" altLang="en-US" sz="2400">
                <a:solidFill>
                  <a:schemeClr val="tx1"/>
                </a:solidFill>
              </a:rPr>
              <a:t> </a:t>
            </a:r>
            <a:r>
              <a:rPr lang="en-US" altLang="zh-TW" sz="2400">
                <a:solidFill>
                  <a:schemeClr val="tx1"/>
                </a:solidFill>
              </a:rPr>
              <a:t>am</a:t>
            </a:r>
            <a:r>
              <a:rPr lang="zh-TW" altLang="en-US" sz="2400">
                <a:solidFill>
                  <a:schemeClr val="tx1"/>
                </a:solidFill>
              </a:rPr>
              <a:t> </a:t>
            </a:r>
            <a:r>
              <a:rPr lang="en-US" altLang="zh-TW" sz="2400">
                <a:solidFill>
                  <a:schemeClr val="tx1"/>
                </a:solidFill>
              </a:rPr>
              <a:t>going</a:t>
            </a:r>
            <a:r>
              <a:rPr lang="zh-TW" altLang="en-US" sz="2400">
                <a:solidFill>
                  <a:schemeClr val="tx1"/>
                </a:solidFill>
              </a:rPr>
              <a:t> </a:t>
            </a:r>
            <a:r>
              <a:rPr lang="en-US" altLang="zh-TW" sz="2400">
                <a:solidFill>
                  <a:schemeClr val="tx1"/>
                </a:solidFill>
              </a:rPr>
              <a:t>to</a:t>
            </a:r>
            <a:r>
              <a:rPr lang="zh-TW" altLang="en-US" sz="2400">
                <a:solidFill>
                  <a:schemeClr val="tx1"/>
                </a:solidFill>
              </a:rPr>
              <a:t> </a:t>
            </a:r>
            <a:r>
              <a:rPr lang="en-US" altLang="zh-TW" sz="2400">
                <a:solidFill>
                  <a:schemeClr val="tx1"/>
                </a:solidFill>
              </a:rPr>
              <a:t>have</a:t>
            </a:r>
            <a:r>
              <a:rPr lang="zh-TW" altLang="en-US" sz="2400">
                <a:solidFill>
                  <a:schemeClr val="tx1"/>
                </a:solidFill>
              </a:rPr>
              <a:t> </a:t>
            </a:r>
            <a:r>
              <a:rPr lang="en-US" altLang="zh-TW" sz="2400">
                <a:solidFill>
                  <a:schemeClr val="tx1"/>
                </a:solidFill>
              </a:rPr>
              <a:t>dinner. </a:t>
            </a:r>
            <a:r>
              <a:rPr lang="en-US" altLang="zh-TW" sz="2400">
                <a:solidFill>
                  <a:schemeClr val="tx1"/>
                </a:solidFill>
                <a:highlight>
                  <a:srgbClr val="FFFF00"/>
                </a:highlight>
              </a:rPr>
              <a:t>Is</a:t>
            </a:r>
            <a:r>
              <a:rPr lang="zh-TW" altLang="en-US" sz="2400">
                <a:solidFill>
                  <a:schemeClr val="tx1"/>
                </a:solidFill>
                <a:highlight>
                  <a:srgbClr val="FFFF00"/>
                </a:highlight>
              </a:rPr>
              <a:t> </a:t>
            </a:r>
            <a:r>
              <a:rPr lang="en-US" altLang="zh-TW" sz="2400">
                <a:solidFill>
                  <a:schemeClr val="tx1"/>
                </a:solidFill>
                <a:highlight>
                  <a:srgbClr val="FFFF00"/>
                </a:highlight>
              </a:rPr>
              <a:t>it</a:t>
            </a:r>
            <a:r>
              <a:rPr lang="zh-TW" altLang="en-US" sz="2400">
                <a:solidFill>
                  <a:schemeClr val="tx1"/>
                </a:solidFill>
                <a:highlight>
                  <a:srgbClr val="FFFF00"/>
                </a:highlight>
              </a:rPr>
              <a:t> </a:t>
            </a:r>
            <a:r>
              <a:rPr lang="en-US" altLang="zh-TW" sz="2400">
                <a:solidFill>
                  <a:schemeClr val="tx1"/>
                </a:solidFill>
                <a:highlight>
                  <a:srgbClr val="FFFF00"/>
                </a:highlight>
              </a:rPr>
              <a:t>true</a:t>
            </a:r>
            <a:r>
              <a:rPr lang="zh-TW" altLang="en-US" sz="2400">
                <a:solidFill>
                  <a:schemeClr val="tx1"/>
                </a:solidFill>
                <a:highlight>
                  <a:srgbClr val="FFFF00"/>
                </a:highlight>
              </a:rPr>
              <a:t> </a:t>
            </a:r>
            <a:r>
              <a:rPr lang="en-US" altLang="zh-TW" sz="2400">
                <a:solidFill>
                  <a:schemeClr val="tx1"/>
                </a:solidFill>
                <a:highlight>
                  <a:srgbClr val="FFFF00"/>
                </a:highlight>
              </a:rPr>
              <a:t>that</a:t>
            </a:r>
            <a:r>
              <a:rPr lang="zh-TW" altLang="en-US" sz="2400">
                <a:solidFill>
                  <a:schemeClr val="tx1"/>
                </a:solidFill>
              </a:rPr>
              <a:t> </a:t>
            </a:r>
            <a:r>
              <a:rPr lang="en-US" altLang="zh-TW" sz="2400">
                <a:solidFill>
                  <a:schemeClr val="tx1"/>
                </a:solidFill>
              </a:rPr>
              <a:t>I</a:t>
            </a:r>
            <a:r>
              <a:rPr lang="zh-TW" altLang="en-US" sz="2400">
                <a:solidFill>
                  <a:schemeClr val="tx1"/>
                </a:solidFill>
              </a:rPr>
              <a:t> </a:t>
            </a:r>
            <a:r>
              <a:rPr lang="en-US" altLang="zh-TW" sz="2400">
                <a:solidFill>
                  <a:schemeClr val="tx1"/>
                </a:solidFill>
              </a:rPr>
              <a:t>am</a:t>
            </a:r>
            <a:r>
              <a:rPr lang="zh-TW" altLang="en-US" sz="2400">
                <a:solidFill>
                  <a:schemeClr val="tx1"/>
                </a:solidFill>
              </a:rPr>
              <a:t> </a:t>
            </a:r>
            <a:r>
              <a:rPr lang="en-US" altLang="zh-TW" sz="2400">
                <a:solidFill>
                  <a:schemeClr val="tx1"/>
                </a:solidFill>
              </a:rPr>
              <a:t>going</a:t>
            </a:r>
            <a:r>
              <a:rPr lang="zh-TW" altLang="en-US" sz="2400">
                <a:solidFill>
                  <a:schemeClr val="tx1"/>
                </a:solidFill>
              </a:rPr>
              <a:t> </a:t>
            </a:r>
            <a:r>
              <a:rPr lang="en-US" altLang="zh-TW" sz="2400">
                <a:solidFill>
                  <a:schemeClr val="tx1"/>
                </a:solidFill>
              </a:rPr>
              <a:t>to</a:t>
            </a:r>
            <a:r>
              <a:rPr lang="zh-TW" altLang="en-US" sz="2400">
                <a:solidFill>
                  <a:schemeClr val="tx1"/>
                </a:solidFill>
              </a:rPr>
              <a:t> </a:t>
            </a:r>
            <a:r>
              <a:rPr lang="en-US" altLang="zh-TW" sz="2400">
                <a:solidFill>
                  <a:schemeClr val="tx1"/>
                </a:solidFill>
              </a:rPr>
              <a:t>eat</a:t>
            </a:r>
            <a:r>
              <a:rPr lang="zh-TW" altLang="en-US" sz="2400">
                <a:solidFill>
                  <a:schemeClr val="tx1"/>
                </a:solidFill>
              </a:rPr>
              <a:t> </a:t>
            </a:r>
            <a:r>
              <a:rPr lang="en-US" altLang="zh-TW" sz="2400">
                <a:solidFill>
                  <a:schemeClr val="tx1"/>
                </a:solidFill>
              </a:rPr>
              <a:t>something?</a:t>
            </a:r>
            <a:r>
              <a:rPr lang="zh-TW" altLang="en-US" sz="2400">
                <a:solidFill>
                  <a:schemeClr val="tx1"/>
                </a:solidFill>
              </a:rPr>
              <a:t> </a:t>
            </a:r>
            <a:r>
              <a:rPr lang="en-US" altLang="zh-TW" sz="2400">
                <a:solidFill>
                  <a:schemeClr val="tx1"/>
                </a:solidFill>
              </a:rPr>
              <a:t>&gt;&gt;&gt;</a:t>
            </a:r>
            <a:r>
              <a:rPr lang="zh-TW" altLang="en-US" sz="2400">
                <a:solidFill>
                  <a:schemeClr val="tx1"/>
                </a:solidFill>
              </a:rPr>
              <a:t> </a:t>
            </a:r>
            <a:r>
              <a:rPr lang="en-US" altLang="zh-TW" sz="2400" b="1">
                <a:solidFill>
                  <a:srgbClr val="FF0000"/>
                </a:solidFill>
              </a:rPr>
              <a:t>yes</a:t>
            </a:r>
          </a:p>
          <a:p>
            <a:pPr marL="342900" indent="-342900" algn="just">
              <a:buFont typeface="Arial" panose="020B0604020202020204" pitchFamily="34" charset="0"/>
              <a:buChar char="•"/>
            </a:pPr>
            <a:r>
              <a:rPr lang="en-US" altLang="zh-TW" sz="2400">
                <a:solidFill>
                  <a:schemeClr val="tx1"/>
                </a:solidFill>
              </a:rPr>
              <a:t>[CLS]</a:t>
            </a:r>
            <a:r>
              <a:rPr lang="zh-TW" altLang="en-US" sz="2400">
                <a:solidFill>
                  <a:schemeClr val="tx1"/>
                </a:solidFill>
              </a:rPr>
              <a:t> </a:t>
            </a:r>
            <a:r>
              <a:rPr lang="en-US" altLang="zh-TW" sz="2400">
                <a:solidFill>
                  <a:schemeClr val="tx1"/>
                </a:solidFill>
              </a:rPr>
              <a:t>Mary</a:t>
            </a:r>
            <a:r>
              <a:rPr lang="zh-TW" altLang="en-US" sz="2400">
                <a:solidFill>
                  <a:schemeClr val="tx1"/>
                </a:solidFill>
              </a:rPr>
              <a:t> </a:t>
            </a:r>
            <a:r>
              <a:rPr lang="en-US" altLang="zh-TW" sz="2400">
                <a:solidFill>
                  <a:schemeClr val="tx1"/>
                </a:solidFill>
              </a:rPr>
              <a:t>likes</a:t>
            </a:r>
            <a:r>
              <a:rPr lang="zh-TW" altLang="en-US" sz="2400">
                <a:solidFill>
                  <a:schemeClr val="tx1"/>
                </a:solidFill>
              </a:rPr>
              <a:t> </a:t>
            </a:r>
            <a:r>
              <a:rPr lang="en-US" altLang="zh-TW" sz="2400">
                <a:solidFill>
                  <a:schemeClr val="tx1"/>
                </a:solidFill>
              </a:rPr>
              <a:t>pie.</a:t>
            </a:r>
            <a:r>
              <a:rPr lang="zh-TW" altLang="en-US" sz="2400">
                <a:solidFill>
                  <a:schemeClr val="tx1"/>
                </a:solidFill>
              </a:rPr>
              <a:t> </a:t>
            </a:r>
            <a:r>
              <a:rPr lang="en-US" altLang="zh-TW" sz="2400">
                <a:solidFill>
                  <a:schemeClr val="tx1"/>
                </a:solidFill>
                <a:highlight>
                  <a:srgbClr val="FFFF00"/>
                </a:highlight>
              </a:rPr>
              <a:t>Is</a:t>
            </a:r>
            <a:r>
              <a:rPr lang="zh-TW" altLang="en-US" sz="2400">
                <a:solidFill>
                  <a:schemeClr val="tx1"/>
                </a:solidFill>
                <a:highlight>
                  <a:srgbClr val="FFFF00"/>
                </a:highlight>
              </a:rPr>
              <a:t> </a:t>
            </a:r>
            <a:r>
              <a:rPr lang="en-US" altLang="zh-TW" sz="2400">
                <a:solidFill>
                  <a:schemeClr val="tx1"/>
                </a:solidFill>
                <a:highlight>
                  <a:srgbClr val="FFFF00"/>
                </a:highlight>
              </a:rPr>
              <a:t>it</a:t>
            </a:r>
            <a:r>
              <a:rPr lang="zh-TW" altLang="en-US" sz="2400">
                <a:solidFill>
                  <a:schemeClr val="tx1"/>
                </a:solidFill>
                <a:highlight>
                  <a:srgbClr val="FFFF00"/>
                </a:highlight>
              </a:rPr>
              <a:t> </a:t>
            </a:r>
            <a:r>
              <a:rPr lang="en-US" altLang="zh-TW" sz="2400">
                <a:solidFill>
                  <a:schemeClr val="tx1"/>
                </a:solidFill>
                <a:highlight>
                  <a:srgbClr val="FFFF00"/>
                </a:highlight>
              </a:rPr>
              <a:t>true</a:t>
            </a:r>
            <a:r>
              <a:rPr lang="zh-TW" altLang="en-US" sz="2400">
                <a:solidFill>
                  <a:schemeClr val="tx1"/>
                </a:solidFill>
                <a:highlight>
                  <a:srgbClr val="FFFF00"/>
                </a:highlight>
              </a:rPr>
              <a:t> </a:t>
            </a:r>
            <a:r>
              <a:rPr lang="en-US" altLang="zh-TW" sz="2400">
                <a:solidFill>
                  <a:schemeClr val="tx1"/>
                </a:solidFill>
                <a:highlight>
                  <a:srgbClr val="FFFF00"/>
                </a:highlight>
              </a:rPr>
              <a:t>that</a:t>
            </a:r>
            <a:r>
              <a:rPr lang="zh-TW" altLang="en-US" sz="2400">
                <a:solidFill>
                  <a:schemeClr val="tx1"/>
                </a:solidFill>
              </a:rPr>
              <a:t> </a:t>
            </a:r>
            <a:r>
              <a:rPr lang="en-US" altLang="zh-TW" sz="2400">
                <a:solidFill>
                  <a:schemeClr val="tx1"/>
                </a:solidFill>
              </a:rPr>
              <a:t>Mary</a:t>
            </a:r>
            <a:r>
              <a:rPr lang="zh-TW" altLang="en-US" sz="2400">
                <a:solidFill>
                  <a:schemeClr val="tx1"/>
                </a:solidFill>
              </a:rPr>
              <a:t> </a:t>
            </a:r>
            <a:r>
              <a:rPr lang="en-US" altLang="zh-TW" sz="2400">
                <a:solidFill>
                  <a:schemeClr val="tx1"/>
                </a:solidFill>
              </a:rPr>
              <a:t>hates</a:t>
            </a:r>
            <a:r>
              <a:rPr lang="zh-TW" altLang="en-US" sz="2400">
                <a:solidFill>
                  <a:schemeClr val="tx1"/>
                </a:solidFill>
              </a:rPr>
              <a:t> </a:t>
            </a:r>
            <a:r>
              <a:rPr lang="en-US" altLang="zh-TW" sz="2400">
                <a:solidFill>
                  <a:schemeClr val="tx1"/>
                </a:solidFill>
              </a:rPr>
              <a:t>pie.</a:t>
            </a:r>
            <a:r>
              <a:rPr lang="zh-TW" altLang="en-US" sz="2400">
                <a:solidFill>
                  <a:schemeClr val="tx1"/>
                </a:solidFill>
              </a:rPr>
              <a:t> </a:t>
            </a:r>
            <a:r>
              <a:rPr lang="en-US" altLang="zh-TW" sz="2400">
                <a:solidFill>
                  <a:schemeClr val="tx1"/>
                </a:solidFill>
              </a:rPr>
              <a:t>[SEP]</a:t>
            </a:r>
            <a:r>
              <a:rPr lang="zh-TW" altLang="en-US" sz="2400">
                <a:solidFill>
                  <a:schemeClr val="tx1"/>
                </a:solidFill>
              </a:rPr>
              <a:t> </a:t>
            </a:r>
            <a:r>
              <a:rPr lang="en-US" altLang="zh-TW" sz="2400">
                <a:solidFill>
                  <a:schemeClr val="tx1"/>
                </a:solidFill>
              </a:rPr>
              <a:t>&gt;&gt;&gt;</a:t>
            </a:r>
            <a:r>
              <a:rPr lang="zh-TW" altLang="en-US" sz="2400">
                <a:solidFill>
                  <a:schemeClr val="tx1"/>
                </a:solidFill>
              </a:rPr>
              <a:t> </a:t>
            </a:r>
            <a:r>
              <a:rPr lang="en-US" altLang="zh-TW" sz="2400">
                <a:solidFill>
                  <a:schemeClr val="tx1"/>
                </a:solidFill>
              </a:rPr>
              <a:t>?</a:t>
            </a:r>
            <a:endParaRPr lang="en-TW" sz="2400">
              <a:solidFill>
                <a:schemeClr val="tx1"/>
              </a:solidFill>
            </a:endParaRPr>
          </a:p>
        </p:txBody>
      </p:sp>
      <p:sp>
        <p:nvSpPr>
          <p:cNvPr id="4" name="日期版面配置區 3">
            <a:extLst>
              <a:ext uri="{FF2B5EF4-FFF2-40B4-BE49-F238E27FC236}">
                <a16:creationId xmlns:a16="http://schemas.microsoft.com/office/drawing/2014/main" id="{15C647A1-CD8E-67B4-3965-746727EBA306}"/>
              </a:ext>
            </a:extLst>
          </p:cNvPr>
          <p:cNvSpPr>
            <a:spLocks noGrp="1"/>
          </p:cNvSpPr>
          <p:nvPr>
            <p:ph type="dt" sz="half" idx="10"/>
          </p:nvPr>
        </p:nvSpPr>
        <p:spPr/>
        <p:txBody>
          <a:bodyPr/>
          <a:lstStyle/>
          <a:p>
            <a:endParaRPr lang="en-TW"/>
          </a:p>
        </p:txBody>
      </p:sp>
    </p:spTree>
    <p:extLst>
      <p:ext uri="{BB962C8B-B14F-4D97-AF65-F5344CB8AC3E}">
        <p14:creationId xmlns:p14="http://schemas.microsoft.com/office/powerpoint/2010/main" val="1912914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DEEF79-7369-594D-B97E-BDB868A773CA}"/>
              </a:ext>
            </a:extLst>
          </p:cNvPr>
          <p:cNvSpPr>
            <a:spLocks noGrp="1"/>
          </p:cNvSpPr>
          <p:nvPr>
            <p:ph type="title"/>
          </p:nvPr>
        </p:nvSpPr>
        <p:spPr/>
        <p:txBody>
          <a:bodyPr>
            <a:normAutofit/>
          </a:bodyPr>
          <a:lstStyle/>
          <a:p>
            <a:r>
              <a:rPr lang="en-US" altLang="zh-TW">
                <a:ea typeface="+mj-lt"/>
                <a:cs typeface="+mj-lt"/>
              </a:rPr>
              <a:t>Prompt tuning for few-shot learning</a:t>
            </a:r>
            <a:endParaRPr lang="en-TW"/>
          </a:p>
        </p:txBody>
      </p:sp>
      <p:sp>
        <p:nvSpPr>
          <p:cNvPr id="3" name="Content Placeholder 2">
            <a:extLst>
              <a:ext uri="{FF2B5EF4-FFF2-40B4-BE49-F238E27FC236}">
                <a16:creationId xmlns:a16="http://schemas.microsoft.com/office/drawing/2014/main" id="{B3C2C19E-8905-984C-AC20-82A309B4FFAE}"/>
              </a:ext>
            </a:extLst>
          </p:cNvPr>
          <p:cNvSpPr>
            <a:spLocks noGrp="1"/>
          </p:cNvSpPr>
          <p:nvPr>
            <p:ph idx="1"/>
          </p:nvPr>
        </p:nvSpPr>
        <p:spPr/>
        <p:txBody>
          <a:bodyPr/>
          <a:lstStyle/>
          <a:p>
            <a:r>
              <a:rPr lang="en-US" altLang="zh-TW"/>
              <a:t>Format</a:t>
            </a:r>
            <a:r>
              <a:rPr lang="zh-TW" altLang="en-US"/>
              <a:t> </a:t>
            </a:r>
            <a:r>
              <a:rPr lang="en-US" altLang="zh-TW"/>
              <a:t>the</a:t>
            </a:r>
            <a:r>
              <a:rPr lang="zh-TW" altLang="en-US"/>
              <a:t> </a:t>
            </a:r>
            <a:r>
              <a:rPr lang="en-US" altLang="zh-TW"/>
              <a:t>downstream</a:t>
            </a:r>
            <a:r>
              <a:rPr lang="zh-TW" altLang="en-US"/>
              <a:t> </a:t>
            </a:r>
            <a:r>
              <a:rPr lang="en-US" altLang="zh-TW"/>
              <a:t>task</a:t>
            </a:r>
            <a:r>
              <a:rPr lang="zh-TW" altLang="en-US"/>
              <a:t> </a:t>
            </a:r>
            <a:r>
              <a:rPr lang="en-US" altLang="zh-TW"/>
              <a:t>as</a:t>
            </a:r>
            <a:r>
              <a:rPr lang="zh-TW" altLang="en-US"/>
              <a:t> </a:t>
            </a:r>
            <a:r>
              <a:rPr lang="en-US" altLang="zh-TW"/>
              <a:t>a</a:t>
            </a:r>
            <a:r>
              <a:rPr lang="zh-TW" altLang="en-US"/>
              <a:t> </a:t>
            </a:r>
            <a:r>
              <a:rPr lang="en-US" altLang="zh-TW"/>
              <a:t>language</a:t>
            </a:r>
            <a:r>
              <a:rPr lang="zh-TW" altLang="en-US"/>
              <a:t> </a:t>
            </a:r>
            <a:r>
              <a:rPr lang="en-US" altLang="zh-TW"/>
              <a:t>modelling</a:t>
            </a:r>
            <a:r>
              <a:rPr lang="zh-TW" altLang="en-US"/>
              <a:t> </a:t>
            </a:r>
            <a:r>
              <a:rPr lang="en-US" altLang="zh-TW"/>
              <a:t>task</a:t>
            </a:r>
            <a:r>
              <a:rPr lang="zh-TW" altLang="en-US"/>
              <a:t> </a:t>
            </a:r>
            <a:r>
              <a:rPr lang="en-US" altLang="zh-TW"/>
              <a:t>with</a:t>
            </a:r>
            <a:r>
              <a:rPr lang="zh-TW" altLang="en-US"/>
              <a:t> </a:t>
            </a:r>
            <a:r>
              <a:rPr lang="en-US" altLang="zh-TW"/>
              <a:t>pre-defined</a:t>
            </a:r>
            <a:r>
              <a:rPr lang="zh-TW" altLang="en-US"/>
              <a:t> </a:t>
            </a:r>
            <a:r>
              <a:rPr lang="en-US" altLang="zh-TW"/>
              <a:t>templates</a:t>
            </a:r>
            <a:r>
              <a:rPr lang="zh-TW" altLang="en-US"/>
              <a:t> </a:t>
            </a:r>
            <a:r>
              <a:rPr lang="en-US" altLang="zh-TW"/>
              <a:t>into</a:t>
            </a:r>
            <a:r>
              <a:rPr lang="zh-TW" altLang="en-US"/>
              <a:t> </a:t>
            </a:r>
            <a:r>
              <a:rPr lang="en-US" altLang="zh-TW"/>
              <a:t>natural</a:t>
            </a:r>
            <a:r>
              <a:rPr lang="zh-TW" altLang="en-US"/>
              <a:t> </a:t>
            </a:r>
            <a:r>
              <a:rPr lang="en-US" altLang="zh-TW"/>
              <a:t>language</a:t>
            </a:r>
            <a:r>
              <a:rPr lang="zh-TW" altLang="en-US"/>
              <a:t> </a:t>
            </a:r>
            <a:r>
              <a:rPr lang="en-US" altLang="zh-TW" b="1">
                <a:solidFill>
                  <a:srgbClr val="FF0000"/>
                </a:solidFill>
              </a:rPr>
              <a:t>prompts</a:t>
            </a:r>
            <a:endParaRPr lang="en-TW" altLang="zh-TW"/>
          </a:p>
        </p:txBody>
      </p:sp>
      <p:pic>
        <p:nvPicPr>
          <p:cNvPr id="9" name="圖片 8">
            <a:extLst>
              <a:ext uri="{FF2B5EF4-FFF2-40B4-BE49-F238E27FC236}">
                <a16:creationId xmlns:a16="http://schemas.microsoft.com/office/drawing/2014/main" id="{5D1001BF-A143-998D-D7B1-13810715FBAB}"/>
              </a:ext>
            </a:extLst>
          </p:cNvPr>
          <p:cNvPicPr>
            <a:picLocks noChangeAspect="1"/>
          </p:cNvPicPr>
          <p:nvPr/>
        </p:nvPicPr>
        <p:blipFill>
          <a:blip r:embed="rId2"/>
          <a:stretch>
            <a:fillRect/>
          </a:stretch>
        </p:blipFill>
        <p:spPr>
          <a:xfrm>
            <a:off x="4213583" y="2591947"/>
            <a:ext cx="3764834" cy="2015100"/>
          </a:xfrm>
          <a:prstGeom prst="rect">
            <a:avLst/>
          </a:prstGeom>
        </p:spPr>
      </p:pic>
      <p:pic>
        <p:nvPicPr>
          <p:cNvPr id="10" name="圖片 9">
            <a:extLst>
              <a:ext uri="{FF2B5EF4-FFF2-40B4-BE49-F238E27FC236}">
                <a16:creationId xmlns:a16="http://schemas.microsoft.com/office/drawing/2014/main" id="{0DFF36D8-352C-73FC-09AD-1A8DDD352A2D}"/>
              </a:ext>
            </a:extLst>
          </p:cNvPr>
          <p:cNvPicPr>
            <a:picLocks noChangeAspect="1"/>
          </p:cNvPicPr>
          <p:nvPr/>
        </p:nvPicPr>
        <p:blipFill rotWithShape="1">
          <a:blip r:embed="rId3"/>
          <a:srcRect b="85851"/>
          <a:stretch/>
        </p:blipFill>
        <p:spPr>
          <a:xfrm>
            <a:off x="4213583" y="4607047"/>
            <a:ext cx="3764834" cy="337440"/>
          </a:xfrm>
          <a:prstGeom prst="rect">
            <a:avLst/>
          </a:prstGeom>
        </p:spPr>
      </p:pic>
      <p:pic>
        <p:nvPicPr>
          <p:cNvPr id="11" name="圖片 10">
            <a:extLst>
              <a:ext uri="{FF2B5EF4-FFF2-40B4-BE49-F238E27FC236}">
                <a16:creationId xmlns:a16="http://schemas.microsoft.com/office/drawing/2014/main" id="{F86D8B8A-FA86-51CC-7080-892B24FECB16}"/>
              </a:ext>
            </a:extLst>
          </p:cNvPr>
          <p:cNvPicPr>
            <a:picLocks noChangeAspect="1"/>
          </p:cNvPicPr>
          <p:nvPr/>
        </p:nvPicPr>
        <p:blipFill rotWithShape="1">
          <a:blip r:embed="rId3"/>
          <a:srcRect t="82362" b="-91"/>
          <a:stretch/>
        </p:blipFill>
        <p:spPr>
          <a:xfrm>
            <a:off x="4213583" y="4944488"/>
            <a:ext cx="3764834" cy="422813"/>
          </a:xfrm>
          <a:prstGeom prst="rect">
            <a:avLst/>
          </a:prstGeom>
        </p:spPr>
      </p:pic>
      <p:sp>
        <p:nvSpPr>
          <p:cNvPr id="22" name="矩形 91">
            <a:extLst>
              <a:ext uri="{FF2B5EF4-FFF2-40B4-BE49-F238E27FC236}">
                <a16:creationId xmlns:a16="http://schemas.microsoft.com/office/drawing/2014/main" id="{140A6EBD-DF33-3842-8AFA-6DA88149F6BF}"/>
              </a:ext>
            </a:extLst>
          </p:cNvPr>
          <p:cNvSpPr/>
          <p:nvPr/>
        </p:nvSpPr>
        <p:spPr>
          <a:xfrm>
            <a:off x="6368892" y="3892625"/>
            <a:ext cx="1496323" cy="29140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矩形 91">
            <a:extLst>
              <a:ext uri="{FF2B5EF4-FFF2-40B4-BE49-F238E27FC236}">
                <a16:creationId xmlns:a16="http://schemas.microsoft.com/office/drawing/2014/main" id="{21671A75-362B-5918-F080-CA41D8B5519F}"/>
              </a:ext>
            </a:extLst>
          </p:cNvPr>
          <p:cNvSpPr/>
          <p:nvPr/>
        </p:nvSpPr>
        <p:spPr>
          <a:xfrm>
            <a:off x="6019403" y="3137599"/>
            <a:ext cx="1845812" cy="29140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日期版面配置區 3">
            <a:extLst>
              <a:ext uri="{FF2B5EF4-FFF2-40B4-BE49-F238E27FC236}">
                <a16:creationId xmlns:a16="http://schemas.microsoft.com/office/drawing/2014/main" id="{8FE69259-F2D4-46B7-78C6-9B26C09FEFBA}"/>
              </a:ext>
            </a:extLst>
          </p:cNvPr>
          <p:cNvSpPr>
            <a:spLocks noGrp="1"/>
          </p:cNvSpPr>
          <p:nvPr>
            <p:ph type="dt" sz="half" idx="10"/>
          </p:nvPr>
        </p:nvSpPr>
        <p:spPr/>
        <p:txBody>
          <a:bodyPr/>
          <a:lstStyle/>
          <a:p>
            <a:r>
              <a:rPr lang="en-TW">
                <a:hlinkClick r:id="rId4"/>
              </a:rPr>
              <a:t>https://www.dictionary.com/browse/prompt</a:t>
            </a:r>
            <a:r>
              <a:rPr lang="en-US"/>
              <a:t> </a:t>
            </a:r>
            <a:endParaRPr lang="en-TW"/>
          </a:p>
        </p:txBody>
      </p:sp>
    </p:spTree>
    <p:extLst>
      <p:ext uri="{BB962C8B-B14F-4D97-AF65-F5344CB8AC3E}">
        <p14:creationId xmlns:p14="http://schemas.microsoft.com/office/powerpoint/2010/main" val="2675214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13" grpId="0" animBg="1"/>
    </p:bld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A0376-2543-0140-8FE4-62278229E365}"/>
              </a:ext>
            </a:extLst>
          </p:cNvPr>
          <p:cNvSpPr>
            <a:spLocks noGrp="1"/>
          </p:cNvSpPr>
          <p:nvPr>
            <p:ph type="title"/>
          </p:nvPr>
        </p:nvSpPr>
        <p:spPr/>
        <p:txBody>
          <a:bodyPr>
            <a:normAutofit/>
          </a:bodyPr>
          <a:lstStyle/>
          <a:p>
            <a:r>
              <a:rPr lang="en-US" altLang="zh-TW">
                <a:ea typeface="+mj-lt"/>
                <a:cs typeface="+mj-lt"/>
              </a:rPr>
              <a:t>Prompt tuning for few-shot learning</a:t>
            </a:r>
            <a:endParaRPr lang="en-TW"/>
          </a:p>
        </p:txBody>
      </p:sp>
      <p:sp>
        <p:nvSpPr>
          <p:cNvPr id="3" name="Content Placeholder 2">
            <a:extLst>
              <a:ext uri="{FF2B5EF4-FFF2-40B4-BE49-F238E27FC236}">
                <a16:creationId xmlns:a16="http://schemas.microsoft.com/office/drawing/2014/main" id="{DA9B4DCB-05CF-284F-8DED-05C5A56F7051}"/>
              </a:ext>
            </a:extLst>
          </p:cNvPr>
          <p:cNvSpPr>
            <a:spLocks noGrp="1"/>
          </p:cNvSpPr>
          <p:nvPr>
            <p:ph idx="1"/>
          </p:nvPr>
        </p:nvSpPr>
        <p:spPr/>
        <p:txBody>
          <a:bodyPr/>
          <a:lstStyle/>
          <a:p>
            <a:r>
              <a:rPr lang="en-US" altLang="zh-TW"/>
              <a:t>What</a:t>
            </a:r>
            <a:r>
              <a:rPr lang="zh-TW" altLang="en-US"/>
              <a:t> </a:t>
            </a:r>
            <a:r>
              <a:rPr lang="en-US" altLang="zh-TW"/>
              <a:t>you</a:t>
            </a:r>
            <a:r>
              <a:rPr lang="zh-TW" altLang="en-US"/>
              <a:t> </a:t>
            </a:r>
            <a:r>
              <a:rPr lang="en-US" altLang="zh-TW"/>
              <a:t>need</a:t>
            </a:r>
            <a:r>
              <a:rPr lang="zh-TW" altLang="en-US"/>
              <a:t> </a:t>
            </a:r>
            <a:r>
              <a:rPr lang="en-US" altLang="zh-TW"/>
              <a:t>in</a:t>
            </a:r>
            <a:r>
              <a:rPr lang="zh-TW" altLang="en-US"/>
              <a:t> </a:t>
            </a:r>
            <a:r>
              <a:rPr lang="en-US" altLang="zh-TW"/>
              <a:t>prompt</a:t>
            </a:r>
            <a:r>
              <a:rPr lang="zh-TW" altLang="en-US"/>
              <a:t> </a:t>
            </a:r>
            <a:r>
              <a:rPr lang="en-US" altLang="zh-TW"/>
              <a:t>tuning</a:t>
            </a:r>
          </a:p>
          <a:p>
            <a:pPr marL="914400" lvl="1" indent="-457200">
              <a:buFont typeface="+mj-lt"/>
              <a:buAutoNum type="arabicPeriod"/>
            </a:pPr>
            <a:r>
              <a:rPr lang="en-US" altLang="zh-TW"/>
              <a:t>A</a:t>
            </a:r>
            <a:r>
              <a:rPr lang="zh-TW" altLang="en-US"/>
              <a:t> </a:t>
            </a:r>
            <a:r>
              <a:rPr lang="en-US" altLang="zh-TW"/>
              <a:t>prompt</a:t>
            </a:r>
            <a:r>
              <a:rPr lang="zh-TW" altLang="en-US"/>
              <a:t> </a:t>
            </a:r>
            <a:r>
              <a:rPr lang="en-US" altLang="zh-TW"/>
              <a:t>template</a:t>
            </a:r>
          </a:p>
          <a:p>
            <a:pPr marL="914400" lvl="1" indent="-457200">
              <a:buFont typeface="+mj-lt"/>
              <a:buAutoNum type="arabicPeriod"/>
            </a:pPr>
            <a:r>
              <a:rPr lang="en-US" altLang="zh-TW"/>
              <a:t>A</a:t>
            </a:r>
            <a:r>
              <a:rPr lang="zh-TW" altLang="en-US"/>
              <a:t> </a:t>
            </a:r>
            <a:r>
              <a:rPr lang="en-US" altLang="zh-TW"/>
              <a:t>PLM</a:t>
            </a:r>
          </a:p>
          <a:p>
            <a:pPr marL="914400" lvl="1" indent="-457200">
              <a:buFont typeface="+mj-lt"/>
              <a:buAutoNum type="arabicPeriod"/>
            </a:pPr>
            <a:r>
              <a:rPr lang="en-US" altLang="zh-TW"/>
              <a:t>A</a:t>
            </a:r>
            <a:r>
              <a:rPr lang="zh-TW" altLang="en-US"/>
              <a:t> </a:t>
            </a:r>
            <a:r>
              <a:rPr lang="en-US" altLang="zh-TW"/>
              <a:t>verbalizer</a:t>
            </a:r>
            <a:endParaRPr lang="en-TW"/>
          </a:p>
        </p:txBody>
      </p:sp>
      <p:grpSp>
        <p:nvGrpSpPr>
          <p:cNvPr id="53" name="Group 52">
            <a:extLst>
              <a:ext uri="{FF2B5EF4-FFF2-40B4-BE49-F238E27FC236}">
                <a16:creationId xmlns:a16="http://schemas.microsoft.com/office/drawing/2014/main" id="{3F2D2509-9039-DB44-A881-54A716698472}"/>
              </a:ext>
            </a:extLst>
          </p:cNvPr>
          <p:cNvGrpSpPr/>
          <p:nvPr/>
        </p:nvGrpSpPr>
        <p:grpSpPr>
          <a:xfrm>
            <a:off x="4650817" y="4836289"/>
            <a:ext cx="6702983" cy="1345682"/>
            <a:chOff x="4650817" y="4819935"/>
            <a:chExt cx="6702983" cy="1345682"/>
          </a:xfrm>
        </p:grpSpPr>
        <p:sp>
          <p:nvSpPr>
            <p:cNvPr id="11" name="文字方塊 13">
              <a:extLst>
                <a:ext uri="{FF2B5EF4-FFF2-40B4-BE49-F238E27FC236}">
                  <a16:creationId xmlns:a16="http://schemas.microsoft.com/office/drawing/2014/main" id="{9E3CB198-3CB3-3749-84CA-B09BDDFB9C18}"/>
                </a:ext>
              </a:extLst>
            </p:cNvPr>
            <p:cNvSpPr txBox="1"/>
            <p:nvPr/>
          </p:nvSpPr>
          <p:spPr>
            <a:xfrm>
              <a:off x="6290268" y="5558610"/>
              <a:ext cx="1376624" cy="461665"/>
            </a:xfrm>
            <a:prstGeom prst="rect">
              <a:avLst/>
            </a:prstGeom>
            <a:solidFill>
              <a:srgbClr val="4DEA7A"/>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2400">
                  <a:ea typeface="新細明體"/>
                  <a:cs typeface="Calibri"/>
                </a:rPr>
                <a:t>Premise</a:t>
              </a:r>
              <a:endParaRPr lang="zh-TW" altLang="en-US" sz="2400">
                <a:ea typeface="新細明體"/>
                <a:cs typeface="Calibri"/>
              </a:endParaRPr>
            </a:p>
          </p:txBody>
        </p:sp>
        <p:sp>
          <p:nvSpPr>
            <p:cNvPr id="12" name="文字方塊 13">
              <a:extLst>
                <a:ext uri="{FF2B5EF4-FFF2-40B4-BE49-F238E27FC236}">
                  <a16:creationId xmlns:a16="http://schemas.microsoft.com/office/drawing/2014/main" id="{25C55D74-1B2D-9C48-9E75-DDCA97AB5538}"/>
                </a:ext>
              </a:extLst>
            </p:cNvPr>
            <p:cNvSpPr txBox="1"/>
            <p:nvPr/>
          </p:nvSpPr>
          <p:spPr>
            <a:xfrm>
              <a:off x="7782745" y="5558609"/>
              <a:ext cx="1652657" cy="461665"/>
            </a:xfrm>
            <a:prstGeom prst="rect">
              <a:avLst/>
            </a:prstGeom>
            <a:solidFill>
              <a:srgbClr val="FFC000"/>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2400">
                  <a:ea typeface="新細明體"/>
                  <a:cs typeface="Calibri"/>
                </a:rPr>
                <a:t>?</a:t>
              </a:r>
              <a:r>
                <a:rPr lang="zh-TW" altLang="en-US" sz="2400">
                  <a:ea typeface="新細明體"/>
                  <a:cs typeface="Calibri"/>
                </a:rPr>
                <a:t> </a:t>
              </a:r>
              <a:r>
                <a:rPr lang="en-US" altLang="zh-TW" sz="2400" b="1">
                  <a:solidFill>
                    <a:schemeClr val="tx1">
                      <a:lumMod val="95000"/>
                      <a:lumOff val="5000"/>
                    </a:schemeClr>
                  </a:solidFill>
                  <a:ea typeface="新細明體"/>
                  <a:cs typeface="Calibri"/>
                </a:rPr>
                <a:t>[MASK]</a:t>
              </a:r>
              <a:r>
                <a:rPr lang="en-US" altLang="zh-TW" sz="2400">
                  <a:ea typeface="新細明體"/>
                  <a:cs typeface="Calibri"/>
                </a:rPr>
                <a:t>,</a:t>
              </a:r>
              <a:r>
                <a:rPr lang="zh-TW" altLang="en-US" sz="2400">
                  <a:ea typeface="新細明體"/>
                  <a:cs typeface="Calibri"/>
                </a:rPr>
                <a:t> </a:t>
              </a:r>
            </a:p>
          </p:txBody>
        </p:sp>
        <p:sp>
          <p:nvSpPr>
            <p:cNvPr id="13" name="文字方塊 13">
              <a:extLst>
                <a:ext uri="{FF2B5EF4-FFF2-40B4-BE49-F238E27FC236}">
                  <a16:creationId xmlns:a16="http://schemas.microsoft.com/office/drawing/2014/main" id="{B562808D-54D2-1341-8E2C-E97E99129049}"/>
                </a:ext>
              </a:extLst>
            </p:cNvPr>
            <p:cNvSpPr txBox="1"/>
            <p:nvPr/>
          </p:nvSpPr>
          <p:spPr>
            <a:xfrm>
              <a:off x="9551254" y="5544304"/>
              <a:ext cx="1652657" cy="461665"/>
            </a:xfrm>
            <a:prstGeom prst="rect">
              <a:avLst/>
            </a:prstGeom>
            <a:solidFill>
              <a:srgbClr val="FAE600"/>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2400">
                  <a:ea typeface="新細明體"/>
                  <a:cs typeface="Calibri"/>
                </a:rPr>
                <a:t>Hypothesis</a:t>
              </a:r>
              <a:endParaRPr lang="zh-TW" altLang="en-US" sz="2400">
                <a:ea typeface="新細明體"/>
                <a:cs typeface="Calibri"/>
              </a:endParaRPr>
            </a:p>
          </p:txBody>
        </p:sp>
        <p:grpSp>
          <p:nvGrpSpPr>
            <p:cNvPr id="48" name="Group 47">
              <a:extLst>
                <a:ext uri="{FF2B5EF4-FFF2-40B4-BE49-F238E27FC236}">
                  <a16:creationId xmlns:a16="http://schemas.microsoft.com/office/drawing/2014/main" id="{DADDD47F-41D3-084B-8320-F6908FFE34ED}"/>
                </a:ext>
              </a:extLst>
            </p:cNvPr>
            <p:cNvGrpSpPr/>
            <p:nvPr/>
          </p:nvGrpSpPr>
          <p:grpSpPr>
            <a:xfrm>
              <a:off x="4650817" y="4819935"/>
              <a:ext cx="6702983" cy="1345682"/>
              <a:chOff x="4650817" y="5221861"/>
              <a:chExt cx="6702983" cy="1345682"/>
            </a:xfrm>
          </p:grpSpPr>
          <p:cxnSp>
            <p:nvCxnSpPr>
              <p:cNvPr id="14" name="直線單箭頭接點 22">
                <a:extLst>
                  <a:ext uri="{FF2B5EF4-FFF2-40B4-BE49-F238E27FC236}">
                    <a16:creationId xmlns:a16="http://schemas.microsoft.com/office/drawing/2014/main" id="{45A6F43B-5B71-9A49-97E3-F18AD04BD3F5}"/>
                  </a:ext>
                </a:extLst>
              </p:cNvPr>
              <p:cNvCxnSpPr>
                <a:cxnSpLocks/>
              </p:cNvCxnSpPr>
              <p:nvPr/>
            </p:nvCxnSpPr>
            <p:spPr>
              <a:xfrm flipV="1">
                <a:off x="8770674" y="5221861"/>
                <a:ext cx="0" cy="476125"/>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47" name="Group 46">
                <a:extLst>
                  <a:ext uri="{FF2B5EF4-FFF2-40B4-BE49-F238E27FC236}">
                    <a16:creationId xmlns:a16="http://schemas.microsoft.com/office/drawing/2014/main" id="{18EB97F4-4C43-844B-A853-3B5E35E57BB2}"/>
                  </a:ext>
                </a:extLst>
              </p:cNvPr>
              <p:cNvGrpSpPr/>
              <p:nvPr/>
            </p:nvGrpSpPr>
            <p:grpSpPr>
              <a:xfrm>
                <a:off x="4650817" y="5736546"/>
                <a:ext cx="6702983" cy="830997"/>
                <a:chOff x="4650817" y="5736546"/>
                <a:chExt cx="6702983" cy="830997"/>
              </a:xfrm>
            </p:grpSpPr>
            <p:sp>
              <p:nvSpPr>
                <p:cNvPr id="18" name="矩形 91">
                  <a:extLst>
                    <a:ext uri="{FF2B5EF4-FFF2-40B4-BE49-F238E27FC236}">
                      <a16:creationId xmlns:a16="http://schemas.microsoft.com/office/drawing/2014/main" id="{DFAA9ECC-2805-514F-A308-B2C6CEF484E1}"/>
                    </a:ext>
                  </a:extLst>
                </p:cNvPr>
                <p:cNvSpPr/>
                <p:nvPr/>
              </p:nvSpPr>
              <p:spPr>
                <a:xfrm>
                  <a:off x="6169694" y="5881528"/>
                  <a:ext cx="5184106" cy="608572"/>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9" name="文字方塊 4">
                  <a:extLst>
                    <a:ext uri="{FF2B5EF4-FFF2-40B4-BE49-F238E27FC236}">
                      <a16:creationId xmlns:a16="http://schemas.microsoft.com/office/drawing/2014/main" id="{F4D08AC3-6727-E34A-9FB3-C7E6AC6B0E8C}"/>
                    </a:ext>
                  </a:extLst>
                </p:cNvPr>
                <p:cNvSpPr txBox="1"/>
                <p:nvPr/>
              </p:nvSpPr>
              <p:spPr>
                <a:xfrm>
                  <a:off x="4650817" y="5736546"/>
                  <a:ext cx="1341077" cy="83099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2400">
                      <a:ea typeface="新細明體"/>
                      <a:cs typeface="Calibri"/>
                    </a:rPr>
                    <a:t>Prompt</a:t>
                  </a:r>
                  <a:r>
                    <a:rPr lang="zh-TW" altLang="en-US" sz="2400">
                      <a:ea typeface="新細明體"/>
                      <a:cs typeface="Calibri"/>
                    </a:rPr>
                    <a:t> </a:t>
                  </a:r>
                  <a:r>
                    <a:rPr lang="en-US" altLang="zh-TW" sz="2400">
                      <a:ea typeface="新細明體"/>
                      <a:cs typeface="Calibri"/>
                    </a:rPr>
                    <a:t>template:</a:t>
                  </a:r>
                  <a:endParaRPr lang="zh-TW">
                    <a:cs typeface="Calibri" panose="020F0502020204030204"/>
                  </a:endParaRPr>
                </a:p>
              </p:txBody>
            </p:sp>
          </p:grpSp>
        </p:grpSp>
      </p:grpSp>
      <p:grpSp>
        <p:nvGrpSpPr>
          <p:cNvPr id="50" name="Group 49">
            <a:extLst>
              <a:ext uri="{FF2B5EF4-FFF2-40B4-BE49-F238E27FC236}">
                <a16:creationId xmlns:a16="http://schemas.microsoft.com/office/drawing/2014/main" id="{0DE43724-4DA7-BC40-BD5D-78432C4D04A6}"/>
              </a:ext>
            </a:extLst>
          </p:cNvPr>
          <p:cNvGrpSpPr/>
          <p:nvPr/>
        </p:nvGrpSpPr>
        <p:grpSpPr>
          <a:xfrm>
            <a:off x="6277854" y="1214192"/>
            <a:ext cx="4913643" cy="3618522"/>
            <a:chOff x="6290268" y="1603338"/>
            <a:chExt cx="4913643" cy="3618522"/>
          </a:xfrm>
        </p:grpSpPr>
        <p:cxnSp>
          <p:nvCxnSpPr>
            <p:cNvPr id="17" name="直線單箭頭接點 22">
              <a:extLst>
                <a:ext uri="{FF2B5EF4-FFF2-40B4-BE49-F238E27FC236}">
                  <a16:creationId xmlns:a16="http://schemas.microsoft.com/office/drawing/2014/main" id="{05B24AE7-DA02-6046-82FA-D08E89557B93}"/>
                </a:ext>
              </a:extLst>
            </p:cNvPr>
            <p:cNvCxnSpPr>
              <a:cxnSpLocks/>
            </p:cNvCxnSpPr>
            <p:nvPr/>
          </p:nvCxnSpPr>
          <p:spPr>
            <a:xfrm flipV="1">
              <a:off x="8772209" y="3603583"/>
              <a:ext cx="0" cy="476125"/>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49" name="Group 48">
              <a:extLst>
                <a:ext uri="{FF2B5EF4-FFF2-40B4-BE49-F238E27FC236}">
                  <a16:creationId xmlns:a16="http://schemas.microsoft.com/office/drawing/2014/main" id="{DBA89B99-1507-2B4A-961B-F0708BE9DD22}"/>
                </a:ext>
              </a:extLst>
            </p:cNvPr>
            <p:cNvGrpSpPr/>
            <p:nvPr/>
          </p:nvGrpSpPr>
          <p:grpSpPr>
            <a:xfrm>
              <a:off x="6290268" y="1603338"/>
              <a:ext cx="4913643" cy="3618522"/>
              <a:chOff x="6290268" y="1603338"/>
              <a:chExt cx="4913643" cy="3618522"/>
            </a:xfrm>
          </p:grpSpPr>
          <p:sp>
            <p:nvSpPr>
              <p:cNvPr id="6" name="矩形 6">
                <a:extLst>
                  <a:ext uri="{FF2B5EF4-FFF2-40B4-BE49-F238E27FC236}">
                    <a16:creationId xmlns:a16="http://schemas.microsoft.com/office/drawing/2014/main" id="{341AF0E8-8235-9F44-82AF-EA2E94CE996F}"/>
                  </a:ext>
                </a:extLst>
              </p:cNvPr>
              <p:cNvSpPr/>
              <p:nvPr/>
            </p:nvSpPr>
            <p:spPr>
              <a:xfrm>
                <a:off x="6290268" y="4093285"/>
                <a:ext cx="4913643" cy="1128575"/>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ltLang="zh-TW" sz="2400">
                  <a:solidFill>
                    <a:schemeClr val="tx1"/>
                  </a:solidFill>
                  <a:ea typeface="新細明體"/>
                  <a:cs typeface="Calibri"/>
                </a:endParaRPr>
              </a:p>
              <a:p>
                <a:pPr algn="ctr"/>
                <a:r>
                  <a:rPr lang="zh-TW" altLang="en-US" sz="2400">
                    <a:solidFill>
                      <a:schemeClr val="tx1"/>
                    </a:solidFill>
                    <a:ea typeface="新細明體"/>
                    <a:cs typeface="Calibri"/>
                  </a:rPr>
                  <a:t>BERT </a:t>
                </a:r>
              </a:p>
            </p:txBody>
          </p:sp>
          <p:sp>
            <p:nvSpPr>
              <p:cNvPr id="16" name="矩形 87">
                <a:extLst>
                  <a:ext uri="{FF2B5EF4-FFF2-40B4-BE49-F238E27FC236}">
                    <a16:creationId xmlns:a16="http://schemas.microsoft.com/office/drawing/2014/main" id="{0A430A9A-7B41-794C-8262-2AE9C9C4842F}"/>
                  </a:ext>
                </a:extLst>
              </p:cNvPr>
              <p:cNvSpPr/>
              <p:nvPr/>
            </p:nvSpPr>
            <p:spPr>
              <a:xfrm>
                <a:off x="7749012" y="4101700"/>
                <a:ext cx="1780954" cy="405404"/>
              </a:xfrm>
              <a:prstGeom prst="rect">
                <a:avLst/>
              </a:prstGeom>
              <a:solidFill>
                <a:srgbClr val="D9808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zh-TW" altLang="en-US" sz="2400">
                    <a:solidFill>
                      <a:schemeClr val="tx1"/>
                    </a:solidFill>
                    <a:latin typeface="Calibri"/>
                    <a:ea typeface="新細明體"/>
                    <a:cs typeface="Calibri"/>
                  </a:rPr>
                  <a:t>LM Head</a:t>
                </a:r>
                <a:endParaRPr lang="zh-TW">
                  <a:solidFill>
                    <a:schemeClr val="tx1"/>
                  </a:solidFill>
                </a:endParaRPr>
              </a:p>
            </p:txBody>
          </p:sp>
          <p:grpSp>
            <p:nvGrpSpPr>
              <p:cNvPr id="43" name="Group 42">
                <a:extLst>
                  <a:ext uri="{FF2B5EF4-FFF2-40B4-BE49-F238E27FC236}">
                    <a16:creationId xmlns:a16="http://schemas.microsoft.com/office/drawing/2014/main" id="{3B489F40-82E4-474C-9E17-3C228CE3C078}"/>
                  </a:ext>
                </a:extLst>
              </p:cNvPr>
              <p:cNvGrpSpPr/>
              <p:nvPr/>
            </p:nvGrpSpPr>
            <p:grpSpPr>
              <a:xfrm>
                <a:off x="6870558" y="1603338"/>
                <a:ext cx="4248497" cy="2027630"/>
                <a:chOff x="6870558" y="1020538"/>
                <a:chExt cx="4248497" cy="2027630"/>
              </a:xfrm>
            </p:grpSpPr>
            <p:grpSp>
              <p:nvGrpSpPr>
                <p:cNvPr id="21" name="群組 41">
                  <a:extLst>
                    <a:ext uri="{FF2B5EF4-FFF2-40B4-BE49-F238E27FC236}">
                      <a16:creationId xmlns:a16="http://schemas.microsoft.com/office/drawing/2014/main" id="{2A8BD6AF-1ACE-8941-A33C-34D9B97CD34B}"/>
                    </a:ext>
                  </a:extLst>
                </p:cNvPr>
                <p:cNvGrpSpPr/>
                <p:nvPr/>
              </p:nvGrpSpPr>
              <p:grpSpPr>
                <a:xfrm>
                  <a:off x="6954279" y="1020538"/>
                  <a:ext cx="3632789" cy="1237806"/>
                  <a:chOff x="8282540" y="2932629"/>
                  <a:chExt cx="3632789" cy="1237806"/>
                </a:xfrm>
              </p:grpSpPr>
              <p:cxnSp>
                <p:nvCxnSpPr>
                  <p:cNvPr id="22" name="直線單箭頭接點 26">
                    <a:extLst>
                      <a:ext uri="{FF2B5EF4-FFF2-40B4-BE49-F238E27FC236}">
                        <a16:creationId xmlns:a16="http://schemas.microsoft.com/office/drawing/2014/main" id="{3FD3B773-BDDE-454E-943F-3F004A4B7250}"/>
                      </a:ext>
                    </a:extLst>
                  </p:cNvPr>
                  <p:cNvCxnSpPr/>
                  <p:nvPr/>
                </p:nvCxnSpPr>
                <p:spPr>
                  <a:xfrm>
                    <a:off x="8282540" y="4143854"/>
                    <a:ext cx="3632789" cy="26581"/>
                  </a:xfrm>
                  <a:prstGeom prst="straightConnector1">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矩形 27">
                    <a:extLst>
                      <a:ext uri="{FF2B5EF4-FFF2-40B4-BE49-F238E27FC236}">
                        <a16:creationId xmlns:a16="http://schemas.microsoft.com/office/drawing/2014/main" id="{F05E79E7-79A7-614D-90A3-30EA9D8D06BF}"/>
                      </a:ext>
                    </a:extLst>
                  </p:cNvPr>
                  <p:cNvSpPr/>
                  <p:nvPr/>
                </p:nvSpPr>
                <p:spPr>
                  <a:xfrm>
                    <a:off x="8363392" y="3790543"/>
                    <a:ext cx="203791" cy="310117"/>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4" name="矩形 28">
                    <a:extLst>
                      <a:ext uri="{FF2B5EF4-FFF2-40B4-BE49-F238E27FC236}">
                        <a16:creationId xmlns:a16="http://schemas.microsoft.com/office/drawing/2014/main" id="{50BDB118-34EB-DE48-966E-581E20EB1531}"/>
                      </a:ext>
                    </a:extLst>
                  </p:cNvPr>
                  <p:cNvSpPr/>
                  <p:nvPr/>
                </p:nvSpPr>
                <p:spPr>
                  <a:xfrm>
                    <a:off x="8942275" y="3701939"/>
                    <a:ext cx="203790" cy="381001"/>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5" name="矩形 29">
                    <a:extLst>
                      <a:ext uri="{FF2B5EF4-FFF2-40B4-BE49-F238E27FC236}">
                        <a16:creationId xmlns:a16="http://schemas.microsoft.com/office/drawing/2014/main" id="{FBF298D6-FA1F-4B4E-BC96-FD5574CACE45}"/>
                      </a:ext>
                    </a:extLst>
                  </p:cNvPr>
                  <p:cNvSpPr/>
                  <p:nvPr/>
                </p:nvSpPr>
                <p:spPr>
                  <a:xfrm>
                    <a:off x="9521159" y="3444985"/>
                    <a:ext cx="221511" cy="655675"/>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6" name="矩形 30">
                    <a:extLst>
                      <a:ext uri="{FF2B5EF4-FFF2-40B4-BE49-F238E27FC236}">
                        <a16:creationId xmlns:a16="http://schemas.microsoft.com/office/drawing/2014/main" id="{8CE0B6BD-5583-7D47-B077-C000C86EA6DC}"/>
                      </a:ext>
                    </a:extLst>
                  </p:cNvPr>
                  <p:cNvSpPr/>
                  <p:nvPr/>
                </p:nvSpPr>
                <p:spPr>
                  <a:xfrm>
                    <a:off x="10100042" y="3888008"/>
                    <a:ext cx="212651" cy="212652"/>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7" name="文字方塊 35">
                    <a:extLst>
                      <a:ext uri="{FF2B5EF4-FFF2-40B4-BE49-F238E27FC236}">
                        <a16:creationId xmlns:a16="http://schemas.microsoft.com/office/drawing/2014/main" id="{16E3D55E-FB85-6245-9BBF-64EECBDA7C3C}"/>
                      </a:ext>
                    </a:extLst>
                  </p:cNvPr>
                  <p:cNvSpPr txBox="1"/>
                  <p:nvPr/>
                </p:nvSpPr>
                <p:spPr>
                  <a:xfrm>
                    <a:off x="10418356" y="3621531"/>
                    <a:ext cx="466061"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zh-TW" altLang="en-US" sz="2800" b="1">
                        <a:ea typeface="新細明體"/>
                      </a:rPr>
                      <a:t>...</a:t>
                    </a:r>
                    <a:endParaRPr lang="zh-TW" sz="2800" b="1">
                      <a:ea typeface="新細明體"/>
                      <a:cs typeface="Calibri"/>
                    </a:endParaRPr>
                  </a:p>
                </p:txBody>
              </p:sp>
              <p:sp>
                <p:nvSpPr>
                  <p:cNvPr id="28" name="矩形 36">
                    <a:extLst>
                      <a:ext uri="{FF2B5EF4-FFF2-40B4-BE49-F238E27FC236}">
                        <a16:creationId xmlns:a16="http://schemas.microsoft.com/office/drawing/2014/main" id="{B2536E90-D914-0C43-9DCB-EA5D8525C04E}"/>
                      </a:ext>
                    </a:extLst>
                  </p:cNvPr>
                  <p:cNvSpPr/>
                  <p:nvPr/>
                </p:nvSpPr>
                <p:spPr>
                  <a:xfrm>
                    <a:off x="10971320" y="2932629"/>
                    <a:ext cx="212650" cy="1150311"/>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9" name="矩形 37">
                    <a:extLst>
                      <a:ext uri="{FF2B5EF4-FFF2-40B4-BE49-F238E27FC236}">
                        <a16:creationId xmlns:a16="http://schemas.microsoft.com/office/drawing/2014/main" id="{268E2153-DF08-BF4E-B3E3-774E6DED1689}"/>
                      </a:ext>
                    </a:extLst>
                  </p:cNvPr>
                  <p:cNvSpPr/>
                  <p:nvPr/>
                </p:nvSpPr>
                <p:spPr>
                  <a:xfrm>
                    <a:off x="11547250" y="3675358"/>
                    <a:ext cx="221510" cy="425302"/>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35" name="文字方塊 1">
                  <a:extLst>
                    <a:ext uri="{FF2B5EF4-FFF2-40B4-BE49-F238E27FC236}">
                      <a16:creationId xmlns:a16="http://schemas.microsoft.com/office/drawing/2014/main" id="{148552F1-9849-F74B-94B0-ABB3FB06B6F0}"/>
                    </a:ext>
                  </a:extLst>
                </p:cNvPr>
                <p:cNvSpPr txBox="1"/>
                <p:nvPr/>
              </p:nvSpPr>
              <p:spPr>
                <a:xfrm rot="2513958">
                  <a:off x="6870558" y="2540318"/>
                  <a:ext cx="916439" cy="461665"/>
                </a:xfrm>
                <a:prstGeom prst="rect">
                  <a:avLst/>
                </a:prstGeom>
                <a:solidFill>
                  <a:schemeClr val="accent5">
                    <a:lumMod val="20000"/>
                    <a:lumOff val="80000"/>
                  </a:schemeClr>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2400">
                      <a:ea typeface="新細明體"/>
                      <a:cs typeface="Calibri"/>
                    </a:rPr>
                    <a:t>good</a:t>
                  </a:r>
                  <a:endParaRPr lang="zh-TW" altLang="en-US" sz="2400">
                    <a:ea typeface="新細明體"/>
                    <a:cs typeface="Calibri"/>
                  </a:endParaRPr>
                </a:p>
              </p:txBody>
            </p:sp>
            <p:sp>
              <p:nvSpPr>
                <p:cNvPr id="37" name="文字方塊 1">
                  <a:extLst>
                    <a:ext uri="{FF2B5EF4-FFF2-40B4-BE49-F238E27FC236}">
                      <a16:creationId xmlns:a16="http://schemas.microsoft.com/office/drawing/2014/main" id="{25A9D72F-C536-D843-B5BB-75C94A6F339E}"/>
                    </a:ext>
                  </a:extLst>
                </p:cNvPr>
                <p:cNvSpPr txBox="1"/>
                <p:nvPr/>
              </p:nvSpPr>
              <p:spPr>
                <a:xfrm rot="2513958">
                  <a:off x="7482443" y="2458270"/>
                  <a:ext cx="670723" cy="461665"/>
                </a:xfrm>
                <a:prstGeom prst="rect">
                  <a:avLst/>
                </a:prstGeom>
                <a:solidFill>
                  <a:schemeClr val="accent5">
                    <a:lumMod val="20000"/>
                    <a:lumOff val="80000"/>
                  </a:schemeClr>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2400">
                      <a:ea typeface="新細明體"/>
                      <a:cs typeface="Calibri"/>
                    </a:rPr>
                    <a:t>yes</a:t>
                  </a:r>
                  <a:endParaRPr lang="zh-TW" altLang="en-US" sz="2400">
                    <a:ea typeface="新細明體"/>
                    <a:cs typeface="Calibri"/>
                  </a:endParaRPr>
                </a:p>
              </p:txBody>
            </p:sp>
            <p:sp>
              <p:nvSpPr>
                <p:cNvPr id="38" name="文字方塊 1">
                  <a:extLst>
                    <a:ext uri="{FF2B5EF4-FFF2-40B4-BE49-F238E27FC236}">
                      <a16:creationId xmlns:a16="http://schemas.microsoft.com/office/drawing/2014/main" id="{DED4E7CC-F306-9E47-8694-CF76E949394F}"/>
                    </a:ext>
                  </a:extLst>
                </p:cNvPr>
                <p:cNvSpPr txBox="1"/>
                <p:nvPr/>
              </p:nvSpPr>
              <p:spPr>
                <a:xfrm rot="2513958">
                  <a:off x="8057131" y="2490854"/>
                  <a:ext cx="768304" cy="461665"/>
                </a:xfrm>
                <a:prstGeom prst="rect">
                  <a:avLst/>
                </a:prstGeom>
                <a:solidFill>
                  <a:schemeClr val="accent5">
                    <a:lumMod val="20000"/>
                    <a:lumOff val="80000"/>
                  </a:schemeClr>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2400">
                      <a:ea typeface="新細明體"/>
                      <a:cs typeface="Calibri"/>
                    </a:rPr>
                    <a:t>run</a:t>
                  </a:r>
                  <a:endParaRPr lang="zh-TW" altLang="en-US" sz="2400">
                    <a:ea typeface="新細明體"/>
                    <a:cs typeface="Calibri"/>
                  </a:endParaRPr>
                </a:p>
              </p:txBody>
            </p:sp>
            <p:sp>
              <p:nvSpPr>
                <p:cNvPr id="39" name="文字方塊 1">
                  <a:extLst>
                    <a:ext uri="{FF2B5EF4-FFF2-40B4-BE49-F238E27FC236}">
                      <a16:creationId xmlns:a16="http://schemas.microsoft.com/office/drawing/2014/main" id="{2AE1B624-CF9E-FD49-8D50-0E3539E51728}"/>
                    </a:ext>
                  </a:extLst>
                </p:cNvPr>
                <p:cNvSpPr txBox="1"/>
                <p:nvPr/>
              </p:nvSpPr>
              <p:spPr>
                <a:xfrm rot="2513958">
                  <a:off x="8679926" y="2426328"/>
                  <a:ext cx="575061" cy="461665"/>
                </a:xfrm>
                <a:prstGeom prst="rect">
                  <a:avLst/>
                </a:prstGeom>
                <a:solidFill>
                  <a:schemeClr val="accent5">
                    <a:lumMod val="20000"/>
                    <a:lumOff val="80000"/>
                  </a:schemeClr>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2400">
                      <a:ea typeface="新細明體"/>
                      <a:cs typeface="Calibri"/>
                    </a:rPr>
                    <a:t>joy</a:t>
                  </a:r>
                  <a:endParaRPr lang="zh-TW" altLang="en-US" sz="2400">
                    <a:ea typeface="新細明體"/>
                    <a:cs typeface="Calibri"/>
                  </a:endParaRPr>
                </a:p>
              </p:txBody>
            </p:sp>
            <p:sp>
              <p:nvSpPr>
                <p:cNvPr id="40" name="文字方塊 1">
                  <a:extLst>
                    <a:ext uri="{FF2B5EF4-FFF2-40B4-BE49-F238E27FC236}">
                      <a16:creationId xmlns:a16="http://schemas.microsoft.com/office/drawing/2014/main" id="{77EE406C-3803-D941-A6FD-8AAA13667978}"/>
                    </a:ext>
                  </a:extLst>
                </p:cNvPr>
                <p:cNvSpPr txBox="1"/>
                <p:nvPr/>
              </p:nvSpPr>
              <p:spPr>
                <a:xfrm rot="2513958">
                  <a:off x="9520347" y="2458270"/>
                  <a:ext cx="670723" cy="461665"/>
                </a:xfrm>
                <a:prstGeom prst="rect">
                  <a:avLst/>
                </a:prstGeom>
                <a:solidFill>
                  <a:schemeClr val="accent5">
                    <a:lumMod val="20000"/>
                    <a:lumOff val="80000"/>
                  </a:schemeClr>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2400">
                      <a:ea typeface="新細明體"/>
                      <a:cs typeface="Calibri"/>
                    </a:rPr>
                    <a:t>no</a:t>
                  </a:r>
                  <a:endParaRPr lang="zh-TW" altLang="en-US" sz="2400">
                    <a:ea typeface="新細明體"/>
                    <a:cs typeface="Calibri"/>
                  </a:endParaRPr>
                </a:p>
              </p:txBody>
            </p:sp>
            <p:sp>
              <p:nvSpPr>
                <p:cNvPr id="42" name="文字方塊 1">
                  <a:extLst>
                    <a:ext uri="{FF2B5EF4-FFF2-40B4-BE49-F238E27FC236}">
                      <a16:creationId xmlns:a16="http://schemas.microsoft.com/office/drawing/2014/main" id="{0E44A000-DAAB-3644-83D3-C11CDB7C503C}"/>
                    </a:ext>
                  </a:extLst>
                </p:cNvPr>
                <p:cNvSpPr txBox="1"/>
                <p:nvPr/>
              </p:nvSpPr>
              <p:spPr>
                <a:xfrm rot="2513958">
                  <a:off x="10064302" y="2586503"/>
                  <a:ext cx="1054753" cy="461665"/>
                </a:xfrm>
                <a:prstGeom prst="rect">
                  <a:avLst/>
                </a:prstGeom>
                <a:solidFill>
                  <a:schemeClr val="accent5">
                    <a:lumMod val="20000"/>
                    <a:lumOff val="80000"/>
                  </a:schemeClr>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2400">
                      <a:ea typeface="新細明體"/>
                      <a:cs typeface="Calibri"/>
                    </a:rPr>
                    <a:t>maybe</a:t>
                  </a:r>
                  <a:endParaRPr lang="zh-TW" altLang="en-US" sz="2400">
                    <a:ea typeface="新細明體"/>
                    <a:cs typeface="Calibri"/>
                  </a:endParaRPr>
                </a:p>
              </p:txBody>
            </p:sp>
          </p:grpSp>
        </p:grpSp>
      </p:grpSp>
      <p:graphicFrame>
        <p:nvGraphicFramePr>
          <p:cNvPr id="46" name="Table 46">
            <a:extLst>
              <a:ext uri="{FF2B5EF4-FFF2-40B4-BE49-F238E27FC236}">
                <a16:creationId xmlns:a16="http://schemas.microsoft.com/office/drawing/2014/main" id="{DE80F81F-E081-9543-A42B-37F1A8D50962}"/>
              </a:ext>
            </a:extLst>
          </p:cNvPr>
          <p:cNvGraphicFramePr>
            <a:graphicFrameLocks noGrp="1"/>
          </p:cNvGraphicFramePr>
          <p:nvPr/>
        </p:nvGraphicFramePr>
        <p:xfrm>
          <a:off x="654222" y="3193206"/>
          <a:ext cx="4532177" cy="1371600"/>
        </p:xfrm>
        <a:graphic>
          <a:graphicData uri="http://schemas.openxmlformats.org/drawingml/2006/table">
            <a:tbl>
              <a:tblPr firstRow="1" bandRow="1">
                <a:tableStyleId>{5C22544A-7EE6-4342-B048-85BDC9FD1C3A}</a:tableStyleId>
              </a:tblPr>
              <a:tblGrid>
                <a:gridCol w="1891745">
                  <a:extLst>
                    <a:ext uri="{9D8B030D-6E8A-4147-A177-3AD203B41FA5}">
                      <a16:colId xmlns:a16="http://schemas.microsoft.com/office/drawing/2014/main" val="4214173310"/>
                    </a:ext>
                  </a:extLst>
                </a:gridCol>
                <a:gridCol w="2640432">
                  <a:extLst>
                    <a:ext uri="{9D8B030D-6E8A-4147-A177-3AD203B41FA5}">
                      <a16:colId xmlns:a16="http://schemas.microsoft.com/office/drawing/2014/main" val="991181420"/>
                    </a:ext>
                  </a:extLst>
                </a:gridCol>
              </a:tblGrid>
              <a:tr h="316696">
                <a:tc>
                  <a:txBody>
                    <a:bodyPr/>
                    <a:lstStyle/>
                    <a:p>
                      <a:r>
                        <a:rPr lang="en-US" altLang="zh-TW" sz="2400" b="1">
                          <a:solidFill>
                            <a:sysClr val="windowText" lastClr="000000"/>
                          </a:solidFill>
                        </a:rPr>
                        <a:t>Premise</a:t>
                      </a:r>
                      <a:endParaRPr lang="en-TW" sz="2400" b="1">
                        <a:solidFill>
                          <a:sysClr val="windowText" lastClr="000000"/>
                        </a:solidFill>
                      </a:endParaRPr>
                    </a:p>
                  </a:txBody>
                  <a:tcPr>
                    <a:solidFill>
                      <a:srgbClr val="4DEA7A"/>
                    </a:solidFill>
                  </a:tcPr>
                </a:tc>
                <a:tc>
                  <a:txBody>
                    <a:bodyPr/>
                    <a:lstStyle/>
                    <a:p>
                      <a:r>
                        <a:rPr lang="en-US" altLang="zh-TW" sz="2400" b="0">
                          <a:solidFill>
                            <a:sysClr val="windowText" lastClr="000000"/>
                          </a:solidFill>
                        </a:rPr>
                        <a:t>Mary</a:t>
                      </a:r>
                      <a:r>
                        <a:rPr lang="zh-TW" altLang="en-US" sz="2400" b="0">
                          <a:solidFill>
                            <a:sysClr val="windowText" lastClr="000000"/>
                          </a:solidFill>
                        </a:rPr>
                        <a:t> </a:t>
                      </a:r>
                      <a:r>
                        <a:rPr lang="en-US" altLang="zh-TW" sz="2400" b="0">
                          <a:solidFill>
                            <a:sysClr val="windowText" lastClr="000000"/>
                          </a:solidFill>
                        </a:rPr>
                        <a:t>likes</a:t>
                      </a:r>
                      <a:r>
                        <a:rPr lang="zh-TW" altLang="en-US" sz="2400" b="0">
                          <a:solidFill>
                            <a:sysClr val="windowText" lastClr="000000"/>
                          </a:solidFill>
                        </a:rPr>
                        <a:t> </a:t>
                      </a:r>
                      <a:r>
                        <a:rPr lang="en-US" altLang="zh-TW" sz="2400" b="0">
                          <a:solidFill>
                            <a:sysClr val="windowText" lastClr="000000"/>
                          </a:solidFill>
                        </a:rPr>
                        <a:t>pie.</a:t>
                      </a:r>
                      <a:endParaRPr lang="en-TW" sz="2400" b="0">
                        <a:solidFill>
                          <a:sysClr val="windowText" lastClr="000000"/>
                        </a:solidFill>
                      </a:endParaRPr>
                    </a:p>
                  </a:txBody>
                  <a:tcPr>
                    <a:solidFill>
                      <a:srgbClr val="4DEA7A"/>
                    </a:solidFill>
                  </a:tcPr>
                </a:tc>
                <a:extLst>
                  <a:ext uri="{0D108BD9-81ED-4DB2-BD59-A6C34878D82A}">
                    <a16:rowId xmlns:a16="http://schemas.microsoft.com/office/drawing/2014/main" val="4190113986"/>
                  </a:ext>
                </a:extLst>
              </a:tr>
              <a:tr h="370840">
                <a:tc>
                  <a:txBody>
                    <a:bodyPr/>
                    <a:lstStyle/>
                    <a:p>
                      <a:r>
                        <a:rPr lang="en-US" altLang="zh-TW" sz="2400" b="1">
                          <a:solidFill>
                            <a:sysClr val="windowText" lastClr="000000"/>
                          </a:solidFill>
                        </a:rPr>
                        <a:t>Hypothesis</a:t>
                      </a:r>
                      <a:endParaRPr lang="en-TW" sz="2400" b="1">
                        <a:solidFill>
                          <a:sysClr val="windowText" lastClr="000000"/>
                        </a:solidFill>
                      </a:endParaRPr>
                    </a:p>
                  </a:txBody>
                  <a:tcPr>
                    <a:solidFill>
                      <a:srgbClr val="FAE600"/>
                    </a:solidFill>
                  </a:tcPr>
                </a:tc>
                <a:tc>
                  <a:txBody>
                    <a:bodyPr/>
                    <a:lstStyle/>
                    <a:p>
                      <a:r>
                        <a:rPr lang="en-US" altLang="zh-TW" sz="2400" b="0">
                          <a:solidFill>
                            <a:sysClr val="windowText" lastClr="000000"/>
                          </a:solidFill>
                        </a:rPr>
                        <a:t>Mary</a:t>
                      </a:r>
                      <a:r>
                        <a:rPr lang="zh-TW" altLang="en-US" sz="2400" b="0">
                          <a:solidFill>
                            <a:sysClr val="windowText" lastClr="000000"/>
                          </a:solidFill>
                        </a:rPr>
                        <a:t> </a:t>
                      </a:r>
                      <a:r>
                        <a:rPr lang="en-US" altLang="zh-TW" sz="2400" b="0">
                          <a:solidFill>
                            <a:sysClr val="windowText" lastClr="000000"/>
                          </a:solidFill>
                        </a:rPr>
                        <a:t>hates</a:t>
                      </a:r>
                      <a:r>
                        <a:rPr lang="zh-TW" altLang="en-US" sz="2400" b="0">
                          <a:solidFill>
                            <a:sysClr val="windowText" lastClr="000000"/>
                          </a:solidFill>
                        </a:rPr>
                        <a:t> </a:t>
                      </a:r>
                      <a:r>
                        <a:rPr lang="en-US" altLang="zh-TW" sz="2400" b="0">
                          <a:solidFill>
                            <a:sysClr val="windowText" lastClr="000000"/>
                          </a:solidFill>
                        </a:rPr>
                        <a:t>pie.</a:t>
                      </a:r>
                      <a:endParaRPr lang="en-TW" sz="2400" b="0">
                        <a:solidFill>
                          <a:sysClr val="windowText" lastClr="000000"/>
                        </a:solidFill>
                      </a:endParaRPr>
                    </a:p>
                  </a:txBody>
                  <a:tcPr>
                    <a:solidFill>
                      <a:srgbClr val="FAE600"/>
                    </a:solidFill>
                  </a:tcPr>
                </a:tc>
                <a:extLst>
                  <a:ext uri="{0D108BD9-81ED-4DB2-BD59-A6C34878D82A}">
                    <a16:rowId xmlns:a16="http://schemas.microsoft.com/office/drawing/2014/main" val="1457579923"/>
                  </a:ext>
                </a:extLst>
              </a:tr>
              <a:tr h="370840">
                <a:tc>
                  <a:txBody>
                    <a:bodyPr/>
                    <a:lstStyle/>
                    <a:p>
                      <a:r>
                        <a:rPr lang="en-US" altLang="zh-TW" sz="2400" b="1">
                          <a:solidFill>
                            <a:sysClr val="windowText" lastClr="000000"/>
                          </a:solidFill>
                        </a:rPr>
                        <a:t>Label</a:t>
                      </a:r>
                      <a:endParaRPr lang="en-TW" sz="2400" b="1">
                        <a:solidFill>
                          <a:sysClr val="windowText" lastClr="000000"/>
                        </a:solidFill>
                      </a:endParaRPr>
                    </a:p>
                  </a:txBody>
                  <a:tcPr>
                    <a:noFill/>
                  </a:tcPr>
                </a:tc>
                <a:tc>
                  <a:txBody>
                    <a:bodyPr/>
                    <a:lstStyle/>
                    <a:p>
                      <a:r>
                        <a:rPr lang="en-US" altLang="zh-TW" sz="2400" b="0">
                          <a:solidFill>
                            <a:sysClr val="windowText" lastClr="000000"/>
                          </a:solidFill>
                        </a:rPr>
                        <a:t>2</a:t>
                      </a:r>
                      <a:endParaRPr lang="en-TW" sz="2400" b="0">
                        <a:solidFill>
                          <a:sysClr val="windowText" lastClr="000000"/>
                        </a:solidFill>
                      </a:endParaRPr>
                    </a:p>
                  </a:txBody>
                  <a:tcPr>
                    <a:noFill/>
                  </a:tcPr>
                </a:tc>
                <a:extLst>
                  <a:ext uri="{0D108BD9-81ED-4DB2-BD59-A6C34878D82A}">
                    <a16:rowId xmlns:a16="http://schemas.microsoft.com/office/drawing/2014/main" val="79977882"/>
                  </a:ext>
                </a:extLst>
              </a:tr>
            </a:tbl>
          </a:graphicData>
        </a:graphic>
      </p:graphicFrame>
      <p:pic>
        <p:nvPicPr>
          <p:cNvPr id="8" name="Picture 9">
            <a:extLst>
              <a:ext uri="{FF2B5EF4-FFF2-40B4-BE49-F238E27FC236}">
                <a16:creationId xmlns:a16="http://schemas.microsoft.com/office/drawing/2014/main" id="{3C1527DB-C0F5-8D57-F97D-10F3BC3F73B2}"/>
              </a:ext>
            </a:extLst>
          </p:cNvPr>
          <p:cNvPicPr>
            <a:picLocks noChangeAspect="1"/>
          </p:cNvPicPr>
          <p:nvPr/>
        </p:nvPicPr>
        <p:blipFill>
          <a:blip r:embed="rId2"/>
          <a:stretch>
            <a:fillRect/>
          </a:stretch>
        </p:blipFill>
        <p:spPr>
          <a:xfrm>
            <a:off x="462612" y="4687488"/>
            <a:ext cx="2296708" cy="1616935"/>
          </a:xfrm>
          <a:prstGeom prst="rect">
            <a:avLst/>
          </a:prstGeom>
        </p:spPr>
      </p:pic>
      <p:grpSp>
        <p:nvGrpSpPr>
          <p:cNvPr id="33" name="群組 32">
            <a:extLst>
              <a:ext uri="{FF2B5EF4-FFF2-40B4-BE49-F238E27FC236}">
                <a16:creationId xmlns:a16="http://schemas.microsoft.com/office/drawing/2014/main" id="{B323254B-308C-CD59-D19E-8BC219A4EF54}"/>
              </a:ext>
            </a:extLst>
          </p:cNvPr>
          <p:cNvGrpSpPr/>
          <p:nvPr/>
        </p:nvGrpSpPr>
        <p:grpSpPr>
          <a:xfrm>
            <a:off x="2843542" y="4775718"/>
            <a:ext cx="1900566" cy="1358876"/>
            <a:chOff x="2843542" y="4775718"/>
            <a:chExt cx="1900566" cy="1358876"/>
          </a:xfrm>
        </p:grpSpPr>
        <p:sp>
          <p:nvSpPr>
            <p:cNvPr id="9" name="Left Brace 7">
              <a:extLst>
                <a:ext uri="{FF2B5EF4-FFF2-40B4-BE49-F238E27FC236}">
                  <a16:creationId xmlns:a16="http://schemas.microsoft.com/office/drawing/2014/main" id="{3888618B-7A0E-1A2B-5210-54781D0876D3}"/>
                </a:ext>
              </a:extLst>
            </p:cNvPr>
            <p:cNvSpPr/>
            <p:nvPr/>
          </p:nvSpPr>
          <p:spPr>
            <a:xfrm>
              <a:off x="3441590" y="4976538"/>
              <a:ext cx="303092" cy="1029442"/>
            </a:xfrm>
            <a:prstGeom prst="leftBrace">
              <a:avLst>
                <a:gd name="adj1" fmla="val 8333"/>
                <a:gd name="adj2" fmla="val 50784"/>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TW"/>
            </a:p>
          </p:txBody>
        </p:sp>
        <p:sp>
          <p:nvSpPr>
            <p:cNvPr id="15" name="文字方塊 4">
              <a:extLst>
                <a:ext uri="{FF2B5EF4-FFF2-40B4-BE49-F238E27FC236}">
                  <a16:creationId xmlns:a16="http://schemas.microsoft.com/office/drawing/2014/main" id="{71FB3C28-921A-7BA0-34C2-984AD880C7FB}"/>
                </a:ext>
              </a:extLst>
            </p:cNvPr>
            <p:cNvSpPr txBox="1"/>
            <p:nvPr/>
          </p:nvSpPr>
          <p:spPr>
            <a:xfrm>
              <a:off x="3593136" y="4775718"/>
              <a:ext cx="1150972"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2400" b="1">
                  <a:solidFill>
                    <a:srgbClr val="FF2600"/>
                  </a:solidFill>
                  <a:ea typeface="新細明體"/>
                  <a:cs typeface="Calibri"/>
                </a:rPr>
                <a:t>yes</a:t>
              </a:r>
              <a:endParaRPr lang="zh-TW" b="1">
                <a:solidFill>
                  <a:srgbClr val="FF2600"/>
                </a:solidFill>
                <a:cs typeface="Calibri" panose="020F0502020204030204"/>
              </a:endParaRPr>
            </a:p>
          </p:txBody>
        </p:sp>
        <p:sp>
          <p:nvSpPr>
            <p:cNvPr id="20" name="文字方塊 4">
              <a:extLst>
                <a:ext uri="{FF2B5EF4-FFF2-40B4-BE49-F238E27FC236}">
                  <a16:creationId xmlns:a16="http://schemas.microsoft.com/office/drawing/2014/main" id="{0AC8FCBA-8CB1-04AD-ACB8-D4F1E3F6760D}"/>
                </a:ext>
              </a:extLst>
            </p:cNvPr>
            <p:cNvSpPr txBox="1"/>
            <p:nvPr/>
          </p:nvSpPr>
          <p:spPr>
            <a:xfrm>
              <a:off x="3593136" y="5672929"/>
              <a:ext cx="1150972"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2400" b="1">
                  <a:solidFill>
                    <a:srgbClr val="008F00"/>
                  </a:solidFill>
                  <a:ea typeface="新細明體"/>
                  <a:cs typeface="Calibri"/>
                </a:rPr>
                <a:t>no</a:t>
              </a:r>
              <a:endParaRPr lang="zh-TW" b="1">
                <a:solidFill>
                  <a:srgbClr val="008F00"/>
                </a:solidFill>
                <a:cs typeface="Calibri" panose="020F0502020204030204"/>
              </a:endParaRPr>
            </a:p>
          </p:txBody>
        </p:sp>
        <p:sp>
          <p:nvSpPr>
            <p:cNvPr id="30" name="文字方塊 4">
              <a:extLst>
                <a:ext uri="{FF2B5EF4-FFF2-40B4-BE49-F238E27FC236}">
                  <a16:creationId xmlns:a16="http://schemas.microsoft.com/office/drawing/2014/main" id="{2A910FF1-3F63-99DC-D52F-37DFE75FEAC9}"/>
                </a:ext>
              </a:extLst>
            </p:cNvPr>
            <p:cNvSpPr txBox="1"/>
            <p:nvPr/>
          </p:nvSpPr>
          <p:spPr>
            <a:xfrm>
              <a:off x="3574210" y="5224324"/>
              <a:ext cx="1150972"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2400" b="1">
                  <a:solidFill>
                    <a:srgbClr val="0432FF"/>
                  </a:solidFill>
                  <a:ea typeface="新細明體"/>
                  <a:cs typeface="Calibri"/>
                </a:rPr>
                <a:t>maybe</a:t>
              </a:r>
              <a:endParaRPr lang="zh-TW" b="1">
                <a:solidFill>
                  <a:srgbClr val="0432FF"/>
                </a:solidFill>
                <a:cs typeface="Calibri" panose="020F0502020204030204"/>
              </a:endParaRPr>
            </a:p>
          </p:txBody>
        </p:sp>
        <p:sp>
          <p:nvSpPr>
            <p:cNvPr id="31" name="箭號: 向右 112">
              <a:extLst>
                <a:ext uri="{FF2B5EF4-FFF2-40B4-BE49-F238E27FC236}">
                  <a16:creationId xmlns:a16="http://schemas.microsoft.com/office/drawing/2014/main" id="{A3A3D57C-73AA-EF05-16BA-E8782455DF37}"/>
                </a:ext>
              </a:extLst>
            </p:cNvPr>
            <p:cNvSpPr/>
            <p:nvPr/>
          </p:nvSpPr>
          <p:spPr>
            <a:xfrm>
              <a:off x="2843542" y="5263588"/>
              <a:ext cx="522275" cy="455341"/>
            </a:xfrm>
            <a:prstGeom prst="rightArrow">
              <a:avLst>
                <a:gd name="adj1" fmla="val 27933"/>
                <a:gd name="adj2" fmla="val 36759"/>
              </a:avLst>
            </a:prstGeom>
            <a:solidFill>
              <a:srgbClr val="7D4B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45" name="群組 44">
            <a:extLst>
              <a:ext uri="{FF2B5EF4-FFF2-40B4-BE49-F238E27FC236}">
                <a16:creationId xmlns:a16="http://schemas.microsoft.com/office/drawing/2014/main" id="{774CD9E5-5DF1-593B-A797-55F026C6B898}"/>
              </a:ext>
            </a:extLst>
          </p:cNvPr>
          <p:cNvGrpSpPr/>
          <p:nvPr/>
        </p:nvGrpSpPr>
        <p:grpSpPr>
          <a:xfrm>
            <a:off x="7094313" y="1110686"/>
            <a:ext cx="3715667" cy="940946"/>
            <a:chOff x="7094313" y="1110686"/>
            <a:chExt cx="3715667" cy="940946"/>
          </a:xfrm>
        </p:grpSpPr>
        <p:cxnSp>
          <p:nvCxnSpPr>
            <p:cNvPr id="34" name="直線單箭頭接點 67">
              <a:extLst>
                <a:ext uri="{FF2B5EF4-FFF2-40B4-BE49-F238E27FC236}">
                  <a16:creationId xmlns:a16="http://schemas.microsoft.com/office/drawing/2014/main" id="{F9E44CC0-2F61-ECB8-BA50-280B129BC972}"/>
                </a:ext>
              </a:extLst>
            </p:cNvPr>
            <p:cNvCxnSpPr>
              <a:cxnSpLocks/>
            </p:cNvCxnSpPr>
            <p:nvPr/>
          </p:nvCxnSpPr>
          <p:spPr>
            <a:xfrm>
              <a:off x="7094313" y="1784076"/>
              <a:ext cx="482335" cy="220130"/>
            </a:xfrm>
            <a:prstGeom prst="straightConnector1">
              <a:avLst/>
            </a:prstGeom>
            <a:ln w="76200">
              <a:solidFill>
                <a:srgbClr val="FF260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直線單箭頭接點 67">
              <a:extLst>
                <a:ext uri="{FF2B5EF4-FFF2-40B4-BE49-F238E27FC236}">
                  <a16:creationId xmlns:a16="http://schemas.microsoft.com/office/drawing/2014/main" id="{BF467FF1-ABA5-6890-F878-0681385B5F51}"/>
                </a:ext>
              </a:extLst>
            </p:cNvPr>
            <p:cNvCxnSpPr>
              <a:cxnSpLocks/>
            </p:cNvCxnSpPr>
            <p:nvPr/>
          </p:nvCxnSpPr>
          <p:spPr>
            <a:xfrm flipH="1">
              <a:off x="10428085" y="1710504"/>
              <a:ext cx="381895" cy="341128"/>
            </a:xfrm>
            <a:prstGeom prst="straightConnector1">
              <a:avLst/>
            </a:prstGeom>
            <a:ln w="76200">
              <a:solidFill>
                <a:srgbClr val="0432FF"/>
              </a:solidFill>
              <a:tailEnd type="triangle"/>
            </a:ln>
          </p:spPr>
          <p:style>
            <a:lnRef idx="1">
              <a:schemeClr val="accent1"/>
            </a:lnRef>
            <a:fillRef idx="0">
              <a:schemeClr val="accent1"/>
            </a:fillRef>
            <a:effectRef idx="0">
              <a:schemeClr val="accent1"/>
            </a:effectRef>
            <a:fontRef idx="minor">
              <a:schemeClr val="tx1"/>
            </a:fontRef>
          </p:style>
        </p:cxnSp>
        <p:cxnSp>
          <p:nvCxnSpPr>
            <p:cNvPr id="41" name="直線單箭頭接點 67">
              <a:extLst>
                <a:ext uri="{FF2B5EF4-FFF2-40B4-BE49-F238E27FC236}">
                  <a16:creationId xmlns:a16="http://schemas.microsoft.com/office/drawing/2014/main" id="{8FB209F3-DE0A-94B0-5E6D-92F72868ABC1}"/>
                </a:ext>
              </a:extLst>
            </p:cNvPr>
            <p:cNvCxnSpPr>
              <a:cxnSpLocks/>
            </p:cNvCxnSpPr>
            <p:nvPr/>
          </p:nvCxnSpPr>
          <p:spPr>
            <a:xfrm>
              <a:off x="9196277" y="1110686"/>
              <a:ext cx="434368" cy="346906"/>
            </a:xfrm>
            <a:prstGeom prst="straightConnector1">
              <a:avLst/>
            </a:prstGeom>
            <a:ln w="76200">
              <a:solidFill>
                <a:srgbClr val="008F00"/>
              </a:solidFill>
              <a:tailEnd type="triangle"/>
            </a:ln>
          </p:spPr>
          <p:style>
            <a:lnRef idx="1">
              <a:schemeClr val="accent1"/>
            </a:lnRef>
            <a:fillRef idx="0">
              <a:schemeClr val="accent1"/>
            </a:fillRef>
            <a:effectRef idx="0">
              <a:schemeClr val="accent1"/>
            </a:effectRef>
            <a:fontRef idx="minor">
              <a:schemeClr val="tx1"/>
            </a:fontRef>
          </p:style>
        </p:cxnSp>
      </p:grpSp>
      <p:sp>
        <p:nvSpPr>
          <p:cNvPr id="4" name="日期版面配置區 3">
            <a:extLst>
              <a:ext uri="{FF2B5EF4-FFF2-40B4-BE49-F238E27FC236}">
                <a16:creationId xmlns:a16="http://schemas.microsoft.com/office/drawing/2014/main" id="{E1BC3943-88AF-A945-D234-63EF916C3B44}"/>
              </a:ext>
            </a:extLst>
          </p:cNvPr>
          <p:cNvSpPr>
            <a:spLocks noGrp="1"/>
          </p:cNvSpPr>
          <p:nvPr>
            <p:ph type="dt" sz="half" idx="10"/>
          </p:nvPr>
        </p:nvSpPr>
        <p:spPr/>
        <p:txBody>
          <a:bodyPr/>
          <a:lstStyle/>
          <a:p>
            <a:r>
              <a:rPr lang="en-US" altLang="zh-TW"/>
              <a:t>Schick, Timo, and Hinrich </a:t>
            </a:r>
            <a:r>
              <a:rPr lang="en-US" altLang="zh-TW" err="1"/>
              <a:t>Schütze</a:t>
            </a:r>
            <a:r>
              <a:rPr lang="en-US" altLang="zh-TW"/>
              <a:t>. "Exploiting Cloze-Questions for Few-Shot Text Classification and Natural Language Inference." </a:t>
            </a:r>
            <a:r>
              <a:rPr lang="en-US" altLang="zh-TW" i="1"/>
              <a:t>Proceedings of the 16th Conference of the European Chapter of the Association for Computational Linguistics: Main Volume</a:t>
            </a:r>
            <a:r>
              <a:rPr lang="en-US" altLang="zh-TW"/>
              <a:t>. 2021.</a:t>
            </a:r>
            <a:endParaRPr lang="en-TW" altLang="zh-TW"/>
          </a:p>
        </p:txBody>
      </p:sp>
    </p:spTree>
    <p:extLst>
      <p:ext uri="{BB962C8B-B14F-4D97-AF65-F5344CB8AC3E}">
        <p14:creationId xmlns:p14="http://schemas.microsoft.com/office/powerpoint/2010/main" val="736260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C2729BB-F774-1FC9-43B0-68153FF83345}"/>
              </a:ext>
            </a:extLst>
          </p:cNvPr>
          <p:cNvSpPr>
            <a:spLocks noGrp="1"/>
          </p:cNvSpPr>
          <p:nvPr>
            <p:ph type="title"/>
          </p:nvPr>
        </p:nvSpPr>
        <p:spPr/>
        <p:txBody>
          <a:bodyPr/>
          <a:lstStyle/>
          <a:p>
            <a:endParaRPr lang="zh-TW" altLang="en-US"/>
          </a:p>
        </p:txBody>
      </p:sp>
      <p:sp>
        <p:nvSpPr>
          <p:cNvPr id="3" name="內容版面配置區 2">
            <a:extLst>
              <a:ext uri="{FF2B5EF4-FFF2-40B4-BE49-F238E27FC236}">
                <a16:creationId xmlns:a16="http://schemas.microsoft.com/office/drawing/2014/main" id="{C2A11440-5692-2C7A-A0F8-ED73043F91A5}"/>
              </a:ext>
            </a:extLst>
          </p:cNvPr>
          <p:cNvSpPr>
            <a:spLocks noGrp="1"/>
          </p:cNvSpPr>
          <p:nvPr>
            <p:ph idx="1"/>
          </p:nvPr>
        </p:nvSpPr>
        <p:spPr/>
        <p:txBody>
          <a:bodyPr/>
          <a:lstStyle/>
          <a:p>
            <a:endParaRPr lang="zh-TW" altLang="en-US"/>
          </a:p>
        </p:txBody>
      </p:sp>
      <p:pic>
        <p:nvPicPr>
          <p:cNvPr id="5" name="Google Shape;397;p79">
            <a:extLst>
              <a:ext uri="{FF2B5EF4-FFF2-40B4-BE49-F238E27FC236}">
                <a16:creationId xmlns:a16="http://schemas.microsoft.com/office/drawing/2014/main" id="{0735EB8A-13A1-5259-D6ED-C3B54A980176}"/>
              </a:ext>
            </a:extLst>
          </p:cNvPr>
          <p:cNvPicPr preferRelativeResize="0"/>
          <p:nvPr/>
        </p:nvPicPr>
        <p:blipFill>
          <a:blip r:embed="rId2">
            <a:alphaModFix/>
          </a:blip>
          <a:stretch>
            <a:fillRect/>
          </a:stretch>
        </p:blipFill>
        <p:spPr>
          <a:xfrm>
            <a:off x="236807" y="2693852"/>
            <a:ext cx="11861410" cy="3999389"/>
          </a:xfrm>
          <a:prstGeom prst="rect">
            <a:avLst/>
          </a:prstGeom>
          <a:noFill/>
          <a:ln>
            <a:noFill/>
          </a:ln>
        </p:spPr>
      </p:pic>
      <p:pic>
        <p:nvPicPr>
          <p:cNvPr id="6" name="圖片 5">
            <a:extLst>
              <a:ext uri="{FF2B5EF4-FFF2-40B4-BE49-F238E27FC236}">
                <a16:creationId xmlns:a16="http://schemas.microsoft.com/office/drawing/2014/main" id="{9A5D69B9-0000-F714-8B7B-F048457D3811}"/>
              </a:ext>
            </a:extLst>
          </p:cNvPr>
          <p:cNvPicPr>
            <a:picLocks noChangeAspect="1"/>
          </p:cNvPicPr>
          <p:nvPr/>
        </p:nvPicPr>
        <p:blipFill>
          <a:blip r:embed="rId3"/>
          <a:stretch>
            <a:fillRect/>
          </a:stretch>
        </p:blipFill>
        <p:spPr>
          <a:xfrm>
            <a:off x="683173" y="297230"/>
            <a:ext cx="10670627" cy="1996097"/>
          </a:xfrm>
          <a:prstGeom prst="rect">
            <a:avLst/>
          </a:prstGeom>
        </p:spPr>
      </p:pic>
      <p:sp>
        <p:nvSpPr>
          <p:cNvPr id="7" name="文字方塊 6">
            <a:extLst>
              <a:ext uri="{FF2B5EF4-FFF2-40B4-BE49-F238E27FC236}">
                <a16:creationId xmlns:a16="http://schemas.microsoft.com/office/drawing/2014/main" id="{3769EC50-EA5A-8F3D-F6E1-16FAE81790AD}"/>
              </a:ext>
            </a:extLst>
          </p:cNvPr>
          <p:cNvSpPr txBox="1"/>
          <p:nvPr/>
        </p:nvSpPr>
        <p:spPr>
          <a:xfrm>
            <a:off x="8655142" y="2271120"/>
            <a:ext cx="3386803"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https://arxiv.org/abs/2205.10643</a:t>
            </a:r>
          </a:p>
        </p:txBody>
      </p:sp>
    </p:spTree>
    <p:extLst>
      <p:ext uri="{BB962C8B-B14F-4D97-AF65-F5344CB8AC3E}">
        <p14:creationId xmlns:p14="http://schemas.microsoft.com/office/powerpoint/2010/main" val="2288080010"/>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A0376-2543-0140-8FE4-62278229E365}"/>
              </a:ext>
            </a:extLst>
          </p:cNvPr>
          <p:cNvSpPr>
            <a:spLocks noGrp="1"/>
          </p:cNvSpPr>
          <p:nvPr>
            <p:ph type="title"/>
          </p:nvPr>
        </p:nvSpPr>
        <p:spPr/>
        <p:txBody>
          <a:bodyPr>
            <a:normAutofit/>
          </a:bodyPr>
          <a:lstStyle/>
          <a:p>
            <a:r>
              <a:rPr lang="en-US" altLang="zh-TW">
                <a:ea typeface="+mj-lt"/>
                <a:cs typeface="+mj-lt"/>
              </a:rPr>
              <a:t>Prompt tuning for few-shot learning</a:t>
            </a:r>
            <a:endParaRPr lang="en-TW"/>
          </a:p>
        </p:txBody>
      </p:sp>
      <p:sp>
        <p:nvSpPr>
          <p:cNvPr id="3" name="Content Placeholder 2">
            <a:extLst>
              <a:ext uri="{FF2B5EF4-FFF2-40B4-BE49-F238E27FC236}">
                <a16:creationId xmlns:a16="http://schemas.microsoft.com/office/drawing/2014/main" id="{DA9B4DCB-05CF-284F-8DED-05C5A56F7051}"/>
              </a:ext>
            </a:extLst>
          </p:cNvPr>
          <p:cNvSpPr>
            <a:spLocks noGrp="1"/>
          </p:cNvSpPr>
          <p:nvPr>
            <p:ph idx="1"/>
          </p:nvPr>
        </p:nvSpPr>
        <p:spPr/>
        <p:txBody>
          <a:bodyPr/>
          <a:lstStyle/>
          <a:p>
            <a:r>
              <a:rPr lang="en-US" altLang="zh-TW"/>
              <a:t>What</a:t>
            </a:r>
            <a:r>
              <a:rPr lang="zh-TW" altLang="en-US"/>
              <a:t> </a:t>
            </a:r>
            <a:r>
              <a:rPr lang="en-US" altLang="zh-TW"/>
              <a:t>you</a:t>
            </a:r>
            <a:r>
              <a:rPr lang="zh-TW" altLang="en-US"/>
              <a:t> </a:t>
            </a:r>
            <a:r>
              <a:rPr lang="en-US" altLang="zh-TW"/>
              <a:t>need</a:t>
            </a:r>
            <a:r>
              <a:rPr lang="zh-TW" altLang="en-US"/>
              <a:t> </a:t>
            </a:r>
            <a:r>
              <a:rPr lang="en-US" altLang="zh-TW"/>
              <a:t>in</a:t>
            </a:r>
            <a:r>
              <a:rPr lang="zh-TW" altLang="en-US"/>
              <a:t> </a:t>
            </a:r>
            <a:r>
              <a:rPr lang="en-US" altLang="zh-TW"/>
              <a:t>prompt</a:t>
            </a:r>
            <a:r>
              <a:rPr lang="zh-TW" altLang="en-US"/>
              <a:t> </a:t>
            </a:r>
            <a:r>
              <a:rPr lang="en-US" altLang="zh-TW"/>
              <a:t>tuning</a:t>
            </a:r>
          </a:p>
          <a:p>
            <a:pPr marL="457200" lvl="1" indent="0">
              <a:buNone/>
            </a:pPr>
            <a:r>
              <a:rPr lang="en-US" altLang="zh-TW"/>
              <a:t>1.</a:t>
            </a:r>
            <a:r>
              <a:rPr lang="zh-TW" altLang="en-US"/>
              <a:t> </a:t>
            </a:r>
            <a:r>
              <a:rPr lang="en-US" altLang="zh-TW" u="sng"/>
              <a:t>A</a:t>
            </a:r>
            <a:r>
              <a:rPr lang="zh-TW" altLang="en-US" u="sng"/>
              <a:t> </a:t>
            </a:r>
            <a:r>
              <a:rPr lang="en-US" altLang="zh-TW" u="sng"/>
              <a:t>prompt</a:t>
            </a:r>
            <a:r>
              <a:rPr lang="zh-TW" altLang="en-US" u="sng"/>
              <a:t> </a:t>
            </a:r>
            <a:r>
              <a:rPr lang="en-US" altLang="zh-TW" u="sng"/>
              <a:t>template</a:t>
            </a:r>
            <a:r>
              <a:rPr lang="en-US" altLang="zh-TW"/>
              <a:t>:</a:t>
            </a:r>
            <a:r>
              <a:rPr lang="zh-TW" altLang="en-US"/>
              <a:t> </a:t>
            </a:r>
            <a:r>
              <a:rPr lang="en-US" altLang="zh-TW"/>
              <a:t>convert</a:t>
            </a:r>
            <a:r>
              <a:rPr lang="zh-TW" altLang="en-US"/>
              <a:t> </a:t>
            </a:r>
            <a:r>
              <a:rPr lang="en-US" altLang="zh-TW"/>
              <a:t>data</a:t>
            </a:r>
            <a:r>
              <a:rPr lang="zh-TW" altLang="en-US"/>
              <a:t> </a:t>
            </a:r>
            <a:r>
              <a:rPr lang="en-US" altLang="zh-TW"/>
              <a:t>points</a:t>
            </a:r>
            <a:r>
              <a:rPr lang="zh-TW" altLang="en-US"/>
              <a:t> </a:t>
            </a:r>
            <a:r>
              <a:rPr lang="en-US" altLang="zh-TW"/>
              <a:t>into</a:t>
            </a:r>
            <a:r>
              <a:rPr lang="zh-TW" altLang="en-US"/>
              <a:t> </a:t>
            </a:r>
            <a:r>
              <a:rPr lang="en-US" altLang="zh-TW"/>
              <a:t>a</a:t>
            </a:r>
            <a:r>
              <a:rPr lang="zh-TW" altLang="en-US"/>
              <a:t> </a:t>
            </a:r>
            <a:r>
              <a:rPr lang="en-US" altLang="zh-TW"/>
              <a:t>natural</a:t>
            </a:r>
            <a:r>
              <a:rPr lang="zh-TW" altLang="en-US"/>
              <a:t> </a:t>
            </a:r>
            <a:r>
              <a:rPr lang="en-US" altLang="zh-TW"/>
              <a:t>language</a:t>
            </a:r>
            <a:r>
              <a:rPr lang="zh-TW" altLang="en-US"/>
              <a:t> </a:t>
            </a:r>
            <a:r>
              <a:rPr lang="en-US" altLang="zh-TW"/>
              <a:t>prompt</a:t>
            </a:r>
          </a:p>
        </p:txBody>
      </p:sp>
      <p:pic>
        <p:nvPicPr>
          <p:cNvPr id="10" name="Picture 9">
            <a:extLst>
              <a:ext uri="{FF2B5EF4-FFF2-40B4-BE49-F238E27FC236}">
                <a16:creationId xmlns:a16="http://schemas.microsoft.com/office/drawing/2014/main" id="{D0F419FF-4EF8-8E4F-9159-52618C3947AF}"/>
              </a:ext>
            </a:extLst>
          </p:cNvPr>
          <p:cNvPicPr>
            <a:picLocks noChangeAspect="1"/>
          </p:cNvPicPr>
          <p:nvPr/>
        </p:nvPicPr>
        <p:blipFill>
          <a:blip r:embed="rId2"/>
          <a:stretch>
            <a:fillRect/>
          </a:stretch>
        </p:blipFill>
        <p:spPr>
          <a:xfrm>
            <a:off x="1386263" y="4665748"/>
            <a:ext cx="2296708" cy="1616935"/>
          </a:xfrm>
          <a:prstGeom prst="rect">
            <a:avLst/>
          </a:prstGeom>
        </p:spPr>
      </p:pic>
      <p:graphicFrame>
        <p:nvGraphicFramePr>
          <p:cNvPr id="46" name="Table 46">
            <a:extLst>
              <a:ext uri="{FF2B5EF4-FFF2-40B4-BE49-F238E27FC236}">
                <a16:creationId xmlns:a16="http://schemas.microsoft.com/office/drawing/2014/main" id="{DE80F81F-E081-9543-A42B-37F1A8D50962}"/>
              </a:ext>
            </a:extLst>
          </p:cNvPr>
          <p:cNvGraphicFramePr>
            <a:graphicFrameLocks noGrp="1"/>
          </p:cNvGraphicFramePr>
          <p:nvPr/>
        </p:nvGraphicFramePr>
        <p:xfrm>
          <a:off x="268529" y="3183013"/>
          <a:ext cx="4532177" cy="1371600"/>
        </p:xfrm>
        <a:graphic>
          <a:graphicData uri="http://schemas.openxmlformats.org/drawingml/2006/table">
            <a:tbl>
              <a:tblPr firstRow="1" bandRow="1">
                <a:tableStyleId>{5C22544A-7EE6-4342-B048-85BDC9FD1C3A}</a:tableStyleId>
              </a:tblPr>
              <a:tblGrid>
                <a:gridCol w="1891745">
                  <a:extLst>
                    <a:ext uri="{9D8B030D-6E8A-4147-A177-3AD203B41FA5}">
                      <a16:colId xmlns:a16="http://schemas.microsoft.com/office/drawing/2014/main" val="4214173310"/>
                    </a:ext>
                  </a:extLst>
                </a:gridCol>
                <a:gridCol w="2640432">
                  <a:extLst>
                    <a:ext uri="{9D8B030D-6E8A-4147-A177-3AD203B41FA5}">
                      <a16:colId xmlns:a16="http://schemas.microsoft.com/office/drawing/2014/main" val="991181420"/>
                    </a:ext>
                  </a:extLst>
                </a:gridCol>
              </a:tblGrid>
              <a:tr h="316696">
                <a:tc>
                  <a:txBody>
                    <a:bodyPr/>
                    <a:lstStyle/>
                    <a:p>
                      <a:r>
                        <a:rPr lang="en-US" altLang="zh-TW" sz="2400" b="1">
                          <a:solidFill>
                            <a:sysClr val="windowText" lastClr="000000"/>
                          </a:solidFill>
                        </a:rPr>
                        <a:t>Premise</a:t>
                      </a:r>
                      <a:endParaRPr lang="en-TW" sz="2400" b="1">
                        <a:solidFill>
                          <a:sysClr val="windowText" lastClr="000000"/>
                        </a:solidFill>
                      </a:endParaRPr>
                    </a:p>
                  </a:txBody>
                  <a:tcPr>
                    <a:solidFill>
                      <a:srgbClr val="4DEA7A"/>
                    </a:solidFill>
                  </a:tcPr>
                </a:tc>
                <a:tc>
                  <a:txBody>
                    <a:bodyPr/>
                    <a:lstStyle/>
                    <a:p>
                      <a:r>
                        <a:rPr lang="en-US" altLang="zh-TW" sz="2400" b="0">
                          <a:solidFill>
                            <a:sysClr val="windowText" lastClr="000000"/>
                          </a:solidFill>
                        </a:rPr>
                        <a:t>Mary</a:t>
                      </a:r>
                      <a:r>
                        <a:rPr lang="zh-TW" altLang="en-US" sz="2400" b="0">
                          <a:solidFill>
                            <a:sysClr val="windowText" lastClr="000000"/>
                          </a:solidFill>
                        </a:rPr>
                        <a:t> </a:t>
                      </a:r>
                      <a:r>
                        <a:rPr lang="en-US" altLang="zh-TW" sz="2400" b="0">
                          <a:solidFill>
                            <a:sysClr val="windowText" lastClr="000000"/>
                          </a:solidFill>
                        </a:rPr>
                        <a:t>likes</a:t>
                      </a:r>
                      <a:r>
                        <a:rPr lang="zh-TW" altLang="en-US" sz="2400" b="0">
                          <a:solidFill>
                            <a:sysClr val="windowText" lastClr="000000"/>
                          </a:solidFill>
                        </a:rPr>
                        <a:t> </a:t>
                      </a:r>
                      <a:r>
                        <a:rPr lang="en-US" altLang="zh-TW" sz="2400" b="0">
                          <a:solidFill>
                            <a:sysClr val="windowText" lastClr="000000"/>
                          </a:solidFill>
                        </a:rPr>
                        <a:t>pie</a:t>
                      </a:r>
                      <a:endParaRPr lang="en-TW" sz="2400" b="0">
                        <a:solidFill>
                          <a:sysClr val="windowText" lastClr="000000"/>
                        </a:solidFill>
                      </a:endParaRPr>
                    </a:p>
                  </a:txBody>
                  <a:tcPr>
                    <a:solidFill>
                      <a:srgbClr val="4DEA7A"/>
                    </a:solidFill>
                  </a:tcPr>
                </a:tc>
                <a:extLst>
                  <a:ext uri="{0D108BD9-81ED-4DB2-BD59-A6C34878D82A}">
                    <a16:rowId xmlns:a16="http://schemas.microsoft.com/office/drawing/2014/main" val="4190113986"/>
                  </a:ext>
                </a:extLst>
              </a:tr>
              <a:tr h="370840">
                <a:tc>
                  <a:txBody>
                    <a:bodyPr/>
                    <a:lstStyle/>
                    <a:p>
                      <a:r>
                        <a:rPr lang="en-US" altLang="zh-TW" sz="2400" b="1">
                          <a:solidFill>
                            <a:sysClr val="windowText" lastClr="000000"/>
                          </a:solidFill>
                        </a:rPr>
                        <a:t>Hypothesis</a:t>
                      </a:r>
                      <a:endParaRPr lang="en-TW" sz="2400" b="1">
                        <a:solidFill>
                          <a:sysClr val="windowText" lastClr="000000"/>
                        </a:solidFill>
                      </a:endParaRPr>
                    </a:p>
                  </a:txBody>
                  <a:tcPr>
                    <a:solidFill>
                      <a:srgbClr val="FAE600"/>
                    </a:solidFill>
                  </a:tcPr>
                </a:tc>
                <a:tc>
                  <a:txBody>
                    <a:bodyPr/>
                    <a:lstStyle/>
                    <a:p>
                      <a:r>
                        <a:rPr lang="en-US" altLang="zh-TW" sz="2400" b="0">
                          <a:solidFill>
                            <a:sysClr val="windowText" lastClr="000000"/>
                          </a:solidFill>
                        </a:rPr>
                        <a:t>Mary</a:t>
                      </a:r>
                      <a:r>
                        <a:rPr lang="zh-TW" altLang="en-US" sz="2400" b="0">
                          <a:solidFill>
                            <a:sysClr val="windowText" lastClr="000000"/>
                          </a:solidFill>
                        </a:rPr>
                        <a:t> </a:t>
                      </a:r>
                      <a:r>
                        <a:rPr lang="en-US" altLang="zh-TW" sz="2400" b="0">
                          <a:solidFill>
                            <a:sysClr val="windowText" lastClr="000000"/>
                          </a:solidFill>
                        </a:rPr>
                        <a:t>hates</a:t>
                      </a:r>
                      <a:r>
                        <a:rPr lang="zh-TW" altLang="en-US" sz="2400" b="0">
                          <a:solidFill>
                            <a:sysClr val="windowText" lastClr="000000"/>
                          </a:solidFill>
                        </a:rPr>
                        <a:t> </a:t>
                      </a:r>
                      <a:r>
                        <a:rPr lang="en-US" altLang="zh-TW" sz="2400" b="0">
                          <a:solidFill>
                            <a:sysClr val="windowText" lastClr="000000"/>
                          </a:solidFill>
                        </a:rPr>
                        <a:t>pie</a:t>
                      </a:r>
                      <a:endParaRPr lang="en-TW" sz="2400" b="0">
                        <a:solidFill>
                          <a:sysClr val="windowText" lastClr="000000"/>
                        </a:solidFill>
                      </a:endParaRPr>
                    </a:p>
                  </a:txBody>
                  <a:tcPr>
                    <a:solidFill>
                      <a:srgbClr val="FAE600"/>
                    </a:solidFill>
                  </a:tcPr>
                </a:tc>
                <a:extLst>
                  <a:ext uri="{0D108BD9-81ED-4DB2-BD59-A6C34878D82A}">
                    <a16:rowId xmlns:a16="http://schemas.microsoft.com/office/drawing/2014/main" val="1457579923"/>
                  </a:ext>
                </a:extLst>
              </a:tr>
              <a:tr h="370840">
                <a:tc>
                  <a:txBody>
                    <a:bodyPr/>
                    <a:lstStyle/>
                    <a:p>
                      <a:r>
                        <a:rPr lang="en-US" altLang="zh-TW" sz="2400" b="1">
                          <a:solidFill>
                            <a:sysClr val="windowText" lastClr="000000"/>
                          </a:solidFill>
                        </a:rPr>
                        <a:t>Label</a:t>
                      </a:r>
                      <a:endParaRPr lang="en-TW" sz="2400" b="1">
                        <a:solidFill>
                          <a:sysClr val="windowText" lastClr="000000"/>
                        </a:solidFill>
                      </a:endParaRPr>
                    </a:p>
                  </a:txBody>
                  <a:tcPr>
                    <a:noFill/>
                  </a:tcPr>
                </a:tc>
                <a:tc>
                  <a:txBody>
                    <a:bodyPr/>
                    <a:lstStyle/>
                    <a:p>
                      <a:r>
                        <a:rPr lang="en-US" altLang="zh-TW" sz="2400" b="0">
                          <a:solidFill>
                            <a:sysClr val="windowText" lastClr="000000"/>
                          </a:solidFill>
                        </a:rPr>
                        <a:t>2</a:t>
                      </a:r>
                      <a:endParaRPr lang="en-TW" sz="2400" b="0">
                        <a:solidFill>
                          <a:sysClr val="windowText" lastClr="000000"/>
                        </a:solidFill>
                      </a:endParaRPr>
                    </a:p>
                  </a:txBody>
                  <a:tcPr>
                    <a:noFill/>
                  </a:tcPr>
                </a:tc>
                <a:extLst>
                  <a:ext uri="{0D108BD9-81ED-4DB2-BD59-A6C34878D82A}">
                    <a16:rowId xmlns:a16="http://schemas.microsoft.com/office/drawing/2014/main" val="79977882"/>
                  </a:ext>
                </a:extLst>
              </a:tr>
            </a:tbl>
          </a:graphicData>
        </a:graphic>
      </p:graphicFrame>
      <p:grpSp>
        <p:nvGrpSpPr>
          <p:cNvPr id="15" name="Group 14">
            <a:extLst>
              <a:ext uri="{FF2B5EF4-FFF2-40B4-BE49-F238E27FC236}">
                <a16:creationId xmlns:a16="http://schemas.microsoft.com/office/drawing/2014/main" id="{01D4CE31-A631-2748-88C3-8F614D075D6B}"/>
              </a:ext>
            </a:extLst>
          </p:cNvPr>
          <p:cNvGrpSpPr/>
          <p:nvPr/>
        </p:nvGrpSpPr>
        <p:grpSpPr>
          <a:xfrm>
            <a:off x="4809917" y="5025196"/>
            <a:ext cx="6594702" cy="830997"/>
            <a:chOff x="4809917" y="5025196"/>
            <a:chExt cx="6594702" cy="830997"/>
          </a:xfrm>
        </p:grpSpPr>
        <p:sp>
          <p:nvSpPr>
            <p:cNvPr id="19" name="文字方塊 4">
              <a:extLst>
                <a:ext uri="{FF2B5EF4-FFF2-40B4-BE49-F238E27FC236}">
                  <a16:creationId xmlns:a16="http://schemas.microsoft.com/office/drawing/2014/main" id="{F4D08AC3-6727-E34A-9FB3-C7E6AC6B0E8C}"/>
                </a:ext>
              </a:extLst>
            </p:cNvPr>
            <p:cNvSpPr txBox="1"/>
            <p:nvPr/>
          </p:nvSpPr>
          <p:spPr>
            <a:xfrm>
              <a:off x="4809917" y="5025196"/>
              <a:ext cx="1341077" cy="83099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2400">
                  <a:ea typeface="新細明體"/>
                  <a:cs typeface="Calibri"/>
                </a:rPr>
                <a:t>Prompt</a:t>
              </a:r>
              <a:r>
                <a:rPr lang="zh-TW" altLang="en-US" sz="2400">
                  <a:ea typeface="新細明體"/>
                  <a:cs typeface="Calibri"/>
                </a:rPr>
                <a:t> </a:t>
              </a:r>
              <a:r>
                <a:rPr lang="en-US" altLang="zh-TW" sz="2400">
                  <a:ea typeface="新細明體"/>
                  <a:cs typeface="Calibri"/>
                </a:rPr>
                <a:t>template</a:t>
              </a:r>
              <a:endParaRPr lang="zh-TW">
                <a:cs typeface="Calibri" panose="020F0502020204030204"/>
              </a:endParaRPr>
            </a:p>
          </p:txBody>
        </p:sp>
        <p:grpSp>
          <p:nvGrpSpPr>
            <p:cNvPr id="8" name="Group 7">
              <a:extLst>
                <a:ext uri="{FF2B5EF4-FFF2-40B4-BE49-F238E27FC236}">
                  <a16:creationId xmlns:a16="http://schemas.microsoft.com/office/drawing/2014/main" id="{BA620386-2E6E-D64D-B476-87B8BD4698AD}"/>
                </a:ext>
              </a:extLst>
            </p:cNvPr>
            <p:cNvGrpSpPr/>
            <p:nvPr/>
          </p:nvGrpSpPr>
          <p:grpSpPr>
            <a:xfrm>
              <a:off x="6220513" y="5169929"/>
              <a:ext cx="5184106" cy="608572"/>
              <a:chOff x="6169694" y="5881528"/>
              <a:chExt cx="5184106" cy="608572"/>
            </a:xfrm>
          </p:grpSpPr>
          <p:sp>
            <p:nvSpPr>
              <p:cNvPr id="36" name="文字方塊 13">
                <a:extLst>
                  <a:ext uri="{FF2B5EF4-FFF2-40B4-BE49-F238E27FC236}">
                    <a16:creationId xmlns:a16="http://schemas.microsoft.com/office/drawing/2014/main" id="{3EF71FA2-589E-2F41-819F-3A35C8659C63}"/>
                  </a:ext>
                </a:extLst>
              </p:cNvPr>
              <p:cNvSpPr txBox="1"/>
              <p:nvPr/>
            </p:nvSpPr>
            <p:spPr>
              <a:xfrm>
                <a:off x="6290268" y="5950489"/>
                <a:ext cx="1376624" cy="461665"/>
              </a:xfrm>
              <a:prstGeom prst="rect">
                <a:avLst/>
              </a:prstGeom>
              <a:solidFill>
                <a:srgbClr val="4DEA7A"/>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2400">
                    <a:ea typeface="新細明體"/>
                    <a:cs typeface="Calibri"/>
                  </a:rPr>
                  <a:t>Premise</a:t>
                </a:r>
                <a:endParaRPr lang="zh-TW" altLang="en-US" sz="2400">
                  <a:ea typeface="新細明體"/>
                  <a:cs typeface="Calibri"/>
                </a:endParaRPr>
              </a:p>
            </p:txBody>
          </p:sp>
          <p:sp>
            <p:nvSpPr>
              <p:cNvPr id="41" name="文字方塊 13">
                <a:extLst>
                  <a:ext uri="{FF2B5EF4-FFF2-40B4-BE49-F238E27FC236}">
                    <a16:creationId xmlns:a16="http://schemas.microsoft.com/office/drawing/2014/main" id="{DD798A42-D582-F643-968C-11075F5D30EE}"/>
                  </a:ext>
                </a:extLst>
              </p:cNvPr>
              <p:cNvSpPr txBox="1"/>
              <p:nvPr/>
            </p:nvSpPr>
            <p:spPr>
              <a:xfrm>
                <a:off x="7782745" y="5950488"/>
                <a:ext cx="1652657" cy="461665"/>
              </a:xfrm>
              <a:prstGeom prst="rect">
                <a:avLst/>
              </a:prstGeom>
              <a:solidFill>
                <a:srgbClr val="FFC000"/>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2400">
                    <a:ea typeface="新細明體"/>
                    <a:cs typeface="Calibri"/>
                  </a:rPr>
                  <a:t>?</a:t>
                </a:r>
                <a:r>
                  <a:rPr lang="zh-TW" altLang="en-US" sz="2400">
                    <a:ea typeface="新細明體"/>
                    <a:cs typeface="Calibri"/>
                  </a:rPr>
                  <a:t> </a:t>
                </a:r>
                <a:r>
                  <a:rPr lang="en-US" altLang="zh-TW" sz="2400" b="1">
                    <a:solidFill>
                      <a:schemeClr val="tx1">
                        <a:lumMod val="95000"/>
                        <a:lumOff val="5000"/>
                      </a:schemeClr>
                    </a:solidFill>
                    <a:ea typeface="新細明體"/>
                    <a:cs typeface="Calibri"/>
                  </a:rPr>
                  <a:t>[MASK]</a:t>
                </a:r>
                <a:r>
                  <a:rPr lang="en-US" altLang="zh-TW" sz="2400">
                    <a:ea typeface="新細明體"/>
                    <a:cs typeface="Calibri"/>
                  </a:rPr>
                  <a:t>,</a:t>
                </a:r>
                <a:r>
                  <a:rPr lang="zh-TW" altLang="en-US" sz="2400">
                    <a:ea typeface="新細明體"/>
                    <a:cs typeface="Calibri"/>
                  </a:rPr>
                  <a:t> </a:t>
                </a:r>
              </a:p>
            </p:txBody>
          </p:sp>
          <p:sp>
            <p:nvSpPr>
              <p:cNvPr id="44" name="文字方塊 13">
                <a:extLst>
                  <a:ext uri="{FF2B5EF4-FFF2-40B4-BE49-F238E27FC236}">
                    <a16:creationId xmlns:a16="http://schemas.microsoft.com/office/drawing/2014/main" id="{0CF2177A-CC11-1A4C-AC46-08DAE0C7E5B7}"/>
                  </a:ext>
                </a:extLst>
              </p:cNvPr>
              <p:cNvSpPr txBox="1"/>
              <p:nvPr/>
            </p:nvSpPr>
            <p:spPr>
              <a:xfrm>
                <a:off x="9551254" y="5936183"/>
                <a:ext cx="1652657" cy="461665"/>
              </a:xfrm>
              <a:prstGeom prst="rect">
                <a:avLst/>
              </a:prstGeom>
              <a:solidFill>
                <a:srgbClr val="FAE600"/>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2400">
                    <a:ea typeface="新細明體"/>
                    <a:cs typeface="Calibri"/>
                  </a:rPr>
                  <a:t>Hypothesis</a:t>
                </a:r>
                <a:endParaRPr lang="zh-TW" altLang="en-US" sz="2400">
                  <a:ea typeface="新細明體"/>
                  <a:cs typeface="Calibri"/>
                </a:endParaRPr>
              </a:p>
            </p:txBody>
          </p:sp>
          <p:sp>
            <p:nvSpPr>
              <p:cNvPr id="45" name="矩形 91">
                <a:extLst>
                  <a:ext uri="{FF2B5EF4-FFF2-40B4-BE49-F238E27FC236}">
                    <a16:creationId xmlns:a16="http://schemas.microsoft.com/office/drawing/2014/main" id="{B14A82CC-0385-7F4B-AF8C-ECB2E93483A4}"/>
                  </a:ext>
                </a:extLst>
              </p:cNvPr>
              <p:cNvSpPr/>
              <p:nvPr/>
            </p:nvSpPr>
            <p:spPr>
              <a:xfrm>
                <a:off x="6169694" y="5881528"/>
                <a:ext cx="5184106" cy="608572"/>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grpSp>
        <p:nvGrpSpPr>
          <p:cNvPr id="31" name="Group 30">
            <a:extLst>
              <a:ext uri="{FF2B5EF4-FFF2-40B4-BE49-F238E27FC236}">
                <a16:creationId xmlns:a16="http://schemas.microsoft.com/office/drawing/2014/main" id="{7BDB9B8E-BC10-3549-A39E-C6B8ACA1A645}"/>
              </a:ext>
            </a:extLst>
          </p:cNvPr>
          <p:cNvGrpSpPr/>
          <p:nvPr/>
        </p:nvGrpSpPr>
        <p:grpSpPr>
          <a:xfrm>
            <a:off x="4920127" y="3389343"/>
            <a:ext cx="7152584" cy="1715180"/>
            <a:chOff x="4920127" y="3389343"/>
            <a:chExt cx="7152584" cy="1715180"/>
          </a:xfrm>
        </p:grpSpPr>
        <p:grpSp>
          <p:nvGrpSpPr>
            <p:cNvPr id="20" name="Group 19">
              <a:extLst>
                <a:ext uri="{FF2B5EF4-FFF2-40B4-BE49-F238E27FC236}">
                  <a16:creationId xmlns:a16="http://schemas.microsoft.com/office/drawing/2014/main" id="{DDC3957D-CB8C-6546-B972-8ADDD33138F1}"/>
                </a:ext>
              </a:extLst>
            </p:cNvPr>
            <p:cNvGrpSpPr/>
            <p:nvPr/>
          </p:nvGrpSpPr>
          <p:grpSpPr>
            <a:xfrm>
              <a:off x="6410005" y="3389343"/>
              <a:ext cx="5662706" cy="461666"/>
              <a:chOff x="6410005" y="3389343"/>
              <a:chExt cx="5662706" cy="461666"/>
            </a:xfrm>
          </p:grpSpPr>
          <p:sp>
            <p:nvSpPr>
              <p:cNvPr id="11" name="文字方塊 13">
                <a:extLst>
                  <a:ext uri="{FF2B5EF4-FFF2-40B4-BE49-F238E27FC236}">
                    <a16:creationId xmlns:a16="http://schemas.microsoft.com/office/drawing/2014/main" id="{9E3CB198-3CB3-3749-84CA-B09BDDFB9C18}"/>
                  </a:ext>
                </a:extLst>
              </p:cNvPr>
              <p:cNvSpPr txBox="1"/>
              <p:nvPr/>
            </p:nvSpPr>
            <p:spPr>
              <a:xfrm>
                <a:off x="6410005" y="3389344"/>
                <a:ext cx="2022796" cy="461665"/>
              </a:xfrm>
              <a:prstGeom prst="rect">
                <a:avLst/>
              </a:prstGeom>
              <a:solidFill>
                <a:srgbClr val="4DEA7A"/>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2400">
                    <a:ea typeface="新細明體"/>
                    <a:cs typeface="Calibri"/>
                  </a:rPr>
                  <a:t>Mary</a:t>
                </a:r>
                <a:r>
                  <a:rPr lang="zh-TW" altLang="en-US" sz="2400">
                    <a:ea typeface="新細明體"/>
                    <a:cs typeface="Calibri"/>
                  </a:rPr>
                  <a:t> </a:t>
                </a:r>
                <a:r>
                  <a:rPr lang="en-US" altLang="zh-TW" sz="2400">
                    <a:ea typeface="新細明體"/>
                    <a:cs typeface="Calibri"/>
                  </a:rPr>
                  <a:t>likes</a:t>
                </a:r>
                <a:r>
                  <a:rPr lang="zh-TW" altLang="en-US" sz="2400">
                    <a:ea typeface="新細明體"/>
                    <a:cs typeface="Calibri"/>
                  </a:rPr>
                  <a:t> </a:t>
                </a:r>
                <a:r>
                  <a:rPr lang="en-US" altLang="zh-TW" sz="2400">
                    <a:ea typeface="新細明體"/>
                    <a:cs typeface="Calibri"/>
                  </a:rPr>
                  <a:t>pie</a:t>
                </a:r>
                <a:endParaRPr lang="zh-TW" altLang="en-US" sz="2400">
                  <a:ea typeface="新細明體"/>
                  <a:cs typeface="Calibri"/>
                </a:endParaRPr>
              </a:p>
            </p:txBody>
          </p:sp>
          <p:sp>
            <p:nvSpPr>
              <p:cNvPr id="12" name="文字方塊 13">
                <a:extLst>
                  <a:ext uri="{FF2B5EF4-FFF2-40B4-BE49-F238E27FC236}">
                    <a16:creationId xmlns:a16="http://schemas.microsoft.com/office/drawing/2014/main" id="{25C55D74-1B2D-9C48-9E75-DDCA97AB5538}"/>
                  </a:ext>
                </a:extLst>
              </p:cNvPr>
              <p:cNvSpPr txBox="1"/>
              <p:nvPr/>
            </p:nvSpPr>
            <p:spPr>
              <a:xfrm>
                <a:off x="8432800" y="3389343"/>
                <a:ext cx="1652657" cy="461665"/>
              </a:xfrm>
              <a:prstGeom prst="rect">
                <a:avLst/>
              </a:prstGeom>
              <a:solidFill>
                <a:srgbClr val="FFC000"/>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2400">
                    <a:ea typeface="新細明體"/>
                    <a:cs typeface="Calibri"/>
                  </a:rPr>
                  <a:t>?</a:t>
                </a:r>
                <a:r>
                  <a:rPr lang="zh-TW" altLang="en-US" sz="2400">
                    <a:ea typeface="新細明體"/>
                    <a:cs typeface="Calibri"/>
                  </a:rPr>
                  <a:t> </a:t>
                </a:r>
                <a:r>
                  <a:rPr lang="en-US" altLang="zh-TW" sz="2400" b="1">
                    <a:solidFill>
                      <a:schemeClr val="tx1">
                        <a:lumMod val="95000"/>
                        <a:lumOff val="5000"/>
                      </a:schemeClr>
                    </a:solidFill>
                    <a:ea typeface="新細明體"/>
                    <a:cs typeface="Calibri"/>
                  </a:rPr>
                  <a:t>[MASK]</a:t>
                </a:r>
                <a:r>
                  <a:rPr lang="en-US" altLang="zh-TW" sz="2400">
                    <a:ea typeface="新細明體"/>
                    <a:cs typeface="Calibri"/>
                  </a:rPr>
                  <a:t>,</a:t>
                </a:r>
                <a:r>
                  <a:rPr lang="zh-TW" altLang="en-US" sz="2400">
                    <a:ea typeface="新細明體"/>
                    <a:cs typeface="Calibri"/>
                  </a:rPr>
                  <a:t> </a:t>
                </a:r>
              </a:p>
            </p:txBody>
          </p:sp>
          <p:sp>
            <p:nvSpPr>
              <p:cNvPr id="13" name="文字方塊 13">
                <a:extLst>
                  <a:ext uri="{FF2B5EF4-FFF2-40B4-BE49-F238E27FC236}">
                    <a16:creationId xmlns:a16="http://schemas.microsoft.com/office/drawing/2014/main" id="{B562808D-54D2-1341-8E2C-E97E99129049}"/>
                  </a:ext>
                </a:extLst>
              </p:cNvPr>
              <p:cNvSpPr txBox="1"/>
              <p:nvPr/>
            </p:nvSpPr>
            <p:spPr>
              <a:xfrm>
                <a:off x="10042100" y="3389343"/>
                <a:ext cx="2030611" cy="461665"/>
              </a:xfrm>
              <a:prstGeom prst="rect">
                <a:avLst/>
              </a:prstGeom>
              <a:solidFill>
                <a:srgbClr val="FAE600"/>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2400">
                    <a:ea typeface="新細明體"/>
                    <a:cs typeface="Calibri"/>
                  </a:rPr>
                  <a:t>Mary</a:t>
                </a:r>
                <a:r>
                  <a:rPr lang="zh-TW" altLang="en-US" sz="2400">
                    <a:ea typeface="新細明體"/>
                    <a:cs typeface="Calibri"/>
                  </a:rPr>
                  <a:t> </a:t>
                </a:r>
                <a:r>
                  <a:rPr lang="en-US" altLang="zh-TW" sz="2400">
                    <a:ea typeface="新細明體"/>
                    <a:cs typeface="Calibri"/>
                  </a:rPr>
                  <a:t>hates</a:t>
                </a:r>
                <a:r>
                  <a:rPr lang="zh-TW" altLang="en-US" sz="2400">
                    <a:ea typeface="新細明體"/>
                    <a:cs typeface="Calibri"/>
                  </a:rPr>
                  <a:t> </a:t>
                </a:r>
                <a:r>
                  <a:rPr lang="en-US" altLang="zh-TW" sz="2400">
                    <a:ea typeface="新細明體"/>
                    <a:cs typeface="Calibri"/>
                  </a:rPr>
                  <a:t>pie</a:t>
                </a:r>
                <a:endParaRPr lang="zh-TW" altLang="en-US" sz="2400">
                  <a:ea typeface="新細明體"/>
                  <a:cs typeface="Calibri"/>
                </a:endParaRPr>
              </a:p>
            </p:txBody>
          </p:sp>
        </p:grpSp>
        <p:grpSp>
          <p:nvGrpSpPr>
            <p:cNvPr id="30" name="Group 29">
              <a:extLst>
                <a:ext uri="{FF2B5EF4-FFF2-40B4-BE49-F238E27FC236}">
                  <a16:creationId xmlns:a16="http://schemas.microsoft.com/office/drawing/2014/main" id="{64D5DC32-38A3-C647-8743-A57B0E0E8CEB}"/>
                </a:ext>
              </a:extLst>
            </p:cNvPr>
            <p:cNvGrpSpPr/>
            <p:nvPr/>
          </p:nvGrpSpPr>
          <p:grpSpPr>
            <a:xfrm>
              <a:off x="4920127" y="3429000"/>
              <a:ext cx="1341076" cy="1675523"/>
              <a:chOff x="4920127" y="3429000"/>
              <a:chExt cx="1341076" cy="1675523"/>
            </a:xfrm>
          </p:grpSpPr>
          <p:sp>
            <p:nvSpPr>
              <p:cNvPr id="34" name="箭號: 向右 112">
                <a:extLst>
                  <a:ext uri="{FF2B5EF4-FFF2-40B4-BE49-F238E27FC236}">
                    <a16:creationId xmlns:a16="http://schemas.microsoft.com/office/drawing/2014/main" id="{A614F165-0E68-E24A-B701-7C3064A9AD6F}"/>
                  </a:ext>
                </a:extLst>
              </p:cNvPr>
              <p:cNvSpPr/>
              <p:nvPr/>
            </p:nvSpPr>
            <p:spPr>
              <a:xfrm>
                <a:off x="4920127" y="3429000"/>
                <a:ext cx="1341076" cy="455341"/>
              </a:xfrm>
              <a:prstGeom prst="rightArrow">
                <a:avLst>
                  <a:gd name="adj1" fmla="val 45587"/>
                  <a:gd name="adj2" fmla="val 50000"/>
                </a:avLst>
              </a:prstGeom>
              <a:solidFill>
                <a:srgbClr val="7D4B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7" name="箭號: 向右 112">
                <a:extLst>
                  <a:ext uri="{FF2B5EF4-FFF2-40B4-BE49-F238E27FC236}">
                    <a16:creationId xmlns:a16="http://schemas.microsoft.com/office/drawing/2014/main" id="{D54D5450-E3D1-CC44-84E6-6552AC6D9DD2}"/>
                  </a:ext>
                </a:extLst>
              </p:cNvPr>
              <p:cNvSpPr/>
              <p:nvPr/>
            </p:nvSpPr>
            <p:spPr>
              <a:xfrm rot="16200000">
                <a:off x="4849403" y="4206314"/>
                <a:ext cx="1341076" cy="455341"/>
              </a:xfrm>
              <a:prstGeom prst="rightArrow">
                <a:avLst>
                  <a:gd name="adj1" fmla="val 45587"/>
                  <a:gd name="adj2" fmla="val 50000"/>
                </a:avLst>
              </a:prstGeom>
              <a:solidFill>
                <a:srgbClr val="7D4B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sp>
        <p:nvSpPr>
          <p:cNvPr id="5" name="日期版面配置區 4">
            <a:extLst>
              <a:ext uri="{FF2B5EF4-FFF2-40B4-BE49-F238E27FC236}">
                <a16:creationId xmlns:a16="http://schemas.microsoft.com/office/drawing/2014/main" id="{7D1BC233-79B7-7B43-1F95-2636A243CC93}"/>
              </a:ext>
            </a:extLst>
          </p:cNvPr>
          <p:cNvSpPr>
            <a:spLocks noGrp="1"/>
          </p:cNvSpPr>
          <p:nvPr>
            <p:ph type="dt" sz="half" idx="10"/>
          </p:nvPr>
        </p:nvSpPr>
        <p:spPr/>
        <p:txBody>
          <a:bodyPr/>
          <a:lstStyle/>
          <a:p>
            <a:r>
              <a:rPr lang="en-US" altLang="zh-TW"/>
              <a:t>Schick, Timo, and Hinrich </a:t>
            </a:r>
            <a:r>
              <a:rPr lang="en-US" altLang="zh-TW" err="1"/>
              <a:t>Schütze</a:t>
            </a:r>
            <a:r>
              <a:rPr lang="en-US" altLang="zh-TW"/>
              <a:t>. "Exploiting Cloze-Questions for Few-Shot Text Classification and Natural Language Inference." </a:t>
            </a:r>
            <a:r>
              <a:rPr lang="en-US" altLang="zh-TW" i="1"/>
              <a:t>Proceedings of the 16th Conference of the European Chapter of the Association for Computational Linguistics: Main Volume</a:t>
            </a:r>
            <a:r>
              <a:rPr lang="en-US" altLang="zh-TW"/>
              <a:t>. 2021.</a:t>
            </a:r>
            <a:endParaRPr lang="en-TW" altLang="zh-TW"/>
          </a:p>
        </p:txBody>
      </p:sp>
    </p:spTree>
    <p:extLst>
      <p:ext uri="{BB962C8B-B14F-4D97-AF65-F5344CB8AC3E}">
        <p14:creationId xmlns:p14="http://schemas.microsoft.com/office/powerpoint/2010/main" val="1540830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A0376-2543-0140-8FE4-62278229E365}"/>
              </a:ext>
            </a:extLst>
          </p:cNvPr>
          <p:cNvSpPr>
            <a:spLocks noGrp="1"/>
          </p:cNvSpPr>
          <p:nvPr>
            <p:ph type="title"/>
          </p:nvPr>
        </p:nvSpPr>
        <p:spPr/>
        <p:txBody>
          <a:bodyPr>
            <a:normAutofit/>
          </a:bodyPr>
          <a:lstStyle/>
          <a:p>
            <a:r>
              <a:rPr lang="en-US" altLang="zh-TW">
                <a:ea typeface="+mj-lt"/>
                <a:cs typeface="+mj-lt"/>
              </a:rPr>
              <a:t>Prompt tuning for few-shot learning</a:t>
            </a:r>
            <a:endParaRPr lang="en-TW"/>
          </a:p>
        </p:txBody>
      </p:sp>
      <p:sp>
        <p:nvSpPr>
          <p:cNvPr id="3" name="Content Placeholder 2">
            <a:extLst>
              <a:ext uri="{FF2B5EF4-FFF2-40B4-BE49-F238E27FC236}">
                <a16:creationId xmlns:a16="http://schemas.microsoft.com/office/drawing/2014/main" id="{DA9B4DCB-05CF-284F-8DED-05C5A56F7051}"/>
              </a:ext>
            </a:extLst>
          </p:cNvPr>
          <p:cNvSpPr>
            <a:spLocks noGrp="1"/>
          </p:cNvSpPr>
          <p:nvPr>
            <p:ph idx="1"/>
          </p:nvPr>
        </p:nvSpPr>
        <p:spPr>
          <a:xfrm>
            <a:off x="838200" y="1219200"/>
            <a:ext cx="5681908" cy="4336833"/>
          </a:xfrm>
        </p:spPr>
        <p:txBody>
          <a:bodyPr>
            <a:normAutofit/>
          </a:bodyPr>
          <a:lstStyle/>
          <a:p>
            <a:r>
              <a:rPr lang="en-US" altLang="zh-TW"/>
              <a:t>What</a:t>
            </a:r>
            <a:r>
              <a:rPr lang="zh-TW" altLang="en-US"/>
              <a:t> </a:t>
            </a:r>
            <a:r>
              <a:rPr lang="en-US" altLang="zh-TW"/>
              <a:t>you</a:t>
            </a:r>
            <a:r>
              <a:rPr lang="zh-TW" altLang="en-US"/>
              <a:t> </a:t>
            </a:r>
            <a:r>
              <a:rPr lang="en-US" altLang="zh-TW"/>
              <a:t>need</a:t>
            </a:r>
            <a:r>
              <a:rPr lang="zh-TW" altLang="en-US"/>
              <a:t> </a:t>
            </a:r>
            <a:r>
              <a:rPr lang="en-US" altLang="zh-TW"/>
              <a:t>in</a:t>
            </a:r>
            <a:r>
              <a:rPr lang="zh-TW" altLang="en-US"/>
              <a:t> </a:t>
            </a:r>
            <a:r>
              <a:rPr lang="en-US" altLang="zh-TW"/>
              <a:t>prompt</a:t>
            </a:r>
            <a:r>
              <a:rPr lang="zh-TW" altLang="en-US"/>
              <a:t> </a:t>
            </a:r>
            <a:r>
              <a:rPr lang="en-US" altLang="zh-TW"/>
              <a:t>tuning</a:t>
            </a:r>
          </a:p>
          <a:p>
            <a:pPr marL="457200" lvl="1" indent="0">
              <a:buNone/>
            </a:pPr>
            <a:r>
              <a:rPr lang="en-US" altLang="zh-TW"/>
              <a:t>2.</a:t>
            </a:r>
            <a:r>
              <a:rPr lang="zh-TW" altLang="en-US"/>
              <a:t> </a:t>
            </a:r>
            <a:r>
              <a:rPr lang="en-US" altLang="zh-TW" u="sng"/>
              <a:t>A</a:t>
            </a:r>
            <a:r>
              <a:rPr lang="zh-TW" altLang="en-US" u="sng"/>
              <a:t> </a:t>
            </a:r>
            <a:r>
              <a:rPr lang="en-US" altLang="zh-TW" u="sng"/>
              <a:t>PLM</a:t>
            </a:r>
            <a:r>
              <a:rPr lang="en-US" altLang="zh-TW"/>
              <a:t>:</a:t>
            </a:r>
            <a:r>
              <a:rPr lang="zh-TW" altLang="en-US"/>
              <a:t> </a:t>
            </a:r>
            <a:r>
              <a:rPr lang="en-US" altLang="zh-TW"/>
              <a:t>perform</a:t>
            </a:r>
            <a:r>
              <a:rPr lang="zh-TW" altLang="en-US"/>
              <a:t> </a:t>
            </a:r>
            <a:r>
              <a:rPr lang="en-US" altLang="zh-TW"/>
              <a:t>language</a:t>
            </a:r>
            <a:r>
              <a:rPr lang="zh-TW" altLang="en-US"/>
              <a:t> </a:t>
            </a:r>
            <a:r>
              <a:rPr lang="en-US" altLang="zh-TW"/>
              <a:t>modeling</a:t>
            </a:r>
            <a:endParaRPr lang="en-US" altLang="zh-TW" u="sng"/>
          </a:p>
        </p:txBody>
      </p:sp>
      <p:grpSp>
        <p:nvGrpSpPr>
          <p:cNvPr id="15" name="Group 14">
            <a:extLst>
              <a:ext uri="{FF2B5EF4-FFF2-40B4-BE49-F238E27FC236}">
                <a16:creationId xmlns:a16="http://schemas.microsoft.com/office/drawing/2014/main" id="{FA394919-A45D-3E45-9EBB-BA4F987EE6A1}"/>
              </a:ext>
            </a:extLst>
          </p:cNvPr>
          <p:cNvGrpSpPr/>
          <p:nvPr/>
        </p:nvGrpSpPr>
        <p:grpSpPr>
          <a:xfrm>
            <a:off x="4650817" y="4829976"/>
            <a:ext cx="6702983" cy="1345682"/>
            <a:chOff x="4650817" y="5221861"/>
            <a:chExt cx="6702983" cy="1345682"/>
          </a:xfrm>
        </p:grpSpPr>
        <p:sp>
          <p:nvSpPr>
            <p:cNvPr id="11" name="文字方塊 13">
              <a:extLst>
                <a:ext uri="{FF2B5EF4-FFF2-40B4-BE49-F238E27FC236}">
                  <a16:creationId xmlns:a16="http://schemas.microsoft.com/office/drawing/2014/main" id="{9E3CB198-3CB3-3749-84CA-B09BDDFB9C18}"/>
                </a:ext>
              </a:extLst>
            </p:cNvPr>
            <p:cNvSpPr txBox="1"/>
            <p:nvPr/>
          </p:nvSpPr>
          <p:spPr>
            <a:xfrm>
              <a:off x="6290268" y="5950489"/>
              <a:ext cx="1376624" cy="461665"/>
            </a:xfrm>
            <a:prstGeom prst="rect">
              <a:avLst/>
            </a:prstGeom>
            <a:solidFill>
              <a:srgbClr val="4DEA7A"/>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2400">
                  <a:ea typeface="新細明體"/>
                  <a:cs typeface="Calibri"/>
                </a:rPr>
                <a:t>Premise</a:t>
              </a:r>
              <a:endParaRPr lang="zh-TW" altLang="en-US" sz="2400">
                <a:ea typeface="新細明體"/>
                <a:cs typeface="Calibri"/>
              </a:endParaRPr>
            </a:p>
          </p:txBody>
        </p:sp>
        <p:sp>
          <p:nvSpPr>
            <p:cNvPr id="12" name="文字方塊 13">
              <a:extLst>
                <a:ext uri="{FF2B5EF4-FFF2-40B4-BE49-F238E27FC236}">
                  <a16:creationId xmlns:a16="http://schemas.microsoft.com/office/drawing/2014/main" id="{25C55D74-1B2D-9C48-9E75-DDCA97AB5538}"/>
                </a:ext>
              </a:extLst>
            </p:cNvPr>
            <p:cNvSpPr txBox="1"/>
            <p:nvPr/>
          </p:nvSpPr>
          <p:spPr>
            <a:xfrm>
              <a:off x="7782745" y="5950488"/>
              <a:ext cx="1652657" cy="461665"/>
            </a:xfrm>
            <a:prstGeom prst="rect">
              <a:avLst/>
            </a:prstGeom>
            <a:solidFill>
              <a:srgbClr val="FFC000"/>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2400">
                  <a:ea typeface="新細明體"/>
                  <a:cs typeface="Calibri"/>
                </a:rPr>
                <a:t>?</a:t>
              </a:r>
              <a:r>
                <a:rPr lang="zh-TW" altLang="en-US" sz="2400">
                  <a:ea typeface="新細明體"/>
                  <a:cs typeface="Calibri"/>
                </a:rPr>
                <a:t> </a:t>
              </a:r>
              <a:r>
                <a:rPr lang="en-US" altLang="zh-TW" sz="2400" b="1">
                  <a:solidFill>
                    <a:schemeClr val="tx1">
                      <a:lumMod val="95000"/>
                      <a:lumOff val="5000"/>
                    </a:schemeClr>
                  </a:solidFill>
                  <a:ea typeface="新細明體"/>
                  <a:cs typeface="Calibri"/>
                </a:rPr>
                <a:t>[MASK]</a:t>
              </a:r>
              <a:r>
                <a:rPr lang="en-US" altLang="zh-TW" sz="2400">
                  <a:ea typeface="新細明體"/>
                  <a:cs typeface="Calibri"/>
                </a:rPr>
                <a:t>,</a:t>
              </a:r>
              <a:r>
                <a:rPr lang="zh-TW" altLang="en-US" sz="2400">
                  <a:ea typeface="新細明體"/>
                  <a:cs typeface="Calibri"/>
                </a:rPr>
                <a:t> </a:t>
              </a:r>
            </a:p>
          </p:txBody>
        </p:sp>
        <p:sp>
          <p:nvSpPr>
            <p:cNvPr id="13" name="文字方塊 13">
              <a:extLst>
                <a:ext uri="{FF2B5EF4-FFF2-40B4-BE49-F238E27FC236}">
                  <a16:creationId xmlns:a16="http://schemas.microsoft.com/office/drawing/2014/main" id="{B562808D-54D2-1341-8E2C-E97E99129049}"/>
                </a:ext>
              </a:extLst>
            </p:cNvPr>
            <p:cNvSpPr txBox="1"/>
            <p:nvPr/>
          </p:nvSpPr>
          <p:spPr>
            <a:xfrm>
              <a:off x="9551254" y="5936183"/>
              <a:ext cx="1652657" cy="461665"/>
            </a:xfrm>
            <a:prstGeom prst="rect">
              <a:avLst/>
            </a:prstGeom>
            <a:solidFill>
              <a:srgbClr val="FAE600"/>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2400">
                  <a:ea typeface="新細明體"/>
                  <a:cs typeface="Calibri"/>
                </a:rPr>
                <a:t>Hypothesis</a:t>
              </a:r>
              <a:endParaRPr lang="zh-TW" altLang="en-US" sz="2400">
                <a:ea typeface="新細明體"/>
                <a:cs typeface="Calibri"/>
              </a:endParaRPr>
            </a:p>
          </p:txBody>
        </p:sp>
        <p:grpSp>
          <p:nvGrpSpPr>
            <p:cNvPr id="8" name="Group 7">
              <a:extLst>
                <a:ext uri="{FF2B5EF4-FFF2-40B4-BE49-F238E27FC236}">
                  <a16:creationId xmlns:a16="http://schemas.microsoft.com/office/drawing/2014/main" id="{7DE11090-DB34-B845-8C2E-134082E28772}"/>
                </a:ext>
              </a:extLst>
            </p:cNvPr>
            <p:cNvGrpSpPr/>
            <p:nvPr/>
          </p:nvGrpSpPr>
          <p:grpSpPr>
            <a:xfrm>
              <a:off x="4650817" y="5221861"/>
              <a:ext cx="6702983" cy="1345682"/>
              <a:chOff x="4650817" y="5221861"/>
              <a:chExt cx="6702983" cy="1345682"/>
            </a:xfrm>
          </p:grpSpPr>
          <p:cxnSp>
            <p:nvCxnSpPr>
              <p:cNvPr id="14" name="直線單箭頭接點 22">
                <a:extLst>
                  <a:ext uri="{FF2B5EF4-FFF2-40B4-BE49-F238E27FC236}">
                    <a16:creationId xmlns:a16="http://schemas.microsoft.com/office/drawing/2014/main" id="{45A6F43B-5B71-9A49-97E3-F18AD04BD3F5}"/>
                  </a:ext>
                </a:extLst>
              </p:cNvPr>
              <p:cNvCxnSpPr>
                <a:cxnSpLocks/>
              </p:cNvCxnSpPr>
              <p:nvPr/>
            </p:nvCxnSpPr>
            <p:spPr>
              <a:xfrm flipV="1">
                <a:off x="8770674" y="5221861"/>
                <a:ext cx="0" cy="476125"/>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 name="矩形 91">
                <a:extLst>
                  <a:ext uri="{FF2B5EF4-FFF2-40B4-BE49-F238E27FC236}">
                    <a16:creationId xmlns:a16="http://schemas.microsoft.com/office/drawing/2014/main" id="{DFAA9ECC-2805-514F-A308-B2C6CEF484E1}"/>
                  </a:ext>
                </a:extLst>
              </p:cNvPr>
              <p:cNvSpPr/>
              <p:nvPr/>
            </p:nvSpPr>
            <p:spPr>
              <a:xfrm>
                <a:off x="6169694" y="5881528"/>
                <a:ext cx="5184106" cy="608572"/>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9" name="文字方塊 4">
                <a:extLst>
                  <a:ext uri="{FF2B5EF4-FFF2-40B4-BE49-F238E27FC236}">
                    <a16:creationId xmlns:a16="http://schemas.microsoft.com/office/drawing/2014/main" id="{F4D08AC3-6727-E34A-9FB3-C7E6AC6B0E8C}"/>
                  </a:ext>
                </a:extLst>
              </p:cNvPr>
              <p:cNvSpPr txBox="1"/>
              <p:nvPr/>
            </p:nvSpPr>
            <p:spPr>
              <a:xfrm>
                <a:off x="4650817" y="5736546"/>
                <a:ext cx="1341077" cy="83099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2400">
                    <a:ea typeface="新細明體"/>
                    <a:cs typeface="Calibri"/>
                  </a:rPr>
                  <a:t>Prompt</a:t>
                </a:r>
                <a:r>
                  <a:rPr lang="zh-TW" altLang="en-US" sz="2400">
                    <a:ea typeface="新細明體"/>
                    <a:cs typeface="Calibri"/>
                  </a:rPr>
                  <a:t> </a:t>
                </a:r>
                <a:r>
                  <a:rPr lang="en-US" altLang="zh-TW" sz="2400">
                    <a:ea typeface="新細明體"/>
                    <a:cs typeface="Calibri"/>
                  </a:rPr>
                  <a:t>template:</a:t>
                </a:r>
                <a:endParaRPr lang="zh-TW">
                  <a:cs typeface="Calibri" panose="020F0502020204030204"/>
                </a:endParaRPr>
              </a:p>
            </p:txBody>
          </p:sp>
        </p:grpSp>
      </p:grpSp>
      <p:grpSp>
        <p:nvGrpSpPr>
          <p:cNvPr id="10" name="Group 49">
            <a:extLst>
              <a:ext uri="{FF2B5EF4-FFF2-40B4-BE49-F238E27FC236}">
                <a16:creationId xmlns:a16="http://schemas.microsoft.com/office/drawing/2014/main" id="{F94C0929-89C9-ACCA-6C00-B3C5F647D390}"/>
              </a:ext>
            </a:extLst>
          </p:cNvPr>
          <p:cNvGrpSpPr/>
          <p:nvPr/>
        </p:nvGrpSpPr>
        <p:grpSpPr>
          <a:xfrm>
            <a:off x="6277854" y="1214192"/>
            <a:ext cx="4913643" cy="3618522"/>
            <a:chOff x="6290268" y="1603338"/>
            <a:chExt cx="4913643" cy="3618522"/>
          </a:xfrm>
        </p:grpSpPr>
        <p:cxnSp>
          <p:nvCxnSpPr>
            <p:cNvPr id="20" name="直線單箭頭接點 22">
              <a:extLst>
                <a:ext uri="{FF2B5EF4-FFF2-40B4-BE49-F238E27FC236}">
                  <a16:creationId xmlns:a16="http://schemas.microsoft.com/office/drawing/2014/main" id="{4963711E-8E83-BC04-10B7-262225240F8C}"/>
                </a:ext>
              </a:extLst>
            </p:cNvPr>
            <p:cNvCxnSpPr>
              <a:cxnSpLocks/>
            </p:cNvCxnSpPr>
            <p:nvPr/>
          </p:nvCxnSpPr>
          <p:spPr>
            <a:xfrm flipV="1">
              <a:off x="8772209" y="3603583"/>
              <a:ext cx="0" cy="476125"/>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30" name="Group 48">
              <a:extLst>
                <a:ext uri="{FF2B5EF4-FFF2-40B4-BE49-F238E27FC236}">
                  <a16:creationId xmlns:a16="http://schemas.microsoft.com/office/drawing/2014/main" id="{F43D29AA-DF39-D288-D418-E5E48558BEAB}"/>
                </a:ext>
              </a:extLst>
            </p:cNvPr>
            <p:cNvGrpSpPr/>
            <p:nvPr/>
          </p:nvGrpSpPr>
          <p:grpSpPr>
            <a:xfrm>
              <a:off x="6290268" y="1603338"/>
              <a:ext cx="4913643" cy="3618522"/>
              <a:chOff x="6290268" y="1603338"/>
              <a:chExt cx="4913643" cy="3618522"/>
            </a:xfrm>
          </p:grpSpPr>
          <p:sp>
            <p:nvSpPr>
              <p:cNvPr id="31" name="矩形 6">
                <a:extLst>
                  <a:ext uri="{FF2B5EF4-FFF2-40B4-BE49-F238E27FC236}">
                    <a16:creationId xmlns:a16="http://schemas.microsoft.com/office/drawing/2014/main" id="{C1E021E0-50E0-D73A-EFDB-F985A4F98270}"/>
                  </a:ext>
                </a:extLst>
              </p:cNvPr>
              <p:cNvSpPr/>
              <p:nvPr/>
            </p:nvSpPr>
            <p:spPr>
              <a:xfrm>
                <a:off x="6290268" y="4093285"/>
                <a:ext cx="4913643" cy="1128575"/>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ltLang="zh-TW" sz="2400">
                  <a:solidFill>
                    <a:schemeClr val="tx1"/>
                  </a:solidFill>
                  <a:ea typeface="新細明體"/>
                  <a:cs typeface="Calibri"/>
                </a:endParaRPr>
              </a:p>
              <a:p>
                <a:pPr algn="ctr"/>
                <a:r>
                  <a:rPr lang="zh-TW" altLang="en-US" sz="2400">
                    <a:solidFill>
                      <a:schemeClr val="tx1"/>
                    </a:solidFill>
                    <a:ea typeface="新細明體"/>
                    <a:cs typeface="Calibri"/>
                  </a:rPr>
                  <a:t>BERT </a:t>
                </a:r>
              </a:p>
            </p:txBody>
          </p:sp>
          <p:sp>
            <p:nvSpPr>
              <p:cNvPr id="32" name="矩形 87">
                <a:extLst>
                  <a:ext uri="{FF2B5EF4-FFF2-40B4-BE49-F238E27FC236}">
                    <a16:creationId xmlns:a16="http://schemas.microsoft.com/office/drawing/2014/main" id="{02AD79D5-5627-D933-6BBF-A6ACE0D20A8C}"/>
                  </a:ext>
                </a:extLst>
              </p:cNvPr>
              <p:cNvSpPr/>
              <p:nvPr/>
            </p:nvSpPr>
            <p:spPr>
              <a:xfrm>
                <a:off x="7749012" y="4101700"/>
                <a:ext cx="1780954" cy="405404"/>
              </a:xfrm>
              <a:prstGeom prst="rect">
                <a:avLst/>
              </a:prstGeom>
              <a:solidFill>
                <a:srgbClr val="D9808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zh-TW" altLang="en-US" sz="2400">
                    <a:solidFill>
                      <a:schemeClr val="tx1"/>
                    </a:solidFill>
                    <a:latin typeface="Calibri"/>
                    <a:ea typeface="新細明體"/>
                    <a:cs typeface="Calibri"/>
                  </a:rPr>
                  <a:t>LM Head</a:t>
                </a:r>
                <a:endParaRPr lang="zh-TW">
                  <a:solidFill>
                    <a:schemeClr val="tx1"/>
                  </a:solidFill>
                </a:endParaRPr>
              </a:p>
            </p:txBody>
          </p:sp>
          <p:grpSp>
            <p:nvGrpSpPr>
              <p:cNvPr id="33" name="Group 42">
                <a:extLst>
                  <a:ext uri="{FF2B5EF4-FFF2-40B4-BE49-F238E27FC236}">
                    <a16:creationId xmlns:a16="http://schemas.microsoft.com/office/drawing/2014/main" id="{E9201D96-0C36-F36F-B7AE-DB7179B36168}"/>
                  </a:ext>
                </a:extLst>
              </p:cNvPr>
              <p:cNvGrpSpPr/>
              <p:nvPr/>
            </p:nvGrpSpPr>
            <p:grpSpPr>
              <a:xfrm>
                <a:off x="6870558" y="1603338"/>
                <a:ext cx="4248497" cy="2027630"/>
                <a:chOff x="6870558" y="1020538"/>
                <a:chExt cx="4248497" cy="2027630"/>
              </a:xfrm>
            </p:grpSpPr>
            <p:grpSp>
              <p:nvGrpSpPr>
                <p:cNvPr id="34" name="群組 41">
                  <a:extLst>
                    <a:ext uri="{FF2B5EF4-FFF2-40B4-BE49-F238E27FC236}">
                      <a16:creationId xmlns:a16="http://schemas.microsoft.com/office/drawing/2014/main" id="{C16F6B0F-10D4-75A1-A0E9-FDA1839D94F0}"/>
                    </a:ext>
                  </a:extLst>
                </p:cNvPr>
                <p:cNvGrpSpPr/>
                <p:nvPr/>
              </p:nvGrpSpPr>
              <p:grpSpPr>
                <a:xfrm>
                  <a:off x="6954279" y="1020538"/>
                  <a:ext cx="3632789" cy="1237806"/>
                  <a:chOff x="8282540" y="2932629"/>
                  <a:chExt cx="3632789" cy="1237806"/>
                </a:xfrm>
              </p:grpSpPr>
              <p:cxnSp>
                <p:nvCxnSpPr>
                  <p:cNvPr id="48" name="直線單箭頭接點 26">
                    <a:extLst>
                      <a:ext uri="{FF2B5EF4-FFF2-40B4-BE49-F238E27FC236}">
                        <a16:creationId xmlns:a16="http://schemas.microsoft.com/office/drawing/2014/main" id="{DA508927-9F39-C7B8-3BB8-D25069134D16}"/>
                      </a:ext>
                    </a:extLst>
                  </p:cNvPr>
                  <p:cNvCxnSpPr/>
                  <p:nvPr/>
                </p:nvCxnSpPr>
                <p:spPr>
                  <a:xfrm>
                    <a:off x="8282540" y="4143854"/>
                    <a:ext cx="3632789" cy="26581"/>
                  </a:xfrm>
                  <a:prstGeom prst="straightConnector1">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49" name="矩形 27">
                    <a:extLst>
                      <a:ext uri="{FF2B5EF4-FFF2-40B4-BE49-F238E27FC236}">
                        <a16:creationId xmlns:a16="http://schemas.microsoft.com/office/drawing/2014/main" id="{2B65CFE2-084C-CCB1-B299-45478A7C16AB}"/>
                      </a:ext>
                    </a:extLst>
                  </p:cNvPr>
                  <p:cNvSpPr/>
                  <p:nvPr/>
                </p:nvSpPr>
                <p:spPr>
                  <a:xfrm>
                    <a:off x="8363392" y="3790543"/>
                    <a:ext cx="203791" cy="310117"/>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0" name="矩形 28">
                    <a:extLst>
                      <a:ext uri="{FF2B5EF4-FFF2-40B4-BE49-F238E27FC236}">
                        <a16:creationId xmlns:a16="http://schemas.microsoft.com/office/drawing/2014/main" id="{855EF36D-8C8E-2387-6EE8-81467766C01E}"/>
                      </a:ext>
                    </a:extLst>
                  </p:cNvPr>
                  <p:cNvSpPr/>
                  <p:nvPr/>
                </p:nvSpPr>
                <p:spPr>
                  <a:xfrm>
                    <a:off x="8942275" y="3701939"/>
                    <a:ext cx="203790" cy="381001"/>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1" name="矩形 29">
                    <a:extLst>
                      <a:ext uri="{FF2B5EF4-FFF2-40B4-BE49-F238E27FC236}">
                        <a16:creationId xmlns:a16="http://schemas.microsoft.com/office/drawing/2014/main" id="{87DD5A5D-6E2C-FF40-52B3-15D8C0EE3D98}"/>
                      </a:ext>
                    </a:extLst>
                  </p:cNvPr>
                  <p:cNvSpPr/>
                  <p:nvPr/>
                </p:nvSpPr>
                <p:spPr>
                  <a:xfrm>
                    <a:off x="9521159" y="3444985"/>
                    <a:ext cx="221511" cy="655675"/>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2" name="矩形 30">
                    <a:extLst>
                      <a:ext uri="{FF2B5EF4-FFF2-40B4-BE49-F238E27FC236}">
                        <a16:creationId xmlns:a16="http://schemas.microsoft.com/office/drawing/2014/main" id="{2A38BDB5-ECB6-32DB-09C6-CF43A5FF9012}"/>
                      </a:ext>
                    </a:extLst>
                  </p:cNvPr>
                  <p:cNvSpPr/>
                  <p:nvPr/>
                </p:nvSpPr>
                <p:spPr>
                  <a:xfrm>
                    <a:off x="10100042" y="3888008"/>
                    <a:ext cx="212651" cy="212652"/>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3" name="文字方塊 35">
                    <a:extLst>
                      <a:ext uri="{FF2B5EF4-FFF2-40B4-BE49-F238E27FC236}">
                        <a16:creationId xmlns:a16="http://schemas.microsoft.com/office/drawing/2014/main" id="{2B2A2B0F-4EAE-5DC2-C5EB-B007E76BE6B0}"/>
                      </a:ext>
                    </a:extLst>
                  </p:cNvPr>
                  <p:cNvSpPr txBox="1"/>
                  <p:nvPr/>
                </p:nvSpPr>
                <p:spPr>
                  <a:xfrm>
                    <a:off x="10418356" y="3621531"/>
                    <a:ext cx="466061"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zh-TW" altLang="en-US" sz="2800" b="1">
                        <a:ea typeface="新細明體"/>
                      </a:rPr>
                      <a:t>...</a:t>
                    </a:r>
                    <a:endParaRPr lang="zh-TW" sz="2800" b="1">
                      <a:ea typeface="新細明體"/>
                      <a:cs typeface="Calibri"/>
                    </a:endParaRPr>
                  </a:p>
                </p:txBody>
              </p:sp>
              <p:sp>
                <p:nvSpPr>
                  <p:cNvPr id="54" name="矩形 36">
                    <a:extLst>
                      <a:ext uri="{FF2B5EF4-FFF2-40B4-BE49-F238E27FC236}">
                        <a16:creationId xmlns:a16="http://schemas.microsoft.com/office/drawing/2014/main" id="{6E9C2618-2E90-1AD8-93EB-F8952EFB60E0}"/>
                      </a:ext>
                    </a:extLst>
                  </p:cNvPr>
                  <p:cNvSpPr/>
                  <p:nvPr/>
                </p:nvSpPr>
                <p:spPr>
                  <a:xfrm>
                    <a:off x="10971320" y="2932629"/>
                    <a:ext cx="212650" cy="1150311"/>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5" name="矩形 37">
                    <a:extLst>
                      <a:ext uri="{FF2B5EF4-FFF2-40B4-BE49-F238E27FC236}">
                        <a16:creationId xmlns:a16="http://schemas.microsoft.com/office/drawing/2014/main" id="{8584F4A2-C773-BE2A-1803-14F1825B1CCC}"/>
                      </a:ext>
                    </a:extLst>
                  </p:cNvPr>
                  <p:cNvSpPr/>
                  <p:nvPr/>
                </p:nvSpPr>
                <p:spPr>
                  <a:xfrm>
                    <a:off x="11547250" y="3675358"/>
                    <a:ext cx="221510" cy="425302"/>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36" name="文字方塊 1">
                  <a:extLst>
                    <a:ext uri="{FF2B5EF4-FFF2-40B4-BE49-F238E27FC236}">
                      <a16:creationId xmlns:a16="http://schemas.microsoft.com/office/drawing/2014/main" id="{80DC2D70-DBE4-9053-7DBA-C282F9567157}"/>
                    </a:ext>
                  </a:extLst>
                </p:cNvPr>
                <p:cNvSpPr txBox="1"/>
                <p:nvPr/>
              </p:nvSpPr>
              <p:spPr>
                <a:xfrm rot="2513958">
                  <a:off x="6870558" y="2540318"/>
                  <a:ext cx="916439" cy="461665"/>
                </a:xfrm>
                <a:prstGeom prst="rect">
                  <a:avLst/>
                </a:prstGeom>
                <a:solidFill>
                  <a:schemeClr val="accent5">
                    <a:lumMod val="20000"/>
                    <a:lumOff val="80000"/>
                  </a:schemeClr>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2400">
                      <a:ea typeface="新細明體"/>
                      <a:cs typeface="Calibri"/>
                    </a:rPr>
                    <a:t>good</a:t>
                  </a:r>
                  <a:endParaRPr lang="zh-TW" altLang="en-US" sz="2400">
                    <a:ea typeface="新細明體"/>
                    <a:cs typeface="Calibri"/>
                  </a:endParaRPr>
                </a:p>
              </p:txBody>
            </p:sp>
            <p:sp>
              <p:nvSpPr>
                <p:cNvPr id="41" name="文字方塊 1">
                  <a:extLst>
                    <a:ext uri="{FF2B5EF4-FFF2-40B4-BE49-F238E27FC236}">
                      <a16:creationId xmlns:a16="http://schemas.microsoft.com/office/drawing/2014/main" id="{35706BEF-88AD-196A-7A6B-606CED1C7281}"/>
                    </a:ext>
                  </a:extLst>
                </p:cNvPr>
                <p:cNvSpPr txBox="1"/>
                <p:nvPr/>
              </p:nvSpPr>
              <p:spPr>
                <a:xfrm rot="2513958">
                  <a:off x="7482443" y="2458270"/>
                  <a:ext cx="670723" cy="461665"/>
                </a:xfrm>
                <a:prstGeom prst="rect">
                  <a:avLst/>
                </a:prstGeom>
                <a:solidFill>
                  <a:schemeClr val="accent5">
                    <a:lumMod val="20000"/>
                    <a:lumOff val="80000"/>
                  </a:schemeClr>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2400">
                      <a:ea typeface="新細明體"/>
                      <a:cs typeface="Calibri"/>
                    </a:rPr>
                    <a:t>yes</a:t>
                  </a:r>
                  <a:endParaRPr lang="zh-TW" altLang="en-US" sz="2400">
                    <a:ea typeface="新細明體"/>
                    <a:cs typeface="Calibri"/>
                  </a:endParaRPr>
                </a:p>
              </p:txBody>
            </p:sp>
            <p:sp>
              <p:nvSpPr>
                <p:cNvPr id="44" name="文字方塊 1">
                  <a:extLst>
                    <a:ext uri="{FF2B5EF4-FFF2-40B4-BE49-F238E27FC236}">
                      <a16:creationId xmlns:a16="http://schemas.microsoft.com/office/drawing/2014/main" id="{E7AE582A-7D7B-07A0-C3DE-75459EA0012B}"/>
                    </a:ext>
                  </a:extLst>
                </p:cNvPr>
                <p:cNvSpPr txBox="1"/>
                <p:nvPr/>
              </p:nvSpPr>
              <p:spPr>
                <a:xfrm rot="2513958">
                  <a:off x="8057131" y="2490854"/>
                  <a:ext cx="768304" cy="461665"/>
                </a:xfrm>
                <a:prstGeom prst="rect">
                  <a:avLst/>
                </a:prstGeom>
                <a:solidFill>
                  <a:schemeClr val="accent5">
                    <a:lumMod val="20000"/>
                    <a:lumOff val="80000"/>
                  </a:schemeClr>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2400">
                      <a:ea typeface="新細明體"/>
                      <a:cs typeface="Calibri"/>
                    </a:rPr>
                    <a:t>run</a:t>
                  </a:r>
                  <a:endParaRPr lang="zh-TW" altLang="en-US" sz="2400">
                    <a:ea typeface="新細明體"/>
                    <a:cs typeface="Calibri"/>
                  </a:endParaRPr>
                </a:p>
              </p:txBody>
            </p:sp>
            <p:sp>
              <p:nvSpPr>
                <p:cNvPr id="45" name="文字方塊 1">
                  <a:extLst>
                    <a:ext uri="{FF2B5EF4-FFF2-40B4-BE49-F238E27FC236}">
                      <a16:creationId xmlns:a16="http://schemas.microsoft.com/office/drawing/2014/main" id="{8F200A87-3351-5D71-7F91-49606080C366}"/>
                    </a:ext>
                  </a:extLst>
                </p:cNvPr>
                <p:cNvSpPr txBox="1"/>
                <p:nvPr/>
              </p:nvSpPr>
              <p:spPr>
                <a:xfrm rot="2513958">
                  <a:off x="8679926" y="2426328"/>
                  <a:ext cx="575061" cy="461665"/>
                </a:xfrm>
                <a:prstGeom prst="rect">
                  <a:avLst/>
                </a:prstGeom>
                <a:solidFill>
                  <a:schemeClr val="accent5">
                    <a:lumMod val="20000"/>
                    <a:lumOff val="80000"/>
                  </a:schemeClr>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2400">
                      <a:ea typeface="新細明體"/>
                      <a:cs typeface="Calibri"/>
                    </a:rPr>
                    <a:t>joy</a:t>
                  </a:r>
                  <a:endParaRPr lang="zh-TW" altLang="en-US" sz="2400">
                    <a:ea typeface="新細明體"/>
                    <a:cs typeface="Calibri"/>
                  </a:endParaRPr>
                </a:p>
              </p:txBody>
            </p:sp>
            <p:sp>
              <p:nvSpPr>
                <p:cNvPr id="46" name="文字方塊 1">
                  <a:extLst>
                    <a:ext uri="{FF2B5EF4-FFF2-40B4-BE49-F238E27FC236}">
                      <a16:creationId xmlns:a16="http://schemas.microsoft.com/office/drawing/2014/main" id="{187C6DC3-C8FD-E0A1-AA68-C9656E3A8870}"/>
                    </a:ext>
                  </a:extLst>
                </p:cNvPr>
                <p:cNvSpPr txBox="1"/>
                <p:nvPr/>
              </p:nvSpPr>
              <p:spPr>
                <a:xfrm rot="2513958">
                  <a:off x="9520347" y="2458270"/>
                  <a:ext cx="670723" cy="461665"/>
                </a:xfrm>
                <a:prstGeom prst="rect">
                  <a:avLst/>
                </a:prstGeom>
                <a:solidFill>
                  <a:schemeClr val="accent5">
                    <a:lumMod val="20000"/>
                    <a:lumOff val="80000"/>
                  </a:schemeClr>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2400">
                      <a:ea typeface="新細明體"/>
                      <a:cs typeface="Calibri"/>
                    </a:rPr>
                    <a:t>no</a:t>
                  </a:r>
                  <a:endParaRPr lang="zh-TW" altLang="en-US" sz="2400">
                    <a:ea typeface="新細明體"/>
                    <a:cs typeface="Calibri"/>
                  </a:endParaRPr>
                </a:p>
              </p:txBody>
            </p:sp>
            <p:sp>
              <p:nvSpPr>
                <p:cNvPr id="47" name="文字方塊 1">
                  <a:extLst>
                    <a:ext uri="{FF2B5EF4-FFF2-40B4-BE49-F238E27FC236}">
                      <a16:creationId xmlns:a16="http://schemas.microsoft.com/office/drawing/2014/main" id="{1F206C19-894E-722C-6CA1-D83AFACE4ABD}"/>
                    </a:ext>
                  </a:extLst>
                </p:cNvPr>
                <p:cNvSpPr txBox="1"/>
                <p:nvPr/>
              </p:nvSpPr>
              <p:spPr>
                <a:xfrm rot="2513958">
                  <a:off x="10064302" y="2586503"/>
                  <a:ext cx="1054753" cy="461665"/>
                </a:xfrm>
                <a:prstGeom prst="rect">
                  <a:avLst/>
                </a:prstGeom>
                <a:solidFill>
                  <a:schemeClr val="accent5">
                    <a:lumMod val="20000"/>
                    <a:lumOff val="80000"/>
                  </a:schemeClr>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2400">
                      <a:ea typeface="新細明體"/>
                      <a:cs typeface="Calibri"/>
                    </a:rPr>
                    <a:t>maybe</a:t>
                  </a:r>
                  <a:endParaRPr lang="zh-TW" altLang="en-US" sz="2400">
                    <a:ea typeface="新細明體"/>
                    <a:cs typeface="Calibri"/>
                  </a:endParaRPr>
                </a:p>
              </p:txBody>
            </p:sp>
          </p:grpSp>
        </p:grpSp>
      </p:grpSp>
      <p:sp>
        <p:nvSpPr>
          <p:cNvPr id="4" name="日期版面配置區 3">
            <a:extLst>
              <a:ext uri="{FF2B5EF4-FFF2-40B4-BE49-F238E27FC236}">
                <a16:creationId xmlns:a16="http://schemas.microsoft.com/office/drawing/2014/main" id="{96FAE121-2F6D-E4E0-8C0D-A95BB67E8B26}"/>
              </a:ext>
            </a:extLst>
          </p:cNvPr>
          <p:cNvSpPr>
            <a:spLocks noGrp="1"/>
          </p:cNvSpPr>
          <p:nvPr>
            <p:ph type="dt" sz="half" idx="10"/>
          </p:nvPr>
        </p:nvSpPr>
        <p:spPr/>
        <p:txBody>
          <a:bodyPr/>
          <a:lstStyle/>
          <a:p>
            <a:r>
              <a:rPr lang="en-US" altLang="zh-TW"/>
              <a:t>Schick, Timo, and Hinrich </a:t>
            </a:r>
            <a:r>
              <a:rPr lang="en-US" altLang="zh-TW" err="1"/>
              <a:t>Schütze</a:t>
            </a:r>
            <a:r>
              <a:rPr lang="en-US" altLang="zh-TW"/>
              <a:t>. "Exploiting Cloze-Questions for Few-Shot Text Classification and Natural Language Inference." </a:t>
            </a:r>
            <a:r>
              <a:rPr lang="en-US" altLang="zh-TW" i="1"/>
              <a:t>Proceedings of the 16th Conference of the European Chapter of the Association for Computational Linguistics: Main Volume</a:t>
            </a:r>
            <a:r>
              <a:rPr lang="en-US" altLang="zh-TW"/>
              <a:t>. 2021.</a:t>
            </a:r>
            <a:endParaRPr lang="en-TW" altLang="zh-TW"/>
          </a:p>
        </p:txBody>
      </p:sp>
    </p:spTree>
    <p:extLst>
      <p:ext uri="{BB962C8B-B14F-4D97-AF65-F5344CB8AC3E}">
        <p14:creationId xmlns:p14="http://schemas.microsoft.com/office/powerpoint/2010/main" val="1120684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A0376-2543-0140-8FE4-62278229E365}"/>
              </a:ext>
            </a:extLst>
          </p:cNvPr>
          <p:cNvSpPr>
            <a:spLocks noGrp="1"/>
          </p:cNvSpPr>
          <p:nvPr>
            <p:ph type="title"/>
          </p:nvPr>
        </p:nvSpPr>
        <p:spPr/>
        <p:txBody>
          <a:bodyPr>
            <a:normAutofit/>
          </a:bodyPr>
          <a:lstStyle/>
          <a:p>
            <a:r>
              <a:rPr lang="en-US" altLang="zh-TW">
                <a:ea typeface="+mj-lt"/>
                <a:cs typeface="+mj-lt"/>
              </a:rPr>
              <a:t>Prompt tuning for few-shot learning</a:t>
            </a:r>
            <a:endParaRPr lang="en-TW"/>
          </a:p>
        </p:txBody>
      </p:sp>
      <p:sp>
        <p:nvSpPr>
          <p:cNvPr id="3" name="Content Placeholder 2">
            <a:extLst>
              <a:ext uri="{FF2B5EF4-FFF2-40B4-BE49-F238E27FC236}">
                <a16:creationId xmlns:a16="http://schemas.microsoft.com/office/drawing/2014/main" id="{DA9B4DCB-05CF-284F-8DED-05C5A56F7051}"/>
              </a:ext>
            </a:extLst>
          </p:cNvPr>
          <p:cNvSpPr>
            <a:spLocks noGrp="1"/>
          </p:cNvSpPr>
          <p:nvPr>
            <p:ph idx="1"/>
          </p:nvPr>
        </p:nvSpPr>
        <p:spPr>
          <a:xfrm>
            <a:off x="838200" y="1219200"/>
            <a:ext cx="5009571" cy="4957763"/>
          </a:xfrm>
        </p:spPr>
        <p:txBody>
          <a:bodyPr/>
          <a:lstStyle/>
          <a:p>
            <a:r>
              <a:rPr lang="en-US" altLang="zh-TW"/>
              <a:t>What</a:t>
            </a:r>
            <a:r>
              <a:rPr lang="zh-TW" altLang="en-US"/>
              <a:t> </a:t>
            </a:r>
            <a:r>
              <a:rPr lang="en-US" altLang="zh-TW"/>
              <a:t>you</a:t>
            </a:r>
            <a:r>
              <a:rPr lang="zh-TW" altLang="en-US"/>
              <a:t> </a:t>
            </a:r>
            <a:r>
              <a:rPr lang="en-US" altLang="zh-TW"/>
              <a:t>need</a:t>
            </a:r>
            <a:r>
              <a:rPr lang="zh-TW" altLang="en-US"/>
              <a:t> </a:t>
            </a:r>
            <a:r>
              <a:rPr lang="en-US" altLang="zh-TW"/>
              <a:t>in</a:t>
            </a:r>
            <a:r>
              <a:rPr lang="zh-TW" altLang="en-US"/>
              <a:t> </a:t>
            </a:r>
            <a:r>
              <a:rPr lang="en-US" altLang="zh-TW"/>
              <a:t>prompt</a:t>
            </a:r>
            <a:r>
              <a:rPr lang="zh-TW" altLang="en-US"/>
              <a:t> </a:t>
            </a:r>
            <a:r>
              <a:rPr lang="en-US" altLang="zh-TW"/>
              <a:t>tuning</a:t>
            </a:r>
          </a:p>
          <a:p>
            <a:pPr marL="457200" lvl="1" indent="0">
              <a:buNone/>
            </a:pPr>
            <a:r>
              <a:rPr lang="en-US" altLang="zh-TW"/>
              <a:t>3.</a:t>
            </a:r>
            <a:r>
              <a:rPr lang="zh-TW" altLang="en-US"/>
              <a:t> </a:t>
            </a:r>
            <a:r>
              <a:rPr lang="en-US" altLang="zh-TW" u="sng"/>
              <a:t>A</a:t>
            </a:r>
            <a:r>
              <a:rPr lang="zh-TW" altLang="en-US" u="sng"/>
              <a:t> </a:t>
            </a:r>
            <a:r>
              <a:rPr lang="en-US" altLang="zh-TW" u="sng"/>
              <a:t>verbalizer</a:t>
            </a:r>
            <a:r>
              <a:rPr lang="en-US" altLang="zh-TW"/>
              <a:t>:</a:t>
            </a:r>
            <a:r>
              <a:rPr lang="zh-TW" altLang="en-US"/>
              <a:t> </a:t>
            </a:r>
            <a:r>
              <a:rPr lang="en-US" altLang="zh-TW"/>
              <a:t>A</a:t>
            </a:r>
            <a:r>
              <a:rPr lang="zh-TW" altLang="en-US"/>
              <a:t> </a:t>
            </a:r>
            <a:r>
              <a:rPr lang="en-US" altLang="zh-TW"/>
              <a:t>mapping</a:t>
            </a:r>
            <a:r>
              <a:rPr lang="zh-TW" altLang="en-US"/>
              <a:t> </a:t>
            </a:r>
            <a:r>
              <a:rPr lang="en-US" altLang="zh-TW"/>
              <a:t>between</a:t>
            </a:r>
            <a:r>
              <a:rPr lang="zh-TW" altLang="en-US"/>
              <a:t> </a:t>
            </a:r>
            <a:r>
              <a:rPr lang="en-US" altLang="zh-TW"/>
              <a:t>the</a:t>
            </a:r>
            <a:r>
              <a:rPr lang="zh-TW" altLang="en-US"/>
              <a:t> </a:t>
            </a:r>
            <a:r>
              <a:rPr lang="en-US" altLang="zh-TW"/>
              <a:t>label</a:t>
            </a:r>
            <a:r>
              <a:rPr lang="zh-TW" altLang="en-US"/>
              <a:t> </a:t>
            </a:r>
            <a:r>
              <a:rPr lang="en-US" altLang="zh-TW"/>
              <a:t>and</a:t>
            </a:r>
            <a:r>
              <a:rPr lang="zh-TW" altLang="en-US"/>
              <a:t> </a:t>
            </a:r>
            <a:r>
              <a:rPr lang="en-US" altLang="zh-TW"/>
              <a:t>the</a:t>
            </a:r>
            <a:r>
              <a:rPr lang="zh-TW" altLang="en-US"/>
              <a:t> </a:t>
            </a:r>
            <a:r>
              <a:rPr lang="en-US" altLang="zh-TW"/>
              <a:t>vocabulary</a:t>
            </a:r>
          </a:p>
          <a:p>
            <a:pPr lvl="2"/>
            <a:r>
              <a:rPr lang="en-US" altLang="zh-TW"/>
              <a:t>Which</a:t>
            </a:r>
            <a:r>
              <a:rPr lang="zh-TW" altLang="en-US"/>
              <a:t> </a:t>
            </a:r>
            <a:r>
              <a:rPr lang="en-US" altLang="zh-TW"/>
              <a:t>vocabulary</a:t>
            </a:r>
            <a:r>
              <a:rPr lang="zh-TW" altLang="en-US"/>
              <a:t> </a:t>
            </a:r>
            <a:r>
              <a:rPr lang="en-US" altLang="zh-TW"/>
              <a:t>should</a:t>
            </a:r>
            <a:r>
              <a:rPr lang="zh-TW" altLang="en-US"/>
              <a:t> </a:t>
            </a:r>
            <a:r>
              <a:rPr lang="en-US" altLang="zh-TW"/>
              <a:t>represents</a:t>
            </a:r>
            <a:r>
              <a:rPr lang="zh-TW" altLang="en-US"/>
              <a:t> </a:t>
            </a:r>
            <a:r>
              <a:rPr lang="en-US" altLang="zh-TW"/>
              <a:t>the</a:t>
            </a:r>
            <a:r>
              <a:rPr lang="zh-TW" altLang="en-US"/>
              <a:t> </a:t>
            </a:r>
            <a:r>
              <a:rPr lang="en-US" altLang="zh-TW"/>
              <a:t>class</a:t>
            </a:r>
            <a:r>
              <a:rPr lang="zh-TW" altLang="en-US"/>
              <a:t> </a:t>
            </a:r>
            <a:r>
              <a:rPr lang="en-US" altLang="zh-TW"/>
              <a:t>“entailment”</a:t>
            </a:r>
            <a:r>
              <a:rPr lang="zh-TW" altLang="en-US"/>
              <a:t> </a:t>
            </a:r>
            <a:endParaRPr lang="en-TW"/>
          </a:p>
        </p:txBody>
      </p:sp>
      <p:grpSp>
        <p:nvGrpSpPr>
          <p:cNvPr id="43" name="Group 42">
            <a:extLst>
              <a:ext uri="{FF2B5EF4-FFF2-40B4-BE49-F238E27FC236}">
                <a16:creationId xmlns:a16="http://schemas.microsoft.com/office/drawing/2014/main" id="{3B489F40-82E4-474C-9E17-3C228CE3C078}"/>
              </a:ext>
            </a:extLst>
          </p:cNvPr>
          <p:cNvGrpSpPr/>
          <p:nvPr/>
        </p:nvGrpSpPr>
        <p:grpSpPr>
          <a:xfrm>
            <a:off x="6381228" y="3911632"/>
            <a:ext cx="4569071" cy="2497472"/>
            <a:chOff x="6870558" y="133790"/>
            <a:chExt cx="4569071" cy="2497472"/>
          </a:xfrm>
        </p:grpSpPr>
        <p:grpSp>
          <p:nvGrpSpPr>
            <p:cNvPr id="21" name="群組 41">
              <a:extLst>
                <a:ext uri="{FF2B5EF4-FFF2-40B4-BE49-F238E27FC236}">
                  <a16:creationId xmlns:a16="http://schemas.microsoft.com/office/drawing/2014/main" id="{2A8BD6AF-1ACE-8941-A33C-34D9B97CD34B}"/>
                </a:ext>
              </a:extLst>
            </p:cNvPr>
            <p:cNvGrpSpPr/>
            <p:nvPr/>
          </p:nvGrpSpPr>
          <p:grpSpPr>
            <a:xfrm>
              <a:off x="6954279" y="133790"/>
              <a:ext cx="3632789" cy="1584914"/>
              <a:chOff x="8282540" y="2045881"/>
              <a:chExt cx="3632789" cy="1584914"/>
            </a:xfrm>
          </p:grpSpPr>
          <p:cxnSp>
            <p:nvCxnSpPr>
              <p:cNvPr id="22" name="直線單箭頭接點 26">
                <a:extLst>
                  <a:ext uri="{FF2B5EF4-FFF2-40B4-BE49-F238E27FC236}">
                    <a16:creationId xmlns:a16="http://schemas.microsoft.com/office/drawing/2014/main" id="{3FD3B773-BDDE-454E-943F-3F004A4B7250}"/>
                  </a:ext>
                </a:extLst>
              </p:cNvPr>
              <p:cNvCxnSpPr/>
              <p:nvPr/>
            </p:nvCxnSpPr>
            <p:spPr>
              <a:xfrm>
                <a:off x="8282540" y="3604214"/>
                <a:ext cx="3632789" cy="26581"/>
              </a:xfrm>
              <a:prstGeom prst="straightConnector1">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矩形 27">
                <a:extLst>
                  <a:ext uri="{FF2B5EF4-FFF2-40B4-BE49-F238E27FC236}">
                    <a16:creationId xmlns:a16="http://schemas.microsoft.com/office/drawing/2014/main" id="{F05E79E7-79A7-614D-90A3-30EA9D8D06BF}"/>
                  </a:ext>
                </a:extLst>
              </p:cNvPr>
              <p:cNvSpPr/>
              <p:nvPr/>
            </p:nvSpPr>
            <p:spPr>
              <a:xfrm>
                <a:off x="8363392" y="3250903"/>
                <a:ext cx="203791" cy="310117"/>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4" name="矩形 28">
                <a:extLst>
                  <a:ext uri="{FF2B5EF4-FFF2-40B4-BE49-F238E27FC236}">
                    <a16:creationId xmlns:a16="http://schemas.microsoft.com/office/drawing/2014/main" id="{50BDB118-34EB-DE48-966E-581E20EB1531}"/>
                  </a:ext>
                </a:extLst>
              </p:cNvPr>
              <p:cNvSpPr/>
              <p:nvPr/>
            </p:nvSpPr>
            <p:spPr>
              <a:xfrm>
                <a:off x="8942275" y="3162299"/>
                <a:ext cx="203790" cy="381001"/>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5" name="矩形 29">
                <a:extLst>
                  <a:ext uri="{FF2B5EF4-FFF2-40B4-BE49-F238E27FC236}">
                    <a16:creationId xmlns:a16="http://schemas.microsoft.com/office/drawing/2014/main" id="{FBF298D6-FA1F-4B4E-BC96-FD5574CACE45}"/>
                  </a:ext>
                </a:extLst>
              </p:cNvPr>
              <p:cNvSpPr/>
              <p:nvPr/>
            </p:nvSpPr>
            <p:spPr>
              <a:xfrm>
                <a:off x="9521159" y="2905345"/>
                <a:ext cx="221511" cy="655675"/>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6" name="矩形 30">
                <a:extLst>
                  <a:ext uri="{FF2B5EF4-FFF2-40B4-BE49-F238E27FC236}">
                    <a16:creationId xmlns:a16="http://schemas.microsoft.com/office/drawing/2014/main" id="{8CE0B6BD-5583-7D47-B077-C000C86EA6DC}"/>
                  </a:ext>
                </a:extLst>
              </p:cNvPr>
              <p:cNvSpPr/>
              <p:nvPr/>
            </p:nvSpPr>
            <p:spPr>
              <a:xfrm>
                <a:off x="10100042" y="3348368"/>
                <a:ext cx="212651" cy="212652"/>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7" name="文字方塊 35">
                <a:extLst>
                  <a:ext uri="{FF2B5EF4-FFF2-40B4-BE49-F238E27FC236}">
                    <a16:creationId xmlns:a16="http://schemas.microsoft.com/office/drawing/2014/main" id="{16E3D55E-FB85-6245-9BBF-64EECBDA7C3C}"/>
                  </a:ext>
                </a:extLst>
              </p:cNvPr>
              <p:cNvSpPr txBox="1"/>
              <p:nvPr/>
            </p:nvSpPr>
            <p:spPr>
              <a:xfrm>
                <a:off x="10418356" y="3081891"/>
                <a:ext cx="466061"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zh-TW" altLang="en-US" sz="2800" b="1">
                    <a:ea typeface="新細明體"/>
                  </a:rPr>
                  <a:t>...</a:t>
                </a:r>
                <a:endParaRPr lang="zh-TW" sz="2800" b="1">
                  <a:ea typeface="新細明體"/>
                  <a:cs typeface="Calibri"/>
                </a:endParaRPr>
              </a:p>
            </p:txBody>
          </p:sp>
          <p:sp>
            <p:nvSpPr>
              <p:cNvPr id="28" name="矩形 36">
                <a:extLst>
                  <a:ext uri="{FF2B5EF4-FFF2-40B4-BE49-F238E27FC236}">
                    <a16:creationId xmlns:a16="http://schemas.microsoft.com/office/drawing/2014/main" id="{B2536E90-D914-0C43-9DCB-EA5D8525C04E}"/>
                  </a:ext>
                </a:extLst>
              </p:cNvPr>
              <p:cNvSpPr/>
              <p:nvPr/>
            </p:nvSpPr>
            <p:spPr>
              <a:xfrm>
                <a:off x="10971320" y="2045881"/>
                <a:ext cx="212650" cy="1497419"/>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9" name="矩形 37">
                <a:extLst>
                  <a:ext uri="{FF2B5EF4-FFF2-40B4-BE49-F238E27FC236}">
                    <a16:creationId xmlns:a16="http://schemas.microsoft.com/office/drawing/2014/main" id="{268E2153-DF08-BF4E-B3E3-774E6DED1689}"/>
                  </a:ext>
                </a:extLst>
              </p:cNvPr>
              <p:cNvSpPr/>
              <p:nvPr/>
            </p:nvSpPr>
            <p:spPr>
              <a:xfrm>
                <a:off x="11547250" y="3135718"/>
                <a:ext cx="221510" cy="425302"/>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35" name="文字方塊 1">
              <a:extLst>
                <a:ext uri="{FF2B5EF4-FFF2-40B4-BE49-F238E27FC236}">
                  <a16:creationId xmlns:a16="http://schemas.microsoft.com/office/drawing/2014/main" id="{148552F1-9849-F74B-94B0-ABB3FB06B6F0}"/>
                </a:ext>
              </a:extLst>
            </p:cNvPr>
            <p:cNvSpPr txBox="1"/>
            <p:nvPr/>
          </p:nvSpPr>
          <p:spPr>
            <a:xfrm rot="2513958">
              <a:off x="6870558" y="2000678"/>
              <a:ext cx="916439" cy="461665"/>
            </a:xfrm>
            <a:prstGeom prst="rect">
              <a:avLst/>
            </a:prstGeom>
            <a:solidFill>
              <a:schemeClr val="accent5">
                <a:lumMod val="20000"/>
                <a:lumOff val="80000"/>
              </a:schemeClr>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2400">
                  <a:ea typeface="新細明體"/>
                  <a:cs typeface="Calibri"/>
                </a:rPr>
                <a:t>good</a:t>
              </a:r>
              <a:endParaRPr lang="zh-TW" altLang="en-US" sz="2400">
                <a:ea typeface="新細明體"/>
                <a:cs typeface="Calibri"/>
              </a:endParaRPr>
            </a:p>
          </p:txBody>
        </p:sp>
        <p:sp>
          <p:nvSpPr>
            <p:cNvPr id="37" name="文字方塊 1">
              <a:extLst>
                <a:ext uri="{FF2B5EF4-FFF2-40B4-BE49-F238E27FC236}">
                  <a16:creationId xmlns:a16="http://schemas.microsoft.com/office/drawing/2014/main" id="{25A9D72F-C536-D843-B5BB-75C94A6F339E}"/>
                </a:ext>
              </a:extLst>
            </p:cNvPr>
            <p:cNvSpPr txBox="1"/>
            <p:nvPr/>
          </p:nvSpPr>
          <p:spPr>
            <a:xfrm rot="2513958">
              <a:off x="7482443" y="1918630"/>
              <a:ext cx="670723" cy="461665"/>
            </a:xfrm>
            <a:prstGeom prst="rect">
              <a:avLst/>
            </a:prstGeom>
            <a:solidFill>
              <a:schemeClr val="accent5">
                <a:lumMod val="20000"/>
                <a:lumOff val="80000"/>
              </a:schemeClr>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2400">
                  <a:ea typeface="新細明體"/>
                  <a:cs typeface="Calibri"/>
                </a:rPr>
                <a:t>yes</a:t>
              </a:r>
              <a:endParaRPr lang="zh-TW" altLang="en-US" sz="2400">
                <a:ea typeface="新細明體"/>
                <a:cs typeface="Calibri"/>
              </a:endParaRPr>
            </a:p>
          </p:txBody>
        </p:sp>
        <p:sp>
          <p:nvSpPr>
            <p:cNvPr id="38" name="文字方塊 1">
              <a:extLst>
                <a:ext uri="{FF2B5EF4-FFF2-40B4-BE49-F238E27FC236}">
                  <a16:creationId xmlns:a16="http://schemas.microsoft.com/office/drawing/2014/main" id="{DED4E7CC-F306-9E47-8694-CF76E949394F}"/>
                </a:ext>
              </a:extLst>
            </p:cNvPr>
            <p:cNvSpPr txBox="1"/>
            <p:nvPr/>
          </p:nvSpPr>
          <p:spPr>
            <a:xfrm rot="2513958">
              <a:off x="8057131" y="1951214"/>
              <a:ext cx="768304" cy="461665"/>
            </a:xfrm>
            <a:prstGeom prst="rect">
              <a:avLst/>
            </a:prstGeom>
            <a:solidFill>
              <a:schemeClr val="accent5">
                <a:lumMod val="20000"/>
                <a:lumOff val="80000"/>
              </a:schemeClr>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2400">
                  <a:ea typeface="新細明體"/>
                  <a:cs typeface="Calibri"/>
                </a:rPr>
                <a:t>run</a:t>
              </a:r>
              <a:endParaRPr lang="zh-TW" altLang="en-US" sz="2400">
                <a:ea typeface="新細明體"/>
                <a:cs typeface="Calibri"/>
              </a:endParaRPr>
            </a:p>
          </p:txBody>
        </p:sp>
        <p:sp>
          <p:nvSpPr>
            <p:cNvPr id="39" name="文字方塊 1">
              <a:extLst>
                <a:ext uri="{FF2B5EF4-FFF2-40B4-BE49-F238E27FC236}">
                  <a16:creationId xmlns:a16="http://schemas.microsoft.com/office/drawing/2014/main" id="{2AE1B624-CF9E-FD49-8D50-0E3539E51728}"/>
                </a:ext>
              </a:extLst>
            </p:cNvPr>
            <p:cNvSpPr txBox="1"/>
            <p:nvPr/>
          </p:nvSpPr>
          <p:spPr>
            <a:xfrm rot="2513958">
              <a:off x="8679926" y="1886688"/>
              <a:ext cx="575061" cy="461665"/>
            </a:xfrm>
            <a:prstGeom prst="rect">
              <a:avLst/>
            </a:prstGeom>
            <a:solidFill>
              <a:schemeClr val="accent5">
                <a:lumMod val="20000"/>
                <a:lumOff val="80000"/>
              </a:schemeClr>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2400">
                  <a:ea typeface="新細明體"/>
                  <a:cs typeface="Calibri"/>
                </a:rPr>
                <a:t>joy</a:t>
              </a:r>
              <a:endParaRPr lang="zh-TW" altLang="en-US" sz="2400">
                <a:ea typeface="新細明體"/>
                <a:cs typeface="Calibri"/>
              </a:endParaRPr>
            </a:p>
          </p:txBody>
        </p:sp>
        <p:sp>
          <p:nvSpPr>
            <p:cNvPr id="40" name="文字方塊 1">
              <a:extLst>
                <a:ext uri="{FF2B5EF4-FFF2-40B4-BE49-F238E27FC236}">
                  <a16:creationId xmlns:a16="http://schemas.microsoft.com/office/drawing/2014/main" id="{77EE406C-3803-D941-A6FD-8AAA13667978}"/>
                </a:ext>
              </a:extLst>
            </p:cNvPr>
            <p:cNvSpPr txBox="1"/>
            <p:nvPr/>
          </p:nvSpPr>
          <p:spPr>
            <a:xfrm rot="2513958">
              <a:off x="9520347" y="1918630"/>
              <a:ext cx="670723" cy="461665"/>
            </a:xfrm>
            <a:prstGeom prst="rect">
              <a:avLst/>
            </a:prstGeom>
            <a:solidFill>
              <a:schemeClr val="accent5">
                <a:lumMod val="20000"/>
                <a:lumOff val="80000"/>
              </a:schemeClr>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2400">
                  <a:ea typeface="新細明體"/>
                  <a:cs typeface="Calibri"/>
                </a:rPr>
                <a:t>no</a:t>
              </a:r>
              <a:endParaRPr lang="zh-TW" altLang="en-US" sz="2400">
                <a:ea typeface="新細明體"/>
                <a:cs typeface="Calibri"/>
              </a:endParaRPr>
            </a:p>
          </p:txBody>
        </p:sp>
        <p:sp>
          <p:nvSpPr>
            <p:cNvPr id="42" name="文字方塊 1">
              <a:extLst>
                <a:ext uri="{FF2B5EF4-FFF2-40B4-BE49-F238E27FC236}">
                  <a16:creationId xmlns:a16="http://schemas.microsoft.com/office/drawing/2014/main" id="{0E44A000-DAAB-3644-83D3-C11CDB7C503C}"/>
                </a:ext>
              </a:extLst>
            </p:cNvPr>
            <p:cNvSpPr txBox="1"/>
            <p:nvPr/>
          </p:nvSpPr>
          <p:spPr>
            <a:xfrm rot="2513958">
              <a:off x="10017312" y="2169597"/>
              <a:ext cx="1422317" cy="461665"/>
            </a:xfrm>
            <a:prstGeom prst="rect">
              <a:avLst/>
            </a:prstGeom>
            <a:solidFill>
              <a:schemeClr val="accent5">
                <a:lumMod val="20000"/>
                <a:lumOff val="80000"/>
              </a:schemeClr>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2400">
                  <a:ea typeface="新細明體"/>
                  <a:cs typeface="Calibri"/>
                </a:rPr>
                <a:t>maybe</a:t>
              </a:r>
              <a:endParaRPr lang="zh-TW" altLang="en-US" sz="2400">
                <a:ea typeface="新細明體"/>
                <a:cs typeface="Calibri"/>
              </a:endParaRPr>
            </a:p>
          </p:txBody>
        </p:sp>
      </p:grpSp>
      <p:cxnSp>
        <p:nvCxnSpPr>
          <p:cNvPr id="34" name="直線單箭頭接點 67">
            <a:extLst>
              <a:ext uri="{FF2B5EF4-FFF2-40B4-BE49-F238E27FC236}">
                <a16:creationId xmlns:a16="http://schemas.microsoft.com/office/drawing/2014/main" id="{49CFABD0-DDD7-DC45-A902-4EACA462A9F5}"/>
              </a:ext>
            </a:extLst>
          </p:cNvPr>
          <p:cNvCxnSpPr>
            <a:cxnSpLocks/>
          </p:cNvCxnSpPr>
          <p:nvPr/>
        </p:nvCxnSpPr>
        <p:spPr>
          <a:xfrm>
            <a:off x="6562163" y="4781339"/>
            <a:ext cx="482335" cy="220130"/>
          </a:xfrm>
          <a:prstGeom prst="straightConnector1">
            <a:avLst/>
          </a:prstGeom>
          <a:ln w="76200">
            <a:solidFill>
              <a:srgbClr val="FF2600"/>
            </a:solidFill>
            <a:tailEnd type="triangle"/>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D0F419FF-4EF8-8E4F-9159-52618C3947AF}"/>
              </a:ext>
            </a:extLst>
          </p:cNvPr>
          <p:cNvPicPr>
            <a:picLocks noChangeAspect="1"/>
          </p:cNvPicPr>
          <p:nvPr/>
        </p:nvPicPr>
        <p:blipFill>
          <a:blip r:embed="rId3"/>
          <a:stretch>
            <a:fillRect/>
          </a:stretch>
        </p:blipFill>
        <p:spPr>
          <a:xfrm>
            <a:off x="1442731" y="3972871"/>
            <a:ext cx="2296708" cy="1616935"/>
          </a:xfrm>
          <a:prstGeom prst="rect">
            <a:avLst/>
          </a:prstGeom>
        </p:spPr>
      </p:pic>
      <p:cxnSp>
        <p:nvCxnSpPr>
          <p:cNvPr id="47" name="直線單箭頭接點 67">
            <a:extLst>
              <a:ext uri="{FF2B5EF4-FFF2-40B4-BE49-F238E27FC236}">
                <a16:creationId xmlns:a16="http://schemas.microsoft.com/office/drawing/2014/main" id="{FE2EB16F-6676-4949-B6E5-314D5A388B1C}"/>
              </a:ext>
            </a:extLst>
          </p:cNvPr>
          <p:cNvCxnSpPr>
            <a:cxnSpLocks/>
          </p:cNvCxnSpPr>
          <p:nvPr/>
        </p:nvCxnSpPr>
        <p:spPr>
          <a:xfrm flipH="1">
            <a:off x="10060170" y="4660341"/>
            <a:ext cx="381895" cy="341128"/>
          </a:xfrm>
          <a:prstGeom prst="straightConnector1">
            <a:avLst/>
          </a:prstGeom>
          <a:ln w="76200">
            <a:solidFill>
              <a:srgbClr val="0432FF"/>
            </a:solidFill>
            <a:tailEnd type="triangle"/>
          </a:ln>
        </p:spPr>
        <p:style>
          <a:lnRef idx="1">
            <a:schemeClr val="accent1"/>
          </a:lnRef>
          <a:fillRef idx="0">
            <a:schemeClr val="accent1"/>
          </a:fillRef>
          <a:effectRef idx="0">
            <a:schemeClr val="accent1"/>
          </a:effectRef>
          <a:fontRef idx="minor">
            <a:schemeClr val="tx1"/>
          </a:fontRef>
        </p:style>
      </p:cxnSp>
      <p:cxnSp>
        <p:nvCxnSpPr>
          <p:cNvPr id="48" name="直線單箭頭接點 67">
            <a:extLst>
              <a:ext uri="{FF2B5EF4-FFF2-40B4-BE49-F238E27FC236}">
                <a16:creationId xmlns:a16="http://schemas.microsoft.com/office/drawing/2014/main" id="{139D371B-5A9B-9444-A207-C2E8DE83E022}"/>
              </a:ext>
            </a:extLst>
          </p:cNvPr>
          <p:cNvCxnSpPr>
            <a:cxnSpLocks/>
          </p:cNvCxnSpPr>
          <p:nvPr/>
        </p:nvCxnSpPr>
        <p:spPr>
          <a:xfrm flipH="1">
            <a:off x="9424582" y="3752320"/>
            <a:ext cx="380479" cy="282645"/>
          </a:xfrm>
          <a:prstGeom prst="straightConnector1">
            <a:avLst/>
          </a:prstGeom>
          <a:ln w="76200">
            <a:solidFill>
              <a:srgbClr val="008F00"/>
            </a:solidFill>
            <a:tailEnd type="triangle"/>
          </a:ln>
        </p:spPr>
        <p:style>
          <a:lnRef idx="1">
            <a:schemeClr val="accent1"/>
          </a:lnRef>
          <a:fillRef idx="0">
            <a:schemeClr val="accent1"/>
          </a:fillRef>
          <a:effectRef idx="0">
            <a:schemeClr val="accent1"/>
          </a:effectRef>
          <a:fontRef idx="minor">
            <a:schemeClr val="tx1"/>
          </a:fontRef>
        </p:style>
      </p:cxnSp>
      <p:grpSp>
        <p:nvGrpSpPr>
          <p:cNvPr id="80" name="Group 79">
            <a:extLst>
              <a:ext uri="{FF2B5EF4-FFF2-40B4-BE49-F238E27FC236}">
                <a16:creationId xmlns:a16="http://schemas.microsoft.com/office/drawing/2014/main" id="{5BEA909B-0571-C64D-B535-C1587D65A4BF}"/>
              </a:ext>
            </a:extLst>
          </p:cNvPr>
          <p:cNvGrpSpPr/>
          <p:nvPr/>
        </p:nvGrpSpPr>
        <p:grpSpPr>
          <a:xfrm>
            <a:off x="6295542" y="2959867"/>
            <a:ext cx="4274515" cy="2139066"/>
            <a:chOff x="6295542" y="2959867"/>
            <a:chExt cx="4274515" cy="2139066"/>
          </a:xfrm>
        </p:grpSpPr>
        <p:sp>
          <p:nvSpPr>
            <p:cNvPr id="49" name="矩形: 圓角 110">
              <a:extLst>
                <a:ext uri="{FF2B5EF4-FFF2-40B4-BE49-F238E27FC236}">
                  <a16:creationId xmlns:a16="http://schemas.microsoft.com/office/drawing/2014/main" id="{CC5B6128-4005-0C40-8C86-454C555457EC}"/>
                </a:ext>
              </a:extLst>
            </p:cNvPr>
            <p:cNvSpPr/>
            <p:nvPr/>
          </p:nvSpPr>
          <p:spPr>
            <a:xfrm>
              <a:off x="6295542" y="2959867"/>
              <a:ext cx="4274515" cy="372137"/>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TW" sz="2400">
                  <a:solidFill>
                    <a:schemeClr val="tx1"/>
                  </a:solidFill>
                  <a:ea typeface="+mn-lt"/>
                  <a:cs typeface="+mn-lt"/>
                </a:rPr>
                <a:t>Softmax</a:t>
              </a:r>
              <a:endParaRPr lang="zh-TW" sz="2400">
                <a:solidFill>
                  <a:schemeClr val="tx1"/>
                </a:solidFill>
                <a:ea typeface="+mn-lt"/>
                <a:cs typeface="+mn-lt"/>
              </a:endParaRPr>
            </a:p>
          </p:txBody>
        </p:sp>
        <p:grpSp>
          <p:nvGrpSpPr>
            <p:cNvPr id="79" name="Group 78">
              <a:extLst>
                <a:ext uri="{FF2B5EF4-FFF2-40B4-BE49-F238E27FC236}">
                  <a16:creationId xmlns:a16="http://schemas.microsoft.com/office/drawing/2014/main" id="{C66F97B5-2829-6B4B-BD3B-6B1F16950BD1}"/>
                </a:ext>
              </a:extLst>
            </p:cNvPr>
            <p:cNvGrpSpPr/>
            <p:nvPr/>
          </p:nvGrpSpPr>
          <p:grpSpPr>
            <a:xfrm>
              <a:off x="7224765" y="3392918"/>
              <a:ext cx="2434680" cy="1706015"/>
              <a:chOff x="7224765" y="3392918"/>
              <a:chExt cx="2434680" cy="1706015"/>
            </a:xfrm>
          </p:grpSpPr>
          <p:cxnSp>
            <p:nvCxnSpPr>
              <p:cNvPr id="50" name="直線單箭頭接點 47">
                <a:extLst>
                  <a:ext uri="{FF2B5EF4-FFF2-40B4-BE49-F238E27FC236}">
                    <a16:creationId xmlns:a16="http://schemas.microsoft.com/office/drawing/2014/main" id="{60A5861D-D9DF-7440-B569-95306DF4F7FA}"/>
                  </a:ext>
                </a:extLst>
              </p:cNvPr>
              <p:cNvCxnSpPr>
                <a:cxnSpLocks/>
              </p:cNvCxnSpPr>
              <p:nvPr/>
            </p:nvCxnSpPr>
            <p:spPr>
              <a:xfrm flipV="1">
                <a:off x="7224765" y="3429000"/>
                <a:ext cx="1057686" cy="135233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1" name="直線單箭頭接點 47">
                <a:extLst>
                  <a:ext uri="{FF2B5EF4-FFF2-40B4-BE49-F238E27FC236}">
                    <a16:creationId xmlns:a16="http://schemas.microsoft.com/office/drawing/2014/main" id="{0A800781-9D3B-CA44-9761-CA28E01BB873}"/>
                  </a:ext>
                </a:extLst>
              </p:cNvPr>
              <p:cNvCxnSpPr>
                <a:cxnSpLocks/>
              </p:cNvCxnSpPr>
              <p:nvPr/>
            </p:nvCxnSpPr>
            <p:spPr>
              <a:xfrm flipH="1" flipV="1">
                <a:off x="8367933" y="3392918"/>
                <a:ext cx="727593" cy="51871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2" name="直線單箭頭接點 47">
                <a:extLst>
                  <a:ext uri="{FF2B5EF4-FFF2-40B4-BE49-F238E27FC236}">
                    <a16:creationId xmlns:a16="http://schemas.microsoft.com/office/drawing/2014/main" id="{2CF4756A-7AC7-4B44-9A53-6F5DF6389CA3}"/>
                  </a:ext>
                </a:extLst>
              </p:cNvPr>
              <p:cNvCxnSpPr>
                <a:cxnSpLocks/>
              </p:cNvCxnSpPr>
              <p:nvPr/>
            </p:nvCxnSpPr>
            <p:spPr>
              <a:xfrm flipH="1" flipV="1">
                <a:off x="8340654" y="3429000"/>
                <a:ext cx="1318791" cy="166993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cxnSp>
        <p:nvCxnSpPr>
          <p:cNvPr id="55" name="直線單箭頭接點 47">
            <a:extLst>
              <a:ext uri="{FF2B5EF4-FFF2-40B4-BE49-F238E27FC236}">
                <a16:creationId xmlns:a16="http://schemas.microsoft.com/office/drawing/2014/main" id="{A3ECF54C-A56B-4741-9AAD-D5FE6BBF126C}"/>
              </a:ext>
            </a:extLst>
          </p:cNvPr>
          <p:cNvCxnSpPr>
            <a:cxnSpLocks/>
          </p:cNvCxnSpPr>
          <p:nvPr/>
        </p:nvCxnSpPr>
        <p:spPr>
          <a:xfrm flipV="1">
            <a:off x="8441325" y="2582887"/>
            <a:ext cx="0" cy="37698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76" name="Group 75">
            <a:extLst>
              <a:ext uri="{FF2B5EF4-FFF2-40B4-BE49-F238E27FC236}">
                <a16:creationId xmlns:a16="http://schemas.microsoft.com/office/drawing/2014/main" id="{D404C9B5-E4EC-1A4D-AC0A-0F6F4F090414}"/>
              </a:ext>
            </a:extLst>
          </p:cNvPr>
          <p:cNvGrpSpPr/>
          <p:nvPr/>
        </p:nvGrpSpPr>
        <p:grpSpPr>
          <a:xfrm>
            <a:off x="7643278" y="1025209"/>
            <a:ext cx="1579041" cy="1423590"/>
            <a:chOff x="6530915" y="1196605"/>
            <a:chExt cx="1579041" cy="1423590"/>
          </a:xfrm>
        </p:grpSpPr>
        <p:grpSp>
          <p:nvGrpSpPr>
            <p:cNvPr id="58" name="群組 41">
              <a:extLst>
                <a:ext uri="{FF2B5EF4-FFF2-40B4-BE49-F238E27FC236}">
                  <a16:creationId xmlns:a16="http://schemas.microsoft.com/office/drawing/2014/main" id="{8DCBA6AF-558D-6948-BECE-65272CA5AB28}"/>
                </a:ext>
              </a:extLst>
            </p:cNvPr>
            <p:cNvGrpSpPr/>
            <p:nvPr/>
          </p:nvGrpSpPr>
          <p:grpSpPr>
            <a:xfrm>
              <a:off x="6530915" y="1196605"/>
              <a:ext cx="1579041" cy="862785"/>
              <a:chOff x="8282540" y="2744410"/>
              <a:chExt cx="1579041" cy="862785"/>
            </a:xfrm>
          </p:grpSpPr>
          <p:cxnSp>
            <p:nvCxnSpPr>
              <p:cNvPr id="65" name="直線單箭頭接點 26">
                <a:extLst>
                  <a:ext uri="{FF2B5EF4-FFF2-40B4-BE49-F238E27FC236}">
                    <a16:creationId xmlns:a16="http://schemas.microsoft.com/office/drawing/2014/main" id="{0A90B49B-2D9E-EE46-B442-EC5DEAD4B4FD}"/>
                  </a:ext>
                </a:extLst>
              </p:cNvPr>
              <p:cNvCxnSpPr>
                <a:cxnSpLocks/>
              </p:cNvCxnSpPr>
              <p:nvPr/>
            </p:nvCxnSpPr>
            <p:spPr>
              <a:xfrm>
                <a:off x="8282540" y="3604214"/>
                <a:ext cx="1579041" cy="2981"/>
              </a:xfrm>
              <a:prstGeom prst="straightConnector1">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66" name="矩形 27">
                <a:extLst>
                  <a:ext uri="{FF2B5EF4-FFF2-40B4-BE49-F238E27FC236}">
                    <a16:creationId xmlns:a16="http://schemas.microsoft.com/office/drawing/2014/main" id="{74FCE4A2-3E43-8247-A25C-DFB41F9D7171}"/>
                  </a:ext>
                </a:extLst>
              </p:cNvPr>
              <p:cNvSpPr/>
              <p:nvPr/>
            </p:nvSpPr>
            <p:spPr>
              <a:xfrm>
                <a:off x="8363392" y="3250903"/>
                <a:ext cx="203791" cy="310117"/>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7" name="矩形 28">
                <a:extLst>
                  <a:ext uri="{FF2B5EF4-FFF2-40B4-BE49-F238E27FC236}">
                    <a16:creationId xmlns:a16="http://schemas.microsoft.com/office/drawing/2014/main" id="{141469B0-C3A0-7B48-B66D-F3BA479C6B7E}"/>
                  </a:ext>
                </a:extLst>
              </p:cNvPr>
              <p:cNvSpPr/>
              <p:nvPr/>
            </p:nvSpPr>
            <p:spPr>
              <a:xfrm>
                <a:off x="8942275" y="3162299"/>
                <a:ext cx="203790" cy="381001"/>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8" name="矩形 29">
                <a:extLst>
                  <a:ext uri="{FF2B5EF4-FFF2-40B4-BE49-F238E27FC236}">
                    <a16:creationId xmlns:a16="http://schemas.microsoft.com/office/drawing/2014/main" id="{E6358240-5317-D841-8B0D-DBE7D12B5198}"/>
                  </a:ext>
                </a:extLst>
              </p:cNvPr>
              <p:cNvSpPr/>
              <p:nvPr/>
            </p:nvSpPr>
            <p:spPr>
              <a:xfrm>
                <a:off x="9521160" y="2744410"/>
                <a:ext cx="203790" cy="816610"/>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59" name="文字方塊 1">
              <a:extLst>
                <a:ext uri="{FF2B5EF4-FFF2-40B4-BE49-F238E27FC236}">
                  <a16:creationId xmlns:a16="http://schemas.microsoft.com/office/drawing/2014/main" id="{BD019B84-F3AA-EA4E-ADF4-993014280977}"/>
                </a:ext>
              </a:extLst>
            </p:cNvPr>
            <p:cNvSpPr txBox="1"/>
            <p:nvPr/>
          </p:nvSpPr>
          <p:spPr>
            <a:xfrm>
              <a:off x="6546621" y="2156544"/>
              <a:ext cx="368364" cy="461665"/>
            </a:xfrm>
            <a:prstGeom prst="rect">
              <a:avLst/>
            </a:prstGeom>
            <a:solidFill>
              <a:schemeClr val="accent5">
                <a:lumMod val="20000"/>
                <a:lumOff val="80000"/>
              </a:schemeClr>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2400">
                  <a:ea typeface="新細明體"/>
                  <a:cs typeface="Calibri"/>
                </a:rPr>
                <a:t>0</a:t>
              </a:r>
              <a:endParaRPr lang="zh-TW" altLang="en-US" sz="2400">
                <a:ea typeface="新細明體"/>
                <a:cs typeface="Calibri"/>
              </a:endParaRPr>
            </a:p>
          </p:txBody>
        </p:sp>
        <p:sp>
          <p:nvSpPr>
            <p:cNvPr id="74" name="文字方塊 1">
              <a:extLst>
                <a:ext uri="{FF2B5EF4-FFF2-40B4-BE49-F238E27FC236}">
                  <a16:creationId xmlns:a16="http://schemas.microsoft.com/office/drawing/2014/main" id="{DC7042B7-7631-0E46-B0F2-E8BE2927B0E3}"/>
                </a:ext>
              </a:extLst>
            </p:cNvPr>
            <p:cNvSpPr txBox="1"/>
            <p:nvPr/>
          </p:nvSpPr>
          <p:spPr>
            <a:xfrm>
              <a:off x="7108363" y="2155993"/>
              <a:ext cx="368364" cy="461665"/>
            </a:xfrm>
            <a:prstGeom prst="rect">
              <a:avLst/>
            </a:prstGeom>
            <a:solidFill>
              <a:schemeClr val="accent5">
                <a:lumMod val="20000"/>
                <a:lumOff val="80000"/>
              </a:schemeClr>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2400">
                  <a:ea typeface="新細明體"/>
                  <a:cs typeface="Calibri"/>
                </a:rPr>
                <a:t>1</a:t>
              </a:r>
              <a:endParaRPr lang="zh-TW" altLang="en-US" sz="2400">
                <a:ea typeface="新細明體"/>
                <a:cs typeface="Calibri"/>
              </a:endParaRPr>
            </a:p>
          </p:txBody>
        </p:sp>
        <p:sp>
          <p:nvSpPr>
            <p:cNvPr id="75" name="文字方塊 1">
              <a:extLst>
                <a:ext uri="{FF2B5EF4-FFF2-40B4-BE49-F238E27FC236}">
                  <a16:creationId xmlns:a16="http://schemas.microsoft.com/office/drawing/2014/main" id="{6F5E9809-81E6-6943-96D8-65A470A60C87}"/>
                </a:ext>
              </a:extLst>
            </p:cNvPr>
            <p:cNvSpPr txBox="1"/>
            <p:nvPr/>
          </p:nvSpPr>
          <p:spPr>
            <a:xfrm>
              <a:off x="7703568" y="2158530"/>
              <a:ext cx="368364" cy="461665"/>
            </a:xfrm>
            <a:prstGeom prst="rect">
              <a:avLst/>
            </a:prstGeom>
            <a:solidFill>
              <a:schemeClr val="accent5">
                <a:lumMod val="20000"/>
                <a:lumOff val="80000"/>
              </a:schemeClr>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2400">
                  <a:ea typeface="新細明體"/>
                  <a:cs typeface="Calibri"/>
                </a:rPr>
                <a:t>2</a:t>
              </a:r>
              <a:endParaRPr lang="zh-TW" altLang="en-US" sz="2400">
                <a:ea typeface="新細明體"/>
                <a:cs typeface="Calibri"/>
              </a:endParaRPr>
            </a:p>
          </p:txBody>
        </p:sp>
      </p:grpSp>
      <p:grpSp>
        <p:nvGrpSpPr>
          <p:cNvPr id="6" name="群組 5">
            <a:extLst>
              <a:ext uri="{FF2B5EF4-FFF2-40B4-BE49-F238E27FC236}">
                <a16:creationId xmlns:a16="http://schemas.microsoft.com/office/drawing/2014/main" id="{72502CB4-7530-9A5E-BD76-1273E2989A21}"/>
              </a:ext>
            </a:extLst>
          </p:cNvPr>
          <p:cNvGrpSpPr/>
          <p:nvPr/>
        </p:nvGrpSpPr>
        <p:grpSpPr>
          <a:xfrm>
            <a:off x="3758364" y="4061101"/>
            <a:ext cx="1965863" cy="1358876"/>
            <a:chOff x="3758364" y="4061101"/>
            <a:chExt cx="1965863" cy="1358876"/>
          </a:xfrm>
        </p:grpSpPr>
        <p:sp>
          <p:nvSpPr>
            <p:cNvPr id="33" name="Left Brace 7">
              <a:extLst>
                <a:ext uri="{FF2B5EF4-FFF2-40B4-BE49-F238E27FC236}">
                  <a16:creationId xmlns:a16="http://schemas.microsoft.com/office/drawing/2014/main" id="{B21B60F2-DFD1-2349-8F6E-2B371BCF1220}"/>
                </a:ext>
              </a:extLst>
            </p:cNvPr>
            <p:cNvSpPr/>
            <p:nvPr/>
          </p:nvSpPr>
          <p:spPr>
            <a:xfrm>
              <a:off x="4421709" y="4261921"/>
              <a:ext cx="303092" cy="1029442"/>
            </a:xfrm>
            <a:prstGeom prst="leftBrace">
              <a:avLst>
                <a:gd name="adj1" fmla="val 8333"/>
                <a:gd name="adj2" fmla="val 50784"/>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TW"/>
            </a:p>
          </p:txBody>
        </p:sp>
        <p:sp>
          <p:nvSpPr>
            <p:cNvPr id="36" name="文字方塊 4">
              <a:extLst>
                <a:ext uri="{FF2B5EF4-FFF2-40B4-BE49-F238E27FC236}">
                  <a16:creationId xmlns:a16="http://schemas.microsoft.com/office/drawing/2014/main" id="{0F9FC018-01FC-5E41-BC27-A520CB32078A}"/>
                </a:ext>
              </a:extLst>
            </p:cNvPr>
            <p:cNvSpPr txBox="1"/>
            <p:nvPr/>
          </p:nvSpPr>
          <p:spPr>
            <a:xfrm>
              <a:off x="4573255" y="4061101"/>
              <a:ext cx="1150972"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2400" b="1">
                  <a:solidFill>
                    <a:srgbClr val="FF2600"/>
                  </a:solidFill>
                  <a:ea typeface="新細明體"/>
                  <a:cs typeface="Calibri"/>
                </a:rPr>
                <a:t>yes</a:t>
              </a:r>
              <a:endParaRPr lang="zh-TW" b="1">
                <a:solidFill>
                  <a:srgbClr val="FF2600"/>
                </a:solidFill>
                <a:cs typeface="Calibri" panose="020F0502020204030204"/>
              </a:endParaRPr>
            </a:p>
          </p:txBody>
        </p:sp>
        <p:sp>
          <p:nvSpPr>
            <p:cNvPr id="41" name="文字方塊 4">
              <a:extLst>
                <a:ext uri="{FF2B5EF4-FFF2-40B4-BE49-F238E27FC236}">
                  <a16:creationId xmlns:a16="http://schemas.microsoft.com/office/drawing/2014/main" id="{6D6FC807-4404-EE4B-B165-26570860A686}"/>
                </a:ext>
              </a:extLst>
            </p:cNvPr>
            <p:cNvSpPr txBox="1"/>
            <p:nvPr/>
          </p:nvSpPr>
          <p:spPr>
            <a:xfrm>
              <a:off x="4573255" y="4958312"/>
              <a:ext cx="1150972"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2400" b="1">
                  <a:solidFill>
                    <a:srgbClr val="008F00"/>
                  </a:solidFill>
                  <a:ea typeface="新細明體"/>
                  <a:cs typeface="Calibri"/>
                </a:rPr>
                <a:t>no</a:t>
              </a:r>
              <a:endParaRPr lang="zh-TW" b="1">
                <a:solidFill>
                  <a:srgbClr val="008F00"/>
                </a:solidFill>
                <a:cs typeface="Calibri" panose="020F0502020204030204"/>
              </a:endParaRPr>
            </a:p>
          </p:txBody>
        </p:sp>
        <p:sp>
          <p:nvSpPr>
            <p:cNvPr id="44" name="文字方塊 4">
              <a:extLst>
                <a:ext uri="{FF2B5EF4-FFF2-40B4-BE49-F238E27FC236}">
                  <a16:creationId xmlns:a16="http://schemas.microsoft.com/office/drawing/2014/main" id="{988C98EB-EB51-B04E-A2A7-BF265428AEE0}"/>
                </a:ext>
              </a:extLst>
            </p:cNvPr>
            <p:cNvSpPr txBox="1"/>
            <p:nvPr/>
          </p:nvSpPr>
          <p:spPr>
            <a:xfrm>
              <a:off x="4554329" y="4509707"/>
              <a:ext cx="1150972"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2400" b="1">
                  <a:solidFill>
                    <a:srgbClr val="0432FF"/>
                  </a:solidFill>
                  <a:ea typeface="新細明體"/>
                  <a:cs typeface="Calibri"/>
                </a:rPr>
                <a:t>maybe</a:t>
              </a:r>
              <a:endParaRPr lang="zh-TW" b="1">
                <a:solidFill>
                  <a:srgbClr val="0432FF"/>
                </a:solidFill>
                <a:cs typeface="Calibri" panose="020F0502020204030204"/>
              </a:endParaRPr>
            </a:p>
          </p:txBody>
        </p:sp>
        <p:sp>
          <p:nvSpPr>
            <p:cNvPr id="78" name="箭號: 向右 112">
              <a:extLst>
                <a:ext uri="{FF2B5EF4-FFF2-40B4-BE49-F238E27FC236}">
                  <a16:creationId xmlns:a16="http://schemas.microsoft.com/office/drawing/2014/main" id="{C692239F-B5DC-2D41-93FF-E7BAD2CC055A}"/>
                </a:ext>
              </a:extLst>
            </p:cNvPr>
            <p:cNvSpPr/>
            <p:nvPr/>
          </p:nvSpPr>
          <p:spPr>
            <a:xfrm>
              <a:off x="3758364" y="4565065"/>
              <a:ext cx="522275" cy="455341"/>
            </a:xfrm>
            <a:prstGeom prst="rightArrow">
              <a:avLst>
                <a:gd name="adj1" fmla="val 27933"/>
                <a:gd name="adj2" fmla="val 36759"/>
              </a:avLst>
            </a:prstGeom>
            <a:solidFill>
              <a:srgbClr val="7D4B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4" name="日期版面配置區 3">
            <a:extLst>
              <a:ext uri="{FF2B5EF4-FFF2-40B4-BE49-F238E27FC236}">
                <a16:creationId xmlns:a16="http://schemas.microsoft.com/office/drawing/2014/main" id="{B0592DE7-C24D-4BE2-70AD-5A85D7D45222}"/>
              </a:ext>
            </a:extLst>
          </p:cNvPr>
          <p:cNvSpPr>
            <a:spLocks noGrp="1"/>
          </p:cNvSpPr>
          <p:nvPr>
            <p:ph type="dt" sz="half" idx="10"/>
          </p:nvPr>
        </p:nvSpPr>
        <p:spPr/>
        <p:txBody>
          <a:bodyPr/>
          <a:lstStyle/>
          <a:p>
            <a:r>
              <a:rPr lang="en-US" altLang="zh-TW" dirty="0"/>
              <a:t>Schick, Timo, and Hinrich </a:t>
            </a:r>
            <a:r>
              <a:rPr lang="en-US" altLang="zh-TW" dirty="0" err="1"/>
              <a:t>Schütze</a:t>
            </a:r>
            <a:r>
              <a:rPr lang="en-US" altLang="zh-TW" dirty="0"/>
              <a:t>. "Exploiting Cloze-Questions for Few-Shot Text Classification and Natural Language Inference." </a:t>
            </a:r>
            <a:r>
              <a:rPr lang="en-US" altLang="zh-TW" i="1" dirty="0"/>
              <a:t>Proceedings of the 16th Conference of the European Chapter of the Association for Computational Linguistics: Main Volume</a:t>
            </a:r>
            <a:r>
              <a:rPr lang="en-US" altLang="zh-TW" dirty="0"/>
              <a:t>. 2021.</a:t>
            </a:r>
            <a:endParaRPr lang="en-TW" altLang="zh-TW"/>
          </a:p>
        </p:txBody>
      </p:sp>
    </p:spTree>
    <p:extLst>
      <p:ext uri="{BB962C8B-B14F-4D97-AF65-F5344CB8AC3E}">
        <p14:creationId xmlns:p14="http://schemas.microsoft.com/office/powerpoint/2010/main" val="2999935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A0376-2543-0140-8FE4-62278229E365}"/>
              </a:ext>
            </a:extLst>
          </p:cNvPr>
          <p:cNvSpPr>
            <a:spLocks noGrp="1"/>
          </p:cNvSpPr>
          <p:nvPr>
            <p:ph type="title"/>
          </p:nvPr>
        </p:nvSpPr>
        <p:spPr/>
        <p:txBody>
          <a:bodyPr>
            <a:normAutofit/>
          </a:bodyPr>
          <a:lstStyle/>
          <a:p>
            <a:r>
              <a:rPr lang="en-US" altLang="zh-TW">
                <a:ea typeface="+mj-lt"/>
                <a:cs typeface="+mj-lt"/>
              </a:rPr>
              <a:t>Prompt tuning for few-shot learning</a:t>
            </a:r>
            <a:endParaRPr lang="en-TW"/>
          </a:p>
        </p:txBody>
      </p:sp>
      <p:sp>
        <p:nvSpPr>
          <p:cNvPr id="3" name="Content Placeholder 2">
            <a:extLst>
              <a:ext uri="{FF2B5EF4-FFF2-40B4-BE49-F238E27FC236}">
                <a16:creationId xmlns:a16="http://schemas.microsoft.com/office/drawing/2014/main" id="{DA9B4DCB-05CF-284F-8DED-05C5A56F7051}"/>
              </a:ext>
            </a:extLst>
          </p:cNvPr>
          <p:cNvSpPr>
            <a:spLocks noGrp="1"/>
          </p:cNvSpPr>
          <p:nvPr>
            <p:ph idx="1"/>
          </p:nvPr>
        </p:nvSpPr>
        <p:spPr/>
        <p:txBody>
          <a:bodyPr/>
          <a:lstStyle/>
          <a:p>
            <a:r>
              <a:rPr lang="en-US" altLang="zh-TW"/>
              <a:t>Prompt</a:t>
            </a:r>
            <a:r>
              <a:rPr lang="zh-TW" altLang="en-US"/>
              <a:t> </a:t>
            </a:r>
            <a:r>
              <a:rPr lang="en-US" altLang="zh-TW"/>
              <a:t>tuning</a:t>
            </a:r>
          </a:p>
          <a:p>
            <a:pPr lvl="1"/>
            <a:r>
              <a:rPr lang="en-US" altLang="zh-TW"/>
              <a:t>The</a:t>
            </a:r>
            <a:r>
              <a:rPr lang="zh-TW" altLang="en-US"/>
              <a:t> </a:t>
            </a:r>
            <a:r>
              <a:rPr lang="en-US" altLang="zh-TW"/>
              <a:t>whole</a:t>
            </a:r>
            <a:r>
              <a:rPr lang="zh-TW" altLang="en-US"/>
              <a:t> </a:t>
            </a:r>
            <a:r>
              <a:rPr lang="en-US" altLang="zh-TW"/>
              <a:t>PLM</a:t>
            </a:r>
            <a:r>
              <a:rPr lang="zh-TW" altLang="en-US"/>
              <a:t> </a:t>
            </a:r>
            <a:r>
              <a:rPr lang="en-US" altLang="zh-TW"/>
              <a:t>will</a:t>
            </a:r>
            <a:r>
              <a:rPr lang="zh-TW" altLang="en-US"/>
              <a:t> </a:t>
            </a:r>
            <a:r>
              <a:rPr lang="en-US" altLang="zh-TW"/>
              <a:t>be</a:t>
            </a:r>
            <a:r>
              <a:rPr lang="zh-TW" altLang="en-US"/>
              <a:t> </a:t>
            </a:r>
            <a:r>
              <a:rPr lang="en-US" altLang="zh-TW"/>
              <a:t>fine-tuned</a:t>
            </a:r>
            <a:endParaRPr lang="en-TW"/>
          </a:p>
        </p:txBody>
      </p:sp>
      <p:pic>
        <p:nvPicPr>
          <p:cNvPr id="10" name="Picture 9">
            <a:extLst>
              <a:ext uri="{FF2B5EF4-FFF2-40B4-BE49-F238E27FC236}">
                <a16:creationId xmlns:a16="http://schemas.microsoft.com/office/drawing/2014/main" id="{D0F419FF-4EF8-8E4F-9159-52618C3947AF}"/>
              </a:ext>
            </a:extLst>
          </p:cNvPr>
          <p:cNvPicPr>
            <a:picLocks noChangeAspect="1"/>
          </p:cNvPicPr>
          <p:nvPr/>
        </p:nvPicPr>
        <p:blipFill>
          <a:blip r:embed="rId2"/>
          <a:stretch>
            <a:fillRect/>
          </a:stretch>
        </p:blipFill>
        <p:spPr>
          <a:xfrm>
            <a:off x="1771956" y="4677623"/>
            <a:ext cx="2296708" cy="1616935"/>
          </a:xfrm>
          <a:prstGeom prst="rect">
            <a:avLst/>
          </a:prstGeom>
        </p:spPr>
      </p:pic>
      <p:sp>
        <p:nvSpPr>
          <p:cNvPr id="11" name="文字方塊 13">
            <a:extLst>
              <a:ext uri="{FF2B5EF4-FFF2-40B4-BE49-F238E27FC236}">
                <a16:creationId xmlns:a16="http://schemas.microsoft.com/office/drawing/2014/main" id="{9E3CB198-3CB3-3749-84CA-B09BDDFB9C18}"/>
              </a:ext>
            </a:extLst>
          </p:cNvPr>
          <p:cNvSpPr txBox="1"/>
          <p:nvPr/>
        </p:nvSpPr>
        <p:spPr>
          <a:xfrm>
            <a:off x="6388417" y="5559909"/>
            <a:ext cx="1376624" cy="461665"/>
          </a:xfrm>
          <a:prstGeom prst="rect">
            <a:avLst/>
          </a:prstGeom>
          <a:solidFill>
            <a:srgbClr val="4DEA7A"/>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2400">
                <a:ea typeface="新細明體"/>
                <a:cs typeface="Calibri"/>
              </a:rPr>
              <a:t>Premise</a:t>
            </a:r>
            <a:endParaRPr lang="zh-TW" altLang="en-US" sz="2400">
              <a:ea typeface="新細明體"/>
              <a:cs typeface="Calibri"/>
            </a:endParaRPr>
          </a:p>
        </p:txBody>
      </p:sp>
      <p:sp>
        <p:nvSpPr>
          <p:cNvPr id="12" name="文字方塊 13">
            <a:extLst>
              <a:ext uri="{FF2B5EF4-FFF2-40B4-BE49-F238E27FC236}">
                <a16:creationId xmlns:a16="http://schemas.microsoft.com/office/drawing/2014/main" id="{25C55D74-1B2D-9C48-9E75-DDCA97AB5538}"/>
              </a:ext>
            </a:extLst>
          </p:cNvPr>
          <p:cNvSpPr txBox="1"/>
          <p:nvPr/>
        </p:nvSpPr>
        <p:spPr>
          <a:xfrm>
            <a:off x="7880894" y="5559908"/>
            <a:ext cx="1652657" cy="461665"/>
          </a:xfrm>
          <a:prstGeom prst="rect">
            <a:avLst/>
          </a:prstGeom>
          <a:solidFill>
            <a:srgbClr val="FFC000"/>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2400">
                <a:ea typeface="新細明體"/>
                <a:cs typeface="Calibri"/>
              </a:rPr>
              <a:t>?</a:t>
            </a:r>
            <a:r>
              <a:rPr lang="zh-TW" altLang="en-US" sz="2400">
                <a:ea typeface="新細明體"/>
                <a:cs typeface="Calibri"/>
              </a:rPr>
              <a:t> </a:t>
            </a:r>
            <a:r>
              <a:rPr lang="en-US" altLang="zh-TW" sz="2400" b="1">
                <a:solidFill>
                  <a:schemeClr val="tx1">
                    <a:lumMod val="95000"/>
                    <a:lumOff val="5000"/>
                  </a:schemeClr>
                </a:solidFill>
                <a:ea typeface="新細明體"/>
                <a:cs typeface="Calibri"/>
              </a:rPr>
              <a:t>[MASK]</a:t>
            </a:r>
            <a:r>
              <a:rPr lang="en-US" altLang="zh-TW" sz="2400">
                <a:ea typeface="新細明體"/>
                <a:cs typeface="Calibri"/>
              </a:rPr>
              <a:t>,</a:t>
            </a:r>
            <a:r>
              <a:rPr lang="zh-TW" altLang="en-US" sz="2400">
                <a:ea typeface="新細明體"/>
                <a:cs typeface="Calibri"/>
              </a:rPr>
              <a:t> </a:t>
            </a:r>
          </a:p>
        </p:txBody>
      </p:sp>
      <p:sp>
        <p:nvSpPr>
          <p:cNvPr id="13" name="文字方塊 13">
            <a:extLst>
              <a:ext uri="{FF2B5EF4-FFF2-40B4-BE49-F238E27FC236}">
                <a16:creationId xmlns:a16="http://schemas.microsoft.com/office/drawing/2014/main" id="{B562808D-54D2-1341-8E2C-E97E99129049}"/>
              </a:ext>
            </a:extLst>
          </p:cNvPr>
          <p:cNvSpPr txBox="1"/>
          <p:nvPr/>
        </p:nvSpPr>
        <p:spPr>
          <a:xfrm>
            <a:off x="9649403" y="5545603"/>
            <a:ext cx="1652657" cy="461665"/>
          </a:xfrm>
          <a:prstGeom prst="rect">
            <a:avLst/>
          </a:prstGeom>
          <a:solidFill>
            <a:srgbClr val="FAE600"/>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2400">
                <a:ea typeface="新細明體"/>
                <a:cs typeface="Calibri"/>
              </a:rPr>
              <a:t>Hypothesis</a:t>
            </a:r>
            <a:endParaRPr lang="zh-TW" altLang="en-US" sz="2400">
              <a:ea typeface="新細明體"/>
              <a:cs typeface="Calibri"/>
            </a:endParaRPr>
          </a:p>
        </p:txBody>
      </p:sp>
      <p:cxnSp>
        <p:nvCxnSpPr>
          <p:cNvPr id="14" name="直線單箭頭接點 22">
            <a:extLst>
              <a:ext uri="{FF2B5EF4-FFF2-40B4-BE49-F238E27FC236}">
                <a16:creationId xmlns:a16="http://schemas.microsoft.com/office/drawing/2014/main" id="{45A6F43B-5B71-9A49-97E3-F18AD04BD3F5}"/>
              </a:ext>
            </a:extLst>
          </p:cNvPr>
          <p:cNvCxnSpPr>
            <a:cxnSpLocks/>
          </p:cNvCxnSpPr>
          <p:nvPr/>
        </p:nvCxnSpPr>
        <p:spPr>
          <a:xfrm flipV="1">
            <a:off x="8868823" y="4831281"/>
            <a:ext cx="0" cy="476125"/>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 name="矩形 91">
            <a:extLst>
              <a:ext uri="{FF2B5EF4-FFF2-40B4-BE49-F238E27FC236}">
                <a16:creationId xmlns:a16="http://schemas.microsoft.com/office/drawing/2014/main" id="{DFAA9ECC-2805-514F-A308-B2C6CEF484E1}"/>
              </a:ext>
            </a:extLst>
          </p:cNvPr>
          <p:cNvSpPr/>
          <p:nvPr/>
        </p:nvSpPr>
        <p:spPr>
          <a:xfrm>
            <a:off x="6267843" y="5490948"/>
            <a:ext cx="5184106" cy="608572"/>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9" name="文字方塊 4">
            <a:extLst>
              <a:ext uri="{FF2B5EF4-FFF2-40B4-BE49-F238E27FC236}">
                <a16:creationId xmlns:a16="http://schemas.microsoft.com/office/drawing/2014/main" id="{F4D08AC3-6727-E34A-9FB3-C7E6AC6B0E8C}"/>
              </a:ext>
            </a:extLst>
          </p:cNvPr>
          <p:cNvSpPr txBox="1"/>
          <p:nvPr/>
        </p:nvSpPr>
        <p:spPr>
          <a:xfrm>
            <a:off x="4748966" y="5345966"/>
            <a:ext cx="1341077" cy="83099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2400">
                <a:ea typeface="新細明體"/>
                <a:cs typeface="Calibri"/>
              </a:rPr>
              <a:t>Prompt</a:t>
            </a:r>
            <a:r>
              <a:rPr lang="zh-TW" altLang="en-US" sz="2400">
                <a:ea typeface="新細明體"/>
                <a:cs typeface="Calibri"/>
              </a:rPr>
              <a:t> </a:t>
            </a:r>
            <a:r>
              <a:rPr lang="en-US" altLang="zh-TW" sz="2400">
                <a:ea typeface="新細明體"/>
                <a:cs typeface="Calibri"/>
              </a:rPr>
              <a:t>template:</a:t>
            </a:r>
            <a:endParaRPr lang="zh-TW">
              <a:cs typeface="Calibri" panose="020F0502020204030204"/>
            </a:endParaRPr>
          </a:p>
        </p:txBody>
      </p:sp>
      <p:graphicFrame>
        <p:nvGraphicFramePr>
          <p:cNvPr id="46" name="Table 46">
            <a:extLst>
              <a:ext uri="{FF2B5EF4-FFF2-40B4-BE49-F238E27FC236}">
                <a16:creationId xmlns:a16="http://schemas.microsoft.com/office/drawing/2014/main" id="{DE80F81F-E081-9543-A42B-37F1A8D50962}"/>
              </a:ext>
            </a:extLst>
          </p:cNvPr>
          <p:cNvGraphicFramePr>
            <a:graphicFrameLocks noGrp="1"/>
          </p:cNvGraphicFramePr>
          <p:nvPr/>
        </p:nvGraphicFramePr>
        <p:xfrm>
          <a:off x="654222" y="3193206"/>
          <a:ext cx="4532177" cy="1371600"/>
        </p:xfrm>
        <a:graphic>
          <a:graphicData uri="http://schemas.openxmlformats.org/drawingml/2006/table">
            <a:tbl>
              <a:tblPr firstRow="1" bandRow="1">
                <a:tableStyleId>{5C22544A-7EE6-4342-B048-85BDC9FD1C3A}</a:tableStyleId>
              </a:tblPr>
              <a:tblGrid>
                <a:gridCol w="1891745">
                  <a:extLst>
                    <a:ext uri="{9D8B030D-6E8A-4147-A177-3AD203B41FA5}">
                      <a16:colId xmlns:a16="http://schemas.microsoft.com/office/drawing/2014/main" val="4214173310"/>
                    </a:ext>
                  </a:extLst>
                </a:gridCol>
                <a:gridCol w="2640432">
                  <a:extLst>
                    <a:ext uri="{9D8B030D-6E8A-4147-A177-3AD203B41FA5}">
                      <a16:colId xmlns:a16="http://schemas.microsoft.com/office/drawing/2014/main" val="991181420"/>
                    </a:ext>
                  </a:extLst>
                </a:gridCol>
              </a:tblGrid>
              <a:tr h="316696">
                <a:tc>
                  <a:txBody>
                    <a:bodyPr/>
                    <a:lstStyle/>
                    <a:p>
                      <a:r>
                        <a:rPr lang="en-US" altLang="zh-TW" sz="2400" b="1">
                          <a:solidFill>
                            <a:sysClr val="windowText" lastClr="000000"/>
                          </a:solidFill>
                        </a:rPr>
                        <a:t>Premise</a:t>
                      </a:r>
                      <a:endParaRPr lang="en-TW" sz="2400" b="1">
                        <a:solidFill>
                          <a:sysClr val="windowText" lastClr="000000"/>
                        </a:solidFill>
                      </a:endParaRPr>
                    </a:p>
                  </a:txBody>
                  <a:tcPr>
                    <a:solidFill>
                      <a:srgbClr val="4DEA7A"/>
                    </a:solidFill>
                  </a:tcPr>
                </a:tc>
                <a:tc>
                  <a:txBody>
                    <a:bodyPr/>
                    <a:lstStyle/>
                    <a:p>
                      <a:r>
                        <a:rPr lang="en-US" altLang="zh-TW" sz="2400" b="0">
                          <a:solidFill>
                            <a:sysClr val="windowText" lastClr="000000"/>
                          </a:solidFill>
                        </a:rPr>
                        <a:t>Mary</a:t>
                      </a:r>
                      <a:r>
                        <a:rPr lang="zh-TW" altLang="en-US" sz="2400" b="0">
                          <a:solidFill>
                            <a:sysClr val="windowText" lastClr="000000"/>
                          </a:solidFill>
                        </a:rPr>
                        <a:t> </a:t>
                      </a:r>
                      <a:r>
                        <a:rPr lang="en-US" altLang="zh-TW" sz="2400" b="0">
                          <a:solidFill>
                            <a:sysClr val="windowText" lastClr="000000"/>
                          </a:solidFill>
                        </a:rPr>
                        <a:t>likes</a:t>
                      </a:r>
                      <a:r>
                        <a:rPr lang="zh-TW" altLang="en-US" sz="2400" b="0">
                          <a:solidFill>
                            <a:sysClr val="windowText" lastClr="000000"/>
                          </a:solidFill>
                        </a:rPr>
                        <a:t> </a:t>
                      </a:r>
                      <a:r>
                        <a:rPr lang="en-US" altLang="zh-TW" sz="2400" b="0">
                          <a:solidFill>
                            <a:sysClr val="windowText" lastClr="000000"/>
                          </a:solidFill>
                        </a:rPr>
                        <a:t>pie.</a:t>
                      </a:r>
                      <a:endParaRPr lang="en-TW" sz="2400" b="0">
                        <a:solidFill>
                          <a:sysClr val="windowText" lastClr="000000"/>
                        </a:solidFill>
                      </a:endParaRPr>
                    </a:p>
                  </a:txBody>
                  <a:tcPr>
                    <a:solidFill>
                      <a:srgbClr val="4DEA7A"/>
                    </a:solidFill>
                  </a:tcPr>
                </a:tc>
                <a:extLst>
                  <a:ext uri="{0D108BD9-81ED-4DB2-BD59-A6C34878D82A}">
                    <a16:rowId xmlns:a16="http://schemas.microsoft.com/office/drawing/2014/main" val="4190113986"/>
                  </a:ext>
                </a:extLst>
              </a:tr>
              <a:tr h="370840">
                <a:tc>
                  <a:txBody>
                    <a:bodyPr/>
                    <a:lstStyle/>
                    <a:p>
                      <a:r>
                        <a:rPr lang="en-US" altLang="zh-TW" sz="2400" b="1">
                          <a:solidFill>
                            <a:sysClr val="windowText" lastClr="000000"/>
                          </a:solidFill>
                        </a:rPr>
                        <a:t>Hypothesis</a:t>
                      </a:r>
                      <a:endParaRPr lang="en-TW" sz="2400" b="1">
                        <a:solidFill>
                          <a:sysClr val="windowText" lastClr="000000"/>
                        </a:solidFill>
                      </a:endParaRPr>
                    </a:p>
                  </a:txBody>
                  <a:tcPr>
                    <a:solidFill>
                      <a:srgbClr val="FAE600"/>
                    </a:solidFill>
                  </a:tcPr>
                </a:tc>
                <a:tc>
                  <a:txBody>
                    <a:bodyPr/>
                    <a:lstStyle/>
                    <a:p>
                      <a:r>
                        <a:rPr lang="en-US" altLang="zh-TW" sz="2400" b="0">
                          <a:solidFill>
                            <a:sysClr val="windowText" lastClr="000000"/>
                          </a:solidFill>
                        </a:rPr>
                        <a:t>Mary</a:t>
                      </a:r>
                      <a:r>
                        <a:rPr lang="zh-TW" altLang="en-US" sz="2400" b="0">
                          <a:solidFill>
                            <a:sysClr val="windowText" lastClr="000000"/>
                          </a:solidFill>
                        </a:rPr>
                        <a:t> </a:t>
                      </a:r>
                      <a:r>
                        <a:rPr lang="en-US" altLang="zh-TW" sz="2400" b="0">
                          <a:solidFill>
                            <a:sysClr val="windowText" lastClr="000000"/>
                          </a:solidFill>
                        </a:rPr>
                        <a:t>hates</a:t>
                      </a:r>
                      <a:r>
                        <a:rPr lang="zh-TW" altLang="en-US" sz="2400" b="0">
                          <a:solidFill>
                            <a:sysClr val="windowText" lastClr="000000"/>
                          </a:solidFill>
                        </a:rPr>
                        <a:t> </a:t>
                      </a:r>
                      <a:r>
                        <a:rPr lang="en-US" altLang="zh-TW" sz="2400" b="0">
                          <a:solidFill>
                            <a:sysClr val="windowText" lastClr="000000"/>
                          </a:solidFill>
                        </a:rPr>
                        <a:t>pie.</a:t>
                      </a:r>
                      <a:endParaRPr lang="en-TW" sz="2400" b="0">
                        <a:solidFill>
                          <a:sysClr val="windowText" lastClr="000000"/>
                        </a:solidFill>
                      </a:endParaRPr>
                    </a:p>
                  </a:txBody>
                  <a:tcPr>
                    <a:solidFill>
                      <a:srgbClr val="FAE600"/>
                    </a:solidFill>
                  </a:tcPr>
                </a:tc>
                <a:extLst>
                  <a:ext uri="{0D108BD9-81ED-4DB2-BD59-A6C34878D82A}">
                    <a16:rowId xmlns:a16="http://schemas.microsoft.com/office/drawing/2014/main" val="1457579923"/>
                  </a:ext>
                </a:extLst>
              </a:tr>
              <a:tr h="370840">
                <a:tc>
                  <a:txBody>
                    <a:bodyPr/>
                    <a:lstStyle/>
                    <a:p>
                      <a:r>
                        <a:rPr lang="en-US" altLang="zh-TW" sz="2400" b="1">
                          <a:solidFill>
                            <a:sysClr val="windowText" lastClr="000000"/>
                          </a:solidFill>
                        </a:rPr>
                        <a:t>Label</a:t>
                      </a:r>
                      <a:endParaRPr lang="en-TW" sz="2400" b="1">
                        <a:solidFill>
                          <a:sysClr val="windowText" lastClr="000000"/>
                        </a:solidFill>
                      </a:endParaRPr>
                    </a:p>
                  </a:txBody>
                  <a:tcPr>
                    <a:noFill/>
                  </a:tcPr>
                </a:tc>
                <a:tc>
                  <a:txBody>
                    <a:bodyPr/>
                    <a:lstStyle/>
                    <a:p>
                      <a:r>
                        <a:rPr lang="en-US" altLang="zh-TW" sz="2400" b="0">
                          <a:solidFill>
                            <a:sysClr val="windowText" lastClr="000000"/>
                          </a:solidFill>
                        </a:rPr>
                        <a:t>2</a:t>
                      </a:r>
                      <a:endParaRPr lang="en-TW" sz="2400" b="0">
                        <a:solidFill>
                          <a:sysClr val="windowText" lastClr="000000"/>
                        </a:solidFill>
                      </a:endParaRPr>
                    </a:p>
                  </a:txBody>
                  <a:tcPr>
                    <a:noFill/>
                  </a:tcPr>
                </a:tc>
                <a:extLst>
                  <a:ext uri="{0D108BD9-81ED-4DB2-BD59-A6C34878D82A}">
                    <a16:rowId xmlns:a16="http://schemas.microsoft.com/office/drawing/2014/main" val="79977882"/>
                  </a:ext>
                </a:extLst>
              </a:tr>
            </a:tbl>
          </a:graphicData>
        </a:graphic>
      </p:graphicFrame>
      <p:grpSp>
        <p:nvGrpSpPr>
          <p:cNvPr id="7" name="Group 49">
            <a:extLst>
              <a:ext uri="{FF2B5EF4-FFF2-40B4-BE49-F238E27FC236}">
                <a16:creationId xmlns:a16="http://schemas.microsoft.com/office/drawing/2014/main" id="{B81CFE80-560A-088A-04D8-0A60184351E2}"/>
              </a:ext>
            </a:extLst>
          </p:cNvPr>
          <p:cNvGrpSpPr/>
          <p:nvPr/>
        </p:nvGrpSpPr>
        <p:grpSpPr>
          <a:xfrm>
            <a:off x="6277854" y="1214192"/>
            <a:ext cx="4913643" cy="3618522"/>
            <a:chOff x="6290268" y="1603338"/>
            <a:chExt cx="4913643" cy="3618522"/>
          </a:xfrm>
        </p:grpSpPr>
        <p:cxnSp>
          <p:nvCxnSpPr>
            <p:cNvPr id="8" name="直線單箭頭接點 22">
              <a:extLst>
                <a:ext uri="{FF2B5EF4-FFF2-40B4-BE49-F238E27FC236}">
                  <a16:creationId xmlns:a16="http://schemas.microsoft.com/office/drawing/2014/main" id="{652532FB-CCC3-5176-1DAB-AA17E300B2A1}"/>
                </a:ext>
              </a:extLst>
            </p:cNvPr>
            <p:cNvCxnSpPr>
              <a:cxnSpLocks/>
            </p:cNvCxnSpPr>
            <p:nvPr/>
          </p:nvCxnSpPr>
          <p:spPr>
            <a:xfrm flipV="1">
              <a:off x="8772209" y="3603583"/>
              <a:ext cx="0" cy="476125"/>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9" name="Group 48">
              <a:extLst>
                <a:ext uri="{FF2B5EF4-FFF2-40B4-BE49-F238E27FC236}">
                  <a16:creationId xmlns:a16="http://schemas.microsoft.com/office/drawing/2014/main" id="{82DE1382-CD0F-0F86-82B6-34772DDAB722}"/>
                </a:ext>
              </a:extLst>
            </p:cNvPr>
            <p:cNvGrpSpPr/>
            <p:nvPr/>
          </p:nvGrpSpPr>
          <p:grpSpPr>
            <a:xfrm>
              <a:off x="6290268" y="1603338"/>
              <a:ext cx="4913643" cy="3618522"/>
              <a:chOff x="6290268" y="1603338"/>
              <a:chExt cx="4913643" cy="3618522"/>
            </a:xfrm>
          </p:grpSpPr>
          <p:sp>
            <p:nvSpPr>
              <p:cNvPr id="15" name="矩形 6">
                <a:extLst>
                  <a:ext uri="{FF2B5EF4-FFF2-40B4-BE49-F238E27FC236}">
                    <a16:creationId xmlns:a16="http://schemas.microsoft.com/office/drawing/2014/main" id="{3C2BA4C4-7D51-53A2-294D-88F8B3EB1B65}"/>
                  </a:ext>
                </a:extLst>
              </p:cNvPr>
              <p:cNvSpPr/>
              <p:nvPr/>
            </p:nvSpPr>
            <p:spPr>
              <a:xfrm>
                <a:off x="6290268" y="4093285"/>
                <a:ext cx="4913643" cy="1128575"/>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ltLang="zh-TW" sz="2400">
                  <a:solidFill>
                    <a:schemeClr val="tx1"/>
                  </a:solidFill>
                  <a:ea typeface="新細明體"/>
                  <a:cs typeface="Calibri"/>
                </a:endParaRPr>
              </a:p>
              <a:p>
                <a:pPr algn="ctr"/>
                <a:r>
                  <a:rPr lang="zh-TW" altLang="en-US" sz="2400">
                    <a:solidFill>
                      <a:schemeClr val="tx1"/>
                    </a:solidFill>
                    <a:ea typeface="新細明體"/>
                    <a:cs typeface="Calibri"/>
                  </a:rPr>
                  <a:t>BERT </a:t>
                </a:r>
              </a:p>
            </p:txBody>
          </p:sp>
          <p:sp>
            <p:nvSpPr>
              <p:cNvPr id="20" name="矩形 87">
                <a:extLst>
                  <a:ext uri="{FF2B5EF4-FFF2-40B4-BE49-F238E27FC236}">
                    <a16:creationId xmlns:a16="http://schemas.microsoft.com/office/drawing/2014/main" id="{7A47EA5F-C2E6-4482-9477-997657BA8484}"/>
                  </a:ext>
                </a:extLst>
              </p:cNvPr>
              <p:cNvSpPr/>
              <p:nvPr/>
            </p:nvSpPr>
            <p:spPr>
              <a:xfrm>
                <a:off x="7749012" y="4101700"/>
                <a:ext cx="1780954" cy="405404"/>
              </a:xfrm>
              <a:prstGeom prst="rect">
                <a:avLst/>
              </a:prstGeom>
              <a:solidFill>
                <a:srgbClr val="D9808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zh-TW" altLang="en-US" sz="2400">
                    <a:solidFill>
                      <a:schemeClr val="tx1"/>
                    </a:solidFill>
                    <a:latin typeface="Calibri"/>
                    <a:ea typeface="新細明體"/>
                    <a:cs typeface="Calibri"/>
                  </a:rPr>
                  <a:t>LM Head</a:t>
                </a:r>
                <a:endParaRPr lang="zh-TW">
                  <a:solidFill>
                    <a:schemeClr val="tx1"/>
                  </a:solidFill>
                </a:endParaRPr>
              </a:p>
            </p:txBody>
          </p:sp>
          <p:grpSp>
            <p:nvGrpSpPr>
              <p:cNvPr id="30" name="Group 42">
                <a:extLst>
                  <a:ext uri="{FF2B5EF4-FFF2-40B4-BE49-F238E27FC236}">
                    <a16:creationId xmlns:a16="http://schemas.microsoft.com/office/drawing/2014/main" id="{42C882CE-6F4B-5805-0884-4F0ECB50D025}"/>
                  </a:ext>
                </a:extLst>
              </p:cNvPr>
              <p:cNvGrpSpPr/>
              <p:nvPr/>
            </p:nvGrpSpPr>
            <p:grpSpPr>
              <a:xfrm>
                <a:off x="6870558" y="1603338"/>
                <a:ext cx="4248497" cy="2027630"/>
                <a:chOff x="6870558" y="1020538"/>
                <a:chExt cx="4248497" cy="2027630"/>
              </a:xfrm>
            </p:grpSpPr>
            <p:grpSp>
              <p:nvGrpSpPr>
                <p:cNvPr id="31" name="群組 41">
                  <a:extLst>
                    <a:ext uri="{FF2B5EF4-FFF2-40B4-BE49-F238E27FC236}">
                      <a16:creationId xmlns:a16="http://schemas.microsoft.com/office/drawing/2014/main" id="{8D1D4C35-E44D-6A93-A64B-45EC734E7C38}"/>
                    </a:ext>
                  </a:extLst>
                </p:cNvPr>
                <p:cNvGrpSpPr/>
                <p:nvPr/>
              </p:nvGrpSpPr>
              <p:grpSpPr>
                <a:xfrm>
                  <a:off x="6954279" y="1020538"/>
                  <a:ext cx="3632789" cy="1237806"/>
                  <a:chOff x="8282540" y="2932629"/>
                  <a:chExt cx="3632789" cy="1237806"/>
                </a:xfrm>
              </p:grpSpPr>
              <p:cxnSp>
                <p:nvCxnSpPr>
                  <p:cNvPr id="45" name="直線單箭頭接點 26">
                    <a:extLst>
                      <a:ext uri="{FF2B5EF4-FFF2-40B4-BE49-F238E27FC236}">
                        <a16:creationId xmlns:a16="http://schemas.microsoft.com/office/drawing/2014/main" id="{D411F095-6B89-B38F-6FB4-FCFFB308E4E7}"/>
                      </a:ext>
                    </a:extLst>
                  </p:cNvPr>
                  <p:cNvCxnSpPr/>
                  <p:nvPr/>
                </p:nvCxnSpPr>
                <p:spPr>
                  <a:xfrm>
                    <a:off x="8282540" y="4143854"/>
                    <a:ext cx="3632789" cy="26581"/>
                  </a:xfrm>
                  <a:prstGeom prst="straightConnector1">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47" name="矩形 27">
                    <a:extLst>
                      <a:ext uri="{FF2B5EF4-FFF2-40B4-BE49-F238E27FC236}">
                        <a16:creationId xmlns:a16="http://schemas.microsoft.com/office/drawing/2014/main" id="{446EFABF-1527-432D-5415-4112652FDB06}"/>
                      </a:ext>
                    </a:extLst>
                  </p:cNvPr>
                  <p:cNvSpPr/>
                  <p:nvPr/>
                </p:nvSpPr>
                <p:spPr>
                  <a:xfrm>
                    <a:off x="8363392" y="3790543"/>
                    <a:ext cx="203791" cy="310117"/>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8" name="矩形 28">
                    <a:extLst>
                      <a:ext uri="{FF2B5EF4-FFF2-40B4-BE49-F238E27FC236}">
                        <a16:creationId xmlns:a16="http://schemas.microsoft.com/office/drawing/2014/main" id="{28DF83EE-393E-A69A-864B-313774EEA08B}"/>
                      </a:ext>
                    </a:extLst>
                  </p:cNvPr>
                  <p:cNvSpPr/>
                  <p:nvPr/>
                </p:nvSpPr>
                <p:spPr>
                  <a:xfrm>
                    <a:off x="8942275" y="3701939"/>
                    <a:ext cx="203790" cy="381001"/>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9" name="矩形 29">
                    <a:extLst>
                      <a:ext uri="{FF2B5EF4-FFF2-40B4-BE49-F238E27FC236}">
                        <a16:creationId xmlns:a16="http://schemas.microsoft.com/office/drawing/2014/main" id="{59CD3319-750D-DC74-FCB4-ED073A78F3A8}"/>
                      </a:ext>
                    </a:extLst>
                  </p:cNvPr>
                  <p:cNvSpPr/>
                  <p:nvPr/>
                </p:nvSpPr>
                <p:spPr>
                  <a:xfrm>
                    <a:off x="9521159" y="3444985"/>
                    <a:ext cx="221511" cy="655675"/>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0" name="矩形 30">
                    <a:extLst>
                      <a:ext uri="{FF2B5EF4-FFF2-40B4-BE49-F238E27FC236}">
                        <a16:creationId xmlns:a16="http://schemas.microsoft.com/office/drawing/2014/main" id="{22D221A4-2C9A-E6AB-6F61-363D715EB14D}"/>
                      </a:ext>
                    </a:extLst>
                  </p:cNvPr>
                  <p:cNvSpPr/>
                  <p:nvPr/>
                </p:nvSpPr>
                <p:spPr>
                  <a:xfrm>
                    <a:off x="10100042" y="3888008"/>
                    <a:ext cx="212651" cy="212652"/>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1" name="文字方塊 35">
                    <a:extLst>
                      <a:ext uri="{FF2B5EF4-FFF2-40B4-BE49-F238E27FC236}">
                        <a16:creationId xmlns:a16="http://schemas.microsoft.com/office/drawing/2014/main" id="{B6EBF99A-D4F2-E758-F655-4EC4989828EF}"/>
                      </a:ext>
                    </a:extLst>
                  </p:cNvPr>
                  <p:cNvSpPr txBox="1"/>
                  <p:nvPr/>
                </p:nvSpPr>
                <p:spPr>
                  <a:xfrm>
                    <a:off x="10418356" y="3621531"/>
                    <a:ext cx="466061"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zh-TW" altLang="en-US" sz="2800" b="1">
                        <a:ea typeface="新細明體"/>
                      </a:rPr>
                      <a:t>...</a:t>
                    </a:r>
                    <a:endParaRPr lang="zh-TW" sz="2800" b="1">
                      <a:ea typeface="新細明體"/>
                      <a:cs typeface="Calibri"/>
                    </a:endParaRPr>
                  </a:p>
                </p:txBody>
              </p:sp>
              <p:sp>
                <p:nvSpPr>
                  <p:cNvPr id="52" name="矩形 36">
                    <a:extLst>
                      <a:ext uri="{FF2B5EF4-FFF2-40B4-BE49-F238E27FC236}">
                        <a16:creationId xmlns:a16="http://schemas.microsoft.com/office/drawing/2014/main" id="{A2628DD8-C839-BC1B-F4BF-D3E62E656D21}"/>
                      </a:ext>
                    </a:extLst>
                  </p:cNvPr>
                  <p:cNvSpPr/>
                  <p:nvPr/>
                </p:nvSpPr>
                <p:spPr>
                  <a:xfrm>
                    <a:off x="10971320" y="2932629"/>
                    <a:ext cx="212650" cy="1150311"/>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3" name="矩形 37">
                    <a:extLst>
                      <a:ext uri="{FF2B5EF4-FFF2-40B4-BE49-F238E27FC236}">
                        <a16:creationId xmlns:a16="http://schemas.microsoft.com/office/drawing/2014/main" id="{895AE1E2-7940-F15B-082B-5D1213FF37DF}"/>
                      </a:ext>
                    </a:extLst>
                  </p:cNvPr>
                  <p:cNvSpPr/>
                  <p:nvPr/>
                </p:nvSpPr>
                <p:spPr>
                  <a:xfrm>
                    <a:off x="11547250" y="3675358"/>
                    <a:ext cx="221510" cy="425302"/>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32" name="文字方塊 1">
                  <a:extLst>
                    <a:ext uri="{FF2B5EF4-FFF2-40B4-BE49-F238E27FC236}">
                      <a16:creationId xmlns:a16="http://schemas.microsoft.com/office/drawing/2014/main" id="{56A56AF5-FA39-17F0-EB53-9C15617F07B9}"/>
                    </a:ext>
                  </a:extLst>
                </p:cNvPr>
                <p:cNvSpPr txBox="1"/>
                <p:nvPr/>
              </p:nvSpPr>
              <p:spPr>
                <a:xfrm rot="2513958">
                  <a:off x="6870558" y="2540318"/>
                  <a:ext cx="916439" cy="461665"/>
                </a:xfrm>
                <a:prstGeom prst="rect">
                  <a:avLst/>
                </a:prstGeom>
                <a:solidFill>
                  <a:schemeClr val="accent5">
                    <a:lumMod val="20000"/>
                    <a:lumOff val="80000"/>
                  </a:schemeClr>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2400">
                      <a:ea typeface="新細明體"/>
                      <a:cs typeface="Calibri"/>
                    </a:rPr>
                    <a:t>good</a:t>
                  </a:r>
                  <a:endParaRPr lang="zh-TW" altLang="en-US" sz="2400">
                    <a:ea typeface="新細明體"/>
                    <a:cs typeface="Calibri"/>
                  </a:endParaRPr>
                </a:p>
              </p:txBody>
            </p:sp>
            <p:sp>
              <p:nvSpPr>
                <p:cNvPr id="33" name="文字方塊 1">
                  <a:extLst>
                    <a:ext uri="{FF2B5EF4-FFF2-40B4-BE49-F238E27FC236}">
                      <a16:creationId xmlns:a16="http://schemas.microsoft.com/office/drawing/2014/main" id="{D246754E-EA41-5F85-7409-F9E0E9D9403D}"/>
                    </a:ext>
                  </a:extLst>
                </p:cNvPr>
                <p:cNvSpPr txBox="1"/>
                <p:nvPr/>
              </p:nvSpPr>
              <p:spPr>
                <a:xfrm rot="2513958">
                  <a:off x="7482443" y="2458270"/>
                  <a:ext cx="670723" cy="461665"/>
                </a:xfrm>
                <a:prstGeom prst="rect">
                  <a:avLst/>
                </a:prstGeom>
                <a:solidFill>
                  <a:schemeClr val="accent5">
                    <a:lumMod val="20000"/>
                    <a:lumOff val="80000"/>
                  </a:schemeClr>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2400">
                      <a:ea typeface="新細明體"/>
                      <a:cs typeface="Calibri"/>
                    </a:rPr>
                    <a:t>yes</a:t>
                  </a:r>
                  <a:endParaRPr lang="zh-TW" altLang="en-US" sz="2400">
                    <a:ea typeface="新細明體"/>
                    <a:cs typeface="Calibri"/>
                  </a:endParaRPr>
                </a:p>
              </p:txBody>
            </p:sp>
            <p:sp>
              <p:nvSpPr>
                <p:cNvPr id="34" name="文字方塊 1">
                  <a:extLst>
                    <a:ext uri="{FF2B5EF4-FFF2-40B4-BE49-F238E27FC236}">
                      <a16:creationId xmlns:a16="http://schemas.microsoft.com/office/drawing/2014/main" id="{92F6DEC4-F7AD-F094-EAB2-06711FA2374F}"/>
                    </a:ext>
                  </a:extLst>
                </p:cNvPr>
                <p:cNvSpPr txBox="1"/>
                <p:nvPr/>
              </p:nvSpPr>
              <p:spPr>
                <a:xfrm rot="2513958">
                  <a:off x="8057131" y="2490854"/>
                  <a:ext cx="768304" cy="461665"/>
                </a:xfrm>
                <a:prstGeom prst="rect">
                  <a:avLst/>
                </a:prstGeom>
                <a:solidFill>
                  <a:schemeClr val="accent5">
                    <a:lumMod val="20000"/>
                    <a:lumOff val="80000"/>
                  </a:schemeClr>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2400">
                      <a:ea typeface="新細明體"/>
                      <a:cs typeface="Calibri"/>
                    </a:rPr>
                    <a:t>run</a:t>
                  </a:r>
                  <a:endParaRPr lang="zh-TW" altLang="en-US" sz="2400">
                    <a:ea typeface="新細明體"/>
                    <a:cs typeface="Calibri"/>
                  </a:endParaRPr>
                </a:p>
              </p:txBody>
            </p:sp>
            <p:sp>
              <p:nvSpPr>
                <p:cNvPr id="36" name="文字方塊 1">
                  <a:extLst>
                    <a:ext uri="{FF2B5EF4-FFF2-40B4-BE49-F238E27FC236}">
                      <a16:creationId xmlns:a16="http://schemas.microsoft.com/office/drawing/2014/main" id="{F3B62552-AC1B-6631-5D3D-3F074D54326B}"/>
                    </a:ext>
                  </a:extLst>
                </p:cNvPr>
                <p:cNvSpPr txBox="1"/>
                <p:nvPr/>
              </p:nvSpPr>
              <p:spPr>
                <a:xfrm rot="2513958">
                  <a:off x="8679926" y="2426328"/>
                  <a:ext cx="575061" cy="461665"/>
                </a:xfrm>
                <a:prstGeom prst="rect">
                  <a:avLst/>
                </a:prstGeom>
                <a:solidFill>
                  <a:schemeClr val="accent5">
                    <a:lumMod val="20000"/>
                    <a:lumOff val="80000"/>
                  </a:schemeClr>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2400">
                      <a:ea typeface="新細明體"/>
                      <a:cs typeface="Calibri"/>
                    </a:rPr>
                    <a:t>joy</a:t>
                  </a:r>
                  <a:endParaRPr lang="zh-TW" altLang="en-US" sz="2400">
                    <a:ea typeface="新細明體"/>
                    <a:cs typeface="Calibri"/>
                  </a:endParaRPr>
                </a:p>
              </p:txBody>
            </p:sp>
            <p:sp>
              <p:nvSpPr>
                <p:cNvPr id="41" name="文字方塊 1">
                  <a:extLst>
                    <a:ext uri="{FF2B5EF4-FFF2-40B4-BE49-F238E27FC236}">
                      <a16:creationId xmlns:a16="http://schemas.microsoft.com/office/drawing/2014/main" id="{3B82D71F-42D4-CAC5-0873-BE7F8A8A4F1A}"/>
                    </a:ext>
                  </a:extLst>
                </p:cNvPr>
                <p:cNvSpPr txBox="1"/>
                <p:nvPr/>
              </p:nvSpPr>
              <p:spPr>
                <a:xfrm rot="2513958">
                  <a:off x="9520347" y="2458270"/>
                  <a:ext cx="670723" cy="461665"/>
                </a:xfrm>
                <a:prstGeom prst="rect">
                  <a:avLst/>
                </a:prstGeom>
                <a:solidFill>
                  <a:schemeClr val="accent5">
                    <a:lumMod val="20000"/>
                    <a:lumOff val="80000"/>
                  </a:schemeClr>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2400">
                      <a:ea typeface="新細明體"/>
                      <a:cs typeface="Calibri"/>
                    </a:rPr>
                    <a:t>no</a:t>
                  </a:r>
                  <a:endParaRPr lang="zh-TW" altLang="en-US" sz="2400">
                    <a:ea typeface="新細明體"/>
                    <a:cs typeface="Calibri"/>
                  </a:endParaRPr>
                </a:p>
              </p:txBody>
            </p:sp>
            <p:sp>
              <p:nvSpPr>
                <p:cNvPr id="44" name="文字方塊 1">
                  <a:extLst>
                    <a:ext uri="{FF2B5EF4-FFF2-40B4-BE49-F238E27FC236}">
                      <a16:creationId xmlns:a16="http://schemas.microsoft.com/office/drawing/2014/main" id="{0E193412-78DE-760B-35AE-9442DDCD5CF4}"/>
                    </a:ext>
                  </a:extLst>
                </p:cNvPr>
                <p:cNvSpPr txBox="1"/>
                <p:nvPr/>
              </p:nvSpPr>
              <p:spPr>
                <a:xfrm rot="2513958">
                  <a:off x="10064302" y="2586503"/>
                  <a:ext cx="1054753" cy="461665"/>
                </a:xfrm>
                <a:prstGeom prst="rect">
                  <a:avLst/>
                </a:prstGeom>
                <a:solidFill>
                  <a:schemeClr val="accent5">
                    <a:lumMod val="20000"/>
                    <a:lumOff val="80000"/>
                  </a:schemeClr>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2400">
                      <a:ea typeface="新細明體"/>
                      <a:cs typeface="Calibri"/>
                    </a:rPr>
                    <a:t>maybe</a:t>
                  </a:r>
                  <a:endParaRPr lang="zh-TW" altLang="en-US" sz="2400">
                    <a:ea typeface="新細明體"/>
                    <a:cs typeface="Calibri"/>
                  </a:endParaRPr>
                </a:p>
              </p:txBody>
            </p:sp>
          </p:grpSp>
        </p:grpSp>
      </p:grpSp>
      <p:sp>
        <p:nvSpPr>
          <p:cNvPr id="4" name="日期版面配置區 3">
            <a:extLst>
              <a:ext uri="{FF2B5EF4-FFF2-40B4-BE49-F238E27FC236}">
                <a16:creationId xmlns:a16="http://schemas.microsoft.com/office/drawing/2014/main" id="{560AD14D-DAE5-0BFE-DAD1-A5D9A7627E0E}"/>
              </a:ext>
            </a:extLst>
          </p:cNvPr>
          <p:cNvSpPr>
            <a:spLocks noGrp="1"/>
          </p:cNvSpPr>
          <p:nvPr>
            <p:ph type="dt" sz="half" idx="10"/>
          </p:nvPr>
        </p:nvSpPr>
        <p:spPr/>
        <p:txBody>
          <a:bodyPr/>
          <a:lstStyle/>
          <a:p>
            <a:r>
              <a:rPr lang="en-US" altLang="zh-TW"/>
              <a:t>Schick, Timo, and Hinrich </a:t>
            </a:r>
            <a:r>
              <a:rPr lang="en-US" altLang="zh-TW" err="1"/>
              <a:t>Schütze</a:t>
            </a:r>
            <a:r>
              <a:rPr lang="en-US" altLang="zh-TW"/>
              <a:t>. "Exploiting Cloze-Questions for Few-Shot Text Classification and Natural Language Inference." </a:t>
            </a:r>
            <a:r>
              <a:rPr lang="en-US" altLang="zh-TW" i="1"/>
              <a:t>Proceedings of the 16th Conference of the European Chapter of the Association for Computational Linguistics: Main Volume</a:t>
            </a:r>
            <a:r>
              <a:rPr lang="en-US" altLang="zh-TW"/>
              <a:t>. 2021.</a:t>
            </a:r>
            <a:endParaRPr lang="en-TW" altLang="zh-TW"/>
          </a:p>
        </p:txBody>
      </p:sp>
    </p:spTree>
    <p:extLst>
      <p:ext uri="{BB962C8B-B14F-4D97-AF65-F5344CB8AC3E}">
        <p14:creationId xmlns:p14="http://schemas.microsoft.com/office/powerpoint/2010/main" val="2113676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字方塊 4">
            <a:extLst>
              <a:ext uri="{FF2B5EF4-FFF2-40B4-BE49-F238E27FC236}">
                <a16:creationId xmlns:a16="http://schemas.microsoft.com/office/drawing/2014/main" id="{9F99756C-5925-34BB-591E-FC09A6BD0DCF}"/>
              </a:ext>
            </a:extLst>
          </p:cNvPr>
          <p:cNvSpPr txBox="1"/>
          <p:nvPr/>
        </p:nvSpPr>
        <p:spPr>
          <a:xfrm>
            <a:off x="384052" y="4853138"/>
            <a:ext cx="10806103" cy="626329"/>
          </a:xfrm>
          <a:prstGeom prst="rect">
            <a:avLst/>
          </a:prstGeom>
          <a:noFill/>
          <a:ln w="38100">
            <a:solidFill>
              <a:srgbClr val="0070C0"/>
            </a:solidFill>
          </a:ln>
        </p:spPr>
        <p:txBody>
          <a:bodyPr wrap="square">
            <a:spAutoFit/>
          </a:bodyPr>
          <a:lstStyle/>
          <a:p>
            <a:endParaRPr lang="zh-TW" altLang="en-US" sz="2000"/>
          </a:p>
        </p:txBody>
      </p:sp>
      <p:sp>
        <p:nvSpPr>
          <p:cNvPr id="2" name="Title 1">
            <a:extLst>
              <a:ext uri="{FF2B5EF4-FFF2-40B4-BE49-F238E27FC236}">
                <a16:creationId xmlns:a16="http://schemas.microsoft.com/office/drawing/2014/main" id="{05BA0376-2543-0140-8FE4-62278229E365}"/>
              </a:ext>
            </a:extLst>
          </p:cNvPr>
          <p:cNvSpPr>
            <a:spLocks noGrp="1"/>
          </p:cNvSpPr>
          <p:nvPr>
            <p:ph type="title"/>
          </p:nvPr>
        </p:nvSpPr>
        <p:spPr/>
        <p:txBody>
          <a:bodyPr>
            <a:normAutofit/>
          </a:bodyPr>
          <a:lstStyle/>
          <a:p>
            <a:r>
              <a:rPr lang="en-US" altLang="zh-TW">
                <a:ea typeface="+mj-lt"/>
                <a:cs typeface="+mj-lt"/>
              </a:rPr>
              <a:t>Prompt tuning for few-shot learning</a:t>
            </a:r>
            <a:endParaRPr lang="en-TW"/>
          </a:p>
        </p:txBody>
      </p:sp>
      <p:sp>
        <p:nvSpPr>
          <p:cNvPr id="3" name="Content Placeholder 2">
            <a:extLst>
              <a:ext uri="{FF2B5EF4-FFF2-40B4-BE49-F238E27FC236}">
                <a16:creationId xmlns:a16="http://schemas.microsoft.com/office/drawing/2014/main" id="{DA9B4DCB-05CF-284F-8DED-05C5A56F7051}"/>
              </a:ext>
            </a:extLst>
          </p:cNvPr>
          <p:cNvSpPr>
            <a:spLocks noGrp="1"/>
          </p:cNvSpPr>
          <p:nvPr>
            <p:ph idx="1"/>
          </p:nvPr>
        </p:nvSpPr>
        <p:spPr>
          <a:xfrm>
            <a:off x="838200" y="1219200"/>
            <a:ext cx="5585315" cy="4957763"/>
          </a:xfrm>
        </p:spPr>
        <p:txBody>
          <a:bodyPr/>
          <a:lstStyle/>
          <a:p>
            <a:r>
              <a:rPr lang="en-US" altLang="zh-TW"/>
              <a:t>Prompt</a:t>
            </a:r>
            <a:r>
              <a:rPr lang="zh-TW" altLang="en-US"/>
              <a:t> </a:t>
            </a:r>
            <a:r>
              <a:rPr lang="en-US" altLang="zh-TW"/>
              <a:t>tuning</a:t>
            </a:r>
          </a:p>
        </p:txBody>
      </p:sp>
      <p:grpSp>
        <p:nvGrpSpPr>
          <p:cNvPr id="7" name="Group 6">
            <a:extLst>
              <a:ext uri="{FF2B5EF4-FFF2-40B4-BE49-F238E27FC236}">
                <a16:creationId xmlns:a16="http://schemas.microsoft.com/office/drawing/2014/main" id="{BFD345DD-8CDB-AD47-BDD0-B386187075FF}"/>
              </a:ext>
            </a:extLst>
          </p:cNvPr>
          <p:cNvGrpSpPr/>
          <p:nvPr/>
        </p:nvGrpSpPr>
        <p:grpSpPr>
          <a:xfrm>
            <a:off x="499905" y="2523283"/>
            <a:ext cx="4913643" cy="2872086"/>
            <a:chOff x="1639451" y="2995556"/>
            <a:chExt cx="4913643" cy="2872086"/>
          </a:xfrm>
        </p:grpSpPr>
        <p:sp>
          <p:nvSpPr>
            <p:cNvPr id="6" name="矩形 6">
              <a:extLst>
                <a:ext uri="{FF2B5EF4-FFF2-40B4-BE49-F238E27FC236}">
                  <a16:creationId xmlns:a16="http://schemas.microsoft.com/office/drawing/2014/main" id="{341AF0E8-8235-9F44-82AF-EA2E94CE996F}"/>
                </a:ext>
              </a:extLst>
            </p:cNvPr>
            <p:cNvSpPr/>
            <p:nvPr/>
          </p:nvSpPr>
          <p:spPr>
            <a:xfrm>
              <a:off x="1639451" y="2995557"/>
              <a:ext cx="4913643" cy="1681791"/>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ltLang="zh-TW" sz="2400">
                <a:solidFill>
                  <a:schemeClr val="tx1"/>
                </a:solidFill>
                <a:ea typeface="新細明體"/>
                <a:cs typeface="Calibri"/>
              </a:endParaRPr>
            </a:p>
            <a:p>
              <a:pPr algn="ctr"/>
              <a:r>
                <a:rPr lang="zh-TW" altLang="en-US" sz="2400">
                  <a:solidFill>
                    <a:schemeClr val="tx1"/>
                  </a:solidFill>
                  <a:ea typeface="新細明體"/>
                  <a:cs typeface="Calibri"/>
                </a:rPr>
                <a:t>BERT </a:t>
              </a:r>
            </a:p>
            <a:p>
              <a:pPr algn="ctr"/>
              <a:r>
                <a:rPr lang="zh-TW" altLang="en-US" sz="2400">
                  <a:solidFill>
                    <a:schemeClr val="tx1"/>
                  </a:solidFill>
                  <a:ea typeface="新細明體"/>
                  <a:cs typeface="Calibri"/>
                </a:rPr>
                <a:t>(a PLM)</a:t>
              </a:r>
            </a:p>
          </p:txBody>
        </p:sp>
        <p:sp>
          <p:nvSpPr>
            <p:cNvPr id="11" name="文字方塊 13">
              <a:extLst>
                <a:ext uri="{FF2B5EF4-FFF2-40B4-BE49-F238E27FC236}">
                  <a16:creationId xmlns:a16="http://schemas.microsoft.com/office/drawing/2014/main" id="{9E3CB198-3CB3-3749-84CA-B09BDDFB9C18}"/>
                </a:ext>
              </a:extLst>
            </p:cNvPr>
            <p:cNvSpPr txBox="1"/>
            <p:nvPr/>
          </p:nvSpPr>
          <p:spPr>
            <a:xfrm>
              <a:off x="1639451" y="5405977"/>
              <a:ext cx="1376624" cy="461665"/>
            </a:xfrm>
            <a:prstGeom prst="rect">
              <a:avLst/>
            </a:prstGeom>
            <a:solidFill>
              <a:srgbClr val="4DEA7A"/>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2400">
                  <a:ea typeface="新細明體"/>
                  <a:cs typeface="Calibri"/>
                </a:rPr>
                <a:t>Premise</a:t>
              </a:r>
              <a:endParaRPr lang="zh-TW" altLang="en-US" sz="2400">
                <a:ea typeface="新細明體"/>
                <a:cs typeface="Calibri"/>
              </a:endParaRPr>
            </a:p>
          </p:txBody>
        </p:sp>
        <p:sp>
          <p:nvSpPr>
            <p:cNvPr id="12" name="文字方塊 13">
              <a:extLst>
                <a:ext uri="{FF2B5EF4-FFF2-40B4-BE49-F238E27FC236}">
                  <a16:creationId xmlns:a16="http://schemas.microsoft.com/office/drawing/2014/main" id="{25C55D74-1B2D-9C48-9E75-DDCA97AB5538}"/>
                </a:ext>
              </a:extLst>
            </p:cNvPr>
            <p:cNvSpPr txBox="1"/>
            <p:nvPr/>
          </p:nvSpPr>
          <p:spPr>
            <a:xfrm>
              <a:off x="3131928" y="5405976"/>
              <a:ext cx="1652657" cy="461665"/>
            </a:xfrm>
            <a:prstGeom prst="rect">
              <a:avLst/>
            </a:prstGeom>
            <a:solidFill>
              <a:srgbClr val="FFC000"/>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2400">
                  <a:ea typeface="新細明體"/>
                  <a:cs typeface="Calibri"/>
                </a:rPr>
                <a:t>?</a:t>
              </a:r>
              <a:r>
                <a:rPr lang="zh-TW" altLang="en-US" sz="2400">
                  <a:ea typeface="新細明體"/>
                  <a:cs typeface="Calibri"/>
                </a:rPr>
                <a:t> </a:t>
              </a:r>
              <a:r>
                <a:rPr lang="en-US" altLang="zh-TW" sz="2400" b="1">
                  <a:solidFill>
                    <a:schemeClr val="tx1">
                      <a:lumMod val="95000"/>
                      <a:lumOff val="5000"/>
                    </a:schemeClr>
                  </a:solidFill>
                  <a:ea typeface="新細明體"/>
                  <a:cs typeface="Calibri"/>
                </a:rPr>
                <a:t>[MASK]</a:t>
              </a:r>
              <a:r>
                <a:rPr lang="en-US" altLang="zh-TW" sz="2400">
                  <a:ea typeface="新細明體"/>
                  <a:cs typeface="Calibri"/>
                </a:rPr>
                <a:t>,</a:t>
              </a:r>
              <a:r>
                <a:rPr lang="zh-TW" altLang="en-US" sz="2400">
                  <a:ea typeface="新細明體"/>
                  <a:cs typeface="Calibri"/>
                </a:rPr>
                <a:t> </a:t>
              </a:r>
            </a:p>
          </p:txBody>
        </p:sp>
        <p:sp>
          <p:nvSpPr>
            <p:cNvPr id="13" name="文字方塊 13">
              <a:extLst>
                <a:ext uri="{FF2B5EF4-FFF2-40B4-BE49-F238E27FC236}">
                  <a16:creationId xmlns:a16="http://schemas.microsoft.com/office/drawing/2014/main" id="{B562808D-54D2-1341-8E2C-E97E99129049}"/>
                </a:ext>
              </a:extLst>
            </p:cNvPr>
            <p:cNvSpPr txBox="1"/>
            <p:nvPr/>
          </p:nvSpPr>
          <p:spPr>
            <a:xfrm>
              <a:off x="4900437" y="5391671"/>
              <a:ext cx="1652657" cy="461665"/>
            </a:xfrm>
            <a:prstGeom prst="rect">
              <a:avLst/>
            </a:prstGeom>
            <a:solidFill>
              <a:srgbClr val="FAE600"/>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2400">
                  <a:ea typeface="新細明體"/>
                  <a:cs typeface="Calibri"/>
                </a:rPr>
                <a:t>Hypothesis</a:t>
              </a:r>
              <a:endParaRPr lang="zh-TW" altLang="en-US" sz="2400">
                <a:ea typeface="新細明體"/>
                <a:cs typeface="Calibri"/>
              </a:endParaRPr>
            </a:p>
          </p:txBody>
        </p:sp>
        <p:cxnSp>
          <p:nvCxnSpPr>
            <p:cNvPr id="14" name="直線單箭頭接點 22">
              <a:extLst>
                <a:ext uri="{FF2B5EF4-FFF2-40B4-BE49-F238E27FC236}">
                  <a16:creationId xmlns:a16="http://schemas.microsoft.com/office/drawing/2014/main" id="{45A6F43B-5B71-9A49-97E3-F18AD04BD3F5}"/>
                </a:ext>
              </a:extLst>
            </p:cNvPr>
            <p:cNvCxnSpPr>
              <a:cxnSpLocks/>
            </p:cNvCxnSpPr>
            <p:nvPr/>
          </p:nvCxnSpPr>
          <p:spPr>
            <a:xfrm flipV="1">
              <a:off x="4119857" y="4677349"/>
              <a:ext cx="0" cy="476125"/>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 name="矩形 87">
              <a:extLst>
                <a:ext uri="{FF2B5EF4-FFF2-40B4-BE49-F238E27FC236}">
                  <a16:creationId xmlns:a16="http://schemas.microsoft.com/office/drawing/2014/main" id="{0A430A9A-7B41-794C-8262-2AE9C9C4842F}"/>
                </a:ext>
              </a:extLst>
            </p:cNvPr>
            <p:cNvSpPr/>
            <p:nvPr/>
          </p:nvSpPr>
          <p:spPr>
            <a:xfrm>
              <a:off x="3098195" y="2995556"/>
              <a:ext cx="1780954" cy="584791"/>
            </a:xfrm>
            <a:prstGeom prst="rect">
              <a:avLst/>
            </a:prstGeom>
            <a:solidFill>
              <a:srgbClr val="D9808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zh-TW" altLang="en-US" sz="2400">
                  <a:solidFill>
                    <a:schemeClr val="tx1"/>
                  </a:solidFill>
                  <a:latin typeface="Calibri"/>
                  <a:ea typeface="新細明體"/>
                  <a:cs typeface="Calibri"/>
                </a:rPr>
                <a:t>LM Head</a:t>
              </a:r>
              <a:endParaRPr lang="zh-TW">
                <a:solidFill>
                  <a:schemeClr val="tx1"/>
                </a:solidFill>
              </a:endParaRPr>
            </a:p>
          </p:txBody>
        </p:sp>
      </p:grpSp>
      <p:sp>
        <p:nvSpPr>
          <p:cNvPr id="34" name="Content Placeholder 2">
            <a:extLst>
              <a:ext uri="{FF2B5EF4-FFF2-40B4-BE49-F238E27FC236}">
                <a16:creationId xmlns:a16="http://schemas.microsoft.com/office/drawing/2014/main" id="{F09CAA5B-C0A7-7A4E-AB55-B2EA34804020}"/>
              </a:ext>
            </a:extLst>
          </p:cNvPr>
          <p:cNvSpPr txBox="1">
            <a:spLocks/>
          </p:cNvSpPr>
          <p:nvPr/>
        </p:nvSpPr>
        <p:spPr>
          <a:xfrm>
            <a:off x="5694791" y="1219199"/>
            <a:ext cx="5585315" cy="4957763"/>
          </a:xfrm>
          <a:prstGeom prst="rect">
            <a:avLst/>
          </a:prstGeom>
        </p:spPr>
        <p:txBody>
          <a:bodyPr vert="horz" lIns="91440" tIns="45720" rIns="91440" bIns="45720" rtlCol="0">
            <a:normAutofit/>
          </a:bodyPr>
          <a:lstStyle>
            <a:lvl1pPr marL="228600" indent="-228600" algn="just"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just"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just"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just"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just"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TW"/>
              <a:t>Standard</a:t>
            </a:r>
            <a:r>
              <a:rPr lang="zh-TW" altLang="en-US"/>
              <a:t> </a:t>
            </a:r>
            <a:r>
              <a:rPr lang="en-US" altLang="zh-TW"/>
              <a:t>fine-tuning</a:t>
            </a:r>
            <a:r>
              <a:rPr lang="zh-TW" altLang="en-US"/>
              <a:t> </a:t>
            </a:r>
            <a:endParaRPr lang="en-US" altLang="zh-TW"/>
          </a:p>
        </p:txBody>
      </p:sp>
      <p:sp>
        <p:nvSpPr>
          <p:cNvPr id="36" name="矩形 32">
            <a:extLst>
              <a:ext uri="{FF2B5EF4-FFF2-40B4-BE49-F238E27FC236}">
                <a16:creationId xmlns:a16="http://schemas.microsoft.com/office/drawing/2014/main" id="{C9CFF7DA-1E70-C549-BEC1-536CDEDF31C0}"/>
              </a:ext>
            </a:extLst>
          </p:cNvPr>
          <p:cNvSpPr/>
          <p:nvPr/>
        </p:nvSpPr>
        <p:spPr>
          <a:xfrm>
            <a:off x="6212726" y="1747657"/>
            <a:ext cx="1337931" cy="788581"/>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zh-TW" altLang="en-US" sz="2400">
                <a:solidFill>
                  <a:schemeClr val="tx1"/>
                </a:solidFill>
                <a:ea typeface="新細明體"/>
                <a:cs typeface="Calibri"/>
              </a:rPr>
              <a:t>Classifier Head </a:t>
            </a:r>
          </a:p>
        </p:txBody>
      </p:sp>
      <p:grpSp>
        <p:nvGrpSpPr>
          <p:cNvPr id="41" name="Group 40">
            <a:extLst>
              <a:ext uri="{FF2B5EF4-FFF2-40B4-BE49-F238E27FC236}">
                <a16:creationId xmlns:a16="http://schemas.microsoft.com/office/drawing/2014/main" id="{5FFA952D-117D-C847-8B0B-A26BD9C63AF7}"/>
              </a:ext>
            </a:extLst>
          </p:cNvPr>
          <p:cNvGrpSpPr/>
          <p:nvPr/>
        </p:nvGrpSpPr>
        <p:grpSpPr>
          <a:xfrm>
            <a:off x="6216574" y="2523283"/>
            <a:ext cx="4913643" cy="2872086"/>
            <a:chOff x="1639451" y="2995556"/>
            <a:chExt cx="4913643" cy="2872086"/>
          </a:xfrm>
        </p:grpSpPr>
        <p:sp>
          <p:nvSpPr>
            <p:cNvPr id="44" name="矩形 6">
              <a:extLst>
                <a:ext uri="{FF2B5EF4-FFF2-40B4-BE49-F238E27FC236}">
                  <a16:creationId xmlns:a16="http://schemas.microsoft.com/office/drawing/2014/main" id="{824C765C-FE56-7C4D-9E13-0DD2C68E97EE}"/>
                </a:ext>
              </a:extLst>
            </p:cNvPr>
            <p:cNvSpPr/>
            <p:nvPr/>
          </p:nvSpPr>
          <p:spPr>
            <a:xfrm>
              <a:off x="1639451" y="2995557"/>
              <a:ext cx="4913643" cy="1681791"/>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ltLang="zh-TW" sz="2400">
                <a:solidFill>
                  <a:schemeClr val="tx1"/>
                </a:solidFill>
                <a:ea typeface="新細明體"/>
                <a:cs typeface="Calibri"/>
              </a:endParaRPr>
            </a:p>
            <a:p>
              <a:pPr algn="ctr"/>
              <a:r>
                <a:rPr lang="zh-TW" altLang="en-US" sz="2400">
                  <a:solidFill>
                    <a:schemeClr val="tx1"/>
                  </a:solidFill>
                  <a:ea typeface="新細明體"/>
                  <a:cs typeface="Calibri"/>
                </a:rPr>
                <a:t>BERT </a:t>
              </a:r>
            </a:p>
            <a:p>
              <a:pPr algn="ctr"/>
              <a:r>
                <a:rPr lang="zh-TW" altLang="en-US" sz="2400">
                  <a:solidFill>
                    <a:schemeClr val="tx1"/>
                  </a:solidFill>
                  <a:ea typeface="新細明體"/>
                  <a:cs typeface="Calibri"/>
                </a:rPr>
                <a:t>(a PLM)</a:t>
              </a:r>
            </a:p>
          </p:txBody>
        </p:sp>
        <p:sp>
          <p:nvSpPr>
            <p:cNvPr id="45" name="文字方塊 13">
              <a:extLst>
                <a:ext uri="{FF2B5EF4-FFF2-40B4-BE49-F238E27FC236}">
                  <a16:creationId xmlns:a16="http://schemas.microsoft.com/office/drawing/2014/main" id="{2B57E68F-2C25-6446-ACDE-301C0A4AFAE5}"/>
                </a:ext>
              </a:extLst>
            </p:cNvPr>
            <p:cNvSpPr txBox="1"/>
            <p:nvPr/>
          </p:nvSpPr>
          <p:spPr>
            <a:xfrm>
              <a:off x="1639451" y="5405977"/>
              <a:ext cx="1376624" cy="461665"/>
            </a:xfrm>
            <a:prstGeom prst="rect">
              <a:avLst/>
            </a:prstGeom>
            <a:solidFill>
              <a:srgbClr val="4DEA7A"/>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2400">
                  <a:ea typeface="新細明體"/>
                  <a:cs typeface="Calibri"/>
                </a:rPr>
                <a:t>Premise</a:t>
              </a:r>
              <a:endParaRPr lang="zh-TW" altLang="en-US" sz="2400">
                <a:ea typeface="新細明體"/>
                <a:cs typeface="Calibri"/>
              </a:endParaRPr>
            </a:p>
          </p:txBody>
        </p:sp>
        <p:sp>
          <p:nvSpPr>
            <p:cNvPr id="47" name="文字方塊 13">
              <a:extLst>
                <a:ext uri="{FF2B5EF4-FFF2-40B4-BE49-F238E27FC236}">
                  <a16:creationId xmlns:a16="http://schemas.microsoft.com/office/drawing/2014/main" id="{CBD8FB6D-63D7-E94F-8E98-941A2D9752C2}"/>
                </a:ext>
              </a:extLst>
            </p:cNvPr>
            <p:cNvSpPr txBox="1"/>
            <p:nvPr/>
          </p:nvSpPr>
          <p:spPr>
            <a:xfrm>
              <a:off x="3131928" y="5405976"/>
              <a:ext cx="1652657" cy="461665"/>
            </a:xfrm>
            <a:prstGeom prst="rect">
              <a:avLst/>
            </a:prstGeom>
            <a:solidFill>
              <a:schemeClr val="accent1">
                <a:lumMod val="40000"/>
                <a:lumOff val="60000"/>
              </a:schemeClr>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2400">
                  <a:ea typeface="新細明體"/>
                  <a:cs typeface="Calibri"/>
                </a:rPr>
                <a:t>[SEP]</a:t>
              </a:r>
              <a:endParaRPr lang="zh-TW" altLang="en-US" sz="2400">
                <a:ea typeface="新細明體"/>
                <a:cs typeface="Calibri"/>
              </a:endParaRPr>
            </a:p>
          </p:txBody>
        </p:sp>
        <p:sp>
          <p:nvSpPr>
            <p:cNvPr id="48" name="文字方塊 13">
              <a:extLst>
                <a:ext uri="{FF2B5EF4-FFF2-40B4-BE49-F238E27FC236}">
                  <a16:creationId xmlns:a16="http://schemas.microsoft.com/office/drawing/2014/main" id="{B8F71993-2DA4-BD40-BE8D-53BEAD63269A}"/>
                </a:ext>
              </a:extLst>
            </p:cNvPr>
            <p:cNvSpPr txBox="1"/>
            <p:nvPr/>
          </p:nvSpPr>
          <p:spPr>
            <a:xfrm>
              <a:off x="4900437" y="5391671"/>
              <a:ext cx="1652657" cy="461665"/>
            </a:xfrm>
            <a:prstGeom prst="rect">
              <a:avLst/>
            </a:prstGeom>
            <a:solidFill>
              <a:srgbClr val="FAE600"/>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2400">
                  <a:ea typeface="新細明體"/>
                  <a:cs typeface="Calibri"/>
                </a:rPr>
                <a:t>Hypothesis</a:t>
              </a:r>
              <a:endParaRPr lang="zh-TW" altLang="en-US" sz="2400">
                <a:ea typeface="新細明體"/>
                <a:cs typeface="Calibri"/>
              </a:endParaRPr>
            </a:p>
          </p:txBody>
        </p:sp>
        <p:cxnSp>
          <p:nvCxnSpPr>
            <p:cNvPr id="49" name="直線單箭頭接點 22">
              <a:extLst>
                <a:ext uri="{FF2B5EF4-FFF2-40B4-BE49-F238E27FC236}">
                  <a16:creationId xmlns:a16="http://schemas.microsoft.com/office/drawing/2014/main" id="{6FCD710F-6156-7043-BB6B-2D7E01365E0F}"/>
                </a:ext>
              </a:extLst>
            </p:cNvPr>
            <p:cNvCxnSpPr>
              <a:cxnSpLocks/>
            </p:cNvCxnSpPr>
            <p:nvPr/>
          </p:nvCxnSpPr>
          <p:spPr>
            <a:xfrm flipV="1">
              <a:off x="4119857" y="4677349"/>
              <a:ext cx="0" cy="476125"/>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0" name="矩形 87">
              <a:extLst>
                <a:ext uri="{FF2B5EF4-FFF2-40B4-BE49-F238E27FC236}">
                  <a16:creationId xmlns:a16="http://schemas.microsoft.com/office/drawing/2014/main" id="{5760A414-B53D-B24C-BAD5-C5995A236F84}"/>
                </a:ext>
              </a:extLst>
            </p:cNvPr>
            <p:cNvSpPr/>
            <p:nvPr/>
          </p:nvSpPr>
          <p:spPr>
            <a:xfrm>
              <a:off x="3098195" y="2995556"/>
              <a:ext cx="1780954" cy="584791"/>
            </a:xfrm>
            <a:prstGeom prst="rect">
              <a:avLst/>
            </a:prstGeom>
            <a:solidFill>
              <a:srgbClr val="D9808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zh-TW" altLang="en-US" sz="2400">
                  <a:solidFill>
                    <a:schemeClr val="tx1"/>
                  </a:solidFill>
                  <a:latin typeface="Calibri"/>
                  <a:ea typeface="新細明體"/>
                  <a:cs typeface="Calibri"/>
                </a:rPr>
                <a:t>LM Head</a:t>
              </a:r>
              <a:endParaRPr lang="zh-TW">
                <a:solidFill>
                  <a:schemeClr val="tx1"/>
                </a:solidFill>
              </a:endParaRPr>
            </a:p>
          </p:txBody>
        </p:sp>
      </p:grpSp>
      <p:sp>
        <p:nvSpPr>
          <p:cNvPr id="52" name="乘號 10">
            <a:extLst>
              <a:ext uri="{FF2B5EF4-FFF2-40B4-BE49-F238E27FC236}">
                <a16:creationId xmlns:a16="http://schemas.microsoft.com/office/drawing/2014/main" id="{C91ADEF3-D281-7746-9785-59FD98BFFD1F}"/>
              </a:ext>
            </a:extLst>
          </p:cNvPr>
          <p:cNvSpPr/>
          <p:nvPr/>
        </p:nvSpPr>
        <p:spPr>
          <a:xfrm>
            <a:off x="7089898" y="2445337"/>
            <a:ext cx="3012592" cy="735983"/>
          </a:xfrm>
          <a:prstGeom prst="mathMultiply">
            <a:avLst>
              <a:gd name="adj1" fmla="val 11357"/>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3" name="文字方塊 4">
            <a:extLst>
              <a:ext uri="{FF2B5EF4-FFF2-40B4-BE49-F238E27FC236}">
                <a16:creationId xmlns:a16="http://schemas.microsoft.com/office/drawing/2014/main" id="{2A843441-513C-9646-B58D-1E18F0717884}"/>
              </a:ext>
            </a:extLst>
          </p:cNvPr>
          <p:cNvSpPr txBox="1"/>
          <p:nvPr/>
        </p:nvSpPr>
        <p:spPr>
          <a:xfrm>
            <a:off x="699293" y="5789945"/>
            <a:ext cx="8464803"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TW" altLang="en-US" sz="2400">
                <a:ea typeface="新細明體"/>
                <a:cs typeface="Calibri"/>
              </a:rPr>
              <a:t>* </a:t>
            </a:r>
            <a:r>
              <a:rPr lang="en-US" altLang="zh-TW" sz="2400">
                <a:ea typeface="新細明體"/>
                <a:cs typeface="Calibri"/>
              </a:rPr>
              <a:t>I</a:t>
            </a:r>
            <a:r>
              <a:rPr lang="zh-TW" altLang="en-US" sz="2400">
                <a:ea typeface="新細明體"/>
                <a:cs typeface="Calibri"/>
              </a:rPr>
              <a:t> </a:t>
            </a:r>
            <a:r>
              <a:rPr lang="en-US" altLang="zh-TW" sz="2400">
                <a:ea typeface="新細明體"/>
                <a:cs typeface="Calibri"/>
              </a:rPr>
              <a:t>omit</a:t>
            </a:r>
            <a:r>
              <a:rPr lang="zh-TW" altLang="en-US" sz="2400">
                <a:ea typeface="新細明體"/>
                <a:cs typeface="Calibri"/>
              </a:rPr>
              <a:t> </a:t>
            </a:r>
            <a:r>
              <a:rPr lang="en-US" altLang="zh-TW" sz="2400">
                <a:ea typeface="新細明體"/>
                <a:cs typeface="Calibri"/>
              </a:rPr>
              <a:t>the</a:t>
            </a:r>
            <a:r>
              <a:rPr lang="zh-TW" altLang="en-US" sz="2400">
                <a:ea typeface="新細明體"/>
                <a:cs typeface="Calibri"/>
              </a:rPr>
              <a:t> </a:t>
            </a:r>
            <a:r>
              <a:rPr lang="en-US" altLang="zh-TW" sz="2400">
                <a:ea typeface="新細明體"/>
                <a:cs typeface="Calibri"/>
              </a:rPr>
              <a:t>[CLS]</a:t>
            </a:r>
            <a:r>
              <a:rPr lang="zh-TW" altLang="en-US" sz="2400">
                <a:ea typeface="新細明體"/>
                <a:cs typeface="Calibri"/>
              </a:rPr>
              <a:t> </a:t>
            </a:r>
            <a:r>
              <a:rPr lang="en-US" altLang="zh-TW" sz="2400">
                <a:ea typeface="新細明體"/>
                <a:cs typeface="Calibri"/>
              </a:rPr>
              <a:t>at</a:t>
            </a:r>
            <a:r>
              <a:rPr lang="zh-TW" altLang="en-US" sz="2400">
                <a:ea typeface="新細明體"/>
                <a:cs typeface="Calibri"/>
              </a:rPr>
              <a:t> </a:t>
            </a:r>
            <a:r>
              <a:rPr lang="en-US" altLang="zh-TW" sz="2400">
                <a:ea typeface="新細明體"/>
                <a:cs typeface="Calibri"/>
              </a:rPr>
              <a:t>the</a:t>
            </a:r>
            <a:r>
              <a:rPr lang="zh-TW" altLang="en-US" sz="2400">
                <a:ea typeface="新細明體"/>
                <a:cs typeface="Calibri"/>
              </a:rPr>
              <a:t> </a:t>
            </a:r>
            <a:r>
              <a:rPr lang="en-US" altLang="zh-TW" sz="2400">
                <a:ea typeface="新細明體"/>
                <a:cs typeface="Calibri"/>
              </a:rPr>
              <a:t>beginning</a:t>
            </a:r>
            <a:r>
              <a:rPr lang="zh-TW" altLang="en-US" sz="2400">
                <a:ea typeface="新細明體"/>
                <a:cs typeface="Calibri"/>
              </a:rPr>
              <a:t> </a:t>
            </a:r>
            <a:r>
              <a:rPr lang="en-US" altLang="zh-TW" sz="2400">
                <a:ea typeface="新細明體"/>
                <a:cs typeface="Calibri"/>
              </a:rPr>
              <a:t>and</a:t>
            </a:r>
            <a:r>
              <a:rPr lang="zh-TW" altLang="en-US" sz="2400">
                <a:ea typeface="新細明體"/>
                <a:cs typeface="Calibri"/>
              </a:rPr>
              <a:t> </a:t>
            </a:r>
            <a:r>
              <a:rPr lang="en-US" altLang="zh-TW" sz="2400">
                <a:ea typeface="新細明體"/>
                <a:cs typeface="Calibri"/>
              </a:rPr>
              <a:t>the</a:t>
            </a:r>
            <a:r>
              <a:rPr lang="zh-TW" altLang="en-US" sz="2400">
                <a:ea typeface="新細明體"/>
                <a:cs typeface="Calibri"/>
              </a:rPr>
              <a:t> </a:t>
            </a:r>
            <a:r>
              <a:rPr lang="en-US" altLang="zh-TW" sz="2400">
                <a:ea typeface="新細明體"/>
                <a:cs typeface="Calibri"/>
              </a:rPr>
              <a:t>[SEP]</a:t>
            </a:r>
            <a:r>
              <a:rPr lang="zh-TW" altLang="en-US" sz="2400">
                <a:ea typeface="新細明體"/>
                <a:cs typeface="Calibri"/>
              </a:rPr>
              <a:t> </a:t>
            </a:r>
            <a:r>
              <a:rPr lang="en-US" altLang="zh-TW" sz="2400">
                <a:ea typeface="新細明體"/>
                <a:cs typeface="Calibri"/>
              </a:rPr>
              <a:t>at</a:t>
            </a:r>
            <a:r>
              <a:rPr lang="zh-TW" altLang="en-US" sz="2400">
                <a:ea typeface="新細明體"/>
                <a:cs typeface="Calibri"/>
              </a:rPr>
              <a:t> </a:t>
            </a:r>
            <a:r>
              <a:rPr lang="en-US" altLang="zh-TW" sz="2400">
                <a:ea typeface="新細明體"/>
                <a:cs typeface="Calibri"/>
              </a:rPr>
              <a:t>the</a:t>
            </a:r>
            <a:r>
              <a:rPr lang="zh-TW" altLang="en-US" sz="2400">
                <a:ea typeface="新細明體"/>
                <a:cs typeface="Calibri"/>
              </a:rPr>
              <a:t> </a:t>
            </a:r>
            <a:r>
              <a:rPr lang="en-US" altLang="zh-TW" sz="2400">
                <a:ea typeface="新細明體"/>
                <a:cs typeface="Calibri"/>
              </a:rPr>
              <a:t>end</a:t>
            </a:r>
            <a:endParaRPr lang="zh-TW">
              <a:ea typeface="新細明體"/>
              <a:cs typeface="Calibri"/>
            </a:endParaRPr>
          </a:p>
        </p:txBody>
      </p:sp>
      <p:sp>
        <p:nvSpPr>
          <p:cNvPr id="8" name="文字方塊 7">
            <a:extLst>
              <a:ext uri="{FF2B5EF4-FFF2-40B4-BE49-F238E27FC236}">
                <a16:creationId xmlns:a16="http://schemas.microsoft.com/office/drawing/2014/main" id="{AF8E9EDE-FAFE-5984-9B77-F3DCC0142E63}"/>
              </a:ext>
            </a:extLst>
          </p:cNvPr>
          <p:cNvSpPr txBox="1"/>
          <p:nvPr/>
        </p:nvSpPr>
        <p:spPr>
          <a:xfrm>
            <a:off x="499905" y="1694421"/>
            <a:ext cx="8977656" cy="1413653"/>
          </a:xfrm>
          <a:prstGeom prst="rect">
            <a:avLst/>
          </a:prstGeom>
          <a:noFill/>
          <a:ln w="38100">
            <a:solidFill>
              <a:srgbClr val="0070C0"/>
            </a:solidFill>
          </a:ln>
        </p:spPr>
        <p:txBody>
          <a:bodyPr wrap="square">
            <a:spAutoFit/>
          </a:bodyPr>
          <a:lstStyle/>
          <a:p>
            <a:endParaRPr lang="zh-TW" altLang="en-US" sz="2000"/>
          </a:p>
        </p:txBody>
      </p:sp>
      <p:sp>
        <p:nvSpPr>
          <p:cNvPr id="4" name="日期版面配置區 3">
            <a:extLst>
              <a:ext uri="{FF2B5EF4-FFF2-40B4-BE49-F238E27FC236}">
                <a16:creationId xmlns:a16="http://schemas.microsoft.com/office/drawing/2014/main" id="{8CC6D0DE-BA94-2D09-6EB4-AF6A656A84A9}"/>
              </a:ext>
            </a:extLst>
          </p:cNvPr>
          <p:cNvSpPr>
            <a:spLocks noGrp="1"/>
          </p:cNvSpPr>
          <p:nvPr>
            <p:ph type="dt" sz="half" idx="10"/>
          </p:nvPr>
        </p:nvSpPr>
        <p:spPr/>
        <p:txBody>
          <a:bodyPr/>
          <a:lstStyle/>
          <a:p>
            <a:r>
              <a:rPr lang="en-US" altLang="zh-TW"/>
              <a:t>Schick, Timo, and Hinrich </a:t>
            </a:r>
            <a:r>
              <a:rPr lang="en-US" altLang="zh-TW" err="1"/>
              <a:t>Schütze</a:t>
            </a:r>
            <a:r>
              <a:rPr lang="en-US" altLang="zh-TW"/>
              <a:t>. "Exploiting Cloze-Questions for Few-Shot Text Classification and Natural Language Inference." </a:t>
            </a:r>
            <a:r>
              <a:rPr lang="en-US" altLang="zh-TW" i="1"/>
              <a:t>Proceedings of the 16th Conference of the European Chapter of the Association for Computational Linguistics: Main Volume</a:t>
            </a:r>
            <a:r>
              <a:rPr lang="en-US" altLang="zh-TW"/>
              <a:t>. 2021.</a:t>
            </a:r>
            <a:endParaRPr lang="en-TW" altLang="zh-TW"/>
          </a:p>
        </p:txBody>
      </p:sp>
    </p:spTree>
    <p:extLst>
      <p:ext uri="{BB962C8B-B14F-4D97-AF65-F5344CB8AC3E}">
        <p14:creationId xmlns:p14="http://schemas.microsoft.com/office/powerpoint/2010/main" val="2330661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xit" presetSubtype="0" fill="hold" grpId="1" nodeType="withEffect">
                                  <p:stCondLst>
                                    <p:cond delay="0"/>
                                  </p:stCondLst>
                                  <p:childTnLst>
                                    <p:set>
                                      <p:cBhvr>
                                        <p:cTn id="12"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8" grpId="0" animBg="1"/>
    </p:bld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1A5E7A-AC5C-544C-99D4-B7DA6471982B}"/>
              </a:ext>
            </a:extLst>
          </p:cNvPr>
          <p:cNvSpPr>
            <a:spLocks noGrp="1"/>
          </p:cNvSpPr>
          <p:nvPr>
            <p:ph type="title"/>
          </p:nvPr>
        </p:nvSpPr>
        <p:spPr/>
        <p:txBody>
          <a:bodyPr>
            <a:normAutofit/>
          </a:bodyPr>
          <a:lstStyle/>
          <a:p>
            <a:r>
              <a:rPr lang="en-US" altLang="zh-TW">
                <a:ea typeface="+mj-lt"/>
                <a:cs typeface="+mj-lt"/>
              </a:rPr>
              <a:t>Prompt tuning for few-shot learning</a:t>
            </a:r>
            <a:endParaRPr lang="en-TW"/>
          </a:p>
        </p:txBody>
      </p:sp>
      <p:sp>
        <p:nvSpPr>
          <p:cNvPr id="3" name="Content Placeholder 2">
            <a:extLst>
              <a:ext uri="{FF2B5EF4-FFF2-40B4-BE49-F238E27FC236}">
                <a16:creationId xmlns:a16="http://schemas.microsoft.com/office/drawing/2014/main" id="{ACA96F66-C2FA-DA44-9AF3-3B2DA8ADD366}"/>
              </a:ext>
            </a:extLst>
          </p:cNvPr>
          <p:cNvSpPr>
            <a:spLocks noGrp="1"/>
          </p:cNvSpPr>
          <p:nvPr>
            <p:ph idx="1"/>
          </p:nvPr>
        </p:nvSpPr>
        <p:spPr/>
        <p:txBody>
          <a:bodyPr/>
          <a:lstStyle/>
          <a:p>
            <a:r>
              <a:rPr lang="en-US" altLang="zh-TW"/>
              <a:t>Prompt</a:t>
            </a:r>
            <a:r>
              <a:rPr lang="zh-TW" altLang="en-US"/>
              <a:t> </a:t>
            </a:r>
            <a:r>
              <a:rPr lang="en-US" altLang="zh-TW"/>
              <a:t>tuning</a:t>
            </a:r>
            <a:r>
              <a:rPr lang="zh-TW" altLang="en-US"/>
              <a:t> </a:t>
            </a:r>
            <a:r>
              <a:rPr lang="en-US" altLang="zh-TW"/>
              <a:t>has</a:t>
            </a:r>
            <a:r>
              <a:rPr lang="zh-TW" altLang="en-US"/>
              <a:t> </a:t>
            </a:r>
            <a:r>
              <a:rPr lang="en-US" altLang="zh-TW"/>
              <a:t>better</a:t>
            </a:r>
            <a:r>
              <a:rPr lang="zh-TW" altLang="en-US"/>
              <a:t> </a:t>
            </a:r>
            <a:r>
              <a:rPr lang="en-US" altLang="zh-TW"/>
              <a:t>performance</a:t>
            </a:r>
            <a:r>
              <a:rPr lang="zh-TW" altLang="en-US"/>
              <a:t> </a:t>
            </a:r>
            <a:r>
              <a:rPr lang="en-US" altLang="zh-TW"/>
              <a:t>under</a:t>
            </a:r>
            <a:r>
              <a:rPr lang="zh-TW" altLang="en-US"/>
              <a:t> </a:t>
            </a:r>
            <a:r>
              <a:rPr lang="en-US" altLang="zh-TW"/>
              <a:t>data</a:t>
            </a:r>
            <a:r>
              <a:rPr lang="zh-TW" altLang="en-US"/>
              <a:t> </a:t>
            </a:r>
            <a:r>
              <a:rPr lang="en-US" altLang="zh-TW"/>
              <a:t>scarcity</a:t>
            </a:r>
            <a:r>
              <a:rPr lang="zh-TW" altLang="en-US"/>
              <a:t> </a:t>
            </a:r>
            <a:r>
              <a:rPr lang="en-US" altLang="zh-TW"/>
              <a:t>because</a:t>
            </a:r>
          </a:p>
          <a:p>
            <a:pPr lvl="1"/>
            <a:r>
              <a:rPr lang="en-US" altLang="zh-TW"/>
              <a:t>It</a:t>
            </a:r>
            <a:r>
              <a:rPr lang="zh-TW" altLang="en-US"/>
              <a:t> </a:t>
            </a:r>
            <a:r>
              <a:rPr lang="en-US" altLang="zh-TW"/>
              <a:t>incorporates</a:t>
            </a:r>
            <a:r>
              <a:rPr lang="zh-TW" altLang="en-US"/>
              <a:t> </a:t>
            </a:r>
            <a:r>
              <a:rPr lang="en-US" altLang="zh-TW"/>
              <a:t>human</a:t>
            </a:r>
            <a:r>
              <a:rPr lang="zh-TW" altLang="en-US"/>
              <a:t> </a:t>
            </a:r>
            <a:r>
              <a:rPr lang="en-US" altLang="zh-TW"/>
              <a:t>knowledge</a:t>
            </a:r>
          </a:p>
          <a:p>
            <a:pPr lvl="1"/>
            <a:r>
              <a:rPr lang="en-US" altLang="zh-TW"/>
              <a:t>It</a:t>
            </a:r>
            <a:r>
              <a:rPr lang="zh-TW" altLang="en-US"/>
              <a:t> </a:t>
            </a:r>
            <a:r>
              <a:rPr lang="en-US" altLang="zh-TW"/>
              <a:t>introduces</a:t>
            </a:r>
            <a:r>
              <a:rPr lang="zh-TW" altLang="en-US"/>
              <a:t> </a:t>
            </a:r>
            <a:r>
              <a:rPr lang="en-US" altLang="zh-TW"/>
              <a:t>no</a:t>
            </a:r>
            <a:r>
              <a:rPr lang="zh-TW" altLang="en-US"/>
              <a:t> </a:t>
            </a:r>
            <a:r>
              <a:rPr lang="en-US" altLang="zh-TW"/>
              <a:t>new</a:t>
            </a:r>
            <a:r>
              <a:rPr lang="zh-TW" altLang="en-US"/>
              <a:t> </a:t>
            </a:r>
            <a:r>
              <a:rPr lang="en-US" altLang="zh-TW"/>
              <a:t>parameters</a:t>
            </a:r>
            <a:r>
              <a:rPr lang="zh-TW" altLang="en-US"/>
              <a:t> </a:t>
            </a:r>
            <a:endParaRPr lang="en-US" altLang="zh-TW"/>
          </a:p>
        </p:txBody>
      </p:sp>
      <p:pic>
        <p:nvPicPr>
          <p:cNvPr id="6" name="Picture 5">
            <a:extLst>
              <a:ext uri="{FF2B5EF4-FFF2-40B4-BE49-F238E27FC236}">
                <a16:creationId xmlns:a16="http://schemas.microsoft.com/office/drawing/2014/main" id="{A56E6013-E2D1-1246-9587-E040442C0390}"/>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2958609" y="2196299"/>
            <a:ext cx="6274781" cy="4045369"/>
          </a:xfrm>
          <a:prstGeom prst="rect">
            <a:avLst/>
          </a:prstGeom>
        </p:spPr>
      </p:pic>
      <p:cxnSp>
        <p:nvCxnSpPr>
          <p:cNvPr id="7" name="直線單箭頭接點 22">
            <a:extLst>
              <a:ext uri="{FF2B5EF4-FFF2-40B4-BE49-F238E27FC236}">
                <a16:creationId xmlns:a16="http://schemas.microsoft.com/office/drawing/2014/main" id="{0D60FD32-1ED4-0B46-84C3-F1C7ADF91241}"/>
              </a:ext>
            </a:extLst>
          </p:cNvPr>
          <p:cNvCxnSpPr>
            <a:cxnSpLocks/>
          </p:cNvCxnSpPr>
          <p:nvPr/>
        </p:nvCxnSpPr>
        <p:spPr>
          <a:xfrm flipH="1" flipV="1">
            <a:off x="4791364" y="4021512"/>
            <a:ext cx="638920" cy="287705"/>
          </a:xfrm>
          <a:prstGeom prst="straightConnector1">
            <a:avLst/>
          </a:prstGeom>
          <a:ln w="57150">
            <a:solidFill>
              <a:srgbClr val="8252A4"/>
            </a:solidFill>
            <a:tailEnd type="triangle"/>
          </a:ln>
        </p:spPr>
        <p:style>
          <a:lnRef idx="1">
            <a:schemeClr val="accent1"/>
          </a:lnRef>
          <a:fillRef idx="0">
            <a:schemeClr val="accent1"/>
          </a:fillRef>
          <a:effectRef idx="0">
            <a:schemeClr val="accent1"/>
          </a:effectRef>
          <a:fontRef idx="minor">
            <a:schemeClr val="tx1"/>
          </a:fontRef>
        </p:style>
      </p:cxnSp>
      <p:sp>
        <p:nvSpPr>
          <p:cNvPr id="10" name="文字方塊 4">
            <a:extLst>
              <a:ext uri="{FF2B5EF4-FFF2-40B4-BE49-F238E27FC236}">
                <a16:creationId xmlns:a16="http://schemas.microsoft.com/office/drawing/2014/main" id="{EF817BBE-DAD7-C04A-B32C-21212315CAD2}"/>
              </a:ext>
            </a:extLst>
          </p:cNvPr>
          <p:cNvSpPr txBox="1"/>
          <p:nvPr/>
        </p:nvSpPr>
        <p:spPr>
          <a:xfrm>
            <a:off x="5271758" y="4138872"/>
            <a:ext cx="3180316"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2400">
                <a:solidFill>
                  <a:srgbClr val="8252A4"/>
                </a:solidFill>
                <a:ea typeface="新細明體"/>
                <a:cs typeface="Calibri"/>
              </a:rPr>
              <a:t>Standard</a:t>
            </a:r>
            <a:r>
              <a:rPr lang="zh-TW" altLang="en-US" sz="2400">
                <a:solidFill>
                  <a:srgbClr val="8252A4"/>
                </a:solidFill>
                <a:ea typeface="新細明體"/>
                <a:cs typeface="Calibri"/>
              </a:rPr>
              <a:t> </a:t>
            </a:r>
            <a:r>
              <a:rPr lang="en-US" altLang="zh-TW" sz="2400">
                <a:solidFill>
                  <a:srgbClr val="8252A4"/>
                </a:solidFill>
                <a:ea typeface="新細明體"/>
                <a:cs typeface="Calibri"/>
              </a:rPr>
              <a:t>Fine-tuning</a:t>
            </a:r>
            <a:endParaRPr lang="zh-TW">
              <a:solidFill>
                <a:srgbClr val="8252A4"/>
              </a:solidFill>
              <a:cs typeface="Calibri" panose="020F0502020204030204"/>
            </a:endParaRPr>
          </a:p>
        </p:txBody>
      </p:sp>
      <p:sp>
        <p:nvSpPr>
          <p:cNvPr id="13" name="文字方塊 4">
            <a:extLst>
              <a:ext uri="{FF2B5EF4-FFF2-40B4-BE49-F238E27FC236}">
                <a16:creationId xmlns:a16="http://schemas.microsoft.com/office/drawing/2014/main" id="{C1BE5DE4-0917-764C-99D3-65C1D339132C}"/>
              </a:ext>
            </a:extLst>
          </p:cNvPr>
          <p:cNvSpPr txBox="1"/>
          <p:nvPr/>
        </p:nvSpPr>
        <p:spPr>
          <a:xfrm>
            <a:off x="838199" y="2866573"/>
            <a:ext cx="3180316"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2400">
                <a:solidFill>
                  <a:srgbClr val="CFA73E"/>
                </a:solidFill>
                <a:ea typeface="新細明體"/>
                <a:cs typeface="Calibri"/>
              </a:rPr>
              <a:t>Prompt</a:t>
            </a:r>
            <a:r>
              <a:rPr lang="zh-TW" altLang="en-US" sz="2400">
                <a:solidFill>
                  <a:srgbClr val="CFA73E"/>
                </a:solidFill>
                <a:ea typeface="新細明體"/>
                <a:cs typeface="Calibri"/>
              </a:rPr>
              <a:t> </a:t>
            </a:r>
            <a:r>
              <a:rPr lang="en-US" altLang="zh-TW" sz="2400">
                <a:solidFill>
                  <a:srgbClr val="CFA73E"/>
                </a:solidFill>
                <a:ea typeface="新細明體"/>
                <a:cs typeface="Calibri"/>
              </a:rPr>
              <a:t>Tuning</a:t>
            </a:r>
            <a:endParaRPr lang="zh-TW">
              <a:solidFill>
                <a:srgbClr val="CFA73E"/>
              </a:solidFill>
              <a:cs typeface="Calibri" panose="020F0502020204030204"/>
            </a:endParaRPr>
          </a:p>
        </p:txBody>
      </p:sp>
      <p:cxnSp>
        <p:nvCxnSpPr>
          <p:cNvPr id="14" name="直線單箭頭接點 22">
            <a:extLst>
              <a:ext uri="{FF2B5EF4-FFF2-40B4-BE49-F238E27FC236}">
                <a16:creationId xmlns:a16="http://schemas.microsoft.com/office/drawing/2014/main" id="{506BCFFC-3998-4945-972A-15FD6710594F}"/>
              </a:ext>
            </a:extLst>
          </p:cNvPr>
          <p:cNvCxnSpPr>
            <a:cxnSpLocks/>
          </p:cNvCxnSpPr>
          <p:nvPr/>
        </p:nvCxnSpPr>
        <p:spPr>
          <a:xfrm>
            <a:off x="3473909" y="3086026"/>
            <a:ext cx="927269" cy="360848"/>
          </a:xfrm>
          <a:prstGeom prst="straightConnector1">
            <a:avLst/>
          </a:prstGeom>
          <a:ln w="57150">
            <a:solidFill>
              <a:srgbClr val="CFA73E"/>
            </a:solidFill>
            <a:tailEnd type="triangle"/>
          </a:ln>
        </p:spPr>
        <p:style>
          <a:lnRef idx="1">
            <a:schemeClr val="accent1"/>
          </a:lnRef>
          <a:fillRef idx="0">
            <a:schemeClr val="accent1"/>
          </a:fillRef>
          <a:effectRef idx="0">
            <a:schemeClr val="accent1"/>
          </a:effectRef>
          <a:fontRef idx="minor">
            <a:schemeClr val="tx1"/>
          </a:fontRef>
        </p:style>
      </p:cxnSp>
      <p:sp>
        <p:nvSpPr>
          <p:cNvPr id="4" name="日期版面配置區 3">
            <a:extLst>
              <a:ext uri="{FF2B5EF4-FFF2-40B4-BE49-F238E27FC236}">
                <a16:creationId xmlns:a16="http://schemas.microsoft.com/office/drawing/2014/main" id="{3C7E1F66-935C-FEE1-6A2C-F0DBD094667D}"/>
              </a:ext>
            </a:extLst>
          </p:cNvPr>
          <p:cNvSpPr>
            <a:spLocks noGrp="1"/>
          </p:cNvSpPr>
          <p:nvPr>
            <p:ph type="dt" sz="half" idx="10"/>
          </p:nvPr>
        </p:nvSpPr>
        <p:spPr/>
        <p:txBody>
          <a:bodyPr/>
          <a:lstStyle/>
          <a:p>
            <a:r>
              <a:rPr lang="en-US" altLang="zh-TW"/>
              <a:t>Le </a:t>
            </a:r>
            <a:r>
              <a:rPr lang="en-US" altLang="zh-TW" err="1"/>
              <a:t>Scao</a:t>
            </a:r>
            <a:r>
              <a:rPr lang="en-US" altLang="zh-TW"/>
              <a:t>, </a:t>
            </a:r>
            <a:r>
              <a:rPr lang="en-US" altLang="zh-TW" err="1"/>
              <a:t>Teven</a:t>
            </a:r>
            <a:r>
              <a:rPr lang="en-US" altLang="zh-TW"/>
              <a:t>, and Alexander M. Rush. "How many data points is a prompt worth?." </a:t>
            </a:r>
            <a:r>
              <a:rPr lang="en-US" altLang="zh-TW" i="1"/>
              <a:t>Proceedings of the 2021 Conference of the North American Chapter of the Association for Computational Linguistics: Human Language Technologies</a:t>
            </a:r>
            <a:r>
              <a:rPr lang="en-US" altLang="zh-TW"/>
              <a:t>. 2021.</a:t>
            </a:r>
            <a:endParaRPr lang="en-TW" altLang="zh-TW"/>
          </a:p>
        </p:txBody>
      </p:sp>
    </p:spTree>
    <p:extLst>
      <p:ext uri="{BB962C8B-B14F-4D97-AF65-F5344CB8AC3E}">
        <p14:creationId xmlns:p14="http://schemas.microsoft.com/office/powerpoint/2010/main" val="2341346064"/>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17235AF-5C98-CC02-3610-CB13C30B5EC5}"/>
              </a:ext>
            </a:extLst>
          </p:cNvPr>
          <p:cNvSpPr>
            <a:spLocks noGrp="1"/>
          </p:cNvSpPr>
          <p:nvPr>
            <p:ph type="title"/>
          </p:nvPr>
        </p:nvSpPr>
        <p:spPr/>
        <p:txBody>
          <a:bodyPr>
            <a:normAutofit/>
          </a:bodyPr>
          <a:lstStyle/>
          <a:p>
            <a:r>
              <a:rPr lang="en-US" altLang="zh-TW">
                <a:ea typeface="+mj-lt"/>
                <a:cs typeface="+mj-lt"/>
              </a:rPr>
              <a:t>Prompt tuning for few-shot learning</a:t>
            </a:r>
            <a:endParaRPr kumimoji="1" lang="zh-TW" altLang="en-US"/>
          </a:p>
        </p:txBody>
      </p:sp>
      <p:sp>
        <p:nvSpPr>
          <p:cNvPr id="3" name="內容版面配置區 2">
            <a:extLst>
              <a:ext uri="{FF2B5EF4-FFF2-40B4-BE49-F238E27FC236}">
                <a16:creationId xmlns:a16="http://schemas.microsoft.com/office/drawing/2014/main" id="{73A3394F-5C22-04A6-65C0-C0A13430BEB3}"/>
              </a:ext>
            </a:extLst>
          </p:cNvPr>
          <p:cNvSpPr>
            <a:spLocks noGrp="1"/>
          </p:cNvSpPr>
          <p:nvPr>
            <p:ph idx="1"/>
          </p:nvPr>
        </p:nvSpPr>
        <p:spPr/>
        <p:txBody>
          <a:bodyPr/>
          <a:lstStyle/>
          <a:p>
            <a:r>
              <a:rPr kumimoji="1" lang="en-US" altLang="zh-TW"/>
              <a:t>How to select the verbalizer?</a:t>
            </a:r>
          </a:p>
          <a:p>
            <a:pPr lvl="1"/>
            <a:r>
              <a:rPr kumimoji="1" lang="en-US" altLang="zh-TW"/>
              <a:t>1. Manual design: require task-specific knowledge</a:t>
            </a:r>
            <a:endParaRPr kumimoji="1" lang="zh-TW" altLang="en-US"/>
          </a:p>
        </p:txBody>
      </p:sp>
      <p:grpSp>
        <p:nvGrpSpPr>
          <p:cNvPr id="13" name="群組 12">
            <a:extLst>
              <a:ext uri="{FF2B5EF4-FFF2-40B4-BE49-F238E27FC236}">
                <a16:creationId xmlns:a16="http://schemas.microsoft.com/office/drawing/2014/main" id="{F72091E0-7009-0EFF-AF1A-DA9CD47167B3}"/>
              </a:ext>
            </a:extLst>
          </p:cNvPr>
          <p:cNvGrpSpPr/>
          <p:nvPr/>
        </p:nvGrpSpPr>
        <p:grpSpPr>
          <a:xfrm>
            <a:off x="3955252" y="2838465"/>
            <a:ext cx="4281496" cy="1616935"/>
            <a:chOff x="6626622" y="2687211"/>
            <a:chExt cx="4281496" cy="1616935"/>
          </a:xfrm>
        </p:grpSpPr>
        <p:grpSp>
          <p:nvGrpSpPr>
            <p:cNvPr id="6" name="Group 14">
              <a:extLst>
                <a:ext uri="{FF2B5EF4-FFF2-40B4-BE49-F238E27FC236}">
                  <a16:creationId xmlns:a16="http://schemas.microsoft.com/office/drawing/2014/main" id="{B662F176-AEAA-B0F2-F7AE-BF96D8031E39}"/>
                </a:ext>
              </a:extLst>
            </p:cNvPr>
            <p:cNvGrpSpPr/>
            <p:nvPr/>
          </p:nvGrpSpPr>
          <p:grpSpPr>
            <a:xfrm>
              <a:off x="6626622" y="2687211"/>
              <a:ext cx="4281496" cy="1616935"/>
              <a:chOff x="1071164" y="2984652"/>
              <a:chExt cx="4281496" cy="1616935"/>
            </a:xfrm>
          </p:grpSpPr>
          <p:pic>
            <p:nvPicPr>
              <p:cNvPr id="7" name="Picture 9">
                <a:extLst>
                  <a:ext uri="{FF2B5EF4-FFF2-40B4-BE49-F238E27FC236}">
                    <a16:creationId xmlns:a16="http://schemas.microsoft.com/office/drawing/2014/main" id="{8F9B2542-49DB-DA59-5726-0D254CA1302E}"/>
                  </a:ext>
                </a:extLst>
              </p:cNvPr>
              <p:cNvPicPr>
                <a:picLocks noChangeAspect="1"/>
              </p:cNvPicPr>
              <p:nvPr/>
            </p:nvPicPr>
            <p:blipFill>
              <a:blip r:embed="rId2"/>
              <a:stretch>
                <a:fillRect/>
              </a:stretch>
            </p:blipFill>
            <p:spPr>
              <a:xfrm>
                <a:off x="1071164" y="2984652"/>
                <a:ext cx="2296708" cy="1616935"/>
              </a:xfrm>
              <a:prstGeom prst="rect">
                <a:avLst/>
              </a:prstGeom>
            </p:spPr>
          </p:pic>
          <p:sp>
            <p:nvSpPr>
              <p:cNvPr id="8" name="Left Brace 7">
                <a:extLst>
                  <a:ext uri="{FF2B5EF4-FFF2-40B4-BE49-F238E27FC236}">
                    <a16:creationId xmlns:a16="http://schemas.microsoft.com/office/drawing/2014/main" id="{226463FD-F004-FAAB-1090-C84F9043CA45}"/>
                  </a:ext>
                </a:extLst>
              </p:cNvPr>
              <p:cNvSpPr/>
              <p:nvPr/>
            </p:nvSpPr>
            <p:spPr>
              <a:xfrm>
                <a:off x="4050142" y="3273702"/>
                <a:ext cx="303092" cy="1029442"/>
              </a:xfrm>
              <a:prstGeom prst="leftBrace">
                <a:avLst>
                  <a:gd name="adj1" fmla="val 8333"/>
                  <a:gd name="adj2" fmla="val 50784"/>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TW"/>
              </a:p>
            </p:txBody>
          </p:sp>
          <p:sp>
            <p:nvSpPr>
              <p:cNvPr id="9" name="文字方塊 4">
                <a:extLst>
                  <a:ext uri="{FF2B5EF4-FFF2-40B4-BE49-F238E27FC236}">
                    <a16:creationId xmlns:a16="http://schemas.microsoft.com/office/drawing/2014/main" id="{9A53D718-114C-A8E7-38AF-6A6584982560}"/>
                  </a:ext>
                </a:extLst>
              </p:cNvPr>
              <p:cNvSpPr txBox="1"/>
              <p:nvPr/>
            </p:nvSpPr>
            <p:spPr>
              <a:xfrm>
                <a:off x="4201688" y="3072882"/>
                <a:ext cx="1150972"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2400" b="1">
                    <a:solidFill>
                      <a:srgbClr val="FF2600"/>
                    </a:solidFill>
                    <a:ea typeface="新細明體"/>
                    <a:cs typeface="Calibri"/>
                  </a:rPr>
                  <a:t>yes</a:t>
                </a:r>
                <a:endParaRPr lang="zh-TW" b="1">
                  <a:solidFill>
                    <a:srgbClr val="FF2600"/>
                  </a:solidFill>
                  <a:cs typeface="Calibri" panose="020F0502020204030204"/>
                </a:endParaRPr>
              </a:p>
            </p:txBody>
          </p:sp>
          <p:sp>
            <p:nvSpPr>
              <p:cNvPr id="10" name="文字方塊 4">
                <a:extLst>
                  <a:ext uri="{FF2B5EF4-FFF2-40B4-BE49-F238E27FC236}">
                    <a16:creationId xmlns:a16="http://schemas.microsoft.com/office/drawing/2014/main" id="{42ADBDBE-4CEC-E6CF-3B67-757570711F61}"/>
                  </a:ext>
                </a:extLst>
              </p:cNvPr>
              <p:cNvSpPr txBox="1"/>
              <p:nvPr/>
            </p:nvSpPr>
            <p:spPr>
              <a:xfrm>
                <a:off x="4201688" y="3970093"/>
                <a:ext cx="1150972"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2400" b="1">
                    <a:solidFill>
                      <a:srgbClr val="008F00"/>
                    </a:solidFill>
                    <a:ea typeface="新細明體"/>
                    <a:cs typeface="Calibri"/>
                  </a:rPr>
                  <a:t>no</a:t>
                </a:r>
                <a:endParaRPr lang="zh-TW" b="1">
                  <a:solidFill>
                    <a:srgbClr val="008F00"/>
                  </a:solidFill>
                  <a:cs typeface="Calibri" panose="020F0502020204030204"/>
                </a:endParaRPr>
              </a:p>
            </p:txBody>
          </p:sp>
          <p:sp>
            <p:nvSpPr>
              <p:cNvPr id="11" name="文字方塊 4">
                <a:extLst>
                  <a:ext uri="{FF2B5EF4-FFF2-40B4-BE49-F238E27FC236}">
                    <a16:creationId xmlns:a16="http://schemas.microsoft.com/office/drawing/2014/main" id="{CF888982-4035-738C-F499-E1274D6197C3}"/>
                  </a:ext>
                </a:extLst>
              </p:cNvPr>
              <p:cNvSpPr txBox="1"/>
              <p:nvPr/>
            </p:nvSpPr>
            <p:spPr>
              <a:xfrm>
                <a:off x="4182762" y="3521488"/>
                <a:ext cx="1150972"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2400" b="1">
                    <a:solidFill>
                      <a:srgbClr val="0432FF"/>
                    </a:solidFill>
                    <a:ea typeface="新細明體"/>
                    <a:cs typeface="Calibri"/>
                  </a:rPr>
                  <a:t>maybe</a:t>
                </a:r>
                <a:endParaRPr lang="zh-TW" b="1">
                  <a:solidFill>
                    <a:srgbClr val="0432FF"/>
                  </a:solidFill>
                  <a:cs typeface="Calibri" panose="020F0502020204030204"/>
                </a:endParaRPr>
              </a:p>
            </p:txBody>
          </p:sp>
        </p:grpSp>
        <p:sp>
          <p:nvSpPr>
            <p:cNvPr id="12" name="箭號: 向右 112">
              <a:extLst>
                <a:ext uri="{FF2B5EF4-FFF2-40B4-BE49-F238E27FC236}">
                  <a16:creationId xmlns:a16="http://schemas.microsoft.com/office/drawing/2014/main" id="{50EEAAE8-50FB-E449-3BDE-F03A8D737613}"/>
                </a:ext>
              </a:extLst>
            </p:cNvPr>
            <p:cNvSpPr/>
            <p:nvPr/>
          </p:nvSpPr>
          <p:spPr>
            <a:xfrm>
              <a:off x="8942256" y="3263311"/>
              <a:ext cx="522275" cy="455341"/>
            </a:xfrm>
            <a:prstGeom prst="rightArrow">
              <a:avLst>
                <a:gd name="adj1" fmla="val 27933"/>
                <a:gd name="adj2" fmla="val 36759"/>
              </a:avLst>
            </a:prstGeom>
            <a:solidFill>
              <a:srgbClr val="7D4B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4" name="日期版面配置區 3">
            <a:extLst>
              <a:ext uri="{FF2B5EF4-FFF2-40B4-BE49-F238E27FC236}">
                <a16:creationId xmlns:a16="http://schemas.microsoft.com/office/drawing/2014/main" id="{C06E83F8-E076-7AD2-A202-52A571A35BAC}"/>
              </a:ext>
            </a:extLst>
          </p:cNvPr>
          <p:cNvSpPr>
            <a:spLocks noGrp="1"/>
          </p:cNvSpPr>
          <p:nvPr>
            <p:ph type="dt" sz="half" idx="10"/>
          </p:nvPr>
        </p:nvSpPr>
        <p:spPr/>
        <p:txBody>
          <a:bodyPr/>
          <a:lstStyle/>
          <a:p>
            <a:endParaRPr lang="en-TW"/>
          </a:p>
        </p:txBody>
      </p:sp>
    </p:spTree>
    <p:extLst>
      <p:ext uri="{BB962C8B-B14F-4D97-AF65-F5344CB8AC3E}">
        <p14:creationId xmlns:p14="http://schemas.microsoft.com/office/powerpoint/2010/main" val="2966774339"/>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17235AF-5C98-CC02-3610-CB13C30B5EC5}"/>
              </a:ext>
            </a:extLst>
          </p:cNvPr>
          <p:cNvSpPr>
            <a:spLocks noGrp="1"/>
          </p:cNvSpPr>
          <p:nvPr>
            <p:ph type="title"/>
          </p:nvPr>
        </p:nvSpPr>
        <p:spPr/>
        <p:txBody>
          <a:bodyPr>
            <a:normAutofit/>
          </a:bodyPr>
          <a:lstStyle/>
          <a:p>
            <a:r>
              <a:rPr lang="en-US" altLang="zh-TW">
                <a:ea typeface="+mj-lt"/>
                <a:cs typeface="+mj-lt"/>
              </a:rPr>
              <a:t>Prompt tuning for few-shot learning</a:t>
            </a:r>
            <a:endParaRPr kumimoji="1" lang="zh-TW" altLang="en-US"/>
          </a:p>
        </p:txBody>
      </p:sp>
      <mc:AlternateContent xmlns:mc="http://schemas.openxmlformats.org/markup-compatibility/2006" xmlns:a14="http://schemas.microsoft.com/office/drawing/2010/main">
        <mc:Choice Requires="a14">
          <p:sp>
            <p:nvSpPr>
              <p:cNvPr id="3" name="內容版面配置區 2">
                <a:extLst>
                  <a:ext uri="{FF2B5EF4-FFF2-40B4-BE49-F238E27FC236}">
                    <a16:creationId xmlns:a16="http://schemas.microsoft.com/office/drawing/2014/main" id="{73A3394F-5C22-04A6-65C0-C0A13430BEB3}"/>
                  </a:ext>
                </a:extLst>
              </p:cNvPr>
              <p:cNvSpPr>
                <a:spLocks noGrp="1"/>
              </p:cNvSpPr>
              <p:nvPr>
                <p:ph idx="1"/>
              </p:nvPr>
            </p:nvSpPr>
            <p:spPr>
              <a:xfrm>
                <a:off x="838200" y="1219200"/>
                <a:ext cx="5463767" cy="4957763"/>
              </a:xfrm>
            </p:spPr>
            <p:txBody>
              <a:bodyPr/>
              <a:lstStyle/>
              <a:p>
                <a:r>
                  <a:rPr kumimoji="1" lang="en-US" altLang="zh-TW"/>
                  <a:t>How to select the verbalizer?</a:t>
                </a:r>
              </a:p>
              <a:p>
                <a:pPr lvl="1"/>
                <a:r>
                  <a:rPr kumimoji="1" lang="en-US" altLang="zh-TW"/>
                  <a:t>2. Search from the vocabulary</a:t>
                </a:r>
              </a:p>
              <a:p>
                <a:pPr lvl="2"/>
                <a:r>
                  <a:rPr kumimoji="1" lang="en-US" altLang="zh-TW"/>
                  <a:t>Step 1: For each sample of the same class </a:t>
                </a:r>
                <a14:m>
                  <m:oMath xmlns:m="http://schemas.openxmlformats.org/officeDocument/2006/math">
                    <m:r>
                      <a:rPr kumimoji="1" lang="en-US" altLang="zh-TW" b="0" i="1" smtClean="0">
                        <a:latin typeface="Cambria Math" panose="02040503050406030204" pitchFamily="18" charset="0"/>
                      </a:rPr>
                      <m:t>𝑐</m:t>
                    </m:r>
                  </m:oMath>
                </a14:m>
                <a:r>
                  <a:rPr kumimoji="1" lang="en-US" altLang="zh-TW"/>
                  <a:t> in the training dataset, convert them into prompts</a:t>
                </a:r>
                <a:endParaRPr kumimoji="1" lang="zh-TW" altLang="en-US"/>
              </a:p>
            </p:txBody>
          </p:sp>
        </mc:Choice>
        <mc:Fallback xmlns="">
          <p:sp>
            <p:nvSpPr>
              <p:cNvPr id="3" name="內容版面配置區 2">
                <a:extLst>
                  <a:ext uri="{FF2B5EF4-FFF2-40B4-BE49-F238E27FC236}">
                    <a16:creationId xmlns:a16="http://schemas.microsoft.com/office/drawing/2014/main" id="{73A3394F-5C22-04A6-65C0-C0A13430BEB3}"/>
                  </a:ext>
                </a:extLst>
              </p:cNvPr>
              <p:cNvSpPr>
                <a:spLocks noGrp="1" noRot="1" noChangeAspect="1" noMove="1" noResize="1" noEditPoints="1" noAdjustHandles="1" noChangeArrowheads="1" noChangeShapeType="1" noTextEdit="1"/>
              </p:cNvSpPr>
              <p:nvPr>
                <p:ph idx="1"/>
              </p:nvPr>
            </p:nvSpPr>
            <p:spPr>
              <a:xfrm>
                <a:off x="838200" y="1219200"/>
                <a:ext cx="5463767" cy="4957763"/>
              </a:xfrm>
              <a:blipFill>
                <a:blip r:embed="rId2"/>
                <a:stretch>
                  <a:fillRect l="-2009" t="-1968" r="-1116"/>
                </a:stretch>
              </a:blipFill>
            </p:spPr>
            <p:txBody>
              <a:bodyPr/>
              <a:lstStyle/>
              <a:p>
                <a:r>
                  <a:rPr lang="en-US">
                    <a:noFill/>
                  </a:rPr>
                  <a:t> </a:t>
                </a:r>
              </a:p>
            </p:txBody>
          </p:sp>
        </mc:Fallback>
      </mc:AlternateContent>
      <p:grpSp>
        <p:nvGrpSpPr>
          <p:cNvPr id="14" name="Group 52">
            <a:extLst>
              <a:ext uri="{FF2B5EF4-FFF2-40B4-BE49-F238E27FC236}">
                <a16:creationId xmlns:a16="http://schemas.microsoft.com/office/drawing/2014/main" id="{B7895823-4DF6-D344-DB71-16C31C3BB6A2}"/>
              </a:ext>
            </a:extLst>
          </p:cNvPr>
          <p:cNvGrpSpPr/>
          <p:nvPr/>
        </p:nvGrpSpPr>
        <p:grpSpPr>
          <a:xfrm>
            <a:off x="6788460" y="4908724"/>
            <a:ext cx="5184106" cy="1268239"/>
            <a:chOff x="6169694" y="4819935"/>
            <a:chExt cx="5184106" cy="1268239"/>
          </a:xfrm>
        </p:grpSpPr>
        <p:sp>
          <p:nvSpPr>
            <p:cNvPr id="15" name="文字方塊 13">
              <a:extLst>
                <a:ext uri="{FF2B5EF4-FFF2-40B4-BE49-F238E27FC236}">
                  <a16:creationId xmlns:a16="http://schemas.microsoft.com/office/drawing/2014/main" id="{460B063E-3A2D-5651-A881-866AB825480E}"/>
                </a:ext>
              </a:extLst>
            </p:cNvPr>
            <p:cNvSpPr txBox="1"/>
            <p:nvPr/>
          </p:nvSpPr>
          <p:spPr>
            <a:xfrm>
              <a:off x="6290268" y="5558610"/>
              <a:ext cx="1376624" cy="461665"/>
            </a:xfrm>
            <a:prstGeom prst="rect">
              <a:avLst/>
            </a:prstGeom>
            <a:solidFill>
              <a:srgbClr val="4DEA7A"/>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2400">
                  <a:ea typeface="新細明體"/>
                  <a:cs typeface="Calibri"/>
                </a:rPr>
                <a:t>Premise</a:t>
              </a:r>
              <a:endParaRPr lang="zh-TW" altLang="en-US" sz="2400">
                <a:ea typeface="新細明體"/>
                <a:cs typeface="Calibri"/>
              </a:endParaRPr>
            </a:p>
          </p:txBody>
        </p:sp>
        <p:sp>
          <p:nvSpPr>
            <p:cNvPr id="16" name="文字方塊 13">
              <a:extLst>
                <a:ext uri="{FF2B5EF4-FFF2-40B4-BE49-F238E27FC236}">
                  <a16:creationId xmlns:a16="http://schemas.microsoft.com/office/drawing/2014/main" id="{7F849928-5A72-3CE6-D5BC-487CECE475B2}"/>
                </a:ext>
              </a:extLst>
            </p:cNvPr>
            <p:cNvSpPr txBox="1"/>
            <p:nvPr/>
          </p:nvSpPr>
          <p:spPr>
            <a:xfrm>
              <a:off x="7782745" y="5558609"/>
              <a:ext cx="1652657" cy="461665"/>
            </a:xfrm>
            <a:prstGeom prst="rect">
              <a:avLst/>
            </a:prstGeom>
            <a:solidFill>
              <a:srgbClr val="FFC000"/>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2400">
                  <a:ea typeface="新細明體"/>
                  <a:cs typeface="Calibri"/>
                </a:rPr>
                <a:t>?</a:t>
              </a:r>
              <a:r>
                <a:rPr lang="zh-TW" altLang="en-US" sz="2400">
                  <a:ea typeface="新細明體"/>
                  <a:cs typeface="Calibri"/>
                </a:rPr>
                <a:t> </a:t>
              </a:r>
              <a:r>
                <a:rPr lang="en-US" altLang="zh-TW" sz="2400" b="1">
                  <a:solidFill>
                    <a:schemeClr val="tx1">
                      <a:lumMod val="95000"/>
                      <a:lumOff val="5000"/>
                    </a:schemeClr>
                  </a:solidFill>
                  <a:ea typeface="新細明體"/>
                  <a:cs typeface="Calibri"/>
                </a:rPr>
                <a:t>[MASK]</a:t>
              </a:r>
              <a:r>
                <a:rPr lang="en-US" altLang="zh-TW" sz="2400">
                  <a:ea typeface="新細明體"/>
                  <a:cs typeface="Calibri"/>
                </a:rPr>
                <a:t>,</a:t>
              </a:r>
              <a:r>
                <a:rPr lang="zh-TW" altLang="en-US" sz="2400">
                  <a:ea typeface="新細明體"/>
                  <a:cs typeface="Calibri"/>
                </a:rPr>
                <a:t> </a:t>
              </a:r>
            </a:p>
          </p:txBody>
        </p:sp>
        <p:sp>
          <p:nvSpPr>
            <p:cNvPr id="17" name="文字方塊 13">
              <a:extLst>
                <a:ext uri="{FF2B5EF4-FFF2-40B4-BE49-F238E27FC236}">
                  <a16:creationId xmlns:a16="http://schemas.microsoft.com/office/drawing/2014/main" id="{65C01E93-AD1E-C54C-DFFA-6B5470D1F160}"/>
                </a:ext>
              </a:extLst>
            </p:cNvPr>
            <p:cNvSpPr txBox="1"/>
            <p:nvPr/>
          </p:nvSpPr>
          <p:spPr>
            <a:xfrm>
              <a:off x="9551254" y="5544304"/>
              <a:ext cx="1652657" cy="461665"/>
            </a:xfrm>
            <a:prstGeom prst="rect">
              <a:avLst/>
            </a:prstGeom>
            <a:solidFill>
              <a:srgbClr val="FAE600"/>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2400">
                  <a:ea typeface="新細明體"/>
                  <a:cs typeface="Calibri"/>
                </a:rPr>
                <a:t>Hypothesis</a:t>
              </a:r>
              <a:endParaRPr lang="zh-TW" altLang="en-US" sz="2400">
                <a:ea typeface="新細明體"/>
                <a:cs typeface="Calibri"/>
              </a:endParaRPr>
            </a:p>
          </p:txBody>
        </p:sp>
        <p:grpSp>
          <p:nvGrpSpPr>
            <p:cNvPr id="18" name="Group 47">
              <a:extLst>
                <a:ext uri="{FF2B5EF4-FFF2-40B4-BE49-F238E27FC236}">
                  <a16:creationId xmlns:a16="http://schemas.microsoft.com/office/drawing/2014/main" id="{1875524E-1F3A-DDF5-2C4B-3AE8B3F59FDB}"/>
                </a:ext>
              </a:extLst>
            </p:cNvPr>
            <p:cNvGrpSpPr/>
            <p:nvPr/>
          </p:nvGrpSpPr>
          <p:grpSpPr>
            <a:xfrm>
              <a:off x="6169694" y="4819935"/>
              <a:ext cx="5184106" cy="1268239"/>
              <a:chOff x="6169694" y="5221861"/>
              <a:chExt cx="5184106" cy="1268239"/>
            </a:xfrm>
          </p:grpSpPr>
          <p:cxnSp>
            <p:nvCxnSpPr>
              <p:cNvPr id="19" name="直線單箭頭接點 22">
                <a:extLst>
                  <a:ext uri="{FF2B5EF4-FFF2-40B4-BE49-F238E27FC236}">
                    <a16:creationId xmlns:a16="http://schemas.microsoft.com/office/drawing/2014/main" id="{30C30E9A-FCB2-5F3B-6D88-8D6A69E3077B}"/>
                  </a:ext>
                </a:extLst>
              </p:cNvPr>
              <p:cNvCxnSpPr>
                <a:cxnSpLocks/>
              </p:cNvCxnSpPr>
              <p:nvPr/>
            </p:nvCxnSpPr>
            <p:spPr>
              <a:xfrm flipV="1">
                <a:off x="8770674" y="5221861"/>
                <a:ext cx="0" cy="476125"/>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1" name="矩形 91">
                <a:extLst>
                  <a:ext uri="{FF2B5EF4-FFF2-40B4-BE49-F238E27FC236}">
                    <a16:creationId xmlns:a16="http://schemas.microsoft.com/office/drawing/2014/main" id="{33F6766F-49D5-7928-9F90-9A87C42C56FE}"/>
                  </a:ext>
                </a:extLst>
              </p:cNvPr>
              <p:cNvSpPr/>
              <p:nvPr/>
            </p:nvSpPr>
            <p:spPr>
              <a:xfrm>
                <a:off x="6169694" y="5881528"/>
                <a:ext cx="5184106" cy="608572"/>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grpSp>
        <p:nvGrpSpPr>
          <p:cNvPr id="23" name="Group 49">
            <a:extLst>
              <a:ext uri="{FF2B5EF4-FFF2-40B4-BE49-F238E27FC236}">
                <a16:creationId xmlns:a16="http://schemas.microsoft.com/office/drawing/2014/main" id="{28ED6039-59BD-76A4-9132-0403C7A85AAD}"/>
              </a:ext>
            </a:extLst>
          </p:cNvPr>
          <p:cNvGrpSpPr/>
          <p:nvPr/>
        </p:nvGrpSpPr>
        <p:grpSpPr>
          <a:xfrm>
            <a:off x="6896620" y="399879"/>
            <a:ext cx="4913643" cy="4505270"/>
            <a:chOff x="6290268" y="716590"/>
            <a:chExt cx="4913643" cy="4505270"/>
          </a:xfrm>
        </p:grpSpPr>
        <p:cxnSp>
          <p:nvCxnSpPr>
            <p:cNvPr id="24" name="直線單箭頭接點 22">
              <a:extLst>
                <a:ext uri="{FF2B5EF4-FFF2-40B4-BE49-F238E27FC236}">
                  <a16:creationId xmlns:a16="http://schemas.microsoft.com/office/drawing/2014/main" id="{278E0BF9-EB2A-78BB-7766-FF0FE07B8F90}"/>
                </a:ext>
              </a:extLst>
            </p:cNvPr>
            <p:cNvCxnSpPr>
              <a:cxnSpLocks/>
            </p:cNvCxnSpPr>
            <p:nvPr/>
          </p:nvCxnSpPr>
          <p:spPr>
            <a:xfrm flipV="1">
              <a:off x="8772209" y="3063943"/>
              <a:ext cx="0" cy="476125"/>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25" name="Group 48">
              <a:extLst>
                <a:ext uri="{FF2B5EF4-FFF2-40B4-BE49-F238E27FC236}">
                  <a16:creationId xmlns:a16="http://schemas.microsoft.com/office/drawing/2014/main" id="{B666DC47-F91B-1887-F80C-2A7C21D8E2D4}"/>
                </a:ext>
              </a:extLst>
            </p:cNvPr>
            <p:cNvGrpSpPr/>
            <p:nvPr/>
          </p:nvGrpSpPr>
          <p:grpSpPr>
            <a:xfrm>
              <a:off x="6290268" y="716590"/>
              <a:ext cx="4913643" cy="4505270"/>
              <a:chOff x="6290268" y="716590"/>
              <a:chExt cx="4913643" cy="4505270"/>
            </a:xfrm>
          </p:grpSpPr>
          <p:sp>
            <p:nvSpPr>
              <p:cNvPr id="26" name="矩形 6">
                <a:extLst>
                  <a:ext uri="{FF2B5EF4-FFF2-40B4-BE49-F238E27FC236}">
                    <a16:creationId xmlns:a16="http://schemas.microsoft.com/office/drawing/2014/main" id="{4A9018FD-CDC3-ACDF-D755-3C170CCB1214}"/>
                  </a:ext>
                </a:extLst>
              </p:cNvPr>
              <p:cNvSpPr/>
              <p:nvPr/>
            </p:nvSpPr>
            <p:spPr>
              <a:xfrm>
                <a:off x="6290268" y="3540069"/>
                <a:ext cx="4913643" cy="1681791"/>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ltLang="zh-TW" sz="2400">
                  <a:solidFill>
                    <a:schemeClr val="tx1"/>
                  </a:solidFill>
                  <a:ea typeface="新細明體"/>
                  <a:cs typeface="Calibri"/>
                </a:endParaRPr>
              </a:p>
              <a:p>
                <a:pPr algn="ctr"/>
                <a:r>
                  <a:rPr lang="zh-TW" altLang="en-US" sz="2400">
                    <a:solidFill>
                      <a:schemeClr val="tx1"/>
                    </a:solidFill>
                    <a:ea typeface="新細明體"/>
                    <a:cs typeface="Calibri"/>
                  </a:rPr>
                  <a:t>BERT </a:t>
                </a:r>
              </a:p>
              <a:p>
                <a:pPr algn="ctr"/>
                <a:r>
                  <a:rPr lang="zh-TW" altLang="en-US" sz="2400">
                    <a:solidFill>
                      <a:schemeClr val="tx1"/>
                    </a:solidFill>
                    <a:ea typeface="新細明體"/>
                    <a:cs typeface="Calibri"/>
                  </a:rPr>
                  <a:t>(a PLM)</a:t>
                </a:r>
              </a:p>
            </p:txBody>
          </p:sp>
          <p:sp>
            <p:nvSpPr>
              <p:cNvPr id="27" name="矩形 87">
                <a:extLst>
                  <a:ext uri="{FF2B5EF4-FFF2-40B4-BE49-F238E27FC236}">
                    <a16:creationId xmlns:a16="http://schemas.microsoft.com/office/drawing/2014/main" id="{ACF54ED6-7182-D74F-1433-3D82AA430D88}"/>
                  </a:ext>
                </a:extLst>
              </p:cNvPr>
              <p:cNvSpPr/>
              <p:nvPr/>
            </p:nvSpPr>
            <p:spPr>
              <a:xfrm>
                <a:off x="7749012" y="3540068"/>
                <a:ext cx="1780954" cy="584791"/>
              </a:xfrm>
              <a:prstGeom prst="rect">
                <a:avLst/>
              </a:prstGeom>
              <a:solidFill>
                <a:srgbClr val="D9808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zh-TW" altLang="en-US" sz="2400">
                    <a:solidFill>
                      <a:schemeClr val="tx1"/>
                    </a:solidFill>
                    <a:latin typeface="Calibri"/>
                    <a:ea typeface="新細明體"/>
                    <a:cs typeface="Calibri"/>
                  </a:rPr>
                  <a:t>LM Head</a:t>
                </a:r>
                <a:endParaRPr lang="zh-TW">
                  <a:solidFill>
                    <a:schemeClr val="tx1"/>
                  </a:solidFill>
                </a:endParaRPr>
              </a:p>
            </p:txBody>
          </p:sp>
          <p:grpSp>
            <p:nvGrpSpPr>
              <p:cNvPr id="28" name="Group 42">
                <a:extLst>
                  <a:ext uri="{FF2B5EF4-FFF2-40B4-BE49-F238E27FC236}">
                    <a16:creationId xmlns:a16="http://schemas.microsoft.com/office/drawing/2014/main" id="{D0E7BBC1-0CCC-DBFF-463E-B94D30012C84}"/>
                  </a:ext>
                </a:extLst>
              </p:cNvPr>
              <p:cNvGrpSpPr/>
              <p:nvPr/>
            </p:nvGrpSpPr>
            <p:grpSpPr>
              <a:xfrm>
                <a:off x="6870558" y="716590"/>
                <a:ext cx="4063020" cy="2503326"/>
                <a:chOff x="6870558" y="133790"/>
                <a:chExt cx="4063020" cy="2503326"/>
              </a:xfrm>
            </p:grpSpPr>
            <p:grpSp>
              <p:nvGrpSpPr>
                <p:cNvPr id="29" name="群組 41">
                  <a:extLst>
                    <a:ext uri="{FF2B5EF4-FFF2-40B4-BE49-F238E27FC236}">
                      <a16:creationId xmlns:a16="http://schemas.microsoft.com/office/drawing/2014/main" id="{8C09ADAB-1876-3D30-C6CF-9CA7A8A18EC5}"/>
                    </a:ext>
                  </a:extLst>
                </p:cNvPr>
                <p:cNvGrpSpPr/>
                <p:nvPr/>
              </p:nvGrpSpPr>
              <p:grpSpPr>
                <a:xfrm>
                  <a:off x="6954279" y="133790"/>
                  <a:ext cx="3632789" cy="1584914"/>
                  <a:chOff x="8282540" y="2045881"/>
                  <a:chExt cx="3632789" cy="1584914"/>
                </a:xfrm>
              </p:grpSpPr>
              <p:cxnSp>
                <p:nvCxnSpPr>
                  <p:cNvPr id="36" name="直線單箭頭接點 26">
                    <a:extLst>
                      <a:ext uri="{FF2B5EF4-FFF2-40B4-BE49-F238E27FC236}">
                        <a16:creationId xmlns:a16="http://schemas.microsoft.com/office/drawing/2014/main" id="{5061EEDC-9191-C3DA-0A6D-1C8EB9E929DE}"/>
                      </a:ext>
                    </a:extLst>
                  </p:cNvPr>
                  <p:cNvCxnSpPr/>
                  <p:nvPr/>
                </p:nvCxnSpPr>
                <p:spPr>
                  <a:xfrm>
                    <a:off x="8282540" y="3604214"/>
                    <a:ext cx="3632789" cy="26581"/>
                  </a:xfrm>
                  <a:prstGeom prst="straightConnector1">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37" name="矩形 27">
                    <a:extLst>
                      <a:ext uri="{FF2B5EF4-FFF2-40B4-BE49-F238E27FC236}">
                        <a16:creationId xmlns:a16="http://schemas.microsoft.com/office/drawing/2014/main" id="{EE598055-2099-6E73-25F3-80D009DB2ADB}"/>
                      </a:ext>
                    </a:extLst>
                  </p:cNvPr>
                  <p:cNvSpPr/>
                  <p:nvPr/>
                </p:nvSpPr>
                <p:spPr>
                  <a:xfrm>
                    <a:off x="8363392" y="3250903"/>
                    <a:ext cx="203791" cy="310117"/>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8" name="矩形 28">
                    <a:extLst>
                      <a:ext uri="{FF2B5EF4-FFF2-40B4-BE49-F238E27FC236}">
                        <a16:creationId xmlns:a16="http://schemas.microsoft.com/office/drawing/2014/main" id="{276A141A-2E33-11D4-ECE0-5653F762A06C}"/>
                      </a:ext>
                    </a:extLst>
                  </p:cNvPr>
                  <p:cNvSpPr/>
                  <p:nvPr/>
                </p:nvSpPr>
                <p:spPr>
                  <a:xfrm>
                    <a:off x="8942275" y="3162299"/>
                    <a:ext cx="203790" cy="381001"/>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9" name="矩形 29">
                    <a:extLst>
                      <a:ext uri="{FF2B5EF4-FFF2-40B4-BE49-F238E27FC236}">
                        <a16:creationId xmlns:a16="http://schemas.microsoft.com/office/drawing/2014/main" id="{EF37429A-ABFC-384C-57B7-0FB313936A53}"/>
                      </a:ext>
                    </a:extLst>
                  </p:cNvPr>
                  <p:cNvSpPr/>
                  <p:nvPr/>
                </p:nvSpPr>
                <p:spPr>
                  <a:xfrm>
                    <a:off x="9521159" y="2905345"/>
                    <a:ext cx="221511" cy="655675"/>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0" name="矩形 30">
                    <a:extLst>
                      <a:ext uri="{FF2B5EF4-FFF2-40B4-BE49-F238E27FC236}">
                        <a16:creationId xmlns:a16="http://schemas.microsoft.com/office/drawing/2014/main" id="{FF387438-6EC7-137A-DD94-0423BDFD83F2}"/>
                      </a:ext>
                    </a:extLst>
                  </p:cNvPr>
                  <p:cNvSpPr/>
                  <p:nvPr/>
                </p:nvSpPr>
                <p:spPr>
                  <a:xfrm>
                    <a:off x="10100042" y="3348368"/>
                    <a:ext cx="212651" cy="212652"/>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1" name="文字方塊 35">
                    <a:extLst>
                      <a:ext uri="{FF2B5EF4-FFF2-40B4-BE49-F238E27FC236}">
                        <a16:creationId xmlns:a16="http://schemas.microsoft.com/office/drawing/2014/main" id="{D85AC122-B93E-5CE3-4908-8BA795636B46}"/>
                      </a:ext>
                    </a:extLst>
                  </p:cNvPr>
                  <p:cNvSpPr txBox="1"/>
                  <p:nvPr/>
                </p:nvSpPr>
                <p:spPr>
                  <a:xfrm>
                    <a:off x="10418356" y="3081891"/>
                    <a:ext cx="466061"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zh-TW" altLang="en-US" sz="2800" b="1">
                        <a:ea typeface="新細明體"/>
                      </a:rPr>
                      <a:t>...</a:t>
                    </a:r>
                    <a:endParaRPr lang="zh-TW" sz="2800" b="1">
                      <a:ea typeface="新細明體"/>
                      <a:cs typeface="Calibri"/>
                    </a:endParaRPr>
                  </a:p>
                </p:txBody>
              </p:sp>
              <p:sp>
                <p:nvSpPr>
                  <p:cNvPr id="42" name="矩形 36">
                    <a:extLst>
                      <a:ext uri="{FF2B5EF4-FFF2-40B4-BE49-F238E27FC236}">
                        <a16:creationId xmlns:a16="http://schemas.microsoft.com/office/drawing/2014/main" id="{E704F197-51F4-CD22-AED2-68D6BAEB2EFA}"/>
                      </a:ext>
                    </a:extLst>
                  </p:cNvPr>
                  <p:cNvSpPr/>
                  <p:nvPr/>
                </p:nvSpPr>
                <p:spPr>
                  <a:xfrm>
                    <a:off x="10971320" y="2045881"/>
                    <a:ext cx="212650" cy="1497419"/>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3" name="矩形 37">
                    <a:extLst>
                      <a:ext uri="{FF2B5EF4-FFF2-40B4-BE49-F238E27FC236}">
                        <a16:creationId xmlns:a16="http://schemas.microsoft.com/office/drawing/2014/main" id="{F3937C85-A6FE-8D53-8178-4CB8C28091E4}"/>
                      </a:ext>
                    </a:extLst>
                  </p:cNvPr>
                  <p:cNvSpPr/>
                  <p:nvPr/>
                </p:nvSpPr>
                <p:spPr>
                  <a:xfrm>
                    <a:off x="11547250" y="3135718"/>
                    <a:ext cx="221510" cy="425302"/>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30" name="文字方塊 1">
                  <a:extLst>
                    <a:ext uri="{FF2B5EF4-FFF2-40B4-BE49-F238E27FC236}">
                      <a16:creationId xmlns:a16="http://schemas.microsoft.com/office/drawing/2014/main" id="{ACD6E8BF-50C1-6DD2-AD8F-A902E5965C62}"/>
                    </a:ext>
                  </a:extLst>
                </p:cNvPr>
                <p:cNvSpPr txBox="1"/>
                <p:nvPr/>
              </p:nvSpPr>
              <p:spPr>
                <a:xfrm rot="2513958">
                  <a:off x="6870558" y="2000678"/>
                  <a:ext cx="916439" cy="461665"/>
                </a:xfrm>
                <a:prstGeom prst="rect">
                  <a:avLst/>
                </a:prstGeom>
                <a:solidFill>
                  <a:schemeClr val="accent5">
                    <a:lumMod val="20000"/>
                    <a:lumOff val="80000"/>
                  </a:schemeClr>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2400">
                      <a:ea typeface="新細明體"/>
                      <a:cs typeface="Calibri"/>
                    </a:rPr>
                    <a:t>good</a:t>
                  </a:r>
                  <a:endParaRPr lang="zh-TW" altLang="en-US" sz="2400">
                    <a:ea typeface="新細明體"/>
                    <a:cs typeface="Calibri"/>
                  </a:endParaRPr>
                </a:p>
              </p:txBody>
            </p:sp>
            <p:sp>
              <p:nvSpPr>
                <p:cNvPr id="31" name="文字方塊 1">
                  <a:extLst>
                    <a:ext uri="{FF2B5EF4-FFF2-40B4-BE49-F238E27FC236}">
                      <a16:creationId xmlns:a16="http://schemas.microsoft.com/office/drawing/2014/main" id="{640895D1-E5F8-07C9-6E5E-3CD5C1385812}"/>
                    </a:ext>
                  </a:extLst>
                </p:cNvPr>
                <p:cNvSpPr txBox="1"/>
                <p:nvPr/>
              </p:nvSpPr>
              <p:spPr>
                <a:xfrm rot="2513958">
                  <a:off x="7482443" y="1918630"/>
                  <a:ext cx="670723" cy="461665"/>
                </a:xfrm>
                <a:prstGeom prst="rect">
                  <a:avLst/>
                </a:prstGeom>
                <a:solidFill>
                  <a:schemeClr val="accent5">
                    <a:lumMod val="20000"/>
                    <a:lumOff val="80000"/>
                  </a:schemeClr>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2400">
                      <a:ea typeface="新細明體"/>
                      <a:cs typeface="Calibri"/>
                    </a:rPr>
                    <a:t>yes</a:t>
                  </a:r>
                  <a:endParaRPr lang="zh-TW" altLang="en-US" sz="2400">
                    <a:ea typeface="新細明體"/>
                    <a:cs typeface="Calibri"/>
                  </a:endParaRPr>
                </a:p>
              </p:txBody>
            </p:sp>
            <p:sp>
              <p:nvSpPr>
                <p:cNvPr id="32" name="文字方塊 1">
                  <a:extLst>
                    <a:ext uri="{FF2B5EF4-FFF2-40B4-BE49-F238E27FC236}">
                      <a16:creationId xmlns:a16="http://schemas.microsoft.com/office/drawing/2014/main" id="{87A930DE-3AA5-408C-520E-AC4A074D860C}"/>
                    </a:ext>
                  </a:extLst>
                </p:cNvPr>
                <p:cNvSpPr txBox="1"/>
                <p:nvPr/>
              </p:nvSpPr>
              <p:spPr>
                <a:xfrm rot="2513958">
                  <a:off x="8057131" y="1951214"/>
                  <a:ext cx="768304" cy="461665"/>
                </a:xfrm>
                <a:prstGeom prst="rect">
                  <a:avLst/>
                </a:prstGeom>
                <a:solidFill>
                  <a:schemeClr val="accent5">
                    <a:lumMod val="20000"/>
                    <a:lumOff val="80000"/>
                  </a:schemeClr>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2400">
                      <a:ea typeface="新細明體"/>
                      <a:cs typeface="Calibri"/>
                    </a:rPr>
                    <a:t>no</a:t>
                  </a:r>
                  <a:endParaRPr lang="zh-TW" altLang="en-US" sz="2400">
                    <a:ea typeface="新細明體"/>
                    <a:cs typeface="Calibri"/>
                  </a:endParaRPr>
                </a:p>
              </p:txBody>
            </p:sp>
            <p:sp>
              <p:nvSpPr>
                <p:cNvPr id="33" name="文字方塊 1">
                  <a:extLst>
                    <a:ext uri="{FF2B5EF4-FFF2-40B4-BE49-F238E27FC236}">
                      <a16:creationId xmlns:a16="http://schemas.microsoft.com/office/drawing/2014/main" id="{F256A400-4503-6FA5-5B61-ACF08F375169}"/>
                    </a:ext>
                  </a:extLst>
                </p:cNvPr>
                <p:cNvSpPr txBox="1"/>
                <p:nvPr/>
              </p:nvSpPr>
              <p:spPr>
                <a:xfrm rot="2513958">
                  <a:off x="8679926" y="1886688"/>
                  <a:ext cx="575061" cy="461665"/>
                </a:xfrm>
                <a:prstGeom prst="rect">
                  <a:avLst/>
                </a:prstGeom>
                <a:solidFill>
                  <a:schemeClr val="accent5">
                    <a:lumMod val="20000"/>
                    <a:lumOff val="80000"/>
                  </a:schemeClr>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2400">
                      <a:ea typeface="新細明體"/>
                      <a:cs typeface="Calibri"/>
                    </a:rPr>
                    <a:t>joy</a:t>
                  </a:r>
                  <a:endParaRPr lang="zh-TW" altLang="en-US" sz="2400">
                    <a:ea typeface="新細明體"/>
                    <a:cs typeface="Calibri"/>
                  </a:endParaRPr>
                </a:p>
              </p:txBody>
            </p:sp>
            <p:sp>
              <p:nvSpPr>
                <p:cNvPr id="34" name="文字方塊 1">
                  <a:extLst>
                    <a:ext uri="{FF2B5EF4-FFF2-40B4-BE49-F238E27FC236}">
                      <a16:creationId xmlns:a16="http://schemas.microsoft.com/office/drawing/2014/main" id="{42A8F766-E87A-B476-8E2F-09ABCBB42212}"/>
                    </a:ext>
                  </a:extLst>
                </p:cNvPr>
                <p:cNvSpPr txBox="1"/>
                <p:nvPr/>
              </p:nvSpPr>
              <p:spPr>
                <a:xfrm rot="2513958">
                  <a:off x="9422022" y="2175451"/>
                  <a:ext cx="1439852" cy="461665"/>
                </a:xfrm>
                <a:prstGeom prst="rect">
                  <a:avLst/>
                </a:prstGeom>
                <a:solidFill>
                  <a:schemeClr val="accent5">
                    <a:lumMod val="20000"/>
                    <a:lumOff val="80000"/>
                  </a:schemeClr>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2400">
                      <a:ea typeface="新細明體"/>
                      <a:cs typeface="Calibri"/>
                    </a:rPr>
                    <a:t>otherwise</a:t>
                  </a:r>
                  <a:endParaRPr lang="zh-TW" altLang="en-US" sz="2400">
                    <a:ea typeface="新細明體"/>
                    <a:cs typeface="Calibri"/>
                  </a:endParaRPr>
                </a:p>
              </p:txBody>
            </p:sp>
            <p:sp>
              <p:nvSpPr>
                <p:cNvPr id="35" name="文字方塊 1">
                  <a:extLst>
                    <a:ext uri="{FF2B5EF4-FFF2-40B4-BE49-F238E27FC236}">
                      <a16:creationId xmlns:a16="http://schemas.microsoft.com/office/drawing/2014/main" id="{9CB5602B-077D-5C67-BAC1-98D01BEE5F40}"/>
                    </a:ext>
                  </a:extLst>
                </p:cNvPr>
                <p:cNvSpPr txBox="1"/>
                <p:nvPr/>
              </p:nvSpPr>
              <p:spPr>
                <a:xfrm rot="2513958">
                  <a:off x="10091489" y="1975852"/>
                  <a:ext cx="842089" cy="461665"/>
                </a:xfrm>
                <a:prstGeom prst="rect">
                  <a:avLst/>
                </a:prstGeom>
                <a:solidFill>
                  <a:schemeClr val="accent5">
                    <a:lumMod val="20000"/>
                    <a:lumOff val="80000"/>
                  </a:schemeClr>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2400">
                      <a:ea typeface="新細明體"/>
                      <a:cs typeface="Calibri"/>
                    </a:rPr>
                    <a:t>false</a:t>
                  </a:r>
                  <a:endParaRPr lang="zh-TW" altLang="en-US" sz="2400">
                    <a:ea typeface="新細明體"/>
                    <a:cs typeface="Calibri"/>
                  </a:endParaRPr>
                </a:p>
              </p:txBody>
            </p:sp>
          </p:grpSp>
        </p:grpSp>
      </p:grpSp>
      <p:graphicFrame>
        <p:nvGraphicFramePr>
          <p:cNvPr id="58" name="Table 46">
            <a:extLst>
              <a:ext uri="{FF2B5EF4-FFF2-40B4-BE49-F238E27FC236}">
                <a16:creationId xmlns:a16="http://schemas.microsoft.com/office/drawing/2014/main" id="{24D38388-36EB-2338-3D76-DE1EC3A54614}"/>
              </a:ext>
            </a:extLst>
          </p:cNvPr>
          <p:cNvGraphicFramePr>
            <a:graphicFrameLocks noGrp="1"/>
          </p:cNvGraphicFramePr>
          <p:nvPr/>
        </p:nvGraphicFramePr>
        <p:xfrm>
          <a:off x="1863736" y="3205673"/>
          <a:ext cx="3699631" cy="1188720"/>
        </p:xfrm>
        <a:graphic>
          <a:graphicData uri="http://schemas.openxmlformats.org/drawingml/2006/table">
            <a:tbl>
              <a:tblPr firstRow="1" bandRow="1">
                <a:tableStyleId>{5C22544A-7EE6-4342-B048-85BDC9FD1C3A}</a:tableStyleId>
              </a:tblPr>
              <a:tblGrid>
                <a:gridCol w="1544237">
                  <a:extLst>
                    <a:ext uri="{9D8B030D-6E8A-4147-A177-3AD203B41FA5}">
                      <a16:colId xmlns:a16="http://schemas.microsoft.com/office/drawing/2014/main" val="4214173310"/>
                    </a:ext>
                  </a:extLst>
                </a:gridCol>
                <a:gridCol w="2155394">
                  <a:extLst>
                    <a:ext uri="{9D8B030D-6E8A-4147-A177-3AD203B41FA5}">
                      <a16:colId xmlns:a16="http://schemas.microsoft.com/office/drawing/2014/main" val="991181420"/>
                    </a:ext>
                  </a:extLst>
                </a:gridCol>
              </a:tblGrid>
              <a:tr h="316696">
                <a:tc>
                  <a:txBody>
                    <a:bodyPr/>
                    <a:lstStyle/>
                    <a:p>
                      <a:r>
                        <a:rPr lang="en-US" altLang="zh-TW" sz="2000" b="1">
                          <a:solidFill>
                            <a:sysClr val="windowText" lastClr="000000"/>
                          </a:solidFill>
                        </a:rPr>
                        <a:t>Premise</a:t>
                      </a:r>
                      <a:endParaRPr lang="en-TW" sz="2000" b="1">
                        <a:solidFill>
                          <a:sysClr val="windowText" lastClr="000000"/>
                        </a:solidFill>
                      </a:endParaRPr>
                    </a:p>
                  </a:txBody>
                  <a:tcPr>
                    <a:solidFill>
                      <a:srgbClr val="4DEA7A"/>
                    </a:solidFill>
                  </a:tcPr>
                </a:tc>
                <a:tc>
                  <a:txBody>
                    <a:bodyPr/>
                    <a:lstStyle/>
                    <a:p>
                      <a:r>
                        <a:rPr lang="en-US" altLang="zh-TW" sz="2000" b="0">
                          <a:solidFill>
                            <a:sysClr val="windowText" lastClr="000000"/>
                          </a:solidFill>
                        </a:rPr>
                        <a:t>Mary</a:t>
                      </a:r>
                      <a:r>
                        <a:rPr lang="zh-TW" altLang="en-US" sz="2000" b="0">
                          <a:solidFill>
                            <a:sysClr val="windowText" lastClr="000000"/>
                          </a:solidFill>
                        </a:rPr>
                        <a:t> </a:t>
                      </a:r>
                      <a:r>
                        <a:rPr lang="en-US" altLang="zh-TW" sz="2000" b="0">
                          <a:solidFill>
                            <a:sysClr val="windowText" lastClr="000000"/>
                          </a:solidFill>
                        </a:rPr>
                        <a:t>likes</a:t>
                      </a:r>
                      <a:r>
                        <a:rPr lang="zh-TW" altLang="en-US" sz="2000" b="0">
                          <a:solidFill>
                            <a:sysClr val="windowText" lastClr="000000"/>
                          </a:solidFill>
                        </a:rPr>
                        <a:t> </a:t>
                      </a:r>
                      <a:r>
                        <a:rPr lang="en-US" altLang="zh-TW" sz="2000" b="0">
                          <a:solidFill>
                            <a:sysClr val="windowText" lastClr="000000"/>
                          </a:solidFill>
                        </a:rPr>
                        <a:t>pie.</a:t>
                      </a:r>
                      <a:endParaRPr lang="en-TW" sz="2000" b="0">
                        <a:solidFill>
                          <a:sysClr val="windowText" lastClr="000000"/>
                        </a:solidFill>
                      </a:endParaRPr>
                    </a:p>
                  </a:txBody>
                  <a:tcPr>
                    <a:solidFill>
                      <a:srgbClr val="4DEA7A"/>
                    </a:solidFill>
                  </a:tcPr>
                </a:tc>
                <a:extLst>
                  <a:ext uri="{0D108BD9-81ED-4DB2-BD59-A6C34878D82A}">
                    <a16:rowId xmlns:a16="http://schemas.microsoft.com/office/drawing/2014/main" val="4190113986"/>
                  </a:ext>
                </a:extLst>
              </a:tr>
              <a:tr h="370840">
                <a:tc>
                  <a:txBody>
                    <a:bodyPr/>
                    <a:lstStyle/>
                    <a:p>
                      <a:r>
                        <a:rPr lang="en-US" altLang="zh-TW" sz="2000" b="1">
                          <a:solidFill>
                            <a:sysClr val="windowText" lastClr="000000"/>
                          </a:solidFill>
                        </a:rPr>
                        <a:t>Hypothesis</a:t>
                      </a:r>
                      <a:endParaRPr lang="en-TW" sz="2000" b="1">
                        <a:solidFill>
                          <a:sysClr val="windowText" lastClr="000000"/>
                        </a:solidFill>
                      </a:endParaRPr>
                    </a:p>
                  </a:txBody>
                  <a:tcPr>
                    <a:solidFill>
                      <a:srgbClr val="FAE600"/>
                    </a:solidFill>
                  </a:tcPr>
                </a:tc>
                <a:tc>
                  <a:txBody>
                    <a:bodyPr/>
                    <a:lstStyle/>
                    <a:p>
                      <a:r>
                        <a:rPr lang="en-US" altLang="zh-TW" sz="2000" b="0">
                          <a:solidFill>
                            <a:sysClr val="windowText" lastClr="000000"/>
                          </a:solidFill>
                        </a:rPr>
                        <a:t>Mary</a:t>
                      </a:r>
                      <a:r>
                        <a:rPr lang="zh-TW" altLang="en-US" sz="2000" b="0">
                          <a:solidFill>
                            <a:sysClr val="windowText" lastClr="000000"/>
                          </a:solidFill>
                        </a:rPr>
                        <a:t> </a:t>
                      </a:r>
                      <a:r>
                        <a:rPr lang="en-US" altLang="zh-TW" sz="2000" b="0">
                          <a:solidFill>
                            <a:sysClr val="windowText" lastClr="000000"/>
                          </a:solidFill>
                        </a:rPr>
                        <a:t>hates</a:t>
                      </a:r>
                      <a:r>
                        <a:rPr lang="zh-TW" altLang="en-US" sz="2000" b="0">
                          <a:solidFill>
                            <a:sysClr val="windowText" lastClr="000000"/>
                          </a:solidFill>
                        </a:rPr>
                        <a:t> </a:t>
                      </a:r>
                      <a:r>
                        <a:rPr lang="en-US" altLang="zh-TW" sz="2000" b="0">
                          <a:solidFill>
                            <a:sysClr val="windowText" lastClr="000000"/>
                          </a:solidFill>
                        </a:rPr>
                        <a:t>pie.</a:t>
                      </a:r>
                      <a:endParaRPr lang="en-TW" sz="2000" b="0">
                        <a:solidFill>
                          <a:sysClr val="windowText" lastClr="000000"/>
                        </a:solidFill>
                      </a:endParaRPr>
                    </a:p>
                  </a:txBody>
                  <a:tcPr>
                    <a:solidFill>
                      <a:srgbClr val="FAE600"/>
                    </a:solidFill>
                  </a:tcPr>
                </a:tc>
                <a:extLst>
                  <a:ext uri="{0D108BD9-81ED-4DB2-BD59-A6C34878D82A}">
                    <a16:rowId xmlns:a16="http://schemas.microsoft.com/office/drawing/2014/main" val="1457579923"/>
                  </a:ext>
                </a:extLst>
              </a:tr>
              <a:tr h="370840">
                <a:tc>
                  <a:txBody>
                    <a:bodyPr/>
                    <a:lstStyle/>
                    <a:p>
                      <a:r>
                        <a:rPr lang="en-US" altLang="zh-TW" sz="2000" b="1">
                          <a:solidFill>
                            <a:sysClr val="windowText" lastClr="000000"/>
                          </a:solidFill>
                        </a:rPr>
                        <a:t>Label</a:t>
                      </a:r>
                      <a:endParaRPr lang="en-TW" sz="2000" b="1">
                        <a:solidFill>
                          <a:sysClr val="windowText" lastClr="000000"/>
                        </a:solidFill>
                      </a:endParaRPr>
                    </a:p>
                  </a:txBody>
                  <a:tcPr>
                    <a:noFill/>
                  </a:tcPr>
                </a:tc>
                <a:tc>
                  <a:txBody>
                    <a:bodyPr/>
                    <a:lstStyle/>
                    <a:p>
                      <a:r>
                        <a:rPr lang="en-US" altLang="zh-TW" sz="2000" b="0">
                          <a:solidFill>
                            <a:sysClr val="windowText" lastClr="000000"/>
                          </a:solidFill>
                        </a:rPr>
                        <a:t>2</a:t>
                      </a:r>
                      <a:endParaRPr lang="en-TW" sz="2000" b="0">
                        <a:solidFill>
                          <a:sysClr val="windowText" lastClr="000000"/>
                        </a:solidFill>
                      </a:endParaRPr>
                    </a:p>
                  </a:txBody>
                  <a:tcPr>
                    <a:noFill/>
                  </a:tcPr>
                </a:tc>
                <a:extLst>
                  <a:ext uri="{0D108BD9-81ED-4DB2-BD59-A6C34878D82A}">
                    <a16:rowId xmlns:a16="http://schemas.microsoft.com/office/drawing/2014/main" val="79977882"/>
                  </a:ext>
                </a:extLst>
              </a:tr>
            </a:tbl>
          </a:graphicData>
        </a:graphic>
      </p:graphicFrame>
      <p:graphicFrame>
        <p:nvGraphicFramePr>
          <p:cNvPr id="59" name="Table 46">
            <a:extLst>
              <a:ext uri="{FF2B5EF4-FFF2-40B4-BE49-F238E27FC236}">
                <a16:creationId xmlns:a16="http://schemas.microsoft.com/office/drawing/2014/main" id="{6CED4320-633E-EFE5-F14C-3E14A594F59F}"/>
              </a:ext>
            </a:extLst>
          </p:cNvPr>
          <p:cNvGraphicFramePr>
            <a:graphicFrameLocks noGrp="1"/>
          </p:cNvGraphicFramePr>
          <p:nvPr/>
        </p:nvGraphicFramePr>
        <p:xfrm>
          <a:off x="1863735" y="4995030"/>
          <a:ext cx="3699631" cy="1188720"/>
        </p:xfrm>
        <a:graphic>
          <a:graphicData uri="http://schemas.openxmlformats.org/drawingml/2006/table">
            <a:tbl>
              <a:tblPr firstRow="1" bandRow="1">
                <a:tableStyleId>{5C22544A-7EE6-4342-B048-85BDC9FD1C3A}</a:tableStyleId>
              </a:tblPr>
              <a:tblGrid>
                <a:gridCol w="1544237">
                  <a:extLst>
                    <a:ext uri="{9D8B030D-6E8A-4147-A177-3AD203B41FA5}">
                      <a16:colId xmlns:a16="http://schemas.microsoft.com/office/drawing/2014/main" val="4214173310"/>
                    </a:ext>
                  </a:extLst>
                </a:gridCol>
                <a:gridCol w="2155394">
                  <a:extLst>
                    <a:ext uri="{9D8B030D-6E8A-4147-A177-3AD203B41FA5}">
                      <a16:colId xmlns:a16="http://schemas.microsoft.com/office/drawing/2014/main" val="991181420"/>
                    </a:ext>
                  </a:extLst>
                </a:gridCol>
              </a:tblGrid>
              <a:tr h="316696">
                <a:tc>
                  <a:txBody>
                    <a:bodyPr/>
                    <a:lstStyle/>
                    <a:p>
                      <a:r>
                        <a:rPr lang="en-US" altLang="zh-TW" sz="2000" b="1">
                          <a:solidFill>
                            <a:sysClr val="windowText" lastClr="000000"/>
                          </a:solidFill>
                        </a:rPr>
                        <a:t>Premise</a:t>
                      </a:r>
                      <a:endParaRPr lang="en-TW" sz="2000" b="1">
                        <a:solidFill>
                          <a:sysClr val="windowText" lastClr="000000"/>
                        </a:solidFill>
                      </a:endParaRPr>
                    </a:p>
                  </a:txBody>
                  <a:tcPr>
                    <a:solidFill>
                      <a:srgbClr val="4DEA7A"/>
                    </a:solidFill>
                  </a:tcPr>
                </a:tc>
                <a:tc>
                  <a:txBody>
                    <a:bodyPr/>
                    <a:lstStyle/>
                    <a:p>
                      <a:r>
                        <a:rPr lang="en-US" altLang="zh-TW" sz="2000" b="0">
                          <a:solidFill>
                            <a:sysClr val="windowText" lastClr="000000"/>
                          </a:solidFill>
                        </a:rPr>
                        <a:t>I saw her yesterday.</a:t>
                      </a:r>
                      <a:endParaRPr lang="en-TW" sz="2000" b="0">
                        <a:solidFill>
                          <a:sysClr val="windowText" lastClr="000000"/>
                        </a:solidFill>
                      </a:endParaRPr>
                    </a:p>
                  </a:txBody>
                  <a:tcPr>
                    <a:solidFill>
                      <a:srgbClr val="4DEA7A"/>
                    </a:solidFill>
                  </a:tcPr>
                </a:tc>
                <a:extLst>
                  <a:ext uri="{0D108BD9-81ED-4DB2-BD59-A6C34878D82A}">
                    <a16:rowId xmlns:a16="http://schemas.microsoft.com/office/drawing/2014/main" val="4190113986"/>
                  </a:ext>
                </a:extLst>
              </a:tr>
              <a:tr h="370840">
                <a:tc>
                  <a:txBody>
                    <a:bodyPr/>
                    <a:lstStyle/>
                    <a:p>
                      <a:r>
                        <a:rPr lang="en-US" altLang="zh-TW" sz="2000" b="1">
                          <a:solidFill>
                            <a:sysClr val="windowText" lastClr="000000"/>
                          </a:solidFill>
                        </a:rPr>
                        <a:t>Hypothesis</a:t>
                      </a:r>
                      <a:endParaRPr lang="en-TW" sz="2000" b="1">
                        <a:solidFill>
                          <a:sysClr val="windowText" lastClr="000000"/>
                        </a:solidFill>
                      </a:endParaRPr>
                    </a:p>
                  </a:txBody>
                  <a:tcPr>
                    <a:solidFill>
                      <a:srgbClr val="FAE600"/>
                    </a:solidFill>
                  </a:tcPr>
                </a:tc>
                <a:tc>
                  <a:txBody>
                    <a:bodyPr/>
                    <a:lstStyle/>
                    <a:p>
                      <a:r>
                        <a:rPr lang="en-US" altLang="zh-TW" sz="2000" b="0">
                          <a:solidFill>
                            <a:sysClr val="windowText" lastClr="000000"/>
                          </a:solidFill>
                        </a:rPr>
                        <a:t>I didn’t met her.</a:t>
                      </a:r>
                      <a:endParaRPr lang="en-TW" sz="2000" b="0">
                        <a:solidFill>
                          <a:sysClr val="windowText" lastClr="000000"/>
                        </a:solidFill>
                      </a:endParaRPr>
                    </a:p>
                  </a:txBody>
                  <a:tcPr>
                    <a:solidFill>
                      <a:srgbClr val="FAE600"/>
                    </a:solidFill>
                  </a:tcPr>
                </a:tc>
                <a:extLst>
                  <a:ext uri="{0D108BD9-81ED-4DB2-BD59-A6C34878D82A}">
                    <a16:rowId xmlns:a16="http://schemas.microsoft.com/office/drawing/2014/main" val="1457579923"/>
                  </a:ext>
                </a:extLst>
              </a:tr>
              <a:tr h="370840">
                <a:tc>
                  <a:txBody>
                    <a:bodyPr/>
                    <a:lstStyle/>
                    <a:p>
                      <a:r>
                        <a:rPr lang="en-US" altLang="zh-TW" sz="2000" b="1">
                          <a:solidFill>
                            <a:sysClr val="windowText" lastClr="000000"/>
                          </a:solidFill>
                        </a:rPr>
                        <a:t>Label</a:t>
                      </a:r>
                      <a:endParaRPr lang="en-TW" sz="2000" b="1">
                        <a:solidFill>
                          <a:sysClr val="windowText" lastClr="000000"/>
                        </a:solidFill>
                      </a:endParaRPr>
                    </a:p>
                  </a:txBody>
                  <a:tcPr>
                    <a:noFill/>
                  </a:tcPr>
                </a:tc>
                <a:tc>
                  <a:txBody>
                    <a:bodyPr/>
                    <a:lstStyle/>
                    <a:p>
                      <a:r>
                        <a:rPr lang="en-US" altLang="zh-TW" sz="2000" b="0">
                          <a:solidFill>
                            <a:sysClr val="windowText" lastClr="000000"/>
                          </a:solidFill>
                        </a:rPr>
                        <a:t>2</a:t>
                      </a:r>
                      <a:endParaRPr lang="en-TW" sz="2000" b="0">
                        <a:solidFill>
                          <a:sysClr val="windowText" lastClr="000000"/>
                        </a:solidFill>
                      </a:endParaRPr>
                    </a:p>
                  </a:txBody>
                  <a:tcPr>
                    <a:noFill/>
                  </a:tcPr>
                </a:tc>
                <a:extLst>
                  <a:ext uri="{0D108BD9-81ED-4DB2-BD59-A6C34878D82A}">
                    <a16:rowId xmlns:a16="http://schemas.microsoft.com/office/drawing/2014/main" val="79977882"/>
                  </a:ext>
                </a:extLst>
              </a:tr>
            </a:tbl>
          </a:graphicData>
        </a:graphic>
      </p:graphicFrame>
      <p:sp>
        <p:nvSpPr>
          <p:cNvPr id="60" name="文字方塊 35">
            <a:extLst>
              <a:ext uri="{FF2B5EF4-FFF2-40B4-BE49-F238E27FC236}">
                <a16:creationId xmlns:a16="http://schemas.microsoft.com/office/drawing/2014/main" id="{DB1C2E34-B87D-6032-EA80-E33A6B8EE01B}"/>
              </a:ext>
            </a:extLst>
          </p:cNvPr>
          <p:cNvSpPr txBox="1"/>
          <p:nvPr/>
        </p:nvSpPr>
        <p:spPr>
          <a:xfrm rot="5400000">
            <a:off x="3742130" y="4473174"/>
            <a:ext cx="466061"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zh-TW" altLang="en-US" sz="2800" b="1">
                <a:ea typeface="新細明體"/>
              </a:rPr>
              <a:t>...</a:t>
            </a:r>
            <a:endParaRPr lang="zh-TW" sz="2800" b="1">
              <a:ea typeface="新細明體"/>
              <a:cs typeface="Calibri"/>
            </a:endParaRPr>
          </a:p>
        </p:txBody>
      </p:sp>
      <p:cxnSp>
        <p:nvCxnSpPr>
          <p:cNvPr id="61" name="直線單箭頭接點 22">
            <a:extLst>
              <a:ext uri="{FF2B5EF4-FFF2-40B4-BE49-F238E27FC236}">
                <a16:creationId xmlns:a16="http://schemas.microsoft.com/office/drawing/2014/main" id="{3D2F0D74-2D5F-3452-2EA7-8EE90D6598AE}"/>
              </a:ext>
            </a:extLst>
          </p:cNvPr>
          <p:cNvCxnSpPr>
            <a:cxnSpLocks/>
          </p:cNvCxnSpPr>
          <p:nvPr/>
        </p:nvCxnSpPr>
        <p:spPr>
          <a:xfrm>
            <a:off x="5829239" y="5887883"/>
            <a:ext cx="832818"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3" name="文字方塊 4">
            <a:extLst>
              <a:ext uri="{FF2B5EF4-FFF2-40B4-BE49-F238E27FC236}">
                <a16:creationId xmlns:a16="http://schemas.microsoft.com/office/drawing/2014/main" id="{7D88173F-8CFA-6EC6-2199-448DFED860C6}"/>
              </a:ext>
            </a:extLst>
          </p:cNvPr>
          <p:cNvSpPr txBox="1"/>
          <p:nvPr/>
        </p:nvSpPr>
        <p:spPr>
          <a:xfrm>
            <a:off x="-54664" y="3840033"/>
            <a:ext cx="1644301" cy="132343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2000">
                <a:ea typeface="新細明體"/>
                <a:cs typeface="Calibri"/>
              </a:rPr>
              <a:t>All the contradiction</a:t>
            </a:r>
            <a:br>
              <a:rPr lang="en-US" altLang="zh-TW" sz="2000">
                <a:ea typeface="新細明體"/>
                <a:cs typeface="Calibri"/>
              </a:rPr>
            </a:br>
            <a:r>
              <a:rPr lang="en-US" altLang="zh-TW" sz="2000">
                <a:ea typeface="新細明體"/>
                <a:cs typeface="Calibri"/>
              </a:rPr>
              <a:t>training</a:t>
            </a:r>
          </a:p>
          <a:p>
            <a:pPr algn="ctr"/>
            <a:r>
              <a:rPr lang="en-US" altLang="zh-TW" sz="2000">
                <a:ea typeface="新細明體"/>
                <a:cs typeface="Calibri"/>
              </a:rPr>
              <a:t>samples</a:t>
            </a:r>
            <a:endParaRPr lang="zh-TW" sz="2000">
              <a:cs typeface="Calibri" panose="020F0502020204030204"/>
            </a:endParaRPr>
          </a:p>
        </p:txBody>
      </p:sp>
      <p:sp>
        <p:nvSpPr>
          <p:cNvPr id="64" name="左大括弧 63">
            <a:extLst>
              <a:ext uri="{FF2B5EF4-FFF2-40B4-BE49-F238E27FC236}">
                <a16:creationId xmlns:a16="http://schemas.microsoft.com/office/drawing/2014/main" id="{792E678E-7FB1-302E-DE8E-C7EEB50E5FAF}"/>
              </a:ext>
            </a:extLst>
          </p:cNvPr>
          <p:cNvSpPr/>
          <p:nvPr/>
        </p:nvSpPr>
        <p:spPr>
          <a:xfrm>
            <a:off x="1503645" y="3429000"/>
            <a:ext cx="235778" cy="2089637"/>
          </a:xfrm>
          <a:prstGeom prst="lef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TW" altLang="en-US"/>
          </a:p>
        </p:txBody>
      </p:sp>
      <p:sp>
        <p:nvSpPr>
          <p:cNvPr id="4" name="日期版面配置區 3">
            <a:extLst>
              <a:ext uri="{FF2B5EF4-FFF2-40B4-BE49-F238E27FC236}">
                <a16:creationId xmlns:a16="http://schemas.microsoft.com/office/drawing/2014/main" id="{1D3B3B29-1EF0-7FCD-4897-AB1457AFB291}"/>
              </a:ext>
            </a:extLst>
          </p:cNvPr>
          <p:cNvSpPr>
            <a:spLocks noGrp="1"/>
          </p:cNvSpPr>
          <p:nvPr>
            <p:ph type="dt" sz="half" idx="10"/>
          </p:nvPr>
        </p:nvSpPr>
        <p:spPr/>
        <p:txBody>
          <a:bodyPr/>
          <a:lstStyle/>
          <a:p>
            <a:endParaRPr lang="en-TW"/>
          </a:p>
        </p:txBody>
      </p:sp>
    </p:spTree>
    <p:extLst>
      <p:ext uri="{BB962C8B-B14F-4D97-AF65-F5344CB8AC3E}">
        <p14:creationId xmlns:p14="http://schemas.microsoft.com/office/powerpoint/2010/main" val="1241849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17235AF-5C98-CC02-3610-CB13C30B5EC5}"/>
              </a:ext>
            </a:extLst>
          </p:cNvPr>
          <p:cNvSpPr>
            <a:spLocks noGrp="1"/>
          </p:cNvSpPr>
          <p:nvPr>
            <p:ph type="title"/>
          </p:nvPr>
        </p:nvSpPr>
        <p:spPr/>
        <p:txBody>
          <a:bodyPr>
            <a:normAutofit/>
          </a:bodyPr>
          <a:lstStyle/>
          <a:p>
            <a:r>
              <a:rPr lang="en-US" altLang="zh-TW">
                <a:ea typeface="+mj-lt"/>
                <a:cs typeface="+mj-lt"/>
              </a:rPr>
              <a:t>Prompt tuning for few-shot learning</a:t>
            </a:r>
            <a:endParaRPr kumimoji="1" lang="zh-TW" altLang="en-US"/>
          </a:p>
        </p:txBody>
      </p:sp>
      <mc:AlternateContent xmlns:mc="http://schemas.openxmlformats.org/markup-compatibility/2006" xmlns:a14="http://schemas.microsoft.com/office/drawing/2010/main">
        <mc:Choice Requires="a14">
          <p:sp>
            <p:nvSpPr>
              <p:cNvPr id="3" name="內容版面配置區 2">
                <a:extLst>
                  <a:ext uri="{FF2B5EF4-FFF2-40B4-BE49-F238E27FC236}">
                    <a16:creationId xmlns:a16="http://schemas.microsoft.com/office/drawing/2014/main" id="{73A3394F-5C22-04A6-65C0-C0A13430BEB3}"/>
                  </a:ext>
                </a:extLst>
              </p:cNvPr>
              <p:cNvSpPr>
                <a:spLocks noGrp="1"/>
              </p:cNvSpPr>
              <p:nvPr>
                <p:ph idx="1"/>
              </p:nvPr>
            </p:nvSpPr>
            <p:spPr>
              <a:xfrm>
                <a:off x="838200" y="1219200"/>
                <a:ext cx="5463767" cy="4957763"/>
              </a:xfrm>
            </p:spPr>
            <p:txBody>
              <a:bodyPr/>
              <a:lstStyle/>
              <a:p>
                <a:r>
                  <a:rPr kumimoji="1" lang="en-US" altLang="zh-TW"/>
                  <a:t>How to select the verbalizer?</a:t>
                </a:r>
              </a:p>
              <a:p>
                <a:pPr lvl="1"/>
                <a:r>
                  <a:rPr kumimoji="1" lang="en-US" altLang="zh-TW"/>
                  <a:t>2. Search from the vocabulary</a:t>
                </a:r>
              </a:p>
              <a:p>
                <a:pPr lvl="2"/>
                <a:r>
                  <a:rPr kumimoji="1" lang="en-US" altLang="zh-TW"/>
                  <a:t>Step 2: Sum the LM head prediction for all the samples of class </a:t>
                </a:r>
                <a14:m>
                  <m:oMath xmlns:m="http://schemas.openxmlformats.org/officeDocument/2006/math">
                    <m:r>
                      <a:rPr kumimoji="1" lang="en-US" altLang="zh-TW" b="0" i="1" smtClean="0">
                        <a:latin typeface="Cambria Math" panose="02040503050406030204" pitchFamily="18" charset="0"/>
                      </a:rPr>
                      <m:t>𝑐</m:t>
                    </m:r>
                  </m:oMath>
                </a14:m>
                <a:r>
                  <a:rPr kumimoji="1" lang="en-US" altLang="zh-TW"/>
                  <a:t> and find the </a:t>
                </a:r>
                <a14:m>
                  <m:oMath xmlns:m="http://schemas.openxmlformats.org/officeDocument/2006/math">
                    <m:r>
                      <a:rPr kumimoji="1" lang="en-US" altLang="zh-TW" b="0" i="1" smtClean="0">
                        <a:latin typeface="Cambria Math" panose="02040503050406030204" pitchFamily="18" charset="0"/>
                      </a:rPr>
                      <m:t>𝑡𝑜𝑝</m:t>
                    </m:r>
                  </m:oMath>
                </a14:m>
                <a:r>
                  <a:rPr kumimoji="1" lang="en-US" altLang="zh-TW"/>
                  <a:t>-</a:t>
                </a:r>
                <a14:m>
                  <m:oMath xmlns:m="http://schemas.openxmlformats.org/officeDocument/2006/math">
                    <m:r>
                      <a:rPr kumimoji="1" lang="en-US" altLang="zh-TW" b="0" i="1" dirty="0" smtClean="0">
                        <a:latin typeface="Cambria Math" panose="02040503050406030204" pitchFamily="18" charset="0"/>
                      </a:rPr>
                      <m:t>𝑘</m:t>
                    </m:r>
                  </m:oMath>
                </a14:m>
                <a:r>
                  <a:rPr kumimoji="1" lang="en-US" altLang="zh-TW"/>
                  <a:t> words for class </a:t>
                </a:r>
                <a14:m>
                  <m:oMath xmlns:m="http://schemas.openxmlformats.org/officeDocument/2006/math">
                    <m:r>
                      <a:rPr kumimoji="1" lang="en-US" altLang="zh-TW" i="1">
                        <a:latin typeface="Cambria Math" panose="02040503050406030204" pitchFamily="18" charset="0"/>
                      </a:rPr>
                      <m:t>𝑐</m:t>
                    </m:r>
                  </m:oMath>
                </a14:m>
                <a:r>
                  <a:rPr kumimoji="1" lang="en-US" altLang="zh-TW"/>
                  <a:t> </a:t>
                </a:r>
                <a:endParaRPr kumimoji="1" lang="zh-TW" altLang="en-US"/>
              </a:p>
            </p:txBody>
          </p:sp>
        </mc:Choice>
        <mc:Fallback xmlns="">
          <p:sp>
            <p:nvSpPr>
              <p:cNvPr id="3" name="內容版面配置區 2">
                <a:extLst>
                  <a:ext uri="{FF2B5EF4-FFF2-40B4-BE49-F238E27FC236}">
                    <a16:creationId xmlns:a16="http://schemas.microsoft.com/office/drawing/2014/main" id="{73A3394F-5C22-04A6-65C0-C0A13430BEB3}"/>
                  </a:ext>
                </a:extLst>
              </p:cNvPr>
              <p:cNvSpPr>
                <a:spLocks noGrp="1" noRot="1" noChangeAspect="1" noMove="1" noResize="1" noEditPoints="1" noAdjustHandles="1" noChangeArrowheads="1" noChangeShapeType="1" noTextEdit="1"/>
              </p:cNvSpPr>
              <p:nvPr>
                <p:ph idx="1"/>
              </p:nvPr>
            </p:nvSpPr>
            <p:spPr>
              <a:xfrm>
                <a:off x="838200" y="1219200"/>
                <a:ext cx="5463767" cy="4957763"/>
              </a:xfrm>
              <a:blipFill>
                <a:blip r:embed="rId2"/>
                <a:stretch>
                  <a:fillRect l="-2009" t="-1968" r="-1116"/>
                </a:stretch>
              </a:blipFill>
            </p:spPr>
            <p:txBody>
              <a:bodyPr/>
              <a:lstStyle/>
              <a:p>
                <a:r>
                  <a:rPr lang="en-US">
                    <a:noFill/>
                  </a:rPr>
                  <a:t> </a:t>
                </a:r>
              </a:p>
            </p:txBody>
          </p:sp>
        </mc:Fallback>
      </mc:AlternateContent>
      <p:grpSp>
        <p:nvGrpSpPr>
          <p:cNvPr id="28" name="Group 42">
            <a:extLst>
              <a:ext uri="{FF2B5EF4-FFF2-40B4-BE49-F238E27FC236}">
                <a16:creationId xmlns:a16="http://schemas.microsoft.com/office/drawing/2014/main" id="{D0E7BBC1-0CCC-DBFF-463E-B94D30012C84}"/>
              </a:ext>
            </a:extLst>
          </p:cNvPr>
          <p:cNvGrpSpPr/>
          <p:nvPr/>
        </p:nvGrpSpPr>
        <p:grpSpPr>
          <a:xfrm>
            <a:off x="1610980" y="3293215"/>
            <a:ext cx="3918206" cy="2473948"/>
            <a:chOff x="6890481" y="133790"/>
            <a:chExt cx="3918206" cy="2413946"/>
          </a:xfrm>
        </p:grpSpPr>
        <p:grpSp>
          <p:nvGrpSpPr>
            <p:cNvPr id="29" name="群組 41">
              <a:extLst>
                <a:ext uri="{FF2B5EF4-FFF2-40B4-BE49-F238E27FC236}">
                  <a16:creationId xmlns:a16="http://schemas.microsoft.com/office/drawing/2014/main" id="{8C09ADAB-1876-3D30-C6CF-9CA7A8A18EC5}"/>
                </a:ext>
              </a:extLst>
            </p:cNvPr>
            <p:cNvGrpSpPr/>
            <p:nvPr/>
          </p:nvGrpSpPr>
          <p:grpSpPr>
            <a:xfrm>
              <a:off x="6954279" y="133790"/>
              <a:ext cx="3632789" cy="1584914"/>
              <a:chOff x="8282540" y="2045881"/>
              <a:chExt cx="3632789" cy="1584914"/>
            </a:xfrm>
          </p:grpSpPr>
          <p:cxnSp>
            <p:nvCxnSpPr>
              <p:cNvPr id="36" name="直線單箭頭接點 26">
                <a:extLst>
                  <a:ext uri="{FF2B5EF4-FFF2-40B4-BE49-F238E27FC236}">
                    <a16:creationId xmlns:a16="http://schemas.microsoft.com/office/drawing/2014/main" id="{5061EEDC-9191-C3DA-0A6D-1C8EB9E929DE}"/>
                  </a:ext>
                </a:extLst>
              </p:cNvPr>
              <p:cNvCxnSpPr/>
              <p:nvPr/>
            </p:nvCxnSpPr>
            <p:spPr>
              <a:xfrm>
                <a:off x="8282540" y="3604214"/>
                <a:ext cx="3632789" cy="26581"/>
              </a:xfrm>
              <a:prstGeom prst="straightConnector1">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37" name="矩形 27">
                <a:extLst>
                  <a:ext uri="{FF2B5EF4-FFF2-40B4-BE49-F238E27FC236}">
                    <a16:creationId xmlns:a16="http://schemas.microsoft.com/office/drawing/2014/main" id="{EE598055-2099-6E73-25F3-80D009DB2ADB}"/>
                  </a:ext>
                </a:extLst>
              </p:cNvPr>
              <p:cNvSpPr/>
              <p:nvPr/>
            </p:nvSpPr>
            <p:spPr>
              <a:xfrm>
                <a:off x="8363392" y="3250903"/>
                <a:ext cx="203791" cy="310117"/>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8" name="矩形 28">
                <a:extLst>
                  <a:ext uri="{FF2B5EF4-FFF2-40B4-BE49-F238E27FC236}">
                    <a16:creationId xmlns:a16="http://schemas.microsoft.com/office/drawing/2014/main" id="{276A141A-2E33-11D4-ECE0-5653F762A06C}"/>
                  </a:ext>
                </a:extLst>
              </p:cNvPr>
              <p:cNvSpPr/>
              <p:nvPr/>
            </p:nvSpPr>
            <p:spPr>
              <a:xfrm>
                <a:off x="8942275" y="3162299"/>
                <a:ext cx="203790" cy="381001"/>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9" name="矩形 29">
                <a:extLst>
                  <a:ext uri="{FF2B5EF4-FFF2-40B4-BE49-F238E27FC236}">
                    <a16:creationId xmlns:a16="http://schemas.microsoft.com/office/drawing/2014/main" id="{EF37429A-ABFC-384C-57B7-0FB313936A53}"/>
                  </a:ext>
                </a:extLst>
              </p:cNvPr>
              <p:cNvSpPr/>
              <p:nvPr/>
            </p:nvSpPr>
            <p:spPr>
              <a:xfrm>
                <a:off x="9521159" y="2905345"/>
                <a:ext cx="221511" cy="655675"/>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0" name="矩形 30">
                <a:extLst>
                  <a:ext uri="{FF2B5EF4-FFF2-40B4-BE49-F238E27FC236}">
                    <a16:creationId xmlns:a16="http://schemas.microsoft.com/office/drawing/2014/main" id="{FF387438-6EC7-137A-DD94-0423BDFD83F2}"/>
                  </a:ext>
                </a:extLst>
              </p:cNvPr>
              <p:cNvSpPr/>
              <p:nvPr/>
            </p:nvSpPr>
            <p:spPr>
              <a:xfrm>
                <a:off x="10100042" y="3348368"/>
                <a:ext cx="212651" cy="212652"/>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1" name="文字方塊 35">
                <a:extLst>
                  <a:ext uri="{FF2B5EF4-FFF2-40B4-BE49-F238E27FC236}">
                    <a16:creationId xmlns:a16="http://schemas.microsoft.com/office/drawing/2014/main" id="{D85AC122-B93E-5CE3-4908-8BA795636B46}"/>
                  </a:ext>
                </a:extLst>
              </p:cNvPr>
              <p:cNvSpPr txBox="1"/>
              <p:nvPr/>
            </p:nvSpPr>
            <p:spPr>
              <a:xfrm>
                <a:off x="10418356" y="3081891"/>
                <a:ext cx="466061"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zh-TW" altLang="en-US" sz="2800" b="1">
                    <a:ea typeface="新細明體"/>
                  </a:rPr>
                  <a:t>...</a:t>
                </a:r>
                <a:endParaRPr lang="zh-TW" sz="2800" b="1">
                  <a:ea typeface="新細明體"/>
                  <a:cs typeface="Calibri"/>
                </a:endParaRPr>
              </a:p>
            </p:txBody>
          </p:sp>
          <p:sp>
            <p:nvSpPr>
              <p:cNvPr id="42" name="矩形 36">
                <a:extLst>
                  <a:ext uri="{FF2B5EF4-FFF2-40B4-BE49-F238E27FC236}">
                    <a16:creationId xmlns:a16="http://schemas.microsoft.com/office/drawing/2014/main" id="{E704F197-51F4-CD22-AED2-68D6BAEB2EFA}"/>
                  </a:ext>
                </a:extLst>
              </p:cNvPr>
              <p:cNvSpPr/>
              <p:nvPr/>
            </p:nvSpPr>
            <p:spPr>
              <a:xfrm>
                <a:off x="10971320" y="2045881"/>
                <a:ext cx="212650" cy="1497419"/>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3" name="矩形 37">
                <a:extLst>
                  <a:ext uri="{FF2B5EF4-FFF2-40B4-BE49-F238E27FC236}">
                    <a16:creationId xmlns:a16="http://schemas.microsoft.com/office/drawing/2014/main" id="{F3937C85-A6FE-8D53-8178-4CB8C28091E4}"/>
                  </a:ext>
                </a:extLst>
              </p:cNvPr>
              <p:cNvSpPr/>
              <p:nvPr/>
            </p:nvSpPr>
            <p:spPr>
              <a:xfrm>
                <a:off x="11547250" y="3135718"/>
                <a:ext cx="221510" cy="425302"/>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30" name="文字方塊 1">
              <a:extLst>
                <a:ext uri="{FF2B5EF4-FFF2-40B4-BE49-F238E27FC236}">
                  <a16:creationId xmlns:a16="http://schemas.microsoft.com/office/drawing/2014/main" id="{ACD6E8BF-50C1-6DD2-AD8F-A902E5965C62}"/>
                </a:ext>
              </a:extLst>
            </p:cNvPr>
            <p:cNvSpPr txBox="1"/>
            <p:nvPr/>
          </p:nvSpPr>
          <p:spPr>
            <a:xfrm rot="2513958">
              <a:off x="6890481" y="1979418"/>
              <a:ext cx="760597" cy="400110"/>
            </a:xfrm>
            <a:prstGeom prst="rect">
              <a:avLst/>
            </a:prstGeom>
            <a:solidFill>
              <a:schemeClr val="accent5">
                <a:lumMod val="20000"/>
                <a:lumOff val="80000"/>
              </a:schemeClr>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2000">
                  <a:ea typeface="新細明體"/>
                  <a:cs typeface="Calibri"/>
                </a:rPr>
                <a:t>good</a:t>
              </a:r>
              <a:endParaRPr lang="zh-TW" altLang="en-US" sz="2000">
                <a:ea typeface="新細明體"/>
                <a:cs typeface="Calibri"/>
              </a:endParaRPr>
            </a:p>
          </p:txBody>
        </p:sp>
        <p:sp>
          <p:nvSpPr>
            <p:cNvPr id="31" name="文字方塊 1">
              <a:extLst>
                <a:ext uri="{FF2B5EF4-FFF2-40B4-BE49-F238E27FC236}">
                  <a16:creationId xmlns:a16="http://schemas.microsoft.com/office/drawing/2014/main" id="{640895D1-E5F8-07C9-6E5E-3CD5C1385812}"/>
                </a:ext>
              </a:extLst>
            </p:cNvPr>
            <p:cNvSpPr txBox="1"/>
            <p:nvPr/>
          </p:nvSpPr>
          <p:spPr>
            <a:xfrm rot="2513958">
              <a:off x="7497025" y="1911322"/>
              <a:ext cx="556665" cy="400110"/>
            </a:xfrm>
            <a:prstGeom prst="rect">
              <a:avLst/>
            </a:prstGeom>
            <a:solidFill>
              <a:schemeClr val="accent5">
                <a:lumMod val="20000"/>
                <a:lumOff val="80000"/>
              </a:schemeClr>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2000">
                  <a:ea typeface="新細明體"/>
                  <a:cs typeface="Calibri"/>
                </a:rPr>
                <a:t>yes</a:t>
              </a:r>
              <a:endParaRPr lang="zh-TW" altLang="en-US" sz="2000">
                <a:ea typeface="新細明體"/>
                <a:cs typeface="Calibri"/>
              </a:endParaRPr>
            </a:p>
          </p:txBody>
        </p:sp>
        <p:sp>
          <p:nvSpPr>
            <p:cNvPr id="32" name="文字方塊 1">
              <a:extLst>
                <a:ext uri="{FF2B5EF4-FFF2-40B4-BE49-F238E27FC236}">
                  <a16:creationId xmlns:a16="http://schemas.microsoft.com/office/drawing/2014/main" id="{87A930DE-3AA5-408C-520E-AC4A074D860C}"/>
                </a:ext>
              </a:extLst>
            </p:cNvPr>
            <p:cNvSpPr txBox="1"/>
            <p:nvPr/>
          </p:nvSpPr>
          <p:spPr>
            <a:xfrm rot="2513958">
              <a:off x="8073833" y="1938365"/>
              <a:ext cx="637653" cy="400110"/>
            </a:xfrm>
            <a:prstGeom prst="rect">
              <a:avLst/>
            </a:prstGeom>
            <a:solidFill>
              <a:schemeClr val="accent5">
                <a:lumMod val="20000"/>
                <a:lumOff val="80000"/>
              </a:schemeClr>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2000">
                  <a:ea typeface="新細明體"/>
                  <a:cs typeface="Calibri"/>
                </a:rPr>
                <a:t>no</a:t>
              </a:r>
              <a:endParaRPr lang="zh-TW" altLang="en-US" sz="2000">
                <a:ea typeface="新細明體"/>
                <a:cs typeface="Calibri"/>
              </a:endParaRPr>
            </a:p>
          </p:txBody>
        </p:sp>
        <p:sp>
          <p:nvSpPr>
            <p:cNvPr id="33" name="文字方塊 1">
              <a:extLst>
                <a:ext uri="{FF2B5EF4-FFF2-40B4-BE49-F238E27FC236}">
                  <a16:creationId xmlns:a16="http://schemas.microsoft.com/office/drawing/2014/main" id="{F256A400-4503-6FA5-5B61-ACF08F375169}"/>
                </a:ext>
              </a:extLst>
            </p:cNvPr>
            <p:cNvSpPr txBox="1"/>
            <p:nvPr/>
          </p:nvSpPr>
          <p:spPr>
            <a:xfrm rot="2513958">
              <a:off x="8673512" y="1934219"/>
              <a:ext cx="625237" cy="400110"/>
            </a:xfrm>
            <a:prstGeom prst="rect">
              <a:avLst/>
            </a:prstGeom>
            <a:solidFill>
              <a:schemeClr val="accent5">
                <a:lumMod val="20000"/>
                <a:lumOff val="80000"/>
              </a:schemeClr>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2000">
                  <a:ea typeface="新細明體"/>
                  <a:cs typeface="Calibri"/>
                </a:rPr>
                <a:t>joy</a:t>
              </a:r>
              <a:endParaRPr lang="zh-TW" altLang="en-US" sz="2000">
                <a:ea typeface="新細明體"/>
                <a:cs typeface="Calibri"/>
              </a:endParaRPr>
            </a:p>
          </p:txBody>
        </p:sp>
        <p:sp>
          <p:nvSpPr>
            <p:cNvPr id="34" name="文字方塊 1">
              <a:extLst>
                <a:ext uri="{FF2B5EF4-FFF2-40B4-BE49-F238E27FC236}">
                  <a16:creationId xmlns:a16="http://schemas.microsoft.com/office/drawing/2014/main" id="{42A8F766-E87A-B476-8E2F-09ABCBB42212}"/>
                </a:ext>
              </a:extLst>
            </p:cNvPr>
            <p:cNvSpPr txBox="1"/>
            <p:nvPr/>
          </p:nvSpPr>
          <p:spPr>
            <a:xfrm rot="2513958">
              <a:off x="9444457" y="2147626"/>
              <a:ext cx="1264351" cy="400110"/>
            </a:xfrm>
            <a:prstGeom prst="rect">
              <a:avLst/>
            </a:prstGeom>
            <a:solidFill>
              <a:schemeClr val="accent5">
                <a:lumMod val="20000"/>
                <a:lumOff val="80000"/>
              </a:schemeClr>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2000">
                  <a:ea typeface="新細明體"/>
                  <a:cs typeface="Calibri"/>
                </a:rPr>
                <a:t>otherwise</a:t>
              </a:r>
              <a:endParaRPr lang="zh-TW" altLang="en-US" sz="2000">
                <a:ea typeface="新細明體"/>
                <a:cs typeface="Calibri"/>
              </a:endParaRPr>
            </a:p>
          </p:txBody>
        </p:sp>
        <p:sp>
          <p:nvSpPr>
            <p:cNvPr id="35" name="文字方塊 1">
              <a:extLst>
                <a:ext uri="{FF2B5EF4-FFF2-40B4-BE49-F238E27FC236}">
                  <a16:creationId xmlns:a16="http://schemas.microsoft.com/office/drawing/2014/main" id="{9CB5602B-077D-5C67-BAC1-98D01BEE5F40}"/>
                </a:ext>
              </a:extLst>
            </p:cNvPr>
            <p:cNvSpPr txBox="1"/>
            <p:nvPr/>
          </p:nvSpPr>
          <p:spPr>
            <a:xfrm rot="2513958">
              <a:off x="10109796" y="1958814"/>
              <a:ext cx="698891" cy="400110"/>
            </a:xfrm>
            <a:prstGeom prst="rect">
              <a:avLst/>
            </a:prstGeom>
            <a:solidFill>
              <a:schemeClr val="accent5">
                <a:lumMod val="20000"/>
                <a:lumOff val="80000"/>
              </a:schemeClr>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2000">
                  <a:ea typeface="新細明體"/>
                  <a:cs typeface="Calibri"/>
                </a:rPr>
                <a:t>false</a:t>
              </a:r>
              <a:endParaRPr lang="zh-TW" altLang="en-US" sz="2000">
                <a:ea typeface="新細明體"/>
                <a:cs typeface="Calibri"/>
              </a:endParaRPr>
            </a:p>
          </p:txBody>
        </p:sp>
      </p:grpSp>
      <p:grpSp>
        <p:nvGrpSpPr>
          <p:cNvPr id="6" name="群組 5">
            <a:extLst>
              <a:ext uri="{FF2B5EF4-FFF2-40B4-BE49-F238E27FC236}">
                <a16:creationId xmlns:a16="http://schemas.microsoft.com/office/drawing/2014/main" id="{E742ED74-C93D-23EA-9B6B-262444162ACA}"/>
              </a:ext>
            </a:extLst>
          </p:cNvPr>
          <p:cNvGrpSpPr/>
          <p:nvPr/>
        </p:nvGrpSpPr>
        <p:grpSpPr>
          <a:xfrm>
            <a:off x="5823831" y="3945200"/>
            <a:ext cx="5427231" cy="1616935"/>
            <a:chOff x="6626622" y="2687211"/>
            <a:chExt cx="5427231" cy="1616935"/>
          </a:xfrm>
        </p:grpSpPr>
        <p:grpSp>
          <p:nvGrpSpPr>
            <p:cNvPr id="7" name="Group 14">
              <a:extLst>
                <a:ext uri="{FF2B5EF4-FFF2-40B4-BE49-F238E27FC236}">
                  <a16:creationId xmlns:a16="http://schemas.microsoft.com/office/drawing/2014/main" id="{5867816B-4360-148D-FF65-E0BC68118EC8}"/>
                </a:ext>
              </a:extLst>
            </p:cNvPr>
            <p:cNvGrpSpPr/>
            <p:nvPr/>
          </p:nvGrpSpPr>
          <p:grpSpPr>
            <a:xfrm>
              <a:off x="6626622" y="2687211"/>
              <a:ext cx="5427231" cy="1616935"/>
              <a:chOff x="1071164" y="2984652"/>
              <a:chExt cx="5427231" cy="1616935"/>
            </a:xfrm>
          </p:grpSpPr>
          <p:pic>
            <p:nvPicPr>
              <p:cNvPr id="9" name="Picture 9">
                <a:extLst>
                  <a:ext uri="{FF2B5EF4-FFF2-40B4-BE49-F238E27FC236}">
                    <a16:creationId xmlns:a16="http://schemas.microsoft.com/office/drawing/2014/main" id="{72CA1221-95A3-E11D-7126-CC460E3B5811}"/>
                  </a:ext>
                </a:extLst>
              </p:cNvPr>
              <p:cNvPicPr>
                <a:picLocks noChangeAspect="1"/>
              </p:cNvPicPr>
              <p:nvPr/>
            </p:nvPicPr>
            <p:blipFill>
              <a:blip r:embed="rId3"/>
              <a:stretch>
                <a:fillRect/>
              </a:stretch>
            </p:blipFill>
            <p:spPr>
              <a:xfrm>
                <a:off x="1071164" y="2984652"/>
                <a:ext cx="2296708" cy="1616935"/>
              </a:xfrm>
              <a:prstGeom prst="rect">
                <a:avLst/>
              </a:prstGeom>
            </p:spPr>
          </p:pic>
          <p:sp>
            <p:nvSpPr>
              <p:cNvPr id="10" name="Left Brace 7">
                <a:extLst>
                  <a:ext uri="{FF2B5EF4-FFF2-40B4-BE49-F238E27FC236}">
                    <a16:creationId xmlns:a16="http://schemas.microsoft.com/office/drawing/2014/main" id="{5D421AB1-37E8-6512-7D75-ADB447864E4E}"/>
                  </a:ext>
                </a:extLst>
              </p:cNvPr>
              <p:cNvSpPr/>
              <p:nvPr/>
            </p:nvSpPr>
            <p:spPr>
              <a:xfrm>
                <a:off x="4050142" y="3273702"/>
                <a:ext cx="303092" cy="1029442"/>
              </a:xfrm>
              <a:prstGeom prst="leftBrace">
                <a:avLst>
                  <a:gd name="adj1" fmla="val 8333"/>
                  <a:gd name="adj2" fmla="val 50784"/>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TW"/>
              </a:p>
            </p:txBody>
          </p:sp>
          <p:sp>
            <p:nvSpPr>
              <p:cNvPr id="12" name="文字方塊 4">
                <a:extLst>
                  <a:ext uri="{FF2B5EF4-FFF2-40B4-BE49-F238E27FC236}">
                    <a16:creationId xmlns:a16="http://schemas.microsoft.com/office/drawing/2014/main" id="{F09FA838-044E-24CE-A8C7-A67D3B18365B}"/>
                  </a:ext>
                </a:extLst>
              </p:cNvPr>
              <p:cNvSpPr txBox="1"/>
              <p:nvPr/>
            </p:nvSpPr>
            <p:spPr>
              <a:xfrm>
                <a:off x="4201687" y="3970093"/>
                <a:ext cx="2296708"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2400" b="1">
                    <a:solidFill>
                      <a:srgbClr val="008F00"/>
                    </a:solidFill>
                    <a:ea typeface="新細明體"/>
                    <a:cs typeface="Calibri"/>
                  </a:rPr>
                  <a:t>otherwise/no</a:t>
                </a:r>
                <a:endParaRPr lang="zh-TW" b="1">
                  <a:solidFill>
                    <a:srgbClr val="008F00"/>
                  </a:solidFill>
                  <a:cs typeface="Calibri" panose="020F0502020204030204"/>
                </a:endParaRPr>
              </a:p>
            </p:txBody>
          </p:sp>
        </p:grpSp>
        <p:sp>
          <p:nvSpPr>
            <p:cNvPr id="8" name="箭號: 向右 112">
              <a:extLst>
                <a:ext uri="{FF2B5EF4-FFF2-40B4-BE49-F238E27FC236}">
                  <a16:creationId xmlns:a16="http://schemas.microsoft.com/office/drawing/2014/main" id="{96D68915-5F39-A953-FAF8-AF0EBF46AC74}"/>
                </a:ext>
              </a:extLst>
            </p:cNvPr>
            <p:cNvSpPr/>
            <p:nvPr/>
          </p:nvSpPr>
          <p:spPr>
            <a:xfrm>
              <a:off x="8942256" y="3263311"/>
              <a:ext cx="522275" cy="455341"/>
            </a:xfrm>
            <a:prstGeom prst="rightArrow">
              <a:avLst>
                <a:gd name="adj1" fmla="val 27933"/>
                <a:gd name="adj2" fmla="val 36759"/>
              </a:avLst>
            </a:prstGeom>
            <a:solidFill>
              <a:srgbClr val="7D4B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cxnSp>
        <p:nvCxnSpPr>
          <p:cNvPr id="20" name="直線單箭頭接點 22">
            <a:extLst>
              <a:ext uri="{FF2B5EF4-FFF2-40B4-BE49-F238E27FC236}">
                <a16:creationId xmlns:a16="http://schemas.microsoft.com/office/drawing/2014/main" id="{4421718C-5BC8-ED60-A115-83CEFA1862D2}"/>
              </a:ext>
            </a:extLst>
          </p:cNvPr>
          <p:cNvCxnSpPr>
            <a:cxnSpLocks/>
          </p:cNvCxnSpPr>
          <p:nvPr/>
        </p:nvCxnSpPr>
        <p:spPr>
          <a:xfrm>
            <a:off x="2007555" y="3726352"/>
            <a:ext cx="905842" cy="44769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5" name="直線單箭頭接點 22">
            <a:extLst>
              <a:ext uri="{FF2B5EF4-FFF2-40B4-BE49-F238E27FC236}">
                <a16:creationId xmlns:a16="http://schemas.microsoft.com/office/drawing/2014/main" id="{2D3154FC-77D4-0815-F3E5-D588128D0A32}"/>
              </a:ext>
            </a:extLst>
          </p:cNvPr>
          <p:cNvCxnSpPr>
            <a:cxnSpLocks/>
          </p:cNvCxnSpPr>
          <p:nvPr/>
        </p:nvCxnSpPr>
        <p:spPr>
          <a:xfrm flipV="1">
            <a:off x="2042935" y="3345714"/>
            <a:ext cx="2233720" cy="352367"/>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7" name="文字方塊 4">
            <a:extLst>
              <a:ext uri="{FF2B5EF4-FFF2-40B4-BE49-F238E27FC236}">
                <a16:creationId xmlns:a16="http://schemas.microsoft.com/office/drawing/2014/main" id="{7658AA27-3DEA-75B6-6CC6-0655D4D7078F}"/>
              </a:ext>
            </a:extLst>
          </p:cNvPr>
          <p:cNvSpPr txBox="1"/>
          <p:nvPr/>
        </p:nvSpPr>
        <p:spPr>
          <a:xfrm>
            <a:off x="27544" y="3515994"/>
            <a:ext cx="1970908" cy="4001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2000">
                <a:ea typeface="新細明體"/>
                <a:cs typeface="Calibri"/>
              </a:rPr>
              <a:t>Top 2 predictions</a:t>
            </a:r>
            <a:endParaRPr lang="zh-TW" sz="2000">
              <a:cs typeface="Calibri" panose="020F0502020204030204"/>
            </a:endParaRPr>
          </a:p>
        </p:txBody>
      </p:sp>
      <p:sp>
        <p:nvSpPr>
          <p:cNvPr id="4" name="日期版面配置區 3">
            <a:extLst>
              <a:ext uri="{FF2B5EF4-FFF2-40B4-BE49-F238E27FC236}">
                <a16:creationId xmlns:a16="http://schemas.microsoft.com/office/drawing/2014/main" id="{B8CDB7D0-B02A-C97D-249B-193E0C7C95B8}"/>
              </a:ext>
            </a:extLst>
          </p:cNvPr>
          <p:cNvSpPr>
            <a:spLocks noGrp="1"/>
          </p:cNvSpPr>
          <p:nvPr>
            <p:ph type="dt" sz="half" idx="10"/>
          </p:nvPr>
        </p:nvSpPr>
        <p:spPr/>
        <p:txBody>
          <a:bodyPr/>
          <a:lstStyle/>
          <a:p>
            <a:endParaRPr lang="en-TW"/>
          </a:p>
        </p:txBody>
      </p:sp>
    </p:spTree>
    <p:extLst>
      <p:ext uri="{BB962C8B-B14F-4D97-AF65-F5344CB8AC3E}">
        <p14:creationId xmlns:p14="http://schemas.microsoft.com/office/powerpoint/2010/main" val="2830815436"/>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17235AF-5C98-CC02-3610-CB13C30B5EC5}"/>
              </a:ext>
            </a:extLst>
          </p:cNvPr>
          <p:cNvSpPr>
            <a:spLocks noGrp="1"/>
          </p:cNvSpPr>
          <p:nvPr>
            <p:ph type="title"/>
          </p:nvPr>
        </p:nvSpPr>
        <p:spPr/>
        <p:txBody>
          <a:bodyPr>
            <a:normAutofit/>
          </a:bodyPr>
          <a:lstStyle/>
          <a:p>
            <a:r>
              <a:rPr lang="en-US" altLang="zh-TW">
                <a:ea typeface="+mj-lt"/>
                <a:cs typeface="+mj-lt"/>
              </a:rPr>
              <a:t>Prompt tuning for few-shot learning</a:t>
            </a:r>
            <a:endParaRPr kumimoji="1" lang="zh-TW" altLang="en-US"/>
          </a:p>
        </p:txBody>
      </p:sp>
      <mc:AlternateContent xmlns:mc="http://schemas.openxmlformats.org/markup-compatibility/2006" xmlns:a14="http://schemas.microsoft.com/office/drawing/2010/main">
        <mc:Choice Requires="a14">
          <p:sp>
            <p:nvSpPr>
              <p:cNvPr id="3" name="內容版面配置區 2">
                <a:extLst>
                  <a:ext uri="{FF2B5EF4-FFF2-40B4-BE49-F238E27FC236}">
                    <a16:creationId xmlns:a16="http://schemas.microsoft.com/office/drawing/2014/main" id="{73A3394F-5C22-04A6-65C0-C0A13430BEB3}"/>
                  </a:ext>
                </a:extLst>
              </p:cNvPr>
              <p:cNvSpPr>
                <a:spLocks noGrp="1"/>
              </p:cNvSpPr>
              <p:nvPr>
                <p:ph idx="1"/>
              </p:nvPr>
            </p:nvSpPr>
            <p:spPr>
              <a:xfrm>
                <a:off x="838200" y="1219200"/>
                <a:ext cx="5463767" cy="4957763"/>
              </a:xfrm>
            </p:spPr>
            <p:txBody>
              <a:bodyPr/>
              <a:lstStyle/>
              <a:p>
                <a:r>
                  <a:rPr kumimoji="1" lang="en-US" altLang="zh-TW"/>
                  <a:t>How to select the verbalizer?</a:t>
                </a:r>
              </a:p>
              <a:p>
                <a:pPr lvl="1"/>
                <a:r>
                  <a:rPr kumimoji="1" lang="en-US" altLang="zh-TW"/>
                  <a:t>2. Search from the vocabulary</a:t>
                </a:r>
              </a:p>
              <a:p>
                <a:pPr lvl="2"/>
                <a:r>
                  <a:rPr kumimoji="1" lang="en-US" altLang="zh-TW"/>
                  <a:t>Step 3: Repeat for all classes and find their </a:t>
                </a:r>
                <a14:m>
                  <m:oMath xmlns:m="http://schemas.openxmlformats.org/officeDocument/2006/math">
                    <m:r>
                      <a:rPr kumimoji="1" lang="en-US" altLang="zh-TW" b="0" i="1" smtClean="0">
                        <a:latin typeface="Cambria Math" panose="02040503050406030204" pitchFamily="18" charset="0"/>
                      </a:rPr>
                      <m:t>𝑡𝑜𝑝</m:t>
                    </m:r>
                  </m:oMath>
                </a14:m>
                <a:r>
                  <a:rPr kumimoji="1" lang="en-US" altLang="zh-TW"/>
                  <a:t>-</a:t>
                </a:r>
                <a14:m>
                  <m:oMath xmlns:m="http://schemas.openxmlformats.org/officeDocument/2006/math">
                    <m:r>
                      <a:rPr kumimoji="1" lang="en-US" altLang="zh-TW" b="0" i="1" dirty="0" smtClean="0">
                        <a:latin typeface="Cambria Math" panose="02040503050406030204" pitchFamily="18" charset="0"/>
                      </a:rPr>
                      <m:t>𝑘</m:t>
                    </m:r>
                  </m:oMath>
                </a14:m>
                <a:r>
                  <a:rPr kumimoji="1" lang="en-US" altLang="zh-TW"/>
                  <a:t> words </a:t>
                </a:r>
                <a:endParaRPr kumimoji="1" lang="zh-TW" altLang="en-US"/>
              </a:p>
            </p:txBody>
          </p:sp>
        </mc:Choice>
        <mc:Fallback xmlns="">
          <p:sp>
            <p:nvSpPr>
              <p:cNvPr id="3" name="內容版面配置區 2">
                <a:extLst>
                  <a:ext uri="{FF2B5EF4-FFF2-40B4-BE49-F238E27FC236}">
                    <a16:creationId xmlns:a16="http://schemas.microsoft.com/office/drawing/2014/main" id="{73A3394F-5C22-04A6-65C0-C0A13430BEB3}"/>
                  </a:ext>
                </a:extLst>
              </p:cNvPr>
              <p:cNvSpPr>
                <a:spLocks noGrp="1" noRot="1" noChangeAspect="1" noMove="1" noResize="1" noEditPoints="1" noAdjustHandles="1" noChangeArrowheads="1" noChangeShapeType="1" noTextEdit="1"/>
              </p:cNvSpPr>
              <p:nvPr>
                <p:ph idx="1"/>
              </p:nvPr>
            </p:nvSpPr>
            <p:spPr>
              <a:xfrm>
                <a:off x="838200" y="1219200"/>
                <a:ext cx="5463767" cy="4957763"/>
              </a:xfrm>
              <a:blipFill>
                <a:blip r:embed="rId2"/>
                <a:stretch>
                  <a:fillRect l="-2009" t="-1968" r="-1116"/>
                </a:stretch>
              </a:blipFill>
            </p:spPr>
            <p:txBody>
              <a:bodyPr/>
              <a:lstStyle/>
              <a:p>
                <a:r>
                  <a:rPr lang="en-US">
                    <a:noFill/>
                  </a:rPr>
                  <a:t> </a:t>
                </a:r>
              </a:p>
            </p:txBody>
          </p:sp>
        </mc:Fallback>
      </mc:AlternateContent>
      <p:grpSp>
        <p:nvGrpSpPr>
          <p:cNvPr id="28" name="Group 42">
            <a:extLst>
              <a:ext uri="{FF2B5EF4-FFF2-40B4-BE49-F238E27FC236}">
                <a16:creationId xmlns:a16="http://schemas.microsoft.com/office/drawing/2014/main" id="{D0E7BBC1-0CCC-DBFF-463E-B94D30012C84}"/>
              </a:ext>
            </a:extLst>
          </p:cNvPr>
          <p:cNvGrpSpPr/>
          <p:nvPr/>
        </p:nvGrpSpPr>
        <p:grpSpPr>
          <a:xfrm>
            <a:off x="1610980" y="3293215"/>
            <a:ext cx="3918206" cy="2473948"/>
            <a:chOff x="6890481" y="133790"/>
            <a:chExt cx="3918206" cy="2413946"/>
          </a:xfrm>
        </p:grpSpPr>
        <p:grpSp>
          <p:nvGrpSpPr>
            <p:cNvPr id="29" name="群組 41">
              <a:extLst>
                <a:ext uri="{FF2B5EF4-FFF2-40B4-BE49-F238E27FC236}">
                  <a16:creationId xmlns:a16="http://schemas.microsoft.com/office/drawing/2014/main" id="{8C09ADAB-1876-3D30-C6CF-9CA7A8A18EC5}"/>
                </a:ext>
              </a:extLst>
            </p:cNvPr>
            <p:cNvGrpSpPr/>
            <p:nvPr/>
          </p:nvGrpSpPr>
          <p:grpSpPr>
            <a:xfrm>
              <a:off x="6954279" y="133790"/>
              <a:ext cx="3632789" cy="1584914"/>
              <a:chOff x="8282540" y="2045881"/>
              <a:chExt cx="3632789" cy="1584914"/>
            </a:xfrm>
          </p:grpSpPr>
          <p:cxnSp>
            <p:nvCxnSpPr>
              <p:cNvPr id="36" name="直線單箭頭接點 26">
                <a:extLst>
                  <a:ext uri="{FF2B5EF4-FFF2-40B4-BE49-F238E27FC236}">
                    <a16:creationId xmlns:a16="http://schemas.microsoft.com/office/drawing/2014/main" id="{5061EEDC-9191-C3DA-0A6D-1C8EB9E929DE}"/>
                  </a:ext>
                </a:extLst>
              </p:cNvPr>
              <p:cNvCxnSpPr/>
              <p:nvPr/>
            </p:nvCxnSpPr>
            <p:spPr>
              <a:xfrm>
                <a:off x="8282540" y="3604214"/>
                <a:ext cx="3632789" cy="26581"/>
              </a:xfrm>
              <a:prstGeom prst="straightConnector1">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37" name="矩形 27">
                <a:extLst>
                  <a:ext uri="{FF2B5EF4-FFF2-40B4-BE49-F238E27FC236}">
                    <a16:creationId xmlns:a16="http://schemas.microsoft.com/office/drawing/2014/main" id="{EE598055-2099-6E73-25F3-80D009DB2ADB}"/>
                  </a:ext>
                </a:extLst>
              </p:cNvPr>
              <p:cNvSpPr/>
              <p:nvPr/>
            </p:nvSpPr>
            <p:spPr>
              <a:xfrm>
                <a:off x="8363392" y="3250903"/>
                <a:ext cx="203791" cy="310117"/>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8" name="矩形 28">
                <a:extLst>
                  <a:ext uri="{FF2B5EF4-FFF2-40B4-BE49-F238E27FC236}">
                    <a16:creationId xmlns:a16="http://schemas.microsoft.com/office/drawing/2014/main" id="{276A141A-2E33-11D4-ECE0-5653F762A06C}"/>
                  </a:ext>
                </a:extLst>
              </p:cNvPr>
              <p:cNvSpPr/>
              <p:nvPr/>
            </p:nvSpPr>
            <p:spPr>
              <a:xfrm>
                <a:off x="8942275" y="3162299"/>
                <a:ext cx="203790" cy="381001"/>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9" name="矩形 29">
                <a:extLst>
                  <a:ext uri="{FF2B5EF4-FFF2-40B4-BE49-F238E27FC236}">
                    <a16:creationId xmlns:a16="http://schemas.microsoft.com/office/drawing/2014/main" id="{EF37429A-ABFC-384C-57B7-0FB313936A53}"/>
                  </a:ext>
                </a:extLst>
              </p:cNvPr>
              <p:cNvSpPr/>
              <p:nvPr/>
            </p:nvSpPr>
            <p:spPr>
              <a:xfrm>
                <a:off x="9521159" y="2905345"/>
                <a:ext cx="221511" cy="655675"/>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0" name="矩形 30">
                <a:extLst>
                  <a:ext uri="{FF2B5EF4-FFF2-40B4-BE49-F238E27FC236}">
                    <a16:creationId xmlns:a16="http://schemas.microsoft.com/office/drawing/2014/main" id="{FF387438-6EC7-137A-DD94-0423BDFD83F2}"/>
                  </a:ext>
                </a:extLst>
              </p:cNvPr>
              <p:cNvSpPr/>
              <p:nvPr/>
            </p:nvSpPr>
            <p:spPr>
              <a:xfrm>
                <a:off x="10100042" y="3348368"/>
                <a:ext cx="212651" cy="212652"/>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1" name="文字方塊 35">
                <a:extLst>
                  <a:ext uri="{FF2B5EF4-FFF2-40B4-BE49-F238E27FC236}">
                    <a16:creationId xmlns:a16="http://schemas.microsoft.com/office/drawing/2014/main" id="{D85AC122-B93E-5CE3-4908-8BA795636B46}"/>
                  </a:ext>
                </a:extLst>
              </p:cNvPr>
              <p:cNvSpPr txBox="1"/>
              <p:nvPr/>
            </p:nvSpPr>
            <p:spPr>
              <a:xfrm>
                <a:off x="10418356" y="3081891"/>
                <a:ext cx="466061"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zh-TW" altLang="en-US" sz="2800" b="1">
                    <a:ea typeface="新細明體"/>
                  </a:rPr>
                  <a:t>...</a:t>
                </a:r>
                <a:endParaRPr lang="zh-TW" sz="2800" b="1">
                  <a:ea typeface="新細明體"/>
                  <a:cs typeface="Calibri"/>
                </a:endParaRPr>
              </a:p>
            </p:txBody>
          </p:sp>
          <p:sp>
            <p:nvSpPr>
              <p:cNvPr id="42" name="矩形 36">
                <a:extLst>
                  <a:ext uri="{FF2B5EF4-FFF2-40B4-BE49-F238E27FC236}">
                    <a16:creationId xmlns:a16="http://schemas.microsoft.com/office/drawing/2014/main" id="{E704F197-51F4-CD22-AED2-68D6BAEB2EFA}"/>
                  </a:ext>
                </a:extLst>
              </p:cNvPr>
              <p:cNvSpPr/>
              <p:nvPr/>
            </p:nvSpPr>
            <p:spPr>
              <a:xfrm>
                <a:off x="10971320" y="2045881"/>
                <a:ext cx="212650" cy="1497419"/>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3" name="矩形 37">
                <a:extLst>
                  <a:ext uri="{FF2B5EF4-FFF2-40B4-BE49-F238E27FC236}">
                    <a16:creationId xmlns:a16="http://schemas.microsoft.com/office/drawing/2014/main" id="{F3937C85-A6FE-8D53-8178-4CB8C28091E4}"/>
                  </a:ext>
                </a:extLst>
              </p:cNvPr>
              <p:cNvSpPr/>
              <p:nvPr/>
            </p:nvSpPr>
            <p:spPr>
              <a:xfrm>
                <a:off x="11547250" y="3135718"/>
                <a:ext cx="221510" cy="425302"/>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30" name="文字方塊 1">
              <a:extLst>
                <a:ext uri="{FF2B5EF4-FFF2-40B4-BE49-F238E27FC236}">
                  <a16:creationId xmlns:a16="http://schemas.microsoft.com/office/drawing/2014/main" id="{ACD6E8BF-50C1-6DD2-AD8F-A902E5965C62}"/>
                </a:ext>
              </a:extLst>
            </p:cNvPr>
            <p:cNvSpPr txBox="1"/>
            <p:nvPr/>
          </p:nvSpPr>
          <p:spPr>
            <a:xfrm rot="2513958">
              <a:off x="6890481" y="1979418"/>
              <a:ext cx="760597" cy="400110"/>
            </a:xfrm>
            <a:prstGeom prst="rect">
              <a:avLst/>
            </a:prstGeom>
            <a:solidFill>
              <a:schemeClr val="accent5">
                <a:lumMod val="20000"/>
                <a:lumOff val="80000"/>
              </a:schemeClr>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2000">
                  <a:ea typeface="新細明體"/>
                  <a:cs typeface="Calibri"/>
                </a:rPr>
                <a:t>good</a:t>
              </a:r>
              <a:endParaRPr lang="zh-TW" altLang="en-US" sz="2000">
                <a:ea typeface="新細明體"/>
                <a:cs typeface="Calibri"/>
              </a:endParaRPr>
            </a:p>
          </p:txBody>
        </p:sp>
        <p:sp>
          <p:nvSpPr>
            <p:cNvPr id="31" name="文字方塊 1">
              <a:extLst>
                <a:ext uri="{FF2B5EF4-FFF2-40B4-BE49-F238E27FC236}">
                  <a16:creationId xmlns:a16="http://schemas.microsoft.com/office/drawing/2014/main" id="{640895D1-E5F8-07C9-6E5E-3CD5C1385812}"/>
                </a:ext>
              </a:extLst>
            </p:cNvPr>
            <p:cNvSpPr txBox="1"/>
            <p:nvPr/>
          </p:nvSpPr>
          <p:spPr>
            <a:xfrm rot="2513958">
              <a:off x="7497025" y="1911322"/>
              <a:ext cx="556665" cy="400110"/>
            </a:xfrm>
            <a:prstGeom prst="rect">
              <a:avLst/>
            </a:prstGeom>
            <a:solidFill>
              <a:schemeClr val="accent5">
                <a:lumMod val="20000"/>
                <a:lumOff val="80000"/>
              </a:schemeClr>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2000">
                  <a:ea typeface="新細明體"/>
                  <a:cs typeface="Calibri"/>
                </a:rPr>
                <a:t>yes</a:t>
              </a:r>
              <a:endParaRPr lang="zh-TW" altLang="en-US" sz="2000">
                <a:ea typeface="新細明體"/>
                <a:cs typeface="Calibri"/>
              </a:endParaRPr>
            </a:p>
          </p:txBody>
        </p:sp>
        <p:sp>
          <p:nvSpPr>
            <p:cNvPr id="32" name="文字方塊 1">
              <a:extLst>
                <a:ext uri="{FF2B5EF4-FFF2-40B4-BE49-F238E27FC236}">
                  <a16:creationId xmlns:a16="http://schemas.microsoft.com/office/drawing/2014/main" id="{87A930DE-3AA5-408C-520E-AC4A074D860C}"/>
                </a:ext>
              </a:extLst>
            </p:cNvPr>
            <p:cNvSpPr txBox="1"/>
            <p:nvPr/>
          </p:nvSpPr>
          <p:spPr>
            <a:xfrm rot="2513958">
              <a:off x="8073833" y="1938365"/>
              <a:ext cx="637653" cy="400110"/>
            </a:xfrm>
            <a:prstGeom prst="rect">
              <a:avLst/>
            </a:prstGeom>
            <a:solidFill>
              <a:schemeClr val="accent5">
                <a:lumMod val="20000"/>
                <a:lumOff val="80000"/>
              </a:schemeClr>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2000">
                  <a:ea typeface="新細明體"/>
                  <a:cs typeface="Calibri"/>
                </a:rPr>
                <a:t>no</a:t>
              </a:r>
              <a:endParaRPr lang="zh-TW" altLang="en-US" sz="2000">
                <a:ea typeface="新細明體"/>
                <a:cs typeface="Calibri"/>
              </a:endParaRPr>
            </a:p>
          </p:txBody>
        </p:sp>
        <p:sp>
          <p:nvSpPr>
            <p:cNvPr id="33" name="文字方塊 1">
              <a:extLst>
                <a:ext uri="{FF2B5EF4-FFF2-40B4-BE49-F238E27FC236}">
                  <a16:creationId xmlns:a16="http://schemas.microsoft.com/office/drawing/2014/main" id="{F256A400-4503-6FA5-5B61-ACF08F375169}"/>
                </a:ext>
              </a:extLst>
            </p:cNvPr>
            <p:cNvSpPr txBox="1"/>
            <p:nvPr/>
          </p:nvSpPr>
          <p:spPr>
            <a:xfrm rot="2513958">
              <a:off x="8673512" y="1934219"/>
              <a:ext cx="625237" cy="400110"/>
            </a:xfrm>
            <a:prstGeom prst="rect">
              <a:avLst/>
            </a:prstGeom>
            <a:solidFill>
              <a:schemeClr val="accent5">
                <a:lumMod val="20000"/>
                <a:lumOff val="80000"/>
              </a:schemeClr>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2000">
                  <a:ea typeface="新細明體"/>
                  <a:cs typeface="Calibri"/>
                </a:rPr>
                <a:t>joy</a:t>
              </a:r>
              <a:endParaRPr lang="zh-TW" altLang="en-US" sz="2000">
                <a:ea typeface="新細明體"/>
                <a:cs typeface="Calibri"/>
              </a:endParaRPr>
            </a:p>
          </p:txBody>
        </p:sp>
        <p:sp>
          <p:nvSpPr>
            <p:cNvPr id="34" name="文字方塊 1">
              <a:extLst>
                <a:ext uri="{FF2B5EF4-FFF2-40B4-BE49-F238E27FC236}">
                  <a16:creationId xmlns:a16="http://schemas.microsoft.com/office/drawing/2014/main" id="{42A8F766-E87A-B476-8E2F-09ABCBB42212}"/>
                </a:ext>
              </a:extLst>
            </p:cNvPr>
            <p:cNvSpPr txBox="1"/>
            <p:nvPr/>
          </p:nvSpPr>
          <p:spPr>
            <a:xfrm rot="2513958">
              <a:off x="9444457" y="2147626"/>
              <a:ext cx="1264351" cy="400110"/>
            </a:xfrm>
            <a:prstGeom prst="rect">
              <a:avLst/>
            </a:prstGeom>
            <a:solidFill>
              <a:schemeClr val="accent5">
                <a:lumMod val="20000"/>
                <a:lumOff val="80000"/>
              </a:schemeClr>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2000">
                  <a:ea typeface="新細明體"/>
                  <a:cs typeface="Calibri"/>
                </a:rPr>
                <a:t>otherwise</a:t>
              </a:r>
              <a:endParaRPr lang="zh-TW" altLang="en-US" sz="2000">
                <a:ea typeface="新細明體"/>
                <a:cs typeface="Calibri"/>
              </a:endParaRPr>
            </a:p>
          </p:txBody>
        </p:sp>
        <p:sp>
          <p:nvSpPr>
            <p:cNvPr id="35" name="文字方塊 1">
              <a:extLst>
                <a:ext uri="{FF2B5EF4-FFF2-40B4-BE49-F238E27FC236}">
                  <a16:creationId xmlns:a16="http://schemas.microsoft.com/office/drawing/2014/main" id="{9CB5602B-077D-5C67-BAC1-98D01BEE5F40}"/>
                </a:ext>
              </a:extLst>
            </p:cNvPr>
            <p:cNvSpPr txBox="1"/>
            <p:nvPr/>
          </p:nvSpPr>
          <p:spPr>
            <a:xfrm rot="2513958">
              <a:off x="10109796" y="1958814"/>
              <a:ext cx="698891" cy="400110"/>
            </a:xfrm>
            <a:prstGeom prst="rect">
              <a:avLst/>
            </a:prstGeom>
            <a:solidFill>
              <a:schemeClr val="accent5">
                <a:lumMod val="20000"/>
                <a:lumOff val="80000"/>
              </a:schemeClr>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2000">
                  <a:ea typeface="新細明體"/>
                  <a:cs typeface="Calibri"/>
                </a:rPr>
                <a:t>false</a:t>
              </a:r>
              <a:endParaRPr lang="zh-TW" altLang="en-US" sz="2000">
                <a:ea typeface="新細明體"/>
                <a:cs typeface="Calibri"/>
              </a:endParaRPr>
            </a:p>
          </p:txBody>
        </p:sp>
      </p:grpSp>
      <p:grpSp>
        <p:nvGrpSpPr>
          <p:cNvPr id="6" name="群組 5">
            <a:extLst>
              <a:ext uri="{FF2B5EF4-FFF2-40B4-BE49-F238E27FC236}">
                <a16:creationId xmlns:a16="http://schemas.microsoft.com/office/drawing/2014/main" id="{E742ED74-C93D-23EA-9B6B-262444162ACA}"/>
              </a:ext>
            </a:extLst>
          </p:cNvPr>
          <p:cNvGrpSpPr/>
          <p:nvPr/>
        </p:nvGrpSpPr>
        <p:grpSpPr>
          <a:xfrm>
            <a:off x="5823831" y="3945200"/>
            <a:ext cx="5280590" cy="1616935"/>
            <a:chOff x="6626622" y="2687211"/>
            <a:chExt cx="5280590" cy="1616935"/>
          </a:xfrm>
        </p:grpSpPr>
        <p:grpSp>
          <p:nvGrpSpPr>
            <p:cNvPr id="7" name="Group 14">
              <a:extLst>
                <a:ext uri="{FF2B5EF4-FFF2-40B4-BE49-F238E27FC236}">
                  <a16:creationId xmlns:a16="http://schemas.microsoft.com/office/drawing/2014/main" id="{5867816B-4360-148D-FF65-E0BC68118EC8}"/>
                </a:ext>
              </a:extLst>
            </p:cNvPr>
            <p:cNvGrpSpPr/>
            <p:nvPr/>
          </p:nvGrpSpPr>
          <p:grpSpPr>
            <a:xfrm>
              <a:off x="6626622" y="2687211"/>
              <a:ext cx="5280590" cy="1616935"/>
              <a:chOff x="1071164" y="2984652"/>
              <a:chExt cx="5280590" cy="1616935"/>
            </a:xfrm>
          </p:grpSpPr>
          <p:pic>
            <p:nvPicPr>
              <p:cNvPr id="9" name="Picture 9">
                <a:extLst>
                  <a:ext uri="{FF2B5EF4-FFF2-40B4-BE49-F238E27FC236}">
                    <a16:creationId xmlns:a16="http://schemas.microsoft.com/office/drawing/2014/main" id="{72CA1221-95A3-E11D-7126-CC460E3B5811}"/>
                  </a:ext>
                </a:extLst>
              </p:cNvPr>
              <p:cNvPicPr>
                <a:picLocks noChangeAspect="1"/>
              </p:cNvPicPr>
              <p:nvPr/>
            </p:nvPicPr>
            <p:blipFill>
              <a:blip r:embed="rId3"/>
              <a:stretch>
                <a:fillRect/>
              </a:stretch>
            </p:blipFill>
            <p:spPr>
              <a:xfrm>
                <a:off x="1071164" y="2984652"/>
                <a:ext cx="2296708" cy="1616935"/>
              </a:xfrm>
              <a:prstGeom prst="rect">
                <a:avLst/>
              </a:prstGeom>
            </p:spPr>
          </p:pic>
          <p:sp>
            <p:nvSpPr>
              <p:cNvPr id="10" name="Left Brace 7">
                <a:extLst>
                  <a:ext uri="{FF2B5EF4-FFF2-40B4-BE49-F238E27FC236}">
                    <a16:creationId xmlns:a16="http://schemas.microsoft.com/office/drawing/2014/main" id="{5D421AB1-37E8-6512-7D75-ADB447864E4E}"/>
                  </a:ext>
                </a:extLst>
              </p:cNvPr>
              <p:cNvSpPr/>
              <p:nvPr/>
            </p:nvSpPr>
            <p:spPr>
              <a:xfrm>
                <a:off x="4050142" y="3273702"/>
                <a:ext cx="303092" cy="1029442"/>
              </a:xfrm>
              <a:prstGeom prst="leftBrace">
                <a:avLst>
                  <a:gd name="adj1" fmla="val 8333"/>
                  <a:gd name="adj2" fmla="val 50784"/>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TW"/>
              </a:p>
            </p:txBody>
          </p:sp>
          <p:sp>
            <p:nvSpPr>
              <p:cNvPr id="11" name="文字方塊 4">
                <a:extLst>
                  <a:ext uri="{FF2B5EF4-FFF2-40B4-BE49-F238E27FC236}">
                    <a16:creationId xmlns:a16="http://schemas.microsoft.com/office/drawing/2014/main" id="{7E85297B-8F72-223E-8206-44B7D481B96D}"/>
                  </a:ext>
                </a:extLst>
              </p:cNvPr>
              <p:cNvSpPr txBox="1"/>
              <p:nvPr/>
            </p:nvSpPr>
            <p:spPr>
              <a:xfrm>
                <a:off x="4201687" y="3072882"/>
                <a:ext cx="2150067"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2400" b="1">
                    <a:solidFill>
                      <a:srgbClr val="FF2600"/>
                    </a:solidFill>
                    <a:ea typeface="新細明體"/>
                    <a:cs typeface="Calibri"/>
                  </a:rPr>
                  <a:t>fine/meaning</a:t>
                </a:r>
                <a:endParaRPr lang="zh-TW" b="1">
                  <a:solidFill>
                    <a:srgbClr val="FF2600"/>
                  </a:solidFill>
                  <a:cs typeface="Calibri" panose="020F0502020204030204"/>
                </a:endParaRPr>
              </a:p>
            </p:txBody>
          </p:sp>
          <p:sp>
            <p:nvSpPr>
              <p:cNvPr id="12" name="文字方塊 4">
                <a:extLst>
                  <a:ext uri="{FF2B5EF4-FFF2-40B4-BE49-F238E27FC236}">
                    <a16:creationId xmlns:a16="http://schemas.microsoft.com/office/drawing/2014/main" id="{F09FA838-044E-24CE-A8C7-A67D3B18365B}"/>
                  </a:ext>
                </a:extLst>
              </p:cNvPr>
              <p:cNvSpPr txBox="1"/>
              <p:nvPr/>
            </p:nvSpPr>
            <p:spPr>
              <a:xfrm>
                <a:off x="4284829" y="4003509"/>
                <a:ext cx="2018446"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2400" b="1">
                    <a:solidFill>
                      <a:srgbClr val="008F00"/>
                    </a:solidFill>
                    <a:ea typeface="新細明體"/>
                    <a:cs typeface="Calibri"/>
                  </a:rPr>
                  <a:t>otherwise/no</a:t>
                </a:r>
                <a:endParaRPr lang="zh-TW" b="1">
                  <a:solidFill>
                    <a:srgbClr val="008F00"/>
                  </a:solidFill>
                  <a:cs typeface="Calibri" panose="020F0502020204030204"/>
                </a:endParaRPr>
              </a:p>
            </p:txBody>
          </p:sp>
          <p:sp>
            <p:nvSpPr>
              <p:cNvPr id="13" name="文字方塊 4">
                <a:extLst>
                  <a:ext uri="{FF2B5EF4-FFF2-40B4-BE49-F238E27FC236}">
                    <a16:creationId xmlns:a16="http://schemas.microsoft.com/office/drawing/2014/main" id="{0F25C809-8736-4633-13D8-D13C70957220}"/>
                  </a:ext>
                </a:extLst>
              </p:cNvPr>
              <p:cNvSpPr txBox="1"/>
              <p:nvPr/>
            </p:nvSpPr>
            <p:spPr>
              <a:xfrm>
                <a:off x="4193644" y="3545665"/>
                <a:ext cx="1933177"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2400" b="1">
                    <a:solidFill>
                      <a:srgbClr val="0432FF"/>
                    </a:solidFill>
                    <a:ea typeface="新細明體"/>
                    <a:cs typeface="Calibri"/>
                  </a:rPr>
                  <a:t>plus/maybe</a:t>
                </a:r>
                <a:endParaRPr lang="zh-TW" b="1">
                  <a:solidFill>
                    <a:srgbClr val="0432FF"/>
                  </a:solidFill>
                  <a:cs typeface="Calibri" panose="020F0502020204030204"/>
                </a:endParaRPr>
              </a:p>
            </p:txBody>
          </p:sp>
        </p:grpSp>
        <p:sp>
          <p:nvSpPr>
            <p:cNvPr id="8" name="箭號: 向右 112">
              <a:extLst>
                <a:ext uri="{FF2B5EF4-FFF2-40B4-BE49-F238E27FC236}">
                  <a16:creationId xmlns:a16="http://schemas.microsoft.com/office/drawing/2014/main" id="{96D68915-5F39-A953-FAF8-AF0EBF46AC74}"/>
                </a:ext>
              </a:extLst>
            </p:cNvPr>
            <p:cNvSpPr/>
            <p:nvPr/>
          </p:nvSpPr>
          <p:spPr>
            <a:xfrm>
              <a:off x="8942256" y="3263311"/>
              <a:ext cx="522275" cy="455341"/>
            </a:xfrm>
            <a:prstGeom prst="rightArrow">
              <a:avLst>
                <a:gd name="adj1" fmla="val 27933"/>
                <a:gd name="adj2" fmla="val 36759"/>
              </a:avLst>
            </a:prstGeom>
            <a:solidFill>
              <a:srgbClr val="7D4B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4" name="日期版面配置區 3">
            <a:extLst>
              <a:ext uri="{FF2B5EF4-FFF2-40B4-BE49-F238E27FC236}">
                <a16:creationId xmlns:a16="http://schemas.microsoft.com/office/drawing/2014/main" id="{A7CE0D05-D18B-9DE0-6381-923944736358}"/>
              </a:ext>
            </a:extLst>
          </p:cNvPr>
          <p:cNvSpPr>
            <a:spLocks noGrp="1"/>
          </p:cNvSpPr>
          <p:nvPr>
            <p:ph type="dt" sz="half" idx="10"/>
          </p:nvPr>
        </p:nvSpPr>
        <p:spPr/>
        <p:txBody>
          <a:bodyPr/>
          <a:lstStyle/>
          <a:p>
            <a:endParaRPr lang="en-TW"/>
          </a:p>
        </p:txBody>
      </p:sp>
    </p:spTree>
    <p:extLst>
      <p:ext uri="{BB962C8B-B14F-4D97-AF65-F5344CB8AC3E}">
        <p14:creationId xmlns:p14="http://schemas.microsoft.com/office/powerpoint/2010/main" val="13734830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2CE2B8-F809-8340-9F09-053DB23BA0AC}"/>
              </a:ext>
            </a:extLst>
          </p:cNvPr>
          <p:cNvSpPr>
            <a:spLocks noGrp="1"/>
          </p:cNvSpPr>
          <p:nvPr>
            <p:ph type="title"/>
          </p:nvPr>
        </p:nvSpPr>
        <p:spPr/>
        <p:txBody>
          <a:bodyPr>
            <a:normAutofit/>
          </a:bodyPr>
          <a:lstStyle/>
          <a:p>
            <a:r>
              <a:rPr lang="en-US" altLang="zh-TW"/>
              <a:t>Schedule</a:t>
            </a:r>
            <a:endParaRPr lang="en-TW"/>
          </a:p>
        </p:txBody>
      </p:sp>
      <p:sp>
        <p:nvSpPr>
          <p:cNvPr id="3" name="Content Placeholder 2">
            <a:extLst>
              <a:ext uri="{FF2B5EF4-FFF2-40B4-BE49-F238E27FC236}">
                <a16:creationId xmlns:a16="http://schemas.microsoft.com/office/drawing/2014/main" id="{42A689D7-414B-D34C-9FE7-6D6CD22E3CBC}"/>
              </a:ext>
            </a:extLst>
          </p:cNvPr>
          <p:cNvSpPr>
            <a:spLocks noGrp="1"/>
          </p:cNvSpPr>
          <p:nvPr>
            <p:ph idx="1"/>
          </p:nvPr>
        </p:nvSpPr>
        <p:spPr>
          <a:xfrm>
            <a:off x="838200" y="1219200"/>
            <a:ext cx="10515600" cy="5365955"/>
          </a:xfrm>
        </p:spPr>
        <p:txBody>
          <a:bodyPr vert="horz" lIns="91440" tIns="45720" rIns="91440" bIns="45720" rtlCol="0" anchor="t">
            <a:normAutofit/>
          </a:bodyPr>
          <a:lstStyle/>
          <a:p>
            <a:pPr marL="0" indent="0" algn="l">
              <a:buNone/>
            </a:pPr>
            <a:r>
              <a:rPr lang="en-US" altLang="zh-TW" sz="2400">
                <a:solidFill>
                  <a:schemeClr val="bg2">
                    <a:lumMod val="90000"/>
                  </a:schemeClr>
                </a:solidFill>
                <a:ea typeface="新細明體"/>
                <a:cs typeface="Calibri"/>
              </a:rPr>
              <a:t>17:00 </a:t>
            </a:r>
            <a:r>
              <a:rPr lang="en-US" altLang="zh-TW" sz="2400">
                <a:solidFill>
                  <a:schemeClr val="bg2">
                    <a:lumMod val="90000"/>
                  </a:schemeClr>
                </a:solidFill>
              </a:rPr>
              <a:t>– </a:t>
            </a:r>
            <a:r>
              <a:rPr lang="en-US" altLang="zh-TW" sz="2400">
                <a:solidFill>
                  <a:schemeClr val="bg2">
                    <a:lumMod val="90000"/>
                  </a:schemeClr>
                </a:solidFill>
                <a:ea typeface="新細明體"/>
                <a:cs typeface="Calibri"/>
              </a:rPr>
              <a:t>17:10    </a:t>
            </a:r>
            <a:r>
              <a:rPr lang="en-US" altLang="zh-TW" sz="2400" b="1">
                <a:solidFill>
                  <a:schemeClr val="bg2">
                    <a:lumMod val="90000"/>
                  </a:schemeClr>
                </a:solidFill>
                <a:ea typeface="新細明體"/>
                <a:cs typeface="Calibri"/>
              </a:rPr>
              <a:t>Part 1</a:t>
            </a:r>
            <a:r>
              <a:rPr lang="en-US" altLang="zh-TW" sz="2400">
                <a:solidFill>
                  <a:schemeClr val="bg2">
                    <a:lumMod val="90000"/>
                  </a:schemeClr>
                </a:solidFill>
                <a:ea typeface="新細明體"/>
                <a:cs typeface="Calibri"/>
              </a:rPr>
              <a:t> Introduction [Hung-</a:t>
            </a:r>
            <a:r>
              <a:rPr lang="en-US" altLang="zh-TW" sz="2400" err="1">
                <a:solidFill>
                  <a:schemeClr val="bg2">
                    <a:lumMod val="90000"/>
                  </a:schemeClr>
                </a:solidFill>
                <a:ea typeface="新細明體"/>
                <a:cs typeface="Calibri"/>
              </a:rPr>
              <a:t>yi</a:t>
            </a:r>
            <a:r>
              <a:rPr lang="en-US" altLang="zh-TW" sz="2400">
                <a:solidFill>
                  <a:schemeClr val="bg2">
                    <a:lumMod val="90000"/>
                  </a:schemeClr>
                </a:solidFill>
                <a:ea typeface="新細明體"/>
                <a:cs typeface="Calibri"/>
              </a:rPr>
              <a:t>]</a:t>
            </a:r>
          </a:p>
          <a:p>
            <a:pPr marL="0" indent="0" algn="l">
              <a:buNone/>
            </a:pPr>
            <a:r>
              <a:rPr lang="en-US" altLang="zh-TW" sz="2400">
                <a:ea typeface="新細明體"/>
                <a:cs typeface="Calibri"/>
              </a:rPr>
              <a:t>17:10 </a:t>
            </a:r>
            <a:r>
              <a:rPr lang="en-US" altLang="zh-TW" sz="2400"/>
              <a:t>– 17:40    </a:t>
            </a:r>
            <a:r>
              <a:rPr lang="en-US" altLang="zh-TW" sz="2400" b="1"/>
              <a:t>Part 2</a:t>
            </a:r>
            <a:r>
              <a:rPr lang="en-US" altLang="zh-TW" sz="2400"/>
              <a:t> Why do PLMs work </a:t>
            </a:r>
            <a:r>
              <a:rPr lang="en-US" altLang="zh-TW" sz="2400">
                <a:ea typeface="新細明體"/>
                <a:cs typeface="Calibri"/>
              </a:rPr>
              <a:t>[Hung-</a:t>
            </a:r>
            <a:r>
              <a:rPr lang="en-US" altLang="zh-TW" sz="2400" err="1">
                <a:ea typeface="新細明體"/>
                <a:cs typeface="Calibri"/>
              </a:rPr>
              <a:t>yi</a:t>
            </a:r>
            <a:r>
              <a:rPr lang="en-US" altLang="zh-TW" sz="2400">
                <a:ea typeface="新細明體"/>
                <a:cs typeface="Calibri"/>
              </a:rPr>
              <a:t>]</a:t>
            </a:r>
          </a:p>
          <a:p>
            <a:pPr marL="0" indent="0" algn="l">
              <a:buNone/>
            </a:pPr>
            <a:r>
              <a:rPr lang="en-US" altLang="zh-TW" sz="2400">
                <a:solidFill>
                  <a:schemeClr val="bg2">
                    <a:lumMod val="90000"/>
                  </a:schemeClr>
                </a:solidFill>
              </a:rPr>
              <a:t>17:40 – 18:20    </a:t>
            </a:r>
            <a:r>
              <a:rPr lang="en-US" altLang="zh-TW" sz="2400" b="1">
                <a:solidFill>
                  <a:schemeClr val="bg2">
                    <a:lumMod val="90000"/>
                  </a:schemeClr>
                </a:solidFill>
              </a:rPr>
              <a:t>Part 3</a:t>
            </a:r>
            <a:r>
              <a:rPr lang="en-US" altLang="zh-TW" sz="2400">
                <a:solidFill>
                  <a:schemeClr val="bg2">
                    <a:lumMod val="90000"/>
                  </a:schemeClr>
                </a:solidFill>
              </a:rPr>
              <a:t> How to use PLMs: Contrastive Learning for PLMs [Yung-Sung]</a:t>
            </a:r>
          </a:p>
          <a:p>
            <a:pPr marL="0" indent="0" algn="l">
              <a:buNone/>
            </a:pPr>
            <a:r>
              <a:rPr lang="en-US" altLang="zh-TW" sz="2400">
                <a:solidFill>
                  <a:schemeClr val="bg2">
                    <a:lumMod val="90000"/>
                  </a:schemeClr>
                </a:solidFill>
              </a:rPr>
              <a:t>18:20 – 18:30    Q&amp;A for Part 1+2+3</a:t>
            </a:r>
          </a:p>
          <a:p>
            <a:pPr marL="0" indent="0" algn="l">
              <a:buNone/>
            </a:pPr>
            <a:endParaRPr lang="en-US" altLang="zh-TW" sz="1000">
              <a:solidFill>
                <a:schemeClr val="bg2">
                  <a:lumMod val="90000"/>
                </a:schemeClr>
              </a:solidFill>
            </a:endParaRPr>
          </a:p>
          <a:p>
            <a:pPr marL="0" indent="0" algn="l">
              <a:buNone/>
            </a:pPr>
            <a:r>
              <a:rPr lang="en-US" altLang="zh-TW" sz="2400">
                <a:solidFill>
                  <a:schemeClr val="bg2">
                    <a:lumMod val="90000"/>
                  </a:schemeClr>
                </a:solidFill>
              </a:rPr>
              <a:t>18:30 – 18:40    Break</a:t>
            </a:r>
          </a:p>
          <a:p>
            <a:pPr marL="0" indent="0" algn="l">
              <a:buNone/>
            </a:pPr>
            <a:endParaRPr lang="en-US" altLang="zh-TW" sz="1000"/>
          </a:p>
          <a:p>
            <a:pPr marL="0" indent="0" algn="l">
              <a:buNone/>
            </a:pPr>
            <a:r>
              <a:rPr lang="en-US" altLang="zh-TW" sz="2400">
                <a:solidFill>
                  <a:schemeClr val="bg2">
                    <a:lumMod val="90000"/>
                  </a:schemeClr>
                </a:solidFill>
              </a:rPr>
              <a:t>18:40 – 19:05    </a:t>
            </a:r>
            <a:r>
              <a:rPr lang="en-US" altLang="zh-TW" sz="2400" b="1">
                <a:solidFill>
                  <a:schemeClr val="bg2">
                    <a:lumMod val="90000"/>
                  </a:schemeClr>
                </a:solidFill>
              </a:rPr>
              <a:t>Part 4</a:t>
            </a:r>
            <a:r>
              <a:rPr lang="en-US" altLang="zh-TW" sz="2400">
                <a:solidFill>
                  <a:schemeClr val="bg2">
                    <a:lumMod val="90000"/>
                  </a:schemeClr>
                </a:solidFill>
              </a:rPr>
              <a:t> How to use PLMs: Parameter-efficient fine-tuning [Cheng-</a:t>
            </a:r>
          </a:p>
          <a:p>
            <a:pPr marL="0" indent="0" algn="l">
              <a:buNone/>
            </a:pPr>
            <a:r>
              <a:rPr lang="en-US" altLang="zh-TW" sz="2400">
                <a:solidFill>
                  <a:schemeClr val="bg1"/>
                </a:solidFill>
              </a:rPr>
              <a:t>19:00 – 19:30    </a:t>
            </a:r>
            <a:r>
              <a:rPr lang="en-US" altLang="zh-TW" sz="2400" b="1">
                <a:solidFill>
                  <a:schemeClr val="bg1"/>
                </a:solidFill>
              </a:rPr>
              <a:t>Part 4</a:t>
            </a:r>
            <a:r>
              <a:rPr lang="en-US" altLang="zh-TW" sz="2400">
                <a:solidFill>
                  <a:schemeClr val="bg1"/>
                </a:solidFill>
              </a:rPr>
              <a:t> </a:t>
            </a:r>
            <a:r>
              <a:rPr lang="en-US" altLang="zh-TW" sz="2400">
                <a:solidFill>
                  <a:schemeClr val="bg2">
                    <a:lumMod val="90000"/>
                  </a:schemeClr>
                </a:solidFill>
              </a:rPr>
              <a:t>Han]</a:t>
            </a:r>
          </a:p>
          <a:p>
            <a:pPr marL="0" indent="0" algn="l">
              <a:buNone/>
            </a:pPr>
            <a:r>
              <a:rPr lang="en-US" altLang="zh-TW" sz="2400">
                <a:solidFill>
                  <a:schemeClr val="bg2">
                    <a:lumMod val="90000"/>
                  </a:schemeClr>
                </a:solidFill>
              </a:rPr>
              <a:t>19:05 – 19:50    </a:t>
            </a:r>
            <a:r>
              <a:rPr lang="en-US" altLang="zh-TW" sz="2400" b="1">
                <a:solidFill>
                  <a:schemeClr val="bg2">
                    <a:lumMod val="90000"/>
                  </a:schemeClr>
                </a:solidFill>
              </a:rPr>
              <a:t>Part 5</a:t>
            </a:r>
            <a:r>
              <a:rPr lang="en-US" altLang="zh-TW" sz="2400">
                <a:solidFill>
                  <a:schemeClr val="bg2">
                    <a:lumMod val="90000"/>
                  </a:schemeClr>
                </a:solidFill>
              </a:rPr>
              <a:t> How to use PLMs: Using PLMs with different amounts of data</a:t>
            </a:r>
          </a:p>
          <a:p>
            <a:pPr marL="0" indent="0" algn="l">
              <a:buNone/>
            </a:pPr>
            <a:r>
              <a:rPr lang="en-US" altLang="zh-TW" sz="2400">
                <a:solidFill>
                  <a:schemeClr val="bg1"/>
                </a:solidFill>
              </a:rPr>
              <a:t>19:30 – 20:15    </a:t>
            </a:r>
            <a:r>
              <a:rPr lang="en-US" altLang="zh-TW" sz="2400" b="1">
                <a:solidFill>
                  <a:schemeClr val="bg1"/>
                </a:solidFill>
              </a:rPr>
              <a:t>Part 5</a:t>
            </a:r>
            <a:r>
              <a:rPr lang="en-US" altLang="zh-TW" sz="2400">
                <a:solidFill>
                  <a:schemeClr val="bg1"/>
                </a:solidFill>
              </a:rPr>
              <a:t> </a:t>
            </a:r>
            <a:r>
              <a:rPr lang="en-US" altLang="zh-TW" sz="2400">
                <a:solidFill>
                  <a:schemeClr val="bg2">
                    <a:lumMod val="90000"/>
                  </a:schemeClr>
                </a:solidFill>
              </a:rPr>
              <a:t>[Cheng-Han]</a:t>
            </a:r>
          </a:p>
          <a:p>
            <a:pPr marL="0" indent="0" algn="l">
              <a:buNone/>
            </a:pPr>
            <a:r>
              <a:rPr lang="en-US" altLang="zh-TW" sz="2400">
                <a:solidFill>
                  <a:schemeClr val="bg2">
                    <a:lumMod val="90000"/>
                  </a:schemeClr>
                </a:solidFill>
              </a:rPr>
              <a:t>19:50 – 20:00    Conclusion and Future work + Q&amp;A</a:t>
            </a:r>
            <a:endParaRPr lang="en-TW" sz="2400">
              <a:solidFill>
                <a:schemeClr val="bg2">
                  <a:lumMod val="90000"/>
                </a:schemeClr>
              </a:solidFill>
              <a:cs typeface="Calibri" panose="020F0502020204030204"/>
            </a:endParaRPr>
          </a:p>
        </p:txBody>
      </p:sp>
      <p:sp>
        <p:nvSpPr>
          <p:cNvPr id="4" name="日期版面配置區 3">
            <a:extLst>
              <a:ext uri="{FF2B5EF4-FFF2-40B4-BE49-F238E27FC236}">
                <a16:creationId xmlns:a16="http://schemas.microsoft.com/office/drawing/2014/main" id="{45CCAA41-4E06-41AB-65CA-8D606176FA22}"/>
              </a:ext>
            </a:extLst>
          </p:cNvPr>
          <p:cNvSpPr>
            <a:spLocks noGrp="1"/>
          </p:cNvSpPr>
          <p:nvPr>
            <p:ph type="dt" sz="half" idx="10"/>
          </p:nvPr>
        </p:nvSpPr>
        <p:spPr/>
        <p:txBody>
          <a:bodyPr/>
          <a:lstStyle/>
          <a:p>
            <a:endParaRPr lang="en-TW"/>
          </a:p>
        </p:txBody>
      </p:sp>
    </p:spTree>
    <p:extLst>
      <p:ext uri="{BB962C8B-B14F-4D97-AF65-F5344CB8AC3E}">
        <p14:creationId xmlns:p14="http://schemas.microsoft.com/office/powerpoint/2010/main" val="2911880929"/>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17235AF-5C98-CC02-3610-CB13C30B5EC5}"/>
              </a:ext>
            </a:extLst>
          </p:cNvPr>
          <p:cNvSpPr>
            <a:spLocks noGrp="1"/>
          </p:cNvSpPr>
          <p:nvPr>
            <p:ph type="title"/>
          </p:nvPr>
        </p:nvSpPr>
        <p:spPr/>
        <p:txBody>
          <a:bodyPr>
            <a:normAutofit/>
          </a:bodyPr>
          <a:lstStyle/>
          <a:p>
            <a:r>
              <a:rPr lang="en-US" altLang="zh-TW">
                <a:ea typeface="+mj-lt"/>
                <a:cs typeface="+mj-lt"/>
              </a:rPr>
              <a:t>Prompt tuning for few-shot learning</a:t>
            </a:r>
            <a:endParaRPr kumimoji="1" lang="zh-TW" altLang="en-US"/>
          </a:p>
        </p:txBody>
      </p:sp>
      <p:sp>
        <p:nvSpPr>
          <p:cNvPr id="3" name="內容版面配置區 2">
            <a:extLst>
              <a:ext uri="{FF2B5EF4-FFF2-40B4-BE49-F238E27FC236}">
                <a16:creationId xmlns:a16="http://schemas.microsoft.com/office/drawing/2014/main" id="{73A3394F-5C22-04A6-65C0-C0A13430BEB3}"/>
              </a:ext>
            </a:extLst>
          </p:cNvPr>
          <p:cNvSpPr>
            <a:spLocks noGrp="1"/>
          </p:cNvSpPr>
          <p:nvPr>
            <p:ph idx="1"/>
          </p:nvPr>
        </p:nvSpPr>
        <p:spPr>
          <a:xfrm>
            <a:off x="838200" y="1219200"/>
            <a:ext cx="10515600" cy="4957763"/>
          </a:xfrm>
        </p:spPr>
        <p:txBody>
          <a:bodyPr/>
          <a:lstStyle/>
          <a:p>
            <a:r>
              <a:rPr kumimoji="1" lang="en-US" altLang="zh-TW"/>
              <a:t>How to select the verbalizer?</a:t>
            </a:r>
          </a:p>
          <a:p>
            <a:pPr lvl="1"/>
            <a:r>
              <a:rPr kumimoji="1" lang="en-US" altLang="zh-TW"/>
              <a:t>2. Search from the vocabulary</a:t>
            </a:r>
          </a:p>
          <a:p>
            <a:pPr lvl="2"/>
            <a:r>
              <a:rPr kumimoji="1" lang="en-US" altLang="zh-TW"/>
              <a:t>Step 4: Fine-tune using different verbalizers to obtain different models, and then evaluate those models on the evaluation set to select the best one</a:t>
            </a:r>
            <a:endParaRPr kumimoji="1" lang="zh-TW" altLang="en-US"/>
          </a:p>
        </p:txBody>
      </p:sp>
      <p:grpSp>
        <p:nvGrpSpPr>
          <p:cNvPr id="6" name="群組 5">
            <a:extLst>
              <a:ext uri="{FF2B5EF4-FFF2-40B4-BE49-F238E27FC236}">
                <a16:creationId xmlns:a16="http://schemas.microsoft.com/office/drawing/2014/main" id="{E742ED74-C93D-23EA-9B6B-262444162ACA}"/>
              </a:ext>
            </a:extLst>
          </p:cNvPr>
          <p:cNvGrpSpPr/>
          <p:nvPr/>
        </p:nvGrpSpPr>
        <p:grpSpPr>
          <a:xfrm>
            <a:off x="3455705" y="3305807"/>
            <a:ext cx="5280590" cy="1616935"/>
            <a:chOff x="6626622" y="2687211"/>
            <a:chExt cx="5280590" cy="1616935"/>
          </a:xfrm>
        </p:grpSpPr>
        <p:grpSp>
          <p:nvGrpSpPr>
            <p:cNvPr id="7" name="Group 14">
              <a:extLst>
                <a:ext uri="{FF2B5EF4-FFF2-40B4-BE49-F238E27FC236}">
                  <a16:creationId xmlns:a16="http://schemas.microsoft.com/office/drawing/2014/main" id="{5867816B-4360-148D-FF65-E0BC68118EC8}"/>
                </a:ext>
              </a:extLst>
            </p:cNvPr>
            <p:cNvGrpSpPr/>
            <p:nvPr/>
          </p:nvGrpSpPr>
          <p:grpSpPr>
            <a:xfrm>
              <a:off x="6626622" y="2687211"/>
              <a:ext cx="5280590" cy="1616935"/>
              <a:chOff x="1071164" y="2984652"/>
              <a:chExt cx="5280590" cy="1616935"/>
            </a:xfrm>
          </p:grpSpPr>
          <p:pic>
            <p:nvPicPr>
              <p:cNvPr id="9" name="Picture 9">
                <a:extLst>
                  <a:ext uri="{FF2B5EF4-FFF2-40B4-BE49-F238E27FC236}">
                    <a16:creationId xmlns:a16="http://schemas.microsoft.com/office/drawing/2014/main" id="{72CA1221-95A3-E11D-7126-CC460E3B5811}"/>
                  </a:ext>
                </a:extLst>
              </p:cNvPr>
              <p:cNvPicPr>
                <a:picLocks noChangeAspect="1"/>
              </p:cNvPicPr>
              <p:nvPr/>
            </p:nvPicPr>
            <p:blipFill>
              <a:blip r:embed="rId2"/>
              <a:stretch>
                <a:fillRect/>
              </a:stretch>
            </p:blipFill>
            <p:spPr>
              <a:xfrm>
                <a:off x="1071164" y="2984652"/>
                <a:ext cx="2296708" cy="1616935"/>
              </a:xfrm>
              <a:prstGeom prst="rect">
                <a:avLst/>
              </a:prstGeom>
            </p:spPr>
          </p:pic>
          <p:sp>
            <p:nvSpPr>
              <p:cNvPr id="10" name="Left Brace 7">
                <a:extLst>
                  <a:ext uri="{FF2B5EF4-FFF2-40B4-BE49-F238E27FC236}">
                    <a16:creationId xmlns:a16="http://schemas.microsoft.com/office/drawing/2014/main" id="{5D421AB1-37E8-6512-7D75-ADB447864E4E}"/>
                  </a:ext>
                </a:extLst>
              </p:cNvPr>
              <p:cNvSpPr/>
              <p:nvPr/>
            </p:nvSpPr>
            <p:spPr>
              <a:xfrm>
                <a:off x="4050142" y="3273702"/>
                <a:ext cx="303092" cy="1029442"/>
              </a:xfrm>
              <a:prstGeom prst="leftBrace">
                <a:avLst>
                  <a:gd name="adj1" fmla="val 8333"/>
                  <a:gd name="adj2" fmla="val 50784"/>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TW"/>
              </a:p>
            </p:txBody>
          </p:sp>
          <p:sp>
            <p:nvSpPr>
              <p:cNvPr id="11" name="文字方塊 4">
                <a:extLst>
                  <a:ext uri="{FF2B5EF4-FFF2-40B4-BE49-F238E27FC236}">
                    <a16:creationId xmlns:a16="http://schemas.microsoft.com/office/drawing/2014/main" id="{7E85297B-8F72-223E-8206-44B7D481B96D}"/>
                  </a:ext>
                </a:extLst>
              </p:cNvPr>
              <p:cNvSpPr txBox="1"/>
              <p:nvPr/>
            </p:nvSpPr>
            <p:spPr>
              <a:xfrm>
                <a:off x="4201687" y="3072882"/>
                <a:ext cx="2150067"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2400" b="1">
                    <a:solidFill>
                      <a:srgbClr val="FF2600"/>
                    </a:solidFill>
                    <a:ea typeface="新細明體"/>
                    <a:cs typeface="Calibri"/>
                  </a:rPr>
                  <a:t>fine/meaning</a:t>
                </a:r>
                <a:endParaRPr lang="zh-TW" b="1">
                  <a:solidFill>
                    <a:srgbClr val="FF2600"/>
                  </a:solidFill>
                  <a:cs typeface="Calibri" panose="020F0502020204030204"/>
                </a:endParaRPr>
              </a:p>
            </p:txBody>
          </p:sp>
          <p:sp>
            <p:nvSpPr>
              <p:cNvPr id="12" name="文字方塊 4">
                <a:extLst>
                  <a:ext uri="{FF2B5EF4-FFF2-40B4-BE49-F238E27FC236}">
                    <a16:creationId xmlns:a16="http://schemas.microsoft.com/office/drawing/2014/main" id="{F09FA838-044E-24CE-A8C7-A67D3B18365B}"/>
                  </a:ext>
                </a:extLst>
              </p:cNvPr>
              <p:cNvSpPr txBox="1"/>
              <p:nvPr/>
            </p:nvSpPr>
            <p:spPr>
              <a:xfrm>
                <a:off x="4284829" y="4003509"/>
                <a:ext cx="2018446"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2400" b="1">
                    <a:solidFill>
                      <a:srgbClr val="008F00"/>
                    </a:solidFill>
                    <a:ea typeface="新細明體"/>
                    <a:cs typeface="Calibri"/>
                  </a:rPr>
                  <a:t>otherwise/no</a:t>
                </a:r>
                <a:endParaRPr lang="zh-TW" b="1">
                  <a:solidFill>
                    <a:srgbClr val="008F00"/>
                  </a:solidFill>
                  <a:cs typeface="Calibri" panose="020F0502020204030204"/>
                </a:endParaRPr>
              </a:p>
            </p:txBody>
          </p:sp>
          <p:sp>
            <p:nvSpPr>
              <p:cNvPr id="13" name="文字方塊 4">
                <a:extLst>
                  <a:ext uri="{FF2B5EF4-FFF2-40B4-BE49-F238E27FC236}">
                    <a16:creationId xmlns:a16="http://schemas.microsoft.com/office/drawing/2014/main" id="{0F25C809-8736-4633-13D8-D13C70957220}"/>
                  </a:ext>
                </a:extLst>
              </p:cNvPr>
              <p:cNvSpPr txBox="1"/>
              <p:nvPr/>
            </p:nvSpPr>
            <p:spPr>
              <a:xfrm>
                <a:off x="4193644" y="3545665"/>
                <a:ext cx="1933177"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2400" b="1">
                    <a:solidFill>
                      <a:srgbClr val="0432FF"/>
                    </a:solidFill>
                    <a:ea typeface="新細明體"/>
                    <a:cs typeface="Calibri"/>
                  </a:rPr>
                  <a:t>plus/maybe</a:t>
                </a:r>
                <a:endParaRPr lang="zh-TW" b="1">
                  <a:solidFill>
                    <a:srgbClr val="0432FF"/>
                  </a:solidFill>
                  <a:cs typeface="Calibri" panose="020F0502020204030204"/>
                </a:endParaRPr>
              </a:p>
            </p:txBody>
          </p:sp>
        </p:grpSp>
        <p:sp>
          <p:nvSpPr>
            <p:cNvPr id="8" name="箭號: 向右 112">
              <a:extLst>
                <a:ext uri="{FF2B5EF4-FFF2-40B4-BE49-F238E27FC236}">
                  <a16:creationId xmlns:a16="http://schemas.microsoft.com/office/drawing/2014/main" id="{96D68915-5F39-A953-FAF8-AF0EBF46AC74}"/>
                </a:ext>
              </a:extLst>
            </p:cNvPr>
            <p:cNvSpPr/>
            <p:nvPr/>
          </p:nvSpPr>
          <p:spPr>
            <a:xfrm>
              <a:off x="8942256" y="3263311"/>
              <a:ext cx="522275" cy="455341"/>
            </a:xfrm>
            <a:prstGeom prst="rightArrow">
              <a:avLst>
                <a:gd name="adj1" fmla="val 27933"/>
                <a:gd name="adj2" fmla="val 36759"/>
              </a:avLst>
            </a:prstGeom>
            <a:solidFill>
              <a:srgbClr val="7D4B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4" name="日期版面配置區 3">
            <a:extLst>
              <a:ext uri="{FF2B5EF4-FFF2-40B4-BE49-F238E27FC236}">
                <a16:creationId xmlns:a16="http://schemas.microsoft.com/office/drawing/2014/main" id="{E741EA2D-4D03-4952-3755-5C9FC157E694}"/>
              </a:ext>
            </a:extLst>
          </p:cNvPr>
          <p:cNvSpPr>
            <a:spLocks noGrp="1"/>
          </p:cNvSpPr>
          <p:nvPr>
            <p:ph type="dt" sz="half" idx="10"/>
          </p:nvPr>
        </p:nvSpPr>
        <p:spPr/>
        <p:txBody>
          <a:bodyPr/>
          <a:lstStyle/>
          <a:p>
            <a:endParaRPr lang="en-TW"/>
          </a:p>
        </p:txBody>
      </p:sp>
    </p:spTree>
    <p:extLst>
      <p:ext uri="{BB962C8B-B14F-4D97-AF65-F5344CB8AC3E}">
        <p14:creationId xmlns:p14="http://schemas.microsoft.com/office/powerpoint/2010/main" val="2201761627"/>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17235AF-5C98-CC02-3610-CB13C30B5EC5}"/>
              </a:ext>
            </a:extLst>
          </p:cNvPr>
          <p:cNvSpPr>
            <a:spLocks noGrp="1"/>
          </p:cNvSpPr>
          <p:nvPr>
            <p:ph type="title"/>
          </p:nvPr>
        </p:nvSpPr>
        <p:spPr/>
        <p:txBody>
          <a:bodyPr>
            <a:normAutofit/>
          </a:bodyPr>
          <a:lstStyle/>
          <a:p>
            <a:r>
              <a:rPr lang="en-US" altLang="zh-TW">
                <a:ea typeface="+mj-lt"/>
                <a:cs typeface="+mj-lt"/>
              </a:rPr>
              <a:t>Prompt tuning for few-shot learning</a:t>
            </a:r>
            <a:endParaRPr kumimoji="1" lang="zh-TW" altLang="en-US"/>
          </a:p>
        </p:txBody>
      </p:sp>
      <p:sp>
        <p:nvSpPr>
          <p:cNvPr id="3" name="內容版面配置區 2">
            <a:extLst>
              <a:ext uri="{FF2B5EF4-FFF2-40B4-BE49-F238E27FC236}">
                <a16:creationId xmlns:a16="http://schemas.microsoft.com/office/drawing/2014/main" id="{73A3394F-5C22-04A6-65C0-C0A13430BEB3}"/>
              </a:ext>
            </a:extLst>
          </p:cNvPr>
          <p:cNvSpPr>
            <a:spLocks noGrp="1"/>
          </p:cNvSpPr>
          <p:nvPr>
            <p:ph idx="1"/>
          </p:nvPr>
        </p:nvSpPr>
        <p:spPr>
          <a:xfrm>
            <a:off x="838200" y="1219200"/>
            <a:ext cx="10515600" cy="4957763"/>
          </a:xfrm>
        </p:spPr>
        <p:txBody>
          <a:bodyPr/>
          <a:lstStyle/>
          <a:p>
            <a:r>
              <a:rPr kumimoji="1" lang="en-US" altLang="zh-TW"/>
              <a:t>How to select the verbalizer?</a:t>
            </a:r>
          </a:p>
          <a:p>
            <a:pPr lvl="1"/>
            <a:r>
              <a:rPr kumimoji="1" lang="en-US" altLang="zh-TW"/>
              <a:t>2. Prototypical verbalizer: use learnable prototype vectors to represent a class, instead of using the words in the vocabulary</a:t>
            </a:r>
            <a:endParaRPr kumimoji="1" lang="zh-TW" altLang="en-US"/>
          </a:p>
        </p:txBody>
      </p:sp>
      <p:pic>
        <p:nvPicPr>
          <p:cNvPr id="46" name="圖片 45">
            <a:extLst>
              <a:ext uri="{FF2B5EF4-FFF2-40B4-BE49-F238E27FC236}">
                <a16:creationId xmlns:a16="http://schemas.microsoft.com/office/drawing/2014/main" id="{4AB90B3A-D64A-F893-BD20-8419CDB705BF}"/>
              </a:ext>
            </a:extLst>
          </p:cNvPr>
          <p:cNvPicPr>
            <a:picLocks noChangeAspect="1"/>
          </p:cNvPicPr>
          <p:nvPr/>
        </p:nvPicPr>
        <p:blipFill>
          <a:blip r:embed="rId2"/>
          <a:stretch>
            <a:fillRect/>
          </a:stretch>
        </p:blipFill>
        <p:spPr>
          <a:xfrm>
            <a:off x="990170" y="2791327"/>
            <a:ext cx="10003646" cy="2659456"/>
          </a:xfrm>
          <a:prstGeom prst="rect">
            <a:avLst/>
          </a:prstGeom>
        </p:spPr>
      </p:pic>
      <p:grpSp>
        <p:nvGrpSpPr>
          <p:cNvPr id="10" name="群組 9">
            <a:extLst>
              <a:ext uri="{FF2B5EF4-FFF2-40B4-BE49-F238E27FC236}">
                <a16:creationId xmlns:a16="http://schemas.microsoft.com/office/drawing/2014/main" id="{36F09A50-E955-88E5-2875-39DAD454B51C}"/>
              </a:ext>
            </a:extLst>
          </p:cNvPr>
          <p:cNvGrpSpPr/>
          <p:nvPr/>
        </p:nvGrpSpPr>
        <p:grpSpPr>
          <a:xfrm>
            <a:off x="1333787" y="2560494"/>
            <a:ext cx="4138863" cy="792575"/>
            <a:chOff x="1333787" y="2560494"/>
            <a:chExt cx="4138863" cy="792575"/>
          </a:xfrm>
        </p:grpSpPr>
        <p:sp>
          <p:nvSpPr>
            <p:cNvPr id="47" name="文字方塊 46">
              <a:extLst>
                <a:ext uri="{FF2B5EF4-FFF2-40B4-BE49-F238E27FC236}">
                  <a16:creationId xmlns:a16="http://schemas.microsoft.com/office/drawing/2014/main" id="{CE0DD558-E84A-4475-26D3-F7CFB8106459}"/>
                </a:ext>
              </a:extLst>
            </p:cNvPr>
            <p:cNvSpPr txBox="1"/>
            <p:nvPr/>
          </p:nvSpPr>
          <p:spPr>
            <a:xfrm>
              <a:off x="1333787" y="2560494"/>
              <a:ext cx="344446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tLang="zh-TW" sz="2400">
                  <a:ea typeface="新細明體"/>
                  <a:cs typeface="Calibri"/>
                </a:rPr>
                <a:t>Instance</a:t>
              </a:r>
              <a:r>
                <a:rPr lang="zh-TW" altLang="en-US" sz="2400">
                  <a:ea typeface="新細明體"/>
                  <a:cs typeface="Calibri"/>
                </a:rPr>
                <a:t> </a:t>
              </a:r>
              <a:r>
                <a:rPr lang="en-US" altLang="zh-TW" sz="2400">
                  <a:ea typeface="新細明體"/>
                  <a:cs typeface="Calibri"/>
                </a:rPr>
                <a:t>r</a:t>
              </a:r>
              <a:r>
                <a:rPr lang="zh-TW" altLang="en-US" sz="2400">
                  <a:ea typeface="新細明體"/>
                  <a:cs typeface="Calibri"/>
                </a:rPr>
                <a:t>epresentation</a:t>
              </a:r>
              <a:endParaRPr lang="zh-TW"/>
            </a:p>
          </p:txBody>
        </p:sp>
        <p:cxnSp>
          <p:nvCxnSpPr>
            <p:cNvPr id="48" name="直線單箭頭接點 77">
              <a:extLst>
                <a:ext uri="{FF2B5EF4-FFF2-40B4-BE49-F238E27FC236}">
                  <a16:creationId xmlns:a16="http://schemas.microsoft.com/office/drawing/2014/main" id="{E473F8D3-876E-0087-EA40-59DF241F0E5F}"/>
                </a:ext>
              </a:extLst>
            </p:cNvPr>
            <p:cNvCxnSpPr>
              <a:cxnSpLocks/>
            </p:cNvCxnSpPr>
            <p:nvPr/>
          </p:nvCxnSpPr>
          <p:spPr>
            <a:xfrm>
              <a:off x="4595168" y="2817108"/>
              <a:ext cx="877482" cy="53596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1" name="群組 10">
            <a:extLst>
              <a:ext uri="{FF2B5EF4-FFF2-40B4-BE49-F238E27FC236}">
                <a16:creationId xmlns:a16="http://schemas.microsoft.com/office/drawing/2014/main" id="{E9810280-7CD8-D81D-CF48-F3B95EF5A46B}"/>
              </a:ext>
            </a:extLst>
          </p:cNvPr>
          <p:cNvGrpSpPr/>
          <p:nvPr/>
        </p:nvGrpSpPr>
        <p:grpSpPr>
          <a:xfrm>
            <a:off x="5655242" y="2470801"/>
            <a:ext cx="4374469" cy="1061655"/>
            <a:chOff x="5655242" y="2470801"/>
            <a:chExt cx="4374469" cy="1061655"/>
          </a:xfrm>
        </p:grpSpPr>
        <p:cxnSp>
          <p:nvCxnSpPr>
            <p:cNvPr id="52" name="直線單箭頭接點 77">
              <a:extLst>
                <a:ext uri="{FF2B5EF4-FFF2-40B4-BE49-F238E27FC236}">
                  <a16:creationId xmlns:a16="http://schemas.microsoft.com/office/drawing/2014/main" id="{A5F9E830-776F-F6E4-5129-ECF50640E47D}"/>
                </a:ext>
              </a:extLst>
            </p:cNvPr>
            <p:cNvCxnSpPr>
              <a:cxnSpLocks/>
            </p:cNvCxnSpPr>
            <p:nvPr/>
          </p:nvCxnSpPr>
          <p:spPr>
            <a:xfrm flipH="1">
              <a:off x="5655242" y="2791327"/>
              <a:ext cx="673502" cy="74112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4" name="文字方塊 53">
              <a:extLst>
                <a:ext uri="{FF2B5EF4-FFF2-40B4-BE49-F238E27FC236}">
                  <a16:creationId xmlns:a16="http://schemas.microsoft.com/office/drawing/2014/main" id="{801BDB0B-A1A7-F50E-256A-AE8F86678BB5}"/>
                </a:ext>
              </a:extLst>
            </p:cNvPr>
            <p:cNvSpPr txBox="1"/>
            <p:nvPr/>
          </p:nvSpPr>
          <p:spPr>
            <a:xfrm>
              <a:off x="6096000" y="2470801"/>
              <a:ext cx="3933711"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tLang="zh-TW" sz="2400">
                  <a:ea typeface="新細明體"/>
                  <a:cs typeface="Calibri"/>
                </a:rPr>
                <a:t>Learnable prototype vector</a:t>
              </a:r>
              <a:endParaRPr lang="zh-TW"/>
            </a:p>
          </p:txBody>
        </p:sp>
      </p:grpSp>
      <p:grpSp>
        <p:nvGrpSpPr>
          <p:cNvPr id="13" name="群組 12">
            <a:extLst>
              <a:ext uri="{FF2B5EF4-FFF2-40B4-BE49-F238E27FC236}">
                <a16:creationId xmlns:a16="http://schemas.microsoft.com/office/drawing/2014/main" id="{7503348C-DCE3-9CFB-6FD3-95104117BBD8}"/>
              </a:ext>
            </a:extLst>
          </p:cNvPr>
          <p:cNvGrpSpPr/>
          <p:nvPr/>
        </p:nvGrpSpPr>
        <p:grpSpPr>
          <a:xfrm>
            <a:off x="990170" y="3345736"/>
            <a:ext cx="3292499" cy="2276985"/>
            <a:chOff x="990170" y="3345736"/>
            <a:chExt cx="3292499" cy="2276985"/>
          </a:xfrm>
        </p:grpSpPr>
        <p:sp>
          <p:nvSpPr>
            <p:cNvPr id="6" name="矩形 5">
              <a:extLst>
                <a:ext uri="{FF2B5EF4-FFF2-40B4-BE49-F238E27FC236}">
                  <a16:creationId xmlns:a16="http://schemas.microsoft.com/office/drawing/2014/main" id="{52AA1C7B-07BA-C866-8149-3AB44784DB4D}"/>
                </a:ext>
              </a:extLst>
            </p:cNvPr>
            <p:cNvSpPr/>
            <p:nvPr/>
          </p:nvSpPr>
          <p:spPr>
            <a:xfrm>
              <a:off x="990170" y="3353069"/>
              <a:ext cx="1260661" cy="165659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7" name="文字方塊 6">
              <a:extLst>
                <a:ext uri="{FF2B5EF4-FFF2-40B4-BE49-F238E27FC236}">
                  <a16:creationId xmlns:a16="http://schemas.microsoft.com/office/drawing/2014/main" id="{BCAA8751-BD46-E879-0535-4AAA80D18AA5}"/>
                </a:ext>
              </a:extLst>
            </p:cNvPr>
            <p:cNvSpPr txBox="1"/>
            <p:nvPr/>
          </p:nvSpPr>
          <p:spPr>
            <a:xfrm>
              <a:off x="2309015" y="5161056"/>
              <a:ext cx="189897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tLang="zh-TW" sz="2400">
                  <a:ea typeface="新細明體"/>
                  <a:cs typeface="Calibri"/>
                </a:rPr>
                <a:t>News title</a:t>
              </a:r>
              <a:endParaRPr lang="zh-TW"/>
            </a:p>
          </p:txBody>
        </p:sp>
        <p:sp>
          <p:nvSpPr>
            <p:cNvPr id="8" name="矩形 7">
              <a:extLst>
                <a:ext uri="{FF2B5EF4-FFF2-40B4-BE49-F238E27FC236}">
                  <a16:creationId xmlns:a16="http://schemas.microsoft.com/office/drawing/2014/main" id="{5C9F59B7-D897-A5CD-DCC5-49F10E6B5371}"/>
                </a:ext>
              </a:extLst>
            </p:cNvPr>
            <p:cNvSpPr/>
            <p:nvPr/>
          </p:nvSpPr>
          <p:spPr>
            <a:xfrm>
              <a:off x="2309015" y="3345736"/>
              <a:ext cx="1973654" cy="165659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grpSp>
      <p:sp>
        <p:nvSpPr>
          <p:cNvPr id="12" name="矩形 11">
            <a:extLst>
              <a:ext uri="{FF2B5EF4-FFF2-40B4-BE49-F238E27FC236}">
                <a16:creationId xmlns:a16="http://schemas.microsoft.com/office/drawing/2014/main" id="{FB2BEC47-3766-14EB-51C7-9942E8BEFC57}"/>
              </a:ext>
            </a:extLst>
          </p:cNvPr>
          <p:cNvSpPr/>
          <p:nvPr/>
        </p:nvSpPr>
        <p:spPr>
          <a:xfrm>
            <a:off x="8555206" y="3022159"/>
            <a:ext cx="1327779" cy="124254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4" name="日期版面配置區 3">
            <a:extLst>
              <a:ext uri="{FF2B5EF4-FFF2-40B4-BE49-F238E27FC236}">
                <a16:creationId xmlns:a16="http://schemas.microsoft.com/office/drawing/2014/main" id="{55615B74-68C4-A165-8622-7F5AB4F088D2}"/>
              </a:ext>
            </a:extLst>
          </p:cNvPr>
          <p:cNvSpPr>
            <a:spLocks noGrp="1"/>
          </p:cNvSpPr>
          <p:nvPr>
            <p:ph type="dt" sz="half" idx="10"/>
          </p:nvPr>
        </p:nvSpPr>
        <p:spPr/>
        <p:txBody>
          <a:bodyPr/>
          <a:lstStyle/>
          <a:p>
            <a:r>
              <a:rPr lang="en" altLang="zh-TW" b="0" i="0" dirty="0">
                <a:effectLst/>
                <a:latin typeface="+mn-lt"/>
              </a:rPr>
              <a:t>Cui, </a:t>
            </a:r>
            <a:r>
              <a:rPr lang="en" altLang="zh-TW" b="0" i="0" dirty="0" err="1">
                <a:effectLst/>
                <a:latin typeface="+mn-lt"/>
              </a:rPr>
              <a:t>Ganqu</a:t>
            </a:r>
            <a:r>
              <a:rPr lang="en" altLang="zh-TW" b="0" i="0" dirty="0">
                <a:effectLst/>
                <a:latin typeface="+mn-lt"/>
              </a:rPr>
              <a:t>, et al. "Prototypical Verbalizer for Prompt-based Few-shot Tuning." </a:t>
            </a:r>
            <a:r>
              <a:rPr lang="en" altLang="zh-TW" b="0" i="1" dirty="0">
                <a:effectLst/>
                <a:latin typeface="+mn-lt"/>
              </a:rPr>
              <a:t>Proceedings of the 60th Annual Meeting of the Association for Computational Linguistics (Volume 1: Long Papers)</a:t>
            </a:r>
            <a:r>
              <a:rPr lang="en" altLang="zh-TW" b="0" i="0" dirty="0">
                <a:effectLst/>
                <a:latin typeface="+mn-lt"/>
              </a:rPr>
              <a:t>. 2022.</a:t>
            </a:r>
            <a:endParaRPr lang="en-TW">
              <a:latin typeface="+mn-lt"/>
            </a:endParaRPr>
          </a:p>
        </p:txBody>
      </p:sp>
    </p:spTree>
    <p:extLst>
      <p:ext uri="{BB962C8B-B14F-4D97-AF65-F5344CB8AC3E}">
        <p14:creationId xmlns:p14="http://schemas.microsoft.com/office/powerpoint/2010/main" val="749222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92E758D0-B0EB-0803-DCD4-0F3AB39242E7}"/>
              </a:ext>
            </a:extLst>
          </p:cNvPr>
          <p:cNvSpPr>
            <a:spLocks noGrp="1"/>
          </p:cNvSpPr>
          <p:nvPr>
            <p:ph type="title"/>
          </p:nvPr>
        </p:nvSpPr>
        <p:spPr/>
        <p:txBody>
          <a:bodyPr>
            <a:normAutofit/>
          </a:bodyPr>
          <a:lstStyle/>
          <a:p>
            <a:r>
              <a:rPr lang="en-US" altLang="zh-TW">
                <a:ea typeface="+mj-lt"/>
                <a:cs typeface="+mj-lt"/>
              </a:rPr>
              <a:t>Prompt tuning for few-shot learning</a:t>
            </a:r>
            <a:endParaRPr lang="zh-TW">
              <a:ea typeface="+mj-lt"/>
              <a:cs typeface="+mj-lt"/>
            </a:endParaRPr>
          </a:p>
        </p:txBody>
      </p:sp>
      <p:sp>
        <p:nvSpPr>
          <p:cNvPr id="3" name="內容版面配置區 2">
            <a:extLst>
              <a:ext uri="{FF2B5EF4-FFF2-40B4-BE49-F238E27FC236}">
                <a16:creationId xmlns:a16="http://schemas.microsoft.com/office/drawing/2014/main" id="{D880EAD4-B1DE-67BA-BEE8-DE2B40575D68}"/>
              </a:ext>
            </a:extLst>
          </p:cNvPr>
          <p:cNvSpPr>
            <a:spLocks noGrp="1"/>
          </p:cNvSpPr>
          <p:nvPr>
            <p:ph idx="1"/>
          </p:nvPr>
        </p:nvSpPr>
        <p:spPr>
          <a:xfrm>
            <a:off x="838200" y="1219200"/>
            <a:ext cx="10515600" cy="1209787"/>
          </a:xfrm>
        </p:spPr>
        <p:txBody>
          <a:bodyPr vert="horz" lIns="91440" tIns="45720" rIns="91440" bIns="45720" rtlCol="0" anchor="t">
            <a:normAutofit/>
          </a:bodyPr>
          <a:lstStyle/>
          <a:p>
            <a:r>
              <a:rPr kumimoji="1" lang="en-US" altLang="zh-TW"/>
              <a:t>How to select the verbalizer?</a:t>
            </a:r>
          </a:p>
          <a:p>
            <a:pPr lvl="1"/>
            <a:r>
              <a:rPr kumimoji="1" lang="en-US" altLang="zh-TW"/>
              <a:t>2. Prototypical verbalizer</a:t>
            </a:r>
            <a:endParaRPr kumimoji="1" lang="zh-TW" altLang="en-US"/>
          </a:p>
        </p:txBody>
      </p:sp>
      <p:sp>
        <p:nvSpPr>
          <p:cNvPr id="8" name="矩形 7">
            <a:extLst>
              <a:ext uri="{FF2B5EF4-FFF2-40B4-BE49-F238E27FC236}">
                <a16:creationId xmlns:a16="http://schemas.microsoft.com/office/drawing/2014/main" id="{8DE8418C-1505-45BB-03E6-C1FAABFA8379}"/>
              </a:ext>
            </a:extLst>
          </p:cNvPr>
          <p:cNvSpPr/>
          <p:nvPr/>
        </p:nvSpPr>
        <p:spPr>
          <a:xfrm rot="5400000">
            <a:off x="3312926" y="4057207"/>
            <a:ext cx="2888511" cy="469604"/>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zh-TW" altLang="en-US" sz="2400">
                <a:solidFill>
                  <a:schemeClr val="tx1"/>
                </a:solidFill>
                <a:latin typeface="Calibri"/>
                <a:ea typeface="新細明體"/>
                <a:cs typeface="Calibri"/>
              </a:rPr>
              <a:t>Transformer Layer 1</a:t>
            </a:r>
            <a:endParaRPr lang="zh-TW">
              <a:solidFill>
                <a:schemeClr val="tx1"/>
              </a:solidFill>
            </a:endParaRPr>
          </a:p>
        </p:txBody>
      </p:sp>
      <p:sp>
        <p:nvSpPr>
          <p:cNvPr id="10" name="文字方塊 1">
            <a:extLst>
              <a:ext uri="{FF2B5EF4-FFF2-40B4-BE49-F238E27FC236}">
                <a16:creationId xmlns:a16="http://schemas.microsoft.com/office/drawing/2014/main" id="{8DA05852-B59E-EE3E-3B3C-51671306DCC5}"/>
              </a:ext>
            </a:extLst>
          </p:cNvPr>
          <p:cNvSpPr txBox="1"/>
          <p:nvPr/>
        </p:nvSpPr>
        <p:spPr>
          <a:xfrm rot="10800000">
            <a:off x="7079733" y="4076036"/>
            <a:ext cx="466061" cy="52322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zh-TW" altLang="en-US" sz="2800" b="1">
                <a:ea typeface="新細明體"/>
              </a:rPr>
              <a:t>...</a:t>
            </a:r>
            <a:endParaRPr lang="zh-TW" sz="2800" b="1">
              <a:ea typeface="新細明體"/>
              <a:cs typeface="Calibri"/>
            </a:endParaRPr>
          </a:p>
        </p:txBody>
      </p:sp>
      <p:sp>
        <p:nvSpPr>
          <p:cNvPr id="13" name="文字方塊 12">
            <a:extLst>
              <a:ext uri="{FF2B5EF4-FFF2-40B4-BE49-F238E27FC236}">
                <a16:creationId xmlns:a16="http://schemas.microsoft.com/office/drawing/2014/main" id="{1A7C373B-07CA-E5C5-4799-59BDF621101B}"/>
              </a:ext>
            </a:extLst>
          </p:cNvPr>
          <p:cNvSpPr txBox="1"/>
          <p:nvPr/>
        </p:nvSpPr>
        <p:spPr>
          <a:xfrm>
            <a:off x="41863" y="3821740"/>
            <a:ext cx="1095153" cy="461665"/>
          </a:xfrm>
          <a:prstGeom prst="rect">
            <a:avLst/>
          </a:prstGeom>
          <a:solidFill>
            <a:schemeClr val="accent5">
              <a:lumMod val="20000"/>
              <a:lumOff val="8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2400">
                <a:ea typeface="Microsoft JhengHei" panose="020B0604030504040204" pitchFamily="34" charset="-120"/>
                <a:cs typeface="Calibri"/>
              </a:rPr>
              <a:t>[MASK]</a:t>
            </a:r>
            <a:endParaRPr lang="zh-TW" altLang="en-US" sz="2400">
              <a:ea typeface="Microsoft JhengHei" panose="020B0604030504040204" pitchFamily="34" charset="-120"/>
              <a:cs typeface="Calibri"/>
            </a:endParaRPr>
          </a:p>
        </p:txBody>
      </p:sp>
      <p:sp>
        <p:nvSpPr>
          <p:cNvPr id="15" name="文字方塊 14">
            <a:extLst>
              <a:ext uri="{FF2B5EF4-FFF2-40B4-BE49-F238E27FC236}">
                <a16:creationId xmlns:a16="http://schemas.microsoft.com/office/drawing/2014/main" id="{7161550E-83BA-0C74-8E1C-71D4173368ED}"/>
              </a:ext>
            </a:extLst>
          </p:cNvPr>
          <p:cNvSpPr txBox="1"/>
          <p:nvPr/>
        </p:nvSpPr>
        <p:spPr>
          <a:xfrm>
            <a:off x="741176" y="3281252"/>
            <a:ext cx="395840" cy="461665"/>
          </a:xfrm>
          <a:prstGeom prst="rect">
            <a:avLst/>
          </a:prstGeom>
          <a:solidFill>
            <a:schemeClr val="accent5">
              <a:lumMod val="20000"/>
              <a:lumOff val="80000"/>
            </a:schemeClr>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2400">
                <a:ea typeface="Microsoft JhengHei" panose="020B0604030504040204" pitchFamily="34" charset="-120"/>
                <a:cs typeface="Calibri"/>
              </a:rPr>
              <a:t>A</a:t>
            </a:r>
            <a:endParaRPr lang="zh-TW" altLang="en-US" sz="2400">
              <a:ea typeface="Microsoft JhengHei" panose="020B0604030504040204" pitchFamily="34" charset="-120"/>
              <a:cs typeface="Calibri"/>
            </a:endParaRPr>
          </a:p>
        </p:txBody>
      </p:sp>
      <p:sp>
        <p:nvSpPr>
          <p:cNvPr id="25" name="文字方塊 24">
            <a:extLst>
              <a:ext uri="{FF2B5EF4-FFF2-40B4-BE49-F238E27FC236}">
                <a16:creationId xmlns:a16="http://schemas.microsoft.com/office/drawing/2014/main" id="{3735D174-8D6C-A191-C138-42212725C671}"/>
              </a:ext>
            </a:extLst>
          </p:cNvPr>
          <p:cNvSpPr txBox="1"/>
          <p:nvPr/>
        </p:nvSpPr>
        <p:spPr>
          <a:xfrm>
            <a:off x="208201" y="4353368"/>
            <a:ext cx="928815" cy="461665"/>
          </a:xfrm>
          <a:prstGeom prst="rect">
            <a:avLst/>
          </a:prstGeom>
          <a:solidFill>
            <a:schemeClr val="accent5">
              <a:lumMod val="20000"/>
              <a:lumOff val="8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2400">
                <a:ea typeface="Microsoft JhengHei" panose="020B0604030504040204" pitchFamily="34" charset="-120"/>
                <a:cs typeface="Calibri"/>
              </a:rPr>
              <a:t>news</a:t>
            </a:r>
            <a:endParaRPr lang="zh-TW" altLang="en-US" sz="2400">
              <a:ea typeface="Microsoft JhengHei" panose="020B0604030504040204" pitchFamily="34" charset="-120"/>
              <a:cs typeface="Calibri"/>
            </a:endParaRPr>
          </a:p>
        </p:txBody>
      </p:sp>
      <p:sp>
        <p:nvSpPr>
          <p:cNvPr id="27" name="文字方塊 26">
            <a:extLst>
              <a:ext uri="{FF2B5EF4-FFF2-40B4-BE49-F238E27FC236}">
                <a16:creationId xmlns:a16="http://schemas.microsoft.com/office/drawing/2014/main" id="{28BF926A-6C15-B2D2-0E03-7A7DD3074E77}"/>
              </a:ext>
            </a:extLst>
          </p:cNvPr>
          <p:cNvSpPr txBox="1"/>
          <p:nvPr/>
        </p:nvSpPr>
        <p:spPr>
          <a:xfrm>
            <a:off x="878290" y="4893856"/>
            <a:ext cx="267586" cy="461665"/>
          </a:xfrm>
          <a:prstGeom prst="rect">
            <a:avLst/>
          </a:prstGeom>
          <a:solidFill>
            <a:schemeClr val="accent5">
              <a:lumMod val="20000"/>
              <a:lumOff val="8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tLang="zh-TW" sz="2400">
                <a:ea typeface="新細明體"/>
                <a:cs typeface="Calibri"/>
              </a:rPr>
              <a:t>:</a:t>
            </a:r>
            <a:endParaRPr lang="zh-TW"/>
          </a:p>
        </p:txBody>
      </p:sp>
      <p:sp>
        <p:nvSpPr>
          <p:cNvPr id="38" name="矩形 37">
            <a:extLst>
              <a:ext uri="{FF2B5EF4-FFF2-40B4-BE49-F238E27FC236}">
                <a16:creationId xmlns:a16="http://schemas.microsoft.com/office/drawing/2014/main" id="{59A1900F-CCD3-8456-D8D3-9F9033DD0512}"/>
              </a:ext>
            </a:extLst>
          </p:cNvPr>
          <p:cNvSpPr/>
          <p:nvPr/>
        </p:nvSpPr>
        <p:spPr>
          <a:xfrm rot="5400000">
            <a:off x="619344" y="3809113"/>
            <a:ext cx="2888511" cy="96579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zh-TW" altLang="en-US" sz="2400">
                <a:solidFill>
                  <a:schemeClr val="tx1"/>
                </a:solidFill>
                <a:latin typeface="Calibri"/>
                <a:ea typeface="新細明體"/>
                <a:cs typeface="Calibri"/>
              </a:rPr>
              <a:t>Embedding Layer</a:t>
            </a:r>
            <a:endParaRPr lang="zh-TW">
              <a:solidFill>
                <a:schemeClr val="tx1"/>
              </a:solidFill>
            </a:endParaRPr>
          </a:p>
        </p:txBody>
      </p:sp>
      <p:sp>
        <p:nvSpPr>
          <p:cNvPr id="72" name="矩形 71">
            <a:extLst>
              <a:ext uri="{FF2B5EF4-FFF2-40B4-BE49-F238E27FC236}">
                <a16:creationId xmlns:a16="http://schemas.microsoft.com/office/drawing/2014/main" id="{41432335-E67E-F78F-05A7-34096C917219}"/>
              </a:ext>
            </a:extLst>
          </p:cNvPr>
          <p:cNvSpPr/>
          <p:nvPr/>
        </p:nvSpPr>
        <p:spPr>
          <a:xfrm rot="5400000">
            <a:off x="5483740" y="4057207"/>
            <a:ext cx="2888511" cy="469604"/>
          </a:xfrm>
          <a:prstGeom prst="rect">
            <a:avLst/>
          </a:prstGeom>
          <a:solidFill>
            <a:srgbClr val="71097D">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zh-TW" altLang="en-US" sz="2400">
                <a:solidFill>
                  <a:schemeClr val="tx1"/>
                </a:solidFill>
                <a:latin typeface="Calibri"/>
                <a:ea typeface="新細明體"/>
                <a:cs typeface="Calibri"/>
              </a:rPr>
              <a:t>Transformer Layer 2</a:t>
            </a:r>
            <a:endParaRPr lang="zh-TW">
              <a:solidFill>
                <a:schemeClr val="tx1"/>
              </a:solidFill>
            </a:endParaRPr>
          </a:p>
        </p:txBody>
      </p:sp>
      <p:sp>
        <p:nvSpPr>
          <p:cNvPr id="75" name="矩形 74">
            <a:extLst>
              <a:ext uri="{FF2B5EF4-FFF2-40B4-BE49-F238E27FC236}">
                <a16:creationId xmlns:a16="http://schemas.microsoft.com/office/drawing/2014/main" id="{022EBFA7-FAEA-DE45-8E20-5B2D0CCB8CCA}"/>
              </a:ext>
            </a:extLst>
          </p:cNvPr>
          <p:cNvSpPr/>
          <p:nvPr/>
        </p:nvSpPr>
        <p:spPr>
          <a:xfrm rot="5400000">
            <a:off x="6316623" y="4057207"/>
            <a:ext cx="2888511" cy="469604"/>
          </a:xfrm>
          <a:prstGeom prst="rect">
            <a:avLst/>
          </a:prstGeom>
          <a:solidFill>
            <a:srgbClr val="7D0931">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zh-TW" altLang="en-US" sz="2400">
                <a:solidFill>
                  <a:schemeClr val="tx1"/>
                </a:solidFill>
                <a:latin typeface="Calibri"/>
                <a:ea typeface="新細明體"/>
                <a:cs typeface="Calibri"/>
              </a:rPr>
              <a:t>Transformer Layer N</a:t>
            </a:r>
            <a:endParaRPr lang="zh-TW">
              <a:solidFill>
                <a:schemeClr val="tx1"/>
              </a:solidFill>
            </a:endParaRPr>
          </a:p>
        </p:txBody>
      </p:sp>
      <p:sp>
        <p:nvSpPr>
          <p:cNvPr id="91" name="文字方塊 1">
            <a:extLst>
              <a:ext uri="{FF2B5EF4-FFF2-40B4-BE49-F238E27FC236}">
                <a16:creationId xmlns:a16="http://schemas.microsoft.com/office/drawing/2014/main" id="{0946229A-8170-2340-845A-8F83C59B2CCD}"/>
              </a:ext>
            </a:extLst>
          </p:cNvPr>
          <p:cNvSpPr txBox="1"/>
          <p:nvPr/>
        </p:nvSpPr>
        <p:spPr>
          <a:xfrm rot="5400000">
            <a:off x="585012" y="5351943"/>
            <a:ext cx="466061" cy="52322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zh-TW" altLang="en-US" sz="2800" b="1">
                <a:ea typeface="新細明體"/>
              </a:rPr>
              <a:t>...</a:t>
            </a:r>
            <a:endParaRPr lang="zh-TW" sz="2800" b="1">
              <a:ea typeface="新細明體"/>
              <a:cs typeface="Calibri"/>
            </a:endParaRPr>
          </a:p>
        </p:txBody>
      </p:sp>
      <p:sp>
        <p:nvSpPr>
          <p:cNvPr id="95" name="文字方塊 94">
            <a:extLst>
              <a:ext uri="{FF2B5EF4-FFF2-40B4-BE49-F238E27FC236}">
                <a16:creationId xmlns:a16="http://schemas.microsoft.com/office/drawing/2014/main" id="{C7467181-86D2-10B8-282D-7E87C89AC2E1}"/>
              </a:ext>
            </a:extLst>
          </p:cNvPr>
          <p:cNvSpPr txBox="1"/>
          <p:nvPr/>
        </p:nvSpPr>
        <p:spPr>
          <a:xfrm>
            <a:off x="289956" y="2776205"/>
            <a:ext cx="847058" cy="461665"/>
          </a:xfrm>
          <a:prstGeom prst="rect">
            <a:avLst/>
          </a:prstGeom>
          <a:solidFill>
            <a:schemeClr val="accent5">
              <a:lumMod val="20000"/>
              <a:lumOff val="80000"/>
            </a:schemeClr>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TW" altLang="en-US" sz="2400">
                <a:ea typeface="新細明體"/>
                <a:cs typeface="Calibri"/>
              </a:rPr>
              <a:t>[CLS]</a:t>
            </a:r>
          </a:p>
        </p:txBody>
      </p:sp>
      <p:grpSp>
        <p:nvGrpSpPr>
          <p:cNvPr id="139" name="群組 138">
            <a:extLst>
              <a:ext uri="{FF2B5EF4-FFF2-40B4-BE49-F238E27FC236}">
                <a16:creationId xmlns:a16="http://schemas.microsoft.com/office/drawing/2014/main" id="{AEBE81C0-6EC7-9838-F248-8647FF6DBA26}"/>
              </a:ext>
            </a:extLst>
          </p:cNvPr>
          <p:cNvGrpSpPr/>
          <p:nvPr/>
        </p:nvGrpSpPr>
        <p:grpSpPr>
          <a:xfrm>
            <a:off x="2936357" y="2918636"/>
            <a:ext cx="870097" cy="2321440"/>
            <a:chOff x="2936357" y="2918636"/>
            <a:chExt cx="870097" cy="2321440"/>
          </a:xfrm>
        </p:grpSpPr>
        <p:sp>
          <p:nvSpPr>
            <p:cNvPr id="39" name="矩形 38">
              <a:extLst>
                <a:ext uri="{FF2B5EF4-FFF2-40B4-BE49-F238E27FC236}">
                  <a16:creationId xmlns:a16="http://schemas.microsoft.com/office/drawing/2014/main" id="{E6DACFE4-2478-98B5-A426-4AEA08B8E15B}"/>
                </a:ext>
              </a:extLst>
            </p:cNvPr>
            <p:cNvSpPr/>
            <p:nvPr/>
          </p:nvSpPr>
          <p:spPr>
            <a:xfrm>
              <a:off x="2936357" y="2918636"/>
              <a:ext cx="868325" cy="230372"/>
            </a:xfrm>
            <a:prstGeom prst="rect">
              <a:avLst/>
            </a:prstGeom>
            <a:solidFill>
              <a:schemeClr val="accent1">
                <a:lumMod val="40000"/>
                <a:lumOff val="6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8" name="矩形 47">
              <a:extLst>
                <a:ext uri="{FF2B5EF4-FFF2-40B4-BE49-F238E27FC236}">
                  <a16:creationId xmlns:a16="http://schemas.microsoft.com/office/drawing/2014/main" id="{8CA44717-BD1C-51A8-65AB-EB9FE576B6F9}"/>
                </a:ext>
              </a:extLst>
            </p:cNvPr>
            <p:cNvSpPr/>
            <p:nvPr/>
          </p:nvSpPr>
          <p:spPr>
            <a:xfrm>
              <a:off x="2936357" y="3441403"/>
              <a:ext cx="868325" cy="230372"/>
            </a:xfrm>
            <a:prstGeom prst="rect">
              <a:avLst/>
            </a:prstGeom>
            <a:solidFill>
              <a:schemeClr val="accent1">
                <a:lumMod val="40000"/>
                <a:lumOff val="6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9" name="矩形 48">
              <a:extLst>
                <a:ext uri="{FF2B5EF4-FFF2-40B4-BE49-F238E27FC236}">
                  <a16:creationId xmlns:a16="http://schemas.microsoft.com/office/drawing/2014/main" id="{6C9E2862-7015-9DAC-0E51-37F4EC03621C}"/>
                </a:ext>
              </a:extLst>
            </p:cNvPr>
            <p:cNvSpPr/>
            <p:nvPr/>
          </p:nvSpPr>
          <p:spPr>
            <a:xfrm>
              <a:off x="2936357" y="3964170"/>
              <a:ext cx="868325" cy="230372"/>
            </a:xfrm>
            <a:prstGeom prst="rect">
              <a:avLst/>
            </a:prstGeom>
            <a:solidFill>
              <a:schemeClr val="accent1">
                <a:lumMod val="40000"/>
                <a:lumOff val="6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0" name="矩形 49">
              <a:extLst>
                <a:ext uri="{FF2B5EF4-FFF2-40B4-BE49-F238E27FC236}">
                  <a16:creationId xmlns:a16="http://schemas.microsoft.com/office/drawing/2014/main" id="{1569BFB5-578C-EDAA-DE08-13C1518D81F9}"/>
                </a:ext>
              </a:extLst>
            </p:cNvPr>
            <p:cNvSpPr/>
            <p:nvPr/>
          </p:nvSpPr>
          <p:spPr>
            <a:xfrm>
              <a:off x="2936357" y="5009704"/>
              <a:ext cx="868325" cy="230372"/>
            </a:xfrm>
            <a:prstGeom prst="rect">
              <a:avLst/>
            </a:prstGeom>
            <a:solidFill>
              <a:schemeClr val="accent1">
                <a:lumMod val="40000"/>
                <a:lumOff val="6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9" name="矩形 98">
              <a:extLst>
                <a:ext uri="{FF2B5EF4-FFF2-40B4-BE49-F238E27FC236}">
                  <a16:creationId xmlns:a16="http://schemas.microsoft.com/office/drawing/2014/main" id="{9CE9F66A-E009-A1D0-42A5-176CE2E2CCEA}"/>
                </a:ext>
              </a:extLst>
            </p:cNvPr>
            <p:cNvSpPr/>
            <p:nvPr/>
          </p:nvSpPr>
          <p:spPr>
            <a:xfrm>
              <a:off x="2938129" y="4486937"/>
              <a:ext cx="868325" cy="230372"/>
            </a:xfrm>
            <a:prstGeom prst="rect">
              <a:avLst/>
            </a:prstGeom>
            <a:solidFill>
              <a:schemeClr val="accent1">
                <a:lumMod val="40000"/>
                <a:lumOff val="6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43" name="群組 142">
            <a:extLst>
              <a:ext uri="{FF2B5EF4-FFF2-40B4-BE49-F238E27FC236}">
                <a16:creationId xmlns:a16="http://schemas.microsoft.com/office/drawing/2014/main" id="{3649BB96-6A04-E605-1A1D-AD38CA586E0C}"/>
              </a:ext>
            </a:extLst>
          </p:cNvPr>
          <p:cNvGrpSpPr/>
          <p:nvPr/>
        </p:nvGrpSpPr>
        <p:grpSpPr>
          <a:xfrm>
            <a:off x="8509589" y="2945217"/>
            <a:ext cx="870097" cy="2321440"/>
            <a:chOff x="8509589" y="2945217"/>
            <a:chExt cx="870097" cy="2321440"/>
          </a:xfrm>
        </p:grpSpPr>
        <p:sp>
          <p:nvSpPr>
            <p:cNvPr id="82" name="矩形 81">
              <a:extLst>
                <a:ext uri="{FF2B5EF4-FFF2-40B4-BE49-F238E27FC236}">
                  <a16:creationId xmlns:a16="http://schemas.microsoft.com/office/drawing/2014/main" id="{71CAAE2B-23DF-6746-9A4A-87D898F062D1}"/>
                </a:ext>
              </a:extLst>
            </p:cNvPr>
            <p:cNvSpPr/>
            <p:nvPr/>
          </p:nvSpPr>
          <p:spPr>
            <a:xfrm>
              <a:off x="8509589" y="2945217"/>
              <a:ext cx="868325" cy="230372"/>
            </a:xfrm>
            <a:prstGeom prst="rect">
              <a:avLst/>
            </a:prstGeom>
            <a:solidFill>
              <a:schemeClr val="accent1">
                <a:lumMod val="75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3" name="矩形 82">
              <a:extLst>
                <a:ext uri="{FF2B5EF4-FFF2-40B4-BE49-F238E27FC236}">
                  <a16:creationId xmlns:a16="http://schemas.microsoft.com/office/drawing/2014/main" id="{E6E15F3E-8AF5-B7B8-54B7-D5659B339752}"/>
                </a:ext>
              </a:extLst>
            </p:cNvPr>
            <p:cNvSpPr/>
            <p:nvPr/>
          </p:nvSpPr>
          <p:spPr>
            <a:xfrm>
              <a:off x="8509589" y="3467984"/>
              <a:ext cx="868325" cy="230372"/>
            </a:xfrm>
            <a:prstGeom prst="rect">
              <a:avLst/>
            </a:prstGeom>
            <a:solidFill>
              <a:schemeClr val="accent1">
                <a:lumMod val="75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4" name="矩形 83">
              <a:extLst>
                <a:ext uri="{FF2B5EF4-FFF2-40B4-BE49-F238E27FC236}">
                  <a16:creationId xmlns:a16="http://schemas.microsoft.com/office/drawing/2014/main" id="{273286A4-0378-9A0F-CE03-5AFBBD2B96A2}"/>
                </a:ext>
              </a:extLst>
            </p:cNvPr>
            <p:cNvSpPr/>
            <p:nvPr/>
          </p:nvSpPr>
          <p:spPr>
            <a:xfrm>
              <a:off x="8509589" y="3990751"/>
              <a:ext cx="868325" cy="230372"/>
            </a:xfrm>
            <a:prstGeom prst="rect">
              <a:avLst/>
            </a:prstGeom>
            <a:solidFill>
              <a:schemeClr val="accent1">
                <a:lumMod val="75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5" name="矩形 84">
              <a:extLst>
                <a:ext uri="{FF2B5EF4-FFF2-40B4-BE49-F238E27FC236}">
                  <a16:creationId xmlns:a16="http://schemas.microsoft.com/office/drawing/2014/main" id="{AC54EC73-5434-84C6-C326-421BAFE94F1C}"/>
                </a:ext>
              </a:extLst>
            </p:cNvPr>
            <p:cNvSpPr/>
            <p:nvPr/>
          </p:nvSpPr>
          <p:spPr>
            <a:xfrm>
              <a:off x="8509589" y="5036285"/>
              <a:ext cx="868325" cy="230372"/>
            </a:xfrm>
            <a:prstGeom prst="rect">
              <a:avLst/>
            </a:prstGeom>
            <a:solidFill>
              <a:schemeClr val="accent1">
                <a:lumMod val="75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5" name="矩形 104">
              <a:extLst>
                <a:ext uri="{FF2B5EF4-FFF2-40B4-BE49-F238E27FC236}">
                  <a16:creationId xmlns:a16="http://schemas.microsoft.com/office/drawing/2014/main" id="{011717F1-D1DE-6982-C923-0A7AED3719C2}"/>
                </a:ext>
              </a:extLst>
            </p:cNvPr>
            <p:cNvSpPr/>
            <p:nvPr/>
          </p:nvSpPr>
          <p:spPr>
            <a:xfrm>
              <a:off x="8511361" y="4513518"/>
              <a:ext cx="868325" cy="230372"/>
            </a:xfrm>
            <a:prstGeom prst="rect">
              <a:avLst/>
            </a:prstGeom>
            <a:solidFill>
              <a:schemeClr val="accent1">
                <a:lumMod val="75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08" name="群組 107">
            <a:extLst>
              <a:ext uri="{FF2B5EF4-FFF2-40B4-BE49-F238E27FC236}">
                <a16:creationId xmlns:a16="http://schemas.microsoft.com/office/drawing/2014/main" id="{E40C7816-99ED-71E4-732E-87F413BAFF13}"/>
              </a:ext>
            </a:extLst>
          </p:cNvPr>
          <p:cNvGrpSpPr/>
          <p:nvPr/>
        </p:nvGrpSpPr>
        <p:grpSpPr>
          <a:xfrm>
            <a:off x="1143442" y="3036612"/>
            <a:ext cx="274674" cy="2092840"/>
            <a:chOff x="1143442" y="3036612"/>
            <a:chExt cx="274674" cy="2092840"/>
          </a:xfrm>
        </p:grpSpPr>
        <p:cxnSp>
          <p:nvCxnSpPr>
            <p:cNvPr id="33" name="直線單箭頭接點 32">
              <a:extLst>
                <a:ext uri="{FF2B5EF4-FFF2-40B4-BE49-F238E27FC236}">
                  <a16:creationId xmlns:a16="http://schemas.microsoft.com/office/drawing/2014/main" id="{B617BE7B-4564-39D3-8A61-533796F101DE}"/>
                </a:ext>
              </a:extLst>
            </p:cNvPr>
            <p:cNvCxnSpPr>
              <a:cxnSpLocks/>
            </p:cNvCxnSpPr>
            <p:nvPr/>
          </p:nvCxnSpPr>
          <p:spPr>
            <a:xfrm>
              <a:off x="1150530" y="3036612"/>
              <a:ext cx="267586" cy="1063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直線單箭頭接點 33">
              <a:extLst>
                <a:ext uri="{FF2B5EF4-FFF2-40B4-BE49-F238E27FC236}">
                  <a16:creationId xmlns:a16="http://schemas.microsoft.com/office/drawing/2014/main" id="{4D2B6B99-CAC2-CF4E-A26B-6E9884C0383C}"/>
                </a:ext>
              </a:extLst>
            </p:cNvPr>
            <p:cNvCxnSpPr>
              <a:cxnSpLocks/>
            </p:cNvCxnSpPr>
            <p:nvPr/>
          </p:nvCxnSpPr>
          <p:spPr>
            <a:xfrm>
              <a:off x="1150530" y="3512886"/>
              <a:ext cx="267586" cy="1063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直線單箭頭接點 34">
              <a:extLst>
                <a:ext uri="{FF2B5EF4-FFF2-40B4-BE49-F238E27FC236}">
                  <a16:creationId xmlns:a16="http://schemas.microsoft.com/office/drawing/2014/main" id="{F7D00F75-C1F0-BFFB-68CF-AFBF6CB734C5}"/>
                </a:ext>
              </a:extLst>
            </p:cNvPr>
            <p:cNvCxnSpPr>
              <a:cxnSpLocks/>
            </p:cNvCxnSpPr>
            <p:nvPr/>
          </p:nvCxnSpPr>
          <p:spPr>
            <a:xfrm>
              <a:off x="1150530" y="4033438"/>
              <a:ext cx="267586" cy="1063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6" name="直線單箭頭接點 35">
              <a:extLst>
                <a:ext uri="{FF2B5EF4-FFF2-40B4-BE49-F238E27FC236}">
                  <a16:creationId xmlns:a16="http://schemas.microsoft.com/office/drawing/2014/main" id="{BCE7A587-A927-B750-90BA-B77644E4259E}"/>
                </a:ext>
              </a:extLst>
            </p:cNvPr>
            <p:cNvCxnSpPr>
              <a:cxnSpLocks/>
            </p:cNvCxnSpPr>
            <p:nvPr/>
          </p:nvCxnSpPr>
          <p:spPr>
            <a:xfrm>
              <a:off x="1150530" y="5118820"/>
              <a:ext cx="267586" cy="1063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7" name="直線單箭頭接點 106">
              <a:extLst>
                <a:ext uri="{FF2B5EF4-FFF2-40B4-BE49-F238E27FC236}">
                  <a16:creationId xmlns:a16="http://schemas.microsoft.com/office/drawing/2014/main" id="{2E0F5178-381A-E1E7-93F5-9CB2C3A443AE}"/>
                </a:ext>
              </a:extLst>
            </p:cNvPr>
            <p:cNvCxnSpPr>
              <a:cxnSpLocks/>
            </p:cNvCxnSpPr>
            <p:nvPr/>
          </p:nvCxnSpPr>
          <p:spPr>
            <a:xfrm>
              <a:off x="1143442" y="4553990"/>
              <a:ext cx="267586" cy="1063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09" name="群組 108">
            <a:extLst>
              <a:ext uri="{FF2B5EF4-FFF2-40B4-BE49-F238E27FC236}">
                <a16:creationId xmlns:a16="http://schemas.microsoft.com/office/drawing/2014/main" id="{685DA959-E75D-3F72-D2C3-2D06218042B3}"/>
              </a:ext>
            </a:extLst>
          </p:cNvPr>
          <p:cNvGrpSpPr/>
          <p:nvPr/>
        </p:nvGrpSpPr>
        <p:grpSpPr>
          <a:xfrm>
            <a:off x="2614279" y="3036612"/>
            <a:ext cx="274674" cy="2092840"/>
            <a:chOff x="1143442" y="3036612"/>
            <a:chExt cx="274674" cy="2092840"/>
          </a:xfrm>
        </p:grpSpPr>
        <p:cxnSp>
          <p:nvCxnSpPr>
            <p:cNvPr id="110" name="直線單箭頭接點 109">
              <a:extLst>
                <a:ext uri="{FF2B5EF4-FFF2-40B4-BE49-F238E27FC236}">
                  <a16:creationId xmlns:a16="http://schemas.microsoft.com/office/drawing/2014/main" id="{107010C3-FBDE-AE3D-FDFE-8312B82C225D}"/>
                </a:ext>
              </a:extLst>
            </p:cNvPr>
            <p:cNvCxnSpPr>
              <a:cxnSpLocks/>
            </p:cNvCxnSpPr>
            <p:nvPr/>
          </p:nvCxnSpPr>
          <p:spPr>
            <a:xfrm>
              <a:off x="1150530" y="3036612"/>
              <a:ext cx="267586" cy="1063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1" name="直線單箭頭接點 110">
              <a:extLst>
                <a:ext uri="{FF2B5EF4-FFF2-40B4-BE49-F238E27FC236}">
                  <a16:creationId xmlns:a16="http://schemas.microsoft.com/office/drawing/2014/main" id="{DEA8A7B9-742B-51D4-F8AF-1014227E1495}"/>
                </a:ext>
              </a:extLst>
            </p:cNvPr>
            <p:cNvCxnSpPr>
              <a:cxnSpLocks/>
            </p:cNvCxnSpPr>
            <p:nvPr/>
          </p:nvCxnSpPr>
          <p:spPr>
            <a:xfrm>
              <a:off x="1150530" y="3512886"/>
              <a:ext cx="267586" cy="1063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2" name="直線單箭頭接點 111">
              <a:extLst>
                <a:ext uri="{FF2B5EF4-FFF2-40B4-BE49-F238E27FC236}">
                  <a16:creationId xmlns:a16="http://schemas.microsoft.com/office/drawing/2014/main" id="{11059D10-81EB-33E9-D593-41A50B76ED4F}"/>
                </a:ext>
              </a:extLst>
            </p:cNvPr>
            <p:cNvCxnSpPr>
              <a:cxnSpLocks/>
            </p:cNvCxnSpPr>
            <p:nvPr/>
          </p:nvCxnSpPr>
          <p:spPr>
            <a:xfrm>
              <a:off x="1150530" y="4033438"/>
              <a:ext cx="267586" cy="1063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3" name="直線單箭頭接點 112">
              <a:extLst>
                <a:ext uri="{FF2B5EF4-FFF2-40B4-BE49-F238E27FC236}">
                  <a16:creationId xmlns:a16="http://schemas.microsoft.com/office/drawing/2014/main" id="{A737F130-931C-F07A-DD73-8FF41A3084CA}"/>
                </a:ext>
              </a:extLst>
            </p:cNvPr>
            <p:cNvCxnSpPr>
              <a:cxnSpLocks/>
            </p:cNvCxnSpPr>
            <p:nvPr/>
          </p:nvCxnSpPr>
          <p:spPr>
            <a:xfrm>
              <a:off x="1150530" y="5118820"/>
              <a:ext cx="267586" cy="1063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4" name="直線單箭頭接點 113">
              <a:extLst>
                <a:ext uri="{FF2B5EF4-FFF2-40B4-BE49-F238E27FC236}">
                  <a16:creationId xmlns:a16="http://schemas.microsoft.com/office/drawing/2014/main" id="{CD4DC087-CCDC-4111-2707-D989C96DB372}"/>
                </a:ext>
              </a:extLst>
            </p:cNvPr>
            <p:cNvCxnSpPr>
              <a:cxnSpLocks/>
            </p:cNvCxnSpPr>
            <p:nvPr/>
          </p:nvCxnSpPr>
          <p:spPr>
            <a:xfrm>
              <a:off x="1143442" y="4553990"/>
              <a:ext cx="267586" cy="1063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15" name="群組 114">
            <a:extLst>
              <a:ext uri="{FF2B5EF4-FFF2-40B4-BE49-F238E27FC236}">
                <a16:creationId xmlns:a16="http://schemas.microsoft.com/office/drawing/2014/main" id="{C0A03191-BF12-B519-19AE-DE0BD7CEA619}"/>
              </a:ext>
            </a:extLst>
          </p:cNvPr>
          <p:cNvGrpSpPr/>
          <p:nvPr/>
        </p:nvGrpSpPr>
        <p:grpSpPr>
          <a:xfrm>
            <a:off x="4031953" y="3010030"/>
            <a:ext cx="274674" cy="2092840"/>
            <a:chOff x="1143442" y="3036612"/>
            <a:chExt cx="274674" cy="2092840"/>
          </a:xfrm>
        </p:grpSpPr>
        <p:cxnSp>
          <p:nvCxnSpPr>
            <p:cNvPr id="116" name="直線單箭頭接點 115">
              <a:extLst>
                <a:ext uri="{FF2B5EF4-FFF2-40B4-BE49-F238E27FC236}">
                  <a16:creationId xmlns:a16="http://schemas.microsoft.com/office/drawing/2014/main" id="{E8EAB26D-652C-C1F4-E9B7-CD44BF715DA3}"/>
                </a:ext>
              </a:extLst>
            </p:cNvPr>
            <p:cNvCxnSpPr>
              <a:cxnSpLocks/>
            </p:cNvCxnSpPr>
            <p:nvPr/>
          </p:nvCxnSpPr>
          <p:spPr>
            <a:xfrm>
              <a:off x="1150530" y="3036612"/>
              <a:ext cx="267586" cy="1063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7" name="直線單箭頭接點 116">
              <a:extLst>
                <a:ext uri="{FF2B5EF4-FFF2-40B4-BE49-F238E27FC236}">
                  <a16:creationId xmlns:a16="http://schemas.microsoft.com/office/drawing/2014/main" id="{69D5B807-8369-02E8-F771-3FD4B2ECDC29}"/>
                </a:ext>
              </a:extLst>
            </p:cNvPr>
            <p:cNvCxnSpPr>
              <a:cxnSpLocks/>
            </p:cNvCxnSpPr>
            <p:nvPr/>
          </p:nvCxnSpPr>
          <p:spPr>
            <a:xfrm>
              <a:off x="1150530" y="3512886"/>
              <a:ext cx="267586" cy="1063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8" name="直線單箭頭接點 117">
              <a:extLst>
                <a:ext uri="{FF2B5EF4-FFF2-40B4-BE49-F238E27FC236}">
                  <a16:creationId xmlns:a16="http://schemas.microsoft.com/office/drawing/2014/main" id="{4E9F4BEA-FF4D-0CE6-F2E2-1B5D7E8DB6DD}"/>
                </a:ext>
              </a:extLst>
            </p:cNvPr>
            <p:cNvCxnSpPr>
              <a:cxnSpLocks/>
            </p:cNvCxnSpPr>
            <p:nvPr/>
          </p:nvCxnSpPr>
          <p:spPr>
            <a:xfrm>
              <a:off x="1150530" y="4033438"/>
              <a:ext cx="267586" cy="1063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9" name="直線單箭頭接點 118">
              <a:extLst>
                <a:ext uri="{FF2B5EF4-FFF2-40B4-BE49-F238E27FC236}">
                  <a16:creationId xmlns:a16="http://schemas.microsoft.com/office/drawing/2014/main" id="{6E9FEE0A-98F2-3FCF-A5BB-3E304BB3AB22}"/>
                </a:ext>
              </a:extLst>
            </p:cNvPr>
            <p:cNvCxnSpPr>
              <a:cxnSpLocks/>
            </p:cNvCxnSpPr>
            <p:nvPr/>
          </p:nvCxnSpPr>
          <p:spPr>
            <a:xfrm>
              <a:off x="1150530" y="5118820"/>
              <a:ext cx="267586" cy="1063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0" name="直線單箭頭接點 119">
              <a:extLst>
                <a:ext uri="{FF2B5EF4-FFF2-40B4-BE49-F238E27FC236}">
                  <a16:creationId xmlns:a16="http://schemas.microsoft.com/office/drawing/2014/main" id="{F1405DF1-EB0C-C873-CBF6-6120EE0018B5}"/>
                </a:ext>
              </a:extLst>
            </p:cNvPr>
            <p:cNvCxnSpPr>
              <a:cxnSpLocks/>
            </p:cNvCxnSpPr>
            <p:nvPr/>
          </p:nvCxnSpPr>
          <p:spPr>
            <a:xfrm>
              <a:off x="1143442" y="4553990"/>
              <a:ext cx="267586" cy="1063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21" name="群組 120">
            <a:extLst>
              <a:ext uri="{FF2B5EF4-FFF2-40B4-BE49-F238E27FC236}">
                <a16:creationId xmlns:a16="http://schemas.microsoft.com/office/drawing/2014/main" id="{8B84006B-9CD3-BD91-EC7A-F30F5562F387}"/>
              </a:ext>
            </a:extLst>
          </p:cNvPr>
          <p:cNvGrpSpPr/>
          <p:nvPr/>
        </p:nvGrpSpPr>
        <p:grpSpPr>
          <a:xfrm>
            <a:off x="5059766" y="3010030"/>
            <a:ext cx="274674" cy="2092840"/>
            <a:chOff x="1143442" y="3036612"/>
            <a:chExt cx="274674" cy="2092840"/>
          </a:xfrm>
        </p:grpSpPr>
        <p:cxnSp>
          <p:nvCxnSpPr>
            <p:cNvPr id="122" name="直線單箭頭接點 121">
              <a:extLst>
                <a:ext uri="{FF2B5EF4-FFF2-40B4-BE49-F238E27FC236}">
                  <a16:creationId xmlns:a16="http://schemas.microsoft.com/office/drawing/2014/main" id="{468E8F1E-D5AA-48C7-1248-F1A3FC8CBFB2}"/>
                </a:ext>
              </a:extLst>
            </p:cNvPr>
            <p:cNvCxnSpPr>
              <a:cxnSpLocks/>
            </p:cNvCxnSpPr>
            <p:nvPr/>
          </p:nvCxnSpPr>
          <p:spPr>
            <a:xfrm>
              <a:off x="1150530" y="3036612"/>
              <a:ext cx="267586" cy="1063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3" name="直線單箭頭接點 122">
              <a:extLst>
                <a:ext uri="{FF2B5EF4-FFF2-40B4-BE49-F238E27FC236}">
                  <a16:creationId xmlns:a16="http://schemas.microsoft.com/office/drawing/2014/main" id="{EBA7E83F-395F-FD60-50FC-9338F9FDD4B0}"/>
                </a:ext>
              </a:extLst>
            </p:cNvPr>
            <p:cNvCxnSpPr>
              <a:cxnSpLocks/>
            </p:cNvCxnSpPr>
            <p:nvPr/>
          </p:nvCxnSpPr>
          <p:spPr>
            <a:xfrm>
              <a:off x="1150530" y="3512886"/>
              <a:ext cx="267586" cy="1063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4" name="直線單箭頭接點 123">
              <a:extLst>
                <a:ext uri="{FF2B5EF4-FFF2-40B4-BE49-F238E27FC236}">
                  <a16:creationId xmlns:a16="http://schemas.microsoft.com/office/drawing/2014/main" id="{F3DB32DE-EEEE-3DC7-FE1B-16C87E938C8E}"/>
                </a:ext>
              </a:extLst>
            </p:cNvPr>
            <p:cNvCxnSpPr>
              <a:cxnSpLocks/>
            </p:cNvCxnSpPr>
            <p:nvPr/>
          </p:nvCxnSpPr>
          <p:spPr>
            <a:xfrm>
              <a:off x="1150530" y="4033438"/>
              <a:ext cx="267586" cy="1063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5" name="直線單箭頭接點 124">
              <a:extLst>
                <a:ext uri="{FF2B5EF4-FFF2-40B4-BE49-F238E27FC236}">
                  <a16:creationId xmlns:a16="http://schemas.microsoft.com/office/drawing/2014/main" id="{7CC12BA4-AFAD-55EE-1D12-73F9543FE91A}"/>
                </a:ext>
              </a:extLst>
            </p:cNvPr>
            <p:cNvCxnSpPr>
              <a:cxnSpLocks/>
            </p:cNvCxnSpPr>
            <p:nvPr/>
          </p:nvCxnSpPr>
          <p:spPr>
            <a:xfrm>
              <a:off x="1150530" y="5118820"/>
              <a:ext cx="267586" cy="1063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6" name="直線單箭頭接點 125">
              <a:extLst>
                <a:ext uri="{FF2B5EF4-FFF2-40B4-BE49-F238E27FC236}">
                  <a16:creationId xmlns:a16="http://schemas.microsoft.com/office/drawing/2014/main" id="{2C2B278F-8194-F3B5-88BB-D1B966A8FF86}"/>
                </a:ext>
              </a:extLst>
            </p:cNvPr>
            <p:cNvCxnSpPr>
              <a:cxnSpLocks/>
            </p:cNvCxnSpPr>
            <p:nvPr/>
          </p:nvCxnSpPr>
          <p:spPr>
            <a:xfrm>
              <a:off x="1143442" y="4553990"/>
              <a:ext cx="267586" cy="1063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27" name="群組 126">
            <a:extLst>
              <a:ext uri="{FF2B5EF4-FFF2-40B4-BE49-F238E27FC236}">
                <a16:creationId xmlns:a16="http://schemas.microsoft.com/office/drawing/2014/main" id="{5B00A765-82D4-E343-0292-6C78DBDC6EB2}"/>
              </a:ext>
            </a:extLst>
          </p:cNvPr>
          <p:cNvGrpSpPr/>
          <p:nvPr/>
        </p:nvGrpSpPr>
        <p:grpSpPr>
          <a:xfrm>
            <a:off x="6362254" y="3063192"/>
            <a:ext cx="274674" cy="2092840"/>
            <a:chOff x="1143442" y="3036612"/>
            <a:chExt cx="274674" cy="2092840"/>
          </a:xfrm>
        </p:grpSpPr>
        <p:cxnSp>
          <p:nvCxnSpPr>
            <p:cNvPr id="128" name="直線單箭頭接點 127">
              <a:extLst>
                <a:ext uri="{FF2B5EF4-FFF2-40B4-BE49-F238E27FC236}">
                  <a16:creationId xmlns:a16="http://schemas.microsoft.com/office/drawing/2014/main" id="{0439D206-C8E7-14B5-416B-658D1C359611}"/>
                </a:ext>
              </a:extLst>
            </p:cNvPr>
            <p:cNvCxnSpPr>
              <a:cxnSpLocks/>
            </p:cNvCxnSpPr>
            <p:nvPr/>
          </p:nvCxnSpPr>
          <p:spPr>
            <a:xfrm>
              <a:off x="1150530" y="3036612"/>
              <a:ext cx="267586" cy="1063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9" name="直線單箭頭接點 128">
              <a:extLst>
                <a:ext uri="{FF2B5EF4-FFF2-40B4-BE49-F238E27FC236}">
                  <a16:creationId xmlns:a16="http://schemas.microsoft.com/office/drawing/2014/main" id="{FF92D9C8-BF09-335A-9FBE-731AE6B23C94}"/>
                </a:ext>
              </a:extLst>
            </p:cNvPr>
            <p:cNvCxnSpPr>
              <a:cxnSpLocks/>
            </p:cNvCxnSpPr>
            <p:nvPr/>
          </p:nvCxnSpPr>
          <p:spPr>
            <a:xfrm>
              <a:off x="1150530" y="3512886"/>
              <a:ext cx="267586" cy="1063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0" name="直線單箭頭接點 129">
              <a:extLst>
                <a:ext uri="{FF2B5EF4-FFF2-40B4-BE49-F238E27FC236}">
                  <a16:creationId xmlns:a16="http://schemas.microsoft.com/office/drawing/2014/main" id="{4795B9D0-FCD0-CADF-8AB5-9146D6812EB3}"/>
                </a:ext>
              </a:extLst>
            </p:cNvPr>
            <p:cNvCxnSpPr>
              <a:cxnSpLocks/>
            </p:cNvCxnSpPr>
            <p:nvPr/>
          </p:nvCxnSpPr>
          <p:spPr>
            <a:xfrm>
              <a:off x="1150530" y="4033438"/>
              <a:ext cx="267586" cy="1063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1" name="直線單箭頭接點 130">
              <a:extLst>
                <a:ext uri="{FF2B5EF4-FFF2-40B4-BE49-F238E27FC236}">
                  <a16:creationId xmlns:a16="http://schemas.microsoft.com/office/drawing/2014/main" id="{FE2CEED4-FF1A-D043-4546-B5BAAD761482}"/>
                </a:ext>
              </a:extLst>
            </p:cNvPr>
            <p:cNvCxnSpPr>
              <a:cxnSpLocks/>
            </p:cNvCxnSpPr>
            <p:nvPr/>
          </p:nvCxnSpPr>
          <p:spPr>
            <a:xfrm>
              <a:off x="1150530" y="5118820"/>
              <a:ext cx="267586" cy="1063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2" name="直線單箭頭接點 131">
              <a:extLst>
                <a:ext uri="{FF2B5EF4-FFF2-40B4-BE49-F238E27FC236}">
                  <a16:creationId xmlns:a16="http://schemas.microsoft.com/office/drawing/2014/main" id="{EBFAA2EE-0E3B-B2E5-3332-84F34A4269F7}"/>
                </a:ext>
              </a:extLst>
            </p:cNvPr>
            <p:cNvCxnSpPr>
              <a:cxnSpLocks/>
            </p:cNvCxnSpPr>
            <p:nvPr/>
          </p:nvCxnSpPr>
          <p:spPr>
            <a:xfrm>
              <a:off x="1143442" y="4553990"/>
              <a:ext cx="267586" cy="1063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33" name="群組 132">
            <a:extLst>
              <a:ext uri="{FF2B5EF4-FFF2-40B4-BE49-F238E27FC236}">
                <a16:creationId xmlns:a16="http://schemas.microsoft.com/office/drawing/2014/main" id="{1BDAE3E1-05F9-DF14-AE77-F2431D6A3F73}"/>
              </a:ext>
            </a:extLst>
          </p:cNvPr>
          <p:cNvGrpSpPr/>
          <p:nvPr/>
        </p:nvGrpSpPr>
        <p:grpSpPr>
          <a:xfrm>
            <a:off x="8081184" y="3063192"/>
            <a:ext cx="274674" cy="2092840"/>
            <a:chOff x="1143442" y="3036612"/>
            <a:chExt cx="274674" cy="2092840"/>
          </a:xfrm>
        </p:grpSpPr>
        <p:cxnSp>
          <p:nvCxnSpPr>
            <p:cNvPr id="134" name="直線單箭頭接點 133">
              <a:extLst>
                <a:ext uri="{FF2B5EF4-FFF2-40B4-BE49-F238E27FC236}">
                  <a16:creationId xmlns:a16="http://schemas.microsoft.com/office/drawing/2014/main" id="{D8A820C7-6EB7-EFC1-AE57-31E59E8132E0}"/>
                </a:ext>
              </a:extLst>
            </p:cNvPr>
            <p:cNvCxnSpPr>
              <a:cxnSpLocks/>
            </p:cNvCxnSpPr>
            <p:nvPr/>
          </p:nvCxnSpPr>
          <p:spPr>
            <a:xfrm>
              <a:off x="1150530" y="3036612"/>
              <a:ext cx="267586" cy="1063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5" name="直線單箭頭接點 134">
              <a:extLst>
                <a:ext uri="{FF2B5EF4-FFF2-40B4-BE49-F238E27FC236}">
                  <a16:creationId xmlns:a16="http://schemas.microsoft.com/office/drawing/2014/main" id="{7FAC58EC-A058-1237-0422-342758BEC1A3}"/>
                </a:ext>
              </a:extLst>
            </p:cNvPr>
            <p:cNvCxnSpPr>
              <a:cxnSpLocks/>
            </p:cNvCxnSpPr>
            <p:nvPr/>
          </p:nvCxnSpPr>
          <p:spPr>
            <a:xfrm>
              <a:off x="1150530" y="3512886"/>
              <a:ext cx="267586" cy="1063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6" name="直線單箭頭接點 135">
              <a:extLst>
                <a:ext uri="{FF2B5EF4-FFF2-40B4-BE49-F238E27FC236}">
                  <a16:creationId xmlns:a16="http://schemas.microsoft.com/office/drawing/2014/main" id="{28F208F9-09A0-885C-F294-7DBCF48037BE}"/>
                </a:ext>
              </a:extLst>
            </p:cNvPr>
            <p:cNvCxnSpPr>
              <a:cxnSpLocks/>
            </p:cNvCxnSpPr>
            <p:nvPr/>
          </p:nvCxnSpPr>
          <p:spPr>
            <a:xfrm>
              <a:off x="1150530" y="4033438"/>
              <a:ext cx="267586" cy="1063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7" name="直線單箭頭接點 136">
              <a:extLst>
                <a:ext uri="{FF2B5EF4-FFF2-40B4-BE49-F238E27FC236}">
                  <a16:creationId xmlns:a16="http://schemas.microsoft.com/office/drawing/2014/main" id="{2B6E8FB7-0A3B-7585-2DB8-ECFBC1209521}"/>
                </a:ext>
              </a:extLst>
            </p:cNvPr>
            <p:cNvCxnSpPr>
              <a:cxnSpLocks/>
            </p:cNvCxnSpPr>
            <p:nvPr/>
          </p:nvCxnSpPr>
          <p:spPr>
            <a:xfrm>
              <a:off x="1150530" y="5118820"/>
              <a:ext cx="267586" cy="1063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8" name="直線單箭頭接點 137">
              <a:extLst>
                <a:ext uri="{FF2B5EF4-FFF2-40B4-BE49-F238E27FC236}">
                  <a16:creationId xmlns:a16="http://schemas.microsoft.com/office/drawing/2014/main" id="{125C03DB-70D8-7694-BF2B-6C3092C20869}"/>
                </a:ext>
              </a:extLst>
            </p:cNvPr>
            <p:cNvCxnSpPr>
              <a:cxnSpLocks/>
            </p:cNvCxnSpPr>
            <p:nvPr/>
          </p:nvCxnSpPr>
          <p:spPr>
            <a:xfrm>
              <a:off x="1143442" y="4553990"/>
              <a:ext cx="267586" cy="1063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42" name="群組 141">
            <a:extLst>
              <a:ext uri="{FF2B5EF4-FFF2-40B4-BE49-F238E27FC236}">
                <a16:creationId xmlns:a16="http://schemas.microsoft.com/office/drawing/2014/main" id="{BC5819B5-E3A2-E013-E7CD-19B9FCE974A6}"/>
              </a:ext>
            </a:extLst>
          </p:cNvPr>
          <p:cNvGrpSpPr/>
          <p:nvPr/>
        </p:nvGrpSpPr>
        <p:grpSpPr>
          <a:xfrm>
            <a:off x="5399566" y="2945217"/>
            <a:ext cx="870097" cy="2321440"/>
            <a:chOff x="5399566" y="2945217"/>
            <a:chExt cx="870097" cy="2321440"/>
          </a:xfrm>
        </p:grpSpPr>
        <p:sp>
          <p:nvSpPr>
            <p:cNvPr id="63" name="矩形 62">
              <a:extLst>
                <a:ext uri="{FF2B5EF4-FFF2-40B4-BE49-F238E27FC236}">
                  <a16:creationId xmlns:a16="http://schemas.microsoft.com/office/drawing/2014/main" id="{E9775368-7D97-5478-1608-8BD31A7F067B}"/>
                </a:ext>
              </a:extLst>
            </p:cNvPr>
            <p:cNvSpPr/>
            <p:nvPr/>
          </p:nvSpPr>
          <p:spPr>
            <a:xfrm>
              <a:off x="5399566" y="2945217"/>
              <a:ext cx="868325" cy="230372"/>
            </a:xfrm>
            <a:prstGeom prst="rect">
              <a:avLst/>
            </a:prstGeom>
            <a:solidFill>
              <a:schemeClr val="accent1">
                <a:lumMod val="60000"/>
                <a:lumOff val="4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4" name="矩形 63">
              <a:extLst>
                <a:ext uri="{FF2B5EF4-FFF2-40B4-BE49-F238E27FC236}">
                  <a16:creationId xmlns:a16="http://schemas.microsoft.com/office/drawing/2014/main" id="{E200047C-6DF4-8A53-982D-46F1762F6766}"/>
                </a:ext>
              </a:extLst>
            </p:cNvPr>
            <p:cNvSpPr/>
            <p:nvPr/>
          </p:nvSpPr>
          <p:spPr>
            <a:xfrm>
              <a:off x="5399566" y="3467984"/>
              <a:ext cx="868325" cy="230372"/>
            </a:xfrm>
            <a:prstGeom prst="rect">
              <a:avLst/>
            </a:prstGeom>
            <a:solidFill>
              <a:schemeClr val="accent1">
                <a:lumMod val="60000"/>
                <a:lumOff val="4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5" name="矩形 64">
              <a:extLst>
                <a:ext uri="{FF2B5EF4-FFF2-40B4-BE49-F238E27FC236}">
                  <a16:creationId xmlns:a16="http://schemas.microsoft.com/office/drawing/2014/main" id="{00BC17A3-9E25-D92A-7F10-1146998E14B6}"/>
                </a:ext>
              </a:extLst>
            </p:cNvPr>
            <p:cNvSpPr/>
            <p:nvPr/>
          </p:nvSpPr>
          <p:spPr>
            <a:xfrm>
              <a:off x="5399566" y="3990751"/>
              <a:ext cx="868325" cy="230372"/>
            </a:xfrm>
            <a:prstGeom prst="rect">
              <a:avLst/>
            </a:prstGeom>
            <a:solidFill>
              <a:schemeClr val="accent1">
                <a:lumMod val="60000"/>
                <a:lumOff val="4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6" name="矩形 65">
              <a:extLst>
                <a:ext uri="{FF2B5EF4-FFF2-40B4-BE49-F238E27FC236}">
                  <a16:creationId xmlns:a16="http://schemas.microsoft.com/office/drawing/2014/main" id="{6C28FA67-0D38-0A10-71EF-D8F141155BF7}"/>
                </a:ext>
              </a:extLst>
            </p:cNvPr>
            <p:cNvSpPr/>
            <p:nvPr/>
          </p:nvSpPr>
          <p:spPr>
            <a:xfrm>
              <a:off x="5399566" y="5036285"/>
              <a:ext cx="868325" cy="230372"/>
            </a:xfrm>
            <a:prstGeom prst="rect">
              <a:avLst/>
            </a:prstGeom>
            <a:solidFill>
              <a:schemeClr val="accent1">
                <a:lumMod val="60000"/>
                <a:lumOff val="4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1" name="矩形 140">
              <a:extLst>
                <a:ext uri="{FF2B5EF4-FFF2-40B4-BE49-F238E27FC236}">
                  <a16:creationId xmlns:a16="http://schemas.microsoft.com/office/drawing/2014/main" id="{7B239B76-23A4-91F0-0DBD-559F6AC87110}"/>
                </a:ext>
              </a:extLst>
            </p:cNvPr>
            <p:cNvSpPr/>
            <p:nvPr/>
          </p:nvSpPr>
          <p:spPr>
            <a:xfrm>
              <a:off x="5401338" y="4513518"/>
              <a:ext cx="868325" cy="230372"/>
            </a:xfrm>
            <a:prstGeom prst="rect">
              <a:avLst/>
            </a:prstGeom>
            <a:solidFill>
              <a:schemeClr val="accent1">
                <a:lumMod val="60000"/>
                <a:lumOff val="4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4" name="群組 3">
            <a:extLst>
              <a:ext uri="{FF2B5EF4-FFF2-40B4-BE49-F238E27FC236}">
                <a16:creationId xmlns:a16="http://schemas.microsoft.com/office/drawing/2014/main" id="{C4251822-EDAF-97D9-A2A4-979C266262EA}"/>
              </a:ext>
            </a:extLst>
          </p:cNvPr>
          <p:cNvGrpSpPr/>
          <p:nvPr/>
        </p:nvGrpSpPr>
        <p:grpSpPr>
          <a:xfrm>
            <a:off x="9377914" y="3343494"/>
            <a:ext cx="1041598" cy="1517106"/>
            <a:chOff x="9377914" y="3343494"/>
            <a:chExt cx="1041598" cy="1517106"/>
          </a:xfrm>
        </p:grpSpPr>
        <p:sp>
          <p:nvSpPr>
            <p:cNvPr id="9" name="矩形 8">
              <a:extLst>
                <a:ext uri="{FF2B5EF4-FFF2-40B4-BE49-F238E27FC236}">
                  <a16:creationId xmlns:a16="http://schemas.microsoft.com/office/drawing/2014/main" id="{ECD20868-836D-F2E1-A7F1-68DC1599971F}"/>
                </a:ext>
              </a:extLst>
            </p:cNvPr>
            <p:cNvSpPr/>
            <p:nvPr/>
          </p:nvSpPr>
          <p:spPr>
            <a:xfrm rot="5400000">
              <a:off x="9271126" y="3712213"/>
              <a:ext cx="1517106" cy="779667"/>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tLang="zh-TW" sz="2400">
                  <a:solidFill>
                    <a:schemeClr val="tx1"/>
                  </a:solidFill>
                  <a:latin typeface="Calibri"/>
                  <a:ea typeface="新細明體"/>
                  <a:cs typeface="Calibri"/>
                </a:rPr>
                <a:t>Linear layer</a:t>
              </a:r>
              <a:endParaRPr lang="zh-TW">
                <a:solidFill>
                  <a:schemeClr val="tx1"/>
                </a:solidFill>
              </a:endParaRPr>
            </a:p>
          </p:txBody>
        </p:sp>
        <p:cxnSp>
          <p:nvCxnSpPr>
            <p:cNvPr id="11" name="直線單箭頭接點 135">
              <a:extLst>
                <a:ext uri="{FF2B5EF4-FFF2-40B4-BE49-F238E27FC236}">
                  <a16:creationId xmlns:a16="http://schemas.microsoft.com/office/drawing/2014/main" id="{811C5D35-E60E-493D-A344-B8489585E46B}"/>
                </a:ext>
              </a:extLst>
            </p:cNvPr>
            <p:cNvCxnSpPr>
              <a:cxnSpLocks/>
            </p:cNvCxnSpPr>
            <p:nvPr/>
          </p:nvCxnSpPr>
          <p:spPr>
            <a:xfrm>
              <a:off x="9377914" y="4105937"/>
              <a:ext cx="261932"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 name="群組 5">
            <a:extLst>
              <a:ext uri="{FF2B5EF4-FFF2-40B4-BE49-F238E27FC236}">
                <a16:creationId xmlns:a16="http://schemas.microsoft.com/office/drawing/2014/main" id="{14649786-2717-97AD-305B-444A93A342B5}"/>
              </a:ext>
            </a:extLst>
          </p:cNvPr>
          <p:cNvGrpSpPr/>
          <p:nvPr/>
        </p:nvGrpSpPr>
        <p:grpSpPr>
          <a:xfrm>
            <a:off x="9943831" y="2552361"/>
            <a:ext cx="1821206" cy="1874426"/>
            <a:chOff x="9943831" y="2552361"/>
            <a:chExt cx="1821206" cy="1874426"/>
          </a:xfrm>
        </p:grpSpPr>
        <p:sp>
          <p:nvSpPr>
            <p:cNvPr id="94" name="文字方塊 93">
              <a:extLst>
                <a:ext uri="{FF2B5EF4-FFF2-40B4-BE49-F238E27FC236}">
                  <a16:creationId xmlns:a16="http://schemas.microsoft.com/office/drawing/2014/main" id="{8889E29E-84CB-FAF1-0E10-9FF9E6C160F2}"/>
                </a:ext>
              </a:extLst>
            </p:cNvPr>
            <p:cNvSpPr txBox="1"/>
            <p:nvPr/>
          </p:nvSpPr>
          <p:spPr>
            <a:xfrm>
              <a:off x="9943831" y="2552361"/>
              <a:ext cx="1821206"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tLang="zh-TW" sz="2000">
                  <a:ea typeface="新細明體"/>
                  <a:cs typeface="Calibri"/>
                </a:rPr>
                <a:t>Instance</a:t>
              </a:r>
              <a:r>
                <a:rPr lang="zh-TW" altLang="en-US" sz="2000">
                  <a:ea typeface="新細明體"/>
                  <a:cs typeface="Calibri"/>
                </a:rPr>
                <a:t> </a:t>
              </a:r>
              <a:r>
                <a:rPr lang="en-US" altLang="zh-TW" sz="2000">
                  <a:ea typeface="新細明體"/>
                  <a:cs typeface="Calibri"/>
                </a:rPr>
                <a:t>r</a:t>
              </a:r>
              <a:r>
                <a:rPr lang="zh-TW" altLang="en-US" sz="2000">
                  <a:ea typeface="新細明體"/>
                  <a:cs typeface="Calibri"/>
                </a:rPr>
                <a:t>epresentation</a:t>
              </a:r>
              <a:endParaRPr lang="zh-TW" sz="2000"/>
            </a:p>
          </p:txBody>
        </p:sp>
        <p:cxnSp>
          <p:nvCxnSpPr>
            <p:cNvPr id="78" name="直線單箭頭接點 77">
              <a:extLst>
                <a:ext uri="{FF2B5EF4-FFF2-40B4-BE49-F238E27FC236}">
                  <a16:creationId xmlns:a16="http://schemas.microsoft.com/office/drawing/2014/main" id="{4ED97015-D16B-D7D2-BA70-6BD05764C547}"/>
                </a:ext>
              </a:extLst>
            </p:cNvPr>
            <p:cNvCxnSpPr>
              <a:cxnSpLocks/>
            </p:cNvCxnSpPr>
            <p:nvPr/>
          </p:nvCxnSpPr>
          <p:spPr>
            <a:xfrm>
              <a:off x="10950454" y="3226000"/>
              <a:ext cx="0" cy="64718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直線單箭頭接點 135">
              <a:extLst>
                <a:ext uri="{FF2B5EF4-FFF2-40B4-BE49-F238E27FC236}">
                  <a16:creationId xmlns:a16="http://schemas.microsoft.com/office/drawing/2014/main" id="{315B263E-2308-B681-E586-8C055137C79E}"/>
                </a:ext>
              </a:extLst>
            </p:cNvPr>
            <p:cNvCxnSpPr>
              <a:cxnSpLocks/>
            </p:cNvCxnSpPr>
            <p:nvPr/>
          </p:nvCxnSpPr>
          <p:spPr>
            <a:xfrm>
              <a:off x="10419513" y="4111517"/>
              <a:ext cx="261932"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8" name="圖片 17">
              <a:extLst>
                <a:ext uri="{FF2B5EF4-FFF2-40B4-BE49-F238E27FC236}">
                  <a16:creationId xmlns:a16="http://schemas.microsoft.com/office/drawing/2014/main" id="{F39ECEC7-9ADE-3193-9E11-4664357320E6}"/>
                </a:ext>
              </a:extLst>
            </p:cNvPr>
            <p:cNvPicPr>
              <a:picLocks noChangeAspect="1"/>
            </p:cNvPicPr>
            <p:nvPr/>
          </p:nvPicPr>
          <p:blipFill rotWithShape="1">
            <a:blip r:embed="rId2">
              <a:clrChange>
                <a:clrFrom>
                  <a:srgbClr val="F2F2F2"/>
                </a:clrFrom>
                <a:clrTo>
                  <a:srgbClr val="F2F2F2">
                    <a:alpha val="0"/>
                  </a:srgbClr>
                </a:clrTo>
              </a:clrChange>
            </a:blip>
            <a:srcRect b="10994"/>
            <a:stretch/>
          </p:blipFill>
          <p:spPr>
            <a:xfrm>
              <a:off x="10669496" y="3742917"/>
              <a:ext cx="684304" cy="683870"/>
            </a:xfrm>
            <a:prstGeom prst="rect">
              <a:avLst/>
            </a:prstGeom>
          </p:spPr>
        </p:pic>
      </p:grpSp>
      <p:sp>
        <p:nvSpPr>
          <p:cNvPr id="5" name="日期版面配置區 4">
            <a:extLst>
              <a:ext uri="{FF2B5EF4-FFF2-40B4-BE49-F238E27FC236}">
                <a16:creationId xmlns:a16="http://schemas.microsoft.com/office/drawing/2014/main" id="{959BC8A7-C574-7EFF-5338-79E36C514765}"/>
              </a:ext>
            </a:extLst>
          </p:cNvPr>
          <p:cNvSpPr>
            <a:spLocks noGrp="1"/>
          </p:cNvSpPr>
          <p:nvPr>
            <p:ph type="dt" sz="half" idx="10"/>
          </p:nvPr>
        </p:nvSpPr>
        <p:spPr/>
        <p:txBody>
          <a:bodyPr/>
          <a:lstStyle/>
          <a:p>
            <a:r>
              <a:rPr lang="en" altLang="zh-TW" b="0" i="0">
                <a:effectLst/>
                <a:latin typeface="+mn-lt"/>
              </a:rPr>
              <a:t>Cui, </a:t>
            </a:r>
            <a:r>
              <a:rPr lang="en" altLang="zh-TW" b="0" i="0" err="1">
                <a:effectLst/>
                <a:latin typeface="+mn-lt"/>
              </a:rPr>
              <a:t>Ganqu</a:t>
            </a:r>
            <a:r>
              <a:rPr lang="en" altLang="zh-TW" b="0" i="0">
                <a:effectLst/>
                <a:latin typeface="+mn-lt"/>
              </a:rPr>
              <a:t>, et al. "Prototypical Verbalizer for Prompt-based Few-shot Tuning." </a:t>
            </a:r>
            <a:r>
              <a:rPr lang="en" altLang="zh-TW" b="0" i="1">
                <a:effectLst/>
                <a:latin typeface="+mn-lt"/>
              </a:rPr>
              <a:t>Proceedings of the 60th Annual Meeting of the Association for Computational Linguistics (Volume 1: Long Papers)</a:t>
            </a:r>
            <a:r>
              <a:rPr lang="en" altLang="zh-TW" b="0" i="0">
                <a:effectLst/>
                <a:latin typeface="+mn-lt"/>
              </a:rPr>
              <a:t>. 2022.</a:t>
            </a:r>
            <a:endParaRPr lang="en-TW" altLang="zh-TW">
              <a:latin typeface="+mn-lt"/>
            </a:endParaRPr>
          </a:p>
        </p:txBody>
      </p:sp>
    </p:spTree>
    <p:extLst>
      <p:ext uri="{BB962C8B-B14F-4D97-AF65-F5344CB8AC3E}">
        <p14:creationId xmlns:p14="http://schemas.microsoft.com/office/powerpoint/2010/main" val="267100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17235AF-5C98-CC02-3610-CB13C30B5EC5}"/>
              </a:ext>
            </a:extLst>
          </p:cNvPr>
          <p:cNvSpPr>
            <a:spLocks noGrp="1"/>
          </p:cNvSpPr>
          <p:nvPr>
            <p:ph type="title"/>
          </p:nvPr>
        </p:nvSpPr>
        <p:spPr/>
        <p:txBody>
          <a:bodyPr>
            <a:normAutofit/>
          </a:bodyPr>
          <a:lstStyle/>
          <a:p>
            <a:r>
              <a:rPr lang="en-US" altLang="zh-TW">
                <a:ea typeface="+mj-lt"/>
                <a:cs typeface="+mj-lt"/>
              </a:rPr>
              <a:t>Prompt tuning for few-shot learning</a:t>
            </a:r>
            <a:endParaRPr kumimoji="1" lang="zh-TW" altLang="en-US"/>
          </a:p>
        </p:txBody>
      </p:sp>
      <p:sp>
        <p:nvSpPr>
          <p:cNvPr id="3" name="內容版面配置區 2">
            <a:extLst>
              <a:ext uri="{FF2B5EF4-FFF2-40B4-BE49-F238E27FC236}">
                <a16:creationId xmlns:a16="http://schemas.microsoft.com/office/drawing/2014/main" id="{73A3394F-5C22-04A6-65C0-C0A13430BEB3}"/>
              </a:ext>
            </a:extLst>
          </p:cNvPr>
          <p:cNvSpPr>
            <a:spLocks noGrp="1"/>
          </p:cNvSpPr>
          <p:nvPr>
            <p:ph idx="1"/>
          </p:nvPr>
        </p:nvSpPr>
        <p:spPr>
          <a:xfrm>
            <a:off x="838200" y="1219200"/>
            <a:ext cx="10515600" cy="4957763"/>
          </a:xfrm>
        </p:spPr>
        <p:txBody>
          <a:bodyPr/>
          <a:lstStyle/>
          <a:p>
            <a:r>
              <a:rPr kumimoji="1" lang="en-US" altLang="zh-TW"/>
              <a:t>How to select the verbalizer?</a:t>
            </a:r>
          </a:p>
          <a:p>
            <a:pPr lvl="1"/>
            <a:r>
              <a:rPr kumimoji="1" lang="en-US" altLang="zh-TW"/>
              <a:t>2. Prototypical verbalizer</a:t>
            </a:r>
          </a:p>
          <a:p>
            <a:pPr lvl="2"/>
            <a:r>
              <a:rPr kumimoji="1" lang="en-US" altLang="zh-TW"/>
              <a:t>Trained by contrastive learning: (1) instance-instance contrastive</a:t>
            </a:r>
          </a:p>
        </p:txBody>
      </p:sp>
      <p:pic>
        <p:nvPicPr>
          <p:cNvPr id="46" name="圖片 45">
            <a:extLst>
              <a:ext uri="{FF2B5EF4-FFF2-40B4-BE49-F238E27FC236}">
                <a16:creationId xmlns:a16="http://schemas.microsoft.com/office/drawing/2014/main" id="{4AB90B3A-D64A-F893-BD20-8419CDB705BF}"/>
              </a:ext>
            </a:extLst>
          </p:cNvPr>
          <p:cNvPicPr>
            <a:picLocks noChangeAspect="1"/>
          </p:cNvPicPr>
          <p:nvPr/>
        </p:nvPicPr>
        <p:blipFill rotWithShape="1">
          <a:blip r:embed="rId2"/>
          <a:srcRect r="42866"/>
          <a:stretch/>
        </p:blipFill>
        <p:spPr>
          <a:xfrm>
            <a:off x="2035356" y="2398033"/>
            <a:ext cx="8121288" cy="3778930"/>
          </a:xfrm>
          <a:prstGeom prst="rect">
            <a:avLst/>
          </a:prstGeom>
        </p:spPr>
      </p:pic>
      <p:grpSp>
        <p:nvGrpSpPr>
          <p:cNvPr id="8" name="群組 7">
            <a:extLst>
              <a:ext uri="{FF2B5EF4-FFF2-40B4-BE49-F238E27FC236}">
                <a16:creationId xmlns:a16="http://schemas.microsoft.com/office/drawing/2014/main" id="{72DEDA69-FE6A-0A31-525B-E13B15DACCDE}"/>
              </a:ext>
            </a:extLst>
          </p:cNvPr>
          <p:cNvGrpSpPr/>
          <p:nvPr/>
        </p:nvGrpSpPr>
        <p:grpSpPr>
          <a:xfrm>
            <a:off x="7155874" y="3373582"/>
            <a:ext cx="3784334" cy="1312717"/>
            <a:chOff x="7155874" y="3373582"/>
            <a:chExt cx="3784334" cy="1312717"/>
          </a:xfrm>
        </p:grpSpPr>
        <p:cxnSp>
          <p:nvCxnSpPr>
            <p:cNvPr id="7" name="直線箭頭接點 6">
              <a:extLst>
                <a:ext uri="{FF2B5EF4-FFF2-40B4-BE49-F238E27FC236}">
                  <a16:creationId xmlns:a16="http://schemas.microsoft.com/office/drawing/2014/main" id="{F605FB34-5E7F-E838-B7E1-DB83AB9870A6}"/>
                </a:ext>
              </a:extLst>
            </p:cNvPr>
            <p:cNvCxnSpPr>
              <a:cxnSpLocks/>
            </p:cNvCxnSpPr>
            <p:nvPr/>
          </p:nvCxnSpPr>
          <p:spPr>
            <a:xfrm flipH="1">
              <a:off x="7155874" y="3373582"/>
              <a:ext cx="1052944" cy="976745"/>
            </a:xfrm>
            <a:prstGeom prst="straightConnector1">
              <a:avLst/>
            </a:prstGeom>
            <a:ln w="38100">
              <a:solidFill>
                <a:srgbClr val="FF0000"/>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0" name="直線箭頭接點 9">
              <a:extLst>
                <a:ext uri="{FF2B5EF4-FFF2-40B4-BE49-F238E27FC236}">
                  <a16:creationId xmlns:a16="http://schemas.microsoft.com/office/drawing/2014/main" id="{8E9736D8-9540-1FD2-269B-D1CD7D1BC47A}"/>
                </a:ext>
              </a:extLst>
            </p:cNvPr>
            <p:cNvCxnSpPr>
              <a:cxnSpLocks/>
            </p:cNvCxnSpPr>
            <p:nvPr/>
          </p:nvCxnSpPr>
          <p:spPr>
            <a:xfrm flipH="1">
              <a:off x="7848600" y="3425536"/>
              <a:ext cx="446179" cy="1260763"/>
            </a:xfrm>
            <a:prstGeom prst="straightConnector1">
              <a:avLst/>
            </a:prstGeom>
            <a:ln w="38100">
              <a:solidFill>
                <a:srgbClr val="FF0000"/>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3" name="直線箭頭接點 12">
              <a:extLst>
                <a:ext uri="{FF2B5EF4-FFF2-40B4-BE49-F238E27FC236}">
                  <a16:creationId xmlns:a16="http://schemas.microsoft.com/office/drawing/2014/main" id="{9F386AE9-017F-532C-4953-9895B389C038}"/>
                </a:ext>
              </a:extLst>
            </p:cNvPr>
            <p:cNvCxnSpPr>
              <a:cxnSpLocks/>
            </p:cNvCxnSpPr>
            <p:nvPr/>
          </p:nvCxnSpPr>
          <p:spPr>
            <a:xfrm>
              <a:off x="8410493" y="3390899"/>
              <a:ext cx="664234" cy="1181101"/>
            </a:xfrm>
            <a:prstGeom prst="straightConnector1">
              <a:avLst/>
            </a:prstGeom>
            <a:ln w="38100">
              <a:solidFill>
                <a:srgbClr val="FF0000"/>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sp>
          <p:nvSpPr>
            <p:cNvPr id="6" name="文字方塊 5">
              <a:extLst>
                <a:ext uri="{FF2B5EF4-FFF2-40B4-BE49-F238E27FC236}">
                  <a16:creationId xmlns:a16="http://schemas.microsoft.com/office/drawing/2014/main" id="{7B83CD81-61DF-52CE-7C31-73E100E91E10}"/>
                </a:ext>
              </a:extLst>
            </p:cNvPr>
            <p:cNvSpPr txBox="1"/>
            <p:nvPr/>
          </p:nvSpPr>
          <p:spPr>
            <a:xfrm>
              <a:off x="8928119" y="3981449"/>
              <a:ext cx="2012089" cy="400110"/>
            </a:xfrm>
            <a:prstGeom prst="rect">
              <a:avLst/>
            </a:prstGeom>
            <a:noFill/>
          </p:spPr>
          <p:txBody>
            <a:bodyPr wrap="none" rtlCol="0">
              <a:spAutoFit/>
            </a:bodyPr>
            <a:lstStyle/>
            <a:p>
              <a:r>
                <a:rPr kumimoji="1" lang="en-US" altLang="zh-TW" sz="2000">
                  <a:solidFill>
                    <a:srgbClr val="FF0000"/>
                  </a:solidFill>
                </a:rPr>
                <a:t>Negative samples</a:t>
              </a:r>
              <a:endParaRPr kumimoji="1" lang="zh-TW" altLang="en-US" sz="2000">
                <a:solidFill>
                  <a:srgbClr val="FF0000"/>
                </a:solidFill>
              </a:endParaRPr>
            </a:p>
          </p:txBody>
        </p:sp>
      </p:grpSp>
      <p:grpSp>
        <p:nvGrpSpPr>
          <p:cNvPr id="11" name="群組 10">
            <a:extLst>
              <a:ext uri="{FF2B5EF4-FFF2-40B4-BE49-F238E27FC236}">
                <a16:creationId xmlns:a16="http://schemas.microsoft.com/office/drawing/2014/main" id="{6FF7FE0D-B375-3C06-481E-EF1C4A930CC8}"/>
              </a:ext>
            </a:extLst>
          </p:cNvPr>
          <p:cNvGrpSpPr/>
          <p:nvPr/>
        </p:nvGrpSpPr>
        <p:grpSpPr>
          <a:xfrm>
            <a:off x="8361610" y="2923502"/>
            <a:ext cx="2834076" cy="953966"/>
            <a:chOff x="8361610" y="2923502"/>
            <a:chExt cx="2834076" cy="953966"/>
          </a:xfrm>
        </p:grpSpPr>
        <p:cxnSp>
          <p:nvCxnSpPr>
            <p:cNvPr id="18" name="直線箭頭接點 17">
              <a:extLst>
                <a:ext uri="{FF2B5EF4-FFF2-40B4-BE49-F238E27FC236}">
                  <a16:creationId xmlns:a16="http://schemas.microsoft.com/office/drawing/2014/main" id="{8EA8BE6D-E2A2-839E-896D-B865972F25E0}"/>
                </a:ext>
              </a:extLst>
            </p:cNvPr>
            <p:cNvCxnSpPr>
              <a:cxnSpLocks/>
            </p:cNvCxnSpPr>
            <p:nvPr/>
          </p:nvCxnSpPr>
          <p:spPr>
            <a:xfrm>
              <a:off x="8361610" y="3425536"/>
              <a:ext cx="48883" cy="272545"/>
            </a:xfrm>
            <a:prstGeom prst="straightConnector1">
              <a:avLst/>
            </a:prstGeom>
            <a:ln w="28575">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0" name="直線箭頭接點 19">
              <a:extLst>
                <a:ext uri="{FF2B5EF4-FFF2-40B4-BE49-F238E27FC236}">
                  <a16:creationId xmlns:a16="http://schemas.microsoft.com/office/drawing/2014/main" id="{2BA30CB0-03BA-E131-7987-D249346A569B}"/>
                </a:ext>
              </a:extLst>
            </p:cNvPr>
            <p:cNvCxnSpPr>
              <a:cxnSpLocks/>
            </p:cNvCxnSpPr>
            <p:nvPr/>
          </p:nvCxnSpPr>
          <p:spPr>
            <a:xfrm flipH="1" flipV="1">
              <a:off x="8410493" y="3698081"/>
              <a:ext cx="22307" cy="179387"/>
            </a:xfrm>
            <a:prstGeom prst="straightConnector1">
              <a:avLst/>
            </a:prstGeom>
            <a:ln w="28575">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3" name="直線箭頭接點 22">
              <a:extLst>
                <a:ext uri="{FF2B5EF4-FFF2-40B4-BE49-F238E27FC236}">
                  <a16:creationId xmlns:a16="http://schemas.microsoft.com/office/drawing/2014/main" id="{8762D1D1-4465-49D7-F6D8-E70A7F64C1D8}"/>
                </a:ext>
              </a:extLst>
            </p:cNvPr>
            <p:cNvCxnSpPr>
              <a:cxnSpLocks/>
            </p:cNvCxnSpPr>
            <p:nvPr/>
          </p:nvCxnSpPr>
          <p:spPr>
            <a:xfrm>
              <a:off x="8464991" y="3289263"/>
              <a:ext cx="212612" cy="33554"/>
            </a:xfrm>
            <a:prstGeom prst="straightConnector1">
              <a:avLst/>
            </a:prstGeom>
            <a:ln w="28575">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4" name="直線箭頭接點 23">
              <a:extLst>
                <a:ext uri="{FF2B5EF4-FFF2-40B4-BE49-F238E27FC236}">
                  <a16:creationId xmlns:a16="http://schemas.microsoft.com/office/drawing/2014/main" id="{8350A601-2355-1DF6-9303-0C8E418C6ACC}"/>
                </a:ext>
              </a:extLst>
            </p:cNvPr>
            <p:cNvCxnSpPr>
              <a:cxnSpLocks/>
            </p:cNvCxnSpPr>
            <p:nvPr/>
          </p:nvCxnSpPr>
          <p:spPr>
            <a:xfrm flipH="1" flipV="1">
              <a:off x="8677603" y="3322817"/>
              <a:ext cx="173011" cy="68082"/>
            </a:xfrm>
            <a:prstGeom prst="straightConnector1">
              <a:avLst/>
            </a:prstGeom>
            <a:ln w="28575">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文字方塊 8">
              <a:extLst>
                <a:ext uri="{FF2B5EF4-FFF2-40B4-BE49-F238E27FC236}">
                  <a16:creationId xmlns:a16="http://schemas.microsoft.com/office/drawing/2014/main" id="{43C0298B-2D2B-D9BC-BFF8-570066750EAC}"/>
                </a:ext>
              </a:extLst>
            </p:cNvPr>
            <p:cNvSpPr txBox="1"/>
            <p:nvPr/>
          </p:nvSpPr>
          <p:spPr>
            <a:xfrm>
              <a:off x="9290613" y="2923502"/>
              <a:ext cx="1905073" cy="400110"/>
            </a:xfrm>
            <a:prstGeom prst="rect">
              <a:avLst/>
            </a:prstGeom>
            <a:noFill/>
          </p:spPr>
          <p:txBody>
            <a:bodyPr wrap="none" rtlCol="0">
              <a:spAutoFit/>
            </a:bodyPr>
            <a:lstStyle/>
            <a:p>
              <a:r>
                <a:rPr kumimoji="1" lang="en-US" altLang="zh-TW" sz="2000">
                  <a:solidFill>
                    <a:schemeClr val="accent5">
                      <a:lumMod val="75000"/>
                    </a:schemeClr>
                  </a:solidFill>
                </a:rPr>
                <a:t>Positive samples</a:t>
              </a:r>
              <a:endParaRPr kumimoji="1" lang="zh-TW" altLang="en-US" sz="2000">
                <a:solidFill>
                  <a:schemeClr val="accent5">
                    <a:lumMod val="75000"/>
                  </a:schemeClr>
                </a:solidFill>
              </a:endParaRPr>
            </a:p>
          </p:txBody>
        </p:sp>
      </p:grpSp>
      <p:sp>
        <p:nvSpPr>
          <p:cNvPr id="4" name="日期版面配置區 3">
            <a:extLst>
              <a:ext uri="{FF2B5EF4-FFF2-40B4-BE49-F238E27FC236}">
                <a16:creationId xmlns:a16="http://schemas.microsoft.com/office/drawing/2014/main" id="{0D53C6D1-AA01-8D2E-D2EC-4EC39B06E7FF}"/>
              </a:ext>
            </a:extLst>
          </p:cNvPr>
          <p:cNvSpPr>
            <a:spLocks noGrp="1"/>
          </p:cNvSpPr>
          <p:nvPr>
            <p:ph type="dt" sz="half" idx="10"/>
          </p:nvPr>
        </p:nvSpPr>
        <p:spPr/>
        <p:txBody>
          <a:bodyPr/>
          <a:lstStyle/>
          <a:p>
            <a:r>
              <a:rPr lang="en" altLang="zh-TW" b="0" i="0">
                <a:effectLst/>
                <a:latin typeface="+mn-lt"/>
              </a:rPr>
              <a:t>Cui, </a:t>
            </a:r>
            <a:r>
              <a:rPr lang="en" altLang="zh-TW" b="0" i="0" err="1">
                <a:effectLst/>
                <a:latin typeface="+mn-lt"/>
              </a:rPr>
              <a:t>Ganqu</a:t>
            </a:r>
            <a:r>
              <a:rPr lang="en" altLang="zh-TW" b="0" i="0">
                <a:effectLst/>
                <a:latin typeface="+mn-lt"/>
              </a:rPr>
              <a:t>, et al. "Prototypical Verbalizer for Prompt-based Few-shot Tuning." </a:t>
            </a:r>
            <a:r>
              <a:rPr lang="en" altLang="zh-TW" b="0" i="1">
                <a:effectLst/>
                <a:latin typeface="+mn-lt"/>
              </a:rPr>
              <a:t>Proceedings of the 60th Annual Meeting of the Association for Computational Linguistics (Volume 1: Long Papers)</a:t>
            </a:r>
            <a:r>
              <a:rPr lang="en" altLang="zh-TW" b="0" i="0">
                <a:effectLst/>
                <a:latin typeface="+mn-lt"/>
              </a:rPr>
              <a:t>. 2022.</a:t>
            </a:r>
            <a:endParaRPr lang="en-TW" altLang="zh-TW">
              <a:latin typeface="+mn-lt"/>
            </a:endParaRPr>
          </a:p>
        </p:txBody>
      </p:sp>
    </p:spTree>
    <p:extLst>
      <p:ext uri="{BB962C8B-B14F-4D97-AF65-F5344CB8AC3E}">
        <p14:creationId xmlns:p14="http://schemas.microsoft.com/office/powerpoint/2010/main" val="128910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17235AF-5C98-CC02-3610-CB13C30B5EC5}"/>
              </a:ext>
            </a:extLst>
          </p:cNvPr>
          <p:cNvSpPr>
            <a:spLocks noGrp="1"/>
          </p:cNvSpPr>
          <p:nvPr>
            <p:ph type="title"/>
          </p:nvPr>
        </p:nvSpPr>
        <p:spPr/>
        <p:txBody>
          <a:bodyPr>
            <a:normAutofit/>
          </a:bodyPr>
          <a:lstStyle/>
          <a:p>
            <a:r>
              <a:rPr lang="en-US" altLang="zh-TW">
                <a:ea typeface="+mj-lt"/>
                <a:cs typeface="+mj-lt"/>
              </a:rPr>
              <a:t>Prompt tuning for few-shot learning</a:t>
            </a:r>
            <a:endParaRPr kumimoji="1" lang="zh-TW" altLang="en-US"/>
          </a:p>
        </p:txBody>
      </p:sp>
      <p:sp>
        <p:nvSpPr>
          <p:cNvPr id="3" name="內容版面配置區 2">
            <a:extLst>
              <a:ext uri="{FF2B5EF4-FFF2-40B4-BE49-F238E27FC236}">
                <a16:creationId xmlns:a16="http://schemas.microsoft.com/office/drawing/2014/main" id="{73A3394F-5C22-04A6-65C0-C0A13430BEB3}"/>
              </a:ext>
            </a:extLst>
          </p:cNvPr>
          <p:cNvSpPr>
            <a:spLocks noGrp="1"/>
          </p:cNvSpPr>
          <p:nvPr>
            <p:ph idx="1"/>
          </p:nvPr>
        </p:nvSpPr>
        <p:spPr>
          <a:xfrm>
            <a:off x="838200" y="1219200"/>
            <a:ext cx="10515600" cy="4957763"/>
          </a:xfrm>
        </p:spPr>
        <p:txBody>
          <a:bodyPr/>
          <a:lstStyle/>
          <a:p>
            <a:r>
              <a:rPr kumimoji="1" lang="en-US" altLang="zh-TW"/>
              <a:t>How to select the verbalizer?</a:t>
            </a:r>
          </a:p>
          <a:p>
            <a:pPr lvl="1"/>
            <a:r>
              <a:rPr kumimoji="1" lang="en-US" altLang="zh-TW"/>
              <a:t>2. Prototypical verbalizer</a:t>
            </a:r>
          </a:p>
          <a:p>
            <a:pPr lvl="2"/>
            <a:r>
              <a:rPr kumimoji="1" lang="en-US" altLang="zh-TW"/>
              <a:t>Trained by contrastive learning: (2) instance-prototype contrastive</a:t>
            </a:r>
          </a:p>
        </p:txBody>
      </p:sp>
      <p:pic>
        <p:nvPicPr>
          <p:cNvPr id="46" name="圖片 45">
            <a:extLst>
              <a:ext uri="{FF2B5EF4-FFF2-40B4-BE49-F238E27FC236}">
                <a16:creationId xmlns:a16="http://schemas.microsoft.com/office/drawing/2014/main" id="{4AB90B3A-D64A-F893-BD20-8419CDB705BF}"/>
              </a:ext>
            </a:extLst>
          </p:cNvPr>
          <p:cNvPicPr>
            <a:picLocks noChangeAspect="1"/>
          </p:cNvPicPr>
          <p:nvPr/>
        </p:nvPicPr>
        <p:blipFill rotWithShape="1">
          <a:blip r:embed="rId2"/>
          <a:srcRect r="42866"/>
          <a:stretch/>
        </p:blipFill>
        <p:spPr>
          <a:xfrm>
            <a:off x="2035356" y="2398033"/>
            <a:ext cx="8121288" cy="3778930"/>
          </a:xfrm>
          <a:prstGeom prst="rect">
            <a:avLst/>
          </a:prstGeom>
        </p:spPr>
      </p:pic>
      <p:grpSp>
        <p:nvGrpSpPr>
          <p:cNvPr id="8" name="群組 7">
            <a:extLst>
              <a:ext uri="{FF2B5EF4-FFF2-40B4-BE49-F238E27FC236}">
                <a16:creationId xmlns:a16="http://schemas.microsoft.com/office/drawing/2014/main" id="{A3274450-DAFC-8304-5B17-BE3610BBD898}"/>
              </a:ext>
            </a:extLst>
          </p:cNvPr>
          <p:cNvGrpSpPr/>
          <p:nvPr/>
        </p:nvGrpSpPr>
        <p:grpSpPr>
          <a:xfrm>
            <a:off x="8464991" y="2991101"/>
            <a:ext cx="1853959" cy="529960"/>
            <a:chOff x="8464991" y="2991101"/>
            <a:chExt cx="1853959" cy="529960"/>
          </a:xfrm>
        </p:grpSpPr>
        <p:cxnSp>
          <p:nvCxnSpPr>
            <p:cNvPr id="23" name="直線箭頭接點 22">
              <a:extLst>
                <a:ext uri="{FF2B5EF4-FFF2-40B4-BE49-F238E27FC236}">
                  <a16:creationId xmlns:a16="http://schemas.microsoft.com/office/drawing/2014/main" id="{8762D1D1-4465-49D7-F6D8-E70A7F64C1D8}"/>
                </a:ext>
              </a:extLst>
            </p:cNvPr>
            <p:cNvCxnSpPr>
              <a:cxnSpLocks/>
            </p:cNvCxnSpPr>
            <p:nvPr/>
          </p:nvCxnSpPr>
          <p:spPr>
            <a:xfrm>
              <a:off x="8464991" y="3289263"/>
              <a:ext cx="99751" cy="101636"/>
            </a:xfrm>
            <a:prstGeom prst="straightConnector1">
              <a:avLst/>
            </a:prstGeom>
            <a:ln w="28575">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4" name="直線箭頭接點 23">
              <a:extLst>
                <a:ext uri="{FF2B5EF4-FFF2-40B4-BE49-F238E27FC236}">
                  <a16:creationId xmlns:a16="http://schemas.microsoft.com/office/drawing/2014/main" id="{8350A601-2355-1DF6-9303-0C8E418C6ACC}"/>
                </a:ext>
              </a:extLst>
            </p:cNvPr>
            <p:cNvCxnSpPr>
              <a:cxnSpLocks/>
            </p:cNvCxnSpPr>
            <p:nvPr/>
          </p:nvCxnSpPr>
          <p:spPr>
            <a:xfrm flipH="1" flipV="1">
              <a:off x="8564742" y="3407279"/>
              <a:ext cx="99301" cy="113782"/>
            </a:xfrm>
            <a:prstGeom prst="straightConnector1">
              <a:avLst/>
            </a:prstGeom>
            <a:ln w="28575">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 name="文字方塊 5">
              <a:extLst>
                <a:ext uri="{FF2B5EF4-FFF2-40B4-BE49-F238E27FC236}">
                  <a16:creationId xmlns:a16="http://schemas.microsoft.com/office/drawing/2014/main" id="{975E9C75-7919-FE70-72F2-BF5696F54773}"/>
                </a:ext>
              </a:extLst>
            </p:cNvPr>
            <p:cNvSpPr txBox="1"/>
            <p:nvPr/>
          </p:nvSpPr>
          <p:spPr>
            <a:xfrm>
              <a:off x="8514866" y="2991101"/>
              <a:ext cx="1804084" cy="400110"/>
            </a:xfrm>
            <a:prstGeom prst="rect">
              <a:avLst/>
            </a:prstGeom>
            <a:noFill/>
          </p:spPr>
          <p:txBody>
            <a:bodyPr wrap="none" rtlCol="0">
              <a:spAutoFit/>
            </a:bodyPr>
            <a:lstStyle/>
            <a:p>
              <a:r>
                <a:rPr kumimoji="1" lang="en-US" altLang="zh-TW" sz="2000">
                  <a:solidFill>
                    <a:schemeClr val="accent5">
                      <a:lumMod val="75000"/>
                    </a:schemeClr>
                  </a:solidFill>
                </a:rPr>
                <a:t>Positive sample</a:t>
              </a:r>
              <a:endParaRPr kumimoji="1" lang="zh-TW" altLang="en-US" sz="2000">
                <a:solidFill>
                  <a:schemeClr val="accent5">
                    <a:lumMod val="75000"/>
                  </a:schemeClr>
                </a:solidFill>
              </a:endParaRPr>
            </a:p>
          </p:txBody>
        </p:sp>
      </p:grpSp>
      <p:grpSp>
        <p:nvGrpSpPr>
          <p:cNvPr id="9" name="群組 8">
            <a:extLst>
              <a:ext uri="{FF2B5EF4-FFF2-40B4-BE49-F238E27FC236}">
                <a16:creationId xmlns:a16="http://schemas.microsoft.com/office/drawing/2014/main" id="{6845FB15-A1EA-F92B-0E08-1094C5243AB0}"/>
              </a:ext>
            </a:extLst>
          </p:cNvPr>
          <p:cNvGrpSpPr/>
          <p:nvPr/>
        </p:nvGrpSpPr>
        <p:grpSpPr>
          <a:xfrm>
            <a:off x="7429500" y="3425536"/>
            <a:ext cx="3246632" cy="1509535"/>
            <a:chOff x="7429500" y="3425536"/>
            <a:chExt cx="3246632" cy="1509535"/>
          </a:xfrm>
        </p:grpSpPr>
        <p:cxnSp>
          <p:nvCxnSpPr>
            <p:cNvPr id="10" name="直線箭頭接點 9">
              <a:extLst>
                <a:ext uri="{FF2B5EF4-FFF2-40B4-BE49-F238E27FC236}">
                  <a16:creationId xmlns:a16="http://schemas.microsoft.com/office/drawing/2014/main" id="{8E9736D8-9540-1FD2-269B-D1CD7D1BC47A}"/>
                </a:ext>
              </a:extLst>
            </p:cNvPr>
            <p:cNvCxnSpPr>
              <a:cxnSpLocks/>
            </p:cNvCxnSpPr>
            <p:nvPr/>
          </p:nvCxnSpPr>
          <p:spPr>
            <a:xfrm flipH="1">
              <a:off x="7429500" y="3425536"/>
              <a:ext cx="865279" cy="1240593"/>
            </a:xfrm>
            <a:prstGeom prst="straightConnector1">
              <a:avLst/>
            </a:prstGeom>
            <a:ln w="38100">
              <a:solidFill>
                <a:srgbClr val="FF0000"/>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3" name="直線箭頭接點 12">
              <a:extLst>
                <a:ext uri="{FF2B5EF4-FFF2-40B4-BE49-F238E27FC236}">
                  <a16:creationId xmlns:a16="http://schemas.microsoft.com/office/drawing/2014/main" id="{9F386AE9-017F-532C-4953-9895B389C038}"/>
                </a:ext>
              </a:extLst>
            </p:cNvPr>
            <p:cNvCxnSpPr>
              <a:cxnSpLocks/>
            </p:cNvCxnSpPr>
            <p:nvPr/>
          </p:nvCxnSpPr>
          <p:spPr>
            <a:xfrm>
              <a:off x="8361610" y="3425536"/>
              <a:ext cx="489004" cy="1509535"/>
            </a:xfrm>
            <a:prstGeom prst="straightConnector1">
              <a:avLst/>
            </a:prstGeom>
            <a:ln w="38100">
              <a:solidFill>
                <a:srgbClr val="FF0000"/>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sp>
          <p:nvSpPr>
            <p:cNvPr id="7" name="文字方塊 6">
              <a:extLst>
                <a:ext uri="{FF2B5EF4-FFF2-40B4-BE49-F238E27FC236}">
                  <a16:creationId xmlns:a16="http://schemas.microsoft.com/office/drawing/2014/main" id="{CCE281BD-B1F2-67C9-D37B-2D775F3C0A11}"/>
                </a:ext>
              </a:extLst>
            </p:cNvPr>
            <p:cNvSpPr txBox="1"/>
            <p:nvPr/>
          </p:nvSpPr>
          <p:spPr>
            <a:xfrm>
              <a:off x="8664043" y="4018604"/>
              <a:ext cx="2012089" cy="400110"/>
            </a:xfrm>
            <a:prstGeom prst="rect">
              <a:avLst/>
            </a:prstGeom>
            <a:noFill/>
          </p:spPr>
          <p:txBody>
            <a:bodyPr wrap="none" rtlCol="0">
              <a:spAutoFit/>
            </a:bodyPr>
            <a:lstStyle/>
            <a:p>
              <a:r>
                <a:rPr kumimoji="1" lang="en-US" altLang="zh-TW" sz="2000">
                  <a:solidFill>
                    <a:srgbClr val="FF0000"/>
                  </a:solidFill>
                </a:rPr>
                <a:t>Negative samples</a:t>
              </a:r>
              <a:endParaRPr kumimoji="1" lang="zh-TW" altLang="en-US" sz="2000">
                <a:solidFill>
                  <a:srgbClr val="FF0000"/>
                </a:solidFill>
              </a:endParaRPr>
            </a:p>
          </p:txBody>
        </p:sp>
      </p:grpSp>
      <p:sp>
        <p:nvSpPr>
          <p:cNvPr id="4" name="日期版面配置區 3">
            <a:extLst>
              <a:ext uri="{FF2B5EF4-FFF2-40B4-BE49-F238E27FC236}">
                <a16:creationId xmlns:a16="http://schemas.microsoft.com/office/drawing/2014/main" id="{D31AC4C6-13FA-6A26-CA72-BCCAE4973E97}"/>
              </a:ext>
            </a:extLst>
          </p:cNvPr>
          <p:cNvSpPr>
            <a:spLocks noGrp="1"/>
          </p:cNvSpPr>
          <p:nvPr>
            <p:ph type="dt" sz="half" idx="10"/>
          </p:nvPr>
        </p:nvSpPr>
        <p:spPr/>
        <p:txBody>
          <a:bodyPr/>
          <a:lstStyle/>
          <a:p>
            <a:r>
              <a:rPr lang="en" altLang="zh-TW" b="0" i="0">
                <a:effectLst/>
                <a:latin typeface="+mn-lt"/>
              </a:rPr>
              <a:t>Cui, </a:t>
            </a:r>
            <a:r>
              <a:rPr lang="en" altLang="zh-TW" b="0" i="0" err="1">
                <a:effectLst/>
                <a:latin typeface="+mn-lt"/>
              </a:rPr>
              <a:t>Ganqu</a:t>
            </a:r>
            <a:r>
              <a:rPr lang="en" altLang="zh-TW" b="0" i="0">
                <a:effectLst/>
                <a:latin typeface="+mn-lt"/>
              </a:rPr>
              <a:t>, et al. "Prototypical Verbalizer for Prompt-based Few-shot Tuning." </a:t>
            </a:r>
            <a:r>
              <a:rPr lang="en" altLang="zh-TW" b="0" i="1">
                <a:effectLst/>
                <a:latin typeface="+mn-lt"/>
              </a:rPr>
              <a:t>Proceedings of the 60th Annual Meeting of the Association for Computational Linguistics (Volume 1: Long Papers)</a:t>
            </a:r>
            <a:r>
              <a:rPr lang="en" altLang="zh-TW" b="0" i="0">
                <a:effectLst/>
                <a:latin typeface="+mn-lt"/>
              </a:rPr>
              <a:t>. 2022.</a:t>
            </a:r>
            <a:endParaRPr lang="en-TW" altLang="zh-TW">
              <a:latin typeface="+mn-lt"/>
            </a:endParaRPr>
          </a:p>
        </p:txBody>
      </p:sp>
    </p:spTree>
    <p:extLst>
      <p:ext uri="{BB962C8B-B14F-4D97-AF65-F5344CB8AC3E}">
        <p14:creationId xmlns:p14="http://schemas.microsoft.com/office/powerpoint/2010/main" val="2796155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17235AF-5C98-CC02-3610-CB13C30B5EC5}"/>
              </a:ext>
            </a:extLst>
          </p:cNvPr>
          <p:cNvSpPr>
            <a:spLocks noGrp="1"/>
          </p:cNvSpPr>
          <p:nvPr>
            <p:ph type="title"/>
          </p:nvPr>
        </p:nvSpPr>
        <p:spPr/>
        <p:txBody>
          <a:bodyPr>
            <a:normAutofit/>
          </a:bodyPr>
          <a:lstStyle/>
          <a:p>
            <a:r>
              <a:rPr lang="en-US" altLang="zh-TW">
                <a:ea typeface="+mj-lt"/>
                <a:cs typeface="+mj-lt"/>
              </a:rPr>
              <a:t>Prompt tuning for few-shot learning</a:t>
            </a:r>
            <a:endParaRPr kumimoji="1" lang="zh-TW" altLang="en-US"/>
          </a:p>
        </p:txBody>
      </p:sp>
      <p:sp>
        <p:nvSpPr>
          <p:cNvPr id="3" name="內容版面配置區 2">
            <a:extLst>
              <a:ext uri="{FF2B5EF4-FFF2-40B4-BE49-F238E27FC236}">
                <a16:creationId xmlns:a16="http://schemas.microsoft.com/office/drawing/2014/main" id="{73A3394F-5C22-04A6-65C0-C0A13430BEB3}"/>
              </a:ext>
            </a:extLst>
          </p:cNvPr>
          <p:cNvSpPr>
            <a:spLocks noGrp="1"/>
          </p:cNvSpPr>
          <p:nvPr>
            <p:ph idx="1"/>
          </p:nvPr>
        </p:nvSpPr>
        <p:spPr>
          <a:xfrm>
            <a:off x="838200" y="1219200"/>
            <a:ext cx="10515600" cy="4957763"/>
          </a:xfrm>
        </p:spPr>
        <p:txBody>
          <a:bodyPr/>
          <a:lstStyle/>
          <a:p>
            <a:r>
              <a:rPr kumimoji="1" lang="en-US" altLang="zh-TW"/>
              <a:t>How to select the verbalizer?</a:t>
            </a:r>
          </a:p>
          <a:p>
            <a:pPr lvl="1"/>
            <a:r>
              <a:rPr kumimoji="1" lang="en-US" altLang="zh-TW"/>
              <a:t>2. Prototypical verbalizer</a:t>
            </a:r>
          </a:p>
          <a:p>
            <a:pPr lvl="2"/>
            <a:r>
              <a:rPr kumimoji="1" lang="en-US" altLang="zh-TW"/>
              <a:t>Inference by finding the prototype that is most similar with the testing data’s instance representation</a:t>
            </a:r>
          </a:p>
        </p:txBody>
      </p:sp>
      <p:pic>
        <p:nvPicPr>
          <p:cNvPr id="6" name="圖片 5">
            <a:extLst>
              <a:ext uri="{FF2B5EF4-FFF2-40B4-BE49-F238E27FC236}">
                <a16:creationId xmlns:a16="http://schemas.microsoft.com/office/drawing/2014/main" id="{5BDAEFD5-0E9F-D9C8-F6FF-992F12ABA6F0}"/>
              </a:ext>
            </a:extLst>
          </p:cNvPr>
          <p:cNvPicPr>
            <a:picLocks noChangeAspect="1"/>
          </p:cNvPicPr>
          <p:nvPr/>
        </p:nvPicPr>
        <p:blipFill>
          <a:blip r:embed="rId2"/>
          <a:stretch>
            <a:fillRect/>
          </a:stretch>
        </p:blipFill>
        <p:spPr>
          <a:xfrm>
            <a:off x="990170" y="2791327"/>
            <a:ext cx="10003646" cy="2659456"/>
          </a:xfrm>
          <a:prstGeom prst="rect">
            <a:avLst/>
          </a:prstGeom>
        </p:spPr>
      </p:pic>
      <p:grpSp>
        <p:nvGrpSpPr>
          <p:cNvPr id="10" name="群組 9">
            <a:extLst>
              <a:ext uri="{FF2B5EF4-FFF2-40B4-BE49-F238E27FC236}">
                <a16:creationId xmlns:a16="http://schemas.microsoft.com/office/drawing/2014/main" id="{48B50A15-3347-6EC2-C811-7B079D5C932E}"/>
              </a:ext>
            </a:extLst>
          </p:cNvPr>
          <p:cNvGrpSpPr/>
          <p:nvPr/>
        </p:nvGrpSpPr>
        <p:grpSpPr>
          <a:xfrm>
            <a:off x="4740030" y="3698081"/>
            <a:ext cx="2465755" cy="1023184"/>
            <a:chOff x="4740030" y="3698081"/>
            <a:chExt cx="2465755" cy="1023184"/>
          </a:xfrm>
        </p:grpSpPr>
        <p:cxnSp>
          <p:nvCxnSpPr>
            <p:cNvPr id="7" name="直線箭頭接點 6">
              <a:extLst>
                <a:ext uri="{FF2B5EF4-FFF2-40B4-BE49-F238E27FC236}">
                  <a16:creationId xmlns:a16="http://schemas.microsoft.com/office/drawing/2014/main" id="{8A4A5987-527A-A8BA-BB5F-4A9BF2C2DF88}"/>
                </a:ext>
              </a:extLst>
            </p:cNvPr>
            <p:cNvCxnSpPr>
              <a:cxnSpLocks/>
            </p:cNvCxnSpPr>
            <p:nvPr/>
          </p:nvCxnSpPr>
          <p:spPr>
            <a:xfrm>
              <a:off x="5713046" y="3698081"/>
              <a:ext cx="1492739" cy="819211"/>
            </a:xfrm>
            <a:prstGeom prst="straightConnector1">
              <a:avLst/>
            </a:prstGeom>
            <a:ln w="38100">
              <a:solidFill>
                <a:srgbClr val="F9CCAD"/>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1" name="直線箭頭接點 10">
              <a:extLst>
                <a:ext uri="{FF2B5EF4-FFF2-40B4-BE49-F238E27FC236}">
                  <a16:creationId xmlns:a16="http://schemas.microsoft.com/office/drawing/2014/main" id="{5AA1B5F9-3857-6291-49CA-F4930F96552B}"/>
                </a:ext>
              </a:extLst>
            </p:cNvPr>
            <p:cNvCxnSpPr>
              <a:cxnSpLocks/>
            </p:cNvCxnSpPr>
            <p:nvPr/>
          </p:nvCxnSpPr>
          <p:spPr>
            <a:xfrm flipV="1">
              <a:off x="5849815" y="4574432"/>
              <a:ext cx="1355970" cy="146833"/>
            </a:xfrm>
            <a:prstGeom prst="straightConnector1">
              <a:avLst/>
            </a:prstGeom>
            <a:ln w="38100">
              <a:solidFill>
                <a:srgbClr val="B5C7E7"/>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3" name="直線箭頭接點 12">
              <a:extLst>
                <a:ext uri="{FF2B5EF4-FFF2-40B4-BE49-F238E27FC236}">
                  <a16:creationId xmlns:a16="http://schemas.microsoft.com/office/drawing/2014/main" id="{786B9BAC-2B68-36CC-CCC8-A9353F0A8FF4}"/>
                </a:ext>
              </a:extLst>
            </p:cNvPr>
            <p:cNvCxnSpPr>
              <a:cxnSpLocks/>
            </p:cNvCxnSpPr>
            <p:nvPr/>
          </p:nvCxnSpPr>
          <p:spPr>
            <a:xfrm>
              <a:off x="4740030" y="4484738"/>
              <a:ext cx="2387601" cy="32554"/>
            </a:xfrm>
            <a:prstGeom prst="straightConnector1">
              <a:avLst/>
            </a:prstGeom>
            <a:ln w="38100">
              <a:solidFill>
                <a:srgbClr val="C5E0B4"/>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sp>
          <p:nvSpPr>
            <p:cNvPr id="15" name="文字方塊 14">
              <a:extLst>
                <a:ext uri="{FF2B5EF4-FFF2-40B4-BE49-F238E27FC236}">
                  <a16:creationId xmlns:a16="http://schemas.microsoft.com/office/drawing/2014/main" id="{B9B4E69E-DCD5-2A87-8FB5-D5C995D0E082}"/>
                </a:ext>
              </a:extLst>
            </p:cNvPr>
            <p:cNvSpPr txBox="1"/>
            <p:nvPr/>
          </p:nvSpPr>
          <p:spPr>
            <a:xfrm>
              <a:off x="4740030" y="3890222"/>
              <a:ext cx="1677686"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tLang="zh-TW" sz="2400">
                  <a:ea typeface="新細明體"/>
                  <a:cs typeface="Calibri"/>
                </a:rPr>
                <a:t>Cosine sim.</a:t>
              </a:r>
              <a:endParaRPr lang="zh-TW"/>
            </a:p>
          </p:txBody>
        </p:sp>
      </p:grpSp>
      <p:sp>
        <p:nvSpPr>
          <p:cNvPr id="8" name="文字方塊 7">
            <a:extLst>
              <a:ext uri="{FF2B5EF4-FFF2-40B4-BE49-F238E27FC236}">
                <a16:creationId xmlns:a16="http://schemas.microsoft.com/office/drawing/2014/main" id="{7BF79D8F-6BB6-1D30-6540-41EFAA3E934E}"/>
              </a:ext>
            </a:extLst>
          </p:cNvPr>
          <p:cNvSpPr txBox="1"/>
          <p:nvPr/>
        </p:nvSpPr>
        <p:spPr>
          <a:xfrm>
            <a:off x="8709285" y="5081451"/>
            <a:ext cx="1592039" cy="369332"/>
          </a:xfrm>
          <a:prstGeom prst="rect">
            <a:avLst/>
          </a:prstGeom>
          <a:solidFill>
            <a:schemeClr val="bg1"/>
          </a:solidFill>
        </p:spPr>
        <p:txBody>
          <a:bodyPr wrap="none" rtlCol="0">
            <a:spAutoFit/>
          </a:bodyPr>
          <a:lstStyle/>
          <a:p>
            <a:r>
              <a:rPr kumimoji="1" lang="en-US" altLang="zh-TW" b="1"/>
              <a:t>Testing sample</a:t>
            </a:r>
            <a:endParaRPr kumimoji="1" lang="zh-TW" altLang="en-US" b="1"/>
          </a:p>
        </p:txBody>
      </p:sp>
      <p:sp>
        <p:nvSpPr>
          <p:cNvPr id="9" name="矩形 8">
            <a:extLst>
              <a:ext uri="{FF2B5EF4-FFF2-40B4-BE49-F238E27FC236}">
                <a16:creationId xmlns:a16="http://schemas.microsoft.com/office/drawing/2014/main" id="{9F1C3C36-4270-D070-AD8D-34782DF53EAA}"/>
              </a:ext>
            </a:extLst>
          </p:cNvPr>
          <p:cNvSpPr/>
          <p:nvPr/>
        </p:nvSpPr>
        <p:spPr>
          <a:xfrm>
            <a:off x="8002970" y="4789357"/>
            <a:ext cx="2990846" cy="66142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4" name="日期版面配置區 3">
            <a:extLst>
              <a:ext uri="{FF2B5EF4-FFF2-40B4-BE49-F238E27FC236}">
                <a16:creationId xmlns:a16="http://schemas.microsoft.com/office/drawing/2014/main" id="{248FD15E-5BC5-07A4-7D0D-4F56DD99722A}"/>
              </a:ext>
            </a:extLst>
          </p:cNvPr>
          <p:cNvSpPr>
            <a:spLocks noGrp="1"/>
          </p:cNvSpPr>
          <p:nvPr>
            <p:ph type="dt" sz="half" idx="10"/>
          </p:nvPr>
        </p:nvSpPr>
        <p:spPr/>
        <p:txBody>
          <a:bodyPr/>
          <a:lstStyle/>
          <a:p>
            <a:r>
              <a:rPr lang="en" altLang="zh-TW" b="0" i="0">
                <a:effectLst/>
                <a:latin typeface="+mn-lt"/>
              </a:rPr>
              <a:t>Cui, </a:t>
            </a:r>
            <a:r>
              <a:rPr lang="en" altLang="zh-TW" b="0" i="0" err="1">
                <a:effectLst/>
                <a:latin typeface="+mn-lt"/>
              </a:rPr>
              <a:t>Ganqu</a:t>
            </a:r>
            <a:r>
              <a:rPr lang="en" altLang="zh-TW" b="0" i="0">
                <a:effectLst/>
                <a:latin typeface="+mn-lt"/>
              </a:rPr>
              <a:t>, et al. "Prototypical Verbalizer for Prompt-based Few-shot Tuning." </a:t>
            </a:r>
            <a:r>
              <a:rPr lang="en" altLang="zh-TW" b="0" i="1">
                <a:effectLst/>
                <a:latin typeface="+mn-lt"/>
              </a:rPr>
              <a:t>Proceedings of the 60th Annual Meeting of the Association for Computational Linguistics (Volume 1: Long Papers)</a:t>
            </a:r>
            <a:r>
              <a:rPr lang="en" altLang="zh-TW" b="0" i="0">
                <a:effectLst/>
                <a:latin typeface="+mn-lt"/>
              </a:rPr>
              <a:t>. 2022.</a:t>
            </a:r>
            <a:endParaRPr lang="en-TW" altLang="zh-TW">
              <a:latin typeface="+mn-lt"/>
            </a:endParaRPr>
          </a:p>
        </p:txBody>
      </p:sp>
    </p:spTree>
    <p:extLst>
      <p:ext uri="{BB962C8B-B14F-4D97-AF65-F5344CB8AC3E}">
        <p14:creationId xmlns:p14="http://schemas.microsoft.com/office/powerpoint/2010/main" val="1868328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17235AF-5C98-CC02-3610-CB13C30B5EC5}"/>
              </a:ext>
            </a:extLst>
          </p:cNvPr>
          <p:cNvSpPr>
            <a:spLocks noGrp="1"/>
          </p:cNvSpPr>
          <p:nvPr>
            <p:ph type="title"/>
          </p:nvPr>
        </p:nvSpPr>
        <p:spPr/>
        <p:txBody>
          <a:bodyPr>
            <a:normAutofit/>
          </a:bodyPr>
          <a:lstStyle/>
          <a:p>
            <a:r>
              <a:rPr lang="en-US" altLang="zh-TW">
                <a:ea typeface="+mj-lt"/>
                <a:cs typeface="+mj-lt"/>
              </a:rPr>
              <a:t>Prompt tuning for few-shot learning</a:t>
            </a:r>
            <a:endParaRPr kumimoji="1" lang="zh-TW" altLang="en-US"/>
          </a:p>
        </p:txBody>
      </p:sp>
      <p:sp>
        <p:nvSpPr>
          <p:cNvPr id="3" name="內容版面配置區 2">
            <a:extLst>
              <a:ext uri="{FF2B5EF4-FFF2-40B4-BE49-F238E27FC236}">
                <a16:creationId xmlns:a16="http://schemas.microsoft.com/office/drawing/2014/main" id="{73A3394F-5C22-04A6-65C0-C0A13430BEB3}"/>
              </a:ext>
            </a:extLst>
          </p:cNvPr>
          <p:cNvSpPr>
            <a:spLocks noGrp="1"/>
          </p:cNvSpPr>
          <p:nvPr>
            <p:ph idx="1"/>
          </p:nvPr>
        </p:nvSpPr>
        <p:spPr>
          <a:xfrm>
            <a:off x="838200" y="1219200"/>
            <a:ext cx="10515600" cy="4957763"/>
          </a:xfrm>
        </p:spPr>
        <p:txBody>
          <a:bodyPr/>
          <a:lstStyle/>
          <a:p>
            <a:r>
              <a:rPr kumimoji="1" lang="en-US" altLang="zh-TW"/>
              <a:t>How to select the verbalizer?</a:t>
            </a:r>
          </a:p>
        </p:txBody>
      </p:sp>
      <p:grpSp>
        <p:nvGrpSpPr>
          <p:cNvPr id="17" name="群組 16">
            <a:extLst>
              <a:ext uri="{FF2B5EF4-FFF2-40B4-BE49-F238E27FC236}">
                <a16:creationId xmlns:a16="http://schemas.microsoft.com/office/drawing/2014/main" id="{31B57637-B67D-C7FA-31E2-B2FC99BAF0F0}"/>
              </a:ext>
            </a:extLst>
          </p:cNvPr>
          <p:cNvGrpSpPr/>
          <p:nvPr/>
        </p:nvGrpSpPr>
        <p:grpSpPr>
          <a:xfrm>
            <a:off x="4086180" y="2086453"/>
            <a:ext cx="3060700" cy="3552347"/>
            <a:chOff x="1574800" y="1720057"/>
            <a:chExt cx="3060700" cy="3552347"/>
          </a:xfrm>
        </p:grpSpPr>
        <p:pic>
          <p:nvPicPr>
            <p:cNvPr id="7" name="圖片 6">
              <a:extLst>
                <a:ext uri="{FF2B5EF4-FFF2-40B4-BE49-F238E27FC236}">
                  <a16:creationId xmlns:a16="http://schemas.microsoft.com/office/drawing/2014/main" id="{B17913F8-EBB6-CF88-C258-85FE4B1FB3D3}"/>
                </a:ext>
              </a:extLst>
            </p:cNvPr>
            <p:cNvPicPr>
              <a:picLocks noChangeAspect="1"/>
            </p:cNvPicPr>
            <p:nvPr/>
          </p:nvPicPr>
          <p:blipFill rotWithShape="1">
            <a:blip r:embed="rId3"/>
            <a:srcRect b="75372"/>
            <a:stretch/>
          </p:blipFill>
          <p:spPr>
            <a:xfrm>
              <a:off x="1574800" y="1720057"/>
              <a:ext cx="3060700" cy="1119735"/>
            </a:xfrm>
            <a:prstGeom prst="rect">
              <a:avLst/>
            </a:prstGeom>
          </p:spPr>
        </p:pic>
        <p:pic>
          <p:nvPicPr>
            <p:cNvPr id="8" name="圖片 7">
              <a:extLst>
                <a:ext uri="{FF2B5EF4-FFF2-40B4-BE49-F238E27FC236}">
                  <a16:creationId xmlns:a16="http://schemas.microsoft.com/office/drawing/2014/main" id="{75BFB90D-585C-5E80-5E9F-B462768CA1AE}"/>
                </a:ext>
              </a:extLst>
            </p:cNvPr>
            <p:cNvPicPr>
              <a:picLocks noChangeAspect="1"/>
            </p:cNvPicPr>
            <p:nvPr/>
          </p:nvPicPr>
          <p:blipFill rotWithShape="1">
            <a:blip r:embed="rId3"/>
            <a:srcRect l="11454" t="23753" b="71573"/>
            <a:stretch/>
          </p:blipFill>
          <p:spPr>
            <a:xfrm>
              <a:off x="1925392" y="2609597"/>
              <a:ext cx="2710108" cy="212501"/>
            </a:xfrm>
            <a:prstGeom prst="rect">
              <a:avLst/>
            </a:prstGeom>
          </p:spPr>
        </p:pic>
        <p:pic>
          <p:nvPicPr>
            <p:cNvPr id="9" name="圖片 8">
              <a:extLst>
                <a:ext uri="{FF2B5EF4-FFF2-40B4-BE49-F238E27FC236}">
                  <a16:creationId xmlns:a16="http://schemas.microsoft.com/office/drawing/2014/main" id="{4772FF09-B61B-021B-20DB-2F423E3A0BD8}"/>
                </a:ext>
              </a:extLst>
            </p:cNvPr>
            <p:cNvPicPr>
              <a:picLocks noChangeAspect="1"/>
            </p:cNvPicPr>
            <p:nvPr/>
          </p:nvPicPr>
          <p:blipFill rotWithShape="1">
            <a:blip r:embed="rId3"/>
            <a:srcRect t="28878" b="57950"/>
            <a:stretch/>
          </p:blipFill>
          <p:spPr>
            <a:xfrm>
              <a:off x="1574800" y="2839792"/>
              <a:ext cx="3060700" cy="598868"/>
            </a:xfrm>
            <a:prstGeom prst="rect">
              <a:avLst/>
            </a:prstGeom>
          </p:spPr>
        </p:pic>
        <p:pic>
          <p:nvPicPr>
            <p:cNvPr id="10" name="圖片 9">
              <a:extLst>
                <a:ext uri="{FF2B5EF4-FFF2-40B4-BE49-F238E27FC236}">
                  <a16:creationId xmlns:a16="http://schemas.microsoft.com/office/drawing/2014/main" id="{0C2671A2-F143-9681-3B06-779D6355CB68}"/>
                </a:ext>
              </a:extLst>
            </p:cNvPr>
            <p:cNvPicPr>
              <a:picLocks noChangeAspect="1"/>
            </p:cNvPicPr>
            <p:nvPr/>
          </p:nvPicPr>
          <p:blipFill rotWithShape="1">
            <a:blip r:embed="rId3"/>
            <a:srcRect l="11454" t="40723" b="53754"/>
            <a:stretch/>
          </p:blipFill>
          <p:spPr>
            <a:xfrm>
              <a:off x="1925392" y="3215080"/>
              <a:ext cx="2710108" cy="251138"/>
            </a:xfrm>
            <a:prstGeom prst="rect">
              <a:avLst/>
            </a:prstGeom>
          </p:spPr>
        </p:pic>
        <p:pic>
          <p:nvPicPr>
            <p:cNvPr id="11" name="圖片 10">
              <a:extLst>
                <a:ext uri="{FF2B5EF4-FFF2-40B4-BE49-F238E27FC236}">
                  <a16:creationId xmlns:a16="http://schemas.microsoft.com/office/drawing/2014/main" id="{BE2E9081-17B9-FE81-7E83-628B61F75AC1}"/>
                </a:ext>
              </a:extLst>
            </p:cNvPr>
            <p:cNvPicPr>
              <a:picLocks noChangeAspect="1"/>
            </p:cNvPicPr>
            <p:nvPr/>
          </p:nvPicPr>
          <p:blipFill rotWithShape="1">
            <a:blip r:embed="rId3"/>
            <a:srcRect t="46504" b="41315"/>
            <a:stretch/>
          </p:blipFill>
          <p:spPr>
            <a:xfrm>
              <a:off x="1574800" y="3466218"/>
              <a:ext cx="3060700" cy="553792"/>
            </a:xfrm>
            <a:prstGeom prst="rect">
              <a:avLst/>
            </a:prstGeom>
          </p:spPr>
        </p:pic>
        <p:pic>
          <p:nvPicPr>
            <p:cNvPr id="12" name="圖片 11">
              <a:extLst>
                <a:ext uri="{FF2B5EF4-FFF2-40B4-BE49-F238E27FC236}">
                  <a16:creationId xmlns:a16="http://schemas.microsoft.com/office/drawing/2014/main" id="{4F2E0970-7DC7-12FE-E943-0A811F6E85D4}"/>
                </a:ext>
              </a:extLst>
            </p:cNvPr>
            <p:cNvPicPr>
              <a:picLocks noChangeAspect="1"/>
            </p:cNvPicPr>
            <p:nvPr/>
          </p:nvPicPr>
          <p:blipFill rotWithShape="1">
            <a:blip r:embed="rId3"/>
            <a:srcRect l="11454" t="58347" b="36538"/>
            <a:stretch/>
          </p:blipFill>
          <p:spPr>
            <a:xfrm>
              <a:off x="1925392" y="3815023"/>
              <a:ext cx="2710108" cy="232545"/>
            </a:xfrm>
            <a:prstGeom prst="rect">
              <a:avLst/>
            </a:prstGeom>
          </p:spPr>
        </p:pic>
        <p:pic>
          <p:nvPicPr>
            <p:cNvPr id="13" name="圖片 12">
              <a:extLst>
                <a:ext uri="{FF2B5EF4-FFF2-40B4-BE49-F238E27FC236}">
                  <a16:creationId xmlns:a16="http://schemas.microsoft.com/office/drawing/2014/main" id="{18C5BB30-23A8-3D2C-2CF5-1FF98A65A059}"/>
                </a:ext>
              </a:extLst>
            </p:cNvPr>
            <p:cNvPicPr>
              <a:picLocks noChangeAspect="1"/>
            </p:cNvPicPr>
            <p:nvPr/>
          </p:nvPicPr>
          <p:blipFill rotWithShape="1">
            <a:blip r:embed="rId3"/>
            <a:srcRect t="63706" b="24113"/>
            <a:stretch/>
          </p:blipFill>
          <p:spPr>
            <a:xfrm>
              <a:off x="1574800" y="4047568"/>
              <a:ext cx="3060700" cy="553792"/>
            </a:xfrm>
            <a:prstGeom prst="rect">
              <a:avLst/>
            </a:prstGeom>
          </p:spPr>
        </p:pic>
        <p:pic>
          <p:nvPicPr>
            <p:cNvPr id="14" name="圖片 13">
              <a:extLst>
                <a:ext uri="{FF2B5EF4-FFF2-40B4-BE49-F238E27FC236}">
                  <a16:creationId xmlns:a16="http://schemas.microsoft.com/office/drawing/2014/main" id="{3695422A-D483-3546-1DD4-F3D967B3B2D0}"/>
                </a:ext>
              </a:extLst>
            </p:cNvPr>
            <p:cNvPicPr>
              <a:picLocks noChangeAspect="1"/>
            </p:cNvPicPr>
            <p:nvPr/>
          </p:nvPicPr>
          <p:blipFill rotWithShape="1">
            <a:blip r:embed="rId3"/>
            <a:srcRect l="11454" t="76090" b="17962"/>
            <a:stretch/>
          </p:blipFill>
          <p:spPr>
            <a:xfrm>
              <a:off x="1925392" y="4429684"/>
              <a:ext cx="2710108" cy="270457"/>
            </a:xfrm>
            <a:prstGeom prst="rect">
              <a:avLst/>
            </a:prstGeom>
          </p:spPr>
        </p:pic>
        <p:pic>
          <p:nvPicPr>
            <p:cNvPr id="15" name="圖片 14">
              <a:extLst>
                <a:ext uri="{FF2B5EF4-FFF2-40B4-BE49-F238E27FC236}">
                  <a16:creationId xmlns:a16="http://schemas.microsoft.com/office/drawing/2014/main" id="{7F583F3D-23F4-4BEE-BAED-4B219CDCE7A3}"/>
                </a:ext>
              </a:extLst>
            </p:cNvPr>
            <p:cNvPicPr>
              <a:picLocks noChangeAspect="1"/>
            </p:cNvPicPr>
            <p:nvPr/>
          </p:nvPicPr>
          <p:blipFill rotWithShape="1">
            <a:blip r:embed="rId3"/>
            <a:srcRect t="81101" b="6718"/>
            <a:stretch/>
          </p:blipFill>
          <p:spPr>
            <a:xfrm>
              <a:off x="1574800" y="4628918"/>
              <a:ext cx="3060700" cy="553792"/>
            </a:xfrm>
            <a:prstGeom prst="rect">
              <a:avLst/>
            </a:prstGeom>
          </p:spPr>
        </p:pic>
        <p:pic>
          <p:nvPicPr>
            <p:cNvPr id="16" name="圖片 15">
              <a:extLst>
                <a:ext uri="{FF2B5EF4-FFF2-40B4-BE49-F238E27FC236}">
                  <a16:creationId xmlns:a16="http://schemas.microsoft.com/office/drawing/2014/main" id="{CDA74757-C8B0-BF8C-360C-5120159B4FFF}"/>
                </a:ext>
              </a:extLst>
            </p:cNvPr>
            <p:cNvPicPr>
              <a:picLocks noChangeAspect="1"/>
            </p:cNvPicPr>
            <p:nvPr/>
          </p:nvPicPr>
          <p:blipFill rotWithShape="1">
            <a:blip r:embed="rId3"/>
            <a:srcRect l="11454" t="93413" b="1063"/>
            <a:stretch/>
          </p:blipFill>
          <p:spPr>
            <a:xfrm>
              <a:off x="1925392" y="5021266"/>
              <a:ext cx="2710108" cy="251138"/>
            </a:xfrm>
            <a:prstGeom prst="rect">
              <a:avLst/>
            </a:prstGeom>
          </p:spPr>
        </p:pic>
      </p:grpSp>
      <p:grpSp>
        <p:nvGrpSpPr>
          <p:cNvPr id="6" name="群組 5">
            <a:extLst>
              <a:ext uri="{FF2B5EF4-FFF2-40B4-BE49-F238E27FC236}">
                <a16:creationId xmlns:a16="http://schemas.microsoft.com/office/drawing/2014/main" id="{D47F7769-FF0A-509C-29E0-8E8B9248D727}"/>
              </a:ext>
            </a:extLst>
          </p:cNvPr>
          <p:cNvGrpSpPr/>
          <p:nvPr/>
        </p:nvGrpSpPr>
        <p:grpSpPr>
          <a:xfrm>
            <a:off x="660400" y="2277872"/>
            <a:ext cx="3425780" cy="888688"/>
            <a:chOff x="660400" y="2277872"/>
            <a:chExt cx="3425780" cy="888688"/>
          </a:xfrm>
        </p:grpSpPr>
        <p:cxnSp>
          <p:nvCxnSpPr>
            <p:cNvPr id="18" name="直線單箭頭接點 135">
              <a:extLst>
                <a:ext uri="{FF2B5EF4-FFF2-40B4-BE49-F238E27FC236}">
                  <a16:creationId xmlns:a16="http://schemas.microsoft.com/office/drawing/2014/main" id="{808ADB31-F969-5308-7D1A-FEBD1C6D4305}"/>
                </a:ext>
              </a:extLst>
            </p:cNvPr>
            <p:cNvCxnSpPr>
              <a:cxnSpLocks/>
            </p:cNvCxnSpPr>
            <p:nvPr/>
          </p:nvCxnSpPr>
          <p:spPr>
            <a:xfrm flipV="1">
              <a:off x="3721100" y="2277872"/>
              <a:ext cx="365080" cy="23350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1" name="文字方塊 20">
                  <a:extLst>
                    <a:ext uri="{FF2B5EF4-FFF2-40B4-BE49-F238E27FC236}">
                      <a16:creationId xmlns:a16="http://schemas.microsoft.com/office/drawing/2014/main" id="{532E57AF-C71A-4A0D-6248-33604A87E96F}"/>
                    </a:ext>
                  </a:extLst>
                </p:cNvPr>
                <p:cNvSpPr txBox="1"/>
                <p:nvPr/>
              </p:nvSpPr>
              <p:spPr>
                <a:xfrm>
                  <a:off x="660400" y="2458674"/>
                  <a:ext cx="3083596"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14:m>
                    <m:oMath xmlns:m="http://schemas.openxmlformats.org/officeDocument/2006/math">
                      <m:r>
                        <a:rPr lang="en-US" altLang="zh-TW" sz="2000" b="0" i="1" smtClean="0">
                          <a:latin typeface="Cambria Math" panose="02040503050406030204" pitchFamily="18" charset="0"/>
                          <a:ea typeface="新細明體"/>
                          <a:cs typeface="Calibri"/>
                        </a:rPr>
                        <m:t>𝐾</m:t>
                      </m:r>
                    </m:oMath>
                  </a14:m>
                  <a:r>
                    <a:rPr lang="en-US" altLang="zh-TW" sz="2000">
                      <a:ea typeface="新細明體"/>
                      <a:cs typeface="Calibri"/>
                    </a:rPr>
                    <a:t>: Number of training data for each class</a:t>
                  </a:r>
                  <a:endParaRPr lang="zh-TW" sz="2000"/>
                </a:p>
              </p:txBody>
            </p:sp>
          </mc:Choice>
          <mc:Fallback xmlns="">
            <p:sp>
              <p:nvSpPr>
                <p:cNvPr id="21" name="文字方塊 20">
                  <a:extLst>
                    <a:ext uri="{FF2B5EF4-FFF2-40B4-BE49-F238E27FC236}">
                      <a16:creationId xmlns:a16="http://schemas.microsoft.com/office/drawing/2014/main" id="{532E57AF-C71A-4A0D-6248-33604A87E96F}"/>
                    </a:ext>
                  </a:extLst>
                </p:cNvPr>
                <p:cNvSpPr txBox="1">
                  <a:spLocks noRot="1" noChangeAspect="1" noMove="1" noResize="1" noEditPoints="1" noAdjustHandles="1" noChangeArrowheads="1" noChangeShapeType="1" noTextEdit="1"/>
                </p:cNvSpPr>
                <p:nvPr/>
              </p:nvSpPr>
              <p:spPr>
                <a:xfrm>
                  <a:off x="660400" y="2458674"/>
                  <a:ext cx="3083596" cy="707886"/>
                </a:xfrm>
                <a:prstGeom prst="rect">
                  <a:avLst/>
                </a:prstGeom>
                <a:blipFill>
                  <a:blip r:embed="rId4"/>
                  <a:stretch>
                    <a:fillRect l="-1976" t="-4310" r="-593" b="-14655"/>
                  </a:stretch>
                </a:blipFill>
              </p:spPr>
              <p:txBody>
                <a:bodyPr/>
                <a:lstStyle/>
                <a:p>
                  <a:r>
                    <a:rPr lang="en-US">
                      <a:noFill/>
                    </a:rPr>
                    <a:t> </a:t>
                  </a:r>
                </a:p>
              </p:txBody>
            </p:sp>
          </mc:Fallback>
        </mc:AlternateContent>
      </p:grpSp>
      <p:sp>
        <p:nvSpPr>
          <p:cNvPr id="24" name="矩形 91">
            <a:extLst>
              <a:ext uri="{FF2B5EF4-FFF2-40B4-BE49-F238E27FC236}">
                <a16:creationId xmlns:a16="http://schemas.microsoft.com/office/drawing/2014/main" id="{665CA3D3-97F1-5D31-8CFC-FD15C7BCA386}"/>
              </a:ext>
            </a:extLst>
          </p:cNvPr>
          <p:cNvSpPr/>
          <p:nvPr/>
        </p:nvSpPr>
        <p:spPr>
          <a:xfrm>
            <a:off x="5241983" y="2406043"/>
            <a:ext cx="1802760" cy="19466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5" name="矩形 91">
            <a:extLst>
              <a:ext uri="{FF2B5EF4-FFF2-40B4-BE49-F238E27FC236}">
                <a16:creationId xmlns:a16="http://schemas.microsoft.com/office/drawing/2014/main" id="{1E55D535-0660-9B69-447D-E2388BA3E799}"/>
              </a:ext>
            </a:extLst>
          </p:cNvPr>
          <p:cNvSpPr/>
          <p:nvPr/>
        </p:nvSpPr>
        <p:spPr>
          <a:xfrm>
            <a:off x="5241983" y="3228123"/>
            <a:ext cx="1802760" cy="19466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6" name="矩形 91">
            <a:extLst>
              <a:ext uri="{FF2B5EF4-FFF2-40B4-BE49-F238E27FC236}">
                <a16:creationId xmlns:a16="http://schemas.microsoft.com/office/drawing/2014/main" id="{B28E9EF8-E1E1-0B18-2A52-003BD6FA0375}"/>
              </a:ext>
            </a:extLst>
          </p:cNvPr>
          <p:cNvSpPr/>
          <p:nvPr/>
        </p:nvSpPr>
        <p:spPr>
          <a:xfrm>
            <a:off x="5251195" y="3861710"/>
            <a:ext cx="1802760" cy="19466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7" name="矩形 91">
            <a:extLst>
              <a:ext uri="{FF2B5EF4-FFF2-40B4-BE49-F238E27FC236}">
                <a16:creationId xmlns:a16="http://schemas.microsoft.com/office/drawing/2014/main" id="{1C2270EA-ECEB-2074-9958-47FEB8343989}"/>
              </a:ext>
            </a:extLst>
          </p:cNvPr>
          <p:cNvSpPr/>
          <p:nvPr/>
        </p:nvSpPr>
        <p:spPr>
          <a:xfrm>
            <a:off x="5251195" y="4452975"/>
            <a:ext cx="1802760" cy="19466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8" name="矩形 91">
            <a:extLst>
              <a:ext uri="{FF2B5EF4-FFF2-40B4-BE49-F238E27FC236}">
                <a16:creationId xmlns:a16="http://schemas.microsoft.com/office/drawing/2014/main" id="{E3DF4637-62CD-E38B-72A4-A2E02D290889}"/>
              </a:ext>
            </a:extLst>
          </p:cNvPr>
          <p:cNvSpPr/>
          <p:nvPr/>
        </p:nvSpPr>
        <p:spPr>
          <a:xfrm>
            <a:off x="5251195" y="5049812"/>
            <a:ext cx="1802760" cy="19466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9" name="文字方塊 28">
            <a:extLst>
              <a:ext uri="{FF2B5EF4-FFF2-40B4-BE49-F238E27FC236}">
                <a16:creationId xmlns:a16="http://schemas.microsoft.com/office/drawing/2014/main" id="{B11F9A7C-BB15-4635-6D29-7DE80A6A8365}"/>
              </a:ext>
            </a:extLst>
          </p:cNvPr>
          <p:cNvSpPr txBox="1"/>
          <p:nvPr/>
        </p:nvSpPr>
        <p:spPr>
          <a:xfrm>
            <a:off x="7647457" y="3206188"/>
            <a:ext cx="3956408"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US" altLang="zh-TW" sz="2000"/>
              <a:t>Manual verbalizer is good most of the time, but it requires task-specific knowledge</a:t>
            </a:r>
            <a:endParaRPr lang="zh-TW" sz="2000"/>
          </a:p>
        </p:txBody>
      </p:sp>
      <p:sp>
        <p:nvSpPr>
          <p:cNvPr id="19" name="矩形 91">
            <a:extLst>
              <a:ext uri="{FF2B5EF4-FFF2-40B4-BE49-F238E27FC236}">
                <a16:creationId xmlns:a16="http://schemas.microsoft.com/office/drawing/2014/main" id="{BC68B141-FBA8-5D13-6D4A-8B6E662295E8}"/>
              </a:ext>
            </a:extLst>
          </p:cNvPr>
          <p:cNvSpPr/>
          <p:nvPr/>
        </p:nvSpPr>
        <p:spPr>
          <a:xfrm>
            <a:off x="5241983" y="2654868"/>
            <a:ext cx="1802760" cy="19466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日期版面配置區 3">
            <a:extLst>
              <a:ext uri="{FF2B5EF4-FFF2-40B4-BE49-F238E27FC236}">
                <a16:creationId xmlns:a16="http://schemas.microsoft.com/office/drawing/2014/main" id="{9E0233B6-3C96-0F23-C545-D9D2981A9A95}"/>
              </a:ext>
            </a:extLst>
          </p:cNvPr>
          <p:cNvSpPr>
            <a:spLocks noGrp="1"/>
          </p:cNvSpPr>
          <p:nvPr>
            <p:ph type="dt" sz="half" idx="10"/>
          </p:nvPr>
        </p:nvSpPr>
        <p:spPr/>
        <p:txBody>
          <a:bodyPr/>
          <a:lstStyle/>
          <a:p>
            <a:r>
              <a:rPr lang="en" altLang="zh-TW" b="0" i="0">
                <a:effectLst/>
                <a:latin typeface="+mn-lt"/>
              </a:rPr>
              <a:t>Cui, </a:t>
            </a:r>
            <a:r>
              <a:rPr lang="en" altLang="zh-TW" b="0" i="0" err="1">
                <a:effectLst/>
                <a:latin typeface="+mn-lt"/>
              </a:rPr>
              <a:t>Ganqu</a:t>
            </a:r>
            <a:r>
              <a:rPr lang="en" altLang="zh-TW" b="0" i="0">
                <a:effectLst/>
                <a:latin typeface="+mn-lt"/>
              </a:rPr>
              <a:t>, et al. "Prototypical Verbalizer for Prompt-based Few-shot Tuning." </a:t>
            </a:r>
            <a:r>
              <a:rPr lang="en" altLang="zh-TW" b="0" i="1">
                <a:effectLst/>
                <a:latin typeface="+mn-lt"/>
              </a:rPr>
              <a:t>Proceedings of the 60th Annual Meeting of the Association for Computational Linguistics (Volume 1: Long Papers)</a:t>
            </a:r>
            <a:r>
              <a:rPr lang="en" altLang="zh-TW" b="0" i="0">
                <a:effectLst/>
                <a:latin typeface="+mn-lt"/>
              </a:rPr>
              <a:t>. 2022.</a:t>
            </a:r>
            <a:endParaRPr lang="en-TW" altLang="zh-TW">
              <a:latin typeface="+mn-lt"/>
            </a:endParaRPr>
          </a:p>
        </p:txBody>
      </p:sp>
    </p:spTree>
    <p:extLst>
      <p:ext uri="{BB962C8B-B14F-4D97-AF65-F5344CB8AC3E}">
        <p14:creationId xmlns:p14="http://schemas.microsoft.com/office/powerpoint/2010/main" val="755270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par>
                                <p:cTn id="25" presetID="1" presetClass="exit" presetSubtype="0" fill="hold" grpId="1" nodeType="withEffect">
                                  <p:stCondLst>
                                    <p:cond delay="0"/>
                                  </p:stCondLst>
                                  <p:childTnLst>
                                    <p:set>
                                      <p:cBhvr>
                                        <p:cTn id="26" dur="1" fill="hold">
                                          <p:stCondLst>
                                            <p:cond delay="0"/>
                                          </p:stCondLst>
                                        </p:cTn>
                                        <p:tgtEl>
                                          <p:spTgt spid="19"/>
                                        </p:tgtEl>
                                        <p:attrNameLst>
                                          <p:attrName>style.visibility</p:attrName>
                                        </p:attrNameLst>
                                      </p:cBhvr>
                                      <p:to>
                                        <p:strVal val="hidden"/>
                                      </p:to>
                                    </p:set>
                                  </p:childTnLst>
                                </p:cTn>
                              </p:par>
                              <p:par>
                                <p:cTn id="27" presetID="1" presetClass="exit" presetSubtype="0" fill="hold" grpId="1" nodeType="withEffect">
                                  <p:stCondLst>
                                    <p:cond delay="0"/>
                                  </p:stCondLst>
                                  <p:childTnLst>
                                    <p:set>
                                      <p:cBhvr>
                                        <p:cTn id="28" dur="1" fill="hold">
                                          <p:stCondLst>
                                            <p:cond delay="0"/>
                                          </p:stCondLst>
                                        </p:cTn>
                                        <p:tgtEl>
                                          <p:spTgt spid="25"/>
                                        </p:tgtEl>
                                        <p:attrNameLst>
                                          <p:attrName>style.visibility</p:attrName>
                                        </p:attrNameLst>
                                      </p:cBhvr>
                                      <p:to>
                                        <p:strVal val="hidden"/>
                                      </p:to>
                                    </p:set>
                                  </p:childTnLst>
                                </p:cTn>
                              </p:par>
                              <p:par>
                                <p:cTn id="29" presetID="1" presetClass="exit" presetSubtype="0" fill="hold" grpId="1" nodeType="withEffect">
                                  <p:stCondLst>
                                    <p:cond delay="0"/>
                                  </p:stCondLst>
                                  <p:childTnLst>
                                    <p:set>
                                      <p:cBhvr>
                                        <p:cTn id="30" dur="1" fill="hold">
                                          <p:stCondLst>
                                            <p:cond delay="0"/>
                                          </p:stCondLst>
                                        </p:cTn>
                                        <p:tgtEl>
                                          <p:spTgt spid="26"/>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27"/>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5" grpId="1" animBg="1"/>
      <p:bldP spid="26" grpId="0" animBg="1"/>
      <p:bldP spid="26" grpId="1" animBg="1"/>
      <p:bldP spid="27" grpId="0" animBg="1"/>
      <p:bldP spid="27" grpId="1" animBg="1"/>
      <p:bldP spid="28" grpId="0" animBg="1"/>
      <p:bldP spid="28" grpId="1" animBg="1"/>
      <p:bldP spid="29" grpId="0"/>
      <p:bldP spid="19" grpId="0" animBg="1"/>
      <p:bldP spid="19" grpId="1" animBg="1"/>
    </p:bld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17235AF-5C98-CC02-3610-CB13C30B5EC5}"/>
              </a:ext>
            </a:extLst>
          </p:cNvPr>
          <p:cNvSpPr>
            <a:spLocks noGrp="1"/>
          </p:cNvSpPr>
          <p:nvPr>
            <p:ph type="title"/>
          </p:nvPr>
        </p:nvSpPr>
        <p:spPr/>
        <p:txBody>
          <a:bodyPr>
            <a:normAutofit/>
          </a:bodyPr>
          <a:lstStyle/>
          <a:p>
            <a:r>
              <a:rPr lang="en-US" altLang="zh-TW">
                <a:ea typeface="+mj-lt"/>
                <a:cs typeface="+mj-lt"/>
              </a:rPr>
              <a:t>Prompt tuning for few-shot learning</a:t>
            </a:r>
            <a:endParaRPr kumimoji="1" lang="zh-TW" altLang="en-US"/>
          </a:p>
        </p:txBody>
      </p:sp>
      <p:sp>
        <p:nvSpPr>
          <p:cNvPr id="3" name="內容版面配置區 2">
            <a:extLst>
              <a:ext uri="{FF2B5EF4-FFF2-40B4-BE49-F238E27FC236}">
                <a16:creationId xmlns:a16="http://schemas.microsoft.com/office/drawing/2014/main" id="{73A3394F-5C22-04A6-65C0-C0A13430BEB3}"/>
              </a:ext>
            </a:extLst>
          </p:cNvPr>
          <p:cNvSpPr>
            <a:spLocks noGrp="1"/>
          </p:cNvSpPr>
          <p:nvPr>
            <p:ph idx="1"/>
          </p:nvPr>
        </p:nvSpPr>
        <p:spPr>
          <a:xfrm>
            <a:off x="838200" y="1219200"/>
            <a:ext cx="10515600" cy="4957763"/>
          </a:xfrm>
        </p:spPr>
        <p:txBody>
          <a:bodyPr/>
          <a:lstStyle/>
          <a:p>
            <a:r>
              <a:rPr kumimoji="1" lang="en-US" altLang="zh-TW"/>
              <a:t>How to select the verbalizer?</a:t>
            </a:r>
          </a:p>
        </p:txBody>
      </p:sp>
      <p:grpSp>
        <p:nvGrpSpPr>
          <p:cNvPr id="17" name="群組 16">
            <a:extLst>
              <a:ext uri="{FF2B5EF4-FFF2-40B4-BE49-F238E27FC236}">
                <a16:creationId xmlns:a16="http://schemas.microsoft.com/office/drawing/2014/main" id="{31B57637-B67D-C7FA-31E2-B2FC99BAF0F0}"/>
              </a:ext>
            </a:extLst>
          </p:cNvPr>
          <p:cNvGrpSpPr/>
          <p:nvPr/>
        </p:nvGrpSpPr>
        <p:grpSpPr>
          <a:xfrm>
            <a:off x="4086180" y="2086453"/>
            <a:ext cx="3060700" cy="3552347"/>
            <a:chOff x="1574800" y="1720057"/>
            <a:chExt cx="3060700" cy="3552347"/>
          </a:xfrm>
        </p:grpSpPr>
        <p:pic>
          <p:nvPicPr>
            <p:cNvPr id="7" name="圖片 6">
              <a:extLst>
                <a:ext uri="{FF2B5EF4-FFF2-40B4-BE49-F238E27FC236}">
                  <a16:creationId xmlns:a16="http://schemas.microsoft.com/office/drawing/2014/main" id="{B17913F8-EBB6-CF88-C258-85FE4B1FB3D3}"/>
                </a:ext>
              </a:extLst>
            </p:cNvPr>
            <p:cNvPicPr>
              <a:picLocks noChangeAspect="1"/>
            </p:cNvPicPr>
            <p:nvPr/>
          </p:nvPicPr>
          <p:blipFill rotWithShape="1">
            <a:blip r:embed="rId2"/>
            <a:srcRect b="75372"/>
            <a:stretch/>
          </p:blipFill>
          <p:spPr>
            <a:xfrm>
              <a:off x="1574800" y="1720057"/>
              <a:ext cx="3060700" cy="1119735"/>
            </a:xfrm>
            <a:prstGeom prst="rect">
              <a:avLst/>
            </a:prstGeom>
          </p:spPr>
        </p:pic>
        <p:pic>
          <p:nvPicPr>
            <p:cNvPr id="8" name="圖片 7">
              <a:extLst>
                <a:ext uri="{FF2B5EF4-FFF2-40B4-BE49-F238E27FC236}">
                  <a16:creationId xmlns:a16="http://schemas.microsoft.com/office/drawing/2014/main" id="{75BFB90D-585C-5E80-5E9F-B462768CA1AE}"/>
                </a:ext>
              </a:extLst>
            </p:cNvPr>
            <p:cNvPicPr>
              <a:picLocks noChangeAspect="1"/>
            </p:cNvPicPr>
            <p:nvPr/>
          </p:nvPicPr>
          <p:blipFill rotWithShape="1">
            <a:blip r:embed="rId2"/>
            <a:srcRect l="11454" t="23753" b="71573"/>
            <a:stretch/>
          </p:blipFill>
          <p:spPr>
            <a:xfrm>
              <a:off x="1925392" y="2609597"/>
              <a:ext cx="2710108" cy="212501"/>
            </a:xfrm>
            <a:prstGeom prst="rect">
              <a:avLst/>
            </a:prstGeom>
          </p:spPr>
        </p:pic>
        <p:pic>
          <p:nvPicPr>
            <p:cNvPr id="9" name="圖片 8">
              <a:extLst>
                <a:ext uri="{FF2B5EF4-FFF2-40B4-BE49-F238E27FC236}">
                  <a16:creationId xmlns:a16="http://schemas.microsoft.com/office/drawing/2014/main" id="{4772FF09-B61B-021B-20DB-2F423E3A0BD8}"/>
                </a:ext>
              </a:extLst>
            </p:cNvPr>
            <p:cNvPicPr>
              <a:picLocks noChangeAspect="1"/>
            </p:cNvPicPr>
            <p:nvPr/>
          </p:nvPicPr>
          <p:blipFill rotWithShape="1">
            <a:blip r:embed="rId2"/>
            <a:srcRect t="28878" b="57950"/>
            <a:stretch/>
          </p:blipFill>
          <p:spPr>
            <a:xfrm>
              <a:off x="1574800" y="2839792"/>
              <a:ext cx="3060700" cy="598868"/>
            </a:xfrm>
            <a:prstGeom prst="rect">
              <a:avLst/>
            </a:prstGeom>
          </p:spPr>
        </p:pic>
        <p:pic>
          <p:nvPicPr>
            <p:cNvPr id="10" name="圖片 9">
              <a:extLst>
                <a:ext uri="{FF2B5EF4-FFF2-40B4-BE49-F238E27FC236}">
                  <a16:creationId xmlns:a16="http://schemas.microsoft.com/office/drawing/2014/main" id="{0C2671A2-F143-9681-3B06-779D6355CB68}"/>
                </a:ext>
              </a:extLst>
            </p:cNvPr>
            <p:cNvPicPr>
              <a:picLocks noChangeAspect="1"/>
            </p:cNvPicPr>
            <p:nvPr/>
          </p:nvPicPr>
          <p:blipFill rotWithShape="1">
            <a:blip r:embed="rId2"/>
            <a:srcRect l="11454" t="40723" b="53754"/>
            <a:stretch/>
          </p:blipFill>
          <p:spPr>
            <a:xfrm>
              <a:off x="1925392" y="3215080"/>
              <a:ext cx="2710108" cy="251138"/>
            </a:xfrm>
            <a:prstGeom prst="rect">
              <a:avLst/>
            </a:prstGeom>
          </p:spPr>
        </p:pic>
        <p:pic>
          <p:nvPicPr>
            <p:cNvPr id="11" name="圖片 10">
              <a:extLst>
                <a:ext uri="{FF2B5EF4-FFF2-40B4-BE49-F238E27FC236}">
                  <a16:creationId xmlns:a16="http://schemas.microsoft.com/office/drawing/2014/main" id="{BE2E9081-17B9-FE81-7E83-628B61F75AC1}"/>
                </a:ext>
              </a:extLst>
            </p:cNvPr>
            <p:cNvPicPr>
              <a:picLocks noChangeAspect="1"/>
            </p:cNvPicPr>
            <p:nvPr/>
          </p:nvPicPr>
          <p:blipFill rotWithShape="1">
            <a:blip r:embed="rId2"/>
            <a:srcRect t="46504" b="41315"/>
            <a:stretch/>
          </p:blipFill>
          <p:spPr>
            <a:xfrm>
              <a:off x="1574800" y="3466218"/>
              <a:ext cx="3060700" cy="553792"/>
            </a:xfrm>
            <a:prstGeom prst="rect">
              <a:avLst/>
            </a:prstGeom>
          </p:spPr>
        </p:pic>
        <p:pic>
          <p:nvPicPr>
            <p:cNvPr id="12" name="圖片 11">
              <a:extLst>
                <a:ext uri="{FF2B5EF4-FFF2-40B4-BE49-F238E27FC236}">
                  <a16:creationId xmlns:a16="http://schemas.microsoft.com/office/drawing/2014/main" id="{4F2E0970-7DC7-12FE-E943-0A811F6E85D4}"/>
                </a:ext>
              </a:extLst>
            </p:cNvPr>
            <p:cNvPicPr>
              <a:picLocks noChangeAspect="1"/>
            </p:cNvPicPr>
            <p:nvPr/>
          </p:nvPicPr>
          <p:blipFill rotWithShape="1">
            <a:blip r:embed="rId2"/>
            <a:srcRect l="11454" t="58347" b="36538"/>
            <a:stretch/>
          </p:blipFill>
          <p:spPr>
            <a:xfrm>
              <a:off x="1925392" y="3815023"/>
              <a:ext cx="2710108" cy="232545"/>
            </a:xfrm>
            <a:prstGeom prst="rect">
              <a:avLst/>
            </a:prstGeom>
          </p:spPr>
        </p:pic>
        <p:pic>
          <p:nvPicPr>
            <p:cNvPr id="13" name="圖片 12">
              <a:extLst>
                <a:ext uri="{FF2B5EF4-FFF2-40B4-BE49-F238E27FC236}">
                  <a16:creationId xmlns:a16="http://schemas.microsoft.com/office/drawing/2014/main" id="{18C5BB30-23A8-3D2C-2CF5-1FF98A65A059}"/>
                </a:ext>
              </a:extLst>
            </p:cNvPr>
            <p:cNvPicPr>
              <a:picLocks noChangeAspect="1"/>
            </p:cNvPicPr>
            <p:nvPr/>
          </p:nvPicPr>
          <p:blipFill rotWithShape="1">
            <a:blip r:embed="rId2"/>
            <a:srcRect t="63706" b="24113"/>
            <a:stretch/>
          </p:blipFill>
          <p:spPr>
            <a:xfrm>
              <a:off x="1574800" y="4047568"/>
              <a:ext cx="3060700" cy="553792"/>
            </a:xfrm>
            <a:prstGeom prst="rect">
              <a:avLst/>
            </a:prstGeom>
          </p:spPr>
        </p:pic>
        <p:pic>
          <p:nvPicPr>
            <p:cNvPr id="14" name="圖片 13">
              <a:extLst>
                <a:ext uri="{FF2B5EF4-FFF2-40B4-BE49-F238E27FC236}">
                  <a16:creationId xmlns:a16="http://schemas.microsoft.com/office/drawing/2014/main" id="{3695422A-D483-3546-1DD4-F3D967B3B2D0}"/>
                </a:ext>
              </a:extLst>
            </p:cNvPr>
            <p:cNvPicPr>
              <a:picLocks noChangeAspect="1"/>
            </p:cNvPicPr>
            <p:nvPr/>
          </p:nvPicPr>
          <p:blipFill rotWithShape="1">
            <a:blip r:embed="rId2"/>
            <a:srcRect l="11454" t="76090" b="17962"/>
            <a:stretch/>
          </p:blipFill>
          <p:spPr>
            <a:xfrm>
              <a:off x="1925392" y="4429684"/>
              <a:ext cx="2710108" cy="270457"/>
            </a:xfrm>
            <a:prstGeom prst="rect">
              <a:avLst/>
            </a:prstGeom>
          </p:spPr>
        </p:pic>
        <p:pic>
          <p:nvPicPr>
            <p:cNvPr id="15" name="圖片 14">
              <a:extLst>
                <a:ext uri="{FF2B5EF4-FFF2-40B4-BE49-F238E27FC236}">
                  <a16:creationId xmlns:a16="http://schemas.microsoft.com/office/drawing/2014/main" id="{7F583F3D-23F4-4BEE-BAED-4B219CDCE7A3}"/>
                </a:ext>
              </a:extLst>
            </p:cNvPr>
            <p:cNvPicPr>
              <a:picLocks noChangeAspect="1"/>
            </p:cNvPicPr>
            <p:nvPr/>
          </p:nvPicPr>
          <p:blipFill rotWithShape="1">
            <a:blip r:embed="rId2"/>
            <a:srcRect t="81101" b="6718"/>
            <a:stretch/>
          </p:blipFill>
          <p:spPr>
            <a:xfrm>
              <a:off x="1574800" y="4628918"/>
              <a:ext cx="3060700" cy="553792"/>
            </a:xfrm>
            <a:prstGeom prst="rect">
              <a:avLst/>
            </a:prstGeom>
          </p:spPr>
        </p:pic>
        <p:pic>
          <p:nvPicPr>
            <p:cNvPr id="16" name="圖片 15">
              <a:extLst>
                <a:ext uri="{FF2B5EF4-FFF2-40B4-BE49-F238E27FC236}">
                  <a16:creationId xmlns:a16="http://schemas.microsoft.com/office/drawing/2014/main" id="{CDA74757-C8B0-BF8C-360C-5120159B4FFF}"/>
                </a:ext>
              </a:extLst>
            </p:cNvPr>
            <p:cNvPicPr>
              <a:picLocks noChangeAspect="1"/>
            </p:cNvPicPr>
            <p:nvPr/>
          </p:nvPicPr>
          <p:blipFill rotWithShape="1">
            <a:blip r:embed="rId2"/>
            <a:srcRect l="11454" t="93413" b="1063"/>
            <a:stretch/>
          </p:blipFill>
          <p:spPr>
            <a:xfrm>
              <a:off x="1925392" y="5021266"/>
              <a:ext cx="2710108" cy="251138"/>
            </a:xfrm>
            <a:prstGeom prst="rect">
              <a:avLst/>
            </a:prstGeom>
          </p:spPr>
        </p:pic>
      </p:grpSp>
      <p:cxnSp>
        <p:nvCxnSpPr>
          <p:cNvPr id="18" name="直線單箭頭接點 135">
            <a:extLst>
              <a:ext uri="{FF2B5EF4-FFF2-40B4-BE49-F238E27FC236}">
                <a16:creationId xmlns:a16="http://schemas.microsoft.com/office/drawing/2014/main" id="{808ADB31-F969-5308-7D1A-FEBD1C6D4305}"/>
              </a:ext>
            </a:extLst>
          </p:cNvPr>
          <p:cNvCxnSpPr>
            <a:cxnSpLocks/>
          </p:cNvCxnSpPr>
          <p:nvPr/>
        </p:nvCxnSpPr>
        <p:spPr>
          <a:xfrm flipV="1">
            <a:off x="3721100" y="2277872"/>
            <a:ext cx="365080" cy="23350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1" name="文字方塊 20">
                <a:extLst>
                  <a:ext uri="{FF2B5EF4-FFF2-40B4-BE49-F238E27FC236}">
                    <a16:creationId xmlns:a16="http://schemas.microsoft.com/office/drawing/2014/main" id="{532E57AF-C71A-4A0D-6248-33604A87E96F}"/>
                  </a:ext>
                </a:extLst>
              </p:cNvPr>
              <p:cNvSpPr txBox="1"/>
              <p:nvPr/>
            </p:nvSpPr>
            <p:spPr>
              <a:xfrm>
                <a:off x="660400" y="2458674"/>
                <a:ext cx="3083596"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14:m>
                  <m:oMath xmlns:m="http://schemas.openxmlformats.org/officeDocument/2006/math">
                    <m:r>
                      <a:rPr lang="en-US" altLang="zh-TW" sz="2000" i="1">
                        <a:latin typeface="Cambria Math" panose="02040503050406030204" pitchFamily="18" charset="0"/>
                        <a:ea typeface="新細明體"/>
                        <a:cs typeface="Calibri"/>
                      </a:rPr>
                      <m:t>𝐾</m:t>
                    </m:r>
                  </m:oMath>
                </a14:m>
                <a:r>
                  <a:rPr lang="en-US" altLang="zh-TW" sz="2000" dirty="0">
                    <a:ea typeface="新細明體"/>
                    <a:cs typeface="Calibri"/>
                  </a:rPr>
                  <a:t>: Number of training data for each class</a:t>
                </a:r>
                <a:endParaRPr lang="zh-TW" altLang="zh-TW" sz="2000" dirty="0"/>
              </a:p>
            </p:txBody>
          </p:sp>
        </mc:Choice>
        <mc:Fallback xmlns="">
          <p:sp>
            <p:nvSpPr>
              <p:cNvPr id="21" name="文字方塊 20">
                <a:extLst>
                  <a:ext uri="{FF2B5EF4-FFF2-40B4-BE49-F238E27FC236}">
                    <a16:creationId xmlns:a16="http://schemas.microsoft.com/office/drawing/2014/main" id="{532E57AF-C71A-4A0D-6248-33604A87E96F}"/>
                  </a:ext>
                </a:extLst>
              </p:cNvPr>
              <p:cNvSpPr txBox="1">
                <a:spLocks noRot="1" noChangeAspect="1" noMove="1" noResize="1" noEditPoints="1" noAdjustHandles="1" noChangeArrowheads="1" noChangeShapeType="1" noTextEdit="1"/>
              </p:cNvSpPr>
              <p:nvPr/>
            </p:nvSpPr>
            <p:spPr>
              <a:xfrm>
                <a:off x="660400" y="2458674"/>
                <a:ext cx="3083596" cy="707886"/>
              </a:xfrm>
              <a:prstGeom prst="rect">
                <a:avLst/>
              </a:prstGeom>
              <a:blipFill>
                <a:blip r:embed="rId3"/>
                <a:stretch>
                  <a:fillRect l="-1976" t="-4310" r="-593" b="-14655"/>
                </a:stretch>
              </a:blipFill>
            </p:spPr>
            <p:txBody>
              <a:bodyPr/>
              <a:lstStyle/>
              <a:p>
                <a:r>
                  <a:rPr lang="en-US">
                    <a:noFill/>
                  </a:rPr>
                  <a:t> </a:t>
                </a:r>
              </a:p>
            </p:txBody>
          </p:sp>
        </mc:Fallback>
      </mc:AlternateContent>
      <p:grpSp>
        <p:nvGrpSpPr>
          <p:cNvPr id="19" name="群組 18">
            <a:extLst>
              <a:ext uri="{FF2B5EF4-FFF2-40B4-BE49-F238E27FC236}">
                <a16:creationId xmlns:a16="http://schemas.microsoft.com/office/drawing/2014/main" id="{E95232E8-479C-0289-2E87-84134B52B46B}"/>
              </a:ext>
            </a:extLst>
          </p:cNvPr>
          <p:cNvGrpSpPr/>
          <p:nvPr/>
        </p:nvGrpSpPr>
        <p:grpSpPr>
          <a:xfrm>
            <a:off x="5251195" y="2998690"/>
            <a:ext cx="6280405" cy="2621627"/>
            <a:chOff x="5251195" y="2998690"/>
            <a:chExt cx="6280405" cy="2621627"/>
          </a:xfrm>
        </p:grpSpPr>
        <p:sp>
          <p:nvSpPr>
            <p:cNvPr id="25" name="矩形 91">
              <a:extLst>
                <a:ext uri="{FF2B5EF4-FFF2-40B4-BE49-F238E27FC236}">
                  <a16:creationId xmlns:a16="http://schemas.microsoft.com/office/drawing/2014/main" id="{1E55D535-0660-9B69-447D-E2388BA3E799}"/>
                </a:ext>
              </a:extLst>
            </p:cNvPr>
            <p:cNvSpPr/>
            <p:nvPr/>
          </p:nvSpPr>
          <p:spPr>
            <a:xfrm>
              <a:off x="5251195" y="2998690"/>
              <a:ext cx="1802760" cy="19466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6" name="矩形 91">
              <a:extLst>
                <a:ext uri="{FF2B5EF4-FFF2-40B4-BE49-F238E27FC236}">
                  <a16:creationId xmlns:a16="http://schemas.microsoft.com/office/drawing/2014/main" id="{B28E9EF8-E1E1-0B18-2A52-003BD6FA0375}"/>
                </a:ext>
              </a:extLst>
            </p:cNvPr>
            <p:cNvSpPr/>
            <p:nvPr/>
          </p:nvSpPr>
          <p:spPr>
            <a:xfrm>
              <a:off x="5251195" y="3616688"/>
              <a:ext cx="1802760" cy="19466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7" name="矩形 91">
              <a:extLst>
                <a:ext uri="{FF2B5EF4-FFF2-40B4-BE49-F238E27FC236}">
                  <a16:creationId xmlns:a16="http://schemas.microsoft.com/office/drawing/2014/main" id="{1C2270EA-ECEB-2074-9958-47FEB8343989}"/>
                </a:ext>
              </a:extLst>
            </p:cNvPr>
            <p:cNvSpPr/>
            <p:nvPr/>
          </p:nvSpPr>
          <p:spPr>
            <a:xfrm>
              <a:off x="5251195" y="4221837"/>
              <a:ext cx="1802760" cy="19466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8" name="矩形 91">
              <a:extLst>
                <a:ext uri="{FF2B5EF4-FFF2-40B4-BE49-F238E27FC236}">
                  <a16:creationId xmlns:a16="http://schemas.microsoft.com/office/drawing/2014/main" id="{E3DF4637-62CD-E38B-72A4-A2E02D290889}"/>
                </a:ext>
              </a:extLst>
            </p:cNvPr>
            <p:cNvSpPr/>
            <p:nvPr/>
          </p:nvSpPr>
          <p:spPr>
            <a:xfrm>
              <a:off x="5251195" y="4817941"/>
              <a:ext cx="1802760" cy="19466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9" name="文字方塊 28">
              <a:extLst>
                <a:ext uri="{FF2B5EF4-FFF2-40B4-BE49-F238E27FC236}">
                  <a16:creationId xmlns:a16="http://schemas.microsoft.com/office/drawing/2014/main" id="{B11F9A7C-BB15-4635-6D29-7DE80A6A8365}"/>
                </a:ext>
              </a:extLst>
            </p:cNvPr>
            <p:cNvSpPr txBox="1"/>
            <p:nvPr/>
          </p:nvSpPr>
          <p:spPr>
            <a:xfrm>
              <a:off x="7575192" y="3174964"/>
              <a:ext cx="3956408"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US" altLang="zh-TW" sz="2000"/>
                <a:t>Prototypical verbalizer requires no task-specific knowledge and can work well even when there is only one label for each class</a:t>
              </a:r>
              <a:endParaRPr lang="zh-TW" sz="2000"/>
            </a:p>
          </p:txBody>
        </p:sp>
        <p:sp>
          <p:nvSpPr>
            <p:cNvPr id="6" name="矩形 91">
              <a:extLst>
                <a:ext uri="{FF2B5EF4-FFF2-40B4-BE49-F238E27FC236}">
                  <a16:creationId xmlns:a16="http://schemas.microsoft.com/office/drawing/2014/main" id="{7375DB30-986F-2A41-2480-BDE8083AA367}"/>
                </a:ext>
              </a:extLst>
            </p:cNvPr>
            <p:cNvSpPr/>
            <p:nvPr/>
          </p:nvSpPr>
          <p:spPr>
            <a:xfrm>
              <a:off x="5251195" y="5425655"/>
              <a:ext cx="1802760" cy="19466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4" name="日期版面配置區 3">
            <a:extLst>
              <a:ext uri="{FF2B5EF4-FFF2-40B4-BE49-F238E27FC236}">
                <a16:creationId xmlns:a16="http://schemas.microsoft.com/office/drawing/2014/main" id="{7FEB0D5B-0D9E-46B6-10C8-73E13A9246DD}"/>
              </a:ext>
            </a:extLst>
          </p:cNvPr>
          <p:cNvSpPr>
            <a:spLocks noGrp="1"/>
          </p:cNvSpPr>
          <p:nvPr>
            <p:ph type="dt" sz="half" idx="10"/>
          </p:nvPr>
        </p:nvSpPr>
        <p:spPr/>
        <p:txBody>
          <a:bodyPr/>
          <a:lstStyle/>
          <a:p>
            <a:r>
              <a:rPr lang="en" altLang="zh-TW" b="0" i="0">
                <a:effectLst/>
                <a:latin typeface="+mn-lt"/>
              </a:rPr>
              <a:t>Cui, </a:t>
            </a:r>
            <a:r>
              <a:rPr lang="en" altLang="zh-TW" b="0" i="0" err="1">
                <a:effectLst/>
                <a:latin typeface="+mn-lt"/>
              </a:rPr>
              <a:t>Ganqu</a:t>
            </a:r>
            <a:r>
              <a:rPr lang="en" altLang="zh-TW" b="0" i="0">
                <a:effectLst/>
                <a:latin typeface="+mn-lt"/>
              </a:rPr>
              <a:t>, et al. "Prototypical Verbalizer for Prompt-based Few-shot Tuning." </a:t>
            </a:r>
            <a:r>
              <a:rPr lang="en" altLang="zh-TW" b="0" i="1">
                <a:effectLst/>
                <a:latin typeface="+mn-lt"/>
              </a:rPr>
              <a:t>Proceedings of the 60th Annual Meeting of the Association for Computational Linguistics (Volume 1: Long Papers)</a:t>
            </a:r>
            <a:r>
              <a:rPr lang="en" altLang="zh-TW" b="0" i="0">
                <a:effectLst/>
                <a:latin typeface="+mn-lt"/>
              </a:rPr>
              <a:t>. 2022.</a:t>
            </a:r>
            <a:endParaRPr lang="en-TW" altLang="zh-TW">
              <a:latin typeface="+mn-lt"/>
            </a:endParaRPr>
          </a:p>
        </p:txBody>
      </p:sp>
    </p:spTree>
    <p:extLst>
      <p:ext uri="{BB962C8B-B14F-4D97-AF65-F5344CB8AC3E}">
        <p14:creationId xmlns:p14="http://schemas.microsoft.com/office/powerpoint/2010/main" val="3316245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370722-2A70-CD40-BDE7-DC8512AAD304}"/>
              </a:ext>
            </a:extLst>
          </p:cNvPr>
          <p:cNvSpPr>
            <a:spLocks noGrp="1"/>
          </p:cNvSpPr>
          <p:nvPr>
            <p:ph type="title"/>
          </p:nvPr>
        </p:nvSpPr>
        <p:spPr/>
        <p:txBody>
          <a:bodyPr>
            <a:normAutofit/>
          </a:bodyPr>
          <a:lstStyle/>
          <a:p>
            <a:r>
              <a:rPr lang="en-US" altLang="zh-TW">
                <a:ea typeface="+mj-lt"/>
                <a:cs typeface="+mj-lt"/>
              </a:rPr>
              <a:t>Prompt tuning for few-shot learning</a:t>
            </a:r>
            <a:endParaRPr lang="en-TW"/>
          </a:p>
        </p:txBody>
      </p:sp>
      <p:sp>
        <p:nvSpPr>
          <p:cNvPr id="3" name="Content Placeholder 2">
            <a:extLst>
              <a:ext uri="{FF2B5EF4-FFF2-40B4-BE49-F238E27FC236}">
                <a16:creationId xmlns:a16="http://schemas.microsoft.com/office/drawing/2014/main" id="{A7473F40-0991-BC47-A6B0-F4C1A38A2A85}"/>
              </a:ext>
            </a:extLst>
          </p:cNvPr>
          <p:cNvSpPr>
            <a:spLocks noGrp="1"/>
          </p:cNvSpPr>
          <p:nvPr>
            <p:ph idx="1"/>
          </p:nvPr>
        </p:nvSpPr>
        <p:spPr>
          <a:ln>
            <a:noFill/>
          </a:ln>
        </p:spPr>
        <p:txBody>
          <a:bodyPr/>
          <a:lstStyle/>
          <a:p>
            <a:r>
              <a:rPr lang="en-US" altLang="zh-TW"/>
              <a:t>Can we further improve the few-shot performance of PLMs?</a:t>
            </a:r>
            <a:endParaRPr lang="en-TW" altLang="zh-TW"/>
          </a:p>
          <a:p>
            <a:r>
              <a:rPr lang="en-US" altLang="zh-TW"/>
              <a:t>LM-BFF:</a:t>
            </a:r>
            <a:r>
              <a:rPr lang="zh-TW" altLang="en-US"/>
              <a:t> </a:t>
            </a:r>
            <a:r>
              <a:rPr lang="en-US" b="1" u="sng"/>
              <a:t>b</a:t>
            </a:r>
            <a:r>
              <a:rPr lang="en-US"/>
              <a:t>etter </a:t>
            </a:r>
            <a:r>
              <a:rPr lang="en-US" b="1" u="sng"/>
              <a:t>f</a:t>
            </a:r>
            <a:r>
              <a:rPr lang="en-US"/>
              <a:t>ew-shot </a:t>
            </a:r>
            <a:r>
              <a:rPr lang="en-US" b="1" u="sng"/>
              <a:t>f</a:t>
            </a:r>
            <a:r>
              <a:rPr lang="en-US"/>
              <a:t>ine-tuning of </a:t>
            </a:r>
            <a:r>
              <a:rPr lang="en-US" b="1" u="sng"/>
              <a:t>l</a:t>
            </a:r>
            <a:r>
              <a:rPr lang="en-US"/>
              <a:t>anguage </a:t>
            </a:r>
            <a:r>
              <a:rPr lang="en-US" b="1" u="sng"/>
              <a:t>m</a:t>
            </a:r>
            <a:r>
              <a:rPr lang="en-US"/>
              <a:t>odels</a:t>
            </a:r>
            <a:endParaRPr lang="en-US" altLang="zh-TW"/>
          </a:p>
          <a:p>
            <a:pPr lvl="1"/>
            <a:r>
              <a:rPr lang="en-US" altLang="zh-TW"/>
              <a:t>Core</a:t>
            </a:r>
            <a:r>
              <a:rPr lang="zh-TW" altLang="en-US"/>
              <a:t> </a:t>
            </a:r>
            <a:r>
              <a:rPr lang="en-US" altLang="zh-TW"/>
              <a:t>concept:</a:t>
            </a:r>
            <a:r>
              <a:rPr lang="zh-TW" altLang="en-US"/>
              <a:t> </a:t>
            </a:r>
            <a:r>
              <a:rPr lang="en-US" altLang="zh-TW" b="1">
                <a:solidFill>
                  <a:srgbClr val="FF0000"/>
                </a:solidFill>
              </a:rPr>
              <a:t>prompt</a:t>
            </a:r>
            <a:r>
              <a:rPr lang="zh-TW" altLang="en-US"/>
              <a:t> </a:t>
            </a:r>
            <a:r>
              <a:rPr lang="en-US" altLang="zh-TW"/>
              <a:t>+</a:t>
            </a:r>
            <a:r>
              <a:rPr lang="zh-TW" altLang="en-US"/>
              <a:t> </a:t>
            </a:r>
            <a:r>
              <a:rPr lang="en-US" altLang="zh-TW"/>
              <a:t>demonstration</a:t>
            </a:r>
          </a:p>
        </p:txBody>
      </p:sp>
      <p:pic>
        <p:nvPicPr>
          <p:cNvPr id="7" name="Picture 6">
            <a:extLst>
              <a:ext uri="{FF2B5EF4-FFF2-40B4-BE49-F238E27FC236}">
                <a16:creationId xmlns:a16="http://schemas.microsoft.com/office/drawing/2014/main" id="{912CB21A-7BF2-0541-93AC-A60FDA84BC23}"/>
              </a:ext>
            </a:extLst>
          </p:cNvPr>
          <p:cNvPicPr>
            <a:picLocks noChangeAspect="1"/>
          </p:cNvPicPr>
          <p:nvPr/>
        </p:nvPicPr>
        <p:blipFill>
          <a:blip r:embed="rId2"/>
          <a:stretch>
            <a:fillRect/>
          </a:stretch>
        </p:blipFill>
        <p:spPr>
          <a:xfrm>
            <a:off x="419100" y="3902074"/>
            <a:ext cx="11353800" cy="1729929"/>
          </a:xfrm>
          <a:prstGeom prst="rect">
            <a:avLst/>
          </a:prstGeom>
        </p:spPr>
      </p:pic>
      <p:sp>
        <p:nvSpPr>
          <p:cNvPr id="8" name="矩形 91">
            <a:extLst>
              <a:ext uri="{FF2B5EF4-FFF2-40B4-BE49-F238E27FC236}">
                <a16:creationId xmlns:a16="http://schemas.microsoft.com/office/drawing/2014/main" id="{8A97A2F3-74F8-D44C-BCEE-9427CB969842}"/>
              </a:ext>
            </a:extLst>
          </p:cNvPr>
          <p:cNvSpPr/>
          <p:nvPr/>
        </p:nvSpPr>
        <p:spPr>
          <a:xfrm>
            <a:off x="2833634" y="4853355"/>
            <a:ext cx="1406769" cy="38932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矩形 91">
            <a:extLst>
              <a:ext uri="{FF2B5EF4-FFF2-40B4-BE49-F238E27FC236}">
                <a16:creationId xmlns:a16="http://schemas.microsoft.com/office/drawing/2014/main" id="{03AD8668-3390-9E4C-A2CB-D15409A4BB23}"/>
              </a:ext>
            </a:extLst>
          </p:cNvPr>
          <p:cNvSpPr/>
          <p:nvPr/>
        </p:nvSpPr>
        <p:spPr>
          <a:xfrm>
            <a:off x="5757705" y="4853354"/>
            <a:ext cx="1045030" cy="38932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矩形 91">
            <a:extLst>
              <a:ext uri="{FF2B5EF4-FFF2-40B4-BE49-F238E27FC236}">
                <a16:creationId xmlns:a16="http://schemas.microsoft.com/office/drawing/2014/main" id="{9EF12482-362A-4F44-A093-E286283A7CC9}"/>
              </a:ext>
            </a:extLst>
          </p:cNvPr>
          <p:cNvSpPr/>
          <p:nvPr/>
        </p:nvSpPr>
        <p:spPr>
          <a:xfrm>
            <a:off x="9738526" y="4853354"/>
            <a:ext cx="1184031" cy="38932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矩形 91">
            <a:extLst>
              <a:ext uri="{FF2B5EF4-FFF2-40B4-BE49-F238E27FC236}">
                <a16:creationId xmlns:a16="http://schemas.microsoft.com/office/drawing/2014/main" id="{4E5D2C47-FC7E-9342-8911-53F2A0DCBAEF}"/>
              </a:ext>
            </a:extLst>
          </p:cNvPr>
          <p:cNvSpPr/>
          <p:nvPr/>
        </p:nvSpPr>
        <p:spPr>
          <a:xfrm>
            <a:off x="3372545" y="2209836"/>
            <a:ext cx="1043355" cy="40548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矩形 91">
            <a:extLst>
              <a:ext uri="{FF2B5EF4-FFF2-40B4-BE49-F238E27FC236}">
                <a16:creationId xmlns:a16="http://schemas.microsoft.com/office/drawing/2014/main" id="{D46483A5-5A8A-C942-B8E5-DF065BB6CB3E}"/>
              </a:ext>
            </a:extLst>
          </p:cNvPr>
          <p:cNvSpPr/>
          <p:nvPr/>
        </p:nvSpPr>
        <p:spPr>
          <a:xfrm>
            <a:off x="4635500" y="2209835"/>
            <a:ext cx="1855737" cy="405487"/>
          </a:xfrm>
          <a:prstGeom prst="rect">
            <a:avLst/>
          </a:prstGeom>
          <a:no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矩形 91">
            <a:extLst>
              <a:ext uri="{FF2B5EF4-FFF2-40B4-BE49-F238E27FC236}">
                <a16:creationId xmlns:a16="http://schemas.microsoft.com/office/drawing/2014/main" id="{10F0AC09-9034-4448-B7BC-2FB3A4B7B6A0}"/>
              </a:ext>
            </a:extLst>
          </p:cNvPr>
          <p:cNvSpPr/>
          <p:nvPr/>
        </p:nvSpPr>
        <p:spPr>
          <a:xfrm>
            <a:off x="4780430" y="4767038"/>
            <a:ext cx="6992470" cy="864965"/>
          </a:xfrm>
          <a:prstGeom prst="rect">
            <a:avLst/>
          </a:prstGeom>
          <a:no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5" name="Picture 14">
            <a:extLst>
              <a:ext uri="{FF2B5EF4-FFF2-40B4-BE49-F238E27FC236}">
                <a16:creationId xmlns:a16="http://schemas.microsoft.com/office/drawing/2014/main" id="{0860DCF1-0A3B-7C48-B306-DFEA001806E7}"/>
              </a:ext>
            </a:extLst>
          </p:cNvPr>
          <p:cNvPicPr>
            <a:picLocks noChangeAspect="1"/>
          </p:cNvPicPr>
          <p:nvPr/>
        </p:nvPicPr>
        <p:blipFill>
          <a:blip r:embed="rId3"/>
          <a:stretch>
            <a:fillRect/>
          </a:stretch>
        </p:blipFill>
        <p:spPr>
          <a:xfrm>
            <a:off x="4290643" y="4742751"/>
            <a:ext cx="7621464" cy="1086114"/>
          </a:xfrm>
          <a:prstGeom prst="rect">
            <a:avLst/>
          </a:prstGeom>
        </p:spPr>
      </p:pic>
      <p:sp>
        <p:nvSpPr>
          <p:cNvPr id="4" name="日期版面配置區 3">
            <a:extLst>
              <a:ext uri="{FF2B5EF4-FFF2-40B4-BE49-F238E27FC236}">
                <a16:creationId xmlns:a16="http://schemas.microsoft.com/office/drawing/2014/main" id="{FC2B33BF-DBB4-D4FF-8391-2D7FDAF69787}"/>
              </a:ext>
            </a:extLst>
          </p:cNvPr>
          <p:cNvSpPr>
            <a:spLocks noGrp="1"/>
          </p:cNvSpPr>
          <p:nvPr>
            <p:ph type="dt" sz="half" idx="10"/>
          </p:nvPr>
        </p:nvSpPr>
        <p:spPr/>
        <p:txBody>
          <a:bodyPr/>
          <a:lstStyle/>
          <a:p>
            <a:r>
              <a:rPr lang="en-US" altLang="zh-TW"/>
              <a:t>Gao, </a:t>
            </a:r>
            <a:r>
              <a:rPr lang="en-US" altLang="zh-TW" err="1"/>
              <a:t>Tianyu</a:t>
            </a:r>
            <a:r>
              <a:rPr lang="en-US" altLang="zh-TW"/>
              <a:t>, Adam Fisch, and </a:t>
            </a:r>
            <a:r>
              <a:rPr lang="en-US" altLang="zh-TW" err="1"/>
              <a:t>Danqi</a:t>
            </a:r>
            <a:r>
              <a:rPr lang="en-US" altLang="zh-TW"/>
              <a:t> Chen. "Making Pre-trained Language Models Better Few-shot Learners." </a:t>
            </a:r>
            <a:r>
              <a:rPr lang="en-US" altLang="zh-TW" i="1"/>
              <a:t>Proceedings of the 59th Annual Meeting of the Association for Computational Linguistics and the 11th International Joint Conference on Natural Language Processing (Volume 1: Long Papers)</a:t>
            </a:r>
            <a:r>
              <a:rPr lang="en-US" altLang="zh-TW"/>
              <a:t>. 2021.</a:t>
            </a:r>
            <a:endParaRPr lang="en-TW" altLang="zh-TW"/>
          </a:p>
        </p:txBody>
      </p:sp>
    </p:spTree>
    <p:extLst>
      <p:ext uri="{BB962C8B-B14F-4D97-AF65-F5344CB8AC3E}">
        <p14:creationId xmlns:p14="http://schemas.microsoft.com/office/powerpoint/2010/main" val="3783073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15"/>
                                        </p:tgtEl>
                                        <p:attrNameLst>
                                          <p:attrName>style.visibility</p:attrName>
                                        </p:attrNameLst>
                                      </p:cBhvr>
                                      <p:to>
                                        <p:strVal val="hidden"/>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2" grpId="0" animBg="1"/>
      <p:bldP spid="13" grpId="0" animBg="1"/>
    </p:bld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F7D649-A1F7-5545-BB7F-3A2F95EE2747}"/>
              </a:ext>
            </a:extLst>
          </p:cNvPr>
          <p:cNvSpPr>
            <a:spLocks noGrp="1"/>
          </p:cNvSpPr>
          <p:nvPr>
            <p:ph type="title"/>
          </p:nvPr>
        </p:nvSpPr>
        <p:spPr/>
        <p:txBody>
          <a:bodyPr>
            <a:normAutofit/>
          </a:bodyPr>
          <a:lstStyle/>
          <a:p>
            <a:r>
              <a:rPr lang="en-US" altLang="zh-TW" dirty="0">
                <a:ea typeface="+mj-lt"/>
                <a:cs typeface="+mj-lt"/>
              </a:rPr>
              <a:t>Prompt tuning for few-shot learning</a:t>
            </a:r>
            <a:endParaRPr lang="en-TW"/>
          </a:p>
        </p:txBody>
      </p:sp>
      <p:sp>
        <p:nvSpPr>
          <p:cNvPr id="3" name="Content Placeholder 2">
            <a:extLst>
              <a:ext uri="{FF2B5EF4-FFF2-40B4-BE49-F238E27FC236}">
                <a16:creationId xmlns:a16="http://schemas.microsoft.com/office/drawing/2014/main" id="{76B9A440-DACE-9545-BC1A-EC8BAB09C48A}"/>
              </a:ext>
            </a:extLst>
          </p:cNvPr>
          <p:cNvSpPr>
            <a:spLocks noGrp="1"/>
          </p:cNvSpPr>
          <p:nvPr>
            <p:ph idx="1"/>
          </p:nvPr>
        </p:nvSpPr>
        <p:spPr/>
        <p:txBody>
          <a:bodyPr/>
          <a:lstStyle/>
          <a:p>
            <a:r>
              <a:rPr lang="en-US" altLang="zh-TW"/>
              <a:t>LM-BFF</a:t>
            </a:r>
          </a:p>
          <a:p>
            <a:pPr lvl="1"/>
            <a:r>
              <a:rPr lang="en-US"/>
              <a:t>Demonstrations can improve the performance of prompt tuning and makes the variance smaller</a:t>
            </a:r>
            <a:endParaRPr lang="en-TW"/>
          </a:p>
        </p:txBody>
      </p:sp>
      <p:grpSp>
        <p:nvGrpSpPr>
          <p:cNvPr id="10" name="Group 9">
            <a:extLst>
              <a:ext uri="{FF2B5EF4-FFF2-40B4-BE49-F238E27FC236}">
                <a16:creationId xmlns:a16="http://schemas.microsoft.com/office/drawing/2014/main" id="{D19004DD-CE92-C243-8E88-C91FD431ABE5}"/>
              </a:ext>
            </a:extLst>
          </p:cNvPr>
          <p:cNvGrpSpPr/>
          <p:nvPr/>
        </p:nvGrpSpPr>
        <p:grpSpPr>
          <a:xfrm>
            <a:off x="637696" y="3266768"/>
            <a:ext cx="11464137" cy="2641661"/>
            <a:chOff x="245815" y="3266768"/>
            <a:chExt cx="11464137" cy="2641661"/>
          </a:xfrm>
        </p:grpSpPr>
        <p:grpSp>
          <p:nvGrpSpPr>
            <p:cNvPr id="8" name="Group 7">
              <a:extLst>
                <a:ext uri="{FF2B5EF4-FFF2-40B4-BE49-F238E27FC236}">
                  <a16:creationId xmlns:a16="http://schemas.microsoft.com/office/drawing/2014/main" id="{2AE7513D-70D9-5746-BBE4-00B4FF2D730D}"/>
                </a:ext>
              </a:extLst>
            </p:cNvPr>
            <p:cNvGrpSpPr/>
            <p:nvPr/>
          </p:nvGrpSpPr>
          <p:grpSpPr>
            <a:xfrm>
              <a:off x="482047" y="3266768"/>
              <a:ext cx="11227905" cy="2641661"/>
              <a:chOff x="482047" y="3266768"/>
              <a:chExt cx="11227905" cy="2641661"/>
            </a:xfrm>
          </p:grpSpPr>
          <p:pic>
            <p:nvPicPr>
              <p:cNvPr id="6" name="Picture 5">
                <a:extLst>
                  <a:ext uri="{FF2B5EF4-FFF2-40B4-BE49-F238E27FC236}">
                    <a16:creationId xmlns:a16="http://schemas.microsoft.com/office/drawing/2014/main" id="{AB5BC949-9F83-E744-A650-B3B29CA91C6A}"/>
                  </a:ext>
                </a:extLst>
              </p:cNvPr>
              <p:cNvPicPr>
                <a:picLocks noChangeAspect="1"/>
              </p:cNvPicPr>
              <p:nvPr/>
            </p:nvPicPr>
            <p:blipFill rotWithShape="1">
              <a:blip r:embed="rId3"/>
              <a:srcRect t="44065"/>
              <a:stretch/>
            </p:blipFill>
            <p:spPr>
              <a:xfrm>
                <a:off x="482047" y="4027435"/>
                <a:ext cx="11227905" cy="1880994"/>
              </a:xfrm>
              <a:prstGeom prst="rect">
                <a:avLst/>
              </a:prstGeom>
            </p:spPr>
          </p:pic>
          <p:pic>
            <p:nvPicPr>
              <p:cNvPr id="7" name="Picture 6">
                <a:extLst>
                  <a:ext uri="{FF2B5EF4-FFF2-40B4-BE49-F238E27FC236}">
                    <a16:creationId xmlns:a16="http://schemas.microsoft.com/office/drawing/2014/main" id="{C0DCBEC5-5132-F540-94C4-7E45E0A72C0A}"/>
                  </a:ext>
                </a:extLst>
              </p:cNvPr>
              <p:cNvPicPr>
                <a:picLocks noChangeAspect="1"/>
              </p:cNvPicPr>
              <p:nvPr/>
            </p:nvPicPr>
            <p:blipFill>
              <a:blip r:embed="rId4"/>
              <a:stretch>
                <a:fillRect/>
              </a:stretch>
            </p:blipFill>
            <p:spPr>
              <a:xfrm>
                <a:off x="562705" y="3266768"/>
                <a:ext cx="11023044" cy="752573"/>
              </a:xfrm>
              <a:prstGeom prst="rect">
                <a:avLst/>
              </a:prstGeom>
            </p:spPr>
          </p:pic>
        </p:grpSp>
        <p:sp>
          <p:nvSpPr>
            <p:cNvPr id="9" name="Left Brace 7">
              <a:extLst>
                <a:ext uri="{FF2B5EF4-FFF2-40B4-BE49-F238E27FC236}">
                  <a16:creationId xmlns:a16="http://schemas.microsoft.com/office/drawing/2014/main" id="{FDC60628-846D-CF4F-8A0B-BF4C8727C617}"/>
                </a:ext>
              </a:extLst>
            </p:cNvPr>
            <p:cNvSpPr/>
            <p:nvPr/>
          </p:nvSpPr>
          <p:spPr>
            <a:xfrm>
              <a:off x="245815" y="4027435"/>
              <a:ext cx="303092" cy="889864"/>
            </a:xfrm>
            <a:prstGeom prst="leftBrace">
              <a:avLst>
                <a:gd name="adj1" fmla="val 8333"/>
                <a:gd name="adj2" fmla="val 50784"/>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TW"/>
            </a:p>
          </p:txBody>
        </p:sp>
      </p:grpSp>
      <mc:AlternateContent xmlns:mc="http://schemas.openxmlformats.org/markup-compatibility/2006" xmlns:a14="http://schemas.microsoft.com/office/drawing/2010/main">
        <mc:Choice Requires="a14">
          <p:sp>
            <p:nvSpPr>
              <p:cNvPr id="11" name="文字方塊 4">
                <a:extLst>
                  <a:ext uri="{FF2B5EF4-FFF2-40B4-BE49-F238E27FC236}">
                    <a16:creationId xmlns:a16="http://schemas.microsoft.com/office/drawing/2014/main" id="{9C0420DE-3D8F-994F-94DF-B82820DED45D}"/>
                  </a:ext>
                </a:extLst>
              </p:cNvPr>
              <p:cNvSpPr txBox="1"/>
              <p:nvPr/>
            </p:nvSpPr>
            <p:spPr>
              <a:xfrm>
                <a:off x="-339999" y="4019341"/>
                <a:ext cx="1341077" cy="83099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14:m>
                  <m:oMath xmlns:m="http://schemas.openxmlformats.org/officeDocument/2006/math">
                    <m:r>
                      <a:rPr lang="en-US" altLang="zh-TW" sz="2400" i="1" dirty="0" smtClean="0">
                        <a:latin typeface="Cambria Math" panose="02040503050406030204" pitchFamily="18" charset="0"/>
                        <a:ea typeface="新細明體"/>
                        <a:cs typeface="Calibri"/>
                      </a:rPr>
                      <m:t>𝐾</m:t>
                    </m:r>
                  </m:oMath>
                </a14:m>
                <a:r>
                  <a:rPr lang="en-US" altLang="zh-TW" sz="2400">
                    <a:ea typeface="新細明體"/>
                    <a:cs typeface="Calibri"/>
                  </a:rPr>
                  <a:t>=</a:t>
                </a:r>
                <a:br>
                  <a:rPr lang="en-US" altLang="zh-TW" sz="2400">
                    <a:ea typeface="新細明體"/>
                    <a:cs typeface="Calibri"/>
                  </a:rPr>
                </a:br>
                <a:r>
                  <a:rPr lang="en-US" altLang="zh-TW" sz="2400">
                    <a:ea typeface="新細明體"/>
                    <a:cs typeface="Calibri"/>
                  </a:rPr>
                  <a:t>16</a:t>
                </a:r>
                <a:endParaRPr lang="zh-TW">
                  <a:cs typeface="Calibri" panose="020F0502020204030204"/>
                </a:endParaRPr>
              </a:p>
            </p:txBody>
          </p:sp>
        </mc:Choice>
        <mc:Fallback xmlns="">
          <p:sp>
            <p:nvSpPr>
              <p:cNvPr id="11" name="文字方塊 4">
                <a:extLst>
                  <a:ext uri="{FF2B5EF4-FFF2-40B4-BE49-F238E27FC236}">
                    <a16:creationId xmlns:a16="http://schemas.microsoft.com/office/drawing/2014/main" id="{9C0420DE-3D8F-994F-94DF-B82820DED45D}"/>
                  </a:ext>
                </a:extLst>
              </p:cNvPr>
              <p:cNvSpPr txBox="1">
                <a:spLocks noRot="1" noChangeAspect="1" noMove="1" noResize="1" noEditPoints="1" noAdjustHandles="1" noChangeArrowheads="1" noChangeShapeType="1" noTextEdit="1"/>
              </p:cNvSpPr>
              <p:nvPr/>
            </p:nvSpPr>
            <p:spPr>
              <a:xfrm>
                <a:off x="-339999" y="4019341"/>
                <a:ext cx="1341077" cy="830997"/>
              </a:xfrm>
              <a:prstGeom prst="rect">
                <a:avLst/>
              </a:prstGeom>
              <a:blipFill>
                <a:blip r:embed="rId5"/>
                <a:stretch>
                  <a:fillRect t="-5839" b="-15328"/>
                </a:stretch>
              </a:blipFill>
            </p:spPr>
            <p:txBody>
              <a:bodyPr/>
              <a:lstStyle/>
              <a:p>
                <a:r>
                  <a:rPr lang="en-US">
                    <a:noFill/>
                  </a:rPr>
                  <a:t> </a:t>
                </a:r>
              </a:p>
            </p:txBody>
          </p:sp>
        </mc:Fallback>
      </mc:AlternateContent>
      <p:pic>
        <p:nvPicPr>
          <p:cNvPr id="12" name="Picture 6">
            <a:extLst>
              <a:ext uri="{FF2B5EF4-FFF2-40B4-BE49-F238E27FC236}">
                <a16:creationId xmlns:a16="http://schemas.microsoft.com/office/drawing/2014/main" id="{F9BEB67F-2248-7A0C-4AF6-646ABDFD5FBF}"/>
              </a:ext>
            </a:extLst>
          </p:cNvPr>
          <p:cNvPicPr>
            <a:picLocks noChangeAspect="1"/>
          </p:cNvPicPr>
          <p:nvPr/>
        </p:nvPicPr>
        <p:blipFill>
          <a:blip r:embed="rId4"/>
          <a:stretch>
            <a:fillRect/>
          </a:stretch>
        </p:blipFill>
        <p:spPr>
          <a:xfrm>
            <a:off x="1001078" y="4917298"/>
            <a:ext cx="11023044" cy="478667"/>
          </a:xfrm>
          <a:prstGeom prst="rect">
            <a:avLst/>
          </a:prstGeom>
        </p:spPr>
      </p:pic>
      <p:pic>
        <p:nvPicPr>
          <p:cNvPr id="13" name="Picture 5">
            <a:extLst>
              <a:ext uri="{FF2B5EF4-FFF2-40B4-BE49-F238E27FC236}">
                <a16:creationId xmlns:a16="http://schemas.microsoft.com/office/drawing/2014/main" id="{FFE7AD71-A2CA-DBE4-AD4F-F46CF5C5FD7C}"/>
              </a:ext>
            </a:extLst>
          </p:cNvPr>
          <p:cNvPicPr>
            <a:picLocks noChangeAspect="1"/>
          </p:cNvPicPr>
          <p:nvPr/>
        </p:nvPicPr>
        <p:blipFill rotWithShape="1">
          <a:blip r:embed="rId3"/>
          <a:srcRect b="78560"/>
          <a:stretch/>
        </p:blipFill>
        <p:spPr>
          <a:xfrm>
            <a:off x="838200" y="3272971"/>
            <a:ext cx="11227905" cy="720984"/>
          </a:xfrm>
          <a:prstGeom prst="rect">
            <a:avLst/>
          </a:prstGeom>
        </p:spPr>
      </p:pic>
      <p:sp>
        <p:nvSpPr>
          <p:cNvPr id="14" name="文字方塊 13">
            <a:extLst>
              <a:ext uri="{FF2B5EF4-FFF2-40B4-BE49-F238E27FC236}">
                <a16:creationId xmlns:a16="http://schemas.microsoft.com/office/drawing/2014/main" id="{E351021C-E975-0920-731E-87E8C364BB11}"/>
              </a:ext>
            </a:extLst>
          </p:cNvPr>
          <p:cNvSpPr txBox="1"/>
          <p:nvPr/>
        </p:nvSpPr>
        <p:spPr>
          <a:xfrm>
            <a:off x="920406" y="3952380"/>
            <a:ext cx="1882247" cy="338554"/>
          </a:xfrm>
          <a:prstGeom prst="rect">
            <a:avLst/>
          </a:prstGeom>
          <a:solidFill>
            <a:schemeClr val="bg1"/>
          </a:solidFill>
        </p:spPr>
        <p:txBody>
          <a:bodyPr wrap="none" rtlCol="0">
            <a:spAutoFit/>
          </a:bodyPr>
          <a:lstStyle/>
          <a:p>
            <a:r>
              <a:rPr kumimoji="1" lang="en-US" altLang="zh-TW" sz="1600">
                <a:latin typeface="Times" pitchFamily="2" charset="0"/>
              </a:rPr>
              <a:t>Standard fine-tuning</a:t>
            </a:r>
            <a:endParaRPr kumimoji="1" lang="zh-TW" altLang="en-US" sz="1600">
              <a:latin typeface="Times" pitchFamily="2" charset="0"/>
            </a:endParaRPr>
          </a:p>
        </p:txBody>
      </p:sp>
      <p:sp>
        <p:nvSpPr>
          <p:cNvPr id="15" name="文字方塊 14">
            <a:extLst>
              <a:ext uri="{FF2B5EF4-FFF2-40B4-BE49-F238E27FC236}">
                <a16:creationId xmlns:a16="http://schemas.microsoft.com/office/drawing/2014/main" id="{6F54A58E-BF87-19F5-1E62-8C88BF157A1A}"/>
              </a:ext>
            </a:extLst>
          </p:cNvPr>
          <p:cNvSpPr txBox="1"/>
          <p:nvPr/>
        </p:nvSpPr>
        <p:spPr>
          <a:xfrm>
            <a:off x="940788" y="4355192"/>
            <a:ext cx="2510624" cy="584775"/>
          </a:xfrm>
          <a:prstGeom prst="rect">
            <a:avLst/>
          </a:prstGeom>
          <a:solidFill>
            <a:schemeClr val="bg1"/>
          </a:solidFill>
        </p:spPr>
        <p:txBody>
          <a:bodyPr wrap="none" rtlCol="0">
            <a:spAutoFit/>
          </a:bodyPr>
          <a:lstStyle/>
          <a:p>
            <a:r>
              <a:rPr kumimoji="1" lang="en-US" altLang="zh-TW" sz="1600">
                <a:latin typeface="Times" pitchFamily="2" charset="0"/>
              </a:rPr>
              <a:t>Prompt tuning</a:t>
            </a:r>
            <a:br>
              <a:rPr kumimoji="1" lang="en-US" altLang="zh-TW" sz="1600">
                <a:latin typeface="Times" pitchFamily="2" charset="0"/>
              </a:rPr>
            </a:br>
            <a:r>
              <a:rPr kumimoji="1" lang="en-US" altLang="zh-TW" sz="1600">
                <a:latin typeface="Times" pitchFamily="2" charset="0"/>
              </a:rPr>
              <a:t> + demonstration (LM-BFF)</a:t>
            </a:r>
            <a:endParaRPr kumimoji="1" lang="zh-TW" altLang="en-US" sz="1600">
              <a:latin typeface="Times" pitchFamily="2" charset="0"/>
            </a:endParaRPr>
          </a:p>
        </p:txBody>
      </p:sp>
      <p:sp>
        <p:nvSpPr>
          <p:cNvPr id="4" name="日期版面配置區 3">
            <a:extLst>
              <a:ext uri="{FF2B5EF4-FFF2-40B4-BE49-F238E27FC236}">
                <a16:creationId xmlns:a16="http://schemas.microsoft.com/office/drawing/2014/main" id="{CD861CD2-4983-579B-9BB0-7CBFE6D4A7E2}"/>
              </a:ext>
            </a:extLst>
          </p:cNvPr>
          <p:cNvSpPr>
            <a:spLocks noGrp="1"/>
          </p:cNvSpPr>
          <p:nvPr>
            <p:ph type="dt" sz="half" idx="10"/>
          </p:nvPr>
        </p:nvSpPr>
        <p:spPr/>
        <p:txBody>
          <a:bodyPr/>
          <a:lstStyle/>
          <a:p>
            <a:r>
              <a:rPr lang="en-US" altLang="zh-TW"/>
              <a:t>Gao, </a:t>
            </a:r>
            <a:r>
              <a:rPr lang="en-US" altLang="zh-TW" err="1"/>
              <a:t>Tianyu</a:t>
            </a:r>
            <a:r>
              <a:rPr lang="en-US" altLang="zh-TW"/>
              <a:t>, Adam Fisch, and </a:t>
            </a:r>
            <a:r>
              <a:rPr lang="en-US" altLang="zh-TW" err="1"/>
              <a:t>Danqi</a:t>
            </a:r>
            <a:r>
              <a:rPr lang="en-US" altLang="zh-TW"/>
              <a:t> Chen. "Making Pre-trained Language Models Better Few-shot Learners." </a:t>
            </a:r>
            <a:r>
              <a:rPr lang="en-US" altLang="zh-TW" i="1"/>
              <a:t>Proceedings of the 59th Annual Meeting of the Association for Computational Linguistics and the 11th International Joint Conference on Natural Language Processing (Volume 1: Long Papers)</a:t>
            </a:r>
            <a:r>
              <a:rPr lang="en-US" altLang="zh-TW"/>
              <a:t>. 2021.</a:t>
            </a:r>
            <a:endParaRPr lang="en-TW" altLang="zh-TW"/>
          </a:p>
        </p:txBody>
      </p:sp>
    </p:spTree>
    <p:extLst>
      <p:ext uri="{BB962C8B-B14F-4D97-AF65-F5344CB8AC3E}">
        <p14:creationId xmlns:p14="http://schemas.microsoft.com/office/powerpoint/2010/main" val="11823198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 name="內容版面配置區 2">
            <a:extLst>
              <a:ext uri="{FF2B5EF4-FFF2-40B4-BE49-F238E27FC236}">
                <a16:creationId xmlns:a16="http://schemas.microsoft.com/office/drawing/2014/main" id="{54A3D107-F405-C0D8-C3C7-056569756A07}"/>
              </a:ext>
            </a:extLst>
          </p:cNvPr>
          <p:cNvSpPr>
            <a:spLocks noGrp="1"/>
          </p:cNvSpPr>
          <p:nvPr>
            <p:ph idx="1"/>
          </p:nvPr>
        </p:nvSpPr>
        <p:spPr/>
        <p:txBody>
          <a:bodyPr>
            <a:normAutofit/>
          </a:bodyPr>
          <a:lstStyle/>
          <a:p>
            <a:pPr marL="0" indent="0" algn="l">
              <a:buNone/>
            </a:pPr>
            <a:r>
              <a:rPr lang="en-US" altLang="zh-TW" sz="4000" b="1">
                <a:solidFill>
                  <a:schemeClr val="bg1"/>
                </a:solidFill>
              </a:rPr>
              <a:t>Part 2:</a:t>
            </a:r>
          </a:p>
          <a:p>
            <a:pPr marL="0" indent="0" algn="l">
              <a:buNone/>
            </a:pPr>
            <a:r>
              <a:rPr lang="en-US" altLang="zh-TW" sz="4000" b="1">
                <a:solidFill>
                  <a:schemeClr val="bg1"/>
                </a:solidFill>
              </a:rPr>
              <a:t>Why do PLMs work</a:t>
            </a:r>
          </a:p>
        </p:txBody>
      </p:sp>
      <p:sp>
        <p:nvSpPr>
          <p:cNvPr id="2" name="日期版面配置區 1">
            <a:extLst>
              <a:ext uri="{FF2B5EF4-FFF2-40B4-BE49-F238E27FC236}">
                <a16:creationId xmlns:a16="http://schemas.microsoft.com/office/drawing/2014/main" id="{F7CFEAFC-F67F-1BC8-2FE8-382D628BDFE0}"/>
              </a:ext>
            </a:extLst>
          </p:cNvPr>
          <p:cNvSpPr>
            <a:spLocks noGrp="1"/>
          </p:cNvSpPr>
          <p:nvPr>
            <p:ph type="dt" sz="half" idx="10"/>
          </p:nvPr>
        </p:nvSpPr>
        <p:spPr/>
        <p:txBody>
          <a:bodyPr/>
          <a:lstStyle/>
          <a:p>
            <a:endParaRPr lang="en-TW"/>
          </a:p>
        </p:txBody>
      </p:sp>
      <p:grpSp>
        <p:nvGrpSpPr>
          <p:cNvPr id="10" name="群組 9">
            <a:extLst>
              <a:ext uri="{FF2B5EF4-FFF2-40B4-BE49-F238E27FC236}">
                <a16:creationId xmlns:a16="http://schemas.microsoft.com/office/drawing/2014/main" id="{DC4199FB-FC8F-428A-C56D-0B325D307B1D}"/>
              </a:ext>
            </a:extLst>
          </p:cNvPr>
          <p:cNvGrpSpPr/>
          <p:nvPr/>
        </p:nvGrpSpPr>
        <p:grpSpPr>
          <a:xfrm>
            <a:off x="173482" y="217484"/>
            <a:ext cx="4667766" cy="660340"/>
            <a:chOff x="173482" y="217484"/>
            <a:chExt cx="4667766" cy="660340"/>
          </a:xfrm>
        </p:grpSpPr>
        <p:grpSp>
          <p:nvGrpSpPr>
            <p:cNvPr id="11" name="群組 10">
              <a:extLst>
                <a:ext uri="{FF2B5EF4-FFF2-40B4-BE49-F238E27FC236}">
                  <a16:creationId xmlns:a16="http://schemas.microsoft.com/office/drawing/2014/main" id="{E322EC16-AB95-3E1C-806F-699E67C55E6F}"/>
                </a:ext>
              </a:extLst>
            </p:cNvPr>
            <p:cNvGrpSpPr>
              <a:grpSpLocks noChangeAspect="1"/>
            </p:cNvGrpSpPr>
            <p:nvPr/>
          </p:nvGrpSpPr>
          <p:grpSpPr>
            <a:xfrm>
              <a:off x="173482" y="218108"/>
              <a:ext cx="978897" cy="659716"/>
              <a:chOff x="2946400" y="1352853"/>
              <a:chExt cx="1219729" cy="822022"/>
            </a:xfrm>
          </p:grpSpPr>
          <p:sp>
            <p:nvSpPr>
              <p:cNvPr id="13" name="矩形 12">
                <a:extLst>
                  <a:ext uri="{FF2B5EF4-FFF2-40B4-BE49-F238E27FC236}">
                    <a16:creationId xmlns:a16="http://schemas.microsoft.com/office/drawing/2014/main" id="{3E51CA4A-CEDA-17F7-6EB4-2653BBEA107B}"/>
                  </a:ext>
                </a:extLst>
              </p:cNvPr>
              <p:cNvSpPr/>
              <p:nvPr/>
            </p:nvSpPr>
            <p:spPr>
              <a:xfrm>
                <a:off x="2946400" y="1402935"/>
                <a:ext cx="1025525" cy="771940"/>
              </a:xfrm>
              <a:prstGeom prst="rect">
                <a:avLst/>
              </a:prstGeom>
              <a:solidFill>
                <a:srgbClr val="DD22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14" name="矩形 13">
                <a:extLst>
                  <a:ext uri="{FF2B5EF4-FFF2-40B4-BE49-F238E27FC236}">
                    <a16:creationId xmlns:a16="http://schemas.microsoft.com/office/drawing/2014/main" id="{E91F8F49-EB47-63B4-BD4F-9B9033C83ADB}"/>
                  </a:ext>
                </a:extLst>
              </p:cNvPr>
              <p:cNvSpPr/>
              <p:nvPr/>
            </p:nvSpPr>
            <p:spPr>
              <a:xfrm>
                <a:off x="3219269" y="1677172"/>
                <a:ext cx="482781" cy="227828"/>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15" name="矩形 14">
                <a:extLst>
                  <a:ext uri="{FF2B5EF4-FFF2-40B4-BE49-F238E27FC236}">
                    <a16:creationId xmlns:a16="http://schemas.microsoft.com/office/drawing/2014/main" id="{3A8A9F71-AC09-9BB2-370D-92AAF48326DE}"/>
                  </a:ext>
                </a:extLst>
              </p:cNvPr>
              <p:cNvSpPr/>
              <p:nvPr/>
            </p:nvSpPr>
            <p:spPr>
              <a:xfrm>
                <a:off x="3702050" y="1352853"/>
                <a:ext cx="269875" cy="113997"/>
              </a:xfrm>
              <a:prstGeom prst="rect">
                <a:avLst/>
              </a:prstGeom>
              <a:solidFill>
                <a:srgbClr val="DD22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TW"/>
                  <a:t>     </a:t>
                </a:r>
                <a:endParaRPr kumimoji="1" lang="zh-TW" altLang="en-US"/>
              </a:p>
            </p:txBody>
          </p:sp>
          <p:sp>
            <p:nvSpPr>
              <p:cNvPr id="16" name="矩形 15">
                <a:extLst>
                  <a:ext uri="{FF2B5EF4-FFF2-40B4-BE49-F238E27FC236}">
                    <a16:creationId xmlns:a16="http://schemas.microsoft.com/office/drawing/2014/main" id="{E0EF4D14-692A-711E-6A80-9F5BD493B5D5}"/>
                  </a:ext>
                </a:extLst>
              </p:cNvPr>
              <p:cNvSpPr/>
              <p:nvPr/>
            </p:nvSpPr>
            <p:spPr>
              <a:xfrm>
                <a:off x="3896254" y="1905000"/>
                <a:ext cx="269875" cy="269875"/>
              </a:xfrm>
              <a:prstGeom prst="rect">
                <a:avLst/>
              </a:prstGeom>
              <a:solidFill>
                <a:srgbClr val="DD22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TW"/>
                  <a:t>    </a:t>
                </a:r>
                <a:endParaRPr kumimoji="1" lang="zh-TW" altLang="en-US"/>
              </a:p>
            </p:txBody>
          </p:sp>
        </p:grpSp>
        <p:sp>
          <p:nvSpPr>
            <p:cNvPr id="12" name="文字方塊 11">
              <a:extLst>
                <a:ext uri="{FF2B5EF4-FFF2-40B4-BE49-F238E27FC236}">
                  <a16:creationId xmlns:a16="http://schemas.microsoft.com/office/drawing/2014/main" id="{C5B79EF2-58EA-1B0D-B00F-22E771957D84}"/>
                </a:ext>
              </a:extLst>
            </p:cNvPr>
            <p:cNvSpPr txBox="1"/>
            <p:nvPr/>
          </p:nvSpPr>
          <p:spPr>
            <a:xfrm>
              <a:off x="1215512" y="217484"/>
              <a:ext cx="3625736" cy="646331"/>
            </a:xfrm>
            <a:prstGeom prst="rect">
              <a:avLst/>
            </a:prstGeom>
            <a:noFill/>
          </p:spPr>
          <p:txBody>
            <a:bodyPr wrap="none" rtlCol="0">
              <a:spAutoFit/>
            </a:bodyPr>
            <a:lstStyle/>
            <a:p>
              <a:r>
                <a:rPr lang="en" altLang="zh-TW" sz="3600" b="1" i="0">
                  <a:solidFill>
                    <a:schemeClr val="bg1"/>
                  </a:solidFill>
                  <a:effectLst/>
                  <a:latin typeface="Space Grotesk"/>
                </a:rPr>
                <a:t>2022 AACL-IJCNLP</a:t>
              </a:r>
            </a:p>
          </p:txBody>
        </p:sp>
      </p:grpSp>
      <p:grpSp>
        <p:nvGrpSpPr>
          <p:cNvPr id="4" name="群組 3">
            <a:extLst>
              <a:ext uri="{FF2B5EF4-FFF2-40B4-BE49-F238E27FC236}">
                <a16:creationId xmlns:a16="http://schemas.microsoft.com/office/drawing/2014/main" id="{45541612-A507-3966-3FA3-4C32BE57B44D}"/>
              </a:ext>
            </a:extLst>
          </p:cNvPr>
          <p:cNvGrpSpPr/>
          <p:nvPr/>
        </p:nvGrpSpPr>
        <p:grpSpPr>
          <a:xfrm>
            <a:off x="8181667" y="3182015"/>
            <a:ext cx="3650225" cy="2953315"/>
            <a:chOff x="8181667" y="3602343"/>
            <a:chExt cx="3650225" cy="2953315"/>
          </a:xfrm>
        </p:grpSpPr>
        <p:sp>
          <p:nvSpPr>
            <p:cNvPr id="5" name="副標題 5">
              <a:extLst>
                <a:ext uri="{FF2B5EF4-FFF2-40B4-BE49-F238E27FC236}">
                  <a16:creationId xmlns:a16="http://schemas.microsoft.com/office/drawing/2014/main" id="{FAD9F191-D5CD-A3D4-DA02-1E71B1DD4E98}"/>
                </a:ext>
              </a:extLst>
            </p:cNvPr>
            <p:cNvSpPr txBox="1">
              <a:spLocks/>
            </p:cNvSpPr>
            <p:nvPr/>
          </p:nvSpPr>
          <p:spPr>
            <a:xfrm>
              <a:off x="8181667" y="3602343"/>
              <a:ext cx="3650225" cy="16557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altLang="zh-TW" b="0" i="0">
                  <a:solidFill>
                    <a:schemeClr val="bg1"/>
                  </a:solidFill>
                  <a:effectLst/>
                </a:rPr>
                <a:t>Hung-</a:t>
              </a:r>
              <a:r>
                <a:rPr lang="en-US" altLang="zh-TW" b="0" i="0" err="1">
                  <a:solidFill>
                    <a:schemeClr val="bg1"/>
                  </a:solidFill>
                  <a:effectLst/>
                </a:rPr>
                <a:t>yi</a:t>
              </a:r>
              <a:r>
                <a:rPr lang="en-US" altLang="zh-TW">
                  <a:solidFill>
                    <a:schemeClr val="bg1"/>
                  </a:solidFill>
                </a:rPr>
                <a:t> Lee</a:t>
              </a:r>
            </a:p>
            <a:p>
              <a:r>
                <a:rPr lang="en-US" altLang="zh-TW" b="1">
                  <a:solidFill>
                    <a:schemeClr val="bg1"/>
                  </a:solidFill>
                </a:rPr>
                <a:t>National Taiwan University</a:t>
              </a:r>
              <a:endParaRPr lang="zh-TW" altLang="en-US" b="1">
                <a:solidFill>
                  <a:schemeClr val="bg1"/>
                </a:solidFill>
              </a:endParaRPr>
            </a:p>
          </p:txBody>
        </p:sp>
        <p:pic>
          <p:nvPicPr>
            <p:cNvPr id="6" name="圖片 5">
              <a:extLst>
                <a:ext uri="{FF2B5EF4-FFF2-40B4-BE49-F238E27FC236}">
                  <a16:creationId xmlns:a16="http://schemas.microsoft.com/office/drawing/2014/main" id="{E02D423F-8358-0C8E-5E78-E92724A2DD9C}"/>
                </a:ext>
              </a:extLst>
            </p:cNvPr>
            <p:cNvPicPr>
              <a:picLocks noChangeAspect="1"/>
            </p:cNvPicPr>
            <p:nvPr/>
          </p:nvPicPr>
          <p:blipFill>
            <a:blip r:embed="rId2"/>
            <a:stretch>
              <a:fillRect/>
            </a:stretch>
          </p:blipFill>
          <p:spPr>
            <a:xfrm>
              <a:off x="9070256" y="4682613"/>
              <a:ext cx="1873045" cy="1873045"/>
            </a:xfrm>
            <a:prstGeom prst="rect">
              <a:avLst/>
            </a:prstGeom>
          </p:spPr>
        </p:pic>
      </p:grpSp>
    </p:spTree>
    <p:extLst>
      <p:ext uri="{BB962C8B-B14F-4D97-AF65-F5344CB8AC3E}">
        <p14:creationId xmlns:p14="http://schemas.microsoft.com/office/powerpoint/2010/main" val="1519864569"/>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9BFE7575-FE20-1F18-092C-3B2D2781CC85}"/>
              </a:ext>
            </a:extLst>
          </p:cNvPr>
          <p:cNvSpPr>
            <a:spLocks noGrp="1"/>
          </p:cNvSpPr>
          <p:nvPr>
            <p:ph type="title"/>
          </p:nvPr>
        </p:nvSpPr>
        <p:spPr/>
        <p:txBody>
          <a:bodyPr/>
          <a:lstStyle/>
          <a:p>
            <a:r>
              <a:rPr lang="en-US" altLang="zh-TW" dirty="0">
                <a:ea typeface="+mj-lt"/>
                <a:cs typeface="+mj-lt"/>
              </a:rPr>
              <a:t>Prompt tuning for few-shot learning</a:t>
            </a:r>
            <a:endParaRPr kumimoji="1" lang="zh-TW" altLang="en-US" dirty="0"/>
          </a:p>
        </p:txBody>
      </p:sp>
      <p:sp>
        <p:nvSpPr>
          <p:cNvPr id="3" name="內容版面配置區 2">
            <a:extLst>
              <a:ext uri="{FF2B5EF4-FFF2-40B4-BE49-F238E27FC236}">
                <a16:creationId xmlns:a16="http://schemas.microsoft.com/office/drawing/2014/main" id="{BABA8893-2B4E-AF63-5E6A-1847AECB7D4D}"/>
              </a:ext>
            </a:extLst>
          </p:cNvPr>
          <p:cNvSpPr>
            <a:spLocks noGrp="1"/>
          </p:cNvSpPr>
          <p:nvPr>
            <p:ph idx="1"/>
          </p:nvPr>
        </p:nvSpPr>
        <p:spPr/>
        <p:txBody>
          <a:bodyPr/>
          <a:lstStyle/>
          <a:p>
            <a:r>
              <a:rPr kumimoji="1" lang="en-US" altLang="zh-TW" dirty="0"/>
              <a:t>Question: What’s the difference between prompting and probing</a:t>
            </a:r>
          </a:p>
          <a:p>
            <a:r>
              <a:rPr kumimoji="1" lang="en-US" altLang="zh-TW" dirty="0"/>
              <a:t>Answer:</a:t>
            </a:r>
          </a:p>
          <a:p>
            <a:pPr lvl="1"/>
            <a:r>
              <a:rPr kumimoji="1" lang="en-US" altLang="zh-TW" dirty="0"/>
              <a:t>The concept of “prompting” is first used in recent NLP community for probing the factual knowledge of a PLM</a:t>
            </a:r>
            <a:endParaRPr kumimoji="1" lang="zh-TW" altLang="en-US" dirty="0"/>
          </a:p>
        </p:txBody>
      </p:sp>
      <p:sp>
        <p:nvSpPr>
          <p:cNvPr id="4" name="日期版面配置區 3">
            <a:extLst>
              <a:ext uri="{FF2B5EF4-FFF2-40B4-BE49-F238E27FC236}">
                <a16:creationId xmlns:a16="http://schemas.microsoft.com/office/drawing/2014/main" id="{7796DC96-F36C-58AD-478F-211A68133C65}"/>
              </a:ext>
            </a:extLst>
          </p:cNvPr>
          <p:cNvSpPr>
            <a:spLocks noGrp="1"/>
          </p:cNvSpPr>
          <p:nvPr>
            <p:ph type="dt" sz="half" idx="10"/>
          </p:nvPr>
        </p:nvSpPr>
        <p:spPr/>
        <p:txBody>
          <a:bodyPr/>
          <a:lstStyle/>
          <a:p>
            <a:r>
              <a:rPr lang="en" altLang="zh-TW" b="0" i="0" dirty="0" err="1">
                <a:effectLst/>
                <a:latin typeface="+mn-lt"/>
              </a:rPr>
              <a:t>Petroni</a:t>
            </a:r>
            <a:r>
              <a:rPr lang="en" altLang="zh-TW" b="0" i="0" dirty="0">
                <a:effectLst/>
                <a:latin typeface="+mn-lt"/>
              </a:rPr>
              <a:t>, Fabio, et al. "Language Models as Knowledge Bases?." </a:t>
            </a:r>
            <a:r>
              <a:rPr lang="en" altLang="zh-TW" b="0" i="1" dirty="0">
                <a:effectLst/>
                <a:latin typeface="+mn-lt"/>
              </a:rPr>
              <a:t>Proceedings of the 2019 Conference on Empirical Methods in Natural Language Processing and the 9th International Joint Conference on Natural Language Processing (EMNLP-IJCNLP)</a:t>
            </a:r>
            <a:r>
              <a:rPr lang="en" altLang="zh-TW" b="0" i="0" dirty="0">
                <a:effectLst/>
                <a:latin typeface="+mn-lt"/>
              </a:rPr>
              <a:t>. 2019.</a:t>
            </a:r>
            <a:endParaRPr lang="en-TW">
              <a:latin typeface="+mn-lt"/>
            </a:endParaRPr>
          </a:p>
        </p:txBody>
      </p:sp>
      <p:pic>
        <p:nvPicPr>
          <p:cNvPr id="5" name="圖片 4">
            <a:extLst>
              <a:ext uri="{FF2B5EF4-FFF2-40B4-BE49-F238E27FC236}">
                <a16:creationId xmlns:a16="http://schemas.microsoft.com/office/drawing/2014/main" id="{1D73177A-B402-C6FA-4D42-FD43DB124732}"/>
              </a:ext>
            </a:extLst>
          </p:cNvPr>
          <p:cNvPicPr>
            <a:picLocks noChangeAspect="1"/>
          </p:cNvPicPr>
          <p:nvPr/>
        </p:nvPicPr>
        <p:blipFill>
          <a:blip r:embed="rId2"/>
          <a:stretch>
            <a:fillRect/>
          </a:stretch>
        </p:blipFill>
        <p:spPr>
          <a:xfrm>
            <a:off x="2159557" y="3164287"/>
            <a:ext cx="7872885" cy="2593238"/>
          </a:xfrm>
          <a:prstGeom prst="rect">
            <a:avLst/>
          </a:prstGeom>
        </p:spPr>
      </p:pic>
      <p:sp>
        <p:nvSpPr>
          <p:cNvPr id="6" name="矩形 91">
            <a:extLst>
              <a:ext uri="{FF2B5EF4-FFF2-40B4-BE49-F238E27FC236}">
                <a16:creationId xmlns:a16="http://schemas.microsoft.com/office/drawing/2014/main" id="{CDF0C6AD-2334-93C3-2A96-9C4142C944EC}"/>
              </a:ext>
            </a:extLst>
          </p:cNvPr>
          <p:cNvSpPr/>
          <p:nvPr/>
        </p:nvSpPr>
        <p:spPr>
          <a:xfrm>
            <a:off x="2159557" y="3164287"/>
            <a:ext cx="5462770" cy="26432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7" name="直線單箭頭接點 135">
            <a:extLst>
              <a:ext uri="{FF2B5EF4-FFF2-40B4-BE49-F238E27FC236}">
                <a16:creationId xmlns:a16="http://schemas.microsoft.com/office/drawing/2014/main" id="{4E07AAE0-9DB4-F744-51B5-3D85857AD36E}"/>
              </a:ext>
            </a:extLst>
          </p:cNvPr>
          <p:cNvCxnSpPr>
            <a:cxnSpLocks/>
          </p:cNvCxnSpPr>
          <p:nvPr/>
        </p:nvCxnSpPr>
        <p:spPr>
          <a:xfrm>
            <a:off x="1528653" y="3511017"/>
            <a:ext cx="579353"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文字方塊 7">
            <a:extLst>
              <a:ext uri="{FF2B5EF4-FFF2-40B4-BE49-F238E27FC236}">
                <a16:creationId xmlns:a16="http://schemas.microsoft.com/office/drawing/2014/main" id="{C026C0A3-1C92-4709-DD99-4F076AD5C353}"/>
              </a:ext>
            </a:extLst>
          </p:cNvPr>
          <p:cNvSpPr txBox="1"/>
          <p:nvPr/>
        </p:nvSpPr>
        <p:spPr>
          <a:xfrm>
            <a:off x="464956" y="3294893"/>
            <a:ext cx="1210281"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2000" dirty="0"/>
              <a:t>Prompts</a:t>
            </a:r>
            <a:endParaRPr lang="zh-TW" altLang="zh-TW" sz="2000" dirty="0"/>
          </a:p>
        </p:txBody>
      </p:sp>
    </p:spTree>
    <p:extLst>
      <p:ext uri="{BB962C8B-B14F-4D97-AF65-F5344CB8AC3E}">
        <p14:creationId xmlns:p14="http://schemas.microsoft.com/office/powerpoint/2010/main" val="1179020912"/>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9BFE7575-FE20-1F18-092C-3B2D2781CC85}"/>
              </a:ext>
            </a:extLst>
          </p:cNvPr>
          <p:cNvSpPr>
            <a:spLocks noGrp="1"/>
          </p:cNvSpPr>
          <p:nvPr>
            <p:ph type="title"/>
          </p:nvPr>
        </p:nvSpPr>
        <p:spPr/>
        <p:txBody>
          <a:bodyPr/>
          <a:lstStyle/>
          <a:p>
            <a:r>
              <a:rPr lang="en-US" altLang="zh-TW" dirty="0">
                <a:ea typeface="+mj-lt"/>
                <a:cs typeface="+mj-lt"/>
              </a:rPr>
              <a:t>Prompt tuning for few-shot learning</a:t>
            </a:r>
            <a:endParaRPr kumimoji="1" lang="zh-TW" altLang="en-US" dirty="0"/>
          </a:p>
        </p:txBody>
      </p:sp>
      <p:sp>
        <p:nvSpPr>
          <p:cNvPr id="3" name="內容版面配置區 2">
            <a:extLst>
              <a:ext uri="{FF2B5EF4-FFF2-40B4-BE49-F238E27FC236}">
                <a16:creationId xmlns:a16="http://schemas.microsoft.com/office/drawing/2014/main" id="{BABA8893-2B4E-AF63-5E6A-1847AECB7D4D}"/>
              </a:ext>
            </a:extLst>
          </p:cNvPr>
          <p:cNvSpPr>
            <a:spLocks noGrp="1"/>
          </p:cNvSpPr>
          <p:nvPr>
            <p:ph idx="1"/>
          </p:nvPr>
        </p:nvSpPr>
        <p:spPr/>
        <p:txBody>
          <a:bodyPr/>
          <a:lstStyle/>
          <a:p>
            <a:r>
              <a:rPr kumimoji="1" lang="en-US" altLang="zh-TW" dirty="0"/>
              <a:t>Question: What’s the difference between prompting and probing</a:t>
            </a:r>
          </a:p>
          <a:p>
            <a:r>
              <a:rPr kumimoji="1" lang="en-US" altLang="zh-TW" dirty="0"/>
              <a:t>Answer:</a:t>
            </a:r>
          </a:p>
          <a:p>
            <a:pPr lvl="1"/>
            <a:r>
              <a:rPr kumimoji="1" lang="en-US" altLang="zh-TW" dirty="0"/>
              <a:t>Probing is the process of exploring what knowledge is encoded in the PLM. PLMs are often fixed during probing.</a:t>
            </a:r>
          </a:p>
          <a:p>
            <a:pPr lvl="1"/>
            <a:r>
              <a:rPr kumimoji="1" lang="en-US" altLang="zh-TW" dirty="0"/>
              <a:t>Prompting means using natural language to query the PLM, perhaps for the downstream task. PLM can be fine-tuned during prompting.</a:t>
            </a:r>
          </a:p>
          <a:p>
            <a:pPr lvl="1"/>
            <a:r>
              <a:rPr kumimoji="1" lang="en-US" altLang="zh-TW" dirty="0"/>
              <a:t>The purpose of prompting and probing are different. </a:t>
            </a:r>
            <a:endParaRPr kumimoji="1" lang="zh-TW" altLang="en-US" dirty="0"/>
          </a:p>
        </p:txBody>
      </p:sp>
      <p:sp>
        <p:nvSpPr>
          <p:cNvPr id="4" name="日期版面配置區 3">
            <a:extLst>
              <a:ext uri="{FF2B5EF4-FFF2-40B4-BE49-F238E27FC236}">
                <a16:creationId xmlns:a16="http://schemas.microsoft.com/office/drawing/2014/main" id="{7796DC96-F36C-58AD-478F-211A68133C65}"/>
              </a:ext>
            </a:extLst>
          </p:cNvPr>
          <p:cNvSpPr>
            <a:spLocks noGrp="1"/>
          </p:cNvSpPr>
          <p:nvPr>
            <p:ph type="dt" sz="half" idx="10"/>
          </p:nvPr>
        </p:nvSpPr>
        <p:spPr/>
        <p:txBody>
          <a:bodyPr/>
          <a:lstStyle/>
          <a:p>
            <a:r>
              <a:rPr lang="en" altLang="zh-TW" b="0" i="0" dirty="0" err="1">
                <a:effectLst/>
                <a:latin typeface="+mn-lt"/>
              </a:rPr>
              <a:t>Petroni</a:t>
            </a:r>
            <a:r>
              <a:rPr lang="en" altLang="zh-TW" b="0" i="0" dirty="0">
                <a:effectLst/>
                <a:latin typeface="+mn-lt"/>
              </a:rPr>
              <a:t>, Fabio, et al. "Language Models as Knowledge Bases?." </a:t>
            </a:r>
            <a:r>
              <a:rPr lang="en" altLang="zh-TW" b="0" i="1" dirty="0">
                <a:effectLst/>
                <a:latin typeface="+mn-lt"/>
              </a:rPr>
              <a:t>Proceedings of the 2019 Conference on Empirical Methods in Natural Language Processing and the 9th International Joint Conference on Natural Language Processing (EMNLP-IJCNLP)</a:t>
            </a:r>
            <a:r>
              <a:rPr lang="en" altLang="zh-TW" b="0" i="0" dirty="0">
                <a:effectLst/>
                <a:latin typeface="+mn-lt"/>
              </a:rPr>
              <a:t>. 2019.</a:t>
            </a:r>
            <a:endParaRPr lang="en-TW">
              <a:latin typeface="+mn-lt"/>
            </a:endParaRPr>
          </a:p>
        </p:txBody>
      </p:sp>
    </p:spTree>
    <p:extLst>
      <p:ext uri="{BB962C8B-B14F-4D97-AF65-F5344CB8AC3E}">
        <p14:creationId xmlns:p14="http://schemas.microsoft.com/office/powerpoint/2010/main" val="2156748101"/>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 name="內容版面配置區 2">
            <a:extLst>
              <a:ext uri="{FF2B5EF4-FFF2-40B4-BE49-F238E27FC236}">
                <a16:creationId xmlns:a16="http://schemas.microsoft.com/office/drawing/2014/main" id="{54A3D107-F405-C0D8-C3C7-056569756A07}"/>
              </a:ext>
            </a:extLst>
          </p:cNvPr>
          <p:cNvSpPr>
            <a:spLocks noGrp="1"/>
          </p:cNvSpPr>
          <p:nvPr>
            <p:ph idx="1"/>
          </p:nvPr>
        </p:nvSpPr>
        <p:spPr/>
        <p:txBody>
          <a:bodyPr>
            <a:normAutofit/>
          </a:bodyPr>
          <a:lstStyle/>
          <a:p>
            <a:pPr marL="0" indent="0" algn="l">
              <a:buNone/>
            </a:pPr>
            <a:r>
              <a:rPr lang="en-US" altLang="zh-TW" sz="4000" b="1">
                <a:solidFill>
                  <a:schemeClr val="bg1"/>
                </a:solidFill>
              </a:rPr>
              <a:t>Part 5:</a:t>
            </a:r>
          </a:p>
          <a:p>
            <a:pPr marL="0" indent="0" algn="l">
              <a:buNone/>
            </a:pPr>
            <a:r>
              <a:rPr lang="en-US" altLang="zh-TW" sz="4000" b="1">
                <a:solidFill>
                  <a:schemeClr val="bg1"/>
                </a:solidFill>
              </a:rPr>
              <a:t>How do PLMs work: </a:t>
            </a:r>
          </a:p>
          <a:p>
            <a:pPr marL="0" indent="0" algn="l">
              <a:buNone/>
            </a:pPr>
            <a:r>
              <a:rPr lang="en-US" altLang="zh-TW" sz="4000" b="1">
                <a:solidFill>
                  <a:schemeClr val="bg1"/>
                </a:solidFill>
              </a:rPr>
              <a:t>Using PLMs with different amounts of data</a:t>
            </a:r>
          </a:p>
          <a:p>
            <a:pPr marL="0" indent="0" algn="l">
              <a:buNone/>
            </a:pPr>
            <a:r>
              <a:rPr lang="en-US" altLang="zh-TW" sz="4000" b="1">
                <a:solidFill>
                  <a:schemeClr val="bg1"/>
                </a:solidFill>
              </a:rPr>
              <a:t>    5-3: Semi-supervised learning with PLMs</a:t>
            </a:r>
          </a:p>
        </p:txBody>
      </p:sp>
      <p:sp>
        <p:nvSpPr>
          <p:cNvPr id="2" name="日期版面配置區 1">
            <a:extLst>
              <a:ext uri="{FF2B5EF4-FFF2-40B4-BE49-F238E27FC236}">
                <a16:creationId xmlns:a16="http://schemas.microsoft.com/office/drawing/2014/main" id="{D2CD271B-E247-8F40-26C1-4E7ED80A2461}"/>
              </a:ext>
            </a:extLst>
          </p:cNvPr>
          <p:cNvSpPr>
            <a:spLocks noGrp="1"/>
          </p:cNvSpPr>
          <p:nvPr>
            <p:ph type="dt" sz="half" idx="10"/>
          </p:nvPr>
        </p:nvSpPr>
        <p:spPr/>
        <p:txBody>
          <a:bodyPr/>
          <a:lstStyle/>
          <a:p>
            <a:endParaRPr lang="en-TW"/>
          </a:p>
        </p:txBody>
      </p:sp>
      <p:grpSp>
        <p:nvGrpSpPr>
          <p:cNvPr id="4" name="群組 3">
            <a:extLst>
              <a:ext uri="{FF2B5EF4-FFF2-40B4-BE49-F238E27FC236}">
                <a16:creationId xmlns:a16="http://schemas.microsoft.com/office/drawing/2014/main" id="{B3FD6199-02AA-7D52-0D81-4D66782045A0}"/>
              </a:ext>
            </a:extLst>
          </p:cNvPr>
          <p:cNvGrpSpPr/>
          <p:nvPr/>
        </p:nvGrpSpPr>
        <p:grpSpPr>
          <a:xfrm>
            <a:off x="173482" y="217484"/>
            <a:ext cx="4667766" cy="660340"/>
            <a:chOff x="173482" y="217484"/>
            <a:chExt cx="4667766" cy="660340"/>
          </a:xfrm>
        </p:grpSpPr>
        <p:grpSp>
          <p:nvGrpSpPr>
            <p:cNvPr id="5" name="群組 4">
              <a:extLst>
                <a:ext uri="{FF2B5EF4-FFF2-40B4-BE49-F238E27FC236}">
                  <a16:creationId xmlns:a16="http://schemas.microsoft.com/office/drawing/2014/main" id="{F77C5752-0464-4AD7-A4D6-614B80C0943F}"/>
                </a:ext>
              </a:extLst>
            </p:cNvPr>
            <p:cNvGrpSpPr>
              <a:grpSpLocks noChangeAspect="1"/>
            </p:cNvGrpSpPr>
            <p:nvPr/>
          </p:nvGrpSpPr>
          <p:grpSpPr>
            <a:xfrm>
              <a:off x="173482" y="218108"/>
              <a:ext cx="978897" cy="659716"/>
              <a:chOff x="2946400" y="1352853"/>
              <a:chExt cx="1219729" cy="822022"/>
            </a:xfrm>
          </p:grpSpPr>
          <p:sp>
            <p:nvSpPr>
              <p:cNvPr id="7" name="矩形 6">
                <a:extLst>
                  <a:ext uri="{FF2B5EF4-FFF2-40B4-BE49-F238E27FC236}">
                    <a16:creationId xmlns:a16="http://schemas.microsoft.com/office/drawing/2014/main" id="{A8AC8E32-DE19-4C8A-5D28-62597656AA5D}"/>
                  </a:ext>
                </a:extLst>
              </p:cNvPr>
              <p:cNvSpPr/>
              <p:nvPr/>
            </p:nvSpPr>
            <p:spPr>
              <a:xfrm>
                <a:off x="2946400" y="1402935"/>
                <a:ext cx="1025525" cy="771940"/>
              </a:xfrm>
              <a:prstGeom prst="rect">
                <a:avLst/>
              </a:prstGeom>
              <a:solidFill>
                <a:srgbClr val="DD22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8" name="矩形 7">
                <a:extLst>
                  <a:ext uri="{FF2B5EF4-FFF2-40B4-BE49-F238E27FC236}">
                    <a16:creationId xmlns:a16="http://schemas.microsoft.com/office/drawing/2014/main" id="{697889FA-913C-710E-341C-39AFC482FF76}"/>
                  </a:ext>
                </a:extLst>
              </p:cNvPr>
              <p:cNvSpPr/>
              <p:nvPr/>
            </p:nvSpPr>
            <p:spPr>
              <a:xfrm>
                <a:off x="3219269" y="1677172"/>
                <a:ext cx="482781" cy="227828"/>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9" name="矩形 8">
                <a:extLst>
                  <a:ext uri="{FF2B5EF4-FFF2-40B4-BE49-F238E27FC236}">
                    <a16:creationId xmlns:a16="http://schemas.microsoft.com/office/drawing/2014/main" id="{04D19013-CEDB-8522-6972-1E30A12CEB24}"/>
                  </a:ext>
                </a:extLst>
              </p:cNvPr>
              <p:cNvSpPr/>
              <p:nvPr/>
            </p:nvSpPr>
            <p:spPr>
              <a:xfrm>
                <a:off x="3702050" y="1352853"/>
                <a:ext cx="269875" cy="113997"/>
              </a:xfrm>
              <a:prstGeom prst="rect">
                <a:avLst/>
              </a:prstGeom>
              <a:solidFill>
                <a:srgbClr val="DD22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TW"/>
                  <a:t>     </a:t>
                </a:r>
                <a:endParaRPr kumimoji="1" lang="zh-TW" altLang="en-US"/>
              </a:p>
            </p:txBody>
          </p:sp>
          <p:sp>
            <p:nvSpPr>
              <p:cNvPr id="10" name="矩形 9">
                <a:extLst>
                  <a:ext uri="{FF2B5EF4-FFF2-40B4-BE49-F238E27FC236}">
                    <a16:creationId xmlns:a16="http://schemas.microsoft.com/office/drawing/2014/main" id="{203DEB79-4902-FFCE-6CCF-019A091427B7}"/>
                  </a:ext>
                </a:extLst>
              </p:cNvPr>
              <p:cNvSpPr/>
              <p:nvPr/>
            </p:nvSpPr>
            <p:spPr>
              <a:xfrm>
                <a:off x="3896254" y="1905000"/>
                <a:ext cx="269875" cy="269875"/>
              </a:xfrm>
              <a:prstGeom prst="rect">
                <a:avLst/>
              </a:prstGeom>
              <a:solidFill>
                <a:srgbClr val="DD22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TW"/>
                  <a:t>    </a:t>
                </a:r>
                <a:endParaRPr kumimoji="1" lang="zh-TW" altLang="en-US"/>
              </a:p>
            </p:txBody>
          </p:sp>
        </p:grpSp>
        <p:sp>
          <p:nvSpPr>
            <p:cNvPr id="6" name="文字方塊 5">
              <a:extLst>
                <a:ext uri="{FF2B5EF4-FFF2-40B4-BE49-F238E27FC236}">
                  <a16:creationId xmlns:a16="http://schemas.microsoft.com/office/drawing/2014/main" id="{EDC4FBCE-AA16-852F-5ECC-426CEF4487C4}"/>
                </a:ext>
              </a:extLst>
            </p:cNvPr>
            <p:cNvSpPr txBox="1"/>
            <p:nvPr/>
          </p:nvSpPr>
          <p:spPr>
            <a:xfrm>
              <a:off x="1215512" y="217484"/>
              <a:ext cx="3625736" cy="646331"/>
            </a:xfrm>
            <a:prstGeom prst="rect">
              <a:avLst/>
            </a:prstGeom>
            <a:noFill/>
          </p:spPr>
          <p:txBody>
            <a:bodyPr wrap="none" rtlCol="0">
              <a:spAutoFit/>
            </a:bodyPr>
            <a:lstStyle/>
            <a:p>
              <a:r>
                <a:rPr lang="en" altLang="zh-TW" sz="3600" b="1" i="0">
                  <a:solidFill>
                    <a:schemeClr val="bg1"/>
                  </a:solidFill>
                  <a:effectLst/>
                  <a:latin typeface="Space Grotesk"/>
                </a:rPr>
                <a:t>2022 AACL-IJCNLP</a:t>
              </a:r>
            </a:p>
          </p:txBody>
        </p:sp>
      </p:grpSp>
    </p:spTree>
    <p:extLst>
      <p:ext uri="{BB962C8B-B14F-4D97-AF65-F5344CB8AC3E}">
        <p14:creationId xmlns:p14="http://schemas.microsoft.com/office/powerpoint/2010/main" val="2952939584"/>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85F942B-48A6-7F46-1507-9A31D3F2BE04}"/>
              </a:ext>
            </a:extLst>
          </p:cNvPr>
          <p:cNvSpPr>
            <a:spLocks noGrp="1"/>
          </p:cNvSpPr>
          <p:nvPr>
            <p:ph type="title"/>
          </p:nvPr>
        </p:nvSpPr>
        <p:spPr>
          <a:xfrm>
            <a:off x="807462" y="365125"/>
            <a:ext cx="10546337" cy="682137"/>
          </a:xfrm>
        </p:spPr>
        <p:txBody>
          <a:bodyPr>
            <a:normAutofit/>
          </a:bodyPr>
          <a:lstStyle/>
          <a:p>
            <a:r>
              <a:rPr lang="en-US" altLang="zh-TW" sz="3600"/>
              <a:t>Semi-supervised learning with PLMs</a:t>
            </a:r>
            <a:endParaRPr lang="zh-TW" altLang="en-US" sz="3600"/>
          </a:p>
        </p:txBody>
      </p:sp>
      <p:sp>
        <p:nvSpPr>
          <p:cNvPr id="3" name="內容版面配置區 2">
            <a:extLst>
              <a:ext uri="{FF2B5EF4-FFF2-40B4-BE49-F238E27FC236}">
                <a16:creationId xmlns:a16="http://schemas.microsoft.com/office/drawing/2014/main" id="{0CFA04EE-CD55-0181-49F9-5E68D0B7DA9C}"/>
              </a:ext>
            </a:extLst>
          </p:cNvPr>
          <p:cNvSpPr>
            <a:spLocks noGrp="1"/>
          </p:cNvSpPr>
          <p:nvPr>
            <p:ph idx="1"/>
          </p:nvPr>
        </p:nvSpPr>
        <p:spPr/>
        <p:txBody>
          <a:bodyPr vert="horz" lIns="91440" tIns="45720" rIns="91440" bIns="45720" rtlCol="0" anchor="t">
            <a:normAutofit/>
          </a:bodyPr>
          <a:lstStyle/>
          <a:p>
            <a:r>
              <a:rPr lang="en-US" altLang="zh-TW"/>
              <a:t>Semi-Supervised</a:t>
            </a:r>
            <a:r>
              <a:rPr lang="zh-TW" altLang="en-US"/>
              <a:t> </a:t>
            </a:r>
            <a:r>
              <a:rPr lang="en-US" altLang="zh-TW"/>
              <a:t>learning:</a:t>
            </a:r>
            <a:r>
              <a:rPr lang="zh-TW" altLang="en-US"/>
              <a:t> </a:t>
            </a:r>
            <a:r>
              <a:rPr lang="en-US" altLang="zh-TW"/>
              <a:t>We</a:t>
            </a:r>
            <a:r>
              <a:rPr lang="zh-TW" altLang="en-US"/>
              <a:t> </a:t>
            </a:r>
            <a:r>
              <a:rPr lang="en-US" altLang="zh-TW"/>
              <a:t>have</a:t>
            </a:r>
            <a:r>
              <a:rPr lang="zh-TW" altLang="en-US"/>
              <a:t> </a:t>
            </a:r>
            <a:r>
              <a:rPr lang="en-US" altLang="zh-TW"/>
              <a:t>some</a:t>
            </a:r>
            <a:r>
              <a:rPr lang="zh-TW" altLang="en-US"/>
              <a:t> </a:t>
            </a:r>
            <a:r>
              <a:rPr lang="en-US" altLang="zh-TW"/>
              <a:t>labeled</a:t>
            </a:r>
            <a:r>
              <a:rPr lang="zh-TW" altLang="en-US"/>
              <a:t> </a:t>
            </a:r>
            <a:r>
              <a:rPr lang="en-US" altLang="zh-TW"/>
              <a:t>training</a:t>
            </a:r>
            <a:r>
              <a:rPr lang="zh-TW" altLang="en-US"/>
              <a:t> </a:t>
            </a:r>
            <a:r>
              <a:rPr lang="en-US" altLang="zh-TW"/>
              <a:t>data</a:t>
            </a:r>
            <a:r>
              <a:rPr lang="zh-TW" altLang="en-US"/>
              <a:t> </a:t>
            </a:r>
            <a:r>
              <a:rPr lang="en-US" altLang="zh-TW"/>
              <a:t>and</a:t>
            </a:r>
            <a:r>
              <a:rPr lang="zh-TW" altLang="en-US"/>
              <a:t> </a:t>
            </a:r>
            <a:r>
              <a:rPr lang="en-US" altLang="zh-TW"/>
              <a:t>a</a:t>
            </a:r>
            <a:r>
              <a:rPr lang="zh-TW" altLang="en-US"/>
              <a:t> </a:t>
            </a:r>
            <a:r>
              <a:rPr lang="en-US" altLang="zh-TW"/>
              <a:t>large</a:t>
            </a:r>
            <a:r>
              <a:rPr lang="zh-TW" altLang="en-US"/>
              <a:t> </a:t>
            </a:r>
            <a:r>
              <a:rPr lang="en-US" altLang="zh-TW"/>
              <a:t>amount</a:t>
            </a:r>
            <a:r>
              <a:rPr lang="zh-TW" altLang="en-US"/>
              <a:t> </a:t>
            </a:r>
            <a:r>
              <a:rPr lang="en-US" altLang="zh-TW"/>
              <a:t>of</a:t>
            </a:r>
            <a:r>
              <a:rPr lang="zh-TW" altLang="en-US"/>
              <a:t> </a:t>
            </a:r>
            <a:r>
              <a:rPr lang="en-US" altLang="zh-TW"/>
              <a:t>unlabeled</a:t>
            </a:r>
            <a:r>
              <a:rPr lang="zh-TW" altLang="en-US"/>
              <a:t> </a:t>
            </a:r>
            <a:r>
              <a:rPr lang="en-US" altLang="zh-TW"/>
              <a:t>data</a:t>
            </a:r>
          </a:p>
          <a:p>
            <a:r>
              <a:rPr lang="en-US" altLang="zh-TW"/>
              <a:t>Core idea: use the labeled data to train a good model and use that model to label the unlabeled data</a:t>
            </a:r>
          </a:p>
        </p:txBody>
      </p:sp>
      <p:grpSp>
        <p:nvGrpSpPr>
          <p:cNvPr id="6" name="群組 5">
            <a:extLst>
              <a:ext uri="{FF2B5EF4-FFF2-40B4-BE49-F238E27FC236}">
                <a16:creationId xmlns:a16="http://schemas.microsoft.com/office/drawing/2014/main" id="{B257624E-C750-145F-9410-53E6F5628761}"/>
              </a:ext>
            </a:extLst>
          </p:cNvPr>
          <p:cNvGrpSpPr/>
          <p:nvPr/>
        </p:nvGrpSpPr>
        <p:grpSpPr>
          <a:xfrm>
            <a:off x="8900" y="4139007"/>
            <a:ext cx="1851511" cy="2202347"/>
            <a:chOff x="8900" y="4139007"/>
            <a:chExt cx="1851511" cy="2202347"/>
          </a:xfrm>
        </p:grpSpPr>
        <p:pic>
          <p:nvPicPr>
            <p:cNvPr id="7" name="圖形 6" descr="文件 以實心填滿">
              <a:extLst>
                <a:ext uri="{FF2B5EF4-FFF2-40B4-BE49-F238E27FC236}">
                  <a16:creationId xmlns:a16="http://schemas.microsoft.com/office/drawing/2014/main" id="{30523E06-85F4-8741-156A-D5C887F270E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07463" y="4139007"/>
              <a:ext cx="526073" cy="526073"/>
            </a:xfrm>
            <a:prstGeom prst="rect">
              <a:avLst/>
            </a:prstGeom>
          </p:spPr>
        </p:pic>
        <p:pic>
          <p:nvPicPr>
            <p:cNvPr id="9" name="圖形 8" descr="文件 以實心填滿">
              <a:extLst>
                <a:ext uri="{FF2B5EF4-FFF2-40B4-BE49-F238E27FC236}">
                  <a16:creationId xmlns:a16="http://schemas.microsoft.com/office/drawing/2014/main" id="{2773E912-3910-9C74-631C-A48C42AD246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82854" y="4772805"/>
              <a:ext cx="526073" cy="526073"/>
            </a:xfrm>
            <a:prstGeom prst="rect">
              <a:avLst/>
            </a:prstGeom>
          </p:spPr>
        </p:pic>
        <p:pic>
          <p:nvPicPr>
            <p:cNvPr id="17" name="圖形 16" descr="文件 以實心填滿">
              <a:extLst>
                <a:ext uri="{FF2B5EF4-FFF2-40B4-BE49-F238E27FC236}">
                  <a16:creationId xmlns:a16="http://schemas.microsoft.com/office/drawing/2014/main" id="{2DC61C44-FF63-980E-1911-6A009E01F6F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08927" y="4886619"/>
              <a:ext cx="526073" cy="526073"/>
            </a:xfrm>
            <a:prstGeom prst="rect">
              <a:avLst/>
            </a:prstGeom>
          </p:spPr>
        </p:pic>
        <p:sp>
          <p:nvSpPr>
            <p:cNvPr id="24" name="文字方塊 4">
              <a:extLst>
                <a:ext uri="{FF2B5EF4-FFF2-40B4-BE49-F238E27FC236}">
                  <a16:creationId xmlns:a16="http://schemas.microsoft.com/office/drawing/2014/main" id="{32479C49-E724-894E-BDBE-D57D4D02DB6B}"/>
                </a:ext>
              </a:extLst>
            </p:cNvPr>
            <p:cNvSpPr txBox="1"/>
            <p:nvPr/>
          </p:nvSpPr>
          <p:spPr>
            <a:xfrm>
              <a:off x="8900" y="5510357"/>
              <a:ext cx="1851511" cy="83099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2400">
                  <a:ea typeface="新細明體"/>
                  <a:cs typeface="Calibri"/>
                </a:rPr>
                <a:t>Labeled</a:t>
              </a:r>
              <a:r>
                <a:rPr lang="zh-TW" altLang="en-US" sz="2400">
                  <a:ea typeface="新細明體"/>
                  <a:cs typeface="Calibri"/>
                </a:rPr>
                <a:t> </a:t>
              </a:r>
              <a:r>
                <a:rPr lang="en-US" altLang="zh-TW" sz="2400">
                  <a:ea typeface="新細明體"/>
                  <a:cs typeface="Calibri"/>
                </a:rPr>
                <a:t>data</a:t>
              </a:r>
              <a:br>
                <a:rPr lang="en-US" altLang="zh-TW" sz="2400">
                  <a:ea typeface="新細明體"/>
                  <a:cs typeface="Calibri"/>
                </a:rPr>
              </a:br>
              <a:r>
                <a:rPr lang="en-US" altLang="zh-TW" sz="2400">
                  <a:ea typeface="新細明體"/>
                  <a:cs typeface="Calibri"/>
                </a:rPr>
                <a:t>of target task</a:t>
              </a:r>
              <a:endParaRPr lang="zh-TW">
                <a:cs typeface="Calibri" panose="020F0502020204030204"/>
              </a:endParaRPr>
            </a:p>
          </p:txBody>
        </p:sp>
      </p:grpSp>
      <p:grpSp>
        <p:nvGrpSpPr>
          <p:cNvPr id="4" name="Group 3">
            <a:extLst>
              <a:ext uri="{FF2B5EF4-FFF2-40B4-BE49-F238E27FC236}">
                <a16:creationId xmlns:a16="http://schemas.microsoft.com/office/drawing/2014/main" id="{97A30595-8754-1949-9DA2-03943D473E26}"/>
              </a:ext>
            </a:extLst>
          </p:cNvPr>
          <p:cNvGrpSpPr/>
          <p:nvPr/>
        </p:nvGrpSpPr>
        <p:grpSpPr>
          <a:xfrm>
            <a:off x="7347404" y="3748774"/>
            <a:ext cx="2099629" cy="2387640"/>
            <a:chOff x="2261060" y="3065042"/>
            <a:chExt cx="4125477" cy="4475085"/>
          </a:xfrm>
        </p:grpSpPr>
        <p:grpSp>
          <p:nvGrpSpPr>
            <p:cNvPr id="11" name="群組 20">
              <a:extLst>
                <a:ext uri="{FF2B5EF4-FFF2-40B4-BE49-F238E27FC236}">
                  <a16:creationId xmlns:a16="http://schemas.microsoft.com/office/drawing/2014/main" id="{B257A6C8-D5A5-8C40-B362-40C91B294F11}"/>
                </a:ext>
              </a:extLst>
            </p:cNvPr>
            <p:cNvGrpSpPr/>
            <p:nvPr/>
          </p:nvGrpSpPr>
          <p:grpSpPr>
            <a:xfrm>
              <a:off x="2519135" y="3065042"/>
              <a:ext cx="3547895" cy="2862378"/>
              <a:chOff x="288375" y="2413591"/>
              <a:chExt cx="5289092" cy="4178076"/>
            </a:xfrm>
            <a:solidFill>
              <a:schemeClr val="bg2">
                <a:lumMod val="50000"/>
              </a:schemeClr>
            </a:solidFill>
          </p:grpSpPr>
          <p:pic>
            <p:nvPicPr>
              <p:cNvPr id="12" name="圖形 6" descr="文件 以實心填滿">
                <a:extLst>
                  <a:ext uri="{FF2B5EF4-FFF2-40B4-BE49-F238E27FC236}">
                    <a16:creationId xmlns:a16="http://schemas.microsoft.com/office/drawing/2014/main" id="{427F62A5-B639-1140-9FDE-5A86E4B63B7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49079" y="2413591"/>
                <a:ext cx="1339702" cy="1339702"/>
              </a:xfrm>
              <a:prstGeom prst="rect">
                <a:avLst/>
              </a:prstGeom>
            </p:spPr>
          </p:pic>
          <p:pic>
            <p:nvPicPr>
              <p:cNvPr id="13" name="圖形 6" descr="文件 以實心填滿">
                <a:extLst>
                  <a:ext uri="{FF2B5EF4-FFF2-40B4-BE49-F238E27FC236}">
                    <a16:creationId xmlns:a16="http://schemas.microsoft.com/office/drawing/2014/main" id="{8AD58D08-4B04-0748-9F8D-FAE1ECF303A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165497" y="2519916"/>
                <a:ext cx="1339702" cy="1339702"/>
              </a:xfrm>
              <a:prstGeom prst="rect">
                <a:avLst/>
              </a:prstGeom>
            </p:spPr>
          </p:pic>
          <p:pic>
            <p:nvPicPr>
              <p:cNvPr id="14" name="圖形 7" descr="文件 以實心填滿">
                <a:extLst>
                  <a:ext uri="{FF2B5EF4-FFF2-40B4-BE49-F238E27FC236}">
                    <a16:creationId xmlns:a16="http://schemas.microsoft.com/office/drawing/2014/main" id="{7AB7F0C7-A11D-9245-9882-5D862EF9946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589350" y="3607160"/>
                <a:ext cx="1339702" cy="1339702"/>
              </a:xfrm>
              <a:prstGeom prst="rect">
                <a:avLst/>
              </a:prstGeom>
            </p:spPr>
          </p:pic>
          <p:pic>
            <p:nvPicPr>
              <p:cNvPr id="15" name="圖形 8" descr="文件 以實心填滿">
                <a:extLst>
                  <a:ext uri="{FF2B5EF4-FFF2-40B4-BE49-F238E27FC236}">
                    <a16:creationId xmlns:a16="http://schemas.microsoft.com/office/drawing/2014/main" id="{E4B64C1F-A9DF-7246-BD41-560A4FC374B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81301" y="4582892"/>
                <a:ext cx="1339702" cy="1339702"/>
              </a:xfrm>
              <a:prstGeom prst="rect">
                <a:avLst/>
              </a:prstGeom>
            </p:spPr>
          </p:pic>
          <p:pic>
            <p:nvPicPr>
              <p:cNvPr id="16" name="圖形 9" descr="文件 以實心填滿">
                <a:extLst>
                  <a:ext uri="{FF2B5EF4-FFF2-40B4-BE49-F238E27FC236}">
                    <a16:creationId xmlns:a16="http://schemas.microsoft.com/office/drawing/2014/main" id="{AFC104F0-AD0F-E543-A9DE-9D64D47EBBA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537204" y="3755843"/>
                <a:ext cx="1339702" cy="1339702"/>
              </a:xfrm>
              <a:prstGeom prst="rect">
                <a:avLst/>
              </a:prstGeom>
            </p:spPr>
          </p:pic>
          <p:pic>
            <p:nvPicPr>
              <p:cNvPr id="18" name="圖形 10" descr="文件 以實心填滿">
                <a:extLst>
                  <a:ext uri="{FF2B5EF4-FFF2-40B4-BE49-F238E27FC236}">
                    <a16:creationId xmlns:a16="http://schemas.microsoft.com/office/drawing/2014/main" id="{E0FA3806-E794-FE47-8A13-FDF6255C36E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048301" y="2417696"/>
                <a:ext cx="1339702" cy="1339702"/>
              </a:xfrm>
              <a:prstGeom prst="rect">
                <a:avLst/>
              </a:prstGeom>
            </p:spPr>
          </p:pic>
          <p:pic>
            <p:nvPicPr>
              <p:cNvPr id="19" name="圖形 11" descr="文件 以實心填滿">
                <a:extLst>
                  <a:ext uri="{FF2B5EF4-FFF2-40B4-BE49-F238E27FC236}">
                    <a16:creationId xmlns:a16="http://schemas.microsoft.com/office/drawing/2014/main" id="{6A0D0729-B63F-8A45-86EB-7E1032F3980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299204" y="4843086"/>
                <a:ext cx="1339702" cy="1339702"/>
              </a:xfrm>
              <a:prstGeom prst="rect">
                <a:avLst/>
              </a:prstGeom>
            </p:spPr>
          </p:pic>
          <p:pic>
            <p:nvPicPr>
              <p:cNvPr id="21" name="圖形 12" descr="文件 以實心填滿">
                <a:extLst>
                  <a:ext uri="{FF2B5EF4-FFF2-40B4-BE49-F238E27FC236}">
                    <a16:creationId xmlns:a16="http://schemas.microsoft.com/office/drawing/2014/main" id="{13730A15-267B-2F40-AC83-217C9B216BF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568693" y="3700086"/>
                <a:ext cx="1339702" cy="1339702"/>
              </a:xfrm>
              <a:prstGeom prst="rect">
                <a:avLst/>
              </a:prstGeom>
            </p:spPr>
          </p:pic>
          <p:pic>
            <p:nvPicPr>
              <p:cNvPr id="22" name="圖形 13" descr="文件 以實心填滿">
                <a:extLst>
                  <a:ext uri="{FF2B5EF4-FFF2-40B4-BE49-F238E27FC236}">
                    <a16:creationId xmlns:a16="http://schemas.microsoft.com/office/drawing/2014/main" id="{6D7FE73B-147A-144B-BD6A-B87EBDB4CB2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462863" y="5251965"/>
                <a:ext cx="1339702" cy="1339702"/>
              </a:xfrm>
              <a:prstGeom prst="rect">
                <a:avLst/>
              </a:prstGeom>
            </p:spPr>
          </p:pic>
          <p:pic>
            <p:nvPicPr>
              <p:cNvPr id="25" name="圖形 14" descr="文件 以實心填滿">
                <a:extLst>
                  <a:ext uri="{FF2B5EF4-FFF2-40B4-BE49-F238E27FC236}">
                    <a16:creationId xmlns:a16="http://schemas.microsoft.com/office/drawing/2014/main" id="{41E7E764-BB09-A84E-8C40-EC5D80FC645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237765" y="4722281"/>
                <a:ext cx="1339702" cy="1339702"/>
              </a:xfrm>
              <a:prstGeom prst="rect">
                <a:avLst/>
              </a:prstGeom>
            </p:spPr>
          </p:pic>
          <p:pic>
            <p:nvPicPr>
              <p:cNvPr id="26" name="圖形 15" descr="文件 以實心填滿">
                <a:extLst>
                  <a:ext uri="{FF2B5EF4-FFF2-40B4-BE49-F238E27FC236}">
                    <a16:creationId xmlns:a16="http://schemas.microsoft.com/office/drawing/2014/main" id="{9B25D246-6090-5446-9AC2-6370713BF3C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533594" y="4843086"/>
                <a:ext cx="1339702" cy="1339702"/>
              </a:xfrm>
              <a:prstGeom prst="rect">
                <a:avLst/>
              </a:prstGeom>
            </p:spPr>
          </p:pic>
          <p:pic>
            <p:nvPicPr>
              <p:cNvPr id="27" name="圖形 16" descr="文件 以實心填滿">
                <a:extLst>
                  <a:ext uri="{FF2B5EF4-FFF2-40B4-BE49-F238E27FC236}">
                    <a16:creationId xmlns:a16="http://schemas.microsoft.com/office/drawing/2014/main" id="{7B594256-875E-9849-8887-4298A41DE59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237764" y="2622135"/>
                <a:ext cx="1339702" cy="1339702"/>
              </a:xfrm>
              <a:prstGeom prst="rect">
                <a:avLst/>
              </a:prstGeom>
            </p:spPr>
          </p:pic>
          <p:pic>
            <p:nvPicPr>
              <p:cNvPr id="28" name="圖形 17" descr="文件 以實心填滿">
                <a:extLst>
                  <a:ext uri="{FF2B5EF4-FFF2-40B4-BE49-F238E27FC236}">
                    <a16:creationId xmlns:a16="http://schemas.microsoft.com/office/drawing/2014/main" id="{39A37553-CAD8-7748-A3CF-9FE5B1622C9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88375" y="3291209"/>
                <a:ext cx="1339702" cy="1339702"/>
              </a:xfrm>
              <a:prstGeom prst="rect">
                <a:avLst/>
              </a:prstGeom>
            </p:spPr>
          </p:pic>
        </p:grpSp>
        <p:sp>
          <p:nvSpPr>
            <p:cNvPr id="29" name="文字方塊 4">
              <a:extLst>
                <a:ext uri="{FF2B5EF4-FFF2-40B4-BE49-F238E27FC236}">
                  <a16:creationId xmlns:a16="http://schemas.microsoft.com/office/drawing/2014/main" id="{64001087-0333-5A47-9F14-25BEC7549472}"/>
                </a:ext>
              </a:extLst>
            </p:cNvPr>
            <p:cNvSpPr txBox="1"/>
            <p:nvPr/>
          </p:nvSpPr>
          <p:spPr>
            <a:xfrm>
              <a:off x="2261060" y="5982613"/>
              <a:ext cx="4125477" cy="155751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2400">
                  <a:ea typeface="新細明體"/>
                  <a:cs typeface="Calibri"/>
                </a:rPr>
                <a:t>Unlabeled</a:t>
              </a:r>
              <a:r>
                <a:rPr lang="zh-TW" altLang="en-US" sz="2400">
                  <a:ea typeface="新細明體"/>
                  <a:cs typeface="Calibri"/>
                </a:rPr>
                <a:t> </a:t>
              </a:r>
              <a:r>
                <a:rPr lang="en-US" altLang="zh-TW" sz="2400">
                  <a:ea typeface="新細明體"/>
                  <a:cs typeface="Calibri"/>
                </a:rPr>
                <a:t>data</a:t>
              </a:r>
              <a:br>
                <a:rPr lang="en-US" altLang="zh-TW" sz="2400">
                  <a:ea typeface="新細明體"/>
                  <a:cs typeface="Calibri"/>
                </a:rPr>
              </a:br>
              <a:r>
                <a:rPr lang="en-US" altLang="zh-TW" sz="2400">
                  <a:ea typeface="新細明體"/>
                  <a:cs typeface="Calibri"/>
                </a:rPr>
                <a:t>of target task</a:t>
              </a:r>
              <a:endParaRPr lang="zh-TW">
                <a:cs typeface="Calibri" panose="020F0502020204030204"/>
              </a:endParaRPr>
            </a:p>
          </p:txBody>
        </p:sp>
      </p:grpSp>
      <p:grpSp>
        <p:nvGrpSpPr>
          <p:cNvPr id="23" name="群組 22">
            <a:extLst>
              <a:ext uri="{FF2B5EF4-FFF2-40B4-BE49-F238E27FC236}">
                <a16:creationId xmlns:a16="http://schemas.microsoft.com/office/drawing/2014/main" id="{E347C19C-EFC3-B099-D69F-1743397A6D29}"/>
              </a:ext>
            </a:extLst>
          </p:cNvPr>
          <p:cNvGrpSpPr/>
          <p:nvPr/>
        </p:nvGrpSpPr>
        <p:grpSpPr>
          <a:xfrm>
            <a:off x="1680100" y="4033821"/>
            <a:ext cx="5055213" cy="1501383"/>
            <a:chOff x="1680100" y="4033821"/>
            <a:chExt cx="5055213" cy="1501383"/>
          </a:xfrm>
        </p:grpSpPr>
        <p:sp>
          <p:nvSpPr>
            <p:cNvPr id="20" name="矩形 19">
              <a:extLst>
                <a:ext uri="{FF2B5EF4-FFF2-40B4-BE49-F238E27FC236}">
                  <a16:creationId xmlns:a16="http://schemas.microsoft.com/office/drawing/2014/main" id="{27E157BD-F79B-36BB-BFAF-4BAD76784DC8}"/>
                </a:ext>
              </a:extLst>
            </p:cNvPr>
            <p:cNvSpPr/>
            <p:nvPr/>
          </p:nvSpPr>
          <p:spPr>
            <a:xfrm>
              <a:off x="2285822" y="4033821"/>
              <a:ext cx="1805672" cy="1488557"/>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zh-TW" altLang="en-US" sz="2400">
                  <a:solidFill>
                    <a:schemeClr val="tx1"/>
                  </a:solidFill>
                  <a:latin typeface="Calibri"/>
                  <a:ea typeface="新細明體"/>
                  <a:cs typeface="Calibri"/>
                </a:rPr>
                <a:t>P</a:t>
              </a:r>
              <a:r>
                <a:rPr lang="zh-TW" altLang="en-US" sz="2400">
                  <a:solidFill>
                    <a:schemeClr val="tx1"/>
                  </a:solidFill>
                  <a:ea typeface="新細明體"/>
                  <a:cs typeface="Calibri"/>
                </a:rPr>
                <a:t>re-trained Language Model</a:t>
              </a:r>
            </a:p>
          </p:txBody>
        </p:sp>
        <p:sp>
          <p:nvSpPr>
            <p:cNvPr id="8" name="矩形 6">
              <a:extLst>
                <a:ext uri="{FF2B5EF4-FFF2-40B4-BE49-F238E27FC236}">
                  <a16:creationId xmlns:a16="http://schemas.microsoft.com/office/drawing/2014/main" id="{294F8C33-657B-02B5-A311-A9CA236ED441}"/>
                </a:ext>
              </a:extLst>
            </p:cNvPr>
            <p:cNvSpPr/>
            <p:nvPr/>
          </p:nvSpPr>
          <p:spPr>
            <a:xfrm>
              <a:off x="4929641" y="4033821"/>
              <a:ext cx="1805672" cy="1501383"/>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tLang="zh-TW" sz="2400">
                  <a:solidFill>
                    <a:schemeClr val="tx1"/>
                  </a:solidFill>
                  <a:ea typeface="新細明體"/>
                  <a:cs typeface="Calibri"/>
                </a:rPr>
                <a:t>Fine-tuned model</a:t>
              </a:r>
              <a:endParaRPr lang="zh-TW" altLang="en-US" sz="2400">
                <a:solidFill>
                  <a:schemeClr val="tx1"/>
                </a:solidFill>
                <a:ea typeface="新細明體"/>
                <a:cs typeface="Calibri"/>
              </a:endParaRPr>
            </a:p>
          </p:txBody>
        </p:sp>
        <p:sp>
          <p:nvSpPr>
            <p:cNvPr id="10" name="Plus 54">
              <a:extLst>
                <a:ext uri="{FF2B5EF4-FFF2-40B4-BE49-F238E27FC236}">
                  <a16:creationId xmlns:a16="http://schemas.microsoft.com/office/drawing/2014/main" id="{31F9BD01-1FB5-0FFF-555F-63F7FFEC9C41}"/>
                </a:ext>
              </a:extLst>
            </p:cNvPr>
            <p:cNvSpPr/>
            <p:nvPr/>
          </p:nvSpPr>
          <p:spPr>
            <a:xfrm>
              <a:off x="1680100" y="4495328"/>
              <a:ext cx="553570" cy="549871"/>
            </a:xfrm>
            <a:prstGeom prst="mathPlus">
              <a:avLst>
                <a:gd name="adj1" fmla="val 1621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30" name="箭號: 向右 112">
              <a:extLst>
                <a:ext uri="{FF2B5EF4-FFF2-40B4-BE49-F238E27FC236}">
                  <a16:creationId xmlns:a16="http://schemas.microsoft.com/office/drawing/2014/main" id="{548F3E96-A719-C102-F19A-89518E9C9468}"/>
                </a:ext>
              </a:extLst>
            </p:cNvPr>
            <p:cNvSpPr/>
            <p:nvPr/>
          </p:nvSpPr>
          <p:spPr>
            <a:xfrm>
              <a:off x="4206575" y="4537298"/>
              <a:ext cx="576440" cy="455341"/>
            </a:xfrm>
            <a:prstGeom prst="rightArrow">
              <a:avLst>
                <a:gd name="adj1" fmla="val 27933"/>
                <a:gd name="adj2" fmla="val 36759"/>
              </a:avLst>
            </a:prstGeom>
            <a:solidFill>
              <a:srgbClr val="7D4B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33" name="群組 32">
            <a:extLst>
              <a:ext uri="{FF2B5EF4-FFF2-40B4-BE49-F238E27FC236}">
                <a16:creationId xmlns:a16="http://schemas.microsoft.com/office/drawing/2014/main" id="{94B0AD41-C696-E858-A255-DFAD427BB1CC}"/>
              </a:ext>
            </a:extLst>
          </p:cNvPr>
          <p:cNvGrpSpPr/>
          <p:nvPr/>
        </p:nvGrpSpPr>
        <p:grpSpPr>
          <a:xfrm>
            <a:off x="6782318" y="3748774"/>
            <a:ext cx="5411394" cy="2756972"/>
            <a:chOff x="6782318" y="3748774"/>
            <a:chExt cx="5411394" cy="2756972"/>
          </a:xfrm>
        </p:grpSpPr>
        <p:sp>
          <p:nvSpPr>
            <p:cNvPr id="31" name="Plus 54">
              <a:extLst>
                <a:ext uri="{FF2B5EF4-FFF2-40B4-BE49-F238E27FC236}">
                  <a16:creationId xmlns:a16="http://schemas.microsoft.com/office/drawing/2014/main" id="{52038A41-9FD3-D8CB-F3EA-C88AC418AFCA}"/>
                </a:ext>
              </a:extLst>
            </p:cNvPr>
            <p:cNvSpPr/>
            <p:nvPr/>
          </p:nvSpPr>
          <p:spPr>
            <a:xfrm>
              <a:off x="6782318" y="4497869"/>
              <a:ext cx="553570" cy="549871"/>
            </a:xfrm>
            <a:prstGeom prst="mathPlus">
              <a:avLst>
                <a:gd name="adj1" fmla="val 1621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cxnSp>
          <p:nvCxnSpPr>
            <p:cNvPr id="32" name="直線單箭頭接點 22">
              <a:extLst>
                <a:ext uri="{FF2B5EF4-FFF2-40B4-BE49-F238E27FC236}">
                  <a16:creationId xmlns:a16="http://schemas.microsoft.com/office/drawing/2014/main" id="{B56C646A-2523-34C9-BD89-1700FA7E9F82}"/>
                </a:ext>
              </a:extLst>
            </p:cNvPr>
            <p:cNvCxnSpPr>
              <a:cxnSpLocks/>
            </p:cNvCxnSpPr>
            <p:nvPr/>
          </p:nvCxnSpPr>
          <p:spPr>
            <a:xfrm>
              <a:off x="9473985" y="4775422"/>
              <a:ext cx="750805" cy="134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49" name="Group 3">
              <a:extLst>
                <a:ext uri="{FF2B5EF4-FFF2-40B4-BE49-F238E27FC236}">
                  <a16:creationId xmlns:a16="http://schemas.microsoft.com/office/drawing/2014/main" id="{195EDB9D-E1CC-2269-11DE-7B75BCD54CCE}"/>
                </a:ext>
              </a:extLst>
            </p:cNvPr>
            <p:cNvGrpSpPr/>
            <p:nvPr/>
          </p:nvGrpSpPr>
          <p:grpSpPr>
            <a:xfrm>
              <a:off x="10094083" y="3748774"/>
              <a:ext cx="2099629" cy="2756972"/>
              <a:chOff x="2261060" y="3065042"/>
              <a:chExt cx="4125477" cy="5167313"/>
            </a:xfrm>
          </p:grpSpPr>
          <p:grpSp>
            <p:nvGrpSpPr>
              <p:cNvPr id="50" name="群組 20">
                <a:extLst>
                  <a:ext uri="{FF2B5EF4-FFF2-40B4-BE49-F238E27FC236}">
                    <a16:creationId xmlns:a16="http://schemas.microsoft.com/office/drawing/2014/main" id="{81E60E15-42E9-3A19-0663-C08082AF5764}"/>
                  </a:ext>
                </a:extLst>
              </p:cNvPr>
              <p:cNvGrpSpPr/>
              <p:nvPr/>
            </p:nvGrpSpPr>
            <p:grpSpPr>
              <a:xfrm>
                <a:off x="2519135" y="3065042"/>
                <a:ext cx="3547895" cy="2862378"/>
                <a:chOff x="288375" y="2413591"/>
                <a:chExt cx="5289092" cy="4178076"/>
              </a:xfrm>
              <a:solidFill>
                <a:schemeClr val="bg2">
                  <a:lumMod val="50000"/>
                </a:schemeClr>
              </a:solidFill>
            </p:grpSpPr>
            <p:pic>
              <p:nvPicPr>
                <p:cNvPr id="52" name="圖形 6" descr="文件 以實心填滿">
                  <a:extLst>
                    <a:ext uri="{FF2B5EF4-FFF2-40B4-BE49-F238E27FC236}">
                      <a16:creationId xmlns:a16="http://schemas.microsoft.com/office/drawing/2014/main" id="{67C48CF8-CD43-B3CD-BC4A-9D386E619F0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49079" y="2413591"/>
                  <a:ext cx="1339702" cy="1339702"/>
                </a:xfrm>
                <a:prstGeom prst="rect">
                  <a:avLst/>
                </a:prstGeom>
              </p:spPr>
            </p:pic>
            <p:pic>
              <p:nvPicPr>
                <p:cNvPr id="53" name="圖形 6" descr="文件 以實心填滿">
                  <a:extLst>
                    <a:ext uri="{FF2B5EF4-FFF2-40B4-BE49-F238E27FC236}">
                      <a16:creationId xmlns:a16="http://schemas.microsoft.com/office/drawing/2014/main" id="{73885D0C-BD97-4883-BEBB-20F086FE35C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165497" y="2519916"/>
                  <a:ext cx="1339702" cy="1339702"/>
                </a:xfrm>
                <a:prstGeom prst="rect">
                  <a:avLst/>
                </a:prstGeom>
              </p:spPr>
            </p:pic>
            <p:pic>
              <p:nvPicPr>
                <p:cNvPr id="54" name="圖形 7" descr="文件 以實心填滿">
                  <a:extLst>
                    <a:ext uri="{FF2B5EF4-FFF2-40B4-BE49-F238E27FC236}">
                      <a16:creationId xmlns:a16="http://schemas.microsoft.com/office/drawing/2014/main" id="{22B949E4-57DB-B06E-7F2B-B70AA339F6D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589350" y="3607160"/>
                  <a:ext cx="1339702" cy="1339702"/>
                </a:xfrm>
                <a:prstGeom prst="rect">
                  <a:avLst/>
                </a:prstGeom>
              </p:spPr>
            </p:pic>
            <p:pic>
              <p:nvPicPr>
                <p:cNvPr id="55" name="圖形 8" descr="文件 以實心填滿">
                  <a:extLst>
                    <a:ext uri="{FF2B5EF4-FFF2-40B4-BE49-F238E27FC236}">
                      <a16:creationId xmlns:a16="http://schemas.microsoft.com/office/drawing/2014/main" id="{0E046582-5604-3F30-B08C-8847A28EC84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81301" y="4582892"/>
                  <a:ext cx="1339702" cy="1339702"/>
                </a:xfrm>
                <a:prstGeom prst="rect">
                  <a:avLst/>
                </a:prstGeom>
              </p:spPr>
            </p:pic>
            <p:pic>
              <p:nvPicPr>
                <p:cNvPr id="56" name="圖形 9" descr="文件 以實心填滿">
                  <a:extLst>
                    <a:ext uri="{FF2B5EF4-FFF2-40B4-BE49-F238E27FC236}">
                      <a16:creationId xmlns:a16="http://schemas.microsoft.com/office/drawing/2014/main" id="{7154A584-AB04-47EB-C3FC-B8DF4992F71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537204" y="3755843"/>
                  <a:ext cx="1339702" cy="1339702"/>
                </a:xfrm>
                <a:prstGeom prst="rect">
                  <a:avLst/>
                </a:prstGeom>
              </p:spPr>
            </p:pic>
            <p:pic>
              <p:nvPicPr>
                <p:cNvPr id="57" name="圖形 10" descr="文件 以實心填滿">
                  <a:extLst>
                    <a:ext uri="{FF2B5EF4-FFF2-40B4-BE49-F238E27FC236}">
                      <a16:creationId xmlns:a16="http://schemas.microsoft.com/office/drawing/2014/main" id="{721F4C27-F5E8-088C-5DAB-79649B1A601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048301" y="2417696"/>
                  <a:ext cx="1339702" cy="1339702"/>
                </a:xfrm>
                <a:prstGeom prst="rect">
                  <a:avLst/>
                </a:prstGeom>
              </p:spPr>
            </p:pic>
            <p:pic>
              <p:nvPicPr>
                <p:cNvPr id="58" name="圖形 11" descr="文件 以實心填滿">
                  <a:extLst>
                    <a:ext uri="{FF2B5EF4-FFF2-40B4-BE49-F238E27FC236}">
                      <a16:creationId xmlns:a16="http://schemas.microsoft.com/office/drawing/2014/main" id="{6D2177DF-38B9-60EC-A52B-F168690CA79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299204" y="4843086"/>
                  <a:ext cx="1339702" cy="1339702"/>
                </a:xfrm>
                <a:prstGeom prst="rect">
                  <a:avLst/>
                </a:prstGeom>
              </p:spPr>
            </p:pic>
            <p:pic>
              <p:nvPicPr>
                <p:cNvPr id="59" name="圖形 12" descr="文件 以實心填滿">
                  <a:extLst>
                    <a:ext uri="{FF2B5EF4-FFF2-40B4-BE49-F238E27FC236}">
                      <a16:creationId xmlns:a16="http://schemas.microsoft.com/office/drawing/2014/main" id="{4DC1004D-D7D5-5594-77DB-37E73D43F72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568693" y="3700086"/>
                  <a:ext cx="1339702" cy="1339702"/>
                </a:xfrm>
                <a:prstGeom prst="rect">
                  <a:avLst/>
                </a:prstGeom>
              </p:spPr>
            </p:pic>
            <p:pic>
              <p:nvPicPr>
                <p:cNvPr id="60" name="圖形 13" descr="文件 以實心填滿">
                  <a:extLst>
                    <a:ext uri="{FF2B5EF4-FFF2-40B4-BE49-F238E27FC236}">
                      <a16:creationId xmlns:a16="http://schemas.microsoft.com/office/drawing/2014/main" id="{130F83E8-F14B-A7AF-EF5B-D71FEEB91D7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462863" y="5251965"/>
                  <a:ext cx="1339702" cy="1339702"/>
                </a:xfrm>
                <a:prstGeom prst="rect">
                  <a:avLst/>
                </a:prstGeom>
              </p:spPr>
            </p:pic>
            <p:pic>
              <p:nvPicPr>
                <p:cNvPr id="61" name="圖形 14" descr="文件 以實心填滿">
                  <a:extLst>
                    <a:ext uri="{FF2B5EF4-FFF2-40B4-BE49-F238E27FC236}">
                      <a16:creationId xmlns:a16="http://schemas.microsoft.com/office/drawing/2014/main" id="{A00F1ECE-97A3-3E17-DCBC-21C7BF4B3AC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237765" y="4722281"/>
                  <a:ext cx="1339702" cy="1339702"/>
                </a:xfrm>
                <a:prstGeom prst="rect">
                  <a:avLst/>
                </a:prstGeom>
              </p:spPr>
            </p:pic>
            <p:pic>
              <p:nvPicPr>
                <p:cNvPr id="62" name="圖形 15" descr="文件 以實心填滿">
                  <a:extLst>
                    <a:ext uri="{FF2B5EF4-FFF2-40B4-BE49-F238E27FC236}">
                      <a16:creationId xmlns:a16="http://schemas.microsoft.com/office/drawing/2014/main" id="{A637E94F-1723-18A4-655A-29CD8E93D4E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533594" y="4843086"/>
                  <a:ext cx="1339702" cy="1339702"/>
                </a:xfrm>
                <a:prstGeom prst="rect">
                  <a:avLst/>
                </a:prstGeom>
              </p:spPr>
            </p:pic>
            <p:pic>
              <p:nvPicPr>
                <p:cNvPr id="63" name="圖形 16" descr="文件 以實心填滿">
                  <a:extLst>
                    <a:ext uri="{FF2B5EF4-FFF2-40B4-BE49-F238E27FC236}">
                      <a16:creationId xmlns:a16="http://schemas.microsoft.com/office/drawing/2014/main" id="{6577048F-BDB4-1066-6EB7-BA475EB5083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237764" y="2622135"/>
                  <a:ext cx="1339702" cy="1339702"/>
                </a:xfrm>
                <a:prstGeom prst="rect">
                  <a:avLst/>
                </a:prstGeom>
              </p:spPr>
            </p:pic>
            <p:pic>
              <p:nvPicPr>
                <p:cNvPr id="64" name="圖形 17" descr="文件 以實心填滿">
                  <a:extLst>
                    <a:ext uri="{FF2B5EF4-FFF2-40B4-BE49-F238E27FC236}">
                      <a16:creationId xmlns:a16="http://schemas.microsoft.com/office/drawing/2014/main" id="{88B0DEFA-F18D-0724-1A87-A6F397A77C2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88375" y="3291209"/>
                  <a:ext cx="1339702" cy="1339702"/>
                </a:xfrm>
                <a:prstGeom prst="rect">
                  <a:avLst/>
                </a:prstGeom>
              </p:spPr>
            </p:pic>
          </p:grpSp>
          <p:sp>
            <p:nvSpPr>
              <p:cNvPr id="51" name="文字方塊 4">
                <a:extLst>
                  <a:ext uri="{FF2B5EF4-FFF2-40B4-BE49-F238E27FC236}">
                    <a16:creationId xmlns:a16="http://schemas.microsoft.com/office/drawing/2014/main" id="{30EBFBD3-4A13-4E92-6DFB-920EED34F2C0}"/>
                  </a:ext>
                </a:extLst>
              </p:cNvPr>
              <p:cNvSpPr txBox="1"/>
              <p:nvPr/>
            </p:nvSpPr>
            <p:spPr>
              <a:xfrm>
                <a:off x="2261060" y="5982613"/>
                <a:ext cx="4125477" cy="224974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2400">
                    <a:ea typeface="新細明體"/>
                    <a:cs typeface="Calibri"/>
                  </a:rPr>
                  <a:t>Unlabeled</a:t>
                </a:r>
                <a:r>
                  <a:rPr lang="zh-TW" altLang="en-US" sz="2400">
                    <a:ea typeface="新細明體"/>
                    <a:cs typeface="Calibri"/>
                  </a:rPr>
                  <a:t> </a:t>
                </a:r>
                <a:r>
                  <a:rPr lang="en-US" altLang="zh-TW" sz="2400">
                    <a:ea typeface="新細明體"/>
                    <a:cs typeface="Calibri"/>
                  </a:rPr>
                  <a:t>data</a:t>
                </a:r>
                <a:br>
                  <a:rPr lang="en-US" altLang="zh-TW" sz="2400">
                    <a:ea typeface="新細明體"/>
                    <a:cs typeface="Calibri"/>
                  </a:rPr>
                </a:br>
                <a:r>
                  <a:rPr lang="en-US" altLang="zh-TW" sz="2400">
                    <a:ea typeface="新細明體"/>
                    <a:cs typeface="Calibri"/>
                  </a:rPr>
                  <a:t>with </a:t>
                </a:r>
                <a:r>
                  <a:rPr lang="en-US" altLang="zh-TW" sz="2400" b="1">
                    <a:solidFill>
                      <a:srgbClr val="FF0000"/>
                    </a:solidFill>
                    <a:ea typeface="新細明體"/>
                    <a:cs typeface="Calibri"/>
                  </a:rPr>
                  <a:t>pseudo-label</a:t>
                </a:r>
                <a:endParaRPr lang="zh-TW" b="1">
                  <a:solidFill>
                    <a:srgbClr val="FF0000"/>
                  </a:solidFill>
                  <a:cs typeface="Calibri" panose="020F0502020204030204"/>
                </a:endParaRPr>
              </a:p>
            </p:txBody>
          </p:sp>
        </p:grpSp>
        <p:sp>
          <p:nvSpPr>
            <p:cNvPr id="65" name="文字方塊 4">
              <a:extLst>
                <a:ext uri="{FF2B5EF4-FFF2-40B4-BE49-F238E27FC236}">
                  <a16:creationId xmlns:a16="http://schemas.microsoft.com/office/drawing/2014/main" id="{639E6578-1E85-8C3C-6BCE-64D6B35EBBD8}"/>
                </a:ext>
              </a:extLst>
            </p:cNvPr>
            <p:cNvSpPr txBox="1"/>
            <p:nvPr/>
          </p:nvSpPr>
          <p:spPr>
            <a:xfrm>
              <a:off x="9182865" y="4224305"/>
              <a:ext cx="1077423"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2400">
                  <a:ea typeface="新細明體"/>
                  <a:cs typeface="Calibri"/>
                </a:rPr>
                <a:t>predict</a:t>
              </a:r>
              <a:endParaRPr lang="zh-TW">
                <a:cs typeface="Calibri" panose="020F0502020204030204"/>
              </a:endParaRPr>
            </a:p>
          </p:txBody>
        </p:sp>
      </p:grpSp>
      <p:sp>
        <p:nvSpPr>
          <p:cNvPr id="5" name="日期版面配置區 4">
            <a:extLst>
              <a:ext uri="{FF2B5EF4-FFF2-40B4-BE49-F238E27FC236}">
                <a16:creationId xmlns:a16="http://schemas.microsoft.com/office/drawing/2014/main" id="{A56AD5E2-CE83-6CFF-080E-AA9D1956E5A6}"/>
              </a:ext>
            </a:extLst>
          </p:cNvPr>
          <p:cNvSpPr>
            <a:spLocks noGrp="1"/>
          </p:cNvSpPr>
          <p:nvPr>
            <p:ph type="dt" sz="half" idx="10"/>
          </p:nvPr>
        </p:nvSpPr>
        <p:spPr/>
        <p:txBody>
          <a:bodyPr/>
          <a:lstStyle/>
          <a:p>
            <a:endParaRPr lang="en-TW"/>
          </a:p>
        </p:txBody>
      </p:sp>
    </p:spTree>
    <p:extLst>
      <p:ext uri="{BB962C8B-B14F-4D97-AF65-F5344CB8AC3E}">
        <p14:creationId xmlns:p14="http://schemas.microsoft.com/office/powerpoint/2010/main" val="2406667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29A45-0ACF-734E-8420-9E8DB349112C}"/>
              </a:ext>
            </a:extLst>
          </p:cNvPr>
          <p:cNvSpPr>
            <a:spLocks noGrp="1"/>
          </p:cNvSpPr>
          <p:nvPr>
            <p:ph type="title"/>
          </p:nvPr>
        </p:nvSpPr>
        <p:spPr/>
        <p:txBody>
          <a:bodyPr>
            <a:normAutofit/>
          </a:bodyPr>
          <a:lstStyle/>
          <a:p>
            <a:r>
              <a:rPr lang="en-US" altLang="zh-TW" sz="3600"/>
              <a:t>Semi-supervised learning with PLMs: PET</a:t>
            </a:r>
            <a:endParaRPr lang="en-TW" sz="3600"/>
          </a:p>
        </p:txBody>
      </p:sp>
      <p:sp>
        <p:nvSpPr>
          <p:cNvPr id="3" name="Content Placeholder 2">
            <a:extLst>
              <a:ext uri="{FF2B5EF4-FFF2-40B4-BE49-F238E27FC236}">
                <a16:creationId xmlns:a16="http://schemas.microsoft.com/office/drawing/2014/main" id="{484CB5D9-6AC8-A143-B93F-BF6730EB1F8A}"/>
              </a:ext>
            </a:extLst>
          </p:cNvPr>
          <p:cNvSpPr>
            <a:spLocks noGrp="1"/>
          </p:cNvSpPr>
          <p:nvPr>
            <p:ph idx="1"/>
          </p:nvPr>
        </p:nvSpPr>
        <p:spPr/>
        <p:txBody>
          <a:bodyPr/>
          <a:lstStyle/>
          <a:p>
            <a:r>
              <a:rPr lang="en-US"/>
              <a:t>Pattern-Exploiting Training</a:t>
            </a:r>
            <a:r>
              <a:rPr lang="zh-TW" altLang="en-US"/>
              <a:t> </a:t>
            </a:r>
            <a:r>
              <a:rPr lang="en-US" altLang="zh-TW"/>
              <a:t>(PET)</a:t>
            </a:r>
          </a:p>
          <a:p>
            <a:pPr lvl="1"/>
            <a:r>
              <a:rPr lang="en-US" altLang="zh-TW"/>
              <a:t>Step</a:t>
            </a:r>
            <a:r>
              <a:rPr lang="zh-TW" altLang="en-US"/>
              <a:t> </a:t>
            </a:r>
            <a:r>
              <a:rPr lang="en-US" altLang="zh-TW"/>
              <a:t>1:</a:t>
            </a:r>
            <a:r>
              <a:rPr lang="zh-TW" altLang="en-US"/>
              <a:t> </a:t>
            </a:r>
            <a:r>
              <a:rPr lang="en-US" altLang="zh-TW"/>
              <a:t>Use</a:t>
            </a:r>
            <a:r>
              <a:rPr lang="zh-TW" altLang="en-US"/>
              <a:t> </a:t>
            </a:r>
            <a:r>
              <a:rPr lang="en-US" altLang="zh-TW"/>
              <a:t>different</a:t>
            </a:r>
            <a:r>
              <a:rPr lang="zh-TW" altLang="en-US"/>
              <a:t> </a:t>
            </a:r>
            <a:r>
              <a:rPr lang="en-US" altLang="zh-TW"/>
              <a:t>prompts</a:t>
            </a:r>
            <a:r>
              <a:rPr lang="zh-TW" altLang="en-US"/>
              <a:t> </a:t>
            </a:r>
            <a:r>
              <a:rPr lang="en-US" altLang="zh-TW"/>
              <a:t>and</a:t>
            </a:r>
            <a:r>
              <a:rPr lang="zh-TW" altLang="en-US"/>
              <a:t> </a:t>
            </a:r>
            <a:r>
              <a:rPr lang="en-US" altLang="zh-TW"/>
              <a:t>verbalizer</a:t>
            </a:r>
            <a:r>
              <a:rPr lang="zh-TW" altLang="en-US"/>
              <a:t> </a:t>
            </a:r>
            <a:r>
              <a:rPr lang="en-US" altLang="zh-TW"/>
              <a:t>to</a:t>
            </a:r>
            <a:r>
              <a:rPr lang="zh-TW" altLang="en-US"/>
              <a:t> </a:t>
            </a:r>
            <a:r>
              <a:rPr lang="en-US" altLang="zh-TW"/>
              <a:t>prompt-tune</a:t>
            </a:r>
            <a:r>
              <a:rPr lang="zh-TW" altLang="en-US"/>
              <a:t> </a:t>
            </a:r>
            <a:r>
              <a:rPr lang="en-US" altLang="zh-TW"/>
              <a:t>different</a:t>
            </a:r>
            <a:r>
              <a:rPr lang="zh-TW" altLang="en-US"/>
              <a:t> </a:t>
            </a:r>
            <a:r>
              <a:rPr lang="en-US" altLang="zh-TW"/>
              <a:t>PLMs</a:t>
            </a:r>
            <a:r>
              <a:rPr lang="zh-TW" altLang="en-US"/>
              <a:t> </a:t>
            </a:r>
            <a:r>
              <a:rPr lang="en-US" altLang="zh-TW"/>
              <a:t>on</a:t>
            </a:r>
            <a:r>
              <a:rPr lang="zh-TW" altLang="en-US"/>
              <a:t> </a:t>
            </a:r>
            <a:r>
              <a:rPr lang="en-US" altLang="zh-TW"/>
              <a:t>the</a:t>
            </a:r>
            <a:r>
              <a:rPr lang="zh-TW" altLang="en-US"/>
              <a:t> </a:t>
            </a:r>
            <a:r>
              <a:rPr lang="en-US" altLang="zh-TW"/>
              <a:t>labeled</a:t>
            </a:r>
            <a:r>
              <a:rPr lang="zh-TW" altLang="en-US"/>
              <a:t> </a:t>
            </a:r>
            <a:r>
              <a:rPr lang="en-US" altLang="zh-TW"/>
              <a:t>dataset</a:t>
            </a:r>
            <a:r>
              <a:rPr lang="zh-TW" altLang="en-US"/>
              <a:t> </a:t>
            </a:r>
            <a:endParaRPr lang="en-TW"/>
          </a:p>
        </p:txBody>
      </p:sp>
      <p:grpSp>
        <p:nvGrpSpPr>
          <p:cNvPr id="13" name="Group 12">
            <a:extLst>
              <a:ext uri="{FF2B5EF4-FFF2-40B4-BE49-F238E27FC236}">
                <a16:creationId xmlns:a16="http://schemas.microsoft.com/office/drawing/2014/main" id="{9B706B37-D64F-C848-9BB4-E9D7BE8D92DF}"/>
              </a:ext>
            </a:extLst>
          </p:cNvPr>
          <p:cNvGrpSpPr/>
          <p:nvPr/>
        </p:nvGrpSpPr>
        <p:grpSpPr>
          <a:xfrm>
            <a:off x="5655126" y="2388082"/>
            <a:ext cx="2494573" cy="1681791"/>
            <a:chOff x="5607885" y="2588104"/>
            <a:chExt cx="3121550" cy="1681791"/>
          </a:xfrm>
        </p:grpSpPr>
        <p:sp>
          <p:nvSpPr>
            <p:cNvPr id="7" name="矩形 6">
              <a:extLst>
                <a:ext uri="{FF2B5EF4-FFF2-40B4-BE49-F238E27FC236}">
                  <a16:creationId xmlns:a16="http://schemas.microsoft.com/office/drawing/2014/main" id="{87CC5C35-1117-8E4E-A40C-E5DE0A998F03}"/>
                </a:ext>
              </a:extLst>
            </p:cNvPr>
            <p:cNvSpPr/>
            <p:nvPr/>
          </p:nvSpPr>
          <p:spPr>
            <a:xfrm>
              <a:off x="5607885" y="2588104"/>
              <a:ext cx="3121550" cy="1681791"/>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ltLang="zh-TW" sz="2400">
                <a:solidFill>
                  <a:schemeClr val="tx1"/>
                </a:solidFill>
                <a:ea typeface="新細明體"/>
                <a:cs typeface="Calibri"/>
              </a:endParaRPr>
            </a:p>
            <a:p>
              <a:pPr algn="ctr"/>
              <a:r>
                <a:rPr lang="zh-TW" altLang="en-US" sz="2400">
                  <a:solidFill>
                    <a:schemeClr val="tx1"/>
                  </a:solidFill>
                  <a:ea typeface="新細明體"/>
                  <a:cs typeface="Calibri"/>
                </a:rPr>
                <a:t>BERT </a:t>
              </a:r>
            </a:p>
          </p:txBody>
        </p:sp>
        <p:sp>
          <p:nvSpPr>
            <p:cNvPr id="12" name="矩形 87">
              <a:extLst>
                <a:ext uri="{FF2B5EF4-FFF2-40B4-BE49-F238E27FC236}">
                  <a16:creationId xmlns:a16="http://schemas.microsoft.com/office/drawing/2014/main" id="{F04EBD45-8FC4-5D44-9714-4F6AAD7EF809}"/>
                </a:ext>
              </a:extLst>
            </p:cNvPr>
            <p:cNvSpPr/>
            <p:nvPr/>
          </p:nvSpPr>
          <p:spPr>
            <a:xfrm>
              <a:off x="6278183" y="2588104"/>
              <a:ext cx="1780954" cy="584791"/>
            </a:xfrm>
            <a:prstGeom prst="rect">
              <a:avLst/>
            </a:prstGeom>
            <a:solidFill>
              <a:srgbClr val="D9808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zh-TW" altLang="en-US" sz="2400">
                  <a:solidFill>
                    <a:schemeClr val="tx1"/>
                  </a:solidFill>
                  <a:latin typeface="Calibri"/>
                  <a:ea typeface="新細明體"/>
                  <a:cs typeface="Calibri"/>
                </a:rPr>
                <a:t>LM Head</a:t>
              </a:r>
              <a:endParaRPr lang="zh-TW">
                <a:solidFill>
                  <a:schemeClr val="tx1"/>
                </a:solidFill>
              </a:endParaRPr>
            </a:p>
          </p:txBody>
        </p:sp>
      </p:grpSp>
      <p:grpSp>
        <p:nvGrpSpPr>
          <p:cNvPr id="70" name="Group 69">
            <a:extLst>
              <a:ext uri="{FF2B5EF4-FFF2-40B4-BE49-F238E27FC236}">
                <a16:creationId xmlns:a16="http://schemas.microsoft.com/office/drawing/2014/main" id="{1CEE0231-D7F7-AC46-8606-CA2BDFCFDB2E}"/>
              </a:ext>
            </a:extLst>
          </p:cNvPr>
          <p:cNvGrpSpPr/>
          <p:nvPr/>
        </p:nvGrpSpPr>
        <p:grpSpPr>
          <a:xfrm>
            <a:off x="313662" y="2388082"/>
            <a:ext cx="4662439" cy="1842648"/>
            <a:chOff x="313662" y="2388082"/>
            <a:chExt cx="4662439" cy="1842648"/>
          </a:xfrm>
        </p:grpSpPr>
        <p:grpSp>
          <p:nvGrpSpPr>
            <p:cNvPr id="14" name="Group 13">
              <a:extLst>
                <a:ext uri="{FF2B5EF4-FFF2-40B4-BE49-F238E27FC236}">
                  <a16:creationId xmlns:a16="http://schemas.microsoft.com/office/drawing/2014/main" id="{F8C79653-DF43-9D48-B199-D4B9256CAAF4}"/>
                </a:ext>
              </a:extLst>
            </p:cNvPr>
            <p:cNvGrpSpPr/>
            <p:nvPr/>
          </p:nvGrpSpPr>
          <p:grpSpPr>
            <a:xfrm>
              <a:off x="313662" y="2388082"/>
              <a:ext cx="4662439" cy="475971"/>
              <a:chOff x="2365545" y="4979700"/>
              <a:chExt cx="4662439" cy="475971"/>
            </a:xfrm>
          </p:grpSpPr>
          <p:sp>
            <p:nvSpPr>
              <p:cNvPr id="8" name="文字方塊 13">
                <a:extLst>
                  <a:ext uri="{FF2B5EF4-FFF2-40B4-BE49-F238E27FC236}">
                    <a16:creationId xmlns:a16="http://schemas.microsoft.com/office/drawing/2014/main" id="{C8BDECF9-6619-AC43-96F0-43F87658A549}"/>
                  </a:ext>
                </a:extLst>
              </p:cNvPr>
              <p:cNvSpPr txBox="1"/>
              <p:nvPr/>
            </p:nvSpPr>
            <p:spPr>
              <a:xfrm>
                <a:off x="2365545" y="4994006"/>
                <a:ext cx="1376624" cy="461665"/>
              </a:xfrm>
              <a:prstGeom prst="rect">
                <a:avLst/>
              </a:prstGeom>
              <a:solidFill>
                <a:srgbClr val="4DEA7A"/>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2400">
                    <a:ea typeface="新細明體"/>
                    <a:cs typeface="Calibri"/>
                  </a:rPr>
                  <a:t>Premise</a:t>
                </a:r>
                <a:endParaRPr lang="zh-TW" altLang="en-US" sz="2400">
                  <a:ea typeface="新細明體"/>
                  <a:cs typeface="Calibri"/>
                </a:endParaRPr>
              </a:p>
            </p:txBody>
          </p:sp>
          <p:sp>
            <p:nvSpPr>
              <p:cNvPr id="9" name="文字方塊 13">
                <a:extLst>
                  <a:ext uri="{FF2B5EF4-FFF2-40B4-BE49-F238E27FC236}">
                    <a16:creationId xmlns:a16="http://schemas.microsoft.com/office/drawing/2014/main" id="{9BD134EE-4A75-2B4B-8C96-A64D6CAF4C56}"/>
                  </a:ext>
                </a:extLst>
              </p:cNvPr>
              <p:cNvSpPr txBox="1"/>
              <p:nvPr/>
            </p:nvSpPr>
            <p:spPr>
              <a:xfrm>
                <a:off x="3747494" y="4994005"/>
                <a:ext cx="1652657" cy="461665"/>
              </a:xfrm>
              <a:prstGeom prst="rect">
                <a:avLst/>
              </a:prstGeom>
              <a:solidFill>
                <a:srgbClr val="FFC000"/>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2400">
                    <a:ea typeface="新細明體"/>
                    <a:cs typeface="Calibri"/>
                  </a:rPr>
                  <a:t>?</a:t>
                </a:r>
                <a:r>
                  <a:rPr lang="zh-TW" altLang="en-US" sz="2400">
                    <a:ea typeface="新細明體"/>
                    <a:cs typeface="Calibri"/>
                  </a:rPr>
                  <a:t> </a:t>
                </a:r>
                <a:r>
                  <a:rPr lang="en-US" altLang="zh-TW" sz="2400" b="1">
                    <a:solidFill>
                      <a:schemeClr val="tx1">
                        <a:lumMod val="95000"/>
                        <a:lumOff val="5000"/>
                      </a:schemeClr>
                    </a:solidFill>
                    <a:ea typeface="新細明體"/>
                    <a:cs typeface="Calibri"/>
                  </a:rPr>
                  <a:t>[MASK]</a:t>
                </a:r>
                <a:r>
                  <a:rPr lang="en-US" altLang="zh-TW" sz="2400">
                    <a:ea typeface="新細明體"/>
                    <a:cs typeface="Calibri"/>
                  </a:rPr>
                  <a:t>,</a:t>
                </a:r>
                <a:r>
                  <a:rPr lang="zh-TW" altLang="en-US" sz="2400">
                    <a:ea typeface="新細明體"/>
                    <a:cs typeface="Calibri"/>
                  </a:rPr>
                  <a:t> </a:t>
                </a:r>
              </a:p>
            </p:txBody>
          </p:sp>
          <p:sp>
            <p:nvSpPr>
              <p:cNvPr id="10" name="文字方塊 13">
                <a:extLst>
                  <a:ext uri="{FF2B5EF4-FFF2-40B4-BE49-F238E27FC236}">
                    <a16:creationId xmlns:a16="http://schemas.microsoft.com/office/drawing/2014/main" id="{23D2C07E-818E-0A44-9738-570721EE0A56}"/>
                  </a:ext>
                </a:extLst>
              </p:cNvPr>
              <p:cNvSpPr txBox="1"/>
              <p:nvPr/>
            </p:nvSpPr>
            <p:spPr>
              <a:xfrm>
                <a:off x="5375327" y="4979700"/>
                <a:ext cx="1652657" cy="461665"/>
              </a:xfrm>
              <a:prstGeom prst="rect">
                <a:avLst/>
              </a:prstGeom>
              <a:solidFill>
                <a:srgbClr val="FAE600"/>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2400">
                    <a:ea typeface="新細明體"/>
                    <a:cs typeface="Calibri"/>
                  </a:rPr>
                  <a:t>Hypothesis</a:t>
                </a:r>
                <a:endParaRPr lang="zh-TW" altLang="en-US" sz="2400">
                  <a:ea typeface="新細明體"/>
                  <a:cs typeface="Calibri"/>
                </a:endParaRPr>
              </a:p>
            </p:txBody>
          </p:sp>
        </p:grpSp>
        <p:grpSp>
          <p:nvGrpSpPr>
            <p:cNvPr id="18" name="Group 17">
              <a:extLst>
                <a:ext uri="{FF2B5EF4-FFF2-40B4-BE49-F238E27FC236}">
                  <a16:creationId xmlns:a16="http://schemas.microsoft.com/office/drawing/2014/main" id="{9E723C75-90B2-B543-87D9-E3AD98CC966D}"/>
                </a:ext>
              </a:extLst>
            </p:cNvPr>
            <p:cNvGrpSpPr/>
            <p:nvPr/>
          </p:nvGrpSpPr>
          <p:grpSpPr>
            <a:xfrm>
              <a:off x="1011977" y="2936019"/>
              <a:ext cx="1194737" cy="1186331"/>
              <a:chOff x="382854" y="3325379"/>
              <a:chExt cx="2281997" cy="2313421"/>
            </a:xfrm>
          </p:grpSpPr>
          <p:pic>
            <p:nvPicPr>
              <p:cNvPr id="15" name="圖形 6" descr="文件 以實心填滿">
                <a:extLst>
                  <a:ext uri="{FF2B5EF4-FFF2-40B4-BE49-F238E27FC236}">
                    <a16:creationId xmlns:a16="http://schemas.microsoft.com/office/drawing/2014/main" id="{2AFFFE7B-C6E0-714E-95EC-C7BC3656F6A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07463" y="3325379"/>
                <a:ext cx="1339702" cy="1339702"/>
              </a:xfrm>
              <a:prstGeom prst="rect">
                <a:avLst/>
              </a:prstGeom>
            </p:spPr>
          </p:pic>
          <p:pic>
            <p:nvPicPr>
              <p:cNvPr id="16" name="圖形 8" descr="文件 以實心填滿">
                <a:extLst>
                  <a:ext uri="{FF2B5EF4-FFF2-40B4-BE49-F238E27FC236}">
                    <a16:creationId xmlns:a16="http://schemas.microsoft.com/office/drawing/2014/main" id="{2219EA4B-57ED-9042-A61A-AC1BCB15B3D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82854" y="3959177"/>
                <a:ext cx="1339702" cy="1339702"/>
              </a:xfrm>
              <a:prstGeom prst="rect">
                <a:avLst/>
              </a:prstGeom>
            </p:spPr>
          </p:pic>
          <p:pic>
            <p:nvPicPr>
              <p:cNvPr id="17" name="圖形 16" descr="文件 以實心填滿">
                <a:extLst>
                  <a:ext uri="{FF2B5EF4-FFF2-40B4-BE49-F238E27FC236}">
                    <a16:creationId xmlns:a16="http://schemas.microsoft.com/office/drawing/2014/main" id="{1AA6DBF5-7F5C-E047-AE69-AE79BC9CB22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325149" y="4299098"/>
                <a:ext cx="1339702" cy="1339702"/>
              </a:xfrm>
              <a:prstGeom prst="rect">
                <a:avLst/>
              </a:prstGeom>
            </p:spPr>
          </p:pic>
        </p:grpSp>
        <p:grpSp>
          <p:nvGrpSpPr>
            <p:cNvPr id="26" name="Group 25">
              <a:extLst>
                <a:ext uri="{FF2B5EF4-FFF2-40B4-BE49-F238E27FC236}">
                  <a16:creationId xmlns:a16="http://schemas.microsoft.com/office/drawing/2014/main" id="{C77B6983-C2BC-C24C-8C79-338FF388BEEA}"/>
                </a:ext>
              </a:extLst>
            </p:cNvPr>
            <p:cNvGrpSpPr/>
            <p:nvPr/>
          </p:nvGrpSpPr>
          <p:grpSpPr>
            <a:xfrm>
              <a:off x="3498513" y="2871854"/>
              <a:ext cx="1302518" cy="1358876"/>
              <a:chOff x="10125838" y="2721449"/>
              <a:chExt cx="1302518" cy="1358876"/>
            </a:xfrm>
          </p:grpSpPr>
          <p:sp>
            <p:nvSpPr>
              <p:cNvPr id="22" name="Left Brace 7">
                <a:extLst>
                  <a:ext uri="{FF2B5EF4-FFF2-40B4-BE49-F238E27FC236}">
                    <a16:creationId xmlns:a16="http://schemas.microsoft.com/office/drawing/2014/main" id="{62345ED6-059D-1F4D-B69A-A87A3A5FCA6A}"/>
                  </a:ext>
                </a:extLst>
              </p:cNvPr>
              <p:cNvSpPr/>
              <p:nvPr/>
            </p:nvSpPr>
            <p:spPr>
              <a:xfrm>
                <a:off x="10125838" y="2922269"/>
                <a:ext cx="303092" cy="1029442"/>
              </a:xfrm>
              <a:prstGeom prst="leftBrace">
                <a:avLst>
                  <a:gd name="adj1" fmla="val 8333"/>
                  <a:gd name="adj2" fmla="val 50784"/>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TW"/>
              </a:p>
            </p:txBody>
          </p:sp>
          <p:sp>
            <p:nvSpPr>
              <p:cNvPr id="23" name="文字方塊 4">
                <a:extLst>
                  <a:ext uri="{FF2B5EF4-FFF2-40B4-BE49-F238E27FC236}">
                    <a16:creationId xmlns:a16="http://schemas.microsoft.com/office/drawing/2014/main" id="{4CBAF495-2B46-1940-852A-E50F7AF1FD4E}"/>
                  </a:ext>
                </a:extLst>
              </p:cNvPr>
              <p:cNvSpPr txBox="1"/>
              <p:nvPr/>
            </p:nvSpPr>
            <p:spPr>
              <a:xfrm>
                <a:off x="10277384" y="2721449"/>
                <a:ext cx="1150972"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2400" b="1">
                    <a:solidFill>
                      <a:srgbClr val="FF2600"/>
                    </a:solidFill>
                    <a:ea typeface="新細明體"/>
                    <a:cs typeface="Calibri"/>
                  </a:rPr>
                  <a:t>yes</a:t>
                </a:r>
                <a:endParaRPr lang="zh-TW" b="1">
                  <a:solidFill>
                    <a:srgbClr val="FF2600"/>
                  </a:solidFill>
                  <a:cs typeface="Calibri" panose="020F0502020204030204"/>
                </a:endParaRPr>
              </a:p>
            </p:txBody>
          </p:sp>
          <p:sp>
            <p:nvSpPr>
              <p:cNvPr id="24" name="文字方塊 4">
                <a:extLst>
                  <a:ext uri="{FF2B5EF4-FFF2-40B4-BE49-F238E27FC236}">
                    <a16:creationId xmlns:a16="http://schemas.microsoft.com/office/drawing/2014/main" id="{61CF4043-B414-B949-A1BB-7693273E7ADD}"/>
                  </a:ext>
                </a:extLst>
              </p:cNvPr>
              <p:cNvSpPr txBox="1"/>
              <p:nvPr/>
            </p:nvSpPr>
            <p:spPr>
              <a:xfrm>
                <a:off x="10277384" y="3618660"/>
                <a:ext cx="1150972"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2400" b="1">
                    <a:solidFill>
                      <a:srgbClr val="008F00"/>
                    </a:solidFill>
                    <a:ea typeface="新細明體"/>
                    <a:cs typeface="Calibri"/>
                  </a:rPr>
                  <a:t>no</a:t>
                </a:r>
                <a:endParaRPr lang="zh-TW" b="1">
                  <a:solidFill>
                    <a:srgbClr val="008F00"/>
                  </a:solidFill>
                  <a:cs typeface="Calibri" panose="020F0502020204030204"/>
                </a:endParaRPr>
              </a:p>
            </p:txBody>
          </p:sp>
          <p:sp>
            <p:nvSpPr>
              <p:cNvPr id="25" name="文字方塊 4">
                <a:extLst>
                  <a:ext uri="{FF2B5EF4-FFF2-40B4-BE49-F238E27FC236}">
                    <a16:creationId xmlns:a16="http://schemas.microsoft.com/office/drawing/2014/main" id="{D78D86DC-04D4-404F-91DA-D4FE6AC06A58}"/>
                  </a:ext>
                </a:extLst>
              </p:cNvPr>
              <p:cNvSpPr txBox="1"/>
              <p:nvPr/>
            </p:nvSpPr>
            <p:spPr>
              <a:xfrm>
                <a:off x="10258458" y="3170055"/>
                <a:ext cx="1150972"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2400" b="1">
                    <a:solidFill>
                      <a:srgbClr val="0432FF"/>
                    </a:solidFill>
                    <a:ea typeface="新細明體"/>
                    <a:cs typeface="Calibri"/>
                  </a:rPr>
                  <a:t>maybe</a:t>
                </a:r>
                <a:endParaRPr lang="zh-TW" b="1">
                  <a:solidFill>
                    <a:srgbClr val="0432FF"/>
                  </a:solidFill>
                  <a:cs typeface="Calibri" panose="020F0502020204030204"/>
                </a:endParaRPr>
              </a:p>
            </p:txBody>
          </p:sp>
        </p:grpSp>
      </p:grpSp>
      <p:sp>
        <p:nvSpPr>
          <p:cNvPr id="27" name="文字方塊 8">
            <a:extLst>
              <a:ext uri="{FF2B5EF4-FFF2-40B4-BE49-F238E27FC236}">
                <a16:creationId xmlns:a16="http://schemas.microsoft.com/office/drawing/2014/main" id="{DFA165CC-2594-1C48-969E-3FCC5DA3A965}"/>
              </a:ext>
            </a:extLst>
          </p:cNvPr>
          <p:cNvSpPr txBox="1"/>
          <p:nvPr/>
        </p:nvSpPr>
        <p:spPr>
          <a:xfrm rot="16200000">
            <a:off x="6896330" y="4093770"/>
            <a:ext cx="466061" cy="52322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zh-TW" altLang="en-US" sz="2800" b="1">
                <a:ea typeface="新細明體"/>
              </a:rPr>
              <a:t>...</a:t>
            </a:r>
            <a:endParaRPr lang="zh-TW" sz="2800" b="1">
              <a:ea typeface="新細明體"/>
              <a:cs typeface="Calibri"/>
            </a:endParaRPr>
          </a:p>
        </p:txBody>
      </p:sp>
      <p:sp>
        <p:nvSpPr>
          <p:cNvPr id="28" name="文字方塊 8">
            <a:extLst>
              <a:ext uri="{FF2B5EF4-FFF2-40B4-BE49-F238E27FC236}">
                <a16:creationId xmlns:a16="http://schemas.microsoft.com/office/drawing/2014/main" id="{639E2D69-7344-D04C-8D3C-69747AEAB0EB}"/>
              </a:ext>
            </a:extLst>
          </p:cNvPr>
          <p:cNvSpPr txBox="1"/>
          <p:nvPr/>
        </p:nvSpPr>
        <p:spPr>
          <a:xfrm rot="16200000">
            <a:off x="2301324" y="3969119"/>
            <a:ext cx="466061" cy="52322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zh-TW" altLang="en-US" sz="2800" b="1">
                <a:ea typeface="新細明體"/>
              </a:rPr>
              <a:t>...</a:t>
            </a:r>
            <a:endParaRPr lang="zh-TW" sz="2800" b="1">
              <a:ea typeface="新細明體"/>
              <a:cs typeface="Calibri"/>
            </a:endParaRPr>
          </a:p>
        </p:txBody>
      </p:sp>
      <p:grpSp>
        <p:nvGrpSpPr>
          <p:cNvPr id="29" name="Group 28">
            <a:extLst>
              <a:ext uri="{FF2B5EF4-FFF2-40B4-BE49-F238E27FC236}">
                <a16:creationId xmlns:a16="http://schemas.microsoft.com/office/drawing/2014/main" id="{08B4E916-0CE1-E84A-9643-17E67F707B7D}"/>
              </a:ext>
            </a:extLst>
          </p:cNvPr>
          <p:cNvGrpSpPr/>
          <p:nvPr/>
        </p:nvGrpSpPr>
        <p:grpSpPr>
          <a:xfrm>
            <a:off x="5673501" y="4577992"/>
            <a:ext cx="2494573" cy="1681791"/>
            <a:chOff x="5607885" y="2588104"/>
            <a:chExt cx="3121550" cy="1681791"/>
          </a:xfrm>
        </p:grpSpPr>
        <p:sp>
          <p:nvSpPr>
            <p:cNvPr id="30" name="矩形 6">
              <a:extLst>
                <a:ext uri="{FF2B5EF4-FFF2-40B4-BE49-F238E27FC236}">
                  <a16:creationId xmlns:a16="http://schemas.microsoft.com/office/drawing/2014/main" id="{44A9DF14-D7A8-DA46-B165-4A987CF3DCD6}"/>
                </a:ext>
              </a:extLst>
            </p:cNvPr>
            <p:cNvSpPr/>
            <p:nvPr/>
          </p:nvSpPr>
          <p:spPr>
            <a:xfrm>
              <a:off x="5607885" y="2588104"/>
              <a:ext cx="3121550" cy="1681791"/>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ltLang="zh-TW" sz="2400">
                <a:solidFill>
                  <a:schemeClr val="tx1"/>
                </a:solidFill>
                <a:ea typeface="新細明體"/>
                <a:cs typeface="Calibri"/>
              </a:endParaRPr>
            </a:p>
            <a:p>
              <a:pPr algn="ctr"/>
              <a:r>
                <a:rPr lang="zh-TW" altLang="en-US" sz="2400">
                  <a:solidFill>
                    <a:schemeClr val="tx1"/>
                  </a:solidFill>
                  <a:ea typeface="新細明體"/>
                  <a:cs typeface="Calibri"/>
                </a:rPr>
                <a:t>BERT</a:t>
              </a:r>
            </a:p>
          </p:txBody>
        </p:sp>
        <p:sp>
          <p:nvSpPr>
            <p:cNvPr id="31" name="矩形 87">
              <a:extLst>
                <a:ext uri="{FF2B5EF4-FFF2-40B4-BE49-F238E27FC236}">
                  <a16:creationId xmlns:a16="http://schemas.microsoft.com/office/drawing/2014/main" id="{B78785FC-5AEB-CF46-8F0F-BD6C22192DE9}"/>
                </a:ext>
              </a:extLst>
            </p:cNvPr>
            <p:cNvSpPr/>
            <p:nvPr/>
          </p:nvSpPr>
          <p:spPr>
            <a:xfrm>
              <a:off x="6278183" y="2588104"/>
              <a:ext cx="1780954" cy="584791"/>
            </a:xfrm>
            <a:prstGeom prst="rect">
              <a:avLst/>
            </a:prstGeom>
            <a:solidFill>
              <a:srgbClr val="D9808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zh-TW" altLang="en-US" sz="2400">
                  <a:solidFill>
                    <a:schemeClr val="tx1"/>
                  </a:solidFill>
                  <a:latin typeface="Calibri"/>
                  <a:ea typeface="新細明體"/>
                  <a:cs typeface="Calibri"/>
                </a:rPr>
                <a:t>LM Head</a:t>
              </a:r>
              <a:endParaRPr lang="zh-TW">
                <a:solidFill>
                  <a:schemeClr val="tx1"/>
                </a:solidFill>
              </a:endParaRPr>
            </a:p>
          </p:txBody>
        </p:sp>
      </p:grpSp>
      <p:grpSp>
        <p:nvGrpSpPr>
          <p:cNvPr id="71" name="Group 70">
            <a:extLst>
              <a:ext uri="{FF2B5EF4-FFF2-40B4-BE49-F238E27FC236}">
                <a16:creationId xmlns:a16="http://schemas.microsoft.com/office/drawing/2014/main" id="{A4BAE0FA-1180-9B4D-AE55-EA95F0D7B8AC}"/>
              </a:ext>
            </a:extLst>
          </p:cNvPr>
          <p:cNvGrpSpPr/>
          <p:nvPr/>
        </p:nvGrpSpPr>
        <p:grpSpPr>
          <a:xfrm>
            <a:off x="104277" y="4576853"/>
            <a:ext cx="5356050" cy="1823037"/>
            <a:chOff x="104277" y="4576853"/>
            <a:chExt cx="5356050" cy="1823037"/>
          </a:xfrm>
        </p:grpSpPr>
        <p:grpSp>
          <p:nvGrpSpPr>
            <p:cNvPr id="41" name="Group 40">
              <a:extLst>
                <a:ext uri="{FF2B5EF4-FFF2-40B4-BE49-F238E27FC236}">
                  <a16:creationId xmlns:a16="http://schemas.microsoft.com/office/drawing/2014/main" id="{7D0BE93A-371E-E046-A3E4-0D35C2AA34E6}"/>
                </a:ext>
              </a:extLst>
            </p:cNvPr>
            <p:cNvGrpSpPr/>
            <p:nvPr/>
          </p:nvGrpSpPr>
          <p:grpSpPr>
            <a:xfrm>
              <a:off x="871050" y="5105179"/>
              <a:ext cx="1194737" cy="1186331"/>
              <a:chOff x="382854" y="3325379"/>
              <a:chExt cx="2281997" cy="2313421"/>
            </a:xfrm>
          </p:grpSpPr>
          <p:pic>
            <p:nvPicPr>
              <p:cNvPr id="42" name="圖形 6" descr="文件 以實心填滿">
                <a:extLst>
                  <a:ext uri="{FF2B5EF4-FFF2-40B4-BE49-F238E27FC236}">
                    <a16:creationId xmlns:a16="http://schemas.microsoft.com/office/drawing/2014/main" id="{DBE3DA7E-D9BD-E14A-BA25-6274A619C91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07463" y="3325379"/>
                <a:ext cx="1339702" cy="1339702"/>
              </a:xfrm>
              <a:prstGeom prst="rect">
                <a:avLst/>
              </a:prstGeom>
            </p:spPr>
          </p:pic>
          <p:pic>
            <p:nvPicPr>
              <p:cNvPr id="43" name="圖形 8" descr="文件 以實心填滿">
                <a:extLst>
                  <a:ext uri="{FF2B5EF4-FFF2-40B4-BE49-F238E27FC236}">
                    <a16:creationId xmlns:a16="http://schemas.microsoft.com/office/drawing/2014/main" id="{098F941A-29FB-E442-BD4F-4E31AE6BC76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82854" y="3959177"/>
                <a:ext cx="1339702" cy="1339702"/>
              </a:xfrm>
              <a:prstGeom prst="rect">
                <a:avLst/>
              </a:prstGeom>
            </p:spPr>
          </p:pic>
          <p:pic>
            <p:nvPicPr>
              <p:cNvPr id="44" name="圖形 16" descr="文件 以實心填滿">
                <a:extLst>
                  <a:ext uri="{FF2B5EF4-FFF2-40B4-BE49-F238E27FC236}">
                    <a16:creationId xmlns:a16="http://schemas.microsoft.com/office/drawing/2014/main" id="{77DE0F7D-09A2-8D4A-B3A2-F06789FE2BE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325149" y="4299098"/>
                <a:ext cx="1339702" cy="1339702"/>
              </a:xfrm>
              <a:prstGeom prst="rect">
                <a:avLst/>
              </a:prstGeom>
            </p:spPr>
          </p:pic>
        </p:grpSp>
        <p:grpSp>
          <p:nvGrpSpPr>
            <p:cNvPr id="45" name="Group 44">
              <a:extLst>
                <a:ext uri="{FF2B5EF4-FFF2-40B4-BE49-F238E27FC236}">
                  <a16:creationId xmlns:a16="http://schemas.microsoft.com/office/drawing/2014/main" id="{A9B4134D-C1A5-3041-8539-44FBD4EFC244}"/>
                </a:ext>
              </a:extLst>
            </p:cNvPr>
            <p:cNvGrpSpPr/>
            <p:nvPr/>
          </p:nvGrpSpPr>
          <p:grpSpPr>
            <a:xfrm>
              <a:off x="3357586" y="5041014"/>
              <a:ext cx="2102741" cy="1358876"/>
              <a:chOff x="10125838" y="2721449"/>
              <a:chExt cx="2102741" cy="1358876"/>
            </a:xfrm>
          </p:grpSpPr>
          <p:sp>
            <p:nvSpPr>
              <p:cNvPr id="46" name="Left Brace 7">
                <a:extLst>
                  <a:ext uri="{FF2B5EF4-FFF2-40B4-BE49-F238E27FC236}">
                    <a16:creationId xmlns:a16="http://schemas.microsoft.com/office/drawing/2014/main" id="{84E7D97F-FEAA-A049-9642-39CAE3EE56F6}"/>
                  </a:ext>
                </a:extLst>
              </p:cNvPr>
              <p:cNvSpPr/>
              <p:nvPr/>
            </p:nvSpPr>
            <p:spPr>
              <a:xfrm>
                <a:off x="10125838" y="2922269"/>
                <a:ext cx="303092" cy="1029442"/>
              </a:xfrm>
              <a:prstGeom prst="leftBrace">
                <a:avLst>
                  <a:gd name="adj1" fmla="val 8333"/>
                  <a:gd name="adj2" fmla="val 50784"/>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TW"/>
              </a:p>
            </p:txBody>
          </p:sp>
          <p:sp>
            <p:nvSpPr>
              <p:cNvPr id="47" name="文字方塊 4">
                <a:extLst>
                  <a:ext uri="{FF2B5EF4-FFF2-40B4-BE49-F238E27FC236}">
                    <a16:creationId xmlns:a16="http://schemas.microsoft.com/office/drawing/2014/main" id="{AA46F433-9CD6-9E47-A9F6-E4C5F604E312}"/>
                  </a:ext>
                </a:extLst>
              </p:cNvPr>
              <p:cNvSpPr txBox="1"/>
              <p:nvPr/>
            </p:nvSpPr>
            <p:spPr>
              <a:xfrm>
                <a:off x="10277384" y="2721449"/>
                <a:ext cx="1150972"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2400" b="1">
                    <a:solidFill>
                      <a:srgbClr val="FF2600"/>
                    </a:solidFill>
                    <a:ea typeface="新細明體"/>
                    <a:cs typeface="Calibri"/>
                  </a:rPr>
                  <a:t>true</a:t>
                </a:r>
                <a:endParaRPr lang="zh-TW" b="1">
                  <a:solidFill>
                    <a:srgbClr val="FF2600"/>
                  </a:solidFill>
                  <a:cs typeface="Calibri" panose="020F0502020204030204"/>
                </a:endParaRPr>
              </a:p>
            </p:txBody>
          </p:sp>
          <p:sp>
            <p:nvSpPr>
              <p:cNvPr id="48" name="文字方塊 4">
                <a:extLst>
                  <a:ext uri="{FF2B5EF4-FFF2-40B4-BE49-F238E27FC236}">
                    <a16:creationId xmlns:a16="http://schemas.microsoft.com/office/drawing/2014/main" id="{FD88C608-9457-9F45-9AB1-8E309EFF8E4A}"/>
                  </a:ext>
                </a:extLst>
              </p:cNvPr>
              <p:cNvSpPr txBox="1"/>
              <p:nvPr/>
            </p:nvSpPr>
            <p:spPr>
              <a:xfrm>
                <a:off x="10277384" y="3618660"/>
                <a:ext cx="1150972"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2400" b="1">
                    <a:solidFill>
                      <a:srgbClr val="008F00"/>
                    </a:solidFill>
                    <a:ea typeface="新細明體"/>
                    <a:cs typeface="Calibri"/>
                  </a:rPr>
                  <a:t>false</a:t>
                </a:r>
                <a:endParaRPr lang="zh-TW" b="1">
                  <a:solidFill>
                    <a:srgbClr val="008F00"/>
                  </a:solidFill>
                  <a:cs typeface="Calibri" panose="020F0502020204030204"/>
                </a:endParaRPr>
              </a:p>
            </p:txBody>
          </p:sp>
          <p:sp>
            <p:nvSpPr>
              <p:cNvPr id="49" name="文字方塊 4">
                <a:extLst>
                  <a:ext uri="{FF2B5EF4-FFF2-40B4-BE49-F238E27FC236}">
                    <a16:creationId xmlns:a16="http://schemas.microsoft.com/office/drawing/2014/main" id="{82B83270-2E10-3D43-8801-E8C082CC73D1}"/>
                  </a:ext>
                </a:extLst>
              </p:cNvPr>
              <p:cNvSpPr txBox="1"/>
              <p:nvPr/>
            </p:nvSpPr>
            <p:spPr>
              <a:xfrm>
                <a:off x="10495274" y="3159552"/>
                <a:ext cx="1733305"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2400" b="1">
                    <a:solidFill>
                      <a:srgbClr val="0432FF"/>
                    </a:solidFill>
                    <a:ea typeface="新細明體"/>
                    <a:cs typeface="Calibri"/>
                  </a:rPr>
                  <a:t>inconclusive</a:t>
                </a:r>
                <a:endParaRPr lang="zh-TW" b="1">
                  <a:solidFill>
                    <a:srgbClr val="0432FF"/>
                  </a:solidFill>
                  <a:cs typeface="Calibri" panose="020F0502020204030204"/>
                </a:endParaRPr>
              </a:p>
            </p:txBody>
          </p:sp>
        </p:grpSp>
        <p:grpSp>
          <p:nvGrpSpPr>
            <p:cNvPr id="54" name="Group 53">
              <a:extLst>
                <a:ext uri="{FF2B5EF4-FFF2-40B4-BE49-F238E27FC236}">
                  <a16:creationId xmlns:a16="http://schemas.microsoft.com/office/drawing/2014/main" id="{3A7383F9-C5D2-6642-B33F-84E1E71ED01F}"/>
                </a:ext>
              </a:extLst>
            </p:cNvPr>
            <p:cNvGrpSpPr/>
            <p:nvPr/>
          </p:nvGrpSpPr>
          <p:grpSpPr>
            <a:xfrm>
              <a:off x="104277" y="4576853"/>
              <a:ext cx="4933269" cy="461665"/>
              <a:chOff x="104277" y="4576853"/>
              <a:chExt cx="4933269" cy="461665"/>
            </a:xfrm>
          </p:grpSpPr>
          <p:sp>
            <p:nvSpPr>
              <p:cNvPr id="38" name="文字方塊 13">
                <a:extLst>
                  <a:ext uri="{FF2B5EF4-FFF2-40B4-BE49-F238E27FC236}">
                    <a16:creationId xmlns:a16="http://schemas.microsoft.com/office/drawing/2014/main" id="{DED02F3B-0570-DB44-89F8-B1D1A1E8BED3}"/>
                  </a:ext>
                </a:extLst>
              </p:cNvPr>
              <p:cNvSpPr txBox="1"/>
              <p:nvPr/>
            </p:nvSpPr>
            <p:spPr>
              <a:xfrm>
                <a:off x="172735" y="4576853"/>
                <a:ext cx="1376624" cy="461665"/>
              </a:xfrm>
              <a:prstGeom prst="rect">
                <a:avLst/>
              </a:prstGeom>
              <a:solidFill>
                <a:srgbClr val="4DEA7A"/>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2400">
                    <a:ea typeface="新細明體"/>
                    <a:cs typeface="Calibri"/>
                  </a:rPr>
                  <a:t>Premise</a:t>
                </a:r>
                <a:endParaRPr lang="zh-TW" altLang="en-US" sz="2400">
                  <a:ea typeface="新細明體"/>
                  <a:cs typeface="Calibri"/>
                </a:endParaRPr>
              </a:p>
            </p:txBody>
          </p:sp>
          <p:sp>
            <p:nvSpPr>
              <p:cNvPr id="39" name="文字方塊 13">
                <a:extLst>
                  <a:ext uri="{FF2B5EF4-FFF2-40B4-BE49-F238E27FC236}">
                    <a16:creationId xmlns:a16="http://schemas.microsoft.com/office/drawing/2014/main" id="{EFF42430-5D9D-D74E-A409-189FE3CD367F}"/>
                  </a:ext>
                </a:extLst>
              </p:cNvPr>
              <p:cNvSpPr txBox="1"/>
              <p:nvPr/>
            </p:nvSpPr>
            <p:spPr>
              <a:xfrm>
                <a:off x="1554684" y="4576853"/>
                <a:ext cx="1652657" cy="461665"/>
              </a:xfrm>
              <a:prstGeom prst="rect">
                <a:avLst/>
              </a:prstGeom>
              <a:solidFill>
                <a:srgbClr val="FFC000"/>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2400">
                    <a:ea typeface="新細明體"/>
                    <a:cs typeface="Calibri"/>
                  </a:rPr>
                  <a:t>?</a:t>
                </a:r>
                <a:r>
                  <a:rPr lang="zh-TW" altLang="en-US" sz="2400">
                    <a:ea typeface="新細明體"/>
                    <a:cs typeface="Calibri"/>
                  </a:rPr>
                  <a:t> </a:t>
                </a:r>
                <a:r>
                  <a:rPr lang="en-US" altLang="zh-TW" sz="2400" b="1">
                    <a:solidFill>
                      <a:schemeClr val="tx1">
                        <a:lumMod val="95000"/>
                        <a:lumOff val="5000"/>
                      </a:schemeClr>
                    </a:solidFill>
                    <a:ea typeface="新細明體"/>
                    <a:cs typeface="Calibri"/>
                  </a:rPr>
                  <a:t>[MASK].</a:t>
                </a:r>
                <a:r>
                  <a:rPr lang="zh-TW" altLang="en-US" sz="2400">
                    <a:ea typeface="新細明體"/>
                    <a:cs typeface="Calibri"/>
                  </a:rPr>
                  <a:t> </a:t>
                </a:r>
              </a:p>
            </p:txBody>
          </p:sp>
          <p:sp>
            <p:nvSpPr>
              <p:cNvPr id="40" name="文字方塊 13">
                <a:extLst>
                  <a:ext uri="{FF2B5EF4-FFF2-40B4-BE49-F238E27FC236}">
                    <a16:creationId xmlns:a16="http://schemas.microsoft.com/office/drawing/2014/main" id="{E28EA1D9-2FD9-8A48-9678-5A8312A559B8}"/>
                  </a:ext>
                </a:extLst>
              </p:cNvPr>
              <p:cNvSpPr txBox="1"/>
              <p:nvPr/>
            </p:nvSpPr>
            <p:spPr>
              <a:xfrm>
                <a:off x="3208778" y="4576853"/>
                <a:ext cx="1652657" cy="461665"/>
              </a:xfrm>
              <a:prstGeom prst="rect">
                <a:avLst/>
              </a:prstGeom>
              <a:solidFill>
                <a:srgbClr val="FAE600"/>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2400">
                    <a:ea typeface="新細明體"/>
                    <a:cs typeface="Calibri"/>
                  </a:rPr>
                  <a:t>Hypothesis</a:t>
                </a:r>
                <a:endParaRPr lang="zh-TW" altLang="en-US" sz="2400">
                  <a:ea typeface="新細明體"/>
                  <a:cs typeface="Calibri"/>
                </a:endParaRPr>
              </a:p>
            </p:txBody>
          </p:sp>
          <p:sp>
            <p:nvSpPr>
              <p:cNvPr id="50" name="文字方塊 13">
                <a:extLst>
                  <a:ext uri="{FF2B5EF4-FFF2-40B4-BE49-F238E27FC236}">
                    <a16:creationId xmlns:a16="http://schemas.microsoft.com/office/drawing/2014/main" id="{63B03C96-17B5-434D-8E1C-C540C5E4D6D3}"/>
                  </a:ext>
                </a:extLst>
              </p:cNvPr>
              <p:cNvSpPr txBox="1"/>
              <p:nvPr/>
            </p:nvSpPr>
            <p:spPr>
              <a:xfrm>
                <a:off x="4824606" y="4576853"/>
                <a:ext cx="212940" cy="461665"/>
              </a:xfrm>
              <a:prstGeom prst="rect">
                <a:avLst/>
              </a:prstGeom>
              <a:solidFill>
                <a:srgbClr val="FFC000"/>
              </a:solidFill>
              <a:ln>
                <a:no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2400">
                    <a:ea typeface="新細明體"/>
                    <a:cs typeface="Calibri"/>
                  </a:rPr>
                  <a:t>“</a:t>
                </a:r>
                <a:endParaRPr lang="zh-TW" altLang="en-US" sz="2400">
                  <a:ea typeface="新細明體"/>
                  <a:cs typeface="Calibri"/>
                </a:endParaRPr>
              </a:p>
            </p:txBody>
          </p:sp>
          <p:sp>
            <p:nvSpPr>
              <p:cNvPr id="51" name="文字方塊 13">
                <a:extLst>
                  <a:ext uri="{FF2B5EF4-FFF2-40B4-BE49-F238E27FC236}">
                    <a16:creationId xmlns:a16="http://schemas.microsoft.com/office/drawing/2014/main" id="{962A5606-AFDD-F946-82EF-439A8FDBCE8D}"/>
                  </a:ext>
                </a:extLst>
              </p:cNvPr>
              <p:cNvSpPr txBox="1"/>
              <p:nvPr/>
            </p:nvSpPr>
            <p:spPr>
              <a:xfrm>
                <a:off x="3100727" y="4576853"/>
                <a:ext cx="212940" cy="461665"/>
              </a:xfrm>
              <a:prstGeom prst="rect">
                <a:avLst/>
              </a:prstGeom>
              <a:solidFill>
                <a:srgbClr val="FFC000"/>
              </a:solidFill>
              <a:ln>
                <a:no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2400">
                    <a:ea typeface="新細明體"/>
                    <a:cs typeface="Calibri"/>
                  </a:rPr>
                  <a:t>“</a:t>
                </a:r>
                <a:endParaRPr lang="zh-TW" altLang="en-US" sz="2400">
                  <a:ea typeface="新細明體"/>
                  <a:cs typeface="Calibri"/>
                </a:endParaRPr>
              </a:p>
            </p:txBody>
          </p:sp>
          <p:sp>
            <p:nvSpPr>
              <p:cNvPr id="52" name="文字方塊 13">
                <a:extLst>
                  <a:ext uri="{FF2B5EF4-FFF2-40B4-BE49-F238E27FC236}">
                    <a16:creationId xmlns:a16="http://schemas.microsoft.com/office/drawing/2014/main" id="{2957611F-148A-C444-845D-8F11D800C97B}"/>
                  </a:ext>
                </a:extLst>
              </p:cNvPr>
              <p:cNvSpPr txBox="1"/>
              <p:nvPr/>
            </p:nvSpPr>
            <p:spPr>
              <a:xfrm>
                <a:off x="1398845" y="4576853"/>
                <a:ext cx="212940" cy="461665"/>
              </a:xfrm>
              <a:prstGeom prst="rect">
                <a:avLst/>
              </a:prstGeom>
              <a:solidFill>
                <a:srgbClr val="FFC000"/>
              </a:solidFill>
              <a:ln>
                <a:no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2400">
                    <a:ea typeface="新細明體"/>
                    <a:cs typeface="Calibri"/>
                  </a:rPr>
                  <a:t>“</a:t>
                </a:r>
                <a:endParaRPr lang="zh-TW" altLang="en-US" sz="2400">
                  <a:ea typeface="新細明體"/>
                  <a:cs typeface="Calibri"/>
                </a:endParaRPr>
              </a:p>
            </p:txBody>
          </p:sp>
          <p:sp>
            <p:nvSpPr>
              <p:cNvPr id="53" name="文字方塊 13">
                <a:extLst>
                  <a:ext uri="{FF2B5EF4-FFF2-40B4-BE49-F238E27FC236}">
                    <a16:creationId xmlns:a16="http://schemas.microsoft.com/office/drawing/2014/main" id="{EDB44EE1-6C47-384D-A47D-198D45F0C217}"/>
                  </a:ext>
                </a:extLst>
              </p:cNvPr>
              <p:cNvSpPr txBox="1"/>
              <p:nvPr/>
            </p:nvSpPr>
            <p:spPr>
              <a:xfrm>
                <a:off x="104277" y="4576853"/>
                <a:ext cx="212940" cy="461665"/>
              </a:xfrm>
              <a:prstGeom prst="rect">
                <a:avLst/>
              </a:prstGeom>
              <a:solidFill>
                <a:srgbClr val="FFC000"/>
              </a:solidFill>
              <a:ln>
                <a:no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2400">
                    <a:ea typeface="新細明體"/>
                    <a:cs typeface="Calibri"/>
                  </a:rPr>
                  <a:t>“</a:t>
                </a:r>
                <a:endParaRPr lang="zh-TW" altLang="en-US" sz="2400">
                  <a:ea typeface="新細明體"/>
                  <a:cs typeface="Calibri"/>
                </a:endParaRPr>
              </a:p>
            </p:txBody>
          </p:sp>
        </p:grpSp>
      </p:grpSp>
      <p:sp>
        <p:nvSpPr>
          <p:cNvPr id="55" name="Plus 54">
            <a:extLst>
              <a:ext uri="{FF2B5EF4-FFF2-40B4-BE49-F238E27FC236}">
                <a16:creationId xmlns:a16="http://schemas.microsoft.com/office/drawing/2014/main" id="{A6CAD836-EA01-4647-90CE-2B3CFBEDD332}"/>
              </a:ext>
            </a:extLst>
          </p:cNvPr>
          <p:cNvSpPr/>
          <p:nvPr/>
        </p:nvSpPr>
        <p:spPr>
          <a:xfrm>
            <a:off x="5045609" y="3037524"/>
            <a:ext cx="553570" cy="549871"/>
          </a:xfrm>
          <a:prstGeom prst="mathPlus">
            <a:avLst>
              <a:gd name="adj1" fmla="val 1621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56" name="Plus 55">
            <a:extLst>
              <a:ext uri="{FF2B5EF4-FFF2-40B4-BE49-F238E27FC236}">
                <a16:creationId xmlns:a16="http://schemas.microsoft.com/office/drawing/2014/main" id="{4D5D6E0C-5D52-6E45-B7D0-F8A2D68FD0D4}"/>
              </a:ext>
            </a:extLst>
          </p:cNvPr>
          <p:cNvSpPr/>
          <p:nvPr/>
        </p:nvSpPr>
        <p:spPr>
          <a:xfrm>
            <a:off x="5045609" y="5049816"/>
            <a:ext cx="553570" cy="549871"/>
          </a:xfrm>
          <a:prstGeom prst="mathPlus">
            <a:avLst>
              <a:gd name="adj1" fmla="val 1621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57" name="箭號: 向右 112">
            <a:extLst>
              <a:ext uri="{FF2B5EF4-FFF2-40B4-BE49-F238E27FC236}">
                <a16:creationId xmlns:a16="http://schemas.microsoft.com/office/drawing/2014/main" id="{C89EB523-5DAE-C841-BF23-5A63299EE811}"/>
              </a:ext>
            </a:extLst>
          </p:cNvPr>
          <p:cNvSpPr/>
          <p:nvPr/>
        </p:nvSpPr>
        <p:spPr>
          <a:xfrm>
            <a:off x="8350307" y="3051850"/>
            <a:ext cx="522275" cy="455341"/>
          </a:xfrm>
          <a:prstGeom prst="rightArrow">
            <a:avLst>
              <a:gd name="adj1" fmla="val 27933"/>
              <a:gd name="adj2" fmla="val 36759"/>
            </a:avLst>
          </a:prstGeom>
          <a:solidFill>
            <a:srgbClr val="7D4B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8" name="箭號: 向右 112">
            <a:extLst>
              <a:ext uri="{FF2B5EF4-FFF2-40B4-BE49-F238E27FC236}">
                <a16:creationId xmlns:a16="http://schemas.microsoft.com/office/drawing/2014/main" id="{4CEE1854-CFA7-7341-9A8E-6FE957048A3C}"/>
              </a:ext>
            </a:extLst>
          </p:cNvPr>
          <p:cNvSpPr/>
          <p:nvPr/>
        </p:nvSpPr>
        <p:spPr>
          <a:xfrm>
            <a:off x="8386746" y="5202522"/>
            <a:ext cx="522275" cy="455341"/>
          </a:xfrm>
          <a:prstGeom prst="rightArrow">
            <a:avLst>
              <a:gd name="adj1" fmla="val 27933"/>
              <a:gd name="adj2" fmla="val 36759"/>
            </a:avLst>
          </a:prstGeom>
          <a:solidFill>
            <a:srgbClr val="7D4B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62" name="Group 61">
            <a:extLst>
              <a:ext uri="{FF2B5EF4-FFF2-40B4-BE49-F238E27FC236}">
                <a16:creationId xmlns:a16="http://schemas.microsoft.com/office/drawing/2014/main" id="{2CB60795-594C-C04A-9194-114B4D5954EE}"/>
              </a:ext>
            </a:extLst>
          </p:cNvPr>
          <p:cNvGrpSpPr/>
          <p:nvPr/>
        </p:nvGrpSpPr>
        <p:grpSpPr>
          <a:xfrm>
            <a:off x="9280621" y="4654245"/>
            <a:ext cx="2494573" cy="1681791"/>
            <a:chOff x="5607885" y="2588104"/>
            <a:chExt cx="3121550" cy="1681791"/>
          </a:xfrm>
        </p:grpSpPr>
        <p:sp>
          <p:nvSpPr>
            <p:cNvPr id="63" name="矩形 6">
              <a:extLst>
                <a:ext uri="{FF2B5EF4-FFF2-40B4-BE49-F238E27FC236}">
                  <a16:creationId xmlns:a16="http://schemas.microsoft.com/office/drawing/2014/main" id="{4E9C8BE1-21A6-4B4A-9D23-FA25CA313A03}"/>
                </a:ext>
              </a:extLst>
            </p:cNvPr>
            <p:cNvSpPr/>
            <p:nvPr/>
          </p:nvSpPr>
          <p:spPr>
            <a:xfrm>
              <a:off x="5607885" y="2588104"/>
              <a:ext cx="3121550" cy="1681791"/>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ltLang="zh-TW" sz="2400">
                <a:solidFill>
                  <a:schemeClr val="tx1"/>
                </a:solidFill>
                <a:ea typeface="新細明體"/>
                <a:cs typeface="Calibri"/>
              </a:endParaRPr>
            </a:p>
            <a:p>
              <a:pPr algn="ctr"/>
              <a:r>
                <a:rPr lang="zh-TW" altLang="en-US" sz="2400">
                  <a:solidFill>
                    <a:schemeClr val="tx1"/>
                  </a:solidFill>
                  <a:ea typeface="新細明體"/>
                  <a:cs typeface="Calibri"/>
                </a:rPr>
                <a:t>BERT</a:t>
              </a:r>
            </a:p>
          </p:txBody>
        </p:sp>
        <p:sp>
          <p:nvSpPr>
            <p:cNvPr id="64" name="矩形 87">
              <a:extLst>
                <a:ext uri="{FF2B5EF4-FFF2-40B4-BE49-F238E27FC236}">
                  <a16:creationId xmlns:a16="http://schemas.microsoft.com/office/drawing/2014/main" id="{B2D8F861-1067-6E45-A14D-F882DD93E358}"/>
                </a:ext>
              </a:extLst>
            </p:cNvPr>
            <p:cNvSpPr/>
            <p:nvPr/>
          </p:nvSpPr>
          <p:spPr>
            <a:xfrm>
              <a:off x="6278183" y="2588104"/>
              <a:ext cx="1780954" cy="584791"/>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zh-TW" altLang="en-US" sz="2400">
                  <a:solidFill>
                    <a:schemeClr val="tx1"/>
                  </a:solidFill>
                  <a:latin typeface="Calibri"/>
                  <a:ea typeface="新細明體"/>
                  <a:cs typeface="Calibri"/>
                </a:rPr>
                <a:t>LM Head</a:t>
              </a:r>
              <a:endParaRPr lang="zh-TW">
                <a:solidFill>
                  <a:schemeClr val="tx1"/>
                </a:solidFill>
              </a:endParaRPr>
            </a:p>
          </p:txBody>
        </p:sp>
      </p:grpSp>
      <p:grpSp>
        <p:nvGrpSpPr>
          <p:cNvPr id="65" name="Group 64">
            <a:extLst>
              <a:ext uri="{FF2B5EF4-FFF2-40B4-BE49-F238E27FC236}">
                <a16:creationId xmlns:a16="http://schemas.microsoft.com/office/drawing/2014/main" id="{46D1C792-B230-A241-88D1-765361F4CE4C}"/>
              </a:ext>
            </a:extLst>
          </p:cNvPr>
          <p:cNvGrpSpPr/>
          <p:nvPr/>
        </p:nvGrpSpPr>
        <p:grpSpPr>
          <a:xfrm>
            <a:off x="9280621" y="2388081"/>
            <a:ext cx="2494573" cy="1681791"/>
            <a:chOff x="5607885" y="2588104"/>
            <a:chExt cx="3121550" cy="1681791"/>
          </a:xfrm>
        </p:grpSpPr>
        <p:sp>
          <p:nvSpPr>
            <p:cNvPr id="66" name="矩形 6">
              <a:extLst>
                <a:ext uri="{FF2B5EF4-FFF2-40B4-BE49-F238E27FC236}">
                  <a16:creationId xmlns:a16="http://schemas.microsoft.com/office/drawing/2014/main" id="{F7CC3792-1462-1146-B2A5-5B49D3C118B6}"/>
                </a:ext>
              </a:extLst>
            </p:cNvPr>
            <p:cNvSpPr/>
            <p:nvPr/>
          </p:nvSpPr>
          <p:spPr>
            <a:xfrm>
              <a:off x="5607885" y="2588104"/>
              <a:ext cx="3121550" cy="1681791"/>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ltLang="zh-TW" sz="2400">
                <a:solidFill>
                  <a:schemeClr val="tx1"/>
                </a:solidFill>
                <a:ea typeface="新細明體"/>
                <a:cs typeface="Calibri"/>
              </a:endParaRPr>
            </a:p>
            <a:p>
              <a:pPr algn="ctr"/>
              <a:r>
                <a:rPr lang="zh-TW" altLang="en-US" sz="2400">
                  <a:solidFill>
                    <a:schemeClr val="tx1"/>
                  </a:solidFill>
                  <a:ea typeface="新細明體"/>
                  <a:cs typeface="Calibri"/>
                </a:rPr>
                <a:t>BERT</a:t>
              </a:r>
            </a:p>
          </p:txBody>
        </p:sp>
        <p:sp>
          <p:nvSpPr>
            <p:cNvPr id="67" name="矩形 87">
              <a:extLst>
                <a:ext uri="{FF2B5EF4-FFF2-40B4-BE49-F238E27FC236}">
                  <a16:creationId xmlns:a16="http://schemas.microsoft.com/office/drawing/2014/main" id="{EE24BA69-31D4-9842-A2CA-2E934B6ED687}"/>
                </a:ext>
              </a:extLst>
            </p:cNvPr>
            <p:cNvSpPr/>
            <p:nvPr/>
          </p:nvSpPr>
          <p:spPr>
            <a:xfrm>
              <a:off x="6278183" y="2588104"/>
              <a:ext cx="1780954" cy="58479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zh-TW" altLang="en-US" sz="2400">
                  <a:solidFill>
                    <a:schemeClr val="tx1"/>
                  </a:solidFill>
                  <a:latin typeface="Calibri"/>
                  <a:ea typeface="新細明體"/>
                  <a:cs typeface="Calibri"/>
                </a:rPr>
                <a:t>LM Head</a:t>
              </a:r>
              <a:endParaRPr lang="zh-TW">
                <a:solidFill>
                  <a:schemeClr val="tx1"/>
                </a:solidFill>
              </a:endParaRPr>
            </a:p>
          </p:txBody>
        </p:sp>
      </p:grpSp>
      <p:sp>
        <p:nvSpPr>
          <p:cNvPr id="68" name="文字方塊 4">
            <a:extLst>
              <a:ext uri="{FF2B5EF4-FFF2-40B4-BE49-F238E27FC236}">
                <a16:creationId xmlns:a16="http://schemas.microsoft.com/office/drawing/2014/main" id="{2DC7E70F-B485-7B4E-AB5A-DEEED8908E2B}"/>
              </a:ext>
            </a:extLst>
          </p:cNvPr>
          <p:cNvSpPr txBox="1"/>
          <p:nvPr/>
        </p:nvSpPr>
        <p:spPr>
          <a:xfrm>
            <a:off x="8003539" y="2308683"/>
            <a:ext cx="1423242" cy="83099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2400">
                <a:ea typeface="新細明體"/>
                <a:cs typeface="Calibri"/>
              </a:rPr>
              <a:t>Prompt</a:t>
            </a:r>
            <a:br>
              <a:rPr lang="en-US" altLang="zh-TW" sz="2400">
                <a:ea typeface="新細明體"/>
                <a:cs typeface="Calibri"/>
              </a:rPr>
            </a:br>
            <a:r>
              <a:rPr lang="en-US" altLang="zh-TW" sz="2400">
                <a:ea typeface="新細明體"/>
                <a:cs typeface="Calibri"/>
              </a:rPr>
              <a:t>Tune</a:t>
            </a:r>
            <a:endParaRPr lang="zh-TW">
              <a:cs typeface="Calibri" panose="020F0502020204030204"/>
            </a:endParaRPr>
          </a:p>
        </p:txBody>
      </p:sp>
      <p:sp>
        <p:nvSpPr>
          <p:cNvPr id="69" name="文字方塊 4">
            <a:extLst>
              <a:ext uri="{FF2B5EF4-FFF2-40B4-BE49-F238E27FC236}">
                <a16:creationId xmlns:a16="http://schemas.microsoft.com/office/drawing/2014/main" id="{0098BA3B-5D86-E343-8885-ACDC777BDB4E}"/>
              </a:ext>
            </a:extLst>
          </p:cNvPr>
          <p:cNvSpPr txBox="1"/>
          <p:nvPr/>
        </p:nvSpPr>
        <p:spPr>
          <a:xfrm>
            <a:off x="8003539" y="4480499"/>
            <a:ext cx="1423242" cy="83099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2400">
                <a:ea typeface="新細明體"/>
                <a:cs typeface="Calibri"/>
              </a:rPr>
              <a:t>Prompt</a:t>
            </a:r>
            <a:br>
              <a:rPr lang="en-US" altLang="zh-TW" sz="2400">
                <a:ea typeface="新細明體"/>
                <a:cs typeface="Calibri"/>
              </a:rPr>
            </a:br>
            <a:r>
              <a:rPr lang="en-US" altLang="zh-TW" sz="2400">
                <a:ea typeface="新細明體"/>
                <a:cs typeface="Calibri"/>
              </a:rPr>
              <a:t>Tune</a:t>
            </a:r>
            <a:endParaRPr lang="zh-TW">
              <a:cs typeface="Calibri" panose="020F0502020204030204"/>
            </a:endParaRPr>
          </a:p>
        </p:txBody>
      </p:sp>
      <p:sp>
        <p:nvSpPr>
          <p:cNvPr id="4" name="日期版面配置區 3">
            <a:extLst>
              <a:ext uri="{FF2B5EF4-FFF2-40B4-BE49-F238E27FC236}">
                <a16:creationId xmlns:a16="http://schemas.microsoft.com/office/drawing/2014/main" id="{315FED57-04E7-2A52-6F72-BCF6652C0B1B}"/>
              </a:ext>
            </a:extLst>
          </p:cNvPr>
          <p:cNvSpPr>
            <a:spLocks noGrp="1"/>
          </p:cNvSpPr>
          <p:nvPr>
            <p:ph type="dt" sz="half" idx="10"/>
          </p:nvPr>
        </p:nvSpPr>
        <p:spPr>
          <a:xfrm>
            <a:off x="842165" y="6413727"/>
            <a:ext cx="7594600" cy="365125"/>
          </a:xfrm>
        </p:spPr>
        <p:txBody>
          <a:bodyPr/>
          <a:lstStyle/>
          <a:p>
            <a:r>
              <a:rPr lang="en-US" altLang="zh-TW"/>
              <a:t>Schick, Timo, and Hinrich </a:t>
            </a:r>
            <a:r>
              <a:rPr lang="en-US" altLang="zh-TW" err="1"/>
              <a:t>Schütze</a:t>
            </a:r>
            <a:r>
              <a:rPr lang="en-US" altLang="zh-TW"/>
              <a:t>. "Exploiting Cloze-Questions for Few-Shot Text Classification and Natural Language Inference." </a:t>
            </a:r>
            <a:r>
              <a:rPr lang="en-US" altLang="zh-TW" i="1"/>
              <a:t>Proceedings of the 16th Conference of the European Chapter of the Association for Computational Linguistics: Main Volume</a:t>
            </a:r>
            <a:r>
              <a:rPr lang="en-US" altLang="zh-TW"/>
              <a:t>. 2021.</a:t>
            </a:r>
            <a:endParaRPr lang="en-TW" altLang="zh-TW"/>
          </a:p>
        </p:txBody>
      </p:sp>
    </p:spTree>
    <p:extLst>
      <p:ext uri="{BB962C8B-B14F-4D97-AF65-F5344CB8AC3E}">
        <p14:creationId xmlns:p14="http://schemas.microsoft.com/office/powerpoint/2010/main" val="323856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69"/>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55" grpId="0" animBg="1"/>
      <p:bldP spid="56" grpId="0" animBg="1"/>
      <p:bldP spid="57" grpId="0" animBg="1"/>
      <p:bldP spid="58" grpId="0" animBg="1"/>
      <p:bldP spid="68" grpId="0"/>
      <p:bldP spid="69" grpId="0"/>
    </p:bld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29A45-0ACF-734E-8420-9E8DB349112C}"/>
              </a:ext>
            </a:extLst>
          </p:cNvPr>
          <p:cNvSpPr>
            <a:spLocks noGrp="1"/>
          </p:cNvSpPr>
          <p:nvPr>
            <p:ph type="title"/>
          </p:nvPr>
        </p:nvSpPr>
        <p:spPr/>
        <p:txBody>
          <a:bodyPr>
            <a:normAutofit/>
          </a:bodyPr>
          <a:lstStyle/>
          <a:p>
            <a:r>
              <a:rPr lang="en-US" altLang="zh-TW" sz="3600"/>
              <a:t>Semi-supervised learning with PLMs: PET</a:t>
            </a:r>
            <a:endParaRPr lang="en-TW" sz="3600"/>
          </a:p>
        </p:txBody>
      </p:sp>
      <p:sp>
        <p:nvSpPr>
          <p:cNvPr id="3" name="Content Placeholder 2">
            <a:extLst>
              <a:ext uri="{FF2B5EF4-FFF2-40B4-BE49-F238E27FC236}">
                <a16:creationId xmlns:a16="http://schemas.microsoft.com/office/drawing/2014/main" id="{484CB5D9-6AC8-A143-B93F-BF6730EB1F8A}"/>
              </a:ext>
            </a:extLst>
          </p:cNvPr>
          <p:cNvSpPr>
            <a:spLocks noGrp="1"/>
          </p:cNvSpPr>
          <p:nvPr>
            <p:ph idx="1"/>
          </p:nvPr>
        </p:nvSpPr>
        <p:spPr/>
        <p:txBody>
          <a:bodyPr/>
          <a:lstStyle/>
          <a:p>
            <a:r>
              <a:rPr lang="en-US"/>
              <a:t>Pattern-Exploiting Training</a:t>
            </a:r>
            <a:r>
              <a:rPr lang="zh-TW" altLang="en-US"/>
              <a:t> </a:t>
            </a:r>
            <a:r>
              <a:rPr lang="en-US" altLang="zh-TW"/>
              <a:t>(PET)</a:t>
            </a:r>
          </a:p>
          <a:p>
            <a:pPr lvl="1"/>
            <a:r>
              <a:rPr lang="en-US" altLang="zh-TW"/>
              <a:t>Step</a:t>
            </a:r>
            <a:r>
              <a:rPr lang="zh-TW" altLang="en-US"/>
              <a:t> </a:t>
            </a:r>
            <a:r>
              <a:rPr lang="en-US" altLang="zh-TW"/>
              <a:t>2:</a:t>
            </a:r>
            <a:r>
              <a:rPr lang="zh-TW" altLang="en-US"/>
              <a:t> </a:t>
            </a:r>
            <a:r>
              <a:rPr lang="en-US" altLang="zh-TW"/>
              <a:t>Predict</a:t>
            </a:r>
            <a:r>
              <a:rPr lang="zh-TW" altLang="en-US"/>
              <a:t> </a:t>
            </a:r>
            <a:r>
              <a:rPr lang="en-US" altLang="zh-TW"/>
              <a:t>the</a:t>
            </a:r>
            <a:r>
              <a:rPr lang="zh-TW" altLang="en-US"/>
              <a:t> </a:t>
            </a:r>
            <a:r>
              <a:rPr lang="en-US" altLang="zh-TW"/>
              <a:t>unlabeled</a:t>
            </a:r>
            <a:r>
              <a:rPr lang="zh-TW" altLang="en-US"/>
              <a:t> </a:t>
            </a:r>
            <a:r>
              <a:rPr lang="en-US" altLang="zh-TW"/>
              <a:t>dataset</a:t>
            </a:r>
            <a:r>
              <a:rPr lang="zh-TW" altLang="en-US"/>
              <a:t> </a:t>
            </a:r>
            <a:r>
              <a:rPr lang="en-US" altLang="zh-TW"/>
              <a:t>and</a:t>
            </a:r>
            <a:r>
              <a:rPr lang="zh-TW" altLang="en-US"/>
              <a:t> </a:t>
            </a:r>
            <a:r>
              <a:rPr lang="en-US" altLang="zh-TW"/>
              <a:t>combine</a:t>
            </a:r>
            <a:r>
              <a:rPr lang="zh-TW" altLang="en-US"/>
              <a:t> </a:t>
            </a:r>
            <a:r>
              <a:rPr lang="en-US" altLang="zh-TW"/>
              <a:t>the</a:t>
            </a:r>
            <a:r>
              <a:rPr lang="zh-TW" altLang="en-US"/>
              <a:t> </a:t>
            </a:r>
            <a:r>
              <a:rPr lang="en-US" altLang="zh-TW"/>
              <a:t>predictions</a:t>
            </a:r>
            <a:r>
              <a:rPr lang="zh-TW" altLang="en-US"/>
              <a:t> </a:t>
            </a:r>
            <a:r>
              <a:rPr lang="en-US" altLang="zh-TW"/>
              <a:t>from</a:t>
            </a:r>
            <a:r>
              <a:rPr lang="zh-TW" altLang="en-US"/>
              <a:t> </a:t>
            </a:r>
            <a:r>
              <a:rPr lang="en-US" altLang="zh-TW"/>
              <a:t>different</a:t>
            </a:r>
            <a:r>
              <a:rPr lang="zh-TW" altLang="en-US"/>
              <a:t> </a:t>
            </a:r>
            <a:r>
              <a:rPr lang="en-US" altLang="zh-TW"/>
              <a:t>models</a:t>
            </a:r>
            <a:endParaRPr lang="en-TW"/>
          </a:p>
        </p:txBody>
      </p:sp>
      <p:grpSp>
        <p:nvGrpSpPr>
          <p:cNvPr id="14" name="Group 13">
            <a:extLst>
              <a:ext uri="{FF2B5EF4-FFF2-40B4-BE49-F238E27FC236}">
                <a16:creationId xmlns:a16="http://schemas.microsoft.com/office/drawing/2014/main" id="{F8C79653-DF43-9D48-B199-D4B9256CAAF4}"/>
              </a:ext>
            </a:extLst>
          </p:cNvPr>
          <p:cNvGrpSpPr/>
          <p:nvPr/>
        </p:nvGrpSpPr>
        <p:grpSpPr>
          <a:xfrm>
            <a:off x="313662" y="2388082"/>
            <a:ext cx="4662439" cy="475971"/>
            <a:chOff x="2365545" y="4979700"/>
            <a:chExt cx="4662439" cy="475971"/>
          </a:xfrm>
        </p:grpSpPr>
        <p:sp>
          <p:nvSpPr>
            <p:cNvPr id="8" name="文字方塊 13">
              <a:extLst>
                <a:ext uri="{FF2B5EF4-FFF2-40B4-BE49-F238E27FC236}">
                  <a16:creationId xmlns:a16="http://schemas.microsoft.com/office/drawing/2014/main" id="{C8BDECF9-6619-AC43-96F0-43F87658A549}"/>
                </a:ext>
              </a:extLst>
            </p:cNvPr>
            <p:cNvSpPr txBox="1"/>
            <p:nvPr/>
          </p:nvSpPr>
          <p:spPr>
            <a:xfrm>
              <a:off x="2365545" y="4994006"/>
              <a:ext cx="1376624" cy="461665"/>
            </a:xfrm>
            <a:prstGeom prst="rect">
              <a:avLst/>
            </a:prstGeom>
            <a:solidFill>
              <a:srgbClr val="4DEA7A"/>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2400">
                  <a:ea typeface="新細明體"/>
                  <a:cs typeface="Calibri"/>
                </a:rPr>
                <a:t>Premise</a:t>
              </a:r>
              <a:endParaRPr lang="zh-TW" altLang="en-US" sz="2400">
                <a:ea typeface="新細明體"/>
                <a:cs typeface="Calibri"/>
              </a:endParaRPr>
            </a:p>
          </p:txBody>
        </p:sp>
        <p:sp>
          <p:nvSpPr>
            <p:cNvPr id="9" name="文字方塊 13">
              <a:extLst>
                <a:ext uri="{FF2B5EF4-FFF2-40B4-BE49-F238E27FC236}">
                  <a16:creationId xmlns:a16="http://schemas.microsoft.com/office/drawing/2014/main" id="{9BD134EE-4A75-2B4B-8C96-A64D6CAF4C56}"/>
                </a:ext>
              </a:extLst>
            </p:cNvPr>
            <p:cNvSpPr txBox="1"/>
            <p:nvPr/>
          </p:nvSpPr>
          <p:spPr>
            <a:xfrm>
              <a:off x="3747494" y="4994005"/>
              <a:ext cx="1652657" cy="461665"/>
            </a:xfrm>
            <a:prstGeom prst="rect">
              <a:avLst/>
            </a:prstGeom>
            <a:solidFill>
              <a:srgbClr val="FFC000"/>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2400">
                  <a:ea typeface="新細明體"/>
                  <a:cs typeface="Calibri"/>
                </a:rPr>
                <a:t>?</a:t>
              </a:r>
              <a:r>
                <a:rPr lang="zh-TW" altLang="en-US" sz="2400">
                  <a:ea typeface="新細明體"/>
                  <a:cs typeface="Calibri"/>
                </a:rPr>
                <a:t> </a:t>
              </a:r>
              <a:r>
                <a:rPr lang="en-US" altLang="zh-TW" sz="2400" b="1">
                  <a:solidFill>
                    <a:schemeClr val="tx1">
                      <a:lumMod val="95000"/>
                      <a:lumOff val="5000"/>
                    </a:schemeClr>
                  </a:solidFill>
                  <a:ea typeface="新細明體"/>
                  <a:cs typeface="Calibri"/>
                </a:rPr>
                <a:t>[MASK]</a:t>
              </a:r>
              <a:r>
                <a:rPr lang="en-US" altLang="zh-TW" sz="2400">
                  <a:ea typeface="新細明體"/>
                  <a:cs typeface="Calibri"/>
                </a:rPr>
                <a:t>,</a:t>
              </a:r>
              <a:r>
                <a:rPr lang="zh-TW" altLang="en-US" sz="2400">
                  <a:ea typeface="新細明體"/>
                  <a:cs typeface="Calibri"/>
                </a:rPr>
                <a:t> </a:t>
              </a:r>
            </a:p>
          </p:txBody>
        </p:sp>
        <p:sp>
          <p:nvSpPr>
            <p:cNvPr id="10" name="文字方塊 13">
              <a:extLst>
                <a:ext uri="{FF2B5EF4-FFF2-40B4-BE49-F238E27FC236}">
                  <a16:creationId xmlns:a16="http://schemas.microsoft.com/office/drawing/2014/main" id="{23D2C07E-818E-0A44-9738-570721EE0A56}"/>
                </a:ext>
              </a:extLst>
            </p:cNvPr>
            <p:cNvSpPr txBox="1"/>
            <p:nvPr/>
          </p:nvSpPr>
          <p:spPr>
            <a:xfrm>
              <a:off x="5375327" y="4979700"/>
              <a:ext cx="1652657" cy="461665"/>
            </a:xfrm>
            <a:prstGeom prst="rect">
              <a:avLst/>
            </a:prstGeom>
            <a:solidFill>
              <a:srgbClr val="FAE600"/>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2400">
                  <a:ea typeface="新細明體"/>
                  <a:cs typeface="Calibri"/>
                </a:rPr>
                <a:t>Hypothesis</a:t>
              </a:r>
              <a:endParaRPr lang="zh-TW" altLang="en-US" sz="2400">
                <a:ea typeface="新細明體"/>
                <a:cs typeface="Calibri"/>
              </a:endParaRPr>
            </a:p>
          </p:txBody>
        </p:sp>
      </p:grpSp>
      <p:grpSp>
        <p:nvGrpSpPr>
          <p:cNvPr id="26" name="Group 25">
            <a:extLst>
              <a:ext uri="{FF2B5EF4-FFF2-40B4-BE49-F238E27FC236}">
                <a16:creationId xmlns:a16="http://schemas.microsoft.com/office/drawing/2014/main" id="{C77B6983-C2BC-C24C-8C79-338FF388BEEA}"/>
              </a:ext>
            </a:extLst>
          </p:cNvPr>
          <p:cNvGrpSpPr/>
          <p:nvPr/>
        </p:nvGrpSpPr>
        <p:grpSpPr>
          <a:xfrm>
            <a:off x="3498513" y="2871854"/>
            <a:ext cx="1302518" cy="1358876"/>
            <a:chOff x="10125838" y="2721449"/>
            <a:chExt cx="1302518" cy="1358876"/>
          </a:xfrm>
        </p:grpSpPr>
        <p:sp>
          <p:nvSpPr>
            <p:cNvPr id="22" name="Left Brace 7">
              <a:extLst>
                <a:ext uri="{FF2B5EF4-FFF2-40B4-BE49-F238E27FC236}">
                  <a16:creationId xmlns:a16="http://schemas.microsoft.com/office/drawing/2014/main" id="{62345ED6-059D-1F4D-B69A-A87A3A5FCA6A}"/>
                </a:ext>
              </a:extLst>
            </p:cNvPr>
            <p:cNvSpPr/>
            <p:nvPr/>
          </p:nvSpPr>
          <p:spPr>
            <a:xfrm>
              <a:off x="10125838" y="2922269"/>
              <a:ext cx="303092" cy="1029442"/>
            </a:xfrm>
            <a:prstGeom prst="leftBrace">
              <a:avLst>
                <a:gd name="adj1" fmla="val 8333"/>
                <a:gd name="adj2" fmla="val 50784"/>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TW"/>
            </a:p>
          </p:txBody>
        </p:sp>
        <p:sp>
          <p:nvSpPr>
            <p:cNvPr id="23" name="文字方塊 4">
              <a:extLst>
                <a:ext uri="{FF2B5EF4-FFF2-40B4-BE49-F238E27FC236}">
                  <a16:creationId xmlns:a16="http://schemas.microsoft.com/office/drawing/2014/main" id="{4CBAF495-2B46-1940-852A-E50F7AF1FD4E}"/>
                </a:ext>
              </a:extLst>
            </p:cNvPr>
            <p:cNvSpPr txBox="1"/>
            <p:nvPr/>
          </p:nvSpPr>
          <p:spPr>
            <a:xfrm>
              <a:off x="10277384" y="2721449"/>
              <a:ext cx="1150972"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2400" b="1">
                  <a:solidFill>
                    <a:srgbClr val="FF2600"/>
                  </a:solidFill>
                  <a:ea typeface="新細明體"/>
                  <a:cs typeface="Calibri"/>
                </a:rPr>
                <a:t>yes</a:t>
              </a:r>
              <a:endParaRPr lang="zh-TW" b="1">
                <a:solidFill>
                  <a:srgbClr val="FF2600"/>
                </a:solidFill>
                <a:cs typeface="Calibri" panose="020F0502020204030204"/>
              </a:endParaRPr>
            </a:p>
          </p:txBody>
        </p:sp>
        <p:sp>
          <p:nvSpPr>
            <p:cNvPr id="24" name="文字方塊 4">
              <a:extLst>
                <a:ext uri="{FF2B5EF4-FFF2-40B4-BE49-F238E27FC236}">
                  <a16:creationId xmlns:a16="http://schemas.microsoft.com/office/drawing/2014/main" id="{61CF4043-B414-B949-A1BB-7693273E7ADD}"/>
                </a:ext>
              </a:extLst>
            </p:cNvPr>
            <p:cNvSpPr txBox="1"/>
            <p:nvPr/>
          </p:nvSpPr>
          <p:spPr>
            <a:xfrm>
              <a:off x="10277384" y="3618660"/>
              <a:ext cx="1150972"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2400" b="1">
                  <a:solidFill>
                    <a:srgbClr val="008F00"/>
                  </a:solidFill>
                  <a:ea typeface="新細明體"/>
                  <a:cs typeface="Calibri"/>
                </a:rPr>
                <a:t>no</a:t>
              </a:r>
              <a:endParaRPr lang="zh-TW" b="1">
                <a:solidFill>
                  <a:srgbClr val="008F00"/>
                </a:solidFill>
                <a:cs typeface="Calibri" panose="020F0502020204030204"/>
              </a:endParaRPr>
            </a:p>
          </p:txBody>
        </p:sp>
        <p:sp>
          <p:nvSpPr>
            <p:cNvPr id="25" name="文字方塊 4">
              <a:extLst>
                <a:ext uri="{FF2B5EF4-FFF2-40B4-BE49-F238E27FC236}">
                  <a16:creationId xmlns:a16="http://schemas.microsoft.com/office/drawing/2014/main" id="{D78D86DC-04D4-404F-91DA-D4FE6AC06A58}"/>
                </a:ext>
              </a:extLst>
            </p:cNvPr>
            <p:cNvSpPr txBox="1"/>
            <p:nvPr/>
          </p:nvSpPr>
          <p:spPr>
            <a:xfrm>
              <a:off x="10258458" y="3170055"/>
              <a:ext cx="1150972"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2400" b="1">
                  <a:solidFill>
                    <a:srgbClr val="0432FF"/>
                  </a:solidFill>
                  <a:ea typeface="新細明體"/>
                  <a:cs typeface="Calibri"/>
                </a:rPr>
                <a:t>maybe</a:t>
              </a:r>
              <a:endParaRPr lang="zh-TW" b="1">
                <a:solidFill>
                  <a:srgbClr val="0432FF"/>
                </a:solidFill>
                <a:cs typeface="Calibri" panose="020F0502020204030204"/>
              </a:endParaRPr>
            </a:p>
          </p:txBody>
        </p:sp>
      </p:grpSp>
      <p:grpSp>
        <p:nvGrpSpPr>
          <p:cNvPr id="6" name="Group 5">
            <a:extLst>
              <a:ext uri="{FF2B5EF4-FFF2-40B4-BE49-F238E27FC236}">
                <a16:creationId xmlns:a16="http://schemas.microsoft.com/office/drawing/2014/main" id="{0F63249F-1256-3B4C-8A6A-05FAA3A3EF93}"/>
              </a:ext>
            </a:extLst>
          </p:cNvPr>
          <p:cNvGrpSpPr/>
          <p:nvPr/>
        </p:nvGrpSpPr>
        <p:grpSpPr>
          <a:xfrm>
            <a:off x="2272745" y="3997698"/>
            <a:ext cx="5118226" cy="590712"/>
            <a:chOff x="2272745" y="3997698"/>
            <a:chExt cx="5118226" cy="590712"/>
          </a:xfrm>
        </p:grpSpPr>
        <p:sp>
          <p:nvSpPr>
            <p:cNvPr id="27" name="文字方塊 8">
              <a:extLst>
                <a:ext uri="{FF2B5EF4-FFF2-40B4-BE49-F238E27FC236}">
                  <a16:creationId xmlns:a16="http://schemas.microsoft.com/office/drawing/2014/main" id="{DFA165CC-2594-1C48-969E-3FCC5DA3A965}"/>
                </a:ext>
              </a:extLst>
            </p:cNvPr>
            <p:cNvSpPr txBox="1"/>
            <p:nvPr/>
          </p:nvSpPr>
          <p:spPr>
            <a:xfrm rot="16200000">
              <a:off x="6896330" y="4093770"/>
              <a:ext cx="466061" cy="52322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zh-TW" altLang="en-US" sz="2800" b="1">
                  <a:ea typeface="新細明體"/>
                </a:rPr>
                <a:t>...</a:t>
              </a:r>
              <a:endParaRPr lang="zh-TW" sz="2800" b="1">
                <a:ea typeface="新細明體"/>
                <a:cs typeface="Calibri"/>
              </a:endParaRPr>
            </a:p>
          </p:txBody>
        </p:sp>
        <p:sp>
          <p:nvSpPr>
            <p:cNvPr id="28" name="文字方塊 8">
              <a:extLst>
                <a:ext uri="{FF2B5EF4-FFF2-40B4-BE49-F238E27FC236}">
                  <a16:creationId xmlns:a16="http://schemas.microsoft.com/office/drawing/2014/main" id="{639E2D69-7344-D04C-8D3C-69747AEAB0EB}"/>
                </a:ext>
              </a:extLst>
            </p:cNvPr>
            <p:cNvSpPr txBox="1"/>
            <p:nvPr/>
          </p:nvSpPr>
          <p:spPr>
            <a:xfrm rot="16200000">
              <a:off x="2301324" y="3969119"/>
              <a:ext cx="466061" cy="52322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zh-TW" altLang="en-US" sz="2800" b="1">
                  <a:ea typeface="新細明體"/>
                </a:rPr>
                <a:t>...</a:t>
              </a:r>
              <a:endParaRPr lang="zh-TW" sz="2800" b="1">
                <a:ea typeface="新細明體"/>
                <a:cs typeface="Calibri"/>
              </a:endParaRPr>
            </a:p>
          </p:txBody>
        </p:sp>
      </p:grpSp>
      <p:grpSp>
        <p:nvGrpSpPr>
          <p:cNvPr id="45" name="Group 44">
            <a:extLst>
              <a:ext uri="{FF2B5EF4-FFF2-40B4-BE49-F238E27FC236}">
                <a16:creationId xmlns:a16="http://schemas.microsoft.com/office/drawing/2014/main" id="{A9B4134D-C1A5-3041-8539-44FBD4EFC244}"/>
              </a:ext>
            </a:extLst>
          </p:cNvPr>
          <p:cNvGrpSpPr/>
          <p:nvPr/>
        </p:nvGrpSpPr>
        <p:grpSpPr>
          <a:xfrm>
            <a:off x="3357586" y="5041014"/>
            <a:ext cx="2102741" cy="1358876"/>
            <a:chOff x="10125838" y="2721449"/>
            <a:chExt cx="2102741" cy="1358876"/>
          </a:xfrm>
        </p:grpSpPr>
        <p:sp>
          <p:nvSpPr>
            <p:cNvPr id="46" name="Left Brace 7">
              <a:extLst>
                <a:ext uri="{FF2B5EF4-FFF2-40B4-BE49-F238E27FC236}">
                  <a16:creationId xmlns:a16="http://schemas.microsoft.com/office/drawing/2014/main" id="{84E7D97F-FEAA-A049-9642-39CAE3EE56F6}"/>
                </a:ext>
              </a:extLst>
            </p:cNvPr>
            <p:cNvSpPr/>
            <p:nvPr/>
          </p:nvSpPr>
          <p:spPr>
            <a:xfrm>
              <a:off x="10125838" y="2922269"/>
              <a:ext cx="303092" cy="1029442"/>
            </a:xfrm>
            <a:prstGeom prst="leftBrace">
              <a:avLst>
                <a:gd name="adj1" fmla="val 8333"/>
                <a:gd name="adj2" fmla="val 50784"/>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TW"/>
            </a:p>
          </p:txBody>
        </p:sp>
        <p:sp>
          <p:nvSpPr>
            <p:cNvPr id="47" name="文字方塊 4">
              <a:extLst>
                <a:ext uri="{FF2B5EF4-FFF2-40B4-BE49-F238E27FC236}">
                  <a16:creationId xmlns:a16="http://schemas.microsoft.com/office/drawing/2014/main" id="{AA46F433-9CD6-9E47-A9F6-E4C5F604E312}"/>
                </a:ext>
              </a:extLst>
            </p:cNvPr>
            <p:cNvSpPr txBox="1"/>
            <p:nvPr/>
          </p:nvSpPr>
          <p:spPr>
            <a:xfrm>
              <a:off x="10277384" y="2721449"/>
              <a:ext cx="1150972"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2400" b="1">
                  <a:solidFill>
                    <a:srgbClr val="FF2600"/>
                  </a:solidFill>
                  <a:ea typeface="新細明體"/>
                  <a:cs typeface="Calibri"/>
                </a:rPr>
                <a:t>true</a:t>
              </a:r>
              <a:endParaRPr lang="zh-TW" b="1">
                <a:solidFill>
                  <a:srgbClr val="FF2600"/>
                </a:solidFill>
                <a:cs typeface="Calibri" panose="020F0502020204030204"/>
              </a:endParaRPr>
            </a:p>
          </p:txBody>
        </p:sp>
        <p:sp>
          <p:nvSpPr>
            <p:cNvPr id="48" name="文字方塊 4">
              <a:extLst>
                <a:ext uri="{FF2B5EF4-FFF2-40B4-BE49-F238E27FC236}">
                  <a16:creationId xmlns:a16="http://schemas.microsoft.com/office/drawing/2014/main" id="{FD88C608-9457-9F45-9AB1-8E309EFF8E4A}"/>
                </a:ext>
              </a:extLst>
            </p:cNvPr>
            <p:cNvSpPr txBox="1"/>
            <p:nvPr/>
          </p:nvSpPr>
          <p:spPr>
            <a:xfrm>
              <a:off x="10277384" y="3618660"/>
              <a:ext cx="1150972"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2400" b="1">
                  <a:solidFill>
                    <a:srgbClr val="008F00"/>
                  </a:solidFill>
                  <a:ea typeface="新細明體"/>
                  <a:cs typeface="Calibri"/>
                </a:rPr>
                <a:t>false</a:t>
              </a:r>
              <a:endParaRPr lang="zh-TW" b="1">
                <a:solidFill>
                  <a:srgbClr val="008F00"/>
                </a:solidFill>
                <a:cs typeface="Calibri" panose="020F0502020204030204"/>
              </a:endParaRPr>
            </a:p>
          </p:txBody>
        </p:sp>
        <p:sp>
          <p:nvSpPr>
            <p:cNvPr id="49" name="文字方塊 4">
              <a:extLst>
                <a:ext uri="{FF2B5EF4-FFF2-40B4-BE49-F238E27FC236}">
                  <a16:creationId xmlns:a16="http://schemas.microsoft.com/office/drawing/2014/main" id="{82B83270-2E10-3D43-8801-E8C082CC73D1}"/>
                </a:ext>
              </a:extLst>
            </p:cNvPr>
            <p:cNvSpPr txBox="1"/>
            <p:nvPr/>
          </p:nvSpPr>
          <p:spPr>
            <a:xfrm>
              <a:off x="10495274" y="3159552"/>
              <a:ext cx="1733305"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2400" b="1">
                  <a:solidFill>
                    <a:srgbClr val="0432FF"/>
                  </a:solidFill>
                  <a:ea typeface="新細明體"/>
                  <a:cs typeface="Calibri"/>
                </a:rPr>
                <a:t>inconclusive</a:t>
              </a:r>
              <a:endParaRPr lang="zh-TW" b="1">
                <a:solidFill>
                  <a:srgbClr val="0432FF"/>
                </a:solidFill>
                <a:cs typeface="Calibri" panose="020F0502020204030204"/>
              </a:endParaRPr>
            </a:p>
          </p:txBody>
        </p:sp>
      </p:grpSp>
      <p:grpSp>
        <p:nvGrpSpPr>
          <p:cNvPr id="54" name="Group 53">
            <a:extLst>
              <a:ext uri="{FF2B5EF4-FFF2-40B4-BE49-F238E27FC236}">
                <a16:creationId xmlns:a16="http://schemas.microsoft.com/office/drawing/2014/main" id="{3A7383F9-C5D2-6642-B33F-84E1E71ED01F}"/>
              </a:ext>
            </a:extLst>
          </p:cNvPr>
          <p:cNvGrpSpPr/>
          <p:nvPr/>
        </p:nvGrpSpPr>
        <p:grpSpPr>
          <a:xfrm>
            <a:off x="104277" y="4576853"/>
            <a:ext cx="4933269" cy="461665"/>
            <a:chOff x="104277" y="4576853"/>
            <a:chExt cx="4933269" cy="461665"/>
          </a:xfrm>
        </p:grpSpPr>
        <p:sp>
          <p:nvSpPr>
            <p:cNvPr id="38" name="文字方塊 13">
              <a:extLst>
                <a:ext uri="{FF2B5EF4-FFF2-40B4-BE49-F238E27FC236}">
                  <a16:creationId xmlns:a16="http://schemas.microsoft.com/office/drawing/2014/main" id="{DED02F3B-0570-DB44-89F8-B1D1A1E8BED3}"/>
                </a:ext>
              </a:extLst>
            </p:cNvPr>
            <p:cNvSpPr txBox="1"/>
            <p:nvPr/>
          </p:nvSpPr>
          <p:spPr>
            <a:xfrm>
              <a:off x="172735" y="4576853"/>
              <a:ext cx="1376624" cy="461665"/>
            </a:xfrm>
            <a:prstGeom prst="rect">
              <a:avLst/>
            </a:prstGeom>
            <a:solidFill>
              <a:srgbClr val="4DEA7A"/>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2400">
                  <a:ea typeface="新細明體"/>
                  <a:cs typeface="Calibri"/>
                </a:rPr>
                <a:t>Premise</a:t>
              </a:r>
              <a:endParaRPr lang="zh-TW" altLang="en-US" sz="2400">
                <a:ea typeface="新細明體"/>
                <a:cs typeface="Calibri"/>
              </a:endParaRPr>
            </a:p>
          </p:txBody>
        </p:sp>
        <p:sp>
          <p:nvSpPr>
            <p:cNvPr id="39" name="文字方塊 13">
              <a:extLst>
                <a:ext uri="{FF2B5EF4-FFF2-40B4-BE49-F238E27FC236}">
                  <a16:creationId xmlns:a16="http://schemas.microsoft.com/office/drawing/2014/main" id="{EFF42430-5D9D-D74E-A409-189FE3CD367F}"/>
                </a:ext>
              </a:extLst>
            </p:cNvPr>
            <p:cNvSpPr txBox="1"/>
            <p:nvPr/>
          </p:nvSpPr>
          <p:spPr>
            <a:xfrm>
              <a:off x="1554684" y="4576853"/>
              <a:ext cx="1652657" cy="461665"/>
            </a:xfrm>
            <a:prstGeom prst="rect">
              <a:avLst/>
            </a:prstGeom>
            <a:solidFill>
              <a:srgbClr val="FFC000"/>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2400">
                  <a:ea typeface="新細明體"/>
                  <a:cs typeface="Calibri"/>
                </a:rPr>
                <a:t>?</a:t>
              </a:r>
              <a:r>
                <a:rPr lang="zh-TW" altLang="en-US" sz="2400">
                  <a:ea typeface="新細明體"/>
                  <a:cs typeface="Calibri"/>
                </a:rPr>
                <a:t> </a:t>
              </a:r>
              <a:r>
                <a:rPr lang="en-US" altLang="zh-TW" sz="2400" b="1">
                  <a:solidFill>
                    <a:schemeClr val="tx1">
                      <a:lumMod val="95000"/>
                      <a:lumOff val="5000"/>
                    </a:schemeClr>
                  </a:solidFill>
                  <a:ea typeface="新細明體"/>
                  <a:cs typeface="Calibri"/>
                </a:rPr>
                <a:t>[MASK].</a:t>
              </a:r>
              <a:r>
                <a:rPr lang="zh-TW" altLang="en-US" sz="2400">
                  <a:ea typeface="新細明體"/>
                  <a:cs typeface="Calibri"/>
                </a:rPr>
                <a:t> </a:t>
              </a:r>
            </a:p>
          </p:txBody>
        </p:sp>
        <p:sp>
          <p:nvSpPr>
            <p:cNvPr id="40" name="文字方塊 13">
              <a:extLst>
                <a:ext uri="{FF2B5EF4-FFF2-40B4-BE49-F238E27FC236}">
                  <a16:creationId xmlns:a16="http://schemas.microsoft.com/office/drawing/2014/main" id="{E28EA1D9-2FD9-8A48-9678-5A8312A559B8}"/>
                </a:ext>
              </a:extLst>
            </p:cNvPr>
            <p:cNvSpPr txBox="1"/>
            <p:nvPr/>
          </p:nvSpPr>
          <p:spPr>
            <a:xfrm>
              <a:off x="3208778" y="4576853"/>
              <a:ext cx="1652657" cy="461665"/>
            </a:xfrm>
            <a:prstGeom prst="rect">
              <a:avLst/>
            </a:prstGeom>
            <a:solidFill>
              <a:srgbClr val="FAE600"/>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2400">
                  <a:ea typeface="新細明體"/>
                  <a:cs typeface="Calibri"/>
                </a:rPr>
                <a:t>Hypothesis</a:t>
              </a:r>
              <a:endParaRPr lang="zh-TW" altLang="en-US" sz="2400">
                <a:ea typeface="新細明體"/>
                <a:cs typeface="Calibri"/>
              </a:endParaRPr>
            </a:p>
          </p:txBody>
        </p:sp>
        <p:sp>
          <p:nvSpPr>
            <p:cNvPr id="50" name="文字方塊 13">
              <a:extLst>
                <a:ext uri="{FF2B5EF4-FFF2-40B4-BE49-F238E27FC236}">
                  <a16:creationId xmlns:a16="http://schemas.microsoft.com/office/drawing/2014/main" id="{63B03C96-17B5-434D-8E1C-C540C5E4D6D3}"/>
                </a:ext>
              </a:extLst>
            </p:cNvPr>
            <p:cNvSpPr txBox="1"/>
            <p:nvPr/>
          </p:nvSpPr>
          <p:spPr>
            <a:xfrm>
              <a:off x="4824606" y="4576853"/>
              <a:ext cx="212940" cy="461665"/>
            </a:xfrm>
            <a:prstGeom prst="rect">
              <a:avLst/>
            </a:prstGeom>
            <a:solidFill>
              <a:srgbClr val="FFC000"/>
            </a:solidFill>
            <a:ln>
              <a:no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2400">
                  <a:ea typeface="新細明體"/>
                  <a:cs typeface="Calibri"/>
                </a:rPr>
                <a:t>“</a:t>
              </a:r>
              <a:endParaRPr lang="zh-TW" altLang="en-US" sz="2400">
                <a:ea typeface="新細明體"/>
                <a:cs typeface="Calibri"/>
              </a:endParaRPr>
            </a:p>
          </p:txBody>
        </p:sp>
        <p:sp>
          <p:nvSpPr>
            <p:cNvPr id="51" name="文字方塊 13">
              <a:extLst>
                <a:ext uri="{FF2B5EF4-FFF2-40B4-BE49-F238E27FC236}">
                  <a16:creationId xmlns:a16="http://schemas.microsoft.com/office/drawing/2014/main" id="{962A5606-AFDD-F946-82EF-439A8FDBCE8D}"/>
                </a:ext>
              </a:extLst>
            </p:cNvPr>
            <p:cNvSpPr txBox="1"/>
            <p:nvPr/>
          </p:nvSpPr>
          <p:spPr>
            <a:xfrm>
              <a:off x="3100727" y="4576853"/>
              <a:ext cx="212940" cy="461665"/>
            </a:xfrm>
            <a:prstGeom prst="rect">
              <a:avLst/>
            </a:prstGeom>
            <a:solidFill>
              <a:srgbClr val="FFC000"/>
            </a:solidFill>
            <a:ln>
              <a:no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2400">
                  <a:ea typeface="新細明體"/>
                  <a:cs typeface="Calibri"/>
                </a:rPr>
                <a:t>“</a:t>
              </a:r>
              <a:endParaRPr lang="zh-TW" altLang="en-US" sz="2400">
                <a:ea typeface="新細明體"/>
                <a:cs typeface="Calibri"/>
              </a:endParaRPr>
            </a:p>
          </p:txBody>
        </p:sp>
        <p:sp>
          <p:nvSpPr>
            <p:cNvPr id="52" name="文字方塊 13">
              <a:extLst>
                <a:ext uri="{FF2B5EF4-FFF2-40B4-BE49-F238E27FC236}">
                  <a16:creationId xmlns:a16="http://schemas.microsoft.com/office/drawing/2014/main" id="{2957611F-148A-C444-845D-8F11D800C97B}"/>
                </a:ext>
              </a:extLst>
            </p:cNvPr>
            <p:cNvSpPr txBox="1"/>
            <p:nvPr/>
          </p:nvSpPr>
          <p:spPr>
            <a:xfrm>
              <a:off x="1398845" y="4576853"/>
              <a:ext cx="212940" cy="461665"/>
            </a:xfrm>
            <a:prstGeom prst="rect">
              <a:avLst/>
            </a:prstGeom>
            <a:solidFill>
              <a:srgbClr val="FFC000"/>
            </a:solidFill>
            <a:ln>
              <a:no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2400">
                  <a:ea typeface="新細明體"/>
                  <a:cs typeface="Calibri"/>
                </a:rPr>
                <a:t>“</a:t>
              </a:r>
              <a:endParaRPr lang="zh-TW" altLang="en-US" sz="2400">
                <a:ea typeface="新細明體"/>
                <a:cs typeface="Calibri"/>
              </a:endParaRPr>
            </a:p>
          </p:txBody>
        </p:sp>
        <p:sp>
          <p:nvSpPr>
            <p:cNvPr id="53" name="文字方塊 13">
              <a:extLst>
                <a:ext uri="{FF2B5EF4-FFF2-40B4-BE49-F238E27FC236}">
                  <a16:creationId xmlns:a16="http://schemas.microsoft.com/office/drawing/2014/main" id="{EDB44EE1-6C47-384D-A47D-198D45F0C217}"/>
                </a:ext>
              </a:extLst>
            </p:cNvPr>
            <p:cNvSpPr txBox="1"/>
            <p:nvPr/>
          </p:nvSpPr>
          <p:spPr>
            <a:xfrm>
              <a:off x="104277" y="4576853"/>
              <a:ext cx="212940" cy="461665"/>
            </a:xfrm>
            <a:prstGeom prst="rect">
              <a:avLst/>
            </a:prstGeom>
            <a:solidFill>
              <a:srgbClr val="FFC000"/>
            </a:solidFill>
            <a:ln>
              <a:no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2400">
                  <a:ea typeface="新細明體"/>
                  <a:cs typeface="Calibri"/>
                </a:rPr>
                <a:t>“</a:t>
              </a:r>
              <a:endParaRPr lang="zh-TW" altLang="en-US" sz="2400">
                <a:ea typeface="新細明體"/>
                <a:cs typeface="Calibri"/>
              </a:endParaRPr>
            </a:p>
          </p:txBody>
        </p:sp>
      </p:grpSp>
      <p:sp>
        <p:nvSpPr>
          <p:cNvPr id="55" name="Plus 54">
            <a:extLst>
              <a:ext uri="{FF2B5EF4-FFF2-40B4-BE49-F238E27FC236}">
                <a16:creationId xmlns:a16="http://schemas.microsoft.com/office/drawing/2014/main" id="{A6CAD836-EA01-4647-90CE-2B3CFBEDD332}"/>
              </a:ext>
            </a:extLst>
          </p:cNvPr>
          <p:cNvSpPr/>
          <p:nvPr/>
        </p:nvSpPr>
        <p:spPr>
          <a:xfrm>
            <a:off x="5045609" y="3037524"/>
            <a:ext cx="553570" cy="549871"/>
          </a:xfrm>
          <a:prstGeom prst="mathPlus">
            <a:avLst>
              <a:gd name="adj1" fmla="val 1621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56" name="Plus 55">
            <a:extLst>
              <a:ext uri="{FF2B5EF4-FFF2-40B4-BE49-F238E27FC236}">
                <a16:creationId xmlns:a16="http://schemas.microsoft.com/office/drawing/2014/main" id="{4D5D6E0C-5D52-6E45-B7D0-F8A2D68FD0D4}"/>
              </a:ext>
            </a:extLst>
          </p:cNvPr>
          <p:cNvSpPr/>
          <p:nvPr/>
        </p:nvSpPr>
        <p:spPr>
          <a:xfrm>
            <a:off x="5045609" y="5049816"/>
            <a:ext cx="553570" cy="549871"/>
          </a:xfrm>
          <a:prstGeom prst="mathPlus">
            <a:avLst>
              <a:gd name="adj1" fmla="val 1621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57" name="箭號: 向右 112">
            <a:extLst>
              <a:ext uri="{FF2B5EF4-FFF2-40B4-BE49-F238E27FC236}">
                <a16:creationId xmlns:a16="http://schemas.microsoft.com/office/drawing/2014/main" id="{C89EB523-5DAE-C841-BF23-5A63299EE811}"/>
              </a:ext>
            </a:extLst>
          </p:cNvPr>
          <p:cNvSpPr/>
          <p:nvPr/>
        </p:nvSpPr>
        <p:spPr>
          <a:xfrm>
            <a:off x="8350307" y="3051850"/>
            <a:ext cx="522275" cy="455341"/>
          </a:xfrm>
          <a:prstGeom prst="rightArrow">
            <a:avLst>
              <a:gd name="adj1" fmla="val 27933"/>
              <a:gd name="adj2" fmla="val 36759"/>
            </a:avLst>
          </a:prstGeom>
          <a:solidFill>
            <a:srgbClr val="7D4B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8" name="箭號: 向右 112">
            <a:extLst>
              <a:ext uri="{FF2B5EF4-FFF2-40B4-BE49-F238E27FC236}">
                <a16:creationId xmlns:a16="http://schemas.microsoft.com/office/drawing/2014/main" id="{4CEE1854-CFA7-7341-9A8E-6FE957048A3C}"/>
              </a:ext>
            </a:extLst>
          </p:cNvPr>
          <p:cNvSpPr/>
          <p:nvPr/>
        </p:nvSpPr>
        <p:spPr>
          <a:xfrm>
            <a:off x="8386746" y="5202522"/>
            <a:ext cx="522275" cy="455341"/>
          </a:xfrm>
          <a:prstGeom prst="rightArrow">
            <a:avLst>
              <a:gd name="adj1" fmla="val 27933"/>
              <a:gd name="adj2" fmla="val 36759"/>
            </a:avLst>
          </a:prstGeom>
          <a:solidFill>
            <a:srgbClr val="7D4B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62" name="Group 61">
            <a:extLst>
              <a:ext uri="{FF2B5EF4-FFF2-40B4-BE49-F238E27FC236}">
                <a16:creationId xmlns:a16="http://schemas.microsoft.com/office/drawing/2014/main" id="{2CB60795-594C-C04A-9194-114B4D5954EE}"/>
              </a:ext>
            </a:extLst>
          </p:cNvPr>
          <p:cNvGrpSpPr/>
          <p:nvPr/>
        </p:nvGrpSpPr>
        <p:grpSpPr>
          <a:xfrm>
            <a:off x="5562779" y="4535936"/>
            <a:ext cx="2494573" cy="1681791"/>
            <a:chOff x="5607885" y="2588104"/>
            <a:chExt cx="3121550" cy="1681791"/>
          </a:xfrm>
        </p:grpSpPr>
        <p:sp>
          <p:nvSpPr>
            <p:cNvPr id="63" name="矩形 6">
              <a:extLst>
                <a:ext uri="{FF2B5EF4-FFF2-40B4-BE49-F238E27FC236}">
                  <a16:creationId xmlns:a16="http://schemas.microsoft.com/office/drawing/2014/main" id="{4E9C8BE1-21A6-4B4A-9D23-FA25CA313A03}"/>
                </a:ext>
              </a:extLst>
            </p:cNvPr>
            <p:cNvSpPr/>
            <p:nvPr/>
          </p:nvSpPr>
          <p:spPr>
            <a:xfrm>
              <a:off x="5607885" y="2588104"/>
              <a:ext cx="3121550" cy="1681791"/>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ltLang="zh-TW" sz="2400">
                <a:solidFill>
                  <a:schemeClr val="tx1"/>
                </a:solidFill>
                <a:ea typeface="新細明體"/>
                <a:cs typeface="Calibri"/>
              </a:endParaRPr>
            </a:p>
            <a:p>
              <a:pPr algn="ctr"/>
              <a:r>
                <a:rPr lang="zh-TW" altLang="en-US" sz="2400">
                  <a:solidFill>
                    <a:schemeClr val="tx1"/>
                  </a:solidFill>
                  <a:ea typeface="新細明體"/>
                  <a:cs typeface="Calibri"/>
                </a:rPr>
                <a:t>BERT</a:t>
              </a:r>
            </a:p>
          </p:txBody>
        </p:sp>
        <p:sp>
          <p:nvSpPr>
            <p:cNvPr id="64" name="矩形 87">
              <a:extLst>
                <a:ext uri="{FF2B5EF4-FFF2-40B4-BE49-F238E27FC236}">
                  <a16:creationId xmlns:a16="http://schemas.microsoft.com/office/drawing/2014/main" id="{B2D8F861-1067-6E45-A14D-F882DD93E358}"/>
                </a:ext>
              </a:extLst>
            </p:cNvPr>
            <p:cNvSpPr/>
            <p:nvPr/>
          </p:nvSpPr>
          <p:spPr>
            <a:xfrm>
              <a:off x="6278183" y="2588104"/>
              <a:ext cx="1780954" cy="584791"/>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zh-TW" altLang="en-US" sz="2400">
                  <a:solidFill>
                    <a:schemeClr val="tx1"/>
                  </a:solidFill>
                  <a:latin typeface="Calibri"/>
                  <a:ea typeface="新細明體"/>
                  <a:cs typeface="Calibri"/>
                </a:rPr>
                <a:t>LM Head</a:t>
              </a:r>
              <a:endParaRPr lang="zh-TW">
                <a:solidFill>
                  <a:schemeClr val="tx1"/>
                </a:solidFill>
              </a:endParaRPr>
            </a:p>
          </p:txBody>
        </p:sp>
      </p:grpSp>
      <p:grpSp>
        <p:nvGrpSpPr>
          <p:cNvPr id="65" name="Group 64">
            <a:extLst>
              <a:ext uri="{FF2B5EF4-FFF2-40B4-BE49-F238E27FC236}">
                <a16:creationId xmlns:a16="http://schemas.microsoft.com/office/drawing/2014/main" id="{46D1C792-B230-A241-88D1-765361F4CE4C}"/>
              </a:ext>
            </a:extLst>
          </p:cNvPr>
          <p:cNvGrpSpPr/>
          <p:nvPr/>
        </p:nvGrpSpPr>
        <p:grpSpPr>
          <a:xfrm>
            <a:off x="5562779" y="2269772"/>
            <a:ext cx="2494573" cy="1681791"/>
            <a:chOff x="5607885" y="2588104"/>
            <a:chExt cx="3121550" cy="1681791"/>
          </a:xfrm>
        </p:grpSpPr>
        <p:sp>
          <p:nvSpPr>
            <p:cNvPr id="66" name="矩形 6">
              <a:extLst>
                <a:ext uri="{FF2B5EF4-FFF2-40B4-BE49-F238E27FC236}">
                  <a16:creationId xmlns:a16="http://schemas.microsoft.com/office/drawing/2014/main" id="{F7CC3792-1462-1146-B2A5-5B49D3C118B6}"/>
                </a:ext>
              </a:extLst>
            </p:cNvPr>
            <p:cNvSpPr/>
            <p:nvPr/>
          </p:nvSpPr>
          <p:spPr>
            <a:xfrm>
              <a:off x="5607885" y="2588104"/>
              <a:ext cx="3121550" cy="1681791"/>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ltLang="zh-TW" sz="2400">
                <a:solidFill>
                  <a:schemeClr val="tx1"/>
                </a:solidFill>
                <a:ea typeface="新細明體"/>
                <a:cs typeface="Calibri"/>
              </a:endParaRPr>
            </a:p>
            <a:p>
              <a:pPr algn="ctr"/>
              <a:r>
                <a:rPr lang="zh-TW" altLang="en-US" sz="2400">
                  <a:solidFill>
                    <a:schemeClr val="tx1"/>
                  </a:solidFill>
                  <a:ea typeface="新細明體"/>
                  <a:cs typeface="Calibri"/>
                </a:rPr>
                <a:t>BERT</a:t>
              </a:r>
            </a:p>
          </p:txBody>
        </p:sp>
        <p:sp>
          <p:nvSpPr>
            <p:cNvPr id="67" name="矩形 87">
              <a:extLst>
                <a:ext uri="{FF2B5EF4-FFF2-40B4-BE49-F238E27FC236}">
                  <a16:creationId xmlns:a16="http://schemas.microsoft.com/office/drawing/2014/main" id="{EE24BA69-31D4-9842-A2CA-2E934B6ED687}"/>
                </a:ext>
              </a:extLst>
            </p:cNvPr>
            <p:cNvSpPr/>
            <p:nvPr/>
          </p:nvSpPr>
          <p:spPr>
            <a:xfrm>
              <a:off x="6278183" y="2588104"/>
              <a:ext cx="1780954" cy="58479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zh-TW" altLang="en-US" sz="2400">
                  <a:solidFill>
                    <a:schemeClr val="tx1"/>
                  </a:solidFill>
                  <a:latin typeface="Calibri"/>
                  <a:ea typeface="新細明體"/>
                  <a:cs typeface="Calibri"/>
                </a:rPr>
                <a:t>LM Head</a:t>
              </a:r>
              <a:endParaRPr lang="zh-TW">
                <a:solidFill>
                  <a:schemeClr val="tx1"/>
                </a:solidFill>
              </a:endParaRPr>
            </a:p>
          </p:txBody>
        </p:sp>
      </p:grpSp>
      <p:grpSp>
        <p:nvGrpSpPr>
          <p:cNvPr id="59" name="群組 20">
            <a:extLst>
              <a:ext uri="{FF2B5EF4-FFF2-40B4-BE49-F238E27FC236}">
                <a16:creationId xmlns:a16="http://schemas.microsoft.com/office/drawing/2014/main" id="{9B264F71-52EB-FA40-93AF-CDFF81E74FEA}"/>
              </a:ext>
            </a:extLst>
          </p:cNvPr>
          <p:cNvGrpSpPr/>
          <p:nvPr/>
        </p:nvGrpSpPr>
        <p:grpSpPr>
          <a:xfrm>
            <a:off x="1174932" y="2963116"/>
            <a:ext cx="1665183" cy="1146504"/>
            <a:chOff x="288375" y="2413591"/>
            <a:chExt cx="5289092" cy="4178076"/>
          </a:xfrm>
          <a:solidFill>
            <a:schemeClr val="bg2">
              <a:lumMod val="50000"/>
            </a:schemeClr>
          </a:solidFill>
        </p:grpSpPr>
        <p:pic>
          <p:nvPicPr>
            <p:cNvPr id="60" name="圖形 6" descr="文件 以實心填滿">
              <a:extLst>
                <a:ext uri="{FF2B5EF4-FFF2-40B4-BE49-F238E27FC236}">
                  <a16:creationId xmlns:a16="http://schemas.microsoft.com/office/drawing/2014/main" id="{454677BA-710F-EE4C-B4D2-7EDF67E48B2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49079" y="2413591"/>
              <a:ext cx="1339702" cy="1339702"/>
            </a:xfrm>
            <a:prstGeom prst="rect">
              <a:avLst/>
            </a:prstGeom>
          </p:spPr>
        </p:pic>
        <p:pic>
          <p:nvPicPr>
            <p:cNvPr id="61" name="圖形 6" descr="文件 以實心填滿">
              <a:extLst>
                <a:ext uri="{FF2B5EF4-FFF2-40B4-BE49-F238E27FC236}">
                  <a16:creationId xmlns:a16="http://schemas.microsoft.com/office/drawing/2014/main" id="{07D2A7F8-F8C3-9846-A491-A5A965B895C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165497" y="2519916"/>
              <a:ext cx="1339702" cy="1339702"/>
            </a:xfrm>
            <a:prstGeom prst="rect">
              <a:avLst/>
            </a:prstGeom>
          </p:spPr>
        </p:pic>
        <p:pic>
          <p:nvPicPr>
            <p:cNvPr id="68" name="圖形 7" descr="文件 以實心填滿">
              <a:extLst>
                <a:ext uri="{FF2B5EF4-FFF2-40B4-BE49-F238E27FC236}">
                  <a16:creationId xmlns:a16="http://schemas.microsoft.com/office/drawing/2014/main" id="{E89F5174-09F9-B640-9043-3395B4322C0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589350" y="3607160"/>
              <a:ext cx="1339702" cy="1339702"/>
            </a:xfrm>
            <a:prstGeom prst="rect">
              <a:avLst/>
            </a:prstGeom>
          </p:spPr>
        </p:pic>
        <p:pic>
          <p:nvPicPr>
            <p:cNvPr id="69" name="圖形 8" descr="文件 以實心填滿">
              <a:extLst>
                <a:ext uri="{FF2B5EF4-FFF2-40B4-BE49-F238E27FC236}">
                  <a16:creationId xmlns:a16="http://schemas.microsoft.com/office/drawing/2014/main" id="{8045F23C-D4C2-AD45-A309-0D3A3194190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81301" y="4582892"/>
              <a:ext cx="1339702" cy="1339702"/>
            </a:xfrm>
            <a:prstGeom prst="rect">
              <a:avLst/>
            </a:prstGeom>
          </p:spPr>
        </p:pic>
        <p:pic>
          <p:nvPicPr>
            <p:cNvPr id="70" name="圖形 9" descr="文件 以實心填滿">
              <a:extLst>
                <a:ext uri="{FF2B5EF4-FFF2-40B4-BE49-F238E27FC236}">
                  <a16:creationId xmlns:a16="http://schemas.microsoft.com/office/drawing/2014/main" id="{C8B96696-81E4-FA41-941F-834F20337E7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537204" y="3755843"/>
              <a:ext cx="1339702" cy="1339702"/>
            </a:xfrm>
            <a:prstGeom prst="rect">
              <a:avLst/>
            </a:prstGeom>
          </p:spPr>
        </p:pic>
        <p:pic>
          <p:nvPicPr>
            <p:cNvPr id="71" name="圖形 10" descr="文件 以實心填滿">
              <a:extLst>
                <a:ext uri="{FF2B5EF4-FFF2-40B4-BE49-F238E27FC236}">
                  <a16:creationId xmlns:a16="http://schemas.microsoft.com/office/drawing/2014/main" id="{1218A961-086F-D54D-84CD-DE9C63116D6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048301" y="2417696"/>
              <a:ext cx="1339702" cy="1339702"/>
            </a:xfrm>
            <a:prstGeom prst="rect">
              <a:avLst/>
            </a:prstGeom>
          </p:spPr>
        </p:pic>
        <p:pic>
          <p:nvPicPr>
            <p:cNvPr id="72" name="圖形 11" descr="文件 以實心填滿">
              <a:extLst>
                <a:ext uri="{FF2B5EF4-FFF2-40B4-BE49-F238E27FC236}">
                  <a16:creationId xmlns:a16="http://schemas.microsoft.com/office/drawing/2014/main" id="{44080ACE-4961-5848-AC4D-BC0ED4838CA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299204" y="4843086"/>
              <a:ext cx="1339702" cy="1339702"/>
            </a:xfrm>
            <a:prstGeom prst="rect">
              <a:avLst/>
            </a:prstGeom>
          </p:spPr>
        </p:pic>
        <p:pic>
          <p:nvPicPr>
            <p:cNvPr id="73" name="圖形 12" descr="文件 以實心填滿">
              <a:extLst>
                <a:ext uri="{FF2B5EF4-FFF2-40B4-BE49-F238E27FC236}">
                  <a16:creationId xmlns:a16="http://schemas.microsoft.com/office/drawing/2014/main" id="{D365CAE6-3290-F444-9B55-73FCD14960A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568693" y="3700086"/>
              <a:ext cx="1339702" cy="1339702"/>
            </a:xfrm>
            <a:prstGeom prst="rect">
              <a:avLst/>
            </a:prstGeom>
          </p:spPr>
        </p:pic>
        <p:pic>
          <p:nvPicPr>
            <p:cNvPr id="74" name="圖形 13" descr="文件 以實心填滿">
              <a:extLst>
                <a:ext uri="{FF2B5EF4-FFF2-40B4-BE49-F238E27FC236}">
                  <a16:creationId xmlns:a16="http://schemas.microsoft.com/office/drawing/2014/main" id="{AED25996-2565-0145-804C-53865F1FAD9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462863" y="5251965"/>
              <a:ext cx="1339702" cy="1339702"/>
            </a:xfrm>
            <a:prstGeom prst="rect">
              <a:avLst/>
            </a:prstGeom>
          </p:spPr>
        </p:pic>
        <p:pic>
          <p:nvPicPr>
            <p:cNvPr id="75" name="圖形 14" descr="文件 以實心填滿">
              <a:extLst>
                <a:ext uri="{FF2B5EF4-FFF2-40B4-BE49-F238E27FC236}">
                  <a16:creationId xmlns:a16="http://schemas.microsoft.com/office/drawing/2014/main" id="{0C0E5FF2-8624-2949-BBA5-E71B3D1FE89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237765" y="4722281"/>
              <a:ext cx="1339702" cy="1339702"/>
            </a:xfrm>
            <a:prstGeom prst="rect">
              <a:avLst/>
            </a:prstGeom>
          </p:spPr>
        </p:pic>
        <p:pic>
          <p:nvPicPr>
            <p:cNvPr id="76" name="圖形 15" descr="文件 以實心填滿">
              <a:extLst>
                <a:ext uri="{FF2B5EF4-FFF2-40B4-BE49-F238E27FC236}">
                  <a16:creationId xmlns:a16="http://schemas.microsoft.com/office/drawing/2014/main" id="{BEC3BC73-0904-9443-84C3-3DBF72B40D4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533594" y="4843086"/>
              <a:ext cx="1339702" cy="1339702"/>
            </a:xfrm>
            <a:prstGeom prst="rect">
              <a:avLst/>
            </a:prstGeom>
          </p:spPr>
        </p:pic>
        <p:pic>
          <p:nvPicPr>
            <p:cNvPr id="77" name="圖形 16" descr="文件 以實心填滿">
              <a:extLst>
                <a:ext uri="{FF2B5EF4-FFF2-40B4-BE49-F238E27FC236}">
                  <a16:creationId xmlns:a16="http://schemas.microsoft.com/office/drawing/2014/main" id="{41B239D1-B8BE-5642-926E-C804AC96D0D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237764" y="2622135"/>
              <a:ext cx="1339702" cy="1339702"/>
            </a:xfrm>
            <a:prstGeom prst="rect">
              <a:avLst/>
            </a:prstGeom>
          </p:spPr>
        </p:pic>
        <p:pic>
          <p:nvPicPr>
            <p:cNvPr id="78" name="圖形 17" descr="文件 以實心填滿">
              <a:extLst>
                <a:ext uri="{FF2B5EF4-FFF2-40B4-BE49-F238E27FC236}">
                  <a16:creationId xmlns:a16="http://schemas.microsoft.com/office/drawing/2014/main" id="{EF9498A5-7C24-B34F-A941-9CB0F5DA5A8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88375" y="3291209"/>
              <a:ext cx="1339702" cy="1339702"/>
            </a:xfrm>
            <a:prstGeom prst="rect">
              <a:avLst/>
            </a:prstGeom>
          </p:spPr>
        </p:pic>
      </p:grpSp>
      <p:grpSp>
        <p:nvGrpSpPr>
          <p:cNvPr id="79" name="群組 20">
            <a:extLst>
              <a:ext uri="{FF2B5EF4-FFF2-40B4-BE49-F238E27FC236}">
                <a16:creationId xmlns:a16="http://schemas.microsoft.com/office/drawing/2014/main" id="{0651EE11-6F2E-B44B-8ED3-59AAC61D2659}"/>
              </a:ext>
            </a:extLst>
          </p:cNvPr>
          <p:cNvGrpSpPr/>
          <p:nvPr/>
        </p:nvGrpSpPr>
        <p:grpSpPr>
          <a:xfrm>
            <a:off x="1113154" y="5076540"/>
            <a:ext cx="1665183" cy="1146504"/>
            <a:chOff x="288375" y="2413591"/>
            <a:chExt cx="5289092" cy="4178076"/>
          </a:xfrm>
          <a:solidFill>
            <a:schemeClr val="bg2">
              <a:lumMod val="50000"/>
            </a:schemeClr>
          </a:solidFill>
        </p:grpSpPr>
        <p:pic>
          <p:nvPicPr>
            <p:cNvPr id="80" name="圖形 6" descr="文件 以實心填滿">
              <a:extLst>
                <a:ext uri="{FF2B5EF4-FFF2-40B4-BE49-F238E27FC236}">
                  <a16:creationId xmlns:a16="http://schemas.microsoft.com/office/drawing/2014/main" id="{FF659235-0954-404A-81F9-40B628BE398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49079" y="2413591"/>
              <a:ext cx="1339702" cy="1339702"/>
            </a:xfrm>
            <a:prstGeom prst="rect">
              <a:avLst/>
            </a:prstGeom>
          </p:spPr>
        </p:pic>
        <p:pic>
          <p:nvPicPr>
            <p:cNvPr id="81" name="圖形 6" descr="文件 以實心填滿">
              <a:extLst>
                <a:ext uri="{FF2B5EF4-FFF2-40B4-BE49-F238E27FC236}">
                  <a16:creationId xmlns:a16="http://schemas.microsoft.com/office/drawing/2014/main" id="{8388A85A-00A7-1C46-8B07-CDD20D5CDC3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165497" y="2519916"/>
              <a:ext cx="1339702" cy="1339702"/>
            </a:xfrm>
            <a:prstGeom prst="rect">
              <a:avLst/>
            </a:prstGeom>
          </p:spPr>
        </p:pic>
        <p:pic>
          <p:nvPicPr>
            <p:cNvPr id="82" name="圖形 7" descr="文件 以實心填滿">
              <a:extLst>
                <a:ext uri="{FF2B5EF4-FFF2-40B4-BE49-F238E27FC236}">
                  <a16:creationId xmlns:a16="http://schemas.microsoft.com/office/drawing/2014/main" id="{1EEB4690-CFD6-3B47-9917-26568567A0C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589350" y="3607160"/>
              <a:ext cx="1339702" cy="1339702"/>
            </a:xfrm>
            <a:prstGeom prst="rect">
              <a:avLst/>
            </a:prstGeom>
          </p:spPr>
        </p:pic>
        <p:pic>
          <p:nvPicPr>
            <p:cNvPr id="83" name="圖形 8" descr="文件 以實心填滿">
              <a:extLst>
                <a:ext uri="{FF2B5EF4-FFF2-40B4-BE49-F238E27FC236}">
                  <a16:creationId xmlns:a16="http://schemas.microsoft.com/office/drawing/2014/main" id="{A2F2E923-A530-274C-B78F-0265B18DE59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81301" y="4582892"/>
              <a:ext cx="1339702" cy="1339702"/>
            </a:xfrm>
            <a:prstGeom prst="rect">
              <a:avLst/>
            </a:prstGeom>
          </p:spPr>
        </p:pic>
        <p:pic>
          <p:nvPicPr>
            <p:cNvPr id="84" name="圖形 9" descr="文件 以實心填滿">
              <a:extLst>
                <a:ext uri="{FF2B5EF4-FFF2-40B4-BE49-F238E27FC236}">
                  <a16:creationId xmlns:a16="http://schemas.microsoft.com/office/drawing/2014/main" id="{B99E8E67-5011-5A4C-9F44-832B07D995C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537204" y="3755843"/>
              <a:ext cx="1339702" cy="1339702"/>
            </a:xfrm>
            <a:prstGeom prst="rect">
              <a:avLst/>
            </a:prstGeom>
          </p:spPr>
        </p:pic>
        <p:pic>
          <p:nvPicPr>
            <p:cNvPr id="85" name="圖形 10" descr="文件 以實心填滿">
              <a:extLst>
                <a:ext uri="{FF2B5EF4-FFF2-40B4-BE49-F238E27FC236}">
                  <a16:creationId xmlns:a16="http://schemas.microsoft.com/office/drawing/2014/main" id="{3C86F0DB-D706-C844-9E8D-CEA4EE7F8E7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048301" y="2417696"/>
              <a:ext cx="1339702" cy="1339702"/>
            </a:xfrm>
            <a:prstGeom prst="rect">
              <a:avLst/>
            </a:prstGeom>
          </p:spPr>
        </p:pic>
        <p:pic>
          <p:nvPicPr>
            <p:cNvPr id="86" name="圖形 11" descr="文件 以實心填滿">
              <a:extLst>
                <a:ext uri="{FF2B5EF4-FFF2-40B4-BE49-F238E27FC236}">
                  <a16:creationId xmlns:a16="http://schemas.microsoft.com/office/drawing/2014/main" id="{674F2F44-75B5-C74C-B4BF-9D90DC6F67A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299204" y="4843086"/>
              <a:ext cx="1339702" cy="1339702"/>
            </a:xfrm>
            <a:prstGeom prst="rect">
              <a:avLst/>
            </a:prstGeom>
          </p:spPr>
        </p:pic>
        <p:pic>
          <p:nvPicPr>
            <p:cNvPr id="87" name="圖形 12" descr="文件 以實心填滿">
              <a:extLst>
                <a:ext uri="{FF2B5EF4-FFF2-40B4-BE49-F238E27FC236}">
                  <a16:creationId xmlns:a16="http://schemas.microsoft.com/office/drawing/2014/main" id="{B944C2B8-CBF6-AE4C-91AC-9A887386909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568693" y="3700086"/>
              <a:ext cx="1339702" cy="1339702"/>
            </a:xfrm>
            <a:prstGeom prst="rect">
              <a:avLst/>
            </a:prstGeom>
          </p:spPr>
        </p:pic>
        <p:pic>
          <p:nvPicPr>
            <p:cNvPr id="88" name="圖形 13" descr="文件 以實心填滿">
              <a:extLst>
                <a:ext uri="{FF2B5EF4-FFF2-40B4-BE49-F238E27FC236}">
                  <a16:creationId xmlns:a16="http://schemas.microsoft.com/office/drawing/2014/main" id="{55CAA744-26EF-744D-A9AC-212F8C7FC1A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462863" y="5251965"/>
              <a:ext cx="1339702" cy="1339702"/>
            </a:xfrm>
            <a:prstGeom prst="rect">
              <a:avLst/>
            </a:prstGeom>
          </p:spPr>
        </p:pic>
        <p:pic>
          <p:nvPicPr>
            <p:cNvPr id="89" name="圖形 14" descr="文件 以實心填滿">
              <a:extLst>
                <a:ext uri="{FF2B5EF4-FFF2-40B4-BE49-F238E27FC236}">
                  <a16:creationId xmlns:a16="http://schemas.microsoft.com/office/drawing/2014/main" id="{F156F983-503F-9148-B7B2-377C47506A6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237765" y="4722281"/>
              <a:ext cx="1339702" cy="1339702"/>
            </a:xfrm>
            <a:prstGeom prst="rect">
              <a:avLst/>
            </a:prstGeom>
          </p:spPr>
        </p:pic>
        <p:pic>
          <p:nvPicPr>
            <p:cNvPr id="90" name="圖形 15" descr="文件 以實心填滿">
              <a:extLst>
                <a:ext uri="{FF2B5EF4-FFF2-40B4-BE49-F238E27FC236}">
                  <a16:creationId xmlns:a16="http://schemas.microsoft.com/office/drawing/2014/main" id="{EDAD037F-8151-C540-A34A-749417047B0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533594" y="4843086"/>
              <a:ext cx="1339702" cy="1339702"/>
            </a:xfrm>
            <a:prstGeom prst="rect">
              <a:avLst/>
            </a:prstGeom>
          </p:spPr>
        </p:pic>
        <p:pic>
          <p:nvPicPr>
            <p:cNvPr id="91" name="圖形 16" descr="文件 以實心填滿">
              <a:extLst>
                <a:ext uri="{FF2B5EF4-FFF2-40B4-BE49-F238E27FC236}">
                  <a16:creationId xmlns:a16="http://schemas.microsoft.com/office/drawing/2014/main" id="{D4CBF9C0-B4A0-A949-B768-DC47CE30DA3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237764" y="2622135"/>
              <a:ext cx="1339702" cy="1339702"/>
            </a:xfrm>
            <a:prstGeom prst="rect">
              <a:avLst/>
            </a:prstGeom>
          </p:spPr>
        </p:pic>
        <p:pic>
          <p:nvPicPr>
            <p:cNvPr id="92" name="圖形 17" descr="文件 以實心填滿">
              <a:extLst>
                <a:ext uri="{FF2B5EF4-FFF2-40B4-BE49-F238E27FC236}">
                  <a16:creationId xmlns:a16="http://schemas.microsoft.com/office/drawing/2014/main" id="{55E577C3-7784-454B-9CA3-7E1F006AFE5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88375" y="3291209"/>
              <a:ext cx="1339702" cy="1339702"/>
            </a:xfrm>
            <a:prstGeom prst="rect">
              <a:avLst/>
            </a:prstGeom>
          </p:spPr>
        </p:pic>
      </p:grpSp>
      <p:sp>
        <p:nvSpPr>
          <p:cNvPr id="93" name="文字方塊 4">
            <a:extLst>
              <a:ext uri="{FF2B5EF4-FFF2-40B4-BE49-F238E27FC236}">
                <a16:creationId xmlns:a16="http://schemas.microsoft.com/office/drawing/2014/main" id="{0ADE3EF0-2B74-734A-874E-8FEF090E9C2B}"/>
              </a:ext>
            </a:extLst>
          </p:cNvPr>
          <p:cNvSpPr txBox="1"/>
          <p:nvPr/>
        </p:nvSpPr>
        <p:spPr>
          <a:xfrm>
            <a:off x="7932409" y="2547648"/>
            <a:ext cx="1423242"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2400">
                <a:ea typeface="新細明體"/>
                <a:cs typeface="Calibri"/>
              </a:rPr>
              <a:t>Predict</a:t>
            </a:r>
            <a:endParaRPr lang="zh-TW">
              <a:cs typeface="Calibri" panose="020F0502020204030204"/>
            </a:endParaRPr>
          </a:p>
        </p:txBody>
      </p:sp>
      <p:sp>
        <p:nvSpPr>
          <p:cNvPr id="94" name="文字方塊 4">
            <a:extLst>
              <a:ext uri="{FF2B5EF4-FFF2-40B4-BE49-F238E27FC236}">
                <a16:creationId xmlns:a16="http://schemas.microsoft.com/office/drawing/2014/main" id="{1864EEF3-0D42-6B40-8E23-7B61137583C1}"/>
              </a:ext>
            </a:extLst>
          </p:cNvPr>
          <p:cNvSpPr txBox="1"/>
          <p:nvPr/>
        </p:nvSpPr>
        <p:spPr>
          <a:xfrm>
            <a:off x="7899477" y="4780169"/>
            <a:ext cx="1423242"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2400">
                <a:ea typeface="新細明體"/>
                <a:cs typeface="Calibri"/>
              </a:rPr>
              <a:t>Predict</a:t>
            </a:r>
            <a:endParaRPr lang="zh-TW">
              <a:cs typeface="Calibri" panose="020F0502020204030204"/>
            </a:endParaRPr>
          </a:p>
        </p:txBody>
      </p:sp>
      <p:grpSp>
        <p:nvGrpSpPr>
          <p:cNvPr id="95" name="Group 94">
            <a:extLst>
              <a:ext uri="{FF2B5EF4-FFF2-40B4-BE49-F238E27FC236}">
                <a16:creationId xmlns:a16="http://schemas.microsoft.com/office/drawing/2014/main" id="{8F5C0D72-73D0-9440-BD83-56F254665867}"/>
              </a:ext>
            </a:extLst>
          </p:cNvPr>
          <p:cNvGrpSpPr/>
          <p:nvPr/>
        </p:nvGrpSpPr>
        <p:grpSpPr>
          <a:xfrm>
            <a:off x="9067157" y="2502216"/>
            <a:ext cx="1579041" cy="1423590"/>
            <a:chOff x="6530915" y="1196605"/>
            <a:chExt cx="1579041" cy="1423590"/>
          </a:xfrm>
        </p:grpSpPr>
        <p:grpSp>
          <p:nvGrpSpPr>
            <p:cNvPr id="96" name="群組 41">
              <a:extLst>
                <a:ext uri="{FF2B5EF4-FFF2-40B4-BE49-F238E27FC236}">
                  <a16:creationId xmlns:a16="http://schemas.microsoft.com/office/drawing/2014/main" id="{88DCCA28-A616-EA42-9AD3-B493FC36E6FE}"/>
                </a:ext>
              </a:extLst>
            </p:cNvPr>
            <p:cNvGrpSpPr/>
            <p:nvPr/>
          </p:nvGrpSpPr>
          <p:grpSpPr>
            <a:xfrm>
              <a:off x="6530915" y="1196605"/>
              <a:ext cx="1579041" cy="862785"/>
              <a:chOff x="8282540" y="2744410"/>
              <a:chExt cx="1579041" cy="862785"/>
            </a:xfrm>
          </p:grpSpPr>
          <p:cxnSp>
            <p:nvCxnSpPr>
              <p:cNvPr id="100" name="直線單箭頭接點 26">
                <a:extLst>
                  <a:ext uri="{FF2B5EF4-FFF2-40B4-BE49-F238E27FC236}">
                    <a16:creationId xmlns:a16="http://schemas.microsoft.com/office/drawing/2014/main" id="{FC2A3CE4-3770-2D48-B2DD-355352F02163}"/>
                  </a:ext>
                </a:extLst>
              </p:cNvPr>
              <p:cNvCxnSpPr>
                <a:cxnSpLocks/>
              </p:cNvCxnSpPr>
              <p:nvPr/>
            </p:nvCxnSpPr>
            <p:spPr>
              <a:xfrm>
                <a:off x="8282540" y="3604214"/>
                <a:ext cx="1579041" cy="2981"/>
              </a:xfrm>
              <a:prstGeom prst="straightConnector1">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01" name="矩形 27">
                <a:extLst>
                  <a:ext uri="{FF2B5EF4-FFF2-40B4-BE49-F238E27FC236}">
                    <a16:creationId xmlns:a16="http://schemas.microsoft.com/office/drawing/2014/main" id="{47526D06-B308-7F40-9F1C-DFA5925003D5}"/>
                  </a:ext>
                </a:extLst>
              </p:cNvPr>
              <p:cNvSpPr/>
              <p:nvPr/>
            </p:nvSpPr>
            <p:spPr>
              <a:xfrm>
                <a:off x="8380920" y="3122353"/>
                <a:ext cx="186263" cy="438667"/>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2" name="矩形 28">
                <a:extLst>
                  <a:ext uri="{FF2B5EF4-FFF2-40B4-BE49-F238E27FC236}">
                    <a16:creationId xmlns:a16="http://schemas.microsoft.com/office/drawing/2014/main" id="{00F6F5F2-78C4-4749-B373-BD81C711C28A}"/>
                  </a:ext>
                </a:extLst>
              </p:cNvPr>
              <p:cNvSpPr/>
              <p:nvPr/>
            </p:nvSpPr>
            <p:spPr>
              <a:xfrm>
                <a:off x="8942275" y="3162299"/>
                <a:ext cx="203790" cy="381001"/>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3" name="矩形 29">
                <a:extLst>
                  <a:ext uri="{FF2B5EF4-FFF2-40B4-BE49-F238E27FC236}">
                    <a16:creationId xmlns:a16="http://schemas.microsoft.com/office/drawing/2014/main" id="{1690F37E-05CB-4447-9A7C-5E6238B1D27C}"/>
                  </a:ext>
                </a:extLst>
              </p:cNvPr>
              <p:cNvSpPr/>
              <p:nvPr/>
            </p:nvSpPr>
            <p:spPr>
              <a:xfrm>
                <a:off x="9521160" y="2744410"/>
                <a:ext cx="203790" cy="816610"/>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97" name="文字方塊 1">
              <a:extLst>
                <a:ext uri="{FF2B5EF4-FFF2-40B4-BE49-F238E27FC236}">
                  <a16:creationId xmlns:a16="http://schemas.microsoft.com/office/drawing/2014/main" id="{35172BDF-A2CF-5640-B744-389AEAE71F94}"/>
                </a:ext>
              </a:extLst>
            </p:cNvPr>
            <p:cNvSpPr txBox="1"/>
            <p:nvPr/>
          </p:nvSpPr>
          <p:spPr>
            <a:xfrm>
              <a:off x="6546621" y="2156544"/>
              <a:ext cx="368364" cy="461665"/>
            </a:xfrm>
            <a:prstGeom prst="rect">
              <a:avLst/>
            </a:prstGeom>
            <a:solidFill>
              <a:schemeClr val="accent5">
                <a:lumMod val="20000"/>
                <a:lumOff val="80000"/>
              </a:schemeClr>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2400">
                  <a:ea typeface="新細明體"/>
                  <a:cs typeface="Calibri"/>
                </a:rPr>
                <a:t>0</a:t>
              </a:r>
              <a:endParaRPr lang="zh-TW" altLang="en-US" sz="2400">
                <a:ea typeface="新細明體"/>
                <a:cs typeface="Calibri"/>
              </a:endParaRPr>
            </a:p>
          </p:txBody>
        </p:sp>
        <p:sp>
          <p:nvSpPr>
            <p:cNvPr id="98" name="文字方塊 1">
              <a:extLst>
                <a:ext uri="{FF2B5EF4-FFF2-40B4-BE49-F238E27FC236}">
                  <a16:creationId xmlns:a16="http://schemas.microsoft.com/office/drawing/2014/main" id="{B84A6540-9B96-C14F-AC96-A51233A99D73}"/>
                </a:ext>
              </a:extLst>
            </p:cNvPr>
            <p:cNvSpPr txBox="1"/>
            <p:nvPr/>
          </p:nvSpPr>
          <p:spPr>
            <a:xfrm>
              <a:off x="7108363" y="2155993"/>
              <a:ext cx="368364" cy="461665"/>
            </a:xfrm>
            <a:prstGeom prst="rect">
              <a:avLst/>
            </a:prstGeom>
            <a:solidFill>
              <a:schemeClr val="accent5">
                <a:lumMod val="20000"/>
                <a:lumOff val="80000"/>
              </a:schemeClr>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2400">
                  <a:ea typeface="新細明體"/>
                  <a:cs typeface="Calibri"/>
                </a:rPr>
                <a:t>1</a:t>
              </a:r>
              <a:endParaRPr lang="zh-TW" altLang="en-US" sz="2400">
                <a:ea typeface="新細明體"/>
                <a:cs typeface="Calibri"/>
              </a:endParaRPr>
            </a:p>
          </p:txBody>
        </p:sp>
        <p:sp>
          <p:nvSpPr>
            <p:cNvPr id="99" name="文字方塊 1">
              <a:extLst>
                <a:ext uri="{FF2B5EF4-FFF2-40B4-BE49-F238E27FC236}">
                  <a16:creationId xmlns:a16="http://schemas.microsoft.com/office/drawing/2014/main" id="{0DB1B93A-EF99-894F-872B-6D9842F1E4FF}"/>
                </a:ext>
              </a:extLst>
            </p:cNvPr>
            <p:cNvSpPr txBox="1"/>
            <p:nvPr/>
          </p:nvSpPr>
          <p:spPr>
            <a:xfrm>
              <a:off x="7703568" y="2158530"/>
              <a:ext cx="368364" cy="461665"/>
            </a:xfrm>
            <a:prstGeom prst="rect">
              <a:avLst/>
            </a:prstGeom>
            <a:solidFill>
              <a:schemeClr val="accent5">
                <a:lumMod val="20000"/>
                <a:lumOff val="80000"/>
              </a:schemeClr>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2400">
                  <a:ea typeface="新細明體"/>
                  <a:cs typeface="Calibri"/>
                </a:rPr>
                <a:t>2</a:t>
              </a:r>
              <a:endParaRPr lang="zh-TW" altLang="en-US" sz="2400">
                <a:ea typeface="新細明體"/>
                <a:cs typeface="Calibri"/>
              </a:endParaRPr>
            </a:p>
          </p:txBody>
        </p:sp>
      </p:grpSp>
      <p:grpSp>
        <p:nvGrpSpPr>
          <p:cNvPr id="104" name="Group 103">
            <a:extLst>
              <a:ext uri="{FF2B5EF4-FFF2-40B4-BE49-F238E27FC236}">
                <a16:creationId xmlns:a16="http://schemas.microsoft.com/office/drawing/2014/main" id="{3B2B8BB9-795A-4847-B0B9-0EFCDDEACAE9}"/>
              </a:ext>
            </a:extLst>
          </p:cNvPr>
          <p:cNvGrpSpPr/>
          <p:nvPr/>
        </p:nvGrpSpPr>
        <p:grpSpPr>
          <a:xfrm>
            <a:off x="9027661" y="4832317"/>
            <a:ext cx="1579041" cy="1423590"/>
            <a:chOff x="6530915" y="1196605"/>
            <a:chExt cx="1579041" cy="1423590"/>
          </a:xfrm>
        </p:grpSpPr>
        <p:grpSp>
          <p:nvGrpSpPr>
            <p:cNvPr id="105" name="群組 41">
              <a:extLst>
                <a:ext uri="{FF2B5EF4-FFF2-40B4-BE49-F238E27FC236}">
                  <a16:creationId xmlns:a16="http://schemas.microsoft.com/office/drawing/2014/main" id="{DF23B84F-3D40-9642-A5C6-481458F91109}"/>
                </a:ext>
              </a:extLst>
            </p:cNvPr>
            <p:cNvGrpSpPr/>
            <p:nvPr/>
          </p:nvGrpSpPr>
          <p:grpSpPr>
            <a:xfrm>
              <a:off x="6530915" y="1196605"/>
              <a:ext cx="1579041" cy="862785"/>
              <a:chOff x="8282540" y="2744410"/>
              <a:chExt cx="1579041" cy="862785"/>
            </a:xfrm>
          </p:grpSpPr>
          <p:cxnSp>
            <p:nvCxnSpPr>
              <p:cNvPr id="109" name="直線單箭頭接點 26">
                <a:extLst>
                  <a:ext uri="{FF2B5EF4-FFF2-40B4-BE49-F238E27FC236}">
                    <a16:creationId xmlns:a16="http://schemas.microsoft.com/office/drawing/2014/main" id="{C6107682-A6F1-1B44-B073-C54F1A1EC95F}"/>
                  </a:ext>
                </a:extLst>
              </p:cNvPr>
              <p:cNvCxnSpPr>
                <a:cxnSpLocks/>
              </p:cNvCxnSpPr>
              <p:nvPr/>
            </p:nvCxnSpPr>
            <p:spPr>
              <a:xfrm>
                <a:off x="8282540" y="3604214"/>
                <a:ext cx="1579041" cy="2981"/>
              </a:xfrm>
              <a:prstGeom prst="straightConnector1">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10" name="矩形 27">
                <a:extLst>
                  <a:ext uri="{FF2B5EF4-FFF2-40B4-BE49-F238E27FC236}">
                    <a16:creationId xmlns:a16="http://schemas.microsoft.com/office/drawing/2014/main" id="{C28B6F4D-590F-EA42-BFA4-1CA31A218FDB}"/>
                  </a:ext>
                </a:extLst>
              </p:cNvPr>
              <p:cNvSpPr/>
              <p:nvPr/>
            </p:nvSpPr>
            <p:spPr>
              <a:xfrm>
                <a:off x="8363392" y="3250903"/>
                <a:ext cx="203791" cy="310117"/>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1" name="矩形 28">
                <a:extLst>
                  <a:ext uri="{FF2B5EF4-FFF2-40B4-BE49-F238E27FC236}">
                    <a16:creationId xmlns:a16="http://schemas.microsoft.com/office/drawing/2014/main" id="{156106A5-CC87-F249-A693-6A8B8D3A54AF}"/>
                  </a:ext>
                </a:extLst>
              </p:cNvPr>
              <p:cNvSpPr/>
              <p:nvPr/>
            </p:nvSpPr>
            <p:spPr>
              <a:xfrm>
                <a:off x="8942275" y="3229460"/>
                <a:ext cx="165187" cy="313840"/>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2" name="矩形 29">
                <a:extLst>
                  <a:ext uri="{FF2B5EF4-FFF2-40B4-BE49-F238E27FC236}">
                    <a16:creationId xmlns:a16="http://schemas.microsoft.com/office/drawing/2014/main" id="{920150EA-5985-884A-BF0F-96D9351600D3}"/>
                  </a:ext>
                </a:extLst>
              </p:cNvPr>
              <p:cNvSpPr/>
              <p:nvPr/>
            </p:nvSpPr>
            <p:spPr>
              <a:xfrm>
                <a:off x="9521160" y="2744410"/>
                <a:ext cx="203790" cy="816610"/>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106" name="文字方塊 1">
              <a:extLst>
                <a:ext uri="{FF2B5EF4-FFF2-40B4-BE49-F238E27FC236}">
                  <a16:creationId xmlns:a16="http://schemas.microsoft.com/office/drawing/2014/main" id="{8C35BCC4-3A50-624F-AC1C-A098471AB64E}"/>
                </a:ext>
              </a:extLst>
            </p:cNvPr>
            <p:cNvSpPr txBox="1"/>
            <p:nvPr/>
          </p:nvSpPr>
          <p:spPr>
            <a:xfrm>
              <a:off x="6546621" y="2156544"/>
              <a:ext cx="368364" cy="461665"/>
            </a:xfrm>
            <a:prstGeom prst="rect">
              <a:avLst/>
            </a:prstGeom>
            <a:solidFill>
              <a:schemeClr val="accent5">
                <a:lumMod val="20000"/>
                <a:lumOff val="80000"/>
              </a:schemeClr>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2400">
                  <a:ea typeface="新細明體"/>
                  <a:cs typeface="Calibri"/>
                </a:rPr>
                <a:t>0</a:t>
              </a:r>
              <a:endParaRPr lang="zh-TW" altLang="en-US" sz="2400">
                <a:ea typeface="新細明體"/>
                <a:cs typeface="Calibri"/>
              </a:endParaRPr>
            </a:p>
          </p:txBody>
        </p:sp>
        <p:sp>
          <p:nvSpPr>
            <p:cNvPr id="107" name="文字方塊 1">
              <a:extLst>
                <a:ext uri="{FF2B5EF4-FFF2-40B4-BE49-F238E27FC236}">
                  <a16:creationId xmlns:a16="http://schemas.microsoft.com/office/drawing/2014/main" id="{DF9092A4-F36E-C741-AE37-5E01FCC0474F}"/>
                </a:ext>
              </a:extLst>
            </p:cNvPr>
            <p:cNvSpPr txBox="1"/>
            <p:nvPr/>
          </p:nvSpPr>
          <p:spPr>
            <a:xfrm>
              <a:off x="7108363" y="2155993"/>
              <a:ext cx="368364" cy="461665"/>
            </a:xfrm>
            <a:prstGeom prst="rect">
              <a:avLst/>
            </a:prstGeom>
            <a:solidFill>
              <a:schemeClr val="accent5">
                <a:lumMod val="20000"/>
                <a:lumOff val="80000"/>
              </a:schemeClr>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2400">
                  <a:ea typeface="新細明體"/>
                  <a:cs typeface="Calibri"/>
                </a:rPr>
                <a:t>1</a:t>
              </a:r>
              <a:endParaRPr lang="zh-TW" altLang="en-US" sz="2400">
                <a:ea typeface="新細明體"/>
                <a:cs typeface="Calibri"/>
              </a:endParaRPr>
            </a:p>
          </p:txBody>
        </p:sp>
        <p:sp>
          <p:nvSpPr>
            <p:cNvPr id="108" name="文字方塊 1">
              <a:extLst>
                <a:ext uri="{FF2B5EF4-FFF2-40B4-BE49-F238E27FC236}">
                  <a16:creationId xmlns:a16="http://schemas.microsoft.com/office/drawing/2014/main" id="{046D1961-4C3F-8F4F-9E38-DCAEC05E29F0}"/>
                </a:ext>
              </a:extLst>
            </p:cNvPr>
            <p:cNvSpPr txBox="1"/>
            <p:nvPr/>
          </p:nvSpPr>
          <p:spPr>
            <a:xfrm>
              <a:off x="7703568" y="2158530"/>
              <a:ext cx="368364" cy="461665"/>
            </a:xfrm>
            <a:prstGeom prst="rect">
              <a:avLst/>
            </a:prstGeom>
            <a:solidFill>
              <a:schemeClr val="accent5">
                <a:lumMod val="20000"/>
                <a:lumOff val="80000"/>
              </a:schemeClr>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2400">
                  <a:ea typeface="新細明體"/>
                  <a:cs typeface="Calibri"/>
                </a:rPr>
                <a:t>2</a:t>
              </a:r>
              <a:endParaRPr lang="zh-TW" altLang="en-US" sz="2400">
                <a:ea typeface="新細明體"/>
                <a:cs typeface="Calibri"/>
              </a:endParaRPr>
            </a:p>
          </p:txBody>
        </p:sp>
      </p:grpSp>
      <p:sp>
        <p:nvSpPr>
          <p:cNvPr id="113" name="箭號: 向右 112">
            <a:extLst>
              <a:ext uri="{FF2B5EF4-FFF2-40B4-BE49-F238E27FC236}">
                <a16:creationId xmlns:a16="http://schemas.microsoft.com/office/drawing/2014/main" id="{CF36D22E-0E14-174F-A238-33A5E8D602D7}"/>
              </a:ext>
            </a:extLst>
          </p:cNvPr>
          <p:cNvSpPr/>
          <p:nvPr/>
        </p:nvSpPr>
        <p:spPr>
          <a:xfrm>
            <a:off x="10187663" y="4156884"/>
            <a:ext cx="419040" cy="455341"/>
          </a:xfrm>
          <a:prstGeom prst="rightArrow">
            <a:avLst>
              <a:gd name="adj1" fmla="val 27933"/>
              <a:gd name="adj2" fmla="val 36759"/>
            </a:avLst>
          </a:prstGeom>
          <a:solidFill>
            <a:srgbClr val="7D4B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4" name="Plus 113">
            <a:extLst>
              <a:ext uri="{FF2B5EF4-FFF2-40B4-BE49-F238E27FC236}">
                <a16:creationId xmlns:a16="http://schemas.microsoft.com/office/drawing/2014/main" id="{F3ED3484-5431-F444-84D8-E09095D994B6}"/>
              </a:ext>
            </a:extLst>
          </p:cNvPr>
          <p:cNvSpPr/>
          <p:nvPr/>
        </p:nvSpPr>
        <p:spPr>
          <a:xfrm>
            <a:off x="9512506" y="4109620"/>
            <a:ext cx="553570" cy="549871"/>
          </a:xfrm>
          <a:prstGeom prst="mathPlus">
            <a:avLst>
              <a:gd name="adj1" fmla="val 1621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grpSp>
        <p:nvGrpSpPr>
          <p:cNvPr id="115" name="Group 114">
            <a:extLst>
              <a:ext uri="{FF2B5EF4-FFF2-40B4-BE49-F238E27FC236}">
                <a16:creationId xmlns:a16="http://schemas.microsoft.com/office/drawing/2014/main" id="{DC5C1011-B5AC-8E48-A88F-2826CBD118FD}"/>
              </a:ext>
            </a:extLst>
          </p:cNvPr>
          <p:cNvGrpSpPr/>
          <p:nvPr/>
        </p:nvGrpSpPr>
        <p:grpSpPr>
          <a:xfrm>
            <a:off x="10616386" y="3290643"/>
            <a:ext cx="1579041" cy="1842659"/>
            <a:chOff x="6530915" y="777536"/>
            <a:chExt cx="1579041" cy="1842659"/>
          </a:xfrm>
        </p:grpSpPr>
        <p:grpSp>
          <p:nvGrpSpPr>
            <p:cNvPr id="116" name="群組 41">
              <a:extLst>
                <a:ext uri="{FF2B5EF4-FFF2-40B4-BE49-F238E27FC236}">
                  <a16:creationId xmlns:a16="http://schemas.microsoft.com/office/drawing/2014/main" id="{98CE05F1-0B20-8641-8F84-D87472A8D981}"/>
                </a:ext>
              </a:extLst>
            </p:cNvPr>
            <p:cNvGrpSpPr/>
            <p:nvPr/>
          </p:nvGrpSpPr>
          <p:grpSpPr>
            <a:xfrm>
              <a:off x="6530915" y="777536"/>
              <a:ext cx="1579041" cy="1281854"/>
              <a:chOff x="8282540" y="2325341"/>
              <a:chExt cx="1579041" cy="1281854"/>
            </a:xfrm>
          </p:grpSpPr>
          <p:cxnSp>
            <p:nvCxnSpPr>
              <p:cNvPr id="120" name="直線單箭頭接點 26">
                <a:extLst>
                  <a:ext uri="{FF2B5EF4-FFF2-40B4-BE49-F238E27FC236}">
                    <a16:creationId xmlns:a16="http://schemas.microsoft.com/office/drawing/2014/main" id="{96DB3DE9-80DB-3C45-9125-65CDE358AD9A}"/>
                  </a:ext>
                </a:extLst>
              </p:cNvPr>
              <p:cNvCxnSpPr>
                <a:cxnSpLocks/>
              </p:cNvCxnSpPr>
              <p:nvPr/>
            </p:nvCxnSpPr>
            <p:spPr>
              <a:xfrm>
                <a:off x="8282540" y="3604214"/>
                <a:ext cx="1579041" cy="2981"/>
              </a:xfrm>
              <a:prstGeom prst="straightConnector1">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21" name="矩形 27">
                <a:extLst>
                  <a:ext uri="{FF2B5EF4-FFF2-40B4-BE49-F238E27FC236}">
                    <a16:creationId xmlns:a16="http://schemas.microsoft.com/office/drawing/2014/main" id="{D1B29CEF-8F84-3A49-B423-F1E282A68D1D}"/>
                  </a:ext>
                </a:extLst>
              </p:cNvPr>
              <p:cNvSpPr/>
              <p:nvPr/>
            </p:nvSpPr>
            <p:spPr>
              <a:xfrm>
                <a:off x="8441069" y="3265428"/>
                <a:ext cx="203790" cy="295592"/>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2" name="矩形 28">
                <a:extLst>
                  <a:ext uri="{FF2B5EF4-FFF2-40B4-BE49-F238E27FC236}">
                    <a16:creationId xmlns:a16="http://schemas.microsoft.com/office/drawing/2014/main" id="{F5D9B7E6-4919-C94C-8B36-E23FC6C7EEF6}"/>
                  </a:ext>
                </a:extLst>
              </p:cNvPr>
              <p:cNvSpPr/>
              <p:nvPr/>
            </p:nvSpPr>
            <p:spPr>
              <a:xfrm>
                <a:off x="8942275" y="3162299"/>
                <a:ext cx="203790" cy="381001"/>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3" name="矩形 29">
                <a:extLst>
                  <a:ext uri="{FF2B5EF4-FFF2-40B4-BE49-F238E27FC236}">
                    <a16:creationId xmlns:a16="http://schemas.microsoft.com/office/drawing/2014/main" id="{84857D0E-DA2C-1747-B604-19904010F328}"/>
                  </a:ext>
                </a:extLst>
              </p:cNvPr>
              <p:cNvSpPr/>
              <p:nvPr/>
            </p:nvSpPr>
            <p:spPr>
              <a:xfrm>
                <a:off x="9521157" y="2325341"/>
                <a:ext cx="203793" cy="1235679"/>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117" name="文字方塊 1">
              <a:extLst>
                <a:ext uri="{FF2B5EF4-FFF2-40B4-BE49-F238E27FC236}">
                  <a16:creationId xmlns:a16="http://schemas.microsoft.com/office/drawing/2014/main" id="{427759E3-067A-B641-8217-935DA919D030}"/>
                </a:ext>
              </a:extLst>
            </p:cNvPr>
            <p:cNvSpPr txBox="1"/>
            <p:nvPr/>
          </p:nvSpPr>
          <p:spPr>
            <a:xfrm>
              <a:off x="6546621" y="2156544"/>
              <a:ext cx="368364" cy="461665"/>
            </a:xfrm>
            <a:prstGeom prst="rect">
              <a:avLst/>
            </a:prstGeom>
            <a:solidFill>
              <a:schemeClr val="accent5">
                <a:lumMod val="20000"/>
                <a:lumOff val="80000"/>
              </a:schemeClr>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2400">
                  <a:ea typeface="新細明體"/>
                  <a:cs typeface="Calibri"/>
                </a:rPr>
                <a:t>0</a:t>
              </a:r>
              <a:endParaRPr lang="zh-TW" altLang="en-US" sz="2400">
                <a:ea typeface="新細明體"/>
                <a:cs typeface="Calibri"/>
              </a:endParaRPr>
            </a:p>
          </p:txBody>
        </p:sp>
        <p:sp>
          <p:nvSpPr>
            <p:cNvPr id="118" name="文字方塊 1">
              <a:extLst>
                <a:ext uri="{FF2B5EF4-FFF2-40B4-BE49-F238E27FC236}">
                  <a16:creationId xmlns:a16="http://schemas.microsoft.com/office/drawing/2014/main" id="{4DC9CB29-7D5F-EA42-8025-2E166E5CE83C}"/>
                </a:ext>
              </a:extLst>
            </p:cNvPr>
            <p:cNvSpPr txBox="1"/>
            <p:nvPr/>
          </p:nvSpPr>
          <p:spPr>
            <a:xfrm>
              <a:off x="7108363" y="2155993"/>
              <a:ext cx="368364" cy="461665"/>
            </a:xfrm>
            <a:prstGeom prst="rect">
              <a:avLst/>
            </a:prstGeom>
            <a:solidFill>
              <a:schemeClr val="accent5">
                <a:lumMod val="20000"/>
                <a:lumOff val="80000"/>
              </a:schemeClr>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2400">
                  <a:ea typeface="新細明體"/>
                  <a:cs typeface="Calibri"/>
                </a:rPr>
                <a:t>1</a:t>
              </a:r>
              <a:endParaRPr lang="zh-TW" altLang="en-US" sz="2400">
                <a:ea typeface="新細明體"/>
                <a:cs typeface="Calibri"/>
              </a:endParaRPr>
            </a:p>
          </p:txBody>
        </p:sp>
        <p:sp>
          <p:nvSpPr>
            <p:cNvPr id="119" name="文字方塊 1">
              <a:extLst>
                <a:ext uri="{FF2B5EF4-FFF2-40B4-BE49-F238E27FC236}">
                  <a16:creationId xmlns:a16="http://schemas.microsoft.com/office/drawing/2014/main" id="{1E00CDC1-C761-D140-BA3E-88BE471E3D90}"/>
                </a:ext>
              </a:extLst>
            </p:cNvPr>
            <p:cNvSpPr txBox="1"/>
            <p:nvPr/>
          </p:nvSpPr>
          <p:spPr>
            <a:xfrm>
              <a:off x="7703568" y="2158530"/>
              <a:ext cx="368364" cy="461665"/>
            </a:xfrm>
            <a:prstGeom prst="rect">
              <a:avLst/>
            </a:prstGeom>
            <a:solidFill>
              <a:schemeClr val="accent5">
                <a:lumMod val="20000"/>
                <a:lumOff val="80000"/>
              </a:schemeClr>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2400">
                  <a:ea typeface="新細明體"/>
                  <a:cs typeface="Calibri"/>
                </a:rPr>
                <a:t>2</a:t>
              </a:r>
              <a:endParaRPr lang="zh-TW" altLang="en-US" sz="2400">
                <a:ea typeface="新細明體"/>
                <a:cs typeface="Calibri"/>
              </a:endParaRPr>
            </a:p>
          </p:txBody>
        </p:sp>
      </p:grpSp>
      <p:sp>
        <p:nvSpPr>
          <p:cNvPr id="7" name="文字方塊 6">
            <a:extLst>
              <a:ext uri="{FF2B5EF4-FFF2-40B4-BE49-F238E27FC236}">
                <a16:creationId xmlns:a16="http://schemas.microsoft.com/office/drawing/2014/main" id="{1050CD58-A77B-C9CA-CC56-B25D660E3DEE}"/>
              </a:ext>
            </a:extLst>
          </p:cNvPr>
          <p:cNvSpPr txBox="1"/>
          <p:nvPr/>
        </p:nvSpPr>
        <p:spPr>
          <a:xfrm>
            <a:off x="11000040" y="5181049"/>
            <a:ext cx="788999" cy="830997"/>
          </a:xfrm>
          <a:prstGeom prst="rect">
            <a:avLst/>
          </a:prstGeom>
          <a:noFill/>
        </p:spPr>
        <p:txBody>
          <a:bodyPr wrap="none" rtlCol="0">
            <a:spAutoFit/>
          </a:bodyPr>
          <a:lstStyle/>
          <a:p>
            <a:pPr algn="ctr"/>
            <a:r>
              <a:rPr kumimoji="1" lang="en-US" altLang="zh-TW" sz="2400"/>
              <a:t>Soft </a:t>
            </a:r>
            <a:br>
              <a:rPr kumimoji="1" lang="en-US" altLang="zh-TW" sz="2400"/>
            </a:br>
            <a:r>
              <a:rPr kumimoji="1" lang="en-US" altLang="zh-TW" sz="2400"/>
              <a:t>label</a:t>
            </a:r>
            <a:endParaRPr kumimoji="1" lang="zh-TW" altLang="en-US" sz="2400"/>
          </a:p>
        </p:txBody>
      </p:sp>
      <p:sp>
        <p:nvSpPr>
          <p:cNvPr id="4" name="日期版面配置區 3">
            <a:extLst>
              <a:ext uri="{FF2B5EF4-FFF2-40B4-BE49-F238E27FC236}">
                <a16:creationId xmlns:a16="http://schemas.microsoft.com/office/drawing/2014/main" id="{3944B69A-BB97-DD00-BABE-7948825A2B33}"/>
              </a:ext>
            </a:extLst>
          </p:cNvPr>
          <p:cNvSpPr>
            <a:spLocks noGrp="1"/>
          </p:cNvSpPr>
          <p:nvPr>
            <p:ph type="dt" sz="half" idx="10"/>
          </p:nvPr>
        </p:nvSpPr>
        <p:spPr>
          <a:xfrm>
            <a:off x="838200" y="6417310"/>
            <a:ext cx="7594600" cy="365125"/>
          </a:xfrm>
        </p:spPr>
        <p:txBody>
          <a:bodyPr/>
          <a:lstStyle/>
          <a:p>
            <a:r>
              <a:rPr lang="en-US" altLang="zh-TW" dirty="0"/>
              <a:t>Schick, Timo, and Hinrich </a:t>
            </a:r>
            <a:r>
              <a:rPr lang="en-US" altLang="zh-TW" dirty="0" err="1"/>
              <a:t>Schütze</a:t>
            </a:r>
            <a:r>
              <a:rPr lang="en-US" altLang="zh-TW" dirty="0"/>
              <a:t>. "Exploiting Cloze-Questions for Few-Shot Text Classification and Natural Language Inference." </a:t>
            </a:r>
            <a:r>
              <a:rPr lang="en-US" altLang="zh-TW" i="1" dirty="0"/>
              <a:t>Proceedings of the 16th Conference of the European Chapter of the Association for Computational Linguistics: Main Volume</a:t>
            </a:r>
            <a:r>
              <a:rPr lang="en-US" altLang="zh-TW" dirty="0"/>
              <a:t>. 2021.</a:t>
            </a:r>
            <a:endParaRPr lang="en-TW" altLang="zh-TW"/>
          </a:p>
        </p:txBody>
      </p:sp>
    </p:spTree>
    <p:extLst>
      <p:ext uri="{BB962C8B-B14F-4D97-AF65-F5344CB8AC3E}">
        <p14:creationId xmlns:p14="http://schemas.microsoft.com/office/powerpoint/2010/main" val="2017830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9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93"/>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95"/>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0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14"/>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13"/>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1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56" grpId="0" animBg="1"/>
      <p:bldP spid="57" grpId="0" animBg="1"/>
      <p:bldP spid="58" grpId="0" animBg="1"/>
      <p:bldP spid="93" grpId="0"/>
      <p:bldP spid="94" grpId="0"/>
      <p:bldP spid="113" grpId="0" animBg="1"/>
      <p:bldP spid="114" grpId="0" animBg="1"/>
      <p:bldP spid="7" grpId="0"/>
    </p:bld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29A45-0ACF-734E-8420-9E8DB349112C}"/>
              </a:ext>
            </a:extLst>
          </p:cNvPr>
          <p:cNvSpPr>
            <a:spLocks noGrp="1"/>
          </p:cNvSpPr>
          <p:nvPr>
            <p:ph type="title"/>
          </p:nvPr>
        </p:nvSpPr>
        <p:spPr/>
        <p:txBody>
          <a:bodyPr>
            <a:normAutofit/>
          </a:bodyPr>
          <a:lstStyle/>
          <a:p>
            <a:r>
              <a:rPr lang="en-US" altLang="zh-TW" sz="3600"/>
              <a:t>Semi-supervised learning with PLMs: PET</a:t>
            </a:r>
            <a:endParaRPr lang="en-TW" sz="3600"/>
          </a:p>
        </p:txBody>
      </p:sp>
      <p:sp>
        <p:nvSpPr>
          <p:cNvPr id="3" name="Content Placeholder 2">
            <a:extLst>
              <a:ext uri="{FF2B5EF4-FFF2-40B4-BE49-F238E27FC236}">
                <a16:creationId xmlns:a16="http://schemas.microsoft.com/office/drawing/2014/main" id="{484CB5D9-6AC8-A143-B93F-BF6730EB1F8A}"/>
              </a:ext>
            </a:extLst>
          </p:cNvPr>
          <p:cNvSpPr>
            <a:spLocks noGrp="1"/>
          </p:cNvSpPr>
          <p:nvPr>
            <p:ph idx="1"/>
          </p:nvPr>
        </p:nvSpPr>
        <p:spPr/>
        <p:txBody>
          <a:bodyPr/>
          <a:lstStyle/>
          <a:p>
            <a:r>
              <a:rPr lang="en-US"/>
              <a:t>Pattern-Exploiting Training</a:t>
            </a:r>
            <a:r>
              <a:rPr lang="zh-TW" altLang="en-US"/>
              <a:t> </a:t>
            </a:r>
            <a:r>
              <a:rPr lang="en-US" altLang="zh-TW"/>
              <a:t>(PET)</a:t>
            </a:r>
          </a:p>
          <a:p>
            <a:pPr lvl="1"/>
            <a:r>
              <a:rPr lang="en-US" altLang="zh-TW"/>
              <a:t>Step</a:t>
            </a:r>
            <a:r>
              <a:rPr lang="zh-TW" altLang="en-US"/>
              <a:t> </a:t>
            </a:r>
            <a:r>
              <a:rPr lang="en-US" altLang="zh-TW"/>
              <a:t>3:</a:t>
            </a:r>
            <a:r>
              <a:rPr lang="zh-TW" altLang="en-US"/>
              <a:t> </a:t>
            </a:r>
            <a:r>
              <a:rPr lang="en-US" altLang="zh-TW"/>
              <a:t>Use</a:t>
            </a:r>
            <a:r>
              <a:rPr lang="zh-TW" altLang="en-US"/>
              <a:t> </a:t>
            </a:r>
            <a:r>
              <a:rPr lang="en-US" altLang="zh-TW"/>
              <a:t>a</a:t>
            </a:r>
            <a:r>
              <a:rPr lang="zh-TW" altLang="en-US"/>
              <a:t> </a:t>
            </a:r>
            <a:r>
              <a:rPr lang="en-US" altLang="zh-TW"/>
              <a:t>PLM</a:t>
            </a:r>
            <a:r>
              <a:rPr lang="zh-TW" altLang="en-US"/>
              <a:t> </a:t>
            </a:r>
            <a:r>
              <a:rPr lang="en-US" altLang="zh-TW"/>
              <a:t>with</a:t>
            </a:r>
            <a:r>
              <a:rPr lang="zh-TW" altLang="en-US"/>
              <a:t> </a:t>
            </a:r>
            <a:r>
              <a:rPr lang="en-US" altLang="zh-TW"/>
              <a:t>classifier</a:t>
            </a:r>
            <a:r>
              <a:rPr lang="zh-TW" altLang="en-US"/>
              <a:t> </a:t>
            </a:r>
            <a:r>
              <a:rPr lang="en-US" altLang="zh-TW"/>
              <a:t>head</a:t>
            </a:r>
            <a:r>
              <a:rPr lang="zh-TW" altLang="en-US"/>
              <a:t> </a:t>
            </a:r>
            <a:r>
              <a:rPr lang="en-US" altLang="zh-TW"/>
              <a:t>to</a:t>
            </a:r>
            <a:r>
              <a:rPr lang="zh-TW" altLang="en-US"/>
              <a:t> </a:t>
            </a:r>
            <a:r>
              <a:rPr lang="en-US" altLang="zh-TW"/>
              <a:t>train</a:t>
            </a:r>
            <a:r>
              <a:rPr lang="zh-TW" altLang="en-US"/>
              <a:t> </a:t>
            </a:r>
            <a:r>
              <a:rPr lang="en-US" altLang="zh-TW"/>
              <a:t>on</a:t>
            </a:r>
            <a:r>
              <a:rPr lang="zh-TW" altLang="en-US"/>
              <a:t> </a:t>
            </a:r>
            <a:r>
              <a:rPr lang="en-US" altLang="zh-TW"/>
              <a:t>the</a:t>
            </a:r>
            <a:r>
              <a:rPr lang="zh-TW" altLang="en-US"/>
              <a:t> </a:t>
            </a:r>
            <a:r>
              <a:rPr lang="en-US" altLang="zh-TW"/>
              <a:t>soft-labeled</a:t>
            </a:r>
            <a:r>
              <a:rPr lang="zh-TW" altLang="en-US"/>
              <a:t> </a:t>
            </a:r>
            <a:r>
              <a:rPr lang="en-US" altLang="zh-TW"/>
              <a:t>data</a:t>
            </a:r>
            <a:r>
              <a:rPr lang="zh-TW" altLang="en-US"/>
              <a:t> </a:t>
            </a:r>
            <a:r>
              <a:rPr lang="en-US" altLang="zh-TW"/>
              <a:t>set</a:t>
            </a:r>
            <a:endParaRPr lang="en-TW"/>
          </a:p>
        </p:txBody>
      </p:sp>
      <p:grpSp>
        <p:nvGrpSpPr>
          <p:cNvPr id="59" name="群組 20">
            <a:extLst>
              <a:ext uri="{FF2B5EF4-FFF2-40B4-BE49-F238E27FC236}">
                <a16:creationId xmlns:a16="http://schemas.microsoft.com/office/drawing/2014/main" id="{9B264F71-52EB-FA40-93AF-CDFF81E74FEA}"/>
              </a:ext>
            </a:extLst>
          </p:cNvPr>
          <p:cNvGrpSpPr/>
          <p:nvPr/>
        </p:nvGrpSpPr>
        <p:grpSpPr>
          <a:xfrm>
            <a:off x="341644" y="2919983"/>
            <a:ext cx="2652765" cy="2212845"/>
            <a:chOff x="288375" y="2413591"/>
            <a:chExt cx="5289092" cy="4178076"/>
          </a:xfrm>
          <a:solidFill>
            <a:schemeClr val="bg2">
              <a:lumMod val="50000"/>
            </a:schemeClr>
          </a:solidFill>
        </p:grpSpPr>
        <p:pic>
          <p:nvPicPr>
            <p:cNvPr id="60" name="圖形 6" descr="文件 以實心填滿">
              <a:extLst>
                <a:ext uri="{FF2B5EF4-FFF2-40B4-BE49-F238E27FC236}">
                  <a16:creationId xmlns:a16="http://schemas.microsoft.com/office/drawing/2014/main" id="{454677BA-710F-EE4C-B4D2-7EDF67E48B2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49079" y="2413591"/>
              <a:ext cx="1339702" cy="1339702"/>
            </a:xfrm>
            <a:prstGeom prst="rect">
              <a:avLst/>
            </a:prstGeom>
          </p:spPr>
        </p:pic>
        <p:pic>
          <p:nvPicPr>
            <p:cNvPr id="61" name="圖形 6" descr="文件 以實心填滿">
              <a:extLst>
                <a:ext uri="{FF2B5EF4-FFF2-40B4-BE49-F238E27FC236}">
                  <a16:creationId xmlns:a16="http://schemas.microsoft.com/office/drawing/2014/main" id="{07D2A7F8-F8C3-9846-A491-A5A965B895C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165497" y="2519916"/>
              <a:ext cx="1339702" cy="1339702"/>
            </a:xfrm>
            <a:prstGeom prst="rect">
              <a:avLst/>
            </a:prstGeom>
          </p:spPr>
        </p:pic>
        <p:pic>
          <p:nvPicPr>
            <p:cNvPr id="68" name="圖形 7" descr="文件 以實心填滿">
              <a:extLst>
                <a:ext uri="{FF2B5EF4-FFF2-40B4-BE49-F238E27FC236}">
                  <a16:creationId xmlns:a16="http://schemas.microsoft.com/office/drawing/2014/main" id="{E89F5174-09F9-B640-9043-3395B4322C0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589350" y="3607160"/>
              <a:ext cx="1339702" cy="1339702"/>
            </a:xfrm>
            <a:prstGeom prst="rect">
              <a:avLst/>
            </a:prstGeom>
          </p:spPr>
        </p:pic>
        <p:pic>
          <p:nvPicPr>
            <p:cNvPr id="69" name="圖形 8" descr="文件 以實心填滿">
              <a:extLst>
                <a:ext uri="{FF2B5EF4-FFF2-40B4-BE49-F238E27FC236}">
                  <a16:creationId xmlns:a16="http://schemas.microsoft.com/office/drawing/2014/main" id="{8045F23C-D4C2-AD45-A309-0D3A3194190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81301" y="4582892"/>
              <a:ext cx="1339702" cy="1339702"/>
            </a:xfrm>
            <a:prstGeom prst="rect">
              <a:avLst/>
            </a:prstGeom>
          </p:spPr>
        </p:pic>
        <p:pic>
          <p:nvPicPr>
            <p:cNvPr id="70" name="圖形 9" descr="文件 以實心填滿">
              <a:extLst>
                <a:ext uri="{FF2B5EF4-FFF2-40B4-BE49-F238E27FC236}">
                  <a16:creationId xmlns:a16="http://schemas.microsoft.com/office/drawing/2014/main" id="{C8B96696-81E4-FA41-941F-834F20337E7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537204" y="3755843"/>
              <a:ext cx="1339702" cy="1339702"/>
            </a:xfrm>
            <a:prstGeom prst="rect">
              <a:avLst/>
            </a:prstGeom>
          </p:spPr>
        </p:pic>
        <p:pic>
          <p:nvPicPr>
            <p:cNvPr id="71" name="圖形 10" descr="文件 以實心填滿">
              <a:extLst>
                <a:ext uri="{FF2B5EF4-FFF2-40B4-BE49-F238E27FC236}">
                  <a16:creationId xmlns:a16="http://schemas.microsoft.com/office/drawing/2014/main" id="{1218A961-086F-D54D-84CD-DE9C63116D6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048301" y="2417696"/>
              <a:ext cx="1339702" cy="1339702"/>
            </a:xfrm>
            <a:prstGeom prst="rect">
              <a:avLst/>
            </a:prstGeom>
          </p:spPr>
        </p:pic>
        <p:pic>
          <p:nvPicPr>
            <p:cNvPr id="72" name="圖形 11" descr="文件 以實心填滿">
              <a:extLst>
                <a:ext uri="{FF2B5EF4-FFF2-40B4-BE49-F238E27FC236}">
                  <a16:creationId xmlns:a16="http://schemas.microsoft.com/office/drawing/2014/main" id="{44080ACE-4961-5848-AC4D-BC0ED4838CA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299204" y="4843086"/>
              <a:ext cx="1339702" cy="1339702"/>
            </a:xfrm>
            <a:prstGeom prst="rect">
              <a:avLst/>
            </a:prstGeom>
          </p:spPr>
        </p:pic>
        <p:pic>
          <p:nvPicPr>
            <p:cNvPr id="73" name="圖形 12" descr="文件 以實心填滿">
              <a:extLst>
                <a:ext uri="{FF2B5EF4-FFF2-40B4-BE49-F238E27FC236}">
                  <a16:creationId xmlns:a16="http://schemas.microsoft.com/office/drawing/2014/main" id="{D365CAE6-3290-F444-9B55-73FCD14960A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568693" y="3700086"/>
              <a:ext cx="1339702" cy="1339702"/>
            </a:xfrm>
            <a:prstGeom prst="rect">
              <a:avLst/>
            </a:prstGeom>
          </p:spPr>
        </p:pic>
        <p:pic>
          <p:nvPicPr>
            <p:cNvPr id="74" name="圖形 13" descr="文件 以實心填滿">
              <a:extLst>
                <a:ext uri="{FF2B5EF4-FFF2-40B4-BE49-F238E27FC236}">
                  <a16:creationId xmlns:a16="http://schemas.microsoft.com/office/drawing/2014/main" id="{AED25996-2565-0145-804C-53865F1FAD9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462863" y="5251965"/>
              <a:ext cx="1339702" cy="1339702"/>
            </a:xfrm>
            <a:prstGeom prst="rect">
              <a:avLst/>
            </a:prstGeom>
          </p:spPr>
        </p:pic>
        <p:pic>
          <p:nvPicPr>
            <p:cNvPr id="75" name="圖形 14" descr="文件 以實心填滿">
              <a:extLst>
                <a:ext uri="{FF2B5EF4-FFF2-40B4-BE49-F238E27FC236}">
                  <a16:creationId xmlns:a16="http://schemas.microsoft.com/office/drawing/2014/main" id="{0C0E5FF2-8624-2949-BBA5-E71B3D1FE89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237765" y="4722281"/>
              <a:ext cx="1339702" cy="1339702"/>
            </a:xfrm>
            <a:prstGeom prst="rect">
              <a:avLst/>
            </a:prstGeom>
          </p:spPr>
        </p:pic>
        <p:pic>
          <p:nvPicPr>
            <p:cNvPr id="76" name="圖形 15" descr="文件 以實心填滿">
              <a:extLst>
                <a:ext uri="{FF2B5EF4-FFF2-40B4-BE49-F238E27FC236}">
                  <a16:creationId xmlns:a16="http://schemas.microsoft.com/office/drawing/2014/main" id="{BEC3BC73-0904-9443-84C3-3DBF72B40D4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533594" y="4843086"/>
              <a:ext cx="1339702" cy="1339702"/>
            </a:xfrm>
            <a:prstGeom prst="rect">
              <a:avLst/>
            </a:prstGeom>
          </p:spPr>
        </p:pic>
        <p:pic>
          <p:nvPicPr>
            <p:cNvPr id="77" name="圖形 16" descr="文件 以實心填滿">
              <a:extLst>
                <a:ext uri="{FF2B5EF4-FFF2-40B4-BE49-F238E27FC236}">
                  <a16:creationId xmlns:a16="http://schemas.microsoft.com/office/drawing/2014/main" id="{41B239D1-B8BE-5642-926E-C804AC96D0D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237764" y="2622135"/>
              <a:ext cx="1339702" cy="1339702"/>
            </a:xfrm>
            <a:prstGeom prst="rect">
              <a:avLst/>
            </a:prstGeom>
          </p:spPr>
        </p:pic>
        <p:pic>
          <p:nvPicPr>
            <p:cNvPr id="78" name="圖形 17" descr="文件 以實心填滿">
              <a:extLst>
                <a:ext uri="{FF2B5EF4-FFF2-40B4-BE49-F238E27FC236}">
                  <a16:creationId xmlns:a16="http://schemas.microsoft.com/office/drawing/2014/main" id="{EF9498A5-7C24-B34F-A941-9CB0F5DA5A8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88375" y="3291209"/>
              <a:ext cx="1339702" cy="1339702"/>
            </a:xfrm>
            <a:prstGeom prst="rect">
              <a:avLst/>
            </a:prstGeom>
          </p:spPr>
        </p:pic>
      </p:grpSp>
      <p:grpSp>
        <p:nvGrpSpPr>
          <p:cNvPr id="115" name="Group 114">
            <a:extLst>
              <a:ext uri="{FF2B5EF4-FFF2-40B4-BE49-F238E27FC236}">
                <a16:creationId xmlns:a16="http://schemas.microsoft.com/office/drawing/2014/main" id="{DC5C1011-B5AC-8E48-A88F-2826CBD118FD}"/>
              </a:ext>
            </a:extLst>
          </p:cNvPr>
          <p:cNvGrpSpPr/>
          <p:nvPr/>
        </p:nvGrpSpPr>
        <p:grpSpPr>
          <a:xfrm>
            <a:off x="3959128" y="3173018"/>
            <a:ext cx="1579041" cy="1842659"/>
            <a:chOff x="6530915" y="777536"/>
            <a:chExt cx="1579041" cy="1842659"/>
          </a:xfrm>
        </p:grpSpPr>
        <p:grpSp>
          <p:nvGrpSpPr>
            <p:cNvPr id="116" name="群組 41">
              <a:extLst>
                <a:ext uri="{FF2B5EF4-FFF2-40B4-BE49-F238E27FC236}">
                  <a16:creationId xmlns:a16="http://schemas.microsoft.com/office/drawing/2014/main" id="{98CE05F1-0B20-8641-8F84-D87472A8D981}"/>
                </a:ext>
              </a:extLst>
            </p:cNvPr>
            <p:cNvGrpSpPr/>
            <p:nvPr/>
          </p:nvGrpSpPr>
          <p:grpSpPr>
            <a:xfrm>
              <a:off x="6530915" y="777536"/>
              <a:ext cx="1579041" cy="1281854"/>
              <a:chOff x="8282540" y="2325341"/>
              <a:chExt cx="1579041" cy="1281854"/>
            </a:xfrm>
          </p:grpSpPr>
          <p:cxnSp>
            <p:nvCxnSpPr>
              <p:cNvPr id="120" name="直線單箭頭接點 26">
                <a:extLst>
                  <a:ext uri="{FF2B5EF4-FFF2-40B4-BE49-F238E27FC236}">
                    <a16:creationId xmlns:a16="http://schemas.microsoft.com/office/drawing/2014/main" id="{96DB3DE9-80DB-3C45-9125-65CDE358AD9A}"/>
                  </a:ext>
                </a:extLst>
              </p:cNvPr>
              <p:cNvCxnSpPr>
                <a:cxnSpLocks/>
              </p:cNvCxnSpPr>
              <p:nvPr/>
            </p:nvCxnSpPr>
            <p:spPr>
              <a:xfrm>
                <a:off x="8282540" y="3604214"/>
                <a:ext cx="1579041" cy="2981"/>
              </a:xfrm>
              <a:prstGeom prst="straightConnector1">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21" name="矩形 27">
                <a:extLst>
                  <a:ext uri="{FF2B5EF4-FFF2-40B4-BE49-F238E27FC236}">
                    <a16:creationId xmlns:a16="http://schemas.microsoft.com/office/drawing/2014/main" id="{D1B29CEF-8F84-3A49-B423-F1E282A68D1D}"/>
                  </a:ext>
                </a:extLst>
              </p:cNvPr>
              <p:cNvSpPr/>
              <p:nvPr/>
            </p:nvSpPr>
            <p:spPr>
              <a:xfrm>
                <a:off x="8441069" y="3265428"/>
                <a:ext cx="203790" cy="295592"/>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2" name="矩形 28">
                <a:extLst>
                  <a:ext uri="{FF2B5EF4-FFF2-40B4-BE49-F238E27FC236}">
                    <a16:creationId xmlns:a16="http://schemas.microsoft.com/office/drawing/2014/main" id="{F5D9B7E6-4919-C94C-8B36-E23FC6C7EEF6}"/>
                  </a:ext>
                </a:extLst>
              </p:cNvPr>
              <p:cNvSpPr/>
              <p:nvPr/>
            </p:nvSpPr>
            <p:spPr>
              <a:xfrm>
                <a:off x="8942275" y="3162299"/>
                <a:ext cx="203790" cy="381001"/>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3" name="矩形 29">
                <a:extLst>
                  <a:ext uri="{FF2B5EF4-FFF2-40B4-BE49-F238E27FC236}">
                    <a16:creationId xmlns:a16="http://schemas.microsoft.com/office/drawing/2014/main" id="{84857D0E-DA2C-1747-B604-19904010F328}"/>
                  </a:ext>
                </a:extLst>
              </p:cNvPr>
              <p:cNvSpPr/>
              <p:nvPr/>
            </p:nvSpPr>
            <p:spPr>
              <a:xfrm>
                <a:off x="9521157" y="2325341"/>
                <a:ext cx="203793" cy="1235679"/>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117" name="文字方塊 1">
              <a:extLst>
                <a:ext uri="{FF2B5EF4-FFF2-40B4-BE49-F238E27FC236}">
                  <a16:creationId xmlns:a16="http://schemas.microsoft.com/office/drawing/2014/main" id="{427759E3-067A-B641-8217-935DA919D030}"/>
                </a:ext>
              </a:extLst>
            </p:cNvPr>
            <p:cNvSpPr txBox="1"/>
            <p:nvPr/>
          </p:nvSpPr>
          <p:spPr>
            <a:xfrm>
              <a:off x="6546621" y="2156544"/>
              <a:ext cx="368364" cy="461665"/>
            </a:xfrm>
            <a:prstGeom prst="rect">
              <a:avLst/>
            </a:prstGeom>
            <a:solidFill>
              <a:schemeClr val="accent5">
                <a:lumMod val="20000"/>
                <a:lumOff val="80000"/>
              </a:schemeClr>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2400">
                  <a:ea typeface="新細明體"/>
                  <a:cs typeface="Calibri"/>
                </a:rPr>
                <a:t>0</a:t>
              </a:r>
              <a:endParaRPr lang="zh-TW" altLang="en-US" sz="2400">
                <a:ea typeface="新細明體"/>
                <a:cs typeface="Calibri"/>
              </a:endParaRPr>
            </a:p>
          </p:txBody>
        </p:sp>
        <p:sp>
          <p:nvSpPr>
            <p:cNvPr id="118" name="文字方塊 1">
              <a:extLst>
                <a:ext uri="{FF2B5EF4-FFF2-40B4-BE49-F238E27FC236}">
                  <a16:creationId xmlns:a16="http://schemas.microsoft.com/office/drawing/2014/main" id="{4DC9CB29-7D5F-EA42-8025-2E166E5CE83C}"/>
                </a:ext>
              </a:extLst>
            </p:cNvPr>
            <p:cNvSpPr txBox="1"/>
            <p:nvPr/>
          </p:nvSpPr>
          <p:spPr>
            <a:xfrm>
              <a:off x="7108363" y="2155993"/>
              <a:ext cx="368364" cy="461665"/>
            </a:xfrm>
            <a:prstGeom prst="rect">
              <a:avLst/>
            </a:prstGeom>
            <a:solidFill>
              <a:schemeClr val="accent5">
                <a:lumMod val="20000"/>
                <a:lumOff val="80000"/>
              </a:schemeClr>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2400">
                  <a:ea typeface="新細明體"/>
                  <a:cs typeface="Calibri"/>
                </a:rPr>
                <a:t>1</a:t>
              </a:r>
              <a:endParaRPr lang="zh-TW" altLang="en-US" sz="2400">
                <a:ea typeface="新細明體"/>
                <a:cs typeface="Calibri"/>
              </a:endParaRPr>
            </a:p>
          </p:txBody>
        </p:sp>
        <p:sp>
          <p:nvSpPr>
            <p:cNvPr id="119" name="文字方塊 1">
              <a:extLst>
                <a:ext uri="{FF2B5EF4-FFF2-40B4-BE49-F238E27FC236}">
                  <a16:creationId xmlns:a16="http://schemas.microsoft.com/office/drawing/2014/main" id="{1E00CDC1-C761-D140-BA3E-88BE471E3D90}"/>
                </a:ext>
              </a:extLst>
            </p:cNvPr>
            <p:cNvSpPr txBox="1"/>
            <p:nvPr/>
          </p:nvSpPr>
          <p:spPr>
            <a:xfrm>
              <a:off x="7703568" y="2158530"/>
              <a:ext cx="368364" cy="461665"/>
            </a:xfrm>
            <a:prstGeom prst="rect">
              <a:avLst/>
            </a:prstGeom>
            <a:solidFill>
              <a:schemeClr val="accent5">
                <a:lumMod val="20000"/>
                <a:lumOff val="80000"/>
              </a:schemeClr>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2400">
                  <a:ea typeface="新細明體"/>
                  <a:cs typeface="Calibri"/>
                </a:rPr>
                <a:t>2</a:t>
              </a:r>
              <a:endParaRPr lang="zh-TW" altLang="en-US" sz="2400">
                <a:ea typeface="新細明體"/>
                <a:cs typeface="Calibri"/>
              </a:endParaRPr>
            </a:p>
          </p:txBody>
        </p:sp>
      </p:grpSp>
      <p:sp>
        <p:nvSpPr>
          <p:cNvPr id="124" name="文字方塊 4">
            <a:extLst>
              <a:ext uri="{FF2B5EF4-FFF2-40B4-BE49-F238E27FC236}">
                <a16:creationId xmlns:a16="http://schemas.microsoft.com/office/drawing/2014/main" id="{4DBCFE43-3669-DE48-A039-3ADDAFE94D44}"/>
              </a:ext>
            </a:extLst>
          </p:cNvPr>
          <p:cNvSpPr txBox="1"/>
          <p:nvPr/>
        </p:nvSpPr>
        <p:spPr>
          <a:xfrm>
            <a:off x="308663" y="5150159"/>
            <a:ext cx="2834466" cy="83099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2400">
                <a:ea typeface="新細明體"/>
                <a:cs typeface="Calibri"/>
              </a:rPr>
              <a:t>(Originally)</a:t>
            </a:r>
            <a:r>
              <a:rPr lang="zh-TW" altLang="en-US" sz="2400">
                <a:ea typeface="新細明體"/>
                <a:cs typeface="Calibri"/>
              </a:rPr>
              <a:t> </a:t>
            </a:r>
            <a:r>
              <a:rPr lang="en-US" altLang="zh-TW" sz="2400">
                <a:ea typeface="新細明體"/>
                <a:cs typeface="Calibri"/>
              </a:rPr>
              <a:t>Unlabeled</a:t>
            </a:r>
            <a:r>
              <a:rPr lang="zh-TW" altLang="en-US" sz="2400">
                <a:ea typeface="新細明體"/>
                <a:cs typeface="Calibri"/>
              </a:rPr>
              <a:t> </a:t>
            </a:r>
            <a:r>
              <a:rPr lang="en-US" altLang="zh-TW" sz="2400">
                <a:ea typeface="新細明體"/>
                <a:cs typeface="Calibri"/>
              </a:rPr>
              <a:t>data</a:t>
            </a:r>
            <a:endParaRPr lang="zh-TW">
              <a:cs typeface="Calibri" panose="020F0502020204030204"/>
            </a:endParaRPr>
          </a:p>
        </p:txBody>
      </p:sp>
      <p:sp>
        <p:nvSpPr>
          <p:cNvPr id="125" name="文字方塊 4">
            <a:extLst>
              <a:ext uri="{FF2B5EF4-FFF2-40B4-BE49-F238E27FC236}">
                <a16:creationId xmlns:a16="http://schemas.microsoft.com/office/drawing/2014/main" id="{433C8435-08C5-B445-AC87-1CB4610B3BD7}"/>
              </a:ext>
            </a:extLst>
          </p:cNvPr>
          <p:cNvSpPr txBox="1"/>
          <p:nvPr/>
        </p:nvSpPr>
        <p:spPr>
          <a:xfrm>
            <a:off x="3203419" y="5150159"/>
            <a:ext cx="2834466"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2400">
                <a:ea typeface="新細明體"/>
                <a:cs typeface="Calibri"/>
              </a:rPr>
              <a:t>Soft</a:t>
            </a:r>
            <a:r>
              <a:rPr lang="zh-TW" altLang="en-US" sz="2400">
                <a:ea typeface="新細明體"/>
                <a:cs typeface="Calibri"/>
              </a:rPr>
              <a:t> </a:t>
            </a:r>
            <a:r>
              <a:rPr lang="en-US" altLang="zh-TW" sz="2400">
                <a:ea typeface="新細明體"/>
                <a:cs typeface="Calibri"/>
              </a:rPr>
              <a:t>label</a:t>
            </a:r>
            <a:endParaRPr lang="zh-TW">
              <a:cs typeface="Calibri" panose="020F0502020204030204"/>
            </a:endParaRPr>
          </a:p>
        </p:txBody>
      </p:sp>
      <p:grpSp>
        <p:nvGrpSpPr>
          <p:cNvPr id="6" name="Group 5">
            <a:extLst>
              <a:ext uri="{FF2B5EF4-FFF2-40B4-BE49-F238E27FC236}">
                <a16:creationId xmlns:a16="http://schemas.microsoft.com/office/drawing/2014/main" id="{58833B30-DBB7-E944-BB6B-AF5D03B376CA}"/>
              </a:ext>
            </a:extLst>
          </p:cNvPr>
          <p:cNvGrpSpPr/>
          <p:nvPr/>
        </p:nvGrpSpPr>
        <p:grpSpPr>
          <a:xfrm>
            <a:off x="3156496" y="2241854"/>
            <a:ext cx="8500832" cy="3647712"/>
            <a:chOff x="3156496" y="2241854"/>
            <a:chExt cx="8500832" cy="3647712"/>
          </a:xfrm>
        </p:grpSpPr>
        <p:sp>
          <p:nvSpPr>
            <p:cNvPr id="126" name="矩形 32">
              <a:extLst>
                <a:ext uri="{FF2B5EF4-FFF2-40B4-BE49-F238E27FC236}">
                  <a16:creationId xmlns:a16="http://schemas.microsoft.com/office/drawing/2014/main" id="{267C3C65-54B0-604B-86E9-233E91B5ECD7}"/>
                </a:ext>
              </a:extLst>
            </p:cNvPr>
            <p:cNvSpPr/>
            <p:nvPr/>
          </p:nvSpPr>
          <p:spPr>
            <a:xfrm>
              <a:off x="6739837" y="2241854"/>
              <a:ext cx="1337931" cy="788581"/>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zh-TW" altLang="en-US" sz="2400">
                  <a:solidFill>
                    <a:schemeClr val="tx1"/>
                  </a:solidFill>
                  <a:ea typeface="新細明體"/>
                  <a:cs typeface="Calibri"/>
                </a:rPr>
                <a:t>Classifier Head </a:t>
              </a:r>
            </a:p>
          </p:txBody>
        </p:sp>
        <p:grpSp>
          <p:nvGrpSpPr>
            <p:cNvPr id="127" name="Group 126">
              <a:extLst>
                <a:ext uri="{FF2B5EF4-FFF2-40B4-BE49-F238E27FC236}">
                  <a16:creationId xmlns:a16="http://schemas.microsoft.com/office/drawing/2014/main" id="{42F35934-E65D-A94D-85AD-C108ACC389E2}"/>
                </a:ext>
              </a:extLst>
            </p:cNvPr>
            <p:cNvGrpSpPr/>
            <p:nvPr/>
          </p:nvGrpSpPr>
          <p:grpSpPr>
            <a:xfrm>
              <a:off x="6743685" y="3017481"/>
              <a:ext cx="4913643" cy="2872085"/>
              <a:chOff x="1639451" y="2995557"/>
              <a:chExt cx="4913643" cy="2872085"/>
            </a:xfrm>
          </p:grpSpPr>
          <p:sp>
            <p:nvSpPr>
              <p:cNvPr id="128" name="矩形 6">
                <a:extLst>
                  <a:ext uri="{FF2B5EF4-FFF2-40B4-BE49-F238E27FC236}">
                    <a16:creationId xmlns:a16="http://schemas.microsoft.com/office/drawing/2014/main" id="{E7340328-C432-8A48-AC4D-3B154BE316EB}"/>
                  </a:ext>
                </a:extLst>
              </p:cNvPr>
              <p:cNvSpPr/>
              <p:nvPr/>
            </p:nvSpPr>
            <p:spPr>
              <a:xfrm>
                <a:off x="1639451" y="2995557"/>
                <a:ext cx="4913643" cy="1681791"/>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ltLang="zh-TW" sz="2400">
                  <a:solidFill>
                    <a:schemeClr val="tx1"/>
                  </a:solidFill>
                  <a:ea typeface="新細明體"/>
                  <a:cs typeface="Calibri"/>
                </a:endParaRPr>
              </a:p>
              <a:p>
                <a:pPr algn="ctr"/>
                <a:r>
                  <a:rPr lang="zh-TW" altLang="en-US" sz="2400">
                    <a:solidFill>
                      <a:schemeClr val="tx1"/>
                    </a:solidFill>
                    <a:ea typeface="新細明體"/>
                    <a:cs typeface="Calibri"/>
                  </a:rPr>
                  <a:t>BERT </a:t>
                </a:r>
              </a:p>
              <a:p>
                <a:pPr algn="ctr"/>
                <a:r>
                  <a:rPr lang="zh-TW" altLang="en-US" sz="2400">
                    <a:solidFill>
                      <a:schemeClr val="tx1"/>
                    </a:solidFill>
                    <a:ea typeface="新細明體"/>
                    <a:cs typeface="Calibri"/>
                  </a:rPr>
                  <a:t>(a PLM)</a:t>
                </a:r>
              </a:p>
            </p:txBody>
          </p:sp>
          <p:sp>
            <p:nvSpPr>
              <p:cNvPr id="129" name="文字方塊 13">
                <a:extLst>
                  <a:ext uri="{FF2B5EF4-FFF2-40B4-BE49-F238E27FC236}">
                    <a16:creationId xmlns:a16="http://schemas.microsoft.com/office/drawing/2014/main" id="{C1A568EC-26FC-9B47-85C4-EAE8C5B5905A}"/>
                  </a:ext>
                </a:extLst>
              </p:cNvPr>
              <p:cNvSpPr txBox="1"/>
              <p:nvPr/>
            </p:nvSpPr>
            <p:spPr>
              <a:xfrm>
                <a:off x="1639451" y="5405977"/>
                <a:ext cx="1376624" cy="461665"/>
              </a:xfrm>
              <a:prstGeom prst="rect">
                <a:avLst/>
              </a:prstGeom>
              <a:solidFill>
                <a:srgbClr val="4DEA7A"/>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2400">
                    <a:ea typeface="新細明體"/>
                    <a:cs typeface="Calibri"/>
                  </a:rPr>
                  <a:t>Premise</a:t>
                </a:r>
                <a:endParaRPr lang="zh-TW" altLang="en-US" sz="2400">
                  <a:ea typeface="新細明體"/>
                  <a:cs typeface="Calibri"/>
                </a:endParaRPr>
              </a:p>
            </p:txBody>
          </p:sp>
          <p:sp>
            <p:nvSpPr>
              <p:cNvPr id="130" name="文字方塊 13">
                <a:extLst>
                  <a:ext uri="{FF2B5EF4-FFF2-40B4-BE49-F238E27FC236}">
                    <a16:creationId xmlns:a16="http://schemas.microsoft.com/office/drawing/2014/main" id="{48C152D4-B993-EA4A-A925-EA75FB200A86}"/>
                  </a:ext>
                </a:extLst>
              </p:cNvPr>
              <p:cNvSpPr txBox="1"/>
              <p:nvPr/>
            </p:nvSpPr>
            <p:spPr>
              <a:xfrm>
                <a:off x="3131928" y="5405976"/>
                <a:ext cx="1652657" cy="461665"/>
              </a:xfrm>
              <a:prstGeom prst="rect">
                <a:avLst/>
              </a:prstGeom>
              <a:solidFill>
                <a:srgbClr val="FFC000"/>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2400">
                    <a:ea typeface="新細明體"/>
                    <a:cs typeface="Calibri"/>
                  </a:rPr>
                  <a:t>[SEP]</a:t>
                </a:r>
                <a:endParaRPr lang="zh-TW" altLang="en-US" sz="2400">
                  <a:ea typeface="新細明體"/>
                  <a:cs typeface="Calibri"/>
                </a:endParaRPr>
              </a:p>
            </p:txBody>
          </p:sp>
          <p:sp>
            <p:nvSpPr>
              <p:cNvPr id="131" name="文字方塊 13">
                <a:extLst>
                  <a:ext uri="{FF2B5EF4-FFF2-40B4-BE49-F238E27FC236}">
                    <a16:creationId xmlns:a16="http://schemas.microsoft.com/office/drawing/2014/main" id="{0C2F744C-6CB6-FF45-9B2D-534CFACB3C62}"/>
                  </a:ext>
                </a:extLst>
              </p:cNvPr>
              <p:cNvSpPr txBox="1"/>
              <p:nvPr/>
            </p:nvSpPr>
            <p:spPr>
              <a:xfrm>
                <a:off x="4900437" y="5391671"/>
                <a:ext cx="1652657" cy="461665"/>
              </a:xfrm>
              <a:prstGeom prst="rect">
                <a:avLst/>
              </a:prstGeom>
              <a:solidFill>
                <a:srgbClr val="FAE600"/>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2400">
                    <a:ea typeface="新細明體"/>
                    <a:cs typeface="Calibri"/>
                  </a:rPr>
                  <a:t>Hypothesis</a:t>
                </a:r>
                <a:endParaRPr lang="zh-TW" altLang="en-US" sz="2400">
                  <a:ea typeface="新細明體"/>
                  <a:cs typeface="Calibri"/>
                </a:endParaRPr>
              </a:p>
            </p:txBody>
          </p:sp>
          <p:cxnSp>
            <p:nvCxnSpPr>
              <p:cNvPr id="132" name="直線單箭頭接點 22">
                <a:extLst>
                  <a:ext uri="{FF2B5EF4-FFF2-40B4-BE49-F238E27FC236}">
                    <a16:creationId xmlns:a16="http://schemas.microsoft.com/office/drawing/2014/main" id="{682D671A-5235-FB46-A99B-21D025F86621}"/>
                  </a:ext>
                </a:extLst>
              </p:cNvPr>
              <p:cNvCxnSpPr>
                <a:cxnSpLocks/>
              </p:cNvCxnSpPr>
              <p:nvPr/>
            </p:nvCxnSpPr>
            <p:spPr>
              <a:xfrm flipV="1">
                <a:off x="4119857" y="4677349"/>
                <a:ext cx="0" cy="476125"/>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134" name="Plus 133">
              <a:extLst>
                <a:ext uri="{FF2B5EF4-FFF2-40B4-BE49-F238E27FC236}">
                  <a16:creationId xmlns:a16="http://schemas.microsoft.com/office/drawing/2014/main" id="{EFFE8904-F4EE-6C40-85FC-BB79289F9894}"/>
                </a:ext>
              </a:extLst>
            </p:cNvPr>
            <p:cNvSpPr/>
            <p:nvPr/>
          </p:nvSpPr>
          <p:spPr>
            <a:xfrm>
              <a:off x="3156496" y="4094348"/>
              <a:ext cx="553570" cy="549871"/>
            </a:xfrm>
            <a:prstGeom prst="mathPlus">
              <a:avLst>
                <a:gd name="adj1" fmla="val 1621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135" name="箭號: 向右 112">
              <a:extLst>
                <a:ext uri="{FF2B5EF4-FFF2-40B4-BE49-F238E27FC236}">
                  <a16:creationId xmlns:a16="http://schemas.microsoft.com/office/drawing/2014/main" id="{3E83DADA-9C0B-BC40-A3B3-E79F97E9D136}"/>
                </a:ext>
              </a:extLst>
            </p:cNvPr>
            <p:cNvSpPr/>
            <p:nvPr/>
          </p:nvSpPr>
          <p:spPr>
            <a:xfrm>
              <a:off x="5875237" y="3993199"/>
              <a:ext cx="778596" cy="830996"/>
            </a:xfrm>
            <a:prstGeom prst="rightArrow">
              <a:avLst>
                <a:gd name="adj1" fmla="val 27933"/>
                <a:gd name="adj2" fmla="val 36759"/>
              </a:avLst>
            </a:prstGeom>
            <a:solidFill>
              <a:srgbClr val="7D4B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4" name="日期版面配置區 3">
            <a:extLst>
              <a:ext uri="{FF2B5EF4-FFF2-40B4-BE49-F238E27FC236}">
                <a16:creationId xmlns:a16="http://schemas.microsoft.com/office/drawing/2014/main" id="{DF12B2FC-92DE-8688-1E8C-E5BF3BE7B631}"/>
              </a:ext>
            </a:extLst>
          </p:cNvPr>
          <p:cNvSpPr>
            <a:spLocks noGrp="1"/>
          </p:cNvSpPr>
          <p:nvPr>
            <p:ph type="dt" sz="half" idx="10"/>
          </p:nvPr>
        </p:nvSpPr>
        <p:spPr/>
        <p:txBody>
          <a:bodyPr/>
          <a:lstStyle/>
          <a:p>
            <a:r>
              <a:rPr lang="en-US" altLang="zh-TW"/>
              <a:t>Schick, Timo, and Hinrich </a:t>
            </a:r>
            <a:r>
              <a:rPr lang="en-US" altLang="zh-TW" err="1"/>
              <a:t>Schütze</a:t>
            </a:r>
            <a:r>
              <a:rPr lang="en-US" altLang="zh-TW"/>
              <a:t>. "Exploiting Cloze-Questions for Few-Shot Text Classification and Natural Language Inference." </a:t>
            </a:r>
            <a:r>
              <a:rPr lang="en-US" altLang="zh-TW" i="1"/>
              <a:t>Proceedings of the 16th Conference of the European Chapter of the Association for Computational Linguistics: Main Volume</a:t>
            </a:r>
            <a:r>
              <a:rPr lang="en-US" altLang="zh-TW"/>
              <a:t>. 2021.</a:t>
            </a:r>
            <a:endParaRPr lang="en-TW" altLang="zh-TW"/>
          </a:p>
        </p:txBody>
      </p:sp>
    </p:spTree>
    <p:extLst>
      <p:ext uri="{BB962C8B-B14F-4D97-AF65-F5344CB8AC3E}">
        <p14:creationId xmlns:p14="http://schemas.microsoft.com/office/powerpoint/2010/main" val="62492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 grpId="0"/>
      <p:bldP spid="125" grpId="0"/>
    </p:bld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29A45-0ACF-734E-8420-9E8DB349112C}"/>
              </a:ext>
            </a:extLst>
          </p:cNvPr>
          <p:cNvSpPr>
            <a:spLocks noGrp="1"/>
          </p:cNvSpPr>
          <p:nvPr>
            <p:ph type="title"/>
          </p:nvPr>
        </p:nvSpPr>
        <p:spPr/>
        <p:txBody>
          <a:bodyPr>
            <a:normAutofit/>
          </a:bodyPr>
          <a:lstStyle/>
          <a:p>
            <a:r>
              <a:rPr lang="en-US" altLang="zh-TW" sz="3600"/>
              <a:t>Semi-supervised learning with PLMs: PET</a:t>
            </a:r>
            <a:endParaRPr lang="en-TW" sz="3600"/>
          </a:p>
        </p:txBody>
      </p:sp>
      <p:sp>
        <p:nvSpPr>
          <p:cNvPr id="3" name="Content Placeholder 2">
            <a:extLst>
              <a:ext uri="{FF2B5EF4-FFF2-40B4-BE49-F238E27FC236}">
                <a16:creationId xmlns:a16="http://schemas.microsoft.com/office/drawing/2014/main" id="{484CB5D9-6AC8-A143-B93F-BF6730EB1F8A}"/>
              </a:ext>
            </a:extLst>
          </p:cNvPr>
          <p:cNvSpPr>
            <a:spLocks noGrp="1"/>
          </p:cNvSpPr>
          <p:nvPr>
            <p:ph idx="1"/>
          </p:nvPr>
        </p:nvSpPr>
        <p:spPr/>
        <p:txBody>
          <a:bodyPr/>
          <a:lstStyle/>
          <a:p>
            <a:r>
              <a:rPr lang="en-US"/>
              <a:t>Pattern-Exploiting Training</a:t>
            </a:r>
            <a:r>
              <a:rPr lang="zh-TW" altLang="en-US"/>
              <a:t> </a:t>
            </a:r>
            <a:r>
              <a:rPr lang="en-US" altLang="zh-TW"/>
              <a:t>(PET)</a:t>
            </a:r>
          </a:p>
          <a:p>
            <a:pPr lvl="1"/>
            <a:r>
              <a:rPr lang="en-US" altLang="zh-TW"/>
              <a:t>Experiment results</a:t>
            </a:r>
            <a:endParaRPr lang="en-TW"/>
          </a:p>
        </p:txBody>
      </p:sp>
      <p:grpSp>
        <p:nvGrpSpPr>
          <p:cNvPr id="16" name="群組 15">
            <a:extLst>
              <a:ext uri="{FF2B5EF4-FFF2-40B4-BE49-F238E27FC236}">
                <a16:creationId xmlns:a16="http://schemas.microsoft.com/office/drawing/2014/main" id="{B71BE956-9832-11F6-58C4-AB954150B82B}"/>
              </a:ext>
            </a:extLst>
          </p:cNvPr>
          <p:cNvGrpSpPr/>
          <p:nvPr/>
        </p:nvGrpSpPr>
        <p:grpSpPr>
          <a:xfrm>
            <a:off x="838200" y="2235689"/>
            <a:ext cx="9853080" cy="3774342"/>
            <a:chOff x="1234831" y="2204427"/>
            <a:chExt cx="9853080" cy="3774342"/>
          </a:xfrm>
        </p:grpSpPr>
        <p:grpSp>
          <p:nvGrpSpPr>
            <p:cNvPr id="10" name="群組 9">
              <a:extLst>
                <a:ext uri="{FF2B5EF4-FFF2-40B4-BE49-F238E27FC236}">
                  <a16:creationId xmlns:a16="http://schemas.microsoft.com/office/drawing/2014/main" id="{42E15F3D-EF7A-76D8-7AC6-1C9898477AC0}"/>
                </a:ext>
              </a:extLst>
            </p:cNvPr>
            <p:cNvGrpSpPr/>
            <p:nvPr/>
          </p:nvGrpSpPr>
          <p:grpSpPr>
            <a:xfrm>
              <a:off x="1342780" y="2204427"/>
              <a:ext cx="9745131" cy="3774342"/>
              <a:chOff x="1342780" y="2204427"/>
              <a:chExt cx="9745131" cy="3774342"/>
            </a:xfrm>
          </p:grpSpPr>
          <p:pic>
            <p:nvPicPr>
              <p:cNvPr id="8" name="圖片 7">
                <a:extLst>
                  <a:ext uri="{FF2B5EF4-FFF2-40B4-BE49-F238E27FC236}">
                    <a16:creationId xmlns:a16="http://schemas.microsoft.com/office/drawing/2014/main" id="{9091F12D-330B-63CC-5364-45D635694D54}"/>
                  </a:ext>
                </a:extLst>
              </p:cNvPr>
              <p:cNvPicPr>
                <a:picLocks noChangeAspect="1"/>
              </p:cNvPicPr>
              <p:nvPr/>
            </p:nvPicPr>
            <p:blipFill>
              <a:blip r:embed="rId2"/>
              <a:stretch>
                <a:fillRect/>
              </a:stretch>
            </p:blipFill>
            <p:spPr>
              <a:xfrm>
                <a:off x="1342781" y="2204427"/>
                <a:ext cx="9745130" cy="452804"/>
              </a:xfrm>
              <a:prstGeom prst="rect">
                <a:avLst/>
              </a:prstGeom>
            </p:spPr>
          </p:pic>
          <p:pic>
            <p:nvPicPr>
              <p:cNvPr id="9" name="圖片 8">
                <a:extLst>
                  <a:ext uri="{FF2B5EF4-FFF2-40B4-BE49-F238E27FC236}">
                    <a16:creationId xmlns:a16="http://schemas.microsoft.com/office/drawing/2014/main" id="{D70D3DDC-4F93-88E1-B34A-05407BD8337C}"/>
                  </a:ext>
                </a:extLst>
              </p:cNvPr>
              <p:cNvPicPr>
                <a:picLocks noChangeAspect="1"/>
              </p:cNvPicPr>
              <p:nvPr/>
            </p:nvPicPr>
            <p:blipFill>
              <a:blip r:embed="rId3"/>
              <a:stretch>
                <a:fillRect/>
              </a:stretch>
            </p:blipFill>
            <p:spPr>
              <a:xfrm>
                <a:off x="1342780" y="2657231"/>
                <a:ext cx="9728765" cy="3321538"/>
              </a:xfrm>
              <a:prstGeom prst="rect">
                <a:avLst/>
              </a:prstGeom>
            </p:spPr>
          </p:pic>
        </p:grpSp>
        <p:pic>
          <p:nvPicPr>
            <p:cNvPr id="11" name="圖片 10">
              <a:extLst>
                <a:ext uri="{FF2B5EF4-FFF2-40B4-BE49-F238E27FC236}">
                  <a16:creationId xmlns:a16="http://schemas.microsoft.com/office/drawing/2014/main" id="{86599821-E771-596B-4E8B-43D8DC263E52}"/>
                </a:ext>
              </a:extLst>
            </p:cNvPr>
            <p:cNvPicPr>
              <a:picLocks noChangeAspect="1"/>
            </p:cNvPicPr>
            <p:nvPr/>
          </p:nvPicPr>
          <p:blipFill>
            <a:blip r:embed="rId4"/>
            <a:stretch>
              <a:fillRect/>
            </a:stretch>
          </p:blipFill>
          <p:spPr>
            <a:xfrm>
              <a:off x="1569427" y="3277618"/>
              <a:ext cx="9387742" cy="227582"/>
            </a:xfrm>
            <a:prstGeom prst="rect">
              <a:avLst/>
            </a:prstGeom>
          </p:spPr>
        </p:pic>
        <p:pic>
          <p:nvPicPr>
            <p:cNvPr id="12" name="圖片 11">
              <a:extLst>
                <a:ext uri="{FF2B5EF4-FFF2-40B4-BE49-F238E27FC236}">
                  <a16:creationId xmlns:a16="http://schemas.microsoft.com/office/drawing/2014/main" id="{D1304AD6-3EB9-B161-1E11-18EDF4777009}"/>
                </a:ext>
              </a:extLst>
            </p:cNvPr>
            <p:cNvPicPr>
              <a:picLocks noChangeAspect="1"/>
            </p:cNvPicPr>
            <p:nvPr/>
          </p:nvPicPr>
          <p:blipFill>
            <a:blip r:embed="rId4"/>
            <a:stretch>
              <a:fillRect/>
            </a:stretch>
          </p:blipFill>
          <p:spPr>
            <a:xfrm>
              <a:off x="1569427" y="4153409"/>
              <a:ext cx="9387742" cy="227582"/>
            </a:xfrm>
            <a:prstGeom prst="rect">
              <a:avLst/>
            </a:prstGeom>
          </p:spPr>
        </p:pic>
        <p:pic>
          <p:nvPicPr>
            <p:cNvPr id="13" name="圖片 12">
              <a:extLst>
                <a:ext uri="{FF2B5EF4-FFF2-40B4-BE49-F238E27FC236}">
                  <a16:creationId xmlns:a16="http://schemas.microsoft.com/office/drawing/2014/main" id="{E8672C1D-2548-5E6B-1927-45B4AE7D380B}"/>
                </a:ext>
              </a:extLst>
            </p:cNvPr>
            <p:cNvPicPr>
              <a:picLocks noChangeAspect="1"/>
            </p:cNvPicPr>
            <p:nvPr/>
          </p:nvPicPr>
          <p:blipFill>
            <a:blip r:embed="rId4"/>
            <a:stretch>
              <a:fillRect/>
            </a:stretch>
          </p:blipFill>
          <p:spPr>
            <a:xfrm>
              <a:off x="1569427" y="5002314"/>
              <a:ext cx="9387742" cy="227582"/>
            </a:xfrm>
            <a:prstGeom prst="rect">
              <a:avLst/>
            </a:prstGeom>
          </p:spPr>
        </p:pic>
        <p:pic>
          <p:nvPicPr>
            <p:cNvPr id="15" name="圖片 14">
              <a:extLst>
                <a:ext uri="{FF2B5EF4-FFF2-40B4-BE49-F238E27FC236}">
                  <a16:creationId xmlns:a16="http://schemas.microsoft.com/office/drawing/2014/main" id="{2936C6AC-45AB-16F2-A7FB-2199D603BFBD}"/>
                </a:ext>
              </a:extLst>
            </p:cNvPr>
            <p:cNvPicPr>
              <a:picLocks noChangeAspect="1"/>
            </p:cNvPicPr>
            <p:nvPr/>
          </p:nvPicPr>
          <p:blipFill>
            <a:blip r:embed="rId4"/>
            <a:stretch>
              <a:fillRect/>
            </a:stretch>
          </p:blipFill>
          <p:spPr>
            <a:xfrm>
              <a:off x="1234831" y="2204427"/>
              <a:ext cx="836246" cy="3774342"/>
            </a:xfrm>
            <a:prstGeom prst="rect">
              <a:avLst/>
            </a:prstGeom>
          </p:spPr>
        </p:pic>
      </p:grpSp>
      <p:sp>
        <p:nvSpPr>
          <p:cNvPr id="17" name="矩形 91">
            <a:extLst>
              <a:ext uri="{FF2B5EF4-FFF2-40B4-BE49-F238E27FC236}">
                <a16:creationId xmlns:a16="http://schemas.microsoft.com/office/drawing/2014/main" id="{7E422FFF-9D7E-8855-F83B-5D57D2E40AA6}"/>
              </a:ext>
            </a:extLst>
          </p:cNvPr>
          <p:cNvSpPr/>
          <p:nvPr/>
        </p:nvSpPr>
        <p:spPr>
          <a:xfrm>
            <a:off x="3101964" y="2770548"/>
            <a:ext cx="1118344" cy="53833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6" name="群組 5">
            <a:extLst>
              <a:ext uri="{FF2B5EF4-FFF2-40B4-BE49-F238E27FC236}">
                <a16:creationId xmlns:a16="http://schemas.microsoft.com/office/drawing/2014/main" id="{379C4140-80AC-482F-CE3D-DEA552EE9ED0}"/>
              </a:ext>
            </a:extLst>
          </p:cNvPr>
          <p:cNvGrpSpPr/>
          <p:nvPr/>
        </p:nvGrpSpPr>
        <p:grpSpPr>
          <a:xfrm>
            <a:off x="165705" y="3230314"/>
            <a:ext cx="1616690" cy="1400377"/>
            <a:chOff x="165705" y="3230314"/>
            <a:chExt cx="1616690" cy="1400377"/>
          </a:xfrm>
        </p:grpSpPr>
        <p:cxnSp>
          <p:nvCxnSpPr>
            <p:cNvPr id="18" name="直線單箭頭接點 135">
              <a:extLst>
                <a:ext uri="{FF2B5EF4-FFF2-40B4-BE49-F238E27FC236}">
                  <a16:creationId xmlns:a16="http://schemas.microsoft.com/office/drawing/2014/main" id="{74A72EA8-CFD1-D629-4A94-74F770610C90}"/>
                </a:ext>
              </a:extLst>
            </p:cNvPr>
            <p:cNvCxnSpPr>
              <a:cxnSpLocks/>
            </p:cNvCxnSpPr>
            <p:nvPr/>
          </p:nvCxnSpPr>
          <p:spPr>
            <a:xfrm flipV="1">
              <a:off x="1317549" y="3230314"/>
              <a:ext cx="464846" cy="38471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9" name="文字方塊 18">
                  <a:extLst>
                    <a:ext uri="{FF2B5EF4-FFF2-40B4-BE49-F238E27FC236}">
                      <a16:creationId xmlns:a16="http://schemas.microsoft.com/office/drawing/2014/main" id="{094ADA45-6E05-12FA-7649-3E30609BF3EC}"/>
                    </a:ext>
                  </a:extLst>
                </p:cNvPr>
                <p:cNvSpPr txBox="1"/>
                <p:nvPr/>
              </p:nvSpPr>
              <p:spPr>
                <a:xfrm>
                  <a:off x="165705" y="3615028"/>
                  <a:ext cx="1118344"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14:m>
                    <m:oMath xmlns:m="http://schemas.openxmlformats.org/officeDocument/2006/math">
                      <m:r>
                        <a:rPr lang="en-US" altLang="zh-TW" sz="2000" b="0" i="1" smtClean="0">
                          <a:latin typeface="Cambria Math" panose="02040503050406030204" pitchFamily="18" charset="0"/>
                        </a:rPr>
                        <m:t>|</m:t>
                      </m:r>
                      <m:r>
                        <a:rPr lang="en-US" altLang="zh-TW" sz="2000" b="0" i="1" smtClean="0">
                          <a:latin typeface="Cambria Math" panose="02040503050406030204" pitchFamily="18" charset="0"/>
                        </a:rPr>
                        <m:t>𝒯</m:t>
                      </m:r>
                      <m:r>
                        <a:rPr lang="en-US" altLang="zh-TW" sz="2000" b="0" i="1" smtClean="0">
                          <a:latin typeface="Cambria Math" panose="02040503050406030204" pitchFamily="18" charset="0"/>
                        </a:rPr>
                        <m:t>|</m:t>
                      </m:r>
                    </m:oMath>
                  </a14:m>
                  <a:r>
                    <a:rPr lang="en-US" altLang="zh-TW" sz="2000"/>
                    <a:t>: # of </a:t>
                  </a:r>
                  <a:br>
                    <a:rPr lang="en-US" altLang="zh-TW" sz="2000"/>
                  </a:br>
                  <a:r>
                    <a:rPr lang="en-US" altLang="zh-TW" sz="2000"/>
                    <a:t>labeled </a:t>
                  </a:r>
                </a:p>
                <a:p>
                  <a:r>
                    <a:rPr lang="en-US" altLang="zh-TW" sz="2000"/>
                    <a:t>samples</a:t>
                  </a:r>
                  <a:endParaRPr lang="zh-TW" sz="2000"/>
                </a:p>
              </p:txBody>
            </p:sp>
          </mc:Choice>
          <mc:Fallback xmlns="">
            <p:sp>
              <p:nvSpPr>
                <p:cNvPr id="19" name="文字方塊 18">
                  <a:extLst>
                    <a:ext uri="{FF2B5EF4-FFF2-40B4-BE49-F238E27FC236}">
                      <a16:creationId xmlns:a16="http://schemas.microsoft.com/office/drawing/2014/main" id="{094ADA45-6E05-12FA-7649-3E30609BF3EC}"/>
                    </a:ext>
                  </a:extLst>
                </p:cNvPr>
                <p:cNvSpPr txBox="1">
                  <a:spLocks noRot="1" noChangeAspect="1" noMove="1" noResize="1" noEditPoints="1" noAdjustHandles="1" noChangeArrowheads="1" noChangeShapeType="1" noTextEdit="1"/>
                </p:cNvSpPr>
                <p:nvPr/>
              </p:nvSpPr>
              <p:spPr>
                <a:xfrm>
                  <a:off x="165705" y="3615028"/>
                  <a:ext cx="1118344" cy="1015663"/>
                </a:xfrm>
                <a:prstGeom prst="rect">
                  <a:avLst/>
                </a:prstGeom>
                <a:blipFill>
                  <a:blip r:embed="rId5"/>
                  <a:stretch>
                    <a:fillRect l="-5435" t="-2994" r="-4348" b="-9581"/>
                  </a:stretch>
                </a:blipFill>
              </p:spPr>
              <p:txBody>
                <a:bodyPr/>
                <a:lstStyle/>
                <a:p>
                  <a:r>
                    <a:rPr lang="en-US">
                      <a:noFill/>
                    </a:rPr>
                    <a:t> </a:t>
                  </a:r>
                </a:p>
              </p:txBody>
            </p:sp>
          </mc:Fallback>
        </mc:AlternateContent>
      </p:grpSp>
      <p:sp>
        <p:nvSpPr>
          <p:cNvPr id="4" name="日期版面配置區 3">
            <a:extLst>
              <a:ext uri="{FF2B5EF4-FFF2-40B4-BE49-F238E27FC236}">
                <a16:creationId xmlns:a16="http://schemas.microsoft.com/office/drawing/2014/main" id="{8964D710-1E74-CFC4-99F2-C5D5A5611C69}"/>
              </a:ext>
            </a:extLst>
          </p:cNvPr>
          <p:cNvSpPr>
            <a:spLocks noGrp="1"/>
          </p:cNvSpPr>
          <p:nvPr>
            <p:ph type="dt" sz="half" idx="10"/>
          </p:nvPr>
        </p:nvSpPr>
        <p:spPr/>
        <p:txBody>
          <a:bodyPr/>
          <a:lstStyle/>
          <a:p>
            <a:r>
              <a:rPr lang="en-US" altLang="zh-TW"/>
              <a:t>Schick, Timo, and Hinrich </a:t>
            </a:r>
            <a:r>
              <a:rPr lang="en-US" altLang="zh-TW" err="1"/>
              <a:t>Schütze</a:t>
            </a:r>
            <a:r>
              <a:rPr lang="en-US" altLang="zh-TW"/>
              <a:t>. "Exploiting Cloze-Questions for Few-Shot Text Classification and Natural Language Inference." </a:t>
            </a:r>
            <a:r>
              <a:rPr lang="en-US" altLang="zh-TW" i="1"/>
              <a:t>Proceedings of the 16th Conference of the European Chapter of the Association for Computational Linguistics: Main Volume</a:t>
            </a:r>
            <a:r>
              <a:rPr lang="en-US" altLang="zh-TW"/>
              <a:t>. 2021.</a:t>
            </a:r>
            <a:endParaRPr lang="en-TW" altLang="zh-TW"/>
          </a:p>
        </p:txBody>
      </p:sp>
    </p:spTree>
    <p:extLst>
      <p:ext uri="{BB962C8B-B14F-4D97-AF65-F5344CB8AC3E}">
        <p14:creationId xmlns:p14="http://schemas.microsoft.com/office/powerpoint/2010/main" val="1172360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3DFFE71-EA10-E933-EAD8-7A36449499AF}"/>
              </a:ext>
            </a:extLst>
          </p:cNvPr>
          <p:cNvSpPr>
            <a:spLocks noGrp="1"/>
          </p:cNvSpPr>
          <p:nvPr>
            <p:ph type="title"/>
          </p:nvPr>
        </p:nvSpPr>
        <p:spPr/>
        <p:txBody>
          <a:bodyPr>
            <a:normAutofit/>
          </a:bodyPr>
          <a:lstStyle/>
          <a:p>
            <a:r>
              <a:rPr lang="en-US" altLang="zh-TW" sz="3600"/>
              <a:t>Semi-supervised learning with PLMs: </a:t>
            </a:r>
            <a:r>
              <a:rPr lang="en-US" altLang="zh-TW" sz="3600" err="1"/>
              <a:t>STraTa</a:t>
            </a:r>
            <a:endParaRPr kumimoji="1" lang="zh-TW" altLang="en-US" sz="3600"/>
          </a:p>
        </p:txBody>
      </p:sp>
      <p:sp>
        <p:nvSpPr>
          <p:cNvPr id="3" name="內容版面配置區 2">
            <a:extLst>
              <a:ext uri="{FF2B5EF4-FFF2-40B4-BE49-F238E27FC236}">
                <a16:creationId xmlns:a16="http://schemas.microsoft.com/office/drawing/2014/main" id="{FD4F79A0-19FE-D4CF-ABD7-51CCF4DD732F}"/>
              </a:ext>
            </a:extLst>
          </p:cNvPr>
          <p:cNvSpPr>
            <a:spLocks noGrp="1"/>
          </p:cNvSpPr>
          <p:nvPr>
            <p:ph idx="1"/>
          </p:nvPr>
        </p:nvSpPr>
        <p:spPr>
          <a:xfrm>
            <a:off x="838200" y="1219200"/>
            <a:ext cx="4704736" cy="4957763"/>
          </a:xfrm>
        </p:spPr>
        <p:txBody>
          <a:bodyPr/>
          <a:lstStyle/>
          <a:p>
            <a:r>
              <a:rPr lang="en" altLang="zh-TW" b="1"/>
              <a:t>S</a:t>
            </a:r>
            <a:r>
              <a:rPr lang="en" altLang="zh-TW"/>
              <a:t>elf-</a:t>
            </a:r>
            <a:r>
              <a:rPr lang="en" altLang="zh-TW" b="1"/>
              <a:t>Tra</a:t>
            </a:r>
            <a:r>
              <a:rPr lang="en" altLang="zh-TW"/>
              <a:t>ining with </a:t>
            </a:r>
            <a:r>
              <a:rPr lang="en" altLang="zh-TW" b="1"/>
              <a:t>T</a:t>
            </a:r>
            <a:r>
              <a:rPr lang="en" altLang="zh-TW"/>
              <a:t>ask </a:t>
            </a:r>
            <a:r>
              <a:rPr lang="en" altLang="zh-TW" b="1"/>
              <a:t>A</a:t>
            </a:r>
            <a:r>
              <a:rPr lang="en" altLang="zh-TW"/>
              <a:t>ugmentation (</a:t>
            </a:r>
            <a:r>
              <a:rPr kumimoji="1" lang="en-US" altLang="zh-TW" b="1" err="1"/>
              <a:t>STraTA</a:t>
            </a:r>
            <a:r>
              <a:rPr kumimoji="1" lang="en-US" altLang="zh-TW"/>
              <a:t>)</a:t>
            </a:r>
          </a:p>
          <a:p>
            <a:pPr lvl="1"/>
            <a:r>
              <a:rPr kumimoji="1" lang="en-US" altLang="zh-TW"/>
              <a:t>Self-training: use the model’s prediction on the unlabeled dataset as pseudo-label</a:t>
            </a:r>
          </a:p>
          <a:p>
            <a:pPr lvl="1"/>
            <a:r>
              <a:rPr kumimoji="1" lang="en-US" altLang="zh-TW"/>
              <a:t>How to initialize the models is critical to the performance</a:t>
            </a:r>
          </a:p>
        </p:txBody>
      </p:sp>
      <p:pic>
        <p:nvPicPr>
          <p:cNvPr id="6" name="圖片 5">
            <a:extLst>
              <a:ext uri="{FF2B5EF4-FFF2-40B4-BE49-F238E27FC236}">
                <a16:creationId xmlns:a16="http://schemas.microsoft.com/office/drawing/2014/main" id="{3020B652-3C0F-F2B9-1B7B-7C84A49EF5C7}"/>
              </a:ext>
            </a:extLst>
          </p:cNvPr>
          <p:cNvPicPr>
            <a:picLocks noChangeAspect="1"/>
          </p:cNvPicPr>
          <p:nvPr/>
        </p:nvPicPr>
        <p:blipFill rotWithShape="1">
          <a:blip r:embed="rId3"/>
          <a:srcRect l="57191"/>
          <a:stretch/>
        </p:blipFill>
        <p:spPr>
          <a:xfrm>
            <a:off x="6649064" y="1903484"/>
            <a:ext cx="4704736" cy="3823653"/>
          </a:xfrm>
          <a:prstGeom prst="rect">
            <a:avLst/>
          </a:prstGeom>
        </p:spPr>
      </p:pic>
      <p:sp>
        <p:nvSpPr>
          <p:cNvPr id="7" name="文字方塊 6">
            <a:extLst>
              <a:ext uri="{FF2B5EF4-FFF2-40B4-BE49-F238E27FC236}">
                <a16:creationId xmlns:a16="http://schemas.microsoft.com/office/drawing/2014/main" id="{FF49B53B-054E-719F-97B8-C4B6AA219DBF}"/>
              </a:ext>
            </a:extLst>
          </p:cNvPr>
          <p:cNvSpPr txBox="1"/>
          <p:nvPr/>
        </p:nvSpPr>
        <p:spPr>
          <a:xfrm>
            <a:off x="7831394" y="2470355"/>
            <a:ext cx="1526458" cy="678425"/>
          </a:xfrm>
          <a:prstGeom prst="rect">
            <a:avLst/>
          </a:prstGeom>
          <a:noFill/>
          <a:ln w="38100">
            <a:solidFill>
              <a:srgbClr val="FF0000"/>
            </a:solidFill>
          </a:ln>
        </p:spPr>
        <p:txBody>
          <a:bodyPr wrap="square">
            <a:spAutoFit/>
          </a:bodyPr>
          <a:lstStyle/>
          <a:p>
            <a:endParaRPr lang="zh-TW" altLang="en-US" sz="2000"/>
          </a:p>
        </p:txBody>
      </p:sp>
      <p:sp>
        <p:nvSpPr>
          <p:cNvPr id="8" name="文字方塊 7">
            <a:extLst>
              <a:ext uri="{FF2B5EF4-FFF2-40B4-BE49-F238E27FC236}">
                <a16:creationId xmlns:a16="http://schemas.microsoft.com/office/drawing/2014/main" id="{873BB96B-64C0-2C37-374E-5500F4BE796F}"/>
              </a:ext>
            </a:extLst>
          </p:cNvPr>
          <p:cNvSpPr txBox="1"/>
          <p:nvPr/>
        </p:nvSpPr>
        <p:spPr>
          <a:xfrm>
            <a:off x="7202128" y="3537155"/>
            <a:ext cx="2775155" cy="1949245"/>
          </a:xfrm>
          <a:prstGeom prst="rect">
            <a:avLst/>
          </a:prstGeom>
          <a:noFill/>
          <a:ln w="38100">
            <a:solidFill>
              <a:srgbClr val="FF0000"/>
            </a:solidFill>
          </a:ln>
        </p:spPr>
        <p:txBody>
          <a:bodyPr wrap="square">
            <a:spAutoFit/>
          </a:bodyPr>
          <a:lstStyle/>
          <a:p>
            <a:endParaRPr lang="zh-TW" altLang="en-US" sz="2000"/>
          </a:p>
        </p:txBody>
      </p:sp>
      <p:sp>
        <p:nvSpPr>
          <p:cNvPr id="4" name="日期版面配置區 3">
            <a:extLst>
              <a:ext uri="{FF2B5EF4-FFF2-40B4-BE49-F238E27FC236}">
                <a16:creationId xmlns:a16="http://schemas.microsoft.com/office/drawing/2014/main" id="{C82A9590-FC16-9305-3362-39561974FE81}"/>
              </a:ext>
            </a:extLst>
          </p:cNvPr>
          <p:cNvSpPr>
            <a:spLocks noGrp="1"/>
          </p:cNvSpPr>
          <p:nvPr>
            <p:ph type="dt" sz="half" idx="10"/>
          </p:nvPr>
        </p:nvSpPr>
        <p:spPr/>
        <p:txBody>
          <a:bodyPr/>
          <a:lstStyle/>
          <a:p>
            <a:r>
              <a:rPr lang="en" altLang="zh-TW" b="0" i="0">
                <a:effectLst/>
                <a:latin typeface="+mn-lt"/>
              </a:rPr>
              <a:t>Vu, Tu, et al. "</a:t>
            </a:r>
            <a:r>
              <a:rPr lang="en" altLang="zh-TW" b="0" i="0" err="1">
                <a:effectLst/>
                <a:latin typeface="+mn-lt"/>
              </a:rPr>
              <a:t>STraTA</a:t>
            </a:r>
            <a:r>
              <a:rPr lang="en" altLang="zh-TW" b="0" i="0">
                <a:effectLst/>
                <a:latin typeface="+mn-lt"/>
              </a:rPr>
              <a:t>: Self-Training with Task Augmentation for Better Few-shot Learning." </a:t>
            </a:r>
            <a:r>
              <a:rPr lang="en" altLang="zh-TW" b="0" i="1">
                <a:effectLst/>
                <a:latin typeface="+mn-lt"/>
              </a:rPr>
              <a:t>Proceedings of the 2021 Conference on Empirical Methods in Natural Language Processing</a:t>
            </a:r>
            <a:r>
              <a:rPr lang="en" altLang="zh-TW" b="0" i="0">
                <a:effectLst/>
                <a:latin typeface="+mn-lt"/>
              </a:rPr>
              <a:t>. 2021.</a:t>
            </a:r>
            <a:endParaRPr lang="en-TW">
              <a:latin typeface="+mn-lt"/>
            </a:endParaRPr>
          </a:p>
        </p:txBody>
      </p:sp>
    </p:spTree>
    <p:extLst>
      <p:ext uri="{BB962C8B-B14F-4D97-AF65-F5344CB8AC3E}">
        <p14:creationId xmlns:p14="http://schemas.microsoft.com/office/powerpoint/2010/main" val="408062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xit" presetSubtype="0" fill="hold" grpId="1" nodeType="withEffect">
                                  <p:stCondLst>
                                    <p:cond delay="0"/>
                                  </p:stCondLst>
                                  <p:childTnLst>
                                    <p:set>
                                      <p:cBhvr>
                                        <p:cTn id="12"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3DFFE71-EA10-E933-EAD8-7A36449499AF}"/>
              </a:ext>
            </a:extLst>
          </p:cNvPr>
          <p:cNvSpPr>
            <a:spLocks noGrp="1"/>
          </p:cNvSpPr>
          <p:nvPr>
            <p:ph type="title"/>
          </p:nvPr>
        </p:nvSpPr>
        <p:spPr/>
        <p:txBody>
          <a:bodyPr>
            <a:normAutofit/>
          </a:bodyPr>
          <a:lstStyle/>
          <a:p>
            <a:r>
              <a:rPr lang="en-US" altLang="zh-TW" sz="3600"/>
              <a:t>Semi-supervised learning with PLMs: </a:t>
            </a:r>
            <a:r>
              <a:rPr lang="en-US" altLang="zh-TW" sz="3600" err="1"/>
              <a:t>STraTa</a:t>
            </a:r>
            <a:endParaRPr kumimoji="1" lang="zh-TW" altLang="en-US" sz="3600"/>
          </a:p>
        </p:txBody>
      </p:sp>
      <p:sp>
        <p:nvSpPr>
          <p:cNvPr id="3" name="內容版面配置區 2">
            <a:extLst>
              <a:ext uri="{FF2B5EF4-FFF2-40B4-BE49-F238E27FC236}">
                <a16:creationId xmlns:a16="http://schemas.microsoft.com/office/drawing/2014/main" id="{FD4F79A0-19FE-D4CF-ABD7-51CCF4DD732F}"/>
              </a:ext>
            </a:extLst>
          </p:cNvPr>
          <p:cNvSpPr>
            <a:spLocks noGrp="1"/>
          </p:cNvSpPr>
          <p:nvPr>
            <p:ph idx="1"/>
          </p:nvPr>
        </p:nvSpPr>
        <p:spPr>
          <a:xfrm>
            <a:off x="838200" y="1219200"/>
            <a:ext cx="10515600" cy="4957763"/>
          </a:xfrm>
        </p:spPr>
        <p:txBody>
          <a:bodyPr/>
          <a:lstStyle/>
          <a:p>
            <a:r>
              <a:rPr lang="en" altLang="zh-TW" b="1"/>
              <a:t>S</a:t>
            </a:r>
            <a:r>
              <a:rPr lang="en" altLang="zh-TW"/>
              <a:t>elf-</a:t>
            </a:r>
            <a:r>
              <a:rPr lang="en" altLang="zh-TW" b="1"/>
              <a:t>Tra</a:t>
            </a:r>
            <a:r>
              <a:rPr lang="en" altLang="zh-TW"/>
              <a:t>ining with </a:t>
            </a:r>
            <a:r>
              <a:rPr lang="en" altLang="zh-TW" b="1"/>
              <a:t>T</a:t>
            </a:r>
            <a:r>
              <a:rPr lang="en" altLang="zh-TW"/>
              <a:t>ask </a:t>
            </a:r>
            <a:r>
              <a:rPr lang="en" altLang="zh-TW" b="1"/>
              <a:t>A</a:t>
            </a:r>
            <a:r>
              <a:rPr lang="en" altLang="zh-TW"/>
              <a:t>ugmentation (</a:t>
            </a:r>
            <a:r>
              <a:rPr kumimoji="1" lang="en-US" altLang="zh-TW" b="1" err="1"/>
              <a:t>STraTA</a:t>
            </a:r>
            <a:r>
              <a:rPr kumimoji="1" lang="en-US" altLang="zh-TW"/>
              <a:t>)</a:t>
            </a:r>
          </a:p>
          <a:p>
            <a:pPr lvl="1"/>
            <a:r>
              <a:rPr kumimoji="1" lang="en-US" altLang="zh-TW"/>
              <a:t>Task augmentation: use unlabeled data to generate an NLI dataset, and fine-tuned on the NLI dataset as the intermediate task to obtain the base model</a:t>
            </a:r>
          </a:p>
        </p:txBody>
      </p:sp>
      <p:pic>
        <p:nvPicPr>
          <p:cNvPr id="7" name="圖片 6">
            <a:extLst>
              <a:ext uri="{FF2B5EF4-FFF2-40B4-BE49-F238E27FC236}">
                <a16:creationId xmlns:a16="http://schemas.microsoft.com/office/drawing/2014/main" id="{77AD2AB2-6BE4-D52C-1397-DF129E9FFAE8}"/>
              </a:ext>
            </a:extLst>
          </p:cNvPr>
          <p:cNvPicPr>
            <a:picLocks noChangeAspect="1"/>
          </p:cNvPicPr>
          <p:nvPr/>
        </p:nvPicPr>
        <p:blipFill rotWithShape="1">
          <a:blip r:embed="rId2"/>
          <a:srcRect l="-960" r="42987"/>
          <a:stretch/>
        </p:blipFill>
        <p:spPr>
          <a:xfrm>
            <a:off x="3220065" y="2725055"/>
            <a:ext cx="5751870" cy="3451908"/>
          </a:xfrm>
          <a:prstGeom prst="rect">
            <a:avLst/>
          </a:prstGeom>
        </p:spPr>
      </p:pic>
      <p:sp>
        <p:nvSpPr>
          <p:cNvPr id="6" name="圓角矩形 5">
            <a:extLst>
              <a:ext uri="{FF2B5EF4-FFF2-40B4-BE49-F238E27FC236}">
                <a16:creationId xmlns:a16="http://schemas.microsoft.com/office/drawing/2014/main" id="{4467F3D0-FF56-567D-9CEC-4C599E5B2737}"/>
              </a:ext>
            </a:extLst>
          </p:cNvPr>
          <p:cNvSpPr/>
          <p:nvPr/>
        </p:nvSpPr>
        <p:spPr>
          <a:xfrm>
            <a:off x="7440234" y="4269658"/>
            <a:ext cx="1622650" cy="596026"/>
          </a:xfrm>
          <a:prstGeom prst="roundRect">
            <a:avLst>
              <a:gd name="adj" fmla="val 20922"/>
            </a:avLst>
          </a:prstGeom>
          <a:solidFill>
            <a:srgbClr val="8AD3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a:solidFill>
                  <a:schemeClr val="tx1"/>
                </a:solidFill>
                <a:ea typeface="新細明體"/>
                <a:cs typeface="Calibri"/>
              </a:rPr>
              <a:t>Intermediate-</a:t>
            </a:r>
            <a:br>
              <a:rPr lang="en-US" altLang="zh-TW">
                <a:solidFill>
                  <a:schemeClr val="tx1"/>
                </a:solidFill>
                <a:ea typeface="新細明體"/>
                <a:cs typeface="Calibri"/>
              </a:rPr>
            </a:br>
            <a:r>
              <a:rPr lang="en-US" altLang="zh-TW">
                <a:solidFill>
                  <a:schemeClr val="tx1"/>
                </a:solidFill>
                <a:ea typeface="新細明體"/>
                <a:cs typeface="Calibri"/>
              </a:rPr>
              <a:t>task model</a:t>
            </a:r>
            <a:endParaRPr lang="zh-TW" altLang="en-US">
              <a:solidFill>
                <a:schemeClr val="tx1"/>
              </a:solidFill>
              <a:ea typeface="新細明體"/>
              <a:cs typeface="Calibri"/>
            </a:endParaRPr>
          </a:p>
        </p:txBody>
      </p:sp>
      <p:sp>
        <p:nvSpPr>
          <p:cNvPr id="8" name="文字方塊 7">
            <a:extLst>
              <a:ext uri="{FF2B5EF4-FFF2-40B4-BE49-F238E27FC236}">
                <a16:creationId xmlns:a16="http://schemas.microsoft.com/office/drawing/2014/main" id="{81A0D41B-47E7-CC49-3A3F-E5561D331A1E}"/>
              </a:ext>
            </a:extLst>
          </p:cNvPr>
          <p:cNvSpPr txBox="1"/>
          <p:nvPr/>
        </p:nvSpPr>
        <p:spPr>
          <a:xfrm>
            <a:off x="7344697" y="4181167"/>
            <a:ext cx="1799303" cy="1939413"/>
          </a:xfrm>
          <a:prstGeom prst="rect">
            <a:avLst/>
          </a:prstGeom>
          <a:noFill/>
          <a:ln w="38100">
            <a:solidFill>
              <a:srgbClr val="FF0000"/>
            </a:solidFill>
          </a:ln>
        </p:spPr>
        <p:txBody>
          <a:bodyPr wrap="square">
            <a:spAutoFit/>
          </a:bodyPr>
          <a:lstStyle/>
          <a:p>
            <a:endParaRPr lang="zh-TW" altLang="en-US" sz="2000"/>
          </a:p>
        </p:txBody>
      </p:sp>
      <p:sp>
        <p:nvSpPr>
          <p:cNvPr id="9" name="文字方塊 8">
            <a:extLst>
              <a:ext uri="{FF2B5EF4-FFF2-40B4-BE49-F238E27FC236}">
                <a16:creationId xmlns:a16="http://schemas.microsoft.com/office/drawing/2014/main" id="{5FC5166B-2897-5C6C-3C9A-5A1800681C0E}"/>
              </a:ext>
            </a:extLst>
          </p:cNvPr>
          <p:cNvSpPr txBox="1"/>
          <p:nvPr/>
        </p:nvSpPr>
        <p:spPr>
          <a:xfrm>
            <a:off x="5110316" y="5021826"/>
            <a:ext cx="2234381" cy="970935"/>
          </a:xfrm>
          <a:prstGeom prst="rect">
            <a:avLst/>
          </a:prstGeom>
          <a:noFill/>
          <a:ln w="38100">
            <a:solidFill>
              <a:srgbClr val="FF0000"/>
            </a:solidFill>
          </a:ln>
        </p:spPr>
        <p:txBody>
          <a:bodyPr wrap="square">
            <a:spAutoFit/>
          </a:bodyPr>
          <a:lstStyle/>
          <a:p>
            <a:endParaRPr lang="zh-TW" altLang="en-US" sz="2000"/>
          </a:p>
        </p:txBody>
      </p:sp>
      <p:sp>
        <p:nvSpPr>
          <p:cNvPr id="10" name="圓角矩形 9">
            <a:extLst>
              <a:ext uri="{FF2B5EF4-FFF2-40B4-BE49-F238E27FC236}">
                <a16:creationId xmlns:a16="http://schemas.microsoft.com/office/drawing/2014/main" id="{86188829-A2E8-DBE2-9435-40896E31EA44}"/>
              </a:ext>
            </a:extLst>
          </p:cNvPr>
          <p:cNvSpPr/>
          <p:nvPr/>
        </p:nvSpPr>
        <p:spPr>
          <a:xfrm>
            <a:off x="7615084" y="5060512"/>
            <a:ext cx="1049594" cy="865239"/>
          </a:xfrm>
          <a:prstGeom prst="roundRect">
            <a:avLst>
              <a:gd name="adj" fmla="val 20922"/>
            </a:avLst>
          </a:prstGeom>
          <a:solidFill>
            <a:srgbClr val="90FC93"/>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200" b="1">
                <a:solidFill>
                  <a:schemeClr val="tx1"/>
                </a:solidFill>
                <a:ea typeface="新細明體"/>
                <a:cs typeface="Calibri"/>
              </a:rPr>
              <a:t>Synthetic</a:t>
            </a:r>
            <a:br>
              <a:rPr lang="en-US" altLang="zh-TW" sz="1200" b="1">
                <a:solidFill>
                  <a:schemeClr val="tx1"/>
                </a:solidFill>
                <a:ea typeface="新細明體"/>
                <a:cs typeface="Calibri"/>
              </a:rPr>
            </a:br>
            <a:r>
              <a:rPr lang="en-US" altLang="zh-TW" sz="1200" b="1">
                <a:solidFill>
                  <a:schemeClr val="tx1"/>
                </a:solidFill>
                <a:ea typeface="新細明體"/>
                <a:cs typeface="Calibri"/>
              </a:rPr>
              <a:t>NLI</a:t>
            </a:r>
            <a:br>
              <a:rPr lang="en-US" altLang="zh-TW" sz="1200" b="1">
                <a:solidFill>
                  <a:schemeClr val="tx1"/>
                </a:solidFill>
                <a:ea typeface="新細明體"/>
                <a:cs typeface="Calibri"/>
              </a:rPr>
            </a:br>
            <a:r>
              <a:rPr lang="en-US" altLang="zh-TW" sz="1200" b="1">
                <a:solidFill>
                  <a:schemeClr val="tx1"/>
                </a:solidFill>
                <a:ea typeface="新細明體"/>
                <a:cs typeface="Calibri"/>
              </a:rPr>
              <a:t>Dataset</a:t>
            </a:r>
            <a:endParaRPr lang="zh-TW" altLang="en-US" sz="1200" b="1">
              <a:solidFill>
                <a:schemeClr val="tx1"/>
              </a:solidFill>
              <a:ea typeface="新細明體"/>
              <a:cs typeface="Calibri"/>
            </a:endParaRPr>
          </a:p>
        </p:txBody>
      </p:sp>
      <p:sp>
        <p:nvSpPr>
          <p:cNvPr id="4" name="日期版面配置區 3">
            <a:extLst>
              <a:ext uri="{FF2B5EF4-FFF2-40B4-BE49-F238E27FC236}">
                <a16:creationId xmlns:a16="http://schemas.microsoft.com/office/drawing/2014/main" id="{55A2A550-6E87-04E6-38BD-FBF494EDB0D1}"/>
              </a:ext>
            </a:extLst>
          </p:cNvPr>
          <p:cNvSpPr>
            <a:spLocks noGrp="1"/>
          </p:cNvSpPr>
          <p:nvPr>
            <p:ph type="dt" sz="half" idx="10"/>
          </p:nvPr>
        </p:nvSpPr>
        <p:spPr/>
        <p:txBody>
          <a:bodyPr/>
          <a:lstStyle/>
          <a:p>
            <a:r>
              <a:rPr lang="en" altLang="zh-TW" b="0" i="0" dirty="0">
                <a:effectLst/>
                <a:latin typeface="+mn-lt"/>
              </a:rPr>
              <a:t>Vu, Tu, et al. "</a:t>
            </a:r>
            <a:r>
              <a:rPr lang="en" altLang="zh-TW" b="0" i="0" dirty="0" err="1">
                <a:effectLst/>
                <a:latin typeface="+mn-lt"/>
              </a:rPr>
              <a:t>STraTA</a:t>
            </a:r>
            <a:r>
              <a:rPr lang="en" altLang="zh-TW" b="0" i="0" dirty="0">
                <a:effectLst/>
                <a:latin typeface="+mn-lt"/>
              </a:rPr>
              <a:t>: Self-Training with Task Augmentation for Better Few-shot Learning." </a:t>
            </a:r>
            <a:r>
              <a:rPr lang="en" altLang="zh-TW" b="0" i="1" dirty="0">
                <a:effectLst/>
                <a:latin typeface="+mn-lt"/>
              </a:rPr>
              <a:t>Proceedings of the 2021 Conference on Empirical Methods in Natural Language Processing</a:t>
            </a:r>
            <a:r>
              <a:rPr lang="en" altLang="zh-TW" b="0" i="0" dirty="0">
                <a:effectLst/>
                <a:latin typeface="+mn-lt"/>
              </a:rPr>
              <a:t>. 2021.</a:t>
            </a:r>
            <a:endParaRPr lang="en-TW" altLang="zh-TW">
              <a:latin typeface="+mn-lt"/>
            </a:endParaRPr>
          </a:p>
        </p:txBody>
      </p:sp>
    </p:spTree>
    <p:extLst>
      <p:ext uri="{BB962C8B-B14F-4D97-AF65-F5344CB8AC3E}">
        <p14:creationId xmlns:p14="http://schemas.microsoft.com/office/powerpoint/2010/main" val="166793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xit" presetSubtype="0" fill="hold" grpId="1" nodeType="withEffect">
                                  <p:stCondLst>
                                    <p:cond delay="0"/>
                                  </p:stCondLst>
                                  <p:childTnLst>
                                    <p:set>
                                      <p:cBhvr>
                                        <p:cTn id="12"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48486D7-4750-4C19-073F-5FF805F1969F}"/>
              </a:ext>
            </a:extLst>
          </p:cNvPr>
          <p:cNvSpPr>
            <a:spLocks noGrp="1"/>
          </p:cNvSpPr>
          <p:nvPr>
            <p:ph type="title"/>
          </p:nvPr>
        </p:nvSpPr>
        <p:spPr/>
        <p:txBody>
          <a:bodyPr/>
          <a:lstStyle/>
          <a:p>
            <a:r>
              <a:rPr lang="en-US" altLang="zh-TW" dirty="0"/>
              <a:t>Contextualized Word Representations </a:t>
            </a:r>
            <a:endParaRPr lang="zh-TW" altLang="en-US" dirty="0"/>
          </a:p>
        </p:txBody>
      </p:sp>
      <p:sp>
        <p:nvSpPr>
          <p:cNvPr id="19" name="矩形: 圓角 18">
            <a:extLst>
              <a:ext uri="{FF2B5EF4-FFF2-40B4-BE49-F238E27FC236}">
                <a16:creationId xmlns:a16="http://schemas.microsoft.com/office/drawing/2014/main" id="{23475B37-77BC-C82A-EB49-923C946494A7}"/>
              </a:ext>
            </a:extLst>
          </p:cNvPr>
          <p:cNvSpPr/>
          <p:nvPr/>
        </p:nvSpPr>
        <p:spPr>
          <a:xfrm>
            <a:off x="1743340" y="4291184"/>
            <a:ext cx="3966052" cy="1171047"/>
          </a:xfrm>
          <a:prstGeom prst="roundRect">
            <a:avLst/>
          </a:prstGeom>
          <a:ln w="57150">
            <a:solidFill>
              <a:schemeClr val="accent2"/>
            </a:solid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2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BERT</a:t>
            </a:r>
            <a:endParaRPr kumimoji="0" lang="zh-TW" altLang="en-US" sz="2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cxnSp>
        <p:nvCxnSpPr>
          <p:cNvPr id="20" name="直線單箭頭接點 19">
            <a:extLst>
              <a:ext uri="{FF2B5EF4-FFF2-40B4-BE49-F238E27FC236}">
                <a16:creationId xmlns:a16="http://schemas.microsoft.com/office/drawing/2014/main" id="{9038D545-8F09-9880-B90F-D0D9860F8BC8}"/>
              </a:ext>
            </a:extLst>
          </p:cNvPr>
          <p:cNvCxnSpPr>
            <a:cxnSpLocks/>
          </p:cNvCxnSpPr>
          <p:nvPr/>
        </p:nvCxnSpPr>
        <p:spPr>
          <a:xfrm flipV="1">
            <a:off x="2164262" y="5491006"/>
            <a:ext cx="0" cy="35151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直線單箭頭接點 20">
            <a:extLst>
              <a:ext uri="{FF2B5EF4-FFF2-40B4-BE49-F238E27FC236}">
                <a16:creationId xmlns:a16="http://schemas.microsoft.com/office/drawing/2014/main" id="{48F8BE44-8E55-D726-6F49-BE9A36C19895}"/>
              </a:ext>
            </a:extLst>
          </p:cNvPr>
          <p:cNvCxnSpPr>
            <a:cxnSpLocks/>
          </p:cNvCxnSpPr>
          <p:nvPr/>
        </p:nvCxnSpPr>
        <p:spPr>
          <a:xfrm flipV="1">
            <a:off x="3218479" y="5491006"/>
            <a:ext cx="0" cy="35151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直線單箭頭接點 21">
            <a:extLst>
              <a:ext uri="{FF2B5EF4-FFF2-40B4-BE49-F238E27FC236}">
                <a16:creationId xmlns:a16="http://schemas.microsoft.com/office/drawing/2014/main" id="{4269A25F-2D0D-E79C-C2FC-75F0790AC2BA}"/>
              </a:ext>
            </a:extLst>
          </p:cNvPr>
          <p:cNvCxnSpPr>
            <a:cxnSpLocks/>
          </p:cNvCxnSpPr>
          <p:nvPr/>
        </p:nvCxnSpPr>
        <p:spPr>
          <a:xfrm flipV="1">
            <a:off x="4239064" y="5491006"/>
            <a:ext cx="0" cy="35151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直線單箭頭接點 22">
            <a:extLst>
              <a:ext uri="{FF2B5EF4-FFF2-40B4-BE49-F238E27FC236}">
                <a16:creationId xmlns:a16="http://schemas.microsoft.com/office/drawing/2014/main" id="{FB249B2C-CD3D-4764-DCCB-ECC82DF2E1C1}"/>
              </a:ext>
            </a:extLst>
          </p:cNvPr>
          <p:cNvCxnSpPr>
            <a:cxnSpLocks/>
          </p:cNvCxnSpPr>
          <p:nvPr/>
        </p:nvCxnSpPr>
        <p:spPr>
          <a:xfrm flipV="1">
            <a:off x="5293280" y="5491006"/>
            <a:ext cx="0" cy="35151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直線單箭頭接點 23">
            <a:extLst>
              <a:ext uri="{FF2B5EF4-FFF2-40B4-BE49-F238E27FC236}">
                <a16:creationId xmlns:a16="http://schemas.microsoft.com/office/drawing/2014/main" id="{04B8B4CC-1D22-BF5A-6507-67D78E124D2D}"/>
              </a:ext>
            </a:extLst>
          </p:cNvPr>
          <p:cNvCxnSpPr>
            <a:cxnSpLocks/>
          </p:cNvCxnSpPr>
          <p:nvPr/>
        </p:nvCxnSpPr>
        <p:spPr>
          <a:xfrm flipV="1">
            <a:off x="2149341" y="3939668"/>
            <a:ext cx="0" cy="35151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直線單箭頭接點 24">
            <a:extLst>
              <a:ext uri="{FF2B5EF4-FFF2-40B4-BE49-F238E27FC236}">
                <a16:creationId xmlns:a16="http://schemas.microsoft.com/office/drawing/2014/main" id="{4D3C98FD-56C8-744D-6B2F-66690AC54B77}"/>
              </a:ext>
            </a:extLst>
          </p:cNvPr>
          <p:cNvCxnSpPr>
            <a:cxnSpLocks/>
          </p:cNvCxnSpPr>
          <p:nvPr/>
        </p:nvCxnSpPr>
        <p:spPr>
          <a:xfrm flipV="1">
            <a:off x="3218479" y="3939668"/>
            <a:ext cx="0" cy="35151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直線單箭頭接點 25">
            <a:extLst>
              <a:ext uri="{FF2B5EF4-FFF2-40B4-BE49-F238E27FC236}">
                <a16:creationId xmlns:a16="http://schemas.microsoft.com/office/drawing/2014/main" id="{2E59180C-1E70-0A8E-A025-2C0CDF94F978}"/>
              </a:ext>
            </a:extLst>
          </p:cNvPr>
          <p:cNvCxnSpPr>
            <a:cxnSpLocks/>
          </p:cNvCxnSpPr>
          <p:nvPr/>
        </p:nvCxnSpPr>
        <p:spPr>
          <a:xfrm flipV="1">
            <a:off x="4240871" y="3939668"/>
            <a:ext cx="0" cy="35151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直線單箭頭接點 26">
            <a:extLst>
              <a:ext uri="{FF2B5EF4-FFF2-40B4-BE49-F238E27FC236}">
                <a16:creationId xmlns:a16="http://schemas.microsoft.com/office/drawing/2014/main" id="{D42A165D-9149-5E98-3774-850BE49495ED}"/>
              </a:ext>
            </a:extLst>
          </p:cNvPr>
          <p:cNvCxnSpPr>
            <a:cxnSpLocks/>
          </p:cNvCxnSpPr>
          <p:nvPr/>
        </p:nvCxnSpPr>
        <p:spPr>
          <a:xfrm flipV="1">
            <a:off x="5293280" y="3939668"/>
            <a:ext cx="0" cy="35151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8" name="矩形 27">
            <a:extLst>
              <a:ext uri="{FF2B5EF4-FFF2-40B4-BE49-F238E27FC236}">
                <a16:creationId xmlns:a16="http://schemas.microsoft.com/office/drawing/2014/main" id="{4DD82D39-0E62-CE89-6082-34F384296D7E}"/>
              </a:ext>
            </a:extLst>
          </p:cNvPr>
          <p:cNvSpPr/>
          <p:nvPr/>
        </p:nvSpPr>
        <p:spPr>
          <a:xfrm rot="5400000">
            <a:off x="1879340" y="3527593"/>
            <a:ext cx="540000" cy="195209"/>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29" name="矩形 28">
            <a:extLst>
              <a:ext uri="{FF2B5EF4-FFF2-40B4-BE49-F238E27FC236}">
                <a16:creationId xmlns:a16="http://schemas.microsoft.com/office/drawing/2014/main" id="{5270386A-0AE6-FE96-91EB-B095C04AC75A}"/>
              </a:ext>
            </a:extLst>
          </p:cNvPr>
          <p:cNvSpPr/>
          <p:nvPr/>
        </p:nvSpPr>
        <p:spPr>
          <a:xfrm rot="5400000">
            <a:off x="2948478" y="3546939"/>
            <a:ext cx="540000" cy="195209"/>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30" name="矩形 29">
            <a:extLst>
              <a:ext uri="{FF2B5EF4-FFF2-40B4-BE49-F238E27FC236}">
                <a16:creationId xmlns:a16="http://schemas.microsoft.com/office/drawing/2014/main" id="{ED9A948B-7AE7-FB0B-09DA-274B0BFCEEF8}"/>
              </a:ext>
            </a:extLst>
          </p:cNvPr>
          <p:cNvSpPr/>
          <p:nvPr/>
        </p:nvSpPr>
        <p:spPr>
          <a:xfrm rot="5400000">
            <a:off x="3977173" y="3561327"/>
            <a:ext cx="540000" cy="195209"/>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31" name="矩形 30">
            <a:extLst>
              <a:ext uri="{FF2B5EF4-FFF2-40B4-BE49-F238E27FC236}">
                <a16:creationId xmlns:a16="http://schemas.microsoft.com/office/drawing/2014/main" id="{3E88BE52-BA1F-DF61-AA2E-4C68F2ECB887}"/>
              </a:ext>
            </a:extLst>
          </p:cNvPr>
          <p:cNvSpPr/>
          <p:nvPr/>
        </p:nvSpPr>
        <p:spPr>
          <a:xfrm rot="5400000">
            <a:off x="5015589" y="3561327"/>
            <a:ext cx="540000" cy="195209"/>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cxnSp>
        <p:nvCxnSpPr>
          <p:cNvPr id="32" name="直線單箭頭接點 31">
            <a:extLst>
              <a:ext uri="{FF2B5EF4-FFF2-40B4-BE49-F238E27FC236}">
                <a16:creationId xmlns:a16="http://schemas.microsoft.com/office/drawing/2014/main" id="{29BDCD94-7D72-74D7-EC30-775EC1B51CD6}"/>
              </a:ext>
            </a:extLst>
          </p:cNvPr>
          <p:cNvCxnSpPr>
            <a:cxnSpLocks/>
          </p:cNvCxnSpPr>
          <p:nvPr/>
        </p:nvCxnSpPr>
        <p:spPr>
          <a:xfrm flipV="1">
            <a:off x="4254550" y="2992787"/>
            <a:ext cx="0" cy="37709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4" name="圓角矩形 56">
            <a:extLst>
              <a:ext uri="{FF2B5EF4-FFF2-40B4-BE49-F238E27FC236}">
                <a16:creationId xmlns:a16="http://schemas.microsoft.com/office/drawing/2014/main" id="{DD3B87D1-9C4B-3804-5BC9-7FBEAB6A203C}"/>
              </a:ext>
            </a:extLst>
          </p:cNvPr>
          <p:cNvSpPr/>
          <p:nvPr/>
        </p:nvSpPr>
        <p:spPr>
          <a:xfrm>
            <a:off x="3690826" y="5768500"/>
            <a:ext cx="1097280" cy="505949"/>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2400" b="0" i="0" u="none" strike="noStrike" kern="1200" cap="none" spc="0" normalizeH="0" baseline="0" noProof="0" dirty="0">
              <a:ln>
                <a:noFill/>
              </a:ln>
              <a:solidFill>
                <a:prstClr val="white"/>
              </a:solidFill>
              <a:effectLst/>
              <a:uLnTx/>
              <a:uFillTx/>
              <a:latin typeface="Calibri" panose="020F0502020204030204"/>
              <a:ea typeface="新細明體" panose="02020500000000000000" pitchFamily="18" charset="-120"/>
              <a:cs typeface="+mn-cs"/>
            </a:endParaRPr>
          </a:p>
        </p:txBody>
      </p:sp>
      <p:sp>
        <p:nvSpPr>
          <p:cNvPr id="33" name="文字方塊 32">
            <a:extLst>
              <a:ext uri="{FF2B5EF4-FFF2-40B4-BE49-F238E27FC236}">
                <a16:creationId xmlns:a16="http://schemas.microsoft.com/office/drawing/2014/main" id="{3B4424EA-F062-2FBD-51EB-3E394B0A631B}"/>
              </a:ext>
            </a:extLst>
          </p:cNvPr>
          <p:cNvSpPr txBox="1"/>
          <p:nvPr/>
        </p:nvSpPr>
        <p:spPr>
          <a:xfrm>
            <a:off x="1657977" y="5768500"/>
            <a:ext cx="1048215"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how</a:t>
            </a:r>
            <a:endPar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35" name="文字方塊 34">
            <a:extLst>
              <a:ext uri="{FF2B5EF4-FFF2-40B4-BE49-F238E27FC236}">
                <a16:creationId xmlns:a16="http://schemas.microsoft.com/office/drawing/2014/main" id="{F3677722-6444-4A9A-F8A1-45C6237BB493}"/>
              </a:ext>
            </a:extLst>
          </p:cNvPr>
          <p:cNvSpPr txBox="1"/>
          <p:nvPr/>
        </p:nvSpPr>
        <p:spPr>
          <a:xfrm>
            <a:off x="2664968" y="5768500"/>
            <a:ext cx="1048215"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are</a:t>
            </a:r>
            <a:endPar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36" name="文字方塊 35">
            <a:extLst>
              <a:ext uri="{FF2B5EF4-FFF2-40B4-BE49-F238E27FC236}">
                <a16:creationId xmlns:a16="http://schemas.microsoft.com/office/drawing/2014/main" id="{9919ACDA-A4EB-DA51-6926-F740F69411F2}"/>
              </a:ext>
            </a:extLst>
          </p:cNvPr>
          <p:cNvSpPr txBox="1"/>
          <p:nvPr/>
        </p:nvSpPr>
        <p:spPr>
          <a:xfrm>
            <a:off x="3726366" y="5768500"/>
            <a:ext cx="1048215"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you</a:t>
            </a:r>
            <a:endPar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37" name="文字方塊 36">
            <a:extLst>
              <a:ext uri="{FF2B5EF4-FFF2-40B4-BE49-F238E27FC236}">
                <a16:creationId xmlns:a16="http://schemas.microsoft.com/office/drawing/2014/main" id="{EEBA5A37-6B42-920D-F92C-2DA930A3E154}"/>
              </a:ext>
            </a:extLst>
          </p:cNvPr>
          <p:cNvSpPr txBox="1"/>
          <p:nvPr/>
        </p:nvSpPr>
        <p:spPr>
          <a:xfrm>
            <a:off x="4802978" y="5768500"/>
            <a:ext cx="1048215"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today</a:t>
            </a:r>
            <a:endPar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38" name="矩形 37">
            <a:extLst>
              <a:ext uri="{FF2B5EF4-FFF2-40B4-BE49-F238E27FC236}">
                <a16:creationId xmlns:a16="http://schemas.microsoft.com/office/drawing/2014/main" id="{3558F08C-50AB-98C7-7CD0-221FFE2FCF0C}"/>
              </a:ext>
            </a:extLst>
          </p:cNvPr>
          <p:cNvSpPr/>
          <p:nvPr/>
        </p:nvSpPr>
        <p:spPr>
          <a:xfrm>
            <a:off x="3657190" y="2503947"/>
            <a:ext cx="1194719" cy="47172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Linear</a:t>
            </a: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cxnSp>
        <p:nvCxnSpPr>
          <p:cNvPr id="40" name="直線單箭頭接點 39">
            <a:extLst>
              <a:ext uri="{FF2B5EF4-FFF2-40B4-BE49-F238E27FC236}">
                <a16:creationId xmlns:a16="http://schemas.microsoft.com/office/drawing/2014/main" id="{7EE2981C-FF73-B691-D8C1-EC17C1904158}"/>
              </a:ext>
            </a:extLst>
          </p:cNvPr>
          <p:cNvCxnSpPr>
            <a:cxnSpLocks/>
          </p:cNvCxnSpPr>
          <p:nvPr/>
        </p:nvCxnSpPr>
        <p:spPr>
          <a:xfrm flipV="1">
            <a:off x="4261249" y="2090612"/>
            <a:ext cx="0" cy="37709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5" name="文字方塊 44">
            <a:extLst>
              <a:ext uri="{FF2B5EF4-FFF2-40B4-BE49-F238E27FC236}">
                <a16:creationId xmlns:a16="http://schemas.microsoft.com/office/drawing/2014/main" id="{6CBAFD33-DF57-28EE-233A-E87A3E4549D2}"/>
              </a:ext>
            </a:extLst>
          </p:cNvPr>
          <p:cNvSpPr txBox="1"/>
          <p:nvPr/>
        </p:nvSpPr>
        <p:spPr>
          <a:xfrm>
            <a:off x="3721056" y="1632640"/>
            <a:ext cx="1030514"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zh-TW" sz="2400" dirty="0">
                <a:solidFill>
                  <a:prstClr val="black"/>
                </a:solidFill>
                <a:latin typeface="微軟正黑體" panose="020B0604030504040204" pitchFamily="34" charset="-120"/>
                <a:ea typeface="微軟正黑體" panose="020B0604030504040204" pitchFamily="34" charset="-120"/>
              </a:rPr>
              <a:t>you</a:t>
            </a:r>
            <a:endPar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cxnSp>
        <p:nvCxnSpPr>
          <p:cNvPr id="42" name="直線單箭頭接點 41">
            <a:extLst>
              <a:ext uri="{FF2B5EF4-FFF2-40B4-BE49-F238E27FC236}">
                <a16:creationId xmlns:a16="http://schemas.microsoft.com/office/drawing/2014/main" id="{37F1DC20-897A-E948-6A2F-2A9D83BF55E6}"/>
              </a:ext>
            </a:extLst>
          </p:cNvPr>
          <p:cNvCxnSpPr>
            <a:cxnSpLocks/>
          </p:cNvCxnSpPr>
          <p:nvPr/>
        </p:nvCxnSpPr>
        <p:spPr>
          <a:xfrm>
            <a:off x="2000902" y="2623026"/>
            <a:ext cx="1119622" cy="820291"/>
          </a:xfrm>
          <a:prstGeom prst="straightConnector1">
            <a:avLst/>
          </a:prstGeom>
          <a:ln w="3810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43" name="文字方塊 42">
            <a:extLst>
              <a:ext uri="{FF2B5EF4-FFF2-40B4-BE49-F238E27FC236}">
                <a16:creationId xmlns:a16="http://schemas.microsoft.com/office/drawing/2014/main" id="{041C4AB4-2362-63DF-D6B1-C967E333C067}"/>
              </a:ext>
            </a:extLst>
          </p:cNvPr>
          <p:cNvSpPr txBox="1"/>
          <p:nvPr/>
        </p:nvSpPr>
        <p:spPr>
          <a:xfrm>
            <a:off x="1100361" y="2177690"/>
            <a:ext cx="1800384" cy="461665"/>
          </a:xfrm>
          <a:prstGeom prst="rect">
            <a:avLst/>
          </a:prstGeom>
          <a:noFill/>
        </p:spPr>
        <p:txBody>
          <a:bodyPr wrap="square" rtlCol="0">
            <a:spAutoFit/>
          </a:bodyPr>
          <a:lstStyle/>
          <a:p>
            <a:pPr defTabSz="457200">
              <a:defRPr/>
            </a:pPr>
            <a:r>
              <a:rPr lang="en-US" altLang="zh-TW" sz="2400" dirty="0">
                <a:solidFill>
                  <a:prstClr val="black"/>
                </a:solidFill>
                <a:latin typeface="Calibri" panose="020F0502020204030204"/>
                <a:ea typeface="新細明體" panose="02020500000000000000" pitchFamily="18" charset="-120"/>
              </a:rPr>
              <a:t>Embedding</a:t>
            </a:r>
            <a:endParaRPr lang="zh-TW" altLang="en-US" sz="2400" dirty="0">
              <a:solidFill>
                <a:prstClr val="black"/>
              </a:solidFill>
              <a:latin typeface="Calibri" panose="020F0502020204030204"/>
              <a:ea typeface="新細明體" panose="02020500000000000000" pitchFamily="18" charset="-120"/>
            </a:endParaRPr>
          </a:p>
        </p:txBody>
      </p:sp>
      <p:sp>
        <p:nvSpPr>
          <p:cNvPr id="44" name="文字方塊 43">
            <a:extLst>
              <a:ext uri="{FF2B5EF4-FFF2-40B4-BE49-F238E27FC236}">
                <a16:creationId xmlns:a16="http://schemas.microsoft.com/office/drawing/2014/main" id="{83B4CC21-11CE-EE4D-9627-893AACFCD969}"/>
              </a:ext>
            </a:extLst>
          </p:cNvPr>
          <p:cNvSpPr txBox="1"/>
          <p:nvPr/>
        </p:nvSpPr>
        <p:spPr>
          <a:xfrm>
            <a:off x="9760160" y="4373575"/>
            <a:ext cx="724751" cy="369332"/>
          </a:xfrm>
          <a:prstGeom prst="rect">
            <a:avLst/>
          </a:prstGeom>
          <a:noFill/>
        </p:spPr>
        <p:txBody>
          <a:bodyPr wrap="square" rtlCol="0">
            <a:spAutoFit/>
          </a:bodyPr>
          <a:lstStyle/>
          <a:p>
            <a:pPr defTabSz="457200">
              <a:defRPr/>
            </a:pPr>
            <a:r>
              <a:rPr lang="en-US" altLang="zh-TW" dirty="0">
                <a:solidFill>
                  <a:prstClr val="black"/>
                </a:solidFill>
                <a:latin typeface="微軟正黑體" panose="020B0604030504040204" pitchFamily="34" charset="-120"/>
                <a:ea typeface="微軟正黑體" panose="020B0604030504040204" pitchFamily="34" charset="-120"/>
              </a:rPr>
              <a:t>fish</a:t>
            </a:r>
            <a:endParaRPr lang="zh-TW" altLang="en-US" dirty="0">
              <a:solidFill>
                <a:prstClr val="black"/>
              </a:solidFill>
              <a:latin typeface="微軟正黑體" panose="020B0604030504040204" pitchFamily="34" charset="-120"/>
              <a:ea typeface="微軟正黑體" panose="020B0604030504040204" pitchFamily="34" charset="-120"/>
            </a:endParaRPr>
          </a:p>
        </p:txBody>
      </p:sp>
      <p:sp>
        <p:nvSpPr>
          <p:cNvPr id="46" name="文字方塊 45">
            <a:extLst>
              <a:ext uri="{FF2B5EF4-FFF2-40B4-BE49-F238E27FC236}">
                <a16:creationId xmlns:a16="http://schemas.microsoft.com/office/drawing/2014/main" id="{72A7F528-AA39-5E6B-7510-40863CEFF0A9}"/>
              </a:ext>
            </a:extLst>
          </p:cNvPr>
          <p:cNvSpPr txBox="1"/>
          <p:nvPr/>
        </p:nvSpPr>
        <p:spPr>
          <a:xfrm>
            <a:off x="10086392" y="3945210"/>
            <a:ext cx="1166723" cy="369332"/>
          </a:xfrm>
          <a:prstGeom prst="rect">
            <a:avLst/>
          </a:prstGeom>
          <a:noFill/>
        </p:spPr>
        <p:txBody>
          <a:bodyPr wrap="square" rtlCol="0">
            <a:spAutoFit/>
          </a:bodyPr>
          <a:lstStyle/>
          <a:p>
            <a:pPr defTabSz="457200">
              <a:defRPr/>
            </a:pPr>
            <a:r>
              <a:rPr lang="en-US" altLang="zh-TW" dirty="0">
                <a:solidFill>
                  <a:prstClr val="black"/>
                </a:solidFill>
                <a:latin typeface="微軟正黑體" panose="020B0604030504040204" pitchFamily="34" charset="-120"/>
                <a:ea typeface="微軟正黑體" panose="020B0604030504040204" pitchFamily="34" charset="-120"/>
              </a:rPr>
              <a:t>bird</a:t>
            </a:r>
            <a:endParaRPr lang="zh-TW" altLang="en-US" dirty="0">
              <a:solidFill>
                <a:prstClr val="black"/>
              </a:solidFill>
              <a:latin typeface="微軟正黑體" panose="020B0604030504040204" pitchFamily="34" charset="-120"/>
              <a:ea typeface="微軟正黑體" panose="020B0604030504040204" pitchFamily="34" charset="-120"/>
            </a:endParaRPr>
          </a:p>
        </p:txBody>
      </p:sp>
      <p:sp>
        <p:nvSpPr>
          <p:cNvPr id="47" name="橢圓 46">
            <a:extLst>
              <a:ext uri="{FF2B5EF4-FFF2-40B4-BE49-F238E27FC236}">
                <a16:creationId xmlns:a16="http://schemas.microsoft.com/office/drawing/2014/main" id="{A8E32047-9885-C604-59CC-2D2424AD199D}"/>
              </a:ext>
            </a:extLst>
          </p:cNvPr>
          <p:cNvSpPr/>
          <p:nvPr/>
        </p:nvSpPr>
        <p:spPr>
          <a:xfrm rot="5400000">
            <a:off x="9039421" y="3286090"/>
            <a:ext cx="134608" cy="134608"/>
          </a:xfrm>
          <a:prstGeom prst="ellipse">
            <a:avLst/>
          </a:prstGeom>
          <a:ln w="19050">
            <a:solidFill>
              <a:srgbClr val="0000FF"/>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457200">
              <a:defRPr/>
            </a:pPr>
            <a:endParaRPr lang="zh-TW" altLang="en-US">
              <a:solidFill>
                <a:prstClr val="white"/>
              </a:solidFill>
              <a:latin typeface="Calibri" panose="020F0502020204030204"/>
              <a:ea typeface="新細明體" panose="02020500000000000000" pitchFamily="18" charset="-120"/>
            </a:endParaRPr>
          </a:p>
        </p:txBody>
      </p:sp>
      <p:sp>
        <p:nvSpPr>
          <p:cNvPr id="48" name="橢圓 47">
            <a:extLst>
              <a:ext uri="{FF2B5EF4-FFF2-40B4-BE49-F238E27FC236}">
                <a16:creationId xmlns:a16="http://schemas.microsoft.com/office/drawing/2014/main" id="{5E8F1C1A-FD05-E1B2-A858-C3A03E8F7C31}"/>
              </a:ext>
            </a:extLst>
          </p:cNvPr>
          <p:cNvSpPr/>
          <p:nvPr/>
        </p:nvSpPr>
        <p:spPr>
          <a:xfrm rot="5400000">
            <a:off x="8214613" y="3437009"/>
            <a:ext cx="134608" cy="134608"/>
          </a:xfrm>
          <a:prstGeom prst="ellipse">
            <a:avLst/>
          </a:prstGeom>
          <a:ln w="19050">
            <a:solidFill>
              <a:srgbClr val="0000FF"/>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457200">
              <a:defRPr/>
            </a:pPr>
            <a:endParaRPr lang="zh-TW" altLang="en-US">
              <a:solidFill>
                <a:prstClr val="white"/>
              </a:solidFill>
              <a:latin typeface="Calibri" panose="020F0502020204030204"/>
              <a:ea typeface="新細明體" panose="02020500000000000000" pitchFamily="18" charset="-120"/>
            </a:endParaRPr>
          </a:p>
        </p:txBody>
      </p:sp>
      <p:sp>
        <p:nvSpPr>
          <p:cNvPr id="49" name="橢圓 48">
            <a:extLst>
              <a:ext uri="{FF2B5EF4-FFF2-40B4-BE49-F238E27FC236}">
                <a16:creationId xmlns:a16="http://schemas.microsoft.com/office/drawing/2014/main" id="{3B587BE7-EAC2-96F7-374A-A7D03495D430}"/>
              </a:ext>
            </a:extLst>
          </p:cNvPr>
          <p:cNvSpPr/>
          <p:nvPr/>
        </p:nvSpPr>
        <p:spPr>
          <a:xfrm rot="5400000">
            <a:off x="9912850" y="3957480"/>
            <a:ext cx="134608" cy="134608"/>
          </a:xfrm>
          <a:prstGeom prst="ellipse">
            <a:avLst/>
          </a:prstGeom>
          <a:ln w="19050">
            <a:solidFill>
              <a:srgbClr val="0000FF"/>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457200">
              <a:defRPr/>
            </a:pPr>
            <a:endParaRPr lang="zh-TW" altLang="en-US">
              <a:solidFill>
                <a:prstClr val="white"/>
              </a:solidFill>
              <a:latin typeface="Calibri" panose="020F0502020204030204"/>
              <a:ea typeface="新細明體" panose="02020500000000000000" pitchFamily="18" charset="-120"/>
            </a:endParaRPr>
          </a:p>
        </p:txBody>
      </p:sp>
      <p:sp>
        <p:nvSpPr>
          <p:cNvPr id="51" name="橢圓 50">
            <a:extLst>
              <a:ext uri="{FF2B5EF4-FFF2-40B4-BE49-F238E27FC236}">
                <a16:creationId xmlns:a16="http://schemas.microsoft.com/office/drawing/2014/main" id="{223F110D-CD93-8099-0ED6-F9803D9130CE}"/>
              </a:ext>
            </a:extLst>
          </p:cNvPr>
          <p:cNvSpPr/>
          <p:nvPr/>
        </p:nvSpPr>
        <p:spPr>
          <a:xfrm rot="10190157">
            <a:off x="9580119" y="4460801"/>
            <a:ext cx="134608" cy="134608"/>
          </a:xfrm>
          <a:prstGeom prst="ellipse">
            <a:avLst/>
          </a:prstGeom>
          <a:ln w="19050">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457200">
              <a:defRPr/>
            </a:pPr>
            <a:endParaRPr lang="zh-TW" altLang="en-US">
              <a:solidFill>
                <a:prstClr val="white"/>
              </a:solidFill>
              <a:latin typeface="Calibri" panose="020F0502020204030204"/>
              <a:ea typeface="新細明體" panose="02020500000000000000" pitchFamily="18" charset="-120"/>
            </a:endParaRPr>
          </a:p>
        </p:txBody>
      </p:sp>
      <p:sp>
        <p:nvSpPr>
          <p:cNvPr id="52" name="文字方塊 51">
            <a:extLst>
              <a:ext uri="{FF2B5EF4-FFF2-40B4-BE49-F238E27FC236}">
                <a16:creationId xmlns:a16="http://schemas.microsoft.com/office/drawing/2014/main" id="{6B438AAF-E826-7177-BDD1-247FE630A868}"/>
              </a:ext>
            </a:extLst>
          </p:cNvPr>
          <p:cNvSpPr txBox="1"/>
          <p:nvPr/>
        </p:nvSpPr>
        <p:spPr>
          <a:xfrm>
            <a:off x="8598638" y="2800478"/>
            <a:ext cx="1314211" cy="369332"/>
          </a:xfrm>
          <a:prstGeom prst="rect">
            <a:avLst/>
          </a:prstGeom>
          <a:noFill/>
        </p:spPr>
        <p:txBody>
          <a:bodyPr wrap="square" rtlCol="0">
            <a:spAutoFit/>
          </a:bodyPr>
          <a:lstStyle/>
          <a:p>
            <a:pPr algn="ctr" defTabSz="457200">
              <a:defRPr/>
            </a:pPr>
            <a:r>
              <a:rPr lang="en-US" altLang="zh-TW" dirty="0">
                <a:solidFill>
                  <a:prstClr val="black"/>
                </a:solidFill>
                <a:latin typeface="微軟正黑體" panose="020B0604030504040204" pitchFamily="34" charset="-120"/>
                <a:ea typeface="微軟正黑體" panose="020B0604030504040204" pitchFamily="34" charset="-120"/>
              </a:rPr>
              <a:t>orange</a:t>
            </a:r>
            <a:endParaRPr lang="zh-TW" altLang="en-US" dirty="0">
              <a:solidFill>
                <a:prstClr val="black"/>
              </a:solidFill>
              <a:latin typeface="微軟正黑體" panose="020B0604030504040204" pitchFamily="34" charset="-120"/>
              <a:ea typeface="微軟正黑體" panose="020B0604030504040204" pitchFamily="34" charset="-120"/>
            </a:endParaRPr>
          </a:p>
        </p:txBody>
      </p:sp>
      <p:grpSp>
        <p:nvGrpSpPr>
          <p:cNvPr id="53" name="群組 52">
            <a:extLst>
              <a:ext uri="{FF2B5EF4-FFF2-40B4-BE49-F238E27FC236}">
                <a16:creationId xmlns:a16="http://schemas.microsoft.com/office/drawing/2014/main" id="{5485F736-FA21-7DF6-7CCD-16FE2CF3F8DB}"/>
              </a:ext>
            </a:extLst>
          </p:cNvPr>
          <p:cNvGrpSpPr/>
          <p:nvPr/>
        </p:nvGrpSpPr>
        <p:grpSpPr>
          <a:xfrm>
            <a:off x="6850341" y="4688151"/>
            <a:ext cx="1498880" cy="485157"/>
            <a:chOff x="4930671" y="4771121"/>
            <a:chExt cx="1498880" cy="485157"/>
          </a:xfrm>
        </p:grpSpPr>
        <p:sp>
          <p:nvSpPr>
            <p:cNvPr id="54" name="橢圓 53">
              <a:extLst>
                <a:ext uri="{FF2B5EF4-FFF2-40B4-BE49-F238E27FC236}">
                  <a16:creationId xmlns:a16="http://schemas.microsoft.com/office/drawing/2014/main" id="{836EED96-AC3C-51A1-8CE3-CF40D8C97CBD}"/>
                </a:ext>
              </a:extLst>
            </p:cNvPr>
            <p:cNvSpPr/>
            <p:nvPr/>
          </p:nvSpPr>
          <p:spPr>
            <a:xfrm rot="10190157">
              <a:off x="5879124" y="4771121"/>
              <a:ext cx="134608" cy="134608"/>
            </a:xfrm>
            <a:prstGeom prst="ellipse">
              <a:avLst/>
            </a:prstGeom>
            <a:ln>
              <a:solidFill>
                <a:schemeClr val="tx1"/>
              </a:solidFill>
            </a:ln>
          </p:spPr>
          <p:style>
            <a:lnRef idx="1">
              <a:schemeClr val="accent2"/>
            </a:lnRef>
            <a:fillRef idx="2">
              <a:schemeClr val="accent2"/>
            </a:fillRef>
            <a:effectRef idx="1">
              <a:schemeClr val="accent2"/>
            </a:effectRef>
            <a:fontRef idx="minor">
              <a:schemeClr val="dk1"/>
            </a:fontRef>
          </p:style>
          <p:txBody>
            <a:bodyPr rtlCol="0" anchor="ctr"/>
            <a:lstStyle/>
            <a:p>
              <a:pPr algn="ctr" defTabSz="457200">
                <a:defRPr/>
              </a:pPr>
              <a:endParaRPr lang="zh-TW" altLang="en-US">
                <a:solidFill>
                  <a:prstClr val="white"/>
                </a:solidFill>
                <a:latin typeface="Calibri" panose="020F0502020204030204"/>
                <a:ea typeface="新細明體" panose="02020500000000000000" pitchFamily="18" charset="-120"/>
              </a:endParaRPr>
            </a:p>
          </p:txBody>
        </p:sp>
        <p:sp>
          <p:nvSpPr>
            <p:cNvPr id="55" name="文字方塊 54">
              <a:extLst>
                <a:ext uri="{FF2B5EF4-FFF2-40B4-BE49-F238E27FC236}">
                  <a16:creationId xmlns:a16="http://schemas.microsoft.com/office/drawing/2014/main" id="{48134D84-25E6-BEC1-8437-DB4E7431ABD6}"/>
                </a:ext>
              </a:extLst>
            </p:cNvPr>
            <p:cNvSpPr txBox="1"/>
            <p:nvPr/>
          </p:nvSpPr>
          <p:spPr>
            <a:xfrm>
              <a:off x="4930671" y="4886946"/>
              <a:ext cx="1498880" cy="369332"/>
            </a:xfrm>
            <a:prstGeom prst="rect">
              <a:avLst/>
            </a:prstGeom>
            <a:noFill/>
          </p:spPr>
          <p:txBody>
            <a:bodyPr wrap="square" rtlCol="0">
              <a:spAutoFit/>
            </a:bodyPr>
            <a:lstStyle/>
            <a:p>
              <a:pPr defTabSz="457200">
                <a:defRPr/>
              </a:pPr>
              <a:r>
                <a:rPr lang="en-US" altLang="zh-TW" dirty="0">
                  <a:solidFill>
                    <a:prstClr val="black"/>
                  </a:solidFill>
                  <a:latin typeface="微軟正黑體" panose="020B0604030504040204" pitchFamily="34" charset="-120"/>
                  <a:ea typeface="微軟正黑體" panose="020B0604030504040204" pitchFamily="34" charset="-120"/>
                </a:rPr>
                <a:t>machine</a:t>
              </a:r>
            </a:p>
          </p:txBody>
        </p:sp>
      </p:grpSp>
      <p:sp>
        <p:nvSpPr>
          <p:cNvPr id="56" name="文字方塊 55">
            <a:extLst>
              <a:ext uri="{FF2B5EF4-FFF2-40B4-BE49-F238E27FC236}">
                <a16:creationId xmlns:a16="http://schemas.microsoft.com/office/drawing/2014/main" id="{12F75D0C-976D-B9EB-570D-23CEB2622800}"/>
              </a:ext>
            </a:extLst>
          </p:cNvPr>
          <p:cNvSpPr txBox="1"/>
          <p:nvPr/>
        </p:nvSpPr>
        <p:spPr>
          <a:xfrm>
            <a:off x="6808808" y="2983976"/>
            <a:ext cx="1231630" cy="369332"/>
          </a:xfrm>
          <a:prstGeom prst="rect">
            <a:avLst/>
          </a:prstGeom>
          <a:noFill/>
        </p:spPr>
        <p:txBody>
          <a:bodyPr wrap="square" rtlCol="0">
            <a:spAutoFit/>
          </a:bodyPr>
          <a:lstStyle/>
          <a:p>
            <a:pPr algn="r" defTabSz="457200">
              <a:defRPr/>
            </a:pPr>
            <a:r>
              <a:rPr lang="en-US" altLang="zh-TW" dirty="0">
                <a:solidFill>
                  <a:srgbClr val="0000FF"/>
                </a:solidFill>
                <a:latin typeface="微軟正黑體" panose="020B0604030504040204" pitchFamily="34" charset="-120"/>
                <a:ea typeface="微軟正黑體" panose="020B0604030504040204" pitchFamily="34" charset="-120"/>
              </a:rPr>
              <a:t>Eat an</a:t>
            </a:r>
            <a:endParaRPr lang="zh-TW" altLang="en-US" dirty="0">
              <a:solidFill>
                <a:srgbClr val="0000FF"/>
              </a:solidFill>
              <a:latin typeface="微軟正黑體" panose="020B0604030504040204" pitchFamily="34" charset="-120"/>
              <a:ea typeface="微軟正黑體" panose="020B0604030504040204" pitchFamily="34" charset="-120"/>
            </a:endParaRPr>
          </a:p>
        </p:txBody>
      </p:sp>
      <p:sp>
        <p:nvSpPr>
          <p:cNvPr id="57" name="文字方塊 56">
            <a:extLst>
              <a:ext uri="{FF2B5EF4-FFF2-40B4-BE49-F238E27FC236}">
                <a16:creationId xmlns:a16="http://schemas.microsoft.com/office/drawing/2014/main" id="{4729547D-3AC9-5BD8-A5A1-2CE1991E466F}"/>
              </a:ext>
            </a:extLst>
          </p:cNvPr>
          <p:cNvSpPr txBox="1"/>
          <p:nvPr/>
        </p:nvSpPr>
        <p:spPr>
          <a:xfrm>
            <a:off x="7909796" y="2975345"/>
            <a:ext cx="1153869" cy="369332"/>
          </a:xfrm>
          <a:prstGeom prst="rect">
            <a:avLst/>
          </a:prstGeom>
          <a:noFill/>
        </p:spPr>
        <p:txBody>
          <a:bodyPr wrap="square" rtlCol="0">
            <a:spAutoFit/>
          </a:bodyPr>
          <a:lstStyle/>
          <a:p>
            <a:pPr defTabSz="457200">
              <a:defRPr/>
            </a:pPr>
            <a:r>
              <a:rPr lang="en-US" altLang="zh-TW" dirty="0">
                <a:solidFill>
                  <a:prstClr val="black"/>
                </a:solidFill>
                <a:latin typeface="微軟正黑體" panose="020B0604030504040204" pitchFamily="34" charset="-120"/>
                <a:ea typeface="微軟正黑體" panose="020B0604030504040204" pitchFamily="34" charset="-120"/>
              </a:rPr>
              <a:t>apple</a:t>
            </a:r>
            <a:endParaRPr lang="zh-TW" altLang="en-US" dirty="0">
              <a:solidFill>
                <a:prstClr val="black"/>
              </a:solidFill>
              <a:latin typeface="微軟正黑體" panose="020B0604030504040204" pitchFamily="34" charset="-120"/>
              <a:ea typeface="微軟正黑體" panose="020B0604030504040204" pitchFamily="34" charset="-120"/>
            </a:endParaRPr>
          </a:p>
        </p:txBody>
      </p:sp>
      <p:grpSp>
        <p:nvGrpSpPr>
          <p:cNvPr id="58" name="群組 57">
            <a:extLst>
              <a:ext uri="{FF2B5EF4-FFF2-40B4-BE49-F238E27FC236}">
                <a16:creationId xmlns:a16="http://schemas.microsoft.com/office/drawing/2014/main" id="{25F53ECE-4907-8903-E93C-DB52A29B0390}"/>
              </a:ext>
            </a:extLst>
          </p:cNvPr>
          <p:cNvGrpSpPr/>
          <p:nvPr/>
        </p:nvGrpSpPr>
        <p:grpSpPr>
          <a:xfrm>
            <a:off x="8117509" y="4964245"/>
            <a:ext cx="2518464" cy="526761"/>
            <a:chOff x="5944269" y="5209996"/>
            <a:chExt cx="2518464" cy="526761"/>
          </a:xfrm>
        </p:grpSpPr>
        <p:sp>
          <p:nvSpPr>
            <p:cNvPr id="59" name="文字方塊 58">
              <a:extLst>
                <a:ext uri="{FF2B5EF4-FFF2-40B4-BE49-F238E27FC236}">
                  <a16:creationId xmlns:a16="http://schemas.microsoft.com/office/drawing/2014/main" id="{1F91A6C8-E225-44E7-33D2-35C9E8051C44}"/>
                </a:ext>
              </a:extLst>
            </p:cNvPr>
            <p:cNvSpPr txBox="1"/>
            <p:nvPr/>
          </p:nvSpPr>
          <p:spPr>
            <a:xfrm>
              <a:off x="5944269" y="5209996"/>
              <a:ext cx="2518464" cy="369332"/>
            </a:xfrm>
            <a:prstGeom prst="rect">
              <a:avLst/>
            </a:prstGeom>
            <a:noFill/>
          </p:spPr>
          <p:txBody>
            <a:bodyPr wrap="square" rtlCol="0">
              <a:spAutoFit/>
            </a:bodyPr>
            <a:lstStyle/>
            <a:p>
              <a:pPr defTabSz="457200">
                <a:defRPr/>
              </a:pPr>
              <a:r>
                <a:rPr lang="en-US" altLang="zh-TW" dirty="0">
                  <a:latin typeface="微軟正黑體" panose="020B0604030504040204" pitchFamily="34" charset="-120"/>
                  <a:ea typeface="微軟正黑體" panose="020B0604030504040204" pitchFamily="34" charset="-120"/>
                </a:rPr>
                <a:t>apple </a:t>
              </a:r>
              <a:r>
                <a:rPr lang="en-US" altLang="zh-TW" dirty="0">
                  <a:solidFill>
                    <a:srgbClr val="0000FF"/>
                  </a:solidFill>
                  <a:latin typeface="微軟正黑體" panose="020B0604030504040204" pitchFamily="34" charset="-120"/>
                  <a:ea typeface="微軟正黑體" panose="020B0604030504040204" pitchFamily="34" charset="-120"/>
                </a:rPr>
                <a:t>computer</a:t>
              </a:r>
              <a:endParaRPr lang="zh-TW" altLang="en-US" dirty="0">
                <a:solidFill>
                  <a:srgbClr val="0000FF"/>
                </a:solidFill>
                <a:latin typeface="微軟正黑體" panose="020B0604030504040204" pitchFamily="34" charset="-120"/>
                <a:ea typeface="微軟正黑體" panose="020B0604030504040204" pitchFamily="34" charset="-120"/>
              </a:endParaRPr>
            </a:p>
          </p:txBody>
        </p:sp>
        <p:sp>
          <p:nvSpPr>
            <p:cNvPr id="60" name="橢圓 59">
              <a:extLst>
                <a:ext uri="{FF2B5EF4-FFF2-40B4-BE49-F238E27FC236}">
                  <a16:creationId xmlns:a16="http://schemas.microsoft.com/office/drawing/2014/main" id="{03F45143-FE3A-B576-8E98-769294D21F94}"/>
                </a:ext>
              </a:extLst>
            </p:cNvPr>
            <p:cNvSpPr/>
            <p:nvPr/>
          </p:nvSpPr>
          <p:spPr>
            <a:xfrm rot="5400000">
              <a:off x="6280739" y="5602149"/>
              <a:ext cx="134608" cy="134608"/>
            </a:xfrm>
            <a:prstGeom prst="ellipse">
              <a:avLst/>
            </a:prstGeom>
            <a:solidFill>
              <a:schemeClr val="accent2">
                <a:lumMod val="40000"/>
                <a:lumOff val="60000"/>
              </a:schemeClr>
            </a:solidFill>
            <a:ln w="19050">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457200">
                <a:defRPr/>
              </a:pPr>
              <a:endParaRPr lang="zh-TW" altLang="en-US">
                <a:solidFill>
                  <a:prstClr val="white"/>
                </a:solidFill>
                <a:latin typeface="Calibri" panose="020F0502020204030204"/>
                <a:ea typeface="新細明體" panose="02020500000000000000" pitchFamily="18" charset="-120"/>
              </a:endParaRPr>
            </a:p>
          </p:txBody>
        </p:sp>
      </p:grpSp>
      <p:sp>
        <p:nvSpPr>
          <p:cNvPr id="61" name="文字方塊 60">
            <a:extLst>
              <a:ext uri="{FF2B5EF4-FFF2-40B4-BE49-F238E27FC236}">
                <a16:creationId xmlns:a16="http://schemas.microsoft.com/office/drawing/2014/main" id="{4ADF48C4-CED0-7651-3211-4A30692AA6D0}"/>
              </a:ext>
            </a:extLst>
          </p:cNvPr>
          <p:cNvSpPr txBox="1"/>
          <p:nvPr/>
        </p:nvSpPr>
        <p:spPr>
          <a:xfrm>
            <a:off x="6544446" y="1804822"/>
            <a:ext cx="4273260" cy="830997"/>
          </a:xfrm>
          <a:prstGeom prst="rect">
            <a:avLst/>
          </a:prstGeom>
          <a:noFill/>
        </p:spPr>
        <p:txBody>
          <a:bodyPr wrap="square" rtlCol="0">
            <a:spAutoFit/>
          </a:bodyPr>
          <a:lstStyle/>
          <a:p>
            <a:pPr defTabSz="457200">
              <a:defRPr/>
            </a:pPr>
            <a:r>
              <a:rPr lang="en-US" altLang="zh-TW" sz="2400" dirty="0">
                <a:solidFill>
                  <a:prstClr val="black"/>
                </a:solidFill>
                <a:latin typeface="Calibri" panose="020F0502020204030204"/>
                <a:ea typeface="新細明體" panose="02020500000000000000" pitchFamily="18" charset="-120"/>
              </a:rPr>
              <a:t>The tokens with similar meaning have similar embedding. </a:t>
            </a:r>
            <a:endParaRPr lang="zh-TW" altLang="en-US" sz="2400" dirty="0">
              <a:solidFill>
                <a:prstClr val="black"/>
              </a:solidFill>
              <a:latin typeface="Calibri" panose="020F0502020204030204"/>
              <a:ea typeface="新細明體" panose="02020500000000000000" pitchFamily="18" charset="-120"/>
            </a:endParaRPr>
          </a:p>
        </p:txBody>
      </p:sp>
      <p:sp>
        <p:nvSpPr>
          <p:cNvPr id="62" name="文字方塊 61">
            <a:extLst>
              <a:ext uri="{FF2B5EF4-FFF2-40B4-BE49-F238E27FC236}">
                <a16:creationId xmlns:a16="http://schemas.microsoft.com/office/drawing/2014/main" id="{0812F86A-8F23-F410-3AAD-A734D8AE12C9}"/>
              </a:ext>
            </a:extLst>
          </p:cNvPr>
          <p:cNvSpPr txBox="1"/>
          <p:nvPr/>
        </p:nvSpPr>
        <p:spPr>
          <a:xfrm>
            <a:off x="6542268" y="5829844"/>
            <a:ext cx="4499708" cy="523220"/>
          </a:xfrm>
          <a:prstGeom prst="rect">
            <a:avLst/>
          </a:prstGeom>
          <a:noFill/>
        </p:spPr>
        <p:txBody>
          <a:bodyPr wrap="square" rtlCol="0">
            <a:spAutoFit/>
          </a:bodyPr>
          <a:lstStyle/>
          <a:p>
            <a:pPr algn="ctr" defTabSz="457200">
              <a:defRPr/>
            </a:pPr>
            <a:r>
              <a:rPr lang="en-US" altLang="zh-TW" sz="2800" b="1" dirty="0">
                <a:solidFill>
                  <a:srgbClr val="0000FF"/>
                </a:solidFill>
                <a:latin typeface="Calibri" panose="020F0502020204030204"/>
                <a:ea typeface="新細明體" panose="02020500000000000000" pitchFamily="18" charset="-120"/>
              </a:rPr>
              <a:t>Context</a:t>
            </a:r>
            <a:r>
              <a:rPr lang="en-US" altLang="zh-TW" sz="2800" b="1" dirty="0">
                <a:solidFill>
                  <a:prstClr val="black"/>
                </a:solidFill>
                <a:latin typeface="Calibri" panose="020F0502020204030204"/>
                <a:ea typeface="新細明體" panose="02020500000000000000" pitchFamily="18" charset="-120"/>
              </a:rPr>
              <a:t> is considered.</a:t>
            </a:r>
            <a:endParaRPr lang="zh-TW" altLang="en-US" sz="2800" b="1" dirty="0">
              <a:solidFill>
                <a:prstClr val="black"/>
              </a:solidFill>
              <a:latin typeface="Calibri" panose="020F0502020204030204"/>
              <a:ea typeface="新細明體" panose="02020500000000000000" pitchFamily="18" charset="-120"/>
            </a:endParaRPr>
          </a:p>
        </p:txBody>
      </p:sp>
    </p:spTree>
    <p:extLst>
      <p:ext uri="{BB962C8B-B14F-4D97-AF65-F5344CB8AC3E}">
        <p14:creationId xmlns:p14="http://schemas.microsoft.com/office/powerpoint/2010/main" val="2585546935"/>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6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6" grpId="0"/>
      <p:bldP spid="47" grpId="0" animBg="1"/>
      <p:bldP spid="48" grpId="0" animBg="1"/>
      <p:bldP spid="49" grpId="0" animBg="1"/>
      <p:bldP spid="51" grpId="0" animBg="1"/>
      <p:bldP spid="52" grpId="0"/>
      <p:bldP spid="56" grpId="0"/>
      <p:bldP spid="57" grpId="0"/>
      <p:bldP spid="61" grpId="0"/>
      <p:bldP spid="62" grpId="0"/>
    </p:bld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3DFFE71-EA10-E933-EAD8-7A36449499AF}"/>
              </a:ext>
            </a:extLst>
          </p:cNvPr>
          <p:cNvSpPr>
            <a:spLocks noGrp="1"/>
          </p:cNvSpPr>
          <p:nvPr>
            <p:ph type="title"/>
          </p:nvPr>
        </p:nvSpPr>
        <p:spPr/>
        <p:txBody>
          <a:bodyPr>
            <a:normAutofit/>
          </a:bodyPr>
          <a:lstStyle/>
          <a:p>
            <a:r>
              <a:rPr lang="en-US" altLang="zh-TW" sz="3600"/>
              <a:t>Semi-supervised learning with PLMs: </a:t>
            </a:r>
            <a:r>
              <a:rPr lang="en-US" altLang="zh-TW" sz="3600" err="1"/>
              <a:t>STraTa</a:t>
            </a:r>
            <a:endParaRPr kumimoji="1" lang="zh-TW" altLang="en-US" sz="3600"/>
          </a:p>
        </p:txBody>
      </p:sp>
      <p:sp>
        <p:nvSpPr>
          <p:cNvPr id="3" name="內容版面配置區 2">
            <a:extLst>
              <a:ext uri="{FF2B5EF4-FFF2-40B4-BE49-F238E27FC236}">
                <a16:creationId xmlns:a16="http://schemas.microsoft.com/office/drawing/2014/main" id="{FD4F79A0-19FE-D4CF-ABD7-51CCF4DD732F}"/>
              </a:ext>
            </a:extLst>
          </p:cNvPr>
          <p:cNvSpPr>
            <a:spLocks noGrp="1"/>
          </p:cNvSpPr>
          <p:nvPr>
            <p:ph idx="1"/>
          </p:nvPr>
        </p:nvSpPr>
        <p:spPr>
          <a:xfrm>
            <a:off x="838200" y="1219200"/>
            <a:ext cx="10515600" cy="4957763"/>
          </a:xfrm>
        </p:spPr>
        <p:txBody>
          <a:bodyPr/>
          <a:lstStyle/>
          <a:p>
            <a:r>
              <a:rPr lang="en" altLang="zh-TW" b="1"/>
              <a:t>S</a:t>
            </a:r>
            <a:r>
              <a:rPr lang="en" altLang="zh-TW"/>
              <a:t>elf-</a:t>
            </a:r>
            <a:r>
              <a:rPr lang="en" altLang="zh-TW" b="1"/>
              <a:t>Tra</a:t>
            </a:r>
            <a:r>
              <a:rPr lang="en" altLang="zh-TW"/>
              <a:t>ining with </a:t>
            </a:r>
            <a:r>
              <a:rPr lang="en" altLang="zh-TW" b="1"/>
              <a:t>T</a:t>
            </a:r>
            <a:r>
              <a:rPr lang="en" altLang="zh-TW"/>
              <a:t>ask </a:t>
            </a:r>
            <a:r>
              <a:rPr lang="en" altLang="zh-TW" b="1"/>
              <a:t>A</a:t>
            </a:r>
            <a:r>
              <a:rPr lang="en" altLang="zh-TW"/>
              <a:t>ugmentation (</a:t>
            </a:r>
            <a:r>
              <a:rPr kumimoji="1" lang="en-US" altLang="zh-TW" b="1" err="1"/>
              <a:t>STraTA</a:t>
            </a:r>
            <a:r>
              <a:rPr kumimoji="1" lang="en-US" altLang="zh-TW"/>
              <a:t>)</a:t>
            </a:r>
          </a:p>
          <a:p>
            <a:pPr lvl="1"/>
            <a:r>
              <a:rPr kumimoji="1" lang="en-US" altLang="zh-TW"/>
              <a:t>Task augmentation: sentiment classification as the target task</a:t>
            </a:r>
          </a:p>
          <a:p>
            <a:pPr lvl="2"/>
            <a:r>
              <a:rPr kumimoji="1" lang="en-US" altLang="zh-TW"/>
              <a:t>Step 1: Train an NLI data generator using another labeled NLI dataset using a generative language model</a:t>
            </a:r>
          </a:p>
        </p:txBody>
      </p:sp>
      <p:sp>
        <p:nvSpPr>
          <p:cNvPr id="21" name="矩形 20">
            <a:extLst>
              <a:ext uri="{FF2B5EF4-FFF2-40B4-BE49-F238E27FC236}">
                <a16:creationId xmlns:a16="http://schemas.microsoft.com/office/drawing/2014/main" id="{C0AE61CB-0201-8059-A96B-268CFC238BE3}"/>
              </a:ext>
            </a:extLst>
          </p:cNvPr>
          <p:cNvSpPr/>
          <p:nvPr/>
        </p:nvSpPr>
        <p:spPr>
          <a:xfrm>
            <a:off x="4445901" y="3743937"/>
            <a:ext cx="4332766" cy="148855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tLang="zh-TW" sz="2400">
                <a:solidFill>
                  <a:schemeClr val="bg1"/>
                </a:solidFill>
                <a:latin typeface="Calibri"/>
                <a:ea typeface="新細明體"/>
                <a:cs typeface="Calibri"/>
              </a:rPr>
              <a:t>Generative language model</a:t>
            </a:r>
            <a:br>
              <a:rPr lang="en-US" altLang="zh-TW" sz="2400">
                <a:solidFill>
                  <a:schemeClr val="bg1"/>
                </a:solidFill>
                <a:latin typeface="Calibri"/>
                <a:ea typeface="新細明體"/>
                <a:cs typeface="Calibri"/>
              </a:rPr>
            </a:br>
            <a:r>
              <a:rPr lang="en-US" altLang="zh-TW" sz="2400">
                <a:solidFill>
                  <a:schemeClr val="bg1"/>
                </a:solidFill>
                <a:latin typeface="Calibri"/>
                <a:ea typeface="新細明體"/>
                <a:cs typeface="Calibri"/>
              </a:rPr>
              <a:t>(T5)</a:t>
            </a:r>
            <a:endParaRPr lang="zh-TW" altLang="en-US" sz="2400">
              <a:solidFill>
                <a:schemeClr val="bg1"/>
              </a:solidFill>
              <a:ea typeface="新細明體"/>
              <a:cs typeface="Calibri"/>
            </a:endParaRPr>
          </a:p>
        </p:txBody>
      </p:sp>
      <p:grpSp>
        <p:nvGrpSpPr>
          <p:cNvPr id="24" name="Group 17">
            <a:extLst>
              <a:ext uri="{FF2B5EF4-FFF2-40B4-BE49-F238E27FC236}">
                <a16:creationId xmlns:a16="http://schemas.microsoft.com/office/drawing/2014/main" id="{815A009B-A7CF-E859-A092-0035BAA0D893}"/>
              </a:ext>
            </a:extLst>
          </p:cNvPr>
          <p:cNvGrpSpPr/>
          <p:nvPr/>
        </p:nvGrpSpPr>
        <p:grpSpPr>
          <a:xfrm>
            <a:off x="2468387" y="5268449"/>
            <a:ext cx="1432036" cy="876865"/>
            <a:chOff x="-1052485" y="3861208"/>
            <a:chExt cx="2735248" cy="1709942"/>
          </a:xfrm>
        </p:grpSpPr>
        <p:pic>
          <p:nvPicPr>
            <p:cNvPr id="30" name="圖形 6" descr="文件 以實心填滿">
              <a:extLst>
                <a:ext uri="{FF2B5EF4-FFF2-40B4-BE49-F238E27FC236}">
                  <a16:creationId xmlns:a16="http://schemas.microsoft.com/office/drawing/2014/main" id="{F17707A0-27D2-5596-D3AB-D4F258DF02F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77813" y="3861208"/>
              <a:ext cx="1339701" cy="1339702"/>
            </a:xfrm>
            <a:prstGeom prst="rect">
              <a:avLst/>
            </a:prstGeom>
          </p:spPr>
        </p:pic>
        <p:pic>
          <p:nvPicPr>
            <p:cNvPr id="31" name="圖形 8" descr="文件 以實心填滿">
              <a:extLst>
                <a:ext uri="{FF2B5EF4-FFF2-40B4-BE49-F238E27FC236}">
                  <a16:creationId xmlns:a16="http://schemas.microsoft.com/office/drawing/2014/main" id="{243F29A2-DBC3-EC79-D313-2ECAE29F2C2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52485" y="4196498"/>
              <a:ext cx="1339701" cy="1339702"/>
            </a:xfrm>
            <a:prstGeom prst="rect">
              <a:avLst/>
            </a:prstGeom>
          </p:spPr>
        </p:pic>
        <p:pic>
          <p:nvPicPr>
            <p:cNvPr id="32" name="圖形 31" descr="文件 以實心填滿">
              <a:extLst>
                <a:ext uri="{FF2B5EF4-FFF2-40B4-BE49-F238E27FC236}">
                  <a16:creationId xmlns:a16="http://schemas.microsoft.com/office/drawing/2014/main" id="{0FC7166E-B639-6005-481F-2173841E690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43062" y="4231449"/>
              <a:ext cx="1339701" cy="1339701"/>
            </a:xfrm>
            <a:prstGeom prst="rect">
              <a:avLst/>
            </a:prstGeom>
          </p:spPr>
        </p:pic>
      </p:grpSp>
      <p:sp>
        <p:nvSpPr>
          <p:cNvPr id="37" name="文字方塊 4">
            <a:extLst>
              <a:ext uri="{FF2B5EF4-FFF2-40B4-BE49-F238E27FC236}">
                <a16:creationId xmlns:a16="http://schemas.microsoft.com/office/drawing/2014/main" id="{81C7AB72-7FE4-10BA-7C14-7EC0DDAACF28}"/>
              </a:ext>
            </a:extLst>
          </p:cNvPr>
          <p:cNvSpPr txBox="1"/>
          <p:nvPr/>
        </p:nvSpPr>
        <p:spPr>
          <a:xfrm>
            <a:off x="-180920" y="5314317"/>
            <a:ext cx="2834466" cy="83099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2400">
                <a:ea typeface="新細明體"/>
                <a:cs typeface="Calibri"/>
              </a:rPr>
              <a:t>Additional labeled</a:t>
            </a:r>
            <a:br>
              <a:rPr lang="en-US" altLang="zh-TW" sz="2400">
                <a:ea typeface="新細明體"/>
                <a:cs typeface="Calibri"/>
              </a:rPr>
            </a:br>
            <a:r>
              <a:rPr lang="en-US" altLang="zh-TW" sz="2400">
                <a:ea typeface="新細明體"/>
                <a:cs typeface="Calibri"/>
              </a:rPr>
              <a:t>NLI dataset</a:t>
            </a:r>
            <a:endParaRPr lang="zh-TW">
              <a:cs typeface="Calibri" panose="020F0502020204030204"/>
            </a:endParaRPr>
          </a:p>
        </p:txBody>
      </p:sp>
      <p:grpSp>
        <p:nvGrpSpPr>
          <p:cNvPr id="6" name="群組 5">
            <a:extLst>
              <a:ext uri="{FF2B5EF4-FFF2-40B4-BE49-F238E27FC236}">
                <a16:creationId xmlns:a16="http://schemas.microsoft.com/office/drawing/2014/main" id="{2864B8EB-37CA-8379-B81D-212FB5134703}"/>
              </a:ext>
            </a:extLst>
          </p:cNvPr>
          <p:cNvGrpSpPr/>
          <p:nvPr/>
        </p:nvGrpSpPr>
        <p:grpSpPr>
          <a:xfrm>
            <a:off x="4479628" y="5284821"/>
            <a:ext cx="3029281" cy="834255"/>
            <a:chOff x="4479628" y="5284821"/>
            <a:chExt cx="3029281" cy="834255"/>
          </a:xfrm>
        </p:grpSpPr>
        <p:grpSp>
          <p:nvGrpSpPr>
            <p:cNvPr id="36" name="群組 35">
              <a:extLst>
                <a:ext uri="{FF2B5EF4-FFF2-40B4-BE49-F238E27FC236}">
                  <a16:creationId xmlns:a16="http://schemas.microsoft.com/office/drawing/2014/main" id="{973906DF-E256-0A47-7984-B0E6AFAF1254}"/>
                </a:ext>
              </a:extLst>
            </p:cNvPr>
            <p:cNvGrpSpPr/>
            <p:nvPr/>
          </p:nvGrpSpPr>
          <p:grpSpPr>
            <a:xfrm>
              <a:off x="4479628" y="5654563"/>
              <a:ext cx="3029281" cy="464513"/>
              <a:chOff x="550359" y="4507409"/>
              <a:chExt cx="3029281" cy="464513"/>
            </a:xfrm>
          </p:grpSpPr>
          <p:sp>
            <p:nvSpPr>
              <p:cNvPr id="33" name="文字方塊 13">
                <a:extLst>
                  <a:ext uri="{FF2B5EF4-FFF2-40B4-BE49-F238E27FC236}">
                    <a16:creationId xmlns:a16="http://schemas.microsoft.com/office/drawing/2014/main" id="{41A6C678-4E8F-B492-A935-0735DBD83419}"/>
                  </a:ext>
                </a:extLst>
              </p:cNvPr>
              <p:cNvSpPr txBox="1"/>
              <p:nvPr/>
            </p:nvSpPr>
            <p:spPr>
              <a:xfrm>
                <a:off x="2203016" y="4510257"/>
                <a:ext cx="1376624" cy="461665"/>
              </a:xfrm>
              <a:prstGeom prst="rect">
                <a:avLst/>
              </a:prstGeom>
              <a:solidFill>
                <a:srgbClr val="4DEA7A"/>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2400">
                    <a:ea typeface="新細明體"/>
                    <a:cs typeface="Calibri"/>
                  </a:rPr>
                  <a:t>Premise</a:t>
                </a:r>
                <a:endParaRPr lang="zh-TW" altLang="en-US" sz="2400">
                  <a:ea typeface="新細明體"/>
                  <a:cs typeface="Calibri"/>
                </a:endParaRPr>
              </a:p>
            </p:txBody>
          </p:sp>
          <p:sp>
            <p:nvSpPr>
              <p:cNvPr id="34" name="文字方塊 13">
                <a:extLst>
                  <a:ext uri="{FF2B5EF4-FFF2-40B4-BE49-F238E27FC236}">
                    <a16:creationId xmlns:a16="http://schemas.microsoft.com/office/drawing/2014/main" id="{A395220F-3DDB-C51F-219A-F6C476C8E8D3}"/>
                  </a:ext>
                </a:extLst>
              </p:cNvPr>
              <p:cNvSpPr txBox="1"/>
              <p:nvPr/>
            </p:nvSpPr>
            <p:spPr>
              <a:xfrm>
                <a:off x="550359" y="4507409"/>
                <a:ext cx="1652657" cy="461665"/>
              </a:xfrm>
              <a:prstGeom prst="rect">
                <a:avLst/>
              </a:prstGeom>
              <a:solidFill>
                <a:srgbClr val="FFC000"/>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2400" b="1">
                    <a:solidFill>
                      <a:srgbClr val="FF2600"/>
                    </a:solidFill>
                    <a:ea typeface="新細明體"/>
                    <a:cs typeface="Calibri"/>
                  </a:rPr>
                  <a:t>entailment</a:t>
                </a:r>
                <a:endParaRPr lang="zh-TW" altLang="zh-TW" sz="2400" b="1">
                  <a:solidFill>
                    <a:srgbClr val="FF2600"/>
                  </a:solidFill>
                  <a:cs typeface="Calibri" panose="020F0502020204030204"/>
                </a:endParaRPr>
              </a:p>
            </p:txBody>
          </p:sp>
        </p:grpSp>
        <p:cxnSp>
          <p:nvCxnSpPr>
            <p:cNvPr id="38" name="直線單箭頭接點 22">
              <a:extLst>
                <a:ext uri="{FF2B5EF4-FFF2-40B4-BE49-F238E27FC236}">
                  <a16:creationId xmlns:a16="http://schemas.microsoft.com/office/drawing/2014/main" id="{60C9F5FB-4EBB-7ADA-BA61-EE02D801CA4C}"/>
                </a:ext>
              </a:extLst>
            </p:cNvPr>
            <p:cNvCxnSpPr>
              <a:cxnSpLocks/>
            </p:cNvCxnSpPr>
            <p:nvPr/>
          </p:nvCxnSpPr>
          <p:spPr>
            <a:xfrm flipV="1">
              <a:off x="6132285" y="5284821"/>
              <a:ext cx="0" cy="340246"/>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7" name="群組 6">
            <a:extLst>
              <a:ext uri="{FF2B5EF4-FFF2-40B4-BE49-F238E27FC236}">
                <a16:creationId xmlns:a16="http://schemas.microsoft.com/office/drawing/2014/main" id="{67DF9BE2-D54A-E1B2-FCB7-9D36EBFCAE71}"/>
              </a:ext>
            </a:extLst>
          </p:cNvPr>
          <p:cNvGrpSpPr/>
          <p:nvPr/>
        </p:nvGrpSpPr>
        <p:grpSpPr>
          <a:xfrm>
            <a:off x="7126010" y="2860578"/>
            <a:ext cx="1652657" cy="837503"/>
            <a:chOff x="7126010" y="2860578"/>
            <a:chExt cx="1652657" cy="837503"/>
          </a:xfrm>
        </p:grpSpPr>
        <p:sp>
          <p:nvSpPr>
            <p:cNvPr id="35" name="文字方塊 13">
              <a:extLst>
                <a:ext uri="{FF2B5EF4-FFF2-40B4-BE49-F238E27FC236}">
                  <a16:creationId xmlns:a16="http://schemas.microsoft.com/office/drawing/2014/main" id="{FC931D7E-8F58-B0A8-F3B2-D7581D9D3C58}"/>
                </a:ext>
              </a:extLst>
            </p:cNvPr>
            <p:cNvSpPr txBox="1"/>
            <p:nvPr/>
          </p:nvSpPr>
          <p:spPr>
            <a:xfrm>
              <a:off x="7126010" y="2860578"/>
              <a:ext cx="1652657" cy="461665"/>
            </a:xfrm>
            <a:prstGeom prst="rect">
              <a:avLst/>
            </a:prstGeom>
            <a:solidFill>
              <a:srgbClr val="FAE600"/>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2400">
                  <a:ea typeface="新細明體"/>
                  <a:cs typeface="Calibri"/>
                </a:rPr>
                <a:t>Hypothesis</a:t>
              </a:r>
              <a:endParaRPr lang="zh-TW" altLang="en-US" sz="2400">
                <a:ea typeface="新細明體"/>
                <a:cs typeface="Calibri"/>
              </a:endParaRPr>
            </a:p>
          </p:txBody>
        </p:sp>
        <p:cxnSp>
          <p:nvCxnSpPr>
            <p:cNvPr id="40" name="直線單箭頭接點 22">
              <a:extLst>
                <a:ext uri="{FF2B5EF4-FFF2-40B4-BE49-F238E27FC236}">
                  <a16:creationId xmlns:a16="http://schemas.microsoft.com/office/drawing/2014/main" id="{11D5A9AB-28E4-A3AB-4144-C93FA916688B}"/>
                </a:ext>
              </a:extLst>
            </p:cNvPr>
            <p:cNvCxnSpPr>
              <a:cxnSpLocks/>
            </p:cNvCxnSpPr>
            <p:nvPr/>
          </p:nvCxnSpPr>
          <p:spPr>
            <a:xfrm flipV="1">
              <a:off x="7952338" y="3357835"/>
              <a:ext cx="0" cy="340246"/>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4" name="日期版面配置區 3">
            <a:extLst>
              <a:ext uri="{FF2B5EF4-FFF2-40B4-BE49-F238E27FC236}">
                <a16:creationId xmlns:a16="http://schemas.microsoft.com/office/drawing/2014/main" id="{4C216BEE-1E66-A7F3-C30E-D9ACBFBDA1A2}"/>
              </a:ext>
            </a:extLst>
          </p:cNvPr>
          <p:cNvSpPr>
            <a:spLocks noGrp="1"/>
          </p:cNvSpPr>
          <p:nvPr>
            <p:ph type="dt" sz="half" idx="10"/>
          </p:nvPr>
        </p:nvSpPr>
        <p:spPr/>
        <p:txBody>
          <a:bodyPr/>
          <a:lstStyle/>
          <a:p>
            <a:r>
              <a:rPr lang="en" altLang="zh-TW" b="0" i="0">
                <a:effectLst/>
                <a:latin typeface="+mn-lt"/>
              </a:rPr>
              <a:t>Vu, Tu, et al. "</a:t>
            </a:r>
            <a:r>
              <a:rPr lang="en" altLang="zh-TW" b="0" i="0" err="1">
                <a:effectLst/>
                <a:latin typeface="+mn-lt"/>
              </a:rPr>
              <a:t>STraTA</a:t>
            </a:r>
            <a:r>
              <a:rPr lang="en" altLang="zh-TW" b="0" i="0">
                <a:effectLst/>
                <a:latin typeface="+mn-lt"/>
              </a:rPr>
              <a:t>: Self-Training with Task Augmentation for Better Few-shot Learning." </a:t>
            </a:r>
            <a:r>
              <a:rPr lang="en" altLang="zh-TW" b="0" i="1">
                <a:effectLst/>
                <a:latin typeface="+mn-lt"/>
              </a:rPr>
              <a:t>Proceedings of the 2021 Conference on Empirical Methods in Natural Language Processing</a:t>
            </a:r>
            <a:r>
              <a:rPr lang="en" altLang="zh-TW" b="0" i="0">
                <a:effectLst/>
                <a:latin typeface="+mn-lt"/>
              </a:rPr>
              <a:t>. 2021.</a:t>
            </a:r>
            <a:endParaRPr lang="en-TW" altLang="zh-TW">
              <a:latin typeface="+mn-lt"/>
            </a:endParaRPr>
          </a:p>
        </p:txBody>
      </p:sp>
    </p:spTree>
    <p:extLst>
      <p:ext uri="{BB962C8B-B14F-4D97-AF65-F5344CB8AC3E}">
        <p14:creationId xmlns:p14="http://schemas.microsoft.com/office/powerpoint/2010/main" val="4129316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3DFFE71-EA10-E933-EAD8-7A36449499AF}"/>
              </a:ext>
            </a:extLst>
          </p:cNvPr>
          <p:cNvSpPr>
            <a:spLocks noGrp="1"/>
          </p:cNvSpPr>
          <p:nvPr>
            <p:ph type="title"/>
          </p:nvPr>
        </p:nvSpPr>
        <p:spPr/>
        <p:txBody>
          <a:bodyPr>
            <a:normAutofit/>
          </a:bodyPr>
          <a:lstStyle/>
          <a:p>
            <a:r>
              <a:rPr lang="en-US" altLang="zh-TW" sz="3600"/>
              <a:t>Semi-supervised learning with PLMs: </a:t>
            </a:r>
            <a:r>
              <a:rPr lang="en-US" altLang="zh-TW" sz="3600" err="1"/>
              <a:t>STraTa</a:t>
            </a:r>
            <a:endParaRPr kumimoji="1" lang="zh-TW" altLang="en-US" sz="3600"/>
          </a:p>
        </p:txBody>
      </p:sp>
      <p:sp>
        <p:nvSpPr>
          <p:cNvPr id="3" name="內容版面配置區 2">
            <a:extLst>
              <a:ext uri="{FF2B5EF4-FFF2-40B4-BE49-F238E27FC236}">
                <a16:creationId xmlns:a16="http://schemas.microsoft.com/office/drawing/2014/main" id="{FD4F79A0-19FE-D4CF-ABD7-51CCF4DD732F}"/>
              </a:ext>
            </a:extLst>
          </p:cNvPr>
          <p:cNvSpPr>
            <a:spLocks noGrp="1"/>
          </p:cNvSpPr>
          <p:nvPr>
            <p:ph idx="1"/>
          </p:nvPr>
        </p:nvSpPr>
        <p:spPr>
          <a:xfrm>
            <a:off x="838200" y="1219200"/>
            <a:ext cx="10515600" cy="4957763"/>
          </a:xfrm>
        </p:spPr>
        <p:txBody>
          <a:bodyPr/>
          <a:lstStyle/>
          <a:p>
            <a:r>
              <a:rPr lang="en" altLang="zh-TW" b="1"/>
              <a:t>S</a:t>
            </a:r>
            <a:r>
              <a:rPr lang="en" altLang="zh-TW"/>
              <a:t>elf-</a:t>
            </a:r>
            <a:r>
              <a:rPr lang="en" altLang="zh-TW" b="1"/>
              <a:t>Tra</a:t>
            </a:r>
            <a:r>
              <a:rPr lang="en" altLang="zh-TW"/>
              <a:t>ining with </a:t>
            </a:r>
            <a:r>
              <a:rPr lang="en" altLang="zh-TW" b="1"/>
              <a:t>T</a:t>
            </a:r>
            <a:r>
              <a:rPr lang="en" altLang="zh-TW"/>
              <a:t>ask </a:t>
            </a:r>
            <a:r>
              <a:rPr lang="en" altLang="zh-TW" b="1"/>
              <a:t>A</a:t>
            </a:r>
            <a:r>
              <a:rPr lang="en" altLang="zh-TW"/>
              <a:t>ugmentation (</a:t>
            </a:r>
            <a:r>
              <a:rPr kumimoji="1" lang="en-US" altLang="zh-TW" b="1" err="1"/>
              <a:t>STraTA</a:t>
            </a:r>
            <a:r>
              <a:rPr kumimoji="1" lang="en-US" altLang="zh-TW"/>
              <a:t>)</a:t>
            </a:r>
          </a:p>
          <a:p>
            <a:pPr lvl="1"/>
            <a:r>
              <a:rPr kumimoji="1" lang="en-US" altLang="zh-TW"/>
              <a:t>Task augmentation: sentiment classification as the target task</a:t>
            </a:r>
          </a:p>
          <a:p>
            <a:pPr lvl="2"/>
            <a:r>
              <a:rPr kumimoji="1" lang="en-US" altLang="zh-TW"/>
              <a:t>Step 2: Use the trained data generator to generate NLI dataset using the in-domain unlabeled data</a:t>
            </a:r>
          </a:p>
        </p:txBody>
      </p:sp>
      <p:sp>
        <p:nvSpPr>
          <p:cNvPr id="21" name="矩形 20">
            <a:extLst>
              <a:ext uri="{FF2B5EF4-FFF2-40B4-BE49-F238E27FC236}">
                <a16:creationId xmlns:a16="http://schemas.microsoft.com/office/drawing/2014/main" id="{C0AE61CB-0201-8059-A96B-268CFC238BE3}"/>
              </a:ext>
            </a:extLst>
          </p:cNvPr>
          <p:cNvSpPr/>
          <p:nvPr/>
        </p:nvSpPr>
        <p:spPr>
          <a:xfrm>
            <a:off x="4445901" y="3743938"/>
            <a:ext cx="4332766" cy="118472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tLang="zh-TW" sz="2400">
                <a:solidFill>
                  <a:schemeClr val="bg1"/>
                </a:solidFill>
                <a:latin typeface="Calibri"/>
                <a:ea typeface="新細明體"/>
                <a:cs typeface="Calibri"/>
              </a:rPr>
              <a:t>NLI data generator model</a:t>
            </a:r>
            <a:endParaRPr lang="zh-TW" altLang="en-US" sz="2400">
              <a:solidFill>
                <a:schemeClr val="bg1"/>
              </a:solidFill>
              <a:ea typeface="新細明體"/>
              <a:cs typeface="Calibri"/>
            </a:endParaRPr>
          </a:p>
        </p:txBody>
      </p:sp>
      <p:cxnSp>
        <p:nvCxnSpPr>
          <p:cNvPr id="38" name="直線單箭頭接點 22">
            <a:extLst>
              <a:ext uri="{FF2B5EF4-FFF2-40B4-BE49-F238E27FC236}">
                <a16:creationId xmlns:a16="http://schemas.microsoft.com/office/drawing/2014/main" id="{60C9F5FB-4EBB-7ADA-BA61-EE02D801CA4C}"/>
              </a:ext>
            </a:extLst>
          </p:cNvPr>
          <p:cNvCxnSpPr>
            <a:cxnSpLocks/>
          </p:cNvCxnSpPr>
          <p:nvPr/>
        </p:nvCxnSpPr>
        <p:spPr>
          <a:xfrm flipV="1">
            <a:off x="6132285" y="4945608"/>
            <a:ext cx="0" cy="340246"/>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30" name="群組 29">
            <a:extLst>
              <a:ext uri="{FF2B5EF4-FFF2-40B4-BE49-F238E27FC236}">
                <a16:creationId xmlns:a16="http://schemas.microsoft.com/office/drawing/2014/main" id="{33E771EF-4A4A-B07C-8A51-26885527629D}"/>
              </a:ext>
            </a:extLst>
          </p:cNvPr>
          <p:cNvGrpSpPr/>
          <p:nvPr/>
        </p:nvGrpSpPr>
        <p:grpSpPr>
          <a:xfrm>
            <a:off x="7126010" y="2860578"/>
            <a:ext cx="1652657" cy="837503"/>
            <a:chOff x="7126010" y="2860578"/>
            <a:chExt cx="1652657" cy="837503"/>
          </a:xfrm>
        </p:grpSpPr>
        <p:sp>
          <p:nvSpPr>
            <p:cNvPr id="35" name="文字方塊 13">
              <a:extLst>
                <a:ext uri="{FF2B5EF4-FFF2-40B4-BE49-F238E27FC236}">
                  <a16:creationId xmlns:a16="http://schemas.microsoft.com/office/drawing/2014/main" id="{FC931D7E-8F58-B0A8-F3B2-D7581D9D3C58}"/>
                </a:ext>
              </a:extLst>
            </p:cNvPr>
            <p:cNvSpPr txBox="1"/>
            <p:nvPr/>
          </p:nvSpPr>
          <p:spPr>
            <a:xfrm>
              <a:off x="7126010" y="2860578"/>
              <a:ext cx="1652657" cy="461665"/>
            </a:xfrm>
            <a:prstGeom prst="rect">
              <a:avLst/>
            </a:prstGeom>
            <a:solidFill>
              <a:srgbClr val="FAE600"/>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2400">
                  <a:ea typeface="新細明體"/>
                  <a:cs typeface="Calibri"/>
                </a:rPr>
                <a:t>Hypothesis</a:t>
              </a:r>
              <a:endParaRPr lang="zh-TW" altLang="en-US" sz="2400">
                <a:ea typeface="新細明體"/>
                <a:cs typeface="Calibri"/>
              </a:endParaRPr>
            </a:p>
          </p:txBody>
        </p:sp>
        <p:cxnSp>
          <p:nvCxnSpPr>
            <p:cNvPr id="40" name="直線單箭頭接點 22">
              <a:extLst>
                <a:ext uri="{FF2B5EF4-FFF2-40B4-BE49-F238E27FC236}">
                  <a16:creationId xmlns:a16="http://schemas.microsoft.com/office/drawing/2014/main" id="{11D5A9AB-28E4-A3AB-4144-C93FA916688B}"/>
                </a:ext>
              </a:extLst>
            </p:cNvPr>
            <p:cNvCxnSpPr>
              <a:cxnSpLocks/>
            </p:cNvCxnSpPr>
            <p:nvPr/>
          </p:nvCxnSpPr>
          <p:spPr>
            <a:xfrm flipV="1">
              <a:off x="7952338" y="3357835"/>
              <a:ext cx="0" cy="340246"/>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cxnSp>
        <p:nvCxnSpPr>
          <p:cNvPr id="26" name="直線接點 25">
            <a:extLst>
              <a:ext uri="{FF2B5EF4-FFF2-40B4-BE49-F238E27FC236}">
                <a16:creationId xmlns:a16="http://schemas.microsoft.com/office/drawing/2014/main" id="{9BB53BA7-6E73-A12D-C470-FE33A902614E}"/>
              </a:ext>
            </a:extLst>
          </p:cNvPr>
          <p:cNvCxnSpPr>
            <a:cxnSpLocks/>
          </p:cNvCxnSpPr>
          <p:nvPr/>
        </p:nvCxnSpPr>
        <p:spPr>
          <a:xfrm flipH="1" flipV="1">
            <a:off x="6313568" y="6172605"/>
            <a:ext cx="3229022" cy="722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3" name="群組 22">
            <a:extLst>
              <a:ext uri="{FF2B5EF4-FFF2-40B4-BE49-F238E27FC236}">
                <a16:creationId xmlns:a16="http://schemas.microsoft.com/office/drawing/2014/main" id="{16C8E089-F481-4A65-B354-200FC54C3F73}"/>
              </a:ext>
            </a:extLst>
          </p:cNvPr>
          <p:cNvGrpSpPr/>
          <p:nvPr/>
        </p:nvGrpSpPr>
        <p:grpSpPr>
          <a:xfrm>
            <a:off x="6031095" y="4146298"/>
            <a:ext cx="6083549" cy="2185994"/>
            <a:chOff x="6031095" y="4146298"/>
            <a:chExt cx="6083549" cy="2185994"/>
          </a:xfrm>
        </p:grpSpPr>
        <p:sp>
          <p:nvSpPr>
            <p:cNvPr id="37" name="文字方塊 4">
              <a:extLst>
                <a:ext uri="{FF2B5EF4-FFF2-40B4-BE49-F238E27FC236}">
                  <a16:creationId xmlns:a16="http://schemas.microsoft.com/office/drawing/2014/main" id="{81C7AB72-7FE4-10BA-7C14-7EC0DDAACF28}"/>
                </a:ext>
              </a:extLst>
            </p:cNvPr>
            <p:cNvSpPr txBox="1"/>
            <p:nvPr/>
          </p:nvSpPr>
          <p:spPr>
            <a:xfrm>
              <a:off x="8977529" y="4146298"/>
              <a:ext cx="3137115" cy="83099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2400">
                  <a:ea typeface="新細明體"/>
                  <a:cs typeface="Calibri"/>
                </a:rPr>
                <a:t>Unlabeled sentiment classification dataset</a:t>
              </a:r>
              <a:endParaRPr lang="zh-TW">
                <a:cs typeface="Calibri" panose="020F0502020204030204"/>
              </a:endParaRPr>
            </a:p>
          </p:txBody>
        </p:sp>
        <p:grpSp>
          <p:nvGrpSpPr>
            <p:cNvPr id="6" name="群組 20">
              <a:extLst>
                <a:ext uri="{FF2B5EF4-FFF2-40B4-BE49-F238E27FC236}">
                  <a16:creationId xmlns:a16="http://schemas.microsoft.com/office/drawing/2014/main" id="{7F5B9445-237B-4DE6-7D49-E9589B541C54}"/>
                </a:ext>
              </a:extLst>
            </p:cNvPr>
            <p:cNvGrpSpPr/>
            <p:nvPr/>
          </p:nvGrpSpPr>
          <p:grpSpPr>
            <a:xfrm>
              <a:off x="9387962" y="5001352"/>
              <a:ext cx="1834556" cy="1330940"/>
              <a:chOff x="288375" y="2413591"/>
              <a:chExt cx="5289092" cy="4178076"/>
            </a:xfrm>
            <a:solidFill>
              <a:schemeClr val="bg2">
                <a:lumMod val="50000"/>
              </a:schemeClr>
            </a:solidFill>
          </p:grpSpPr>
          <p:pic>
            <p:nvPicPr>
              <p:cNvPr id="7" name="圖形 6" descr="文件 以實心填滿">
                <a:extLst>
                  <a:ext uri="{FF2B5EF4-FFF2-40B4-BE49-F238E27FC236}">
                    <a16:creationId xmlns:a16="http://schemas.microsoft.com/office/drawing/2014/main" id="{36F83F35-EA39-48A3-9E7A-3F7A7B16980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49079" y="2413591"/>
                <a:ext cx="1339702" cy="1339702"/>
              </a:xfrm>
              <a:prstGeom prst="rect">
                <a:avLst/>
              </a:prstGeom>
            </p:spPr>
          </p:pic>
          <p:pic>
            <p:nvPicPr>
              <p:cNvPr id="8" name="圖形 6" descr="文件 以實心填滿">
                <a:extLst>
                  <a:ext uri="{FF2B5EF4-FFF2-40B4-BE49-F238E27FC236}">
                    <a16:creationId xmlns:a16="http://schemas.microsoft.com/office/drawing/2014/main" id="{11C8CB7D-A053-D6A6-2C7A-104056F1566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165497" y="2519916"/>
                <a:ext cx="1339702" cy="1339702"/>
              </a:xfrm>
              <a:prstGeom prst="rect">
                <a:avLst/>
              </a:prstGeom>
            </p:spPr>
          </p:pic>
          <p:pic>
            <p:nvPicPr>
              <p:cNvPr id="9" name="圖形 7" descr="文件 以實心填滿">
                <a:extLst>
                  <a:ext uri="{FF2B5EF4-FFF2-40B4-BE49-F238E27FC236}">
                    <a16:creationId xmlns:a16="http://schemas.microsoft.com/office/drawing/2014/main" id="{5FECF800-992B-9E00-3A7C-E6319F3825C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589350" y="3607160"/>
                <a:ext cx="1339702" cy="1339702"/>
              </a:xfrm>
              <a:prstGeom prst="rect">
                <a:avLst/>
              </a:prstGeom>
            </p:spPr>
          </p:pic>
          <p:pic>
            <p:nvPicPr>
              <p:cNvPr id="10" name="圖形 8" descr="文件 以實心填滿">
                <a:extLst>
                  <a:ext uri="{FF2B5EF4-FFF2-40B4-BE49-F238E27FC236}">
                    <a16:creationId xmlns:a16="http://schemas.microsoft.com/office/drawing/2014/main" id="{E62B5DBF-70BC-2418-BC45-9CD40390D52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81301" y="4582892"/>
                <a:ext cx="1339702" cy="1339702"/>
              </a:xfrm>
              <a:prstGeom prst="rect">
                <a:avLst/>
              </a:prstGeom>
            </p:spPr>
          </p:pic>
          <p:pic>
            <p:nvPicPr>
              <p:cNvPr id="11" name="圖形 9" descr="文件 以實心填滿">
                <a:extLst>
                  <a:ext uri="{FF2B5EF4-FFF2-40B4-BE49-F238E27FC236}">
                    <a16:creationId xmlns:a16="http://schemas.microsoft.com/office/drawing/2014/main" id="{128B236F-21D6-84FA-9643-60770026C21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537204" y="3755843"/>
                <a:ext cx="1339702" cy="1339702"/>
              </a:xfrm>
              <a:prstGeom prst="rect">
                <a:avLst/>
              </a:prstGeom>
            </p:spPr>
          </p:pic>
          <p:pic>
            <p:nvPicPr>
              <p:cNvPr id="12" name="圖形 10" descr="文件 以實心填滿">
                <a:extLst>
                  <a:ext uri="{FF2B5EF4-FFF2-40B4-BE49-F238E27FC236}">
                    <a16:creationId xmlns:a16="http://schemas.microsoft.com/office/drawing/2014/main" id="{10AB1F94-B53E-87A7-72F2-8009139D06E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048301" y="2417696"/>
                <a:ext cx="1339702" cy="1339702"/>
              </a:xfrm>
              <a:prstGeom prst="rect">
                <a:avLst/>
              </a:prstGeom>
            </p:spPr>
          </p:pic>
          <p:pic>
            <p:nvPicPr>
              <p:cNvPr id="13" name="圖形 11" descr="文件 以實心填滿">
                <a:extLst>
                  <a:ext uri="{FF2B5EF4-FFF2-40B4-BE49-F238E27FC236}">
                    <a16:creationId xmlns:a16="http://schemas.microsoft.com/office/drawing/2014/main" id="{27A29DF7-D689-F136-E041-E30900F3F99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299204" y="4843086"/>
                <a:ext cx="1339702" cy="1339702"/>
              </a:xfrm>
              <a:prstGeom prst="rect">
                <a:avLst/>
              </a:prstGeom>
            </p:spPr>
          </p:pic>
          <p:pic>
            <p:nvPicPr>
              <p:cNvPr id="14" name="圖形 12" descr="文件 以實心填滿">
                <a:extLst>
                  <a:ext uri="{FF2B5EF4-FFF2-40B4-BE49-F238E27FC236}">
                    <a16:creationId xmlns:a16="http://schemas.microsoft.com/office/drawing/2014/main" id="{7F272350-42C0-2325-9610-63780CB215F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568693" y="3700086"/>
                <a:ext cx="1339702" cy="1339702"/>
              </a:xfrm>
              <a:prstGeom prst="rect">
                <a:avLst/>
              </a:prstGeom>
            </p:spPr>
          </p:pic>
          <p:pic>
            <p:nvPicPr>
              <p:cNvPr id="15" name="圖形 13" descr="文件 以實心填滿">
                <a:extLst>
                  <a:ext uri="{FF2B5EF4-FFF2-40B4-BE49-F238E27FC236}">
                    <a16:creationId xmlns:a16="http://schemas.microsoft.com/office/drawing/2014/main" id="{9DD9ACDD-9B9A-4510-A853-669A12B643D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462863" y="5251965"/>
                <a:ext cx="1339702" cy="1339702"/>
              </a:xfrm>
              <a:prstGeom prst="rect">
                <a:avLst/>
              </a:prstGeom>
            </p:spPr>
          </p:pic>
          <p:pic>
            <p:nvPicPr>
              <p:cNvPr id="16" name="圖形 14" descr="文件 以實心填滿">
                <a:extLst>
                  <a:ext uri="{FF2B5EF4-FFF2-40B4-BE49-F238E27FC236}">
                    <a16:creationId xmlns:a16="http://schemas.microsoft.com/office/drawing/2014/main" id="{18785BAC-18D9-666E-1810-EF2700DC5A9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237765" y="4722281"/>
                <a:ext cx="1339702" cy="1339702"/>
              </a:xfrm>
              <a:prstGeom prst="rect">
                <a:avLst/>
              </a:prstGeom>
            </p:spPr>
          </p:pic>
          <p:pic>
            <p:nvPicPr>
              <p:cNvPr id="17" name="圖形 15" descr="文件 以實心填滿">
                <a:extLst>
                  <a:ext uri="{FF2B5EF4-FFF2-40B4-BE49-F238E27FC236}">
                    <a16:creationId xmlns:a16="http://schemas.microsoft.com/office/drawing/2014/main" id="{6E24A055-EE4E-C419-8824-45B1F5F45B3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533594" y="4843086"/>
                <a:ext cx="1339702" cy="1339702"/>
              </a:xfrm>
              <a:prstGeom prst="rect">
                <a:avLst/>
              </a:prstGeom>
            </p:spPr>
          </p:pic>
          <p:pic>
            <p:nvPicPr>
              <p:cNvPr id="18" name="圖形 16" descr="文件 以實心填滿">
                <a:extLst>
                  <a:ext uri="{FF2B5EF4-FFF2-40B4-BE49-F238E27FC236}">
                    <a16:creationId xmlns:a16="http://schemas.microsoft.com/office/drawing/2014/main" id="{344C3512-CE08-C454-56ED-BDBF1DACC97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237764" y="2622135"/>
                <a:ext cx="1339702" cy="1339702"/>
              </a:xfrm>
              <a:prstGeom prst="rect">
                <a:avLst/>
              </a:prstGeom>
            </p:spPr>
          </p:pic>
          <p:pic>
            <p:nvPicPr>
              <p:cNvPr id="19" name="圖形 17" descr="文件 以實心填滿">
                <a:extLst>
                  <a:ext uri="{FF2B5EF4-FFF2-40B4-BE49-F238E27FC236}">
                    <a16:creationId xmlns:a16="http://schemas.microsoft.com/office/drawing/2014/main" id="{C35E7FF7-826C-88CD-1158-3C15B3FF54B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88375" y="3291209"/>
                <a:ext cx="1339702" cy="1339702"/>
              </a:xfrm>
              <a:prstGeom prst="rect">
                <a:avLst/>
              </a:prstGeom>
            </p:spPr>
          </p:pic>
        </p:grpSp>
        <p:pic>
          <p:nvPicPr>
            <p:cNvPr id="20" name="圖形 13" descr="文件 以實心填滿">
              <a:extLst>
                <a:ext uri="{FF2B5EF4-FFF2-40B4-BE49-F238E27FC236}">
                  <a16:creationId xmlns:a16="http://schemas.microsoft.com/office/drawing/2014/main" id="{919B8F26-5E8C-70B8-56C0-5C88D2BB07D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031095" y="5269376"/>
              <a:ext cx="600390" cy="551400"/>
            </a:xfrm>
            <a:prstGeom prst="rect">
              <a:avLst/>
            </a:prstGeom>
          </p:spPr>
        </p:pic>
        <p:cxnSp>
          <p:nvCxnSpPr>
            <p:cNvPr id="27" name="直線單箭頭接點 22">
              <a:extLst>
                <a:ext uri="{FF2B5EF4-FFF2-40B4-BE49-F238E27FC236}">
                  <a16:creationId xmlns:a16="http://schemas.microsoft.com/office/drawing/2014/main" id="{1C11B1ED-07C8-9B8A-52D7-29AB4EF28A56}"/>
                </a:ext>
              </a:extLst>
            </p:cNvPr>
            <p:cNvCxnSpPr>
              <a:cxnSpLocks/>
            </p:cNvCxnSpPr>
            <p:nvPr/>
          </p:nvCxnSpPr>
          <p:spPr>
            <a:xfrm flipV="1">
              <a:off x="6336304" y="5798966"/>
              <a:ext cx="0" cy="403077"/>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2" name="群組 21">
            <a:extLst>
              <a:ext uri="{FF2B5EF4-FFF2-40B4-BE49-F238E27FC236}">
                <a16:creationId xmlns:a16="http://schemas.microsoft.com/office/drawing/2014/main" id="{A9EA17CA-25BB-1F3B-4E76-496063206867}"/>
              </a:ext>
            </a:extLst>
          </p:cNvPr>
          <p:cNvGrpSpPr/>
          <p:nvPr/>
        </p:nvGrpSpPr>
        <p:grpSpPr>
          <a:xfrm>
            <a:off x="59526" y="4148707"/>
            <a:ext cx="6072759" cy="2114520"/>
            <a:chOff x="59526" y="4148707"/>
            <a:chExt cx="6072759" cy="2114520"/>
          </a:xfrm>
        </p:grpSpPr>
        <p:sp>
          <p:nvSpPr>
            <p:cNvPr id="34" name="文字方塊 13">
              <a:extLst>
                <a:ext uri="{FF2B5EF4-FFF2-40B4-BE49-F238E27FC236}">
                  <a16:creationId xmlns:a16="http://schemas.microsoft.com/office/drawing/2014/main" id="{A395220F-3DDB-C51F-219A-F6C476C8E8D3}"/>
                </a:ext>
              </a:extLst>
            </p:cNvPr>
            <p:cNvSpPr txBox="1"/>
            <p:nvPr/>
          </p:nvSpPr>
          <p:spPr>
            <a:xfrm>
              <a:off x="4479628" y="5315350"/>
              <a:ext cx="1652657" cy="461665"/>
            </a:xfrm>
            <a:prstGeom prst="rect">
              <a:avLst/>
            </a:prstGeom>
            <a:solidFill>
              <a:srgbClr val="FFC000"/>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2400" b="1">
                  <a:solidFill>
                    <a:srgbClr val="FF2600"/>
                  </a:solidFill>
                  <a:ea typeface="新細明體"/>
                  <a:cs typeface="Calibri"/>
                </a:rPr>
                <a:t>entailment</a:t>
              </a:r>
              <a:endParaRPr lang="zh-TW" altLang="zh-TW" sz="2400" b="1">
                <a:solidFill>
                  <a:srgbClr val="FF2600"/>
                </a:solidFill>
                <a:cs typeface="Calibri" panose="020F0502020204030204"/>
              </a:endParaRPr>
            </a:p>
          </p:txBody>
        </p:sp>
        <p:grpSp>
          <p:nvGrpSpPr>
            <p:cNvPr id="29" name="群組 28">
              <a:extLst>
                <a:ext uri="{FF2B5EF4-FFF2-40B4-BE49-F238E27FC236}">
                  <a16:creationId xmlns:a16="http://schemas.microsoft.com/office/drawing/2014/main" id="{4AC588E2-D692-D8B6-4B7B-7701BFAC4412}"/>
                </a:ext>
              </a:extLst>
            </p:cNvPr>
            <p:cNvGrpSpPr/>
            <p:nvPr/>
          </p:nvGrpSpPr>
          <p:grpSpPr>
            <a:xfrm>
              <a:off x="232927" y="4656934"/>
              <a:ext cx="1999457" cy="1522897"/>
              <a:chOff x="9201363" y="4884898"/>
              <a:chExt cx="1999457" cy="1522897"/>
            </a:xfrm>
          </p:grpSpPr>
          <p:sp>
            <p:nvSpPr>
              <p:cNvPr id="24" name="文字方塊 13">
                <a:extLst>
                  <a:ext uri="{FF2B5EF4-FFF2-40B4-BE49-F238E27FC236}">
                    <a16:creationId xmlns:a16="http://schemas.microsoft.com/office/drawing/2014/main" id="{0D805A7B-F8B2-FFBA-4940-CB4B9ACED7A0}"/>
                  </a:ext>
                </a:extLst>
              </p:cNvPr>
              <p:cNvSpPr txBox="1"/>
              <p:nvPr/>
            </p:nvSpPr>
            <p:spPr>
              <a:xfrm>
                <a:off x="9201363" y="5407967"/>
                <a:ext cx="1999457" cy="461665"/>
              </a:xfrm>
              <a:prstGeom prst="rect">
                <a:avLst/>
              </a:prstGeom>
              <a:solidFill>
                <a:srgbClr val="FFC000"/>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2400" b="1">
                    <a:solidFill>
                      <a:srgbClr val="008F00"/>
                    </a:solidFill>
                    <a:ea typeface="新細明體"/>
                    <a:cs typeface="Calibri"/>
                  </a:rPr>
                  <a:t>contradiction</a:t>
                </a:r>
                <a:endParaRPr lang="zh-TW" altLang="zh-TW" sz="2400" b="1">
                  <a:solidFill>
                    <a:srgbClr val="008F00"/>
                  </a:solidFill>
                  <a:cs typeface="Calibri" panose="020F0502020204030204"/>
                </a:endParaRPr>
              </a:p>
            </p:txBody>
          </p:sp>
          <p:sp>
            <p:nvSpPr>
              <p:cNvPr id="25" name="文字方塊 13">
                <a:extLst>
                  <a:ext uri="{FF2B5EF4-FFF2-40B4-BE49-F238E27FC236}">
                    <a16:creationId xmlns:a16="http://schemas.microsoft.com/office/drawing/2014/main" id="{0F9F3462-E159-B425-695F-3FA77D8A3755}"/>
                  </a:ext>
                </a:extLst>
              </p:cNvPr>
              <p:cNvSpPr txBox="1"/>
              <p:nvPr/>
            </p:nvSpPr>
            <p:spPr>
              <a:xfrm>
                <a:off x="9201363" y="4884898"/>
                <a:ext cx="1652657" cy="461665"/>
              </a:xfrm>
              <a:prstGeom prst="rect">
                <a:avLst/>
              </a:prstGeom>
              <a:solidFill>
                <a:srgbClr val="FFC000"/>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2400" b="1">
                    <a:solidFill>
                      <a:srgbClr val="FF2600"/>
                    </a:solidFill>
                    <a:ea typeface="新細明體"/>
                    <a:cs typeface="Calibri"/>
                  </a:rPr>
                  <a:t>entailment</a:t>
                </a:r>
                <a:endParaRPr lang="zh-TW" altLang="zh-TW" sz="2400" b="1">
                  <a:solidFill>
                    <a:srgbClr val="FF2600"/>
                  </a:solidFill>
                  <a:cs typeface="Calibri" panose="020F0502020204030204"/>
                </a:endParaRPr>
              </a:p>
            </p:txBody>
          </p:sp>
          <p:sp>
            <p:nvSpPr>
              <p:cNvPr id="28" name="文字方塊 13">
                <a:extLst>
                  <a:ext uri="{FF2B5EF4-FFF2-40B4-BE49-F238E27FC236}">
                    <a16:creationId xmlns:a16="http://schemas.microsoft.com/office/drawing/2014/main" id="{A10E7AAF-DEF9-84DF-FB83-C5B6BF27BD69}"/>
                  </a:ext>
                </a:extLst>
              </p:cNvPr>
              <p:cNvSpPr txBox="1"/>
              <p:nvPr/>
            </p:nvSpPr>
            <p:spPr>
              <a:xfrm>
                <a:off x="9201363" y="5946130"/>
                <a:ext cx="1153457" cy="461665"/>
              </a:xfrm>
              <a:prstGeom prst="rect">
                <a:avLst/>
              </a:prstGeom>
              <a:solidFill>
                <a:srgbClr val="FFC000"/>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2400" b="1">
                    <a:solidFill>
                      <a:srgbClr val="0432FF"/>
                    </a:solidFill>
                    <a:ea typeface="新細明體"/>
                    <a:cs typeface="Calibri"/>
                  </a:rPr>
                  <a:t>neutral</a:t>
                </a:r>
                <a:endParaRPr lang="zh-TW" altLang="zh-TW" sz="2400" b="1">
                  <a:solidFill>
                    <a:srgbClr val="0432FF"/>
                  </a:solidFill>
                  <a:cs typeface="Calibri" panose="020F0502020204030204"/>
                </a:endParaRPr>
              </a:p>
            </p:txBody>
          </p:sp>
        </p:grpSp>
        <p:sp>
          <p:nvSpPr>
            <p:cNvPr id="36" name="文字方塊 4">
              <a:extLst>
                <a:ext uri="{FF2B5EF4-FFF2-40B4-BE49-F238E27FC236}">
                  <a16:creationId xmlns:a16="http://schemas.microsoft.com/office/drawing/2014/main" id="{FE02CB3C-260B-D8BD-3522-C7D25ABFA9C8}"/>
                </a:ext>
              </a:extLst>
            </p:cNvPr>
            <p:cNvSpPr txBox="1"/>
            <p:nvPr/>
          </p:nvSpPr>
          <p:spPr>
            <a:xfrm>
              <a:off x="2979104" y="5038543"/>
              <a:ext cx="1197888"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2400">
                  <a:ea typeface="新細明體"/>
                  <a:cs typeface="Calibri"/>
                </a:rPr>
                <a:t>Sample</a:t>
              </a:r>
            </a:p>
          </p:txBody>
        </p:sp>
        <p:cxnSp>
          <p:nvCxnSpPr>
            <p:cNvPr id="39" name="直線單箭頭接點 22">
              <a:extLst>
                <a:ext uri="{FF2B5EF4-FFF2-40B4-BE49-F238E27FC236}">
                  <a16:creationId xmlns:a16="http://schemas.microsoft.com/office/drawing/2014/main" id="{31100879-881B-9CFC-DFA2-75C683489C87}"/>
                </a:ext>
              </a:extLst>
            </p:cNvPr>
            <p:cNvCxnSpPr>
              <a:cxnSpLocks/>
            </p:cNvCxnSpPr>
            <p:nvPr/>
          </p:nvCxnSpPr>
          <p:spPr>
            <a:xfrm>
              <a:off x="2929317" y="5545076"/>
              <a:ext cx="1456613"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3" name="Left Brace 7">
              <a:extLst>
                <a:ext uri="{FF2B5EF4-FFF2-40B4-BE49-F238E27FC236}">
                  <a16:creationId xmlns:a16="http://schemas.microsoft.com/office/drawing/2014/main" id="{01D7AD7E-DEB5-0B30-BFAA-08683F5F6259}"/>
                </a:ext>
              </a:extLst>
            </p:cNvPr>
            <p:cNvSpPr/>
            <p:nvPr/>
          </p:nvSpPr>
          <p:spPr>
            <a:xfrm rot="10800000">
              <a:off x="2438828" y="4780538"/>
              <a:ext cx="303092" cy="1482689"/>
            </a:xfrm>
            <a:prstGeom prst="leftBrace">
              <a:avLst>
                <a:gd name="adj1" fmla="val 8333"/>
                <a:gd name="adj2" fmla="val 48055"/>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TW"/>
            </a:p>
          </p:txBody>
        </p:sp>
        <p:sp>
          <p:nvSpPr>
            <p:cNvPr id="44" name="文字方塊 4">
              <a:extLst>
                <a:ext uri="{FF2B5EF4-FFF2-40B4-BE49-F238E27FC236}">
                  <a16:creationId xmlns:a16="http://schemas.microsoft.com/office/drawing/2014/main" id="{D552C061-8D68-615F-D516-95E7F8A0EC94}"/>
                </a:ext>
              </a:extLst>
            </p:cNvPr>
            <p:cNvSpPr txBox="1"/>
            <p:nvPr/>
          </p:nvSpPr>
          <p:spPr>
            <a:xfrm>
              <a:off x="59526" y="4148707"/>
              <a:ext cx="1999457"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2400">
                  <a:ea typeface="新細明體"/>
                  <a:cs typeface="Calibri"/>
                </a:rPr>
                <a:t>Labels of NLI</a:t>
              </a:r>
            </a:p>
          </p:txBody>
        </p:sp>
      </p:grpSp>
      <p:sp>
        <p:nvSpPr>
          <p:cNvPr id="4" name="日期版面配置區 3">
            <a:extLst>
              <a:ext uri="{FF2B5EF4-FFF2-40B4-BE49-F238E27FC236}">
                <a16:creationId xmlns:a16="http://schemas.microsoft.com/office/drawing/2014/main" id="{C4A1DB6D-C987-2412-E5DD-F1EB96A72E1F}"/>
              </a:ext>
            </a:extLst>
          </p:cNvPr>
          <p:cNvSpPr>
            <a:spLocks noGrp="1"/>
          </p:cNvSpPr>
          <p:nvPr>
            <p:ph type="dt" sz="half" idx="10"/>
          </p:nvPr>
        </p:nvSpPr>
        <p:spPr/>
        <p:txBody>
          <a:bodyPr/>
          <a:lstStyle/>
          <a:p>
            <a:r>
              <a:rPr lang="en" altLang="zh-TW" b="0" i="0">
                <a:effectLst/>
                <a:latin typeface="+mn-lt"/>
              </a:rPr>
              <a:t>Vu, Tu, et al. "</a:t>
            </a:r>
            <a:r>
              <a:rPr lang="en" altLang="zh-TW" b="0" i="0" err="1">
                <a:effectLst/>
                <a:latin typeface="+mn-lt"/>
              </a:rPr>
              <a:t>STraTA</a:t>
            </a:r>
            <a:r>
              <a:rPr lang="en" altLang="zh-TW" b="0" i="0">
                <a:effectLst/>
                <a:latin typeface="+mn-lt"/>
              </a:rPr>
              <a:t>: Self-Training with Task Augmentation for Better Few-shot Learning." </a:t>
            </a:r>
            <a:r>
              <a:rPr lang="en" altLang="zh-TW" b="0" i="1">
                <a:effectLst/>
                <a:latin typeface="+mn-lt"/>
              </a:rPr>
              <a:t>Proceedings of the 2021 Conference on Empirical Methods in Natural Language Processing</a:t>
            </a:r>
            <a:r>
              <a:rPr lang="en" altLang="zh-TW" b="0" i="0">
                <a:effectLst/>
                <a:latin typeface="+mn-lt"/>
              </a:rPr>
              <a:t>. 2021.</a:t>
            </a:r>
            <a:endParaRPr lang="en-TW" altLang="zh-TW">
              <a:latin typeface="+mn-lt"/>
            </a:endParaRPr>
          </a:p>
        </p:txBody>
      </p:sp>
    </p:spTree>
    <p:extLst>
      <p:ext uri="{BB962C8B-B14F-4D97-AF65-F5344CB8AC3E}">
        <p14:creationId xmlns:p14="http://schemas.microsoft.com/office/powerpoint/2010/main" val="52772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3DFFE71-EA10-E933-EAD8-7A36449499AF}"/>
              </a:ext>
            </a:extLst>
          </p:cNvPr>
          <p:cNvSpPr>
            <a:spLocks noGrp="1"/>
          </p:cNvSpPr>
          <p:nvPr>
            <p:ph type="title"/>
          </p:nvPr>
        </p:nvSpPr>
        <p:spPr/>
        <p:txBody>
          <a:bodyPr>
            <a:normAutofit/>
          </a:bodyPr>
          <a:lstStyle/>
          <a:p>
            <a:r>
              <a:rPr lang="en-US" altLang="zh-TW" sz="3600"/>
              <a:t>Semi-supervised learning with PLMs: </a:t>
            </a:r>
            <a:r>
              <a:rPr lang="en-US" altLang="zh-TW" sz="3600" err="1"/>
              <a:t>STraTa</a:t>
            </a:r>
            <a:endParaRPr kumimoji="1" lang="zh-TW" altLang="en-US" sz="3600"/>
          </a:p>
        </p:txBody>
      </p:sp>
      <p:sp>
        <p:nvSpPr>
          <p:cNvPr id="3" name="內容版面配置區 2">
            <a:extLst>
              <a:ext uri="{FF2B5EF4-FFF2-40B4-BE49-F238E27FC236}">
                <a16:creationId xmlns:a16="http://schemas.microsoft.com/office/drawing/2014/main" id="{FD4F79A0-19FE-D4CF-ABD7-51CCF4DD732F}"/>
              </a:ext>
            </a:extLst>
          </p:cNvPr>
          <p:cNvSpPr>
            <a:spLocks noGrp="1"/>
          </p:cNvSpPr>
          <p:nvPr>
            <p:ph idx="1"/>
          </p:nvPr>
        </p:nvSpPr>
        <p:spPr>
          <a:xfrm>
            <a:off x="838200" y="1219200"/>
            <a:ext cx="10515600" cy="4957763"/>
          </a:xfrm>
        </p:spPr>
        <p:txBody>
          <a:bodyPr/>
          <a:lstStyle/>
          <a:p>
            <a:r>
              <a:rPr lang="en" altLang="zh-TW" b="1"/>
              <a:t>S</a:t>
            </a:r>
            <a:r>
              <a:rPr lang="en" altLang="zh-TW"/>
              <a:t>elf-</a:t>
            </a:r>
            <a:r>
              <a:rPr lang="en" altLang="zh-TW" b="1"/>
              <a:t>Tra</a:t>
            </a:r>
            <a:r>
              <a:rPr lang="en" altLang="zh-TW"/>
              <a:t>ining with </a:t>
            </a:r>
            <a:r>
              <a:rPr lang="en" altLang="zh-TW" b="1"/>
              <a:t>T</a:t>
            </a:r>
            <a:r>
              <a:rPr lang="en" altLang="zh-TW"/>
              <a:t>ask </a:t>
            </a:r>
            <a:r>
              <a:rPr lang="en" altLang="zh-TW" b="1"/>
              <a:t>A</a:t>
            </a:r>
            <a:r>
              <a:rPr lang="en" altLang="zh-TW"/>
              <a:t>ugmentation (</a:t>
            </a:r>
            <a:r>
              <a:rPr kumimoji="1" lang="en-US" altLang="zh-TW" b="1" err="1"/>
              <a:t>STraTA</a:t>
            </a:r>
            <a:r>
              <a:rPr kumimoji="1" lang="en-US" altLang="zh-TW"/>
              <a:t>)</a:t>
            </a:r>
          </a:p>
          <a:p>
            <a:pPr lvl="1"/>
            <a:r>
              <a:rPr kumimoji="1" lang="en-US" altLang="zh-TW"/>
              <a:t>Task augmentation: sentiment classification as the target task</a:t>
            </a:r>
          </a:p>
          <a:p>
            <a:pPr lvl="2"/>
            <a:r>
              <a:rPr kumimoji="1" lang="en-US" altLang="zh-TW"/>
              <a:t>Step 2: Use the trained data generator to generate NLI dataset using the in-domain unlabeled data</a:t>
            </a:r>
          </a:p>
        </p:txBody>
      </p:sp>
      <p:sp>
        <p:nvSpPr>
          <p:cNvPr id="21" name="矩形 20">
            <a:extLst>
              <a:ext uri="{FF2B5EF4-FFF2-40B4-BE49-F238E27FC236}">
                <a16:creationId xmlns:a16="http://schemas.microsoft.com/office/drawing/2014/main" id="{C0AE61CB-0201-8059-A96B-268CFC238BE3}"/>
              </a:ext>
            </a:extLst>
          </p:cNvPr>
          <p:cNvSpPr/>
          <p:nvPr/>
        </p:nvSpPr>
        <p:spPr>
          <a:xfrm>
            <a:off x="4445901" y="3743938"/>
            <a:ext cx="4332766" cy="118472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tLang="zh-TW" sz="2400">
                <a:solidFill>
                  <a:schemeClr val="bg1"/>
                </a:solidFill>
                <a:latin typeface="Calibri"/>
                <a:ea typeface="新細明體"/>
                <a:cs typeface="Calibri"/>
              </a:rPr>
              <a:t>NLI data generator model</a:t>
            </a:r>
            <a:endParaRPr lang="zh-TW" altLang="en-US" sz="2400">
              <a:solidFill>
                <a:schemeClr val="bg1"/>
              </a:solidFill>
              <a:ea typeface="新細明體"/>
              <a:cs typeface="Calibri"/>
            </a:endParaRPr>
          </a:p>
        </p:txBody>
      </p:sp>
      <p:cxnSp>
        <p:nvCxnSpPr>
          <p:cNvPr id="38" name="直線單箭頭接點 22">
            <a:extLst>
              <a:ext uri="{FF2B5EF4-FFF2-40B4-BE49-F238E27FC236}">
                <a16:creationId xmlns:a16="http://schemas.microsoft.com/office/drawing/2014/main" id="{60C9F5FB-4EBB-7ADA-BA61-EE02D801CA4C}"/>
              </a:ext>
            </a:extLst>
          </p:cNvPr>
          <p:cNvCxnSpPr>
            <a:cxnSpLocks/>
          </p:cNvCxnSpPr>
          <p:nvPr/>
        </p:nvCxnSpPr>
        <p:spPr>
          <a:xfrm flipV="1">
            <a:off x="6132285" y="4945608"/>
            <a:ext cx="0" cy="340246"/>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30" name="群組 29">
            <a:extLst>
              <a:ext uri="{FF2B5EF4-FFF2-40B4-BE49-F238E27FC236}">
                <a16:creationId xmlns:a16="http://schemas.microsoft.com/office/drawing/2014/main" id="{33E771EF-4A4A-B07C-8A51-26885527629D}"/>
              </a:ext>
            </a:extLst>
          </p:cNvPr>
          <p:cNvGrpSpPr/>
          <p:nvPr/>
        </p:nvGrpSpPr>
        <p:grpSpPr>
          <a:xfrm>
            <a:off x="7126010" y="2860578"/>
            <a:ext cx="1652657" cy="837503"/>
            <a:chOff x="7126010" y="2860578"/>
            <a:chExt cx="1652657" cy="837503"/>
          </a:xfrm>
        </p:grpSpPr>
        <p:sp>
          <p:nvSpPr>
            <p:cNvPr id="35" name="文字方塊 13">
              <a:extLst>
                <a:ext uri="{FF2B5EF4-FFF2-40B4-BE49-F238E27FC236}">
                  <a16:creationId xmlns:a16="http://schemas.microsoft.com/office/drawing/2014/main" id="{FC931D7E-8F58-B0A8-F3B2-D7581D9D3C58}"/>
                </a:ext>
              </a:extLst>
            </p:cNvPr>
            <p:cNvSpPr txBox="1"/>
            <p:nvPr/>
          </p:nvSpPr>
          <p:spPr>
            <a:xfrm>
              <a:off x="7126010" y="2860578"/>
              <a:ext cx="1652657" cy="461665"/>
            </a:xfrm>
            <a:prstGeom prst="rect">
              <a:avLst/>
            </a:prstGeom>
            <a:solidFill>
              <a:srgbClr val="FAE600"/>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2400">
                  <a:ea typeface="新細明體"/>
                  <a:cs typeface="Calibri"/>
                </a:rPr>
                <a:t>Hypothesis</a:t>
              </a:r>
              <a:endParaRPr lang="zh-TW" altLang="en-US" sz="2400">
                <a:ea typeface="新細明體"/>
                <a:cs typeface="Calibri"/>
              </a:endParaRPr>
            </a:p>
          </p:txBody>
        </p:sp>
        <p:cxnSp>
          <p:nvCxnSpPr>
            <p:cNvPr id="40" name="直線單箭頭接點 22">
              <a:extLst>
                <a:ext uri="{FF2B5EF4-FFF2-40B4-BE49-F238E27FC236}">
                  <a16:creationId xmlns:a16="http://schemas.microsoft.com/office/drawing/2014/main" id="{11D5A9AB-28E4-A3AB-4144-C93FA916688B}"/>
                </a:ext>
              </a:extLst>
            </p:cNvPr>
            <p:cNvCxnSpPr>
              <a:cxnSpLocks/>
            </p:cNvCxnSpPr>
            <p:nvPr/>
          </p:nvCxnSpPr>
          <p:spPr>
            <a:xfrm flipV="1">
              <a:off x="7952338" y="3357835"/>
              <a:ext cx="0" cy="340246"/>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cxnSp>
        <p:nvCxnSpPr>
          <p:cNvPr id="26" name="直線接點 25">
            <a:extLst>
              <a:ext uri="{FF2B5EF4-FFF2-40B4-BE49-F238E27FC236}">
                <a16:creationId xmlns:a16="http://schemas.microsoft.com/office/drawing/2014/main" id="{9BB53BA7-6E73-A12D-C470-FE33A902614E}"/>
              </a:ext>
            </a:extLst>
          </p:cNvPr>
          <p:cNvCxnSpPr>
            <a:cxnSpLocks/>
          </p:cNvCxnSpPr>
          <p:nvPr/>
        </p:nvCxnSpPr>
        <p:spPr>
          <a:xfrm flipH="1" flipV="1">
            <a:off x="6313568" y="6172605"/>
            <a:ext cx="3229022" cy="722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3" name="群組 22">
            <a:extLst>
              <a:ext uri="{FF2B5EF4-FFF2-40B4-BE49-F238E27FC236}">
                <a16:creationId xmlns:a16="http://schemas.microsoft.com/office/drawing/2014/main" id="{16C8E089-F481-4A65-B354-200FC54C3F73}"/>
              </a:ext>
            </a:extLst>
          </p:cNvPr>
          <p:cNvGrpSpPr/>
          <p:nvPr/>
        </p:nvGrpSpPr>
        <p:grpSpPr>
          <a:xfrm>
            <a:off x="6031095" y="4146298"/>
            <a:ext cx="6083549" cy="2185994"/>
            <a:chOff x="6031095" y="4146298"/>
            <a:chExt cx="6083549" cy="2185994"/>
          </a:xfrm>
        </p:grpSpPr>
        <p:sp>
          <p:nvSpPr>
            <p:cNvPr id="37" name="文字方塊 4">
              <a:extLst>
                <a:ext uri="{FF2B5EF4-FFF2-40B4-BE49-F238E27FC236}">
                  <a16:creationId xmlns:a16="http://schemas.microsoft.com/office/drawing/2014/main" id="{81C7AB72-7FE4-10BA-7C14-7EC0DDAACF28}"/>
                </a:ext>
              </a:extLst>
            </p:cNvPr>
            <p:cNvSpPr txBox="1"/>
            <p:nvPr/>
          </p:nvSpPr>
          <p:spPr>
            <a:xfrm>
              <a:off x="8977529" y="4146298"/>
              <a:ext cx="3137115" cy="83099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2400">
                  <a:ea typeface="新細明體"/>
                  <a:cs typeface="Calibri"/>
                </a:rPr>
                <a:t>Unlabeled sentiment classification dataset</a:t>
              </a:r>
              <a:endParaRPr lang="zh-TW">
                <a:cs typeface="Calibri" panose="020F0502020204030204"/>
              </a:endParaRPr>
            </a:p>
          </p:txBody>
        </p:sp>
        <p:grpSp>
          <p:nvGrpSpPr>
            <p:cNvPr id="6" name="群組 20">
              <a:extLst>
                <a:ext uri="{FF2B5EF4-FFF2-40B4-BE49-F238E27FC236}">
                  <a16:creationId xmlns:a16="http://schemas.microsoft.com/office/drawing/2014/main" id="{7F5B9445-237B-4DE6-7D49-E9589B541C54}"/>
                </a:ext>
              </a:extLst>
            </p:cNvPr>
            <p:cNvGrpSpPr/>
            <p:nvPr/>
          </p:nvGrpSpPr>
          <p:grpSpPr>
            <a:xfrm>
              <a:off x="9387962" y="5001352"/>
              <a:ext cx="1834556" cy="1330940"/>
              <a:chOff x="288375" y="2413591"/>
              <a:chExt cx="5289092" cy="4178076"/>
            </a:xfrm>
            <a:solidFill>
              <a:schemeClr val="bg2">
                <a:lumMod val="50000"/>
              </a:schemeClr>
            </a:solidFill>
          </p:grpSpPr>
          <p:pic>
            <p:nvPicPr>
              <p:cNvPr id="7" name="圖形 6" descr="文件 以實心填滿">
                <a:extLst>
                  <a:ext uri="{FF2B5EF4-FFF2-40B4-BE49-F238E27FC236}">
                    <a16:creationId xmlns:a16="http://schemas.microsoft.com/office/drawing/2014/main" id="{36F83F35-EA39-48A3-9E7A-3F7A7B16980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49079" y="2413591"/>
                <a:ext cx="1339702" cy="1339702"/>
              </a:xfrm>
              <a:prstGeom prst="rect">
                <a:avLst/>
              </a:prstGeom>
            </p:spPr>
          </p:pic>
          <p:pic>
            <p:nvPicPr>
              <p:cNvPr id="8" name="圖形 6" descr="文件 以實心填滿">
                <a:extLst>
                  <a:ext uri="{FF2B5EF4-FFF2-40B4-BE49-F238E27FC236}">
                    <a16:creationId xmlns:a16="http://schemas.microsoft.com/office/drawing/2014/main" id="{11C8CB7D-A053-D6A6-2C7A-104056F1566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165497" y="2519916"/>
                <a:ext cx="1339702" cy="1339702"/>
              </a:xfrm>
              <a:prstGeom prst="rect">
                <a:avLst/>
              </a:prstGeom>
            </p:spPr>
          </p:pic>
          <p:pic>
            <p:nvPicPr>
              <p:cNvPr id="9" name="圖形 7" descr="文件 以實心填滿">
                <a:extLst>
                  <a:ext uri="{FF2B5EF4-FFF2-40B4-BE49-F238E27FC236}">
                    <a16:creationId xmlns:a16="http://schemas.microsoft.com/office/drawing/2014/main" id="{5FECF800-992B-9E00-3A7C-E6319F3825C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589350" y="3607160"/>
                <a:ext cx="1339702" cy="1339702"/>
              </a:xfrm>
              <a:prstGeom prst="rect">
                <a:avLst/>
              </a:prstGeom>
            </p:spPr>
          </p:pic>
          <p:pic>
            <p:nvPicPr>
              <p:cNvPr id="10" name="圖形 8" descr="文件 以實心填滿">
                <a:extLst>
                  <a:ext uri="{FF2B5EF4-FFF2-40B4-BE49-F238E27FC236}">
                    <a16:creationId xmlns:a16="http://schemas.microsoft.com/office/drawing/2014/main" id="{E62B5DBF-70BC-2418-BC45-9CD40390D52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81301" y="4582892"/>
                <a:ext cx="1339702" cy="1339702"/>
              </a:xfrm>
              <a:prstGeom prst="rect">
                <a:avLst/>
              </a:prstGeom>
            </p:spPr>
          </p:pic>
          <p:pic>
            <p:nvPicPr>
              <p:cNvPr id="11" name="圖形 9" descr="文件 以實心填滿">
                <a:extLst>
                  <a:ext uri="{FF2B5EF4-FFF2-40B4-BE49-F238E27FC236}">
                    <a16:creationId xmlns:a16="http://schemas.microsoft.com/office/drawing/2014/main" id="{128B236F-21D6-84FA-9643-60770026C21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537204" y="3755843"/>
                <a:ext cx="1339702" cy="1339702"/>
              </a:xfrm>
              <a:prstGeom prst="rect">
                <a:avLst/>
              </a:prstGeom>
            </p:spPr>
          </p:pic>
          <p:pic>
            <p:nvPicPr>
              <p:cNvPr id="12" name="圖形 10" descr="文件 以實心填滿">
                <a:extLst>
                  <a:ext uri="{FF2B5EF4-FFF2-40B4-BE49-F238E27FC236}">
                    <a16:creationId xmlns:a16="http://schemas.microsoft.com/office/drawing/2014/main" id="{10AB1F94-B53E-87A7-72F2-8009139D06E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048301" y="2417696"/>
                <a:ext cx="1339702" cy="1339702"/>
              </a:xfrm>
              <a:prstGeom prst="rect">
                <a:avLst/>
              </a:prstGeom>
            </p:spPr>
          </p:pic>
          <p:pic>
            <p:nvPicPr>
              <p:cNvPr id="13" name="圖形 11" descr="文件 以實心填滿">
                <a:extLst>
                  <a:ext uri="{FF2B5EF4-FFF2-40B4-BE49-F238E27FC236}">
                    <a16:creationId xmlns:a16="http://schemas.microsoft.com/office/drawing/2014/main" id="{27A29DF7-D689-F136-E041-E30900F3F99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299204" y="4843086"/>
                <a:ext cx="1339702" cy="1339702"/>
              </a:xfrm>
              <a:prstGeom prst="rect">
                <a:avLst/>
              </a:prstGeom>
            </p:spPr>
          </p:pic>
          <p:pic>
            <p:nvPicPr>
              <p:cNvPr id="14" name="圖形 12" descr="文件 以實心填滿">
                <a:extLst>
                  <a:ext uri="{FF2B5EF4-FFF2-40B4-BE49-F238E27FC236}">
                    <a16:creationId xmlns:a16="http://schemas.microsoft.com/office/drawing/2014/main" id="{7F272350-42C0-2325-9610-63780CB215F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568693" y="3700086"/>
                <a:ext cx="1339702" cy="1339702"/>
              </a:xfrm>
              <a:prstGeom prst="rect">
                <a:avLst/>
              </a:prstGeom>
            </p:spPr>
          </p:pic>
          <p:pic>
            <p:nvPicPr>
              <p:cNvPr id="15" name="圖形 13" descr="文件 以實心填滿">
                <a:extLst>
                  <a:ext uri="{FF2B5EF4-FFF2-40B4-BE49-F238E27FC236}">
                    <a16:creationId xmlns:a16="http://schemas.microsoft.com/office/drawing/2014/main" id="{9DD9ACDD-9B9A-4510-A853-669A12B643D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462863" y="5251965"/>
                <a:ext cx="1339702" cy="1339702"/>
              </a:xfrm>
              <a:prstGeom prst="rect">
                <a:avLst/>
              </a:prstGeom>
            </p:spPr>
          </p:pic>
          <p:pic>
            <p:nvPicPr>
              <p:cNvPr id="16" name="圖形 14" descr="文件 以實心填滿">
                <a:extLst>
                  <a:ext uri="{FF2B5EF4-FFF2-40B4-BE49-F238E27FC236}">
                    <a16:creationId xmlns:a16="http://schemas.microsoft.com/office/drawing/2014/main" id="{18785BAC-18D9-666E-1810-EF2700DC5A9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237765" y="4722281"/>
                <a:ext cx="1339702" cy="1339702"/>
              </a:xfrm>
              <a:prstGeom prst="rect">
                <a:avLst/>
              </a:prstGeom>
            </p:spPr>
          </p:pic>
          <p:pic>
            <p:nvPicPr>
              <p:cNvPr id="17" name="圖形 15" descr="文件 以實心填滿">
                <a:extLst>
                  <a:ext uri="{FF2B5EF4-FFF2-40B4-BE49-F238E27FC236}">
                    <a16:creationId xmlns:a16="http://schemas.microsoft.com/office/drawing/2014/main" id="{6E24A055-EE4E-C419-8824-45B1F5F45B3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533594" y="4843086"/>
                <a:ext cx="1339702" cy="1339702"/>
              </a:xfrm>
              <a:prstGeom prst="rect">
                <a:avLst/>
              </a:prstGeom>
            </p:spPr>
          </p:pic>
          <p:pic>
            <p:nvPicPr>
              <p:cNvPr id="18" name="圖形 16" descr="文件 以實心填滿">
                <a:extLst>
                  <a:ext uri="{FF2B5EF4-FFF2-40B4-BE49-F238E27FC236}">
                    <a16:creationId xmlns:a16="http://schemas.microsoft.com/office/drawing/2014/main" id="{344C3512-CE08-C454-56ED-BDBF1DACC97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237764" y="2622135"/>
                <a:ext cx="1339702" cy="1339702"/>
              </a:xfrm>
              <a:prstGeom prst="rect">
                <a:avLst/>
              </a:prstGeom>
            </p:spPr>
          </p:pic>
          <p:pic>
            <p:nvPicPr>
              <p:cNvPr id="19" name="圖形 17" descr="文件 以實心填滿">
                <a:extLst>
                  <a:ext uri="{FF2B5EF4-FFF2-40B4-BE49-F238E27FC236}">
                    <a16:creationId xmlns:a16="http://schemas.microsoft.com/office/drawing/2014/main" id="{C35E7FF7-826C-88CD-1158-3C15B3FF54B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88375" y="3291209"/>
                <a:ext cx="1339702" cy="1339702"/>
              </a:xfrm>
              <a:prstGeom prst="rect">
                <a:avLst/>
              </a:prstGeom>
            </p:spPr>
          </p:pic>
        </p:grpSp>
        <p:pic>
          <p:nvPicPr>
            <p:cNvPr id="20" name="圖形 13" descr="文件 以實心填滿">
              <a:extLst>
                <a:ext uri="{FF2B5EF4-FFF2-40B4-BE49-F238E27FC236}">
                  <a16:creationId xmlns:a16="http://schemas.microsoft.com/office/drawing/2014/main" id="{919B8F26-5E8C-70B8-56C0-5C88D2BB07D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031095" y="5269376"/>
              <a:ext cx="600390" cy="551400"/>
            </a:xfrm>
            <a:prstGeom prst="rect">
              <a:avLst/>
            </a:prstGeom>
          </p:spPr>
        </p:pic>
        <p:cxnSp>
          <p:nvCxnSpPr>
            <p:cNvPr id="27" name="直線單箭頭接點 22">
              <a:extLst>
                <a:ext uri="{FF2B5EF4-FFF2-40B4-BE49-F238E27FC236}">
                  <a16:creationId xmlns:a16="http://schemas.microsoft.com/office/drawing/2014/main" id="{1C11B1ED-07C8-9B8A-52D7-29AB4EF28A56}"/>
                </a:ext>
              </a:extLst>
            </p:cNvPr>
            <p:cNvCxnSpPr>
              <a:cxnSpLocks/>
            </p:cNvCxnSpPr>
            <p:nvPr/>
          </p:nvCxnSpPr>
          <p:spPr>
            <a:xfrm flipV="1">
              <a:off x="6336304" y="5798966"/>
              <a:ext cx="0" cy="403077"/>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2" name="群組 21">
            <a:extLst>
              <a:ext uri="{FF2B5EF4-FFF2-40B4-BE49-F238E27FC236}">
                <a16:creationId xmlns:a16="http://schemas.microsoft.com/office/drawing/2014/main" id="{A9EA17CA-25BB-1F3B-4E76-496063206867}"/>
              </a:ext>
            </a:extLst>
          </p:cNvPr>
          <p:cNvGrpSpPr/>
          <p:nvPr/>
        </p:nvGrpSpPr>
        <p:grpSpPr>
          <a:xfrm>
            <a:off x="59526" y="4148707"/>
            <a:ext cx="6072759" cy="2114520"/>
            <a:chOff x="59526" y="4148707"/>
            <a:chExt cx="6072759" cy="2114520"/>
          </a:xfrm>
        </p:grpSpPr>
        <p:sp>
          <p:nvSpPr>
            <p:cNvPr id="34" name="文字方塊 13">
              <a:extLst>
                <a:ext uri="{FF2B5EF4-FFF2-40B4-BE49-F238E27FC236}">
                  <a16:creationId xmlns:a16="http://schemas.microsoft.com/office/drawing/2014/main" id="{A395220F-3DDB-C51F-219A-F6C476C8E8D3}"/>
                </a:ext>
              </a:extLst>
            </p:cNvPr>
            <p:cNvSpPr txBox="1"/>
            <p:nvPr/>
          </p:nvSpPr>
          <p:spPr>
            <a:xfrm>
              <a:off x="4479628" y="5315350"/>
              <a:ext cx="1652657" cy="461665"/>
            </a:xfrm>
            <a:prstGeom prst="rect">
              <a:avLst/>
            </a:prstGeom>
            <a:solidFill>
              <a:srgbClr val="FFC000"/>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2400" b="1">
                  <a:solidFill>
                    <a:srgbClr val="FF2600"/>
                  </a:solidFill>
                  <a:ea typeface="新細明體"/>
                  <a:cs typeface="Calibri"/>
                </a:rPr>
                <a:t>entailment</a:t>
              </a:r>
              <a:endParaRPr lang="zh-TW" altLang="zh-TW" sz="2400" b="1">
                <a:solidFill>
                  <a:srgbClr val="FF2600"/>
                </a:solidFill>
                <a:cs typeface="Calibri" panose="020F0502020204030204"/>
              </a:endParaRPr>
            </a:p>
          </p:txBody>
        </p:sp>
        <p:grpSp>
          <p:nvGrpSpPr>
            <p:cNvPr id="29" name="群組 28">
              <a:extLst>
                <a:ext uri="{FF2B5EF4-FFF2-40B4-BE49-F238E27FC236}">
                  <a16:creationId xmlns:a16="http://schemas.microsoft.com/office/drawing/2014/main" id="{4AC588E2-D692-D8B6-4B7B-7701BFAC4412}"/>
                </a:ext>
              </a:extLst>
            </p:cNvPr>
            <p:cNvGrpSpPr/>
            <p:nvPr/>
          </p:nvGrpSpPr>
          <p:grpSpPr>
            <a:xfrm>
              <a:off x="232927" y="4656934"/>
              <a:ext cx="1999457" cy="1522897"/>
              <a:chOff x="9201363" y="4884898"/>
              <a:chExt cx="1999457" cy="1522897"/>
            </a:xfrm>
          </p:grpSpPr>
          <p:sp>
            <p:nvSpPr>
              <p:cNvPr id="24" name="文字方塊 13">
                <a:extLst>
                  <a:ext uri="{FF2B5EF4-FFF2-40B4-BE49-F238E27FC236}">
                    <a16:creationId xmlns:a16="http://schemas.microsoft.com/office/drawing/2014/main" id="{0D805A7B-F8B2-FFBA-4940-CB4B9ACED7A0}"/>
                  </a:ext>
                </a:extLst>
              </p:cNvPr>
              <p:cNvSpPr txBox="1"/>
              <p:nvPr/>
            </p:nvSpPr>
            <p:spPr>
              <a:xfrm>
                <a:off x="9201363" y="5407967"/>
                <a:ext cx="1999457" cy="461665"/>
              </a:xfrm>
              <a:prstGeom prst="rect">
                <a:avLst/>
              </a:prstGeom>
              <a:solidFill>
                <a:srgbClr val="FFC000"/>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2400" b="1">
                    <a:solidFill>
                      <a:srgbClr val="008F00"/>
                    </a:solidFill>
                    <a:ea typeface="新細明體"/>
                    <a:cs typeface="Calibri"/>
                  </a:rPr>
                  <a:t>contradiction</a:t>
                </a:r>
                <a:endParaRPr lang="zh-TW" altLang="zh-TW" sz="2400" b="1">
                  <a:solidFill>
                    <a:srgbClr val="008F00"/>
                  </a:solidFill>
                  <a:cs typeface="Calibri" panose="020F0502020204030204"/>
                </a:endParaRPr>
              </a:p>
            </p:txBody>
          </p:sp>
          <p:sp>
            <p:nvSpPr>
              <p:cNvPr id="25" name="文字方塊 13">
                <a:extLst>
                  <a:ext uri="{FF2B5EF4-FFF2-40B4-BE49-F238E27FC236}">
                    <a16:creationId xmlns:a16="http://schemas.microsoft.com/office/drawing/2014/main" id="{0F9F3462-E159-B425-695F-3FA77D8A3755}"/>
                  </a:ext>
                </a:extLst>
              </p:cNvPr>
              <p:cNvSpPr txBox="1"/>
              <p:nvPr/>
            </p:nvSpPr>
            <p:spPr>
              <a:xfrm>
                <a:off x="9201363" y="4884898"/>
                <a:ext cx="1652657" cy="461665"/>
              </a:xfrm>
              <a:prstGeom prst="rect">
                <a:avLst/>
              </a:prstGeom>
              <a:solidFill>
                <a:srgbClr val="FFC000"/>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2400" b="1">
                    <a:solidFill>
                      <a:srgbClr val="FF2600"/>
                    </a:solidFill>
                    <a:ea typeface="新細明體"/>
                    <a:cs typeface="Calibri"/>
                  </a:rPr>
                  <a:t>entailment</a:t>
                </a:r>
                <a:endParaRPr lang="zh-TW" altLang="zh-TW" sz="2400" b="1">
                  <a:solidFill>
                    <a:srgbClr val="FF2600"/>
                  </a:solidFill>
                  <a:cs typeface="Calibri" panose="020F0502020204030204"/>
                </a:endParaRPr>
              </a:p>
            </p:txBody>
          </p:sp>
          <p:sp>
            <p:nvSpPr>
              <p:cNvPr id="28" name="文字方塊 13">
                <a:extLst>
                  <a:ext uri="{FF2B5EF4-FFF2-40B4-BE49-F238E27FC236}">
                    <a16:creationId xmlns:a16="http://schemas.microsoft.com/office/drawing/2014/main" id="{A10E7AAF-DEF9-84DF-FB83-C5B6BF27BD69}"/>
                  </a:ext>
                </a:extLst>
              </p:cNvPr>
              <p:cNvSpPr txBox="1"/>
              <p:nvPr/>
            </p:nvSpPr>
            <p:spPr>
              <a:xfrm>
                <a:off x="9201363" y="5946130"/>
                <a:ext cx="1153457" cy="461665"/>
              </a:xfrm>
              <a:prstGeom prst="rect">
                <a:avLst/>
              </a:prstGeom>
              <a:solidFill>
                <a:srgbClr val="FFC000"/>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2400" b="1">
                    <a:solidFill>
                      <a:srgbClr val="0432FF"/>
                    </a:solidFill>
                    <a:ea typeface="新細明體"/>
                    <a:cs typeface="Calibri"/>
                  </a:rPr>
                  <a:t>neutral</a:t>
                </a:r>
                <a:endParaRPr lang="zh-TW" altLang="zh-TW" sz="2400" b="1">
                  <a:solidFill>
                    <a:srgbClr val="0432FF"/>
                  </a:solidFill>
                  <a:cs typeface="Calibri" panose="020F0502020204030204"/>
                </a:endParaRPr>
              </a:p>
            </p:txBody>
          </p:sp>
        </p:grpSp>
        <p:sp>
          <p:nvSpPr>
            <p:cNvPr id="36" name="文字方塊 4">
              <a:extLst>
                <a:ext uri="{FF2B5EF4-FFF2-40B4-BE49-F238E27FC236}">
                  <a16:creationId xmlns:a16="http://schemas.microsoft.com/office/drawing/2014/main" id="{FE02CB3C-260B-D8BD-3522-C7D25ABFA9C8}"/>
                </a:ext>
              </a:extLst>
            </p:cNvPr>
            <p:cNvSpPr txBox="1"/>
            <p:nvPr/>
          </p:nvSpPr>
          <p:spPr>
            <a:xfrm>
              <a:off x="2979104" y="5038543"/>
              <a:ext cx="1197888"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2400">
                  <a:ea typeface="新細明體"/>
                  <a:cs typeface="Calibri"/>
                </a:rPr>
                <a:t>Sample</a:t>
              </a:r>
            </a:p>
          </p:txBody>
        </p:sp>
        <p:cxnSp>
          <p:nvCxnSpPr>
            <p:cNvPr id="39" name="直線單箭頭接點 22">
              <a:extLst>
                <a:ext uri="{FF2B5EF4-FFF2-40B4-BE49-F238E27FC236}">
                  <a16:creationId xmlns:a16="http://schemas.microsoft.com/office/drawing/2014/main" id="{31100879-881B-9CFC-DFA2-75C683489C87}"/>
                </a:ext>
              </a:extLst>
            </p:cNvPr>
            <p:cNvCxnSpPr>
              <a:cxnSpLocks/>
            </p:cNvCxnSpPr>
            <p:nvPr/>
          </p:nvCxnSpPr>
          <p:spPr>
            <a:xfrm>
              <a:off x="2929317" y="5545076"/>
              <a:ext cx="1456613"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3" name="Left Brace 7">
              <a:extLst>
                <a:ext uri="{FF2B5EF4-FFF2-40B4-BE49-F238E27FC236}">
                  <a16:creationId xmlns:a16="http://schemas.microsoft.com/office/drawing/2014/main" id="{01D7AD7E-DEB5-0B30-BFAA-08683F5F6259}"/>
                </a:ext>
              </a:extLst>
            </p:cNvPr>
            <p:cNvSpPr/>
            <p:nvPr/>
          </p:nvSpPr>
          <p:spPr>
            <a:xfrm rot="10800000">
              <a:off x="2438828" y="4780538"/>
              <a:ext cx="303092" cy="1482689"/>
            </a:xfrm>
            <a:prstGeom prst="leftBrace">
              <a:avLst>
                <a:gd name="adj1" fmla="val 8333"/>
                <a:gd name="adj2" fmla="val 48055"/>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TW"/>
            </a:p>
          </p:txBody>
        </p:sp>
        <p:sp>
          <p:nvSpPr>
            <p:cNvPr id="44" name="文字方塊 4">
              <a:extLst>
                <a:ext uri="{FF2B5EF4-FFF2-40B4-BE49-F238E27FC236}">
                  <a16:creationId xmlns:a16="http://schemas.microsoft.com/office/drawing/2014/main" id="{D552C061-8D68-615F-D516-95E7F8A0EC94}"/>
                </a:ext>
              </a:extLst>
            </p:cNvPr>
            <p:cNvSpPr txBox="1"/>
            <p:nvPr/>
          </p:nvSpPr>
          <p:spPr>
            <a:xfrm>
              <a:off x="59526" y="4148707"/>
              <a:ext cx="1999457"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2400">
                  <a:ea typeface="新細明體"/>
                  <a:cs typeface="Calibri"/>
                </a:rPr>
                <a:t>Labels of NLI</a:t>
              </a:r>
            </a:p>
          </p:txBody>
        </p:sp>
      </p:grpSp>
      <p:sp>
        <p:nvSpPr>
          <p:cNvPr id="4" name="日期版面配置區 3">
            <a:extLst>
              <a:ext uri="{FF2B5EF4-FFF2-40B4-BE49-F238E27FC236}">
                <a16:creationId xmlns:a16="http://schemas.microsoft.com/office/drawing/2014/main" id="{C4A1DB6D-C987-2412-E5DD-F1EB96A72E1F}"/>
              </a:ext>
            </a:extLst>
          </p:cNvPr>
          <p:cNvSpPr>
            <a:spLocks noGrp="1"/>
          </p:cNvSpPr>
          <p:nvPr>
            <p:ph type="dt" sz="half" idx="10"/>
          </p:nvPr>
        </p:nvSpPr>
        <p:spPr/>
        <p:txBody>
          <a:bodyPr/>
          <a:lstStyle/>
          <a:p>
            <a:r>
              <a:rPr lang="en" altLang="zh-TW" b="0" i="0">
                <a:effectLst/>
                <a:latin typeface="+mn-lt"/>
              </a:rPr>
              <a:t>Vu, Tu, et al. "</a:t>
            </a:r>
            <a:r>
              <a:rPr lang="en" altLang="zh-TW" b="0" i="0" err="1">
                <a:effectLst/>
                <a:latin typeface="+mn-lt"/>
              </a:rPr>
              <a:t>STraTA</a:t>
            </a:r>
            <a:r>
              <a:rPr lang="en" altLang="zh-TW" b="0" i="0">
                <a:effectLst/>
                <a:latin typeface="+mn-lt"/>
              </a:rPr>
              <a:t>: Self-Training with Task Augmentation for Better Few-shot Learning." </a:t>
            </a:r>
            <a:r>
              <a:rPr lang="en" altLang="zh-TW" b="0" i="1">
                <a:effectLst/>
                <a:latin typeface="+mn-lt"/>
              </a:rPr>
              <a:t>Proceedings of the 2021 Conference on Empirical Methods in Natural Language Processing</a:t>
            </a:r>
            <a:r>
              <a:rPr lang="en" altLang="zh-TW" b="0" i="0">
                <a:effectLst/>
                <a:latin typeface="+mn-lt"/>
              </a:rPr>
              <a:t>. 2021.</a:t>
            </a:r>
            <a:endParaRPr lang="en-TW" altLang="zh-TW">
              <a:latin typeface="+mn-lt"/>
            </a:endParaRPr>
          </a:p>
        </p:txBody>
      </p:sp>
      <p:pic>
        <p:nvPicPr>
          <p:cNvPr id="5" name="圖片 4">
            <a:extLst>
              <a:ext uri="{FF2B5EF4-FFF2-40B4-BE49-F238E27FC236}">
                <a16:creationId xmlns:a16="http://schemas.microsoft.com/office/drawing/2014/main" id="{17FC8D6D-A2B5-BA0A-30E7-19D3342C4651}"/>
              </a:ext>
            </a:extLst>
          </p:cNvPr>
          <p:cNvPicPr>
            <a:picLocks noChangeAspect="1"/>
          </p:cNvPicPr>
          <p:nvPr/>
        </p:nvPicPr>
        <p:blipFill>
          <a:blip r:embed="rId4"/>
          <a:stretch>
            <a:fillRect/>
          </a:stretch>
        </p:blipFill>
        <p:spPr>
          <a:xfrm>
            <a:off x="6134422" y="5301910"/>
            <a:ext cx="4104247" cy="494595"/>
          </a:xfrm>
          <a:prstGeom prst="rect">
            <a:avLst/>
          </a:prstGeom>
        </p:spPr>
      </p:pic>
      <p:pic>
        <p:nvPicPr>
          <p:cNvPr id="31" name="圖片 30">
            <a:extLst>
              <a:ext uri="{FF2B5EF4-FFF2-40B4-BE49-F238E27FC236}">
                <a16:creationId xmlns:a16="http://schemas.microsoft.com/office/drawing/2014/main" id="{8B961BAA-AFB1-15AA-D31F-F07D44EEEB27}"/>
              </a:ext>
            </a:extLst>
          </p:cNvPr>
          <p:cNvPicPr>
            <a:picLocks noChangeAspect="1"/>
          </p:cNvPicPr>
          <p:nvPr/>
        </p:nvPicPr>
        <p:blipFill>
          <a:blip r:embed="rId5"/>
          <a:stretch>
            <a:fillRect/>
          </a:stretch>
        </p:blipFill>
        <p:spPr>
          <a:xfrm>
            <a:off x="6763043" y="2859992"/>
            <a:ext cx="5215636" cy="469032"/>
          </a:xfrm>
          <a:prstGeom prst="rect">
            <a:avLst/>
          </a:prstGeom>
        </p:spPr>
      </p:pic>
    </p:spTree>
    <p:extLst>
      <p:ext uri="{BB962C8B-B14F-4D97-AF65-F5344CB8AC3E}">
        <p14:creationId xmlns:p14="http://schemas.microsoft.com/office/powerpoint/2010/main" val="881990276"/>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3DFFE71-EA10-E933-EAD8-7A36449499AF}"/>
              </a:ext>
            </a:extLst>
          </p:cNvPr>
          <p:cNvSpPr>
            <a:spLocks noGrp="1"/>
          </p:cNvSpPr>
          <p:nvPr>
            <p:ph type="title"/>
          </p:nvPr>
        </p:nvSpPr>
        <p:spPr/>
        <p:txBody>
          <a:bodyPr>
            <a:normAutofit/>
          </a:bodyPr>
          <a:lstStyle/>
          <a:p>
            <a:r>
              <a:rPr lang="en-US" altLang="zh-TW" sz="3600"/>
              <a:t>Semi-supervised learning with PLMs: </a:t>
            </a:r>
            <a:r>
              <a:rPr lang="en-US" altLang="zh-TW" sz="3600" err="1"/>
              <a:t>STraTa</a:t>
            </a:r>
            <a:endParaRPr kumimoji="1" lang="zh-TW" altLang="en-US" sz="3600"/>
          </a:p>
        </p:txBody>
      </p:sp>
      <p:sp>
        <p:nvSpPr>
          <p:cNvPr id="3" name="內容版面配置區 2">
            <a:extLst>
              <a:ext uri="{FF2B5EF4-FFF2-40B4-BE49-F238E27FC236}">
                <a16:creationId xmlns:a16="http://schemas.microsoft.com/office/drawing/2014/main" id="{FD4F79A0-19FE-D4CF-ABD7-51CCF4DD732F}"/>
              </a:ext>
            </a:extLst>
          </p:cNvPr>
          <p:cNvSpPr>
            <a:spLocks noGrp="1"/>
          </p:cNvSpPr>
          <p:nvPr>
            <p:ph idx="1"/>
          </p:nvPr>
        </p:nvSpPr>
        <p:spPr>
          <a:xfrm>
            <a:off x="838200" y="1219200"/>
            <a:ext cx="10515600" cy="4957763"/>
          </a:xfrm>
        </p:spPr>
        <p:txBody>
          <a:bodyPr/>
          <a:lstStyle/>
          <a:p>
            <a:r>
              <a:rPr lang="en" altLang="zh-TW" b="1"/>
              <a:t>S</a:t>
            </a:r>
            <a:r>
              <a:rPr lang="en" altLang="zh-TW"/>
              <a:t>elf-</a:t>
            </a:r>
            <a:r>
              <a:rPr lang="en" altLang="zh-TW" b="1"/>
              <a:t>Tra</a:t>
            </a:r>
            <a:r>
              <a:rPr lang="en" altLang="zh-TW"/>
              <a:t>ining with </a:t>
            </a:r>
            <a:r>
              <a:rPr lang="en" altLang="zh-TW" b="1"/>
              <a:t>T</a:t>
            </a:r>
            <a:r>
              <a:rPr lang="en" altLang="zh-TW"/>
              <a:t>ask </a:t>
            </a:r>
            <a:r>
              <a:rPr lang="en" altLang="zh-TW" b="1"/>
              <a:t>A</a:t>
            </a:r>
            <a:r>
              <a:rPr lang="en" altLang="zh-TW"/>
              <a:t>ugmentation (</a:t>
            </a:r>
            <a:r>
              <a:rPr kumimoji="1" lang="en-US" altLang="zh-TW" b="1" err="1"/>
              <a:t>STraTA</a:t>
            </a:r>
            <a:r>
              <a:rPr kumimoji="1" lang="en-US" altLang="zh-TW"/>
              <a:t>)</a:t>
            </a:r>
          </a:p>
          <a:p>
            <a:pPr lvl="1"/>
            <a:r>
              <a:rPr kumimoji="1" lang="en-US" altLang="zh-TW"/>
              <a:t>Task augmentation: sentiment classification as the target task </a:t>
            </a:r>
          </a:p>
          <a:p>
            <a:pPr lvl="2"/>
            <a:r>
              <a:rPr kumimoji="1" lang="en-US" altLang="zh-TW"/>
              <a:t>Step 3: Use the generated in-domain NLI dataset to fine-tune an NLI model. The fine-tuned model is used to initialize the teacher model and student model in self-training</a:t>
            </a:r>
          </a:p>
        </p:txBody>
      </p:sp>
      <p:cxnSp>
        <p:nvCxnSpPr>
          <p:cNvPr id="38" name="直線單箭頭接點 22">
            <a:extLst>
              <a:ext uri="{FF2B5EF4-FFF2-40B4-BE49-F238E27FC236}">
                <a16:creationId xmlns:a16="http://schemas.microsoft.com/office/drawing/2014/main" id="{60C9F5FB-4EBB-7ADA-BA61-EE02D801CA4C}"/>
              </a:ext>
            </a:extLst>
          </p:cNvPr>
          <p:cNvCxnSpPr>
            <a:cxnSpLocks/>
          </p:cNvCxnSpPr>
          <p:nvPr/>
        </p:nvCxnSpPr>
        <p:spPr>
          <a:xfrm>
            <a:off x="4863924" y="4889326"/>
            <a:ext cx="865825"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22" name="群組 21">
            <a:extLst>
              <a:ext uri="{FF2B5EF4-FFF2-40B4-BE49-F238E27FC236}">
                <a16:creationId xmlns:a16="http://schemas.microsoft.com/office/drawing/2014/main" id="{CEE726AC-0DFF-818D-B234-EE9EE724888C}"/>
              </a:ext>
            </a:extLst>
          </p:cNvPr>
          <p:cNvGrpSpPr/>
          <p:nvPr/>
        </p:nvGrpSpPr>
        <p:grpSpPr>
          <a:xfrm>
            <a:off x="702392" y="4610812"/>
            <a:ext cx="3703324" cy="551400"/>
            <a:chOff x="4479628" y="5269376"/>
            <a:chExt cx="3703324" cy="551400"/>
          </a:xfrm>
        </p:grpSpPr>
        <p:sp>
          <p:nvSpPr>
            <p:cNvPr id="34" name="文字方塊 13">
              <a:extLst>
                <a:ext uri="{FF2B5EF4-FFF2-40B4-BE49-F238E27FC236}">
                  <a16:creationId xmlns:a16="http://schemas.microsoft.com/office/drawing/2014/main" id="{A395220F-3DDB-C51F-219A-F6C476C8E8D3}"/>
                </a:ext>
              </a:extLst>
            </p:cNvPr>
            <p:cNvSpPr txBox="1"/>
            <p:nvPr/>
          </p:nvSpPr>
          <p:spPr>
            <a:xfrm>
              <a:off x="4479628" y="5315350"/>
              <a:ext cx="1652657" cy="461665"/>
            </a:xfrm>
            <a:prstGeom prst="rect">
              <a:avLst/>
            </a:prstGeom>
            <a:solidFill>
              <a:srgbClr val="FFC000"/>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2400" b="1">
                  <a:solidFill>
                    <a:srgbClr val="FF2600"/>
                  </a:solidFill>
                  <a:ea typeface="新細明體"/>
                  <a:cs typeface="Calibri"/>
                </a:rPr>
                <a:t>entailment</a:t>
              </a:r>
              <a:endParaRPr lang="zh-TW" altLang="zh-TW" sz="2400" b="1">
                <a:solidFill>
                  <a:srgbClr val="FF2600"/>
                </a:solidFill>
                <a:cs typeface="Calibri" panose="020F0502020204030204"/>
              </a:endParaRPr>
            </a:p>
          </p:txBody>
        </p:sp>
        <p:sp>
          <p:nvSpPr>
            <p:cNvPr id="35" name="文字方塊 13">
              <a:extLst>
                <a:ext uri="{FF2B5EF4-FFF2-40B4-BE49-F238E27FC236}">
                  <a16:creationId xmlns:a16="http://schemas.microsoft.com/office/drawing/2014/main" id="{FC931D7E-8F58-B0A8-F3B2-D7581D9D3C58}"/>
                </a:ext>
              </a:extLst>
            </p:cNvPr>
            <p:cNvSpPr txBox="1"/>
            <p:nvPr/>
          </p:nvSpPr>
          <p:spPr>
            <a:xfrm>
              <a:off x="6530295" y="5315350"/>
              <a:ext cx="1652657" cy="461665"/>
            </a:xfrm>
            <a:prstGeom prst="rect">
              <a:avLst/>
            </a:prstGeom>
            <a:solidFill>
              <a:srgbClr val="FAE600"/>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2400">
                  <a:ea typeface="新細明體"/>
                  <a:cs typeface="Calibri"/>
                </a:rPr>
                <a:t>Hypothesis</a:t>
              </a:r>
              <a:endParaRPr lang="zh-TW" altLang="en-US" sz="2400">
                <a:ea typeface="新細明體"/>
                <a:cs typeface="Calibri"/>
              </a:endParaRPr>
            </a:p>
          </p:txBody>
        </p:sp>
        <p:pic>
          <p:nvPicPr>
            <p:cNvPr id="20" name="圖形 13" descr="文件 以實心填滿">
              <a:extLst>
                <a:ext uri="{FF2B5EF4-FFF2-40B4-BE49-F238E27FC236}">
                  <a16:creationId xmlns:a16="http://schemas.microsoft.com/office/drawing/2014/main" id="{919B8F26-5E8C-70B8-56C0-5C88D2BB07D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031095" y="5269376"/>
              <a:ext cx="600390" cy="551400"/>
            </a:xfrm>
            <a:prstGeom prst="rect">
              <a:avLst/>
            </a:prstGeom>
          </p:spPr>
        </p:pic>
      </p:grpSp>
      <p:grpSp>
        <p:nvGrpSpPr>
          <p:cNvPr id="23" name="群組 22">
            <a:extLst>
              <a:ext uri="{FF2B5EF4-FFF2-40B4-BE49-F238E27FC236}">
                <a16:creationId xmlns:a16="http://schemas.microsoft.com/office/drawing/2014/main" id="{B1AD2D10-EEA9-6FF5-8F06-240B83D12DFD}"/>
              </a:ext>
            </a:extLst>
          </p:cNvPr>
          <p:cNvGrpSpPr/>
          <p:nvPr/>
        </p:nvGrpSpPr>
        <p:grpSpPr>
          <a:xfrm>
            <a:off x="355592" y="3900273"/>
            <a:ext cx="4050124" cy="551400"/>
            <a:chOff x="4132828" y="5269376"/>
            <a:chExt cx="4050124" cy="551400"/>
          </a:xfrm>
        </p:grpSpPr>
        <p:sp>
          <p:nvSpPr>
            <p:cNvPr id="24" name="文字方塊 13">
              <a:extLst>
                <a:ext uri="{FF2B5EF4-FFF2-40B4-BE49-F238E27FC236}">
                  <a16:creationId xmlns:a16="http://schemas.microsoft.com/office/drawing/2014/main" id="{0E74B7CD-421B-ADAC-F26E-18C065180E46}"/>
                </a:ext>
              </a:extLst>
            </p:cNvPr>
            <p:cNvSpPr txBox="1"/>
            <p:nvPr/>
          </p:nvSpPr>
          <p:spPr>
            <a:xfrm>
              <a:off x="4132828" y="5315350"/>
              <a:ext cx="1999457" cy="461665"/>
            </a:xfrm>
            <a:prstGeom prst="rect">
              <a:avLst/>
            </a:prstGeom>
            <a:solidFill>
              <a:srgbClr val="FFC000"/>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2400" b="1">
                  <a:solidFill>
                    <a:srgbClr val="008F00"/>
                  </a:solidFill>
                  <a:ea typeface="新細明體"/>
                  <a:cs typeface="Calibri"/>
                </a:rPr>
                <a:t>contradiction</a:t>
              </a:r>
              <a:endParaRPr lang="zh-TW" altLang="zh-TW" sz="2400" b="1">
                <a:solidFill>
                  <a:srgbClr val="008F00"/>
                </a:solidFill>
                <a:cs typeface="Calibri" panose="020F0502020204030204"/>
              </a:endParaRPr>
            </a:p>
          </p:txBody>
        </p:sp>
        <p:sp>
          <p:nvSpPr>
            <p:cNvPr id="25" name="文字方塊 13">
              <a:extLst>
                <a:ext uri="{FF2B5EF4-FFF2-40B4-BE49-F238E27FC236}">
                  <a16:creationId xmlns:a16="http://schemas.microsoft.com/office/drawing/2014/main" id="{EDEC49FD-2EB7-2439-4FF4-B27977F4BB7B}"/>
                </a:ext>
              </a:extLst>
            </p:cNvPr>
            <p:cNvSpPr txBox="1"/>
            <p:nvPr/>
          </p:nvSpPr>
          <p:spPr>
            <a:xfrm>
              <a:off x="6530295" y="5315350"/>
              <a:ext cx="1652657" cy="461665"/>
            </a:xfrm>
            <a:prstGeom prst="rect">
              <a:avLst/>
            </a:prstGeom>
            <a:solidFill>
              <a:srgbClr val="FAE600"/>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2400">
                  <a:ea typeface="新細明體"/>
                  <a:cs typeface="Calibri"/>
                </a:rPr>
                <a:t>Hypothesis</a:t>
              </a:r>
              <a:endParaRPr lang="zh-TW" altLang="en-US" sz="2400">
                <a:ea typeface="新細明體"/>
                <a:cs typeface="Calibri"/>
              </a:endParaRPr>
            </a:p>
          </p:txBody>
        </p:sp>
        <p:pic>
          <p:nvPicPr>
            <p:cNvPr id="28" name="圖形 13" descr="文件 以實心填滿">
              <a:extLst>
                <a:ext uri="{FF2B5EF4-FFF2-40B4-BE49-F238E27FC236}">
                  <a16:creationId xmlns:a16="http://schemas.microsoft.com/office/drawing/2014/main" id="{FE8F79DC-EA39-415D-6892-2841F881ED9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031095" y="5269376"/>
              <a:ext cx="600390" cy="551400"/>
            </a:xfrm>
            <a:prstGeom prst="rect">
              <a:avLst/>
            </a:prstGeom>
          </p:spPr>
        </p:pic>
      </p:grpSp>
      <p:grpSp>
        <p:nvGrpSpPr>
          <p:cNvPr id="29" name="群組 28">
            <a:extLst>
              <a:ext uri="{FF2B5EF4-FFF2-40B4-BE49-F238E27FC236}">
                <a16:creationId xmlns:a16="http://schemas.microsoft.com/office/drawing/2014/main" id="{BACA9679-5261-9327-D79F-8DBF65584020}"/>
              </a:ext>
            </a:extLst>
          </p:cNvPr>
          <p:cNvGrpSpPr/>
          <p:nvPr/>
        </p:nvGrpSpPr>
        <p:grpSpPr>
          <a:xfrm>
            <a:off x="1201592" y="5290389"/>
            <a:ext cx="3204124" cy="551400"/>
            <a:chOff x="4978828" y="5269376"/>
            <a:chExt cx="3204124" cy="551400"/>
          </a:xfrm>
        </p:grpSpPr>
        <p:sp>
          <p:nvSpPr>
            <p:cNvPr id="30" name="文字方塊 13">
              <a:extLst>
                <a:ext uri="{FF2B5EF4-FFF2-40B4-BE49-F238E27FC236}">
                  <a16:creationId xmlns:a16="http://schemas.microsoft.com/office/drawing/2014/main" id="{40399C6A-0857-A34A-3B4F-48CFAFC46FCE}"/>
                </a:ext>
              </a:extLst>
            </p:cNvPr>
            <p:cNvSpPr txBox="1"/>
            <p:nvPr/>
          </p:nvSpPr>
          <p:spPr>
            <a:xfrm>
              <a:off x="4978828" y="5315350"/>
              <a:ext cx="1153457" cy="461665"/>
            </a:xfrm>
            <a:prstGeom prst="rect">
              <a:avLst/>
            </a:prstGeom>
            <a:solidFill>
              <a:srgbClr val="FFC000"/>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2400" b="1">
                  <a:solidFill>
                    <a:srgbClr val="0432FF"/>
                  </a:solidFill>
                  <a:ea typeface="新細明體"/>
                  <a:cs typeface="Calibri"/>
                </a:rPr>
                <a:t>neutral</a:t>
              </a:r>
              <a:endParaRPr lang="zh-TW" altLang="zh-TW" sz="2400" b="1">
                <a:solidFill>
                  <a:srgbClr val="0432FF"/>
                </a:solidFill>
                <a:cs typeface="Calibri" panose="020F0502020204030204"/>
              </a:endParaRPr>
            </a:p>
          </p:txBody>
        </p:sp>
        <p:sp>
          <p:nvSpPr>
            <p:cNvPr id="31" name="文字方塊 13">
              <a:extLst>
                <a:ext uri="{FF2B5EF4-FFF2-40B4-BE49-F238E27FC236}">
                  <a16:creationId xmlns:a16="http://schemas.microsoft.com/office/drawing/2014/main" id="{8DEC59DF-8AFA-F110-77B1-66C9F93960A8}"/>
                </a:ext>
              </a:extLst>
            </p:cNvPr>
            <p:cNvSpPr txBox="1"/>
            <p:nvPr/>
          </p:nvSpPr>
          <p:spPr>
            <a:xfrm>
              <a:off x="6530295" y="5315350"/>
              <a:ext cx="1652657" cy="461665"/>
            </a:xfrm>
            <a:prstGeom prst="rect">
              <a:avLst/>
            </a:prstGeom>
            <a:solidFill>
              <a:srgbClr val="FAE600"/>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2400">
                  <a:ea typeface="新細明體"/>
                  <a:cs typeface="Calibri"/>
                </a:rPr>
                <a:t>Hypothesis</a:t>
              </a:r>
              <a:endParaRPr lang="zh-TW" altLang="en-US" sz="2400">
                <a:ea typeface="新細明體"/>
                <a:cs typeface="Calibri"/>
              </a:endParaRPr>
            </a:p>
          </p:txBody>
        </p:sp>
        <p:pic>
          <p:nvPicPr>
            <p:cNvPr id="32" name="圖形 13" descr="文件 以實心填滿">
              <a:extLst>
                <a:ext uri="{FF2B5EF4-FFF2-40B4-BE49-F238E27FC236}">
                  <a16:creationId xmlns:a16="http://schemas.microsoft.com/office/drawing/2014/main" id="{65E0E64F-CF0C-907D-BE89-B0A42C3E81D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031095" y="5269376"/>
              <a:ext cx="600390" cy="551400"/>
            </a:xfrm>
            <a:prstGeom prst="rect">
              <a:avLst/>
            </a:prstGeom>
          </p:spPr>
        </p:pic>
      </p:grpSp>
      <p:sp>
        <p:nvSpPr>
          <p:cNvPr id="48" name="文字方塊 4">
            <a:extLst>
              <a:ext uri="{FF2B5EF4-FFF2-40B4-BE49-F238E27FC236}">
                <a16:creationId xmlns:a16="http://schemas.microsoft.com/office/drawing/2014/main" id="{BB851872-2CEA-CAC4-0FAD-ACB2AA4890FB}"/>
              </a:ext>
            </a:extLst>
          </p:cNvPr>
          <p:cNvSpPr txBox="1"/>
          <p:nvPr/>
        </p:nvSpPr>
        <p:spPr>
          <a:xfrm>
            <a:off x="4560319" y="4255723"/>
            <a:ext cx="1423242"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2400">
                <a:ea typeface="新細明體"/>
                <a:cs typeface="Calibri"/>
              </a:rPr>
              <a:t>Fine-tune</a:t>
            </a:r>
            <a:endParaRPr lang="zh-TW">
              <a:cs typeface="Calibri" panose="020F0502020204030204"/>
            </a:endParaRPr>
          </a:p>
        </p:txBody>
      </p:sp>
      <p:sp>
        <p:nvSpPr>
          <p:cNvPr id="49" name="圓角矩形 48">
            <a:extLst>
              <a:ext uri="{FF2B5EF4-FFF2-40B4-BE49-F238E27FC236}">
                <a16:creationId xmlns:a16="http://schemas.microsoft.com/office/drawing/2014/main" id="{980E125D-11AD-DDD2-4F98-5E69C244E9B8}"/>
              </a:ext>
            </a:extLst>
          </p:cNvPr>
          <p:cNvSpPr/>
          <p:nvPr/>
        </p:nvSpPr>
        <p:spPr>
          <a:xfrm>
            <a:off x="6111786" y="4118732"/>
            <a:ext cx="3893574" cy="1541188"/>
          </a:xfrm>
          <a:prstGeom prst="roundRect">
            <a:avLst>
              <a:gd name="adj" fmla="val 20922"/>
            </a:avLst>
          </a:prstGeom>
          <a:solidFill>
            <a:srgbClr val="8AD3FF"/>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a:solidFill>
                  <a:schemeClr val="tx1"/>
                </a:solidFill>
                <a:ea typeface="新細明體"/>
                <a:cs typeface="Calibri"/>
              </a:rPr>
              <a:t>Pre-trained Language Model</a:t>
            </a:r>
            <a:endParaRPr lang="zh-TW" altLang="en-US" sz="2400">
              <a:solidFill>
                <a:schemeClr val="tx1"/>
              </a:solidFill>
              <a:ea typeface="新細明體"/>
              <a:cs typeface="Calibri"/>
            </a:endParaRPr>
          </a:p>
        </p:txBody>
      </p:sp>
      <p:sp>
        <p:nvSpPr>
          <p:cNvPr id="9" name="矩形 91">
            <a:extLst>
              <a:ext uri="{FF2B5EF4-FFF2-40B4-BE49-F238E27FC236}">
                <a16:creationId xmlns:a16="http://schemas.microsoft.com/office/drawing/2014/main" id="{867BAC9B-546A-D191-9B32-F347FC7B2DCD}"/>
              </a:ext>
            </a:extLst>
          </p:cNvPr>
          <p:cNvSpPr/>
          <p:nvPr/>
        </p:nvSpPr>
        <p:spPr>
          <a:xfrm>
            <a:off x="2294851" y="3900273"/>
            <a:ext cx="542806" cy="194151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文字方塊 4">
            <a:extLst>
              <a:ext uri="{FF2B5EF4-FFF2-40B4-BE49-F238E27FC236}">
                <a16:creationId xmlns:a16="http://schemas.microsoft.com/office/drawing/2014/main" id="{DDA7A4CF-10F9-5B15-9EF4-E05575786459}"/>
              </a:ext>
            </a:extLst>
          </p:cNvPr>
          <p:cNvSpPr txBox="1"/>
          <p:nvPr/>
        </p:nvSpPr>
        <p:spPr>
          <a:xfrm>
            <a:off x="1951837" y="2953956"/>
            <a:ext cx="1228833" cy="92333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a:ea typeface="新細明體"/>
                <a:cs typeface="Calibri"/>
              </a:rPr>
              <a:t>The unlabeled data</a:t>
            </a:r>
            <a:endParaRPr lang="zh-TW">
              <a:cs typeface="Calibri" panose="020F0502020204030204"/>
            </a:endParaRPr>
          </a:p>
        </p:txBody>
      </p:sp>
      <p:sp>
        <p:nvSpPr>
          <p:cNvPr id="4" name="日期版面配置區 3">
            <a:extLst>
              <a:ext uri="{FF2B5EF4-FFF2-40B4-BE49-F238E27FC236}">
                <a16:creationId xmlns:a16="http://schemas.microsoft.com/office/drawing/2014/main" id="{2AC36D80-78BF-39F5-64F3-6A304A80D5F7}"/>
              </a:ext>
            </a:extLst>
          </p:cNvPr>
          <p:cNvSpPr>
            <a:spLocks noGrp="1"/>
          </p:cNvSpPr>
          <p:nvPr>
            <p:ph type="dt" sz="half" idx="10"/>
          </p:nvPr>
        </p:nvSpPr>
        <p:spPr/>
        <p:txBody>
          <a:bodyPr/>
          <a:lstStyle/>
          <a:p>
            <a:r>
              <a:rPr lang="en" altLang="zh-TW" b="0" i="0">
                <a:effectLst/>
                <a:latin typeface="+mn-lt"/>
              </a:rPr>
              <a:t>Vu, Tu, et al. "</a:t>
            </a:r>
            <a:r>
              <a:rPr lang="en" altLang="zh-TW" b="0" i="0" err="1">
                <a:effectLst/>
                <a:latin typeface="+mn-lt"/>
              </a:rPr>
              <a:t>STraTA</a:t>
            </a:r>
            <a:r>
              <a:rPr lang="en" altLang="zh-TW" b="0" i="0">
                <a:effectLst/>
                <a:latin typeface="+mn-lt"/>
              </a:rPr>
              <a:t>: Self-Training with Task Augmentation for Better Few-shot Learning." </a:t>
            </a:r>
            <a:r>
              <a:rPr lang="en" altLang="zh-TW" b="0" i="1">
                <a:effectLst/>
                <a:latin typeface="+mn-lt"/>
              </a:rPr>
              <a:t>Proceedings of the 2021 Conference on Empirical Methods in Natural Language Processing</a:t>
            </a:r>
            <a:r>
              <a:rPr lang="en" altLang="zh-TW" b="0" i="0">
                <a:effectLst/>
                <a:latin typeface="+mn-lt"/>
              </a:rPr>
              <a:t>. 2021.</a:t>
            </a:r>
            <a:endParaRPr lang="en-TW" altLang="zh-TW">
              <a:latin typeface="+mn-lt"/>
            </a:endParaRPr>
          </a:p>
        </p:txBody>
      </p:sp>
    </p:spTree>
    <p:extLst>
      <p:ext uri="{BB962C8B-B14F-4D97-AF65-F5344CB8AC3E}">
        <p14:creationId xmlns:p14="http://schemas.microsoft.com/office/powerpoint/2010/main" val="3305030348"/>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3DFFE71-EA10-E933-EAD8-7A36449499AF}"/>
              </a:ext>
            </a:extLst>
          </p:cNvPr>
          <p:cNvSpPr>
            <a:spLocks noGrp="1"/>
          </p:cNvSpPr>
          <p:nvPr>
            <p:ph type="title"/>
          </p:nvPr>
        </p:nvSpPr>
        <p:spPr/>
        <p:txBody>
          <a:bodyPr>
            <a:normAutofit/>
          </a:bodyPr>
          <a:lstStyle/>
          <a:p>
            <a:r>
              <a:rPr lang="en-US" altLang="zh-TW" sz="3600"/>
              <a:t>Semi-supervised learning with PLMs: </a:t>
            </a:r>
            <a:r>
              <a:rPr lang="en-US" altLang="zh-TW" sz="3600" err="1"/>
              <a:t>STraTa</a:t>
            </a:r>
            <a:endParaRPr kumimoji="1" lang="zh-TW" altLang="en-US" sz="3600"/>
          </a:p>
        </p:txBody>
      </p:sp>
      <p:sp>
        <p:nvSpPr>
          <p:cNvPr id="3" name="內容版面配置區 2">
            <a:extLst>
              <a:ext uri="{FF2B5EF4-FFF2-40B4-BE49-F238E27FC236}">
                <a16:creationId xmlns:a16="http://schemas.microsoft.com/office/drawing/2014/main" id="{FD4F79A0-19FE-D4CF-ABD7-51CCF4DD732F}"/>
              </a:ext>
            </a:extLst>
          </p:cNvPr>
          <p:cNvSpPr>
            <a:spLocks noGrp="1"/>
          </p:cNvSpPr>
          <p:nvPr>
            <p:ph idx="1"/>
          </p:nvPr>
        </p:nvSpPr>
        <p:spPr>
          <a:xfrm>
            <a:off x="838200" y="1219200"/>
            <a:ext cx="10515600" cy="4957763"/>
          </a:xfrm>
        </p:spPr>
        <p:txBody>
          <a:bodyPr/>
          <a:lstStyle/>
          <a:p>
            <a:r>
              <a:rPr lang="en" altLang="zh-TW" b="1"/>
              <a:t>S</a:t>
            </a:r>
            <a:r>
              <a:rPr lang="en" altLang="zh-TW"/>
              <a:t>elf-</a:t>
            </a:r>
            <a:r>
              <a:rPr lang="en" altLang="zh-TW" b="1"/>
              <a:t>Tra</a:t>
            </a:r>
            <a:r>
              <a:rPr lang="en" altLang="zh-TW"/>
              <a:t>ining with </a:t>
            </a:r>
            <a:r>
              <a:rPr lang="en" altLang="zh-TW" b="1"/>
              <a:t>T</a:t>
            </a:r>
            <a:r>
              <a:rPr lang="en" altLang="zh-TW"/>
              <a:t>ask </a:t>
            </a:r>
            <a:r>
              <a:rPr lang="en" altLang="zh-TW" b="1"/>
              <a:t>A</a:t>
            </a:r>
            <a:r>
              <a:rPr lang="en" altLang="zh-TW"/>
              <a:t>ugmentation (</a:t>
            </a:r>
            <a:r>
              <a:rPr kumimoji="1" lang="en-US" altLang="zh-TW" b="1" err="1"/>
              <a:t>STraTA</a:t>
            </a:r>
            <a:r>
              <a:rPr kumimoji="1" lang="en-US" altLang="zh-TW"/>
              <a:t>)</a:t>
            </a:r>
          </a:p>
          <a:p>
            <a:pPr lvl="1"/>
            <a:r>
              <a:rPr kumimoji="1" lang="en-US" altLang="zh-TW"/>
              <a:t>Task augmentation: using sentiment classification as an example</a:t>
            </a:r>
          </a:p>
          <a:p>
            <a:pPr lvl="2"/>
            <a:r>
              <a:rPr kumimoji="1" lang="en-US" altLang="zh-TW"/>
              <a:t>Step 3: Use the generated in-domain NLI dataset to fine-tune an NLI model. The fine-tuned model is used to initialize the teacher model and student model in self-training</a:t>
            </a:r>
          </a:p>
        </p:txBody>
      </p:sp>
      <p:pic>
        <p:nvPicPr>
          <p:cNvPr id="6" name="圖片 5">
            <a:extLst>
              <a:ext uri="{FF2B5EF4-FFF2-40B4-BE49-F238E27FC236}">
                <a16:creationId xmlns:a16="http://schemas.microsoft.com/office/drawing/2014/main" id="{F501BB5E-A82F-B0E5-A23F-12D62DC13073}"/>
              </a:ext>
            </a:extLst>
          </p:cNvPr>
          <p:cNvPicPr>
            <a:picLocks noChangeAspect="1"/>
          </p:cNvPicPr>
          <p:nvPr/>
        </p:nvPicPr>
        <p:blipFill rotWithShape="1">
          <a:blip r:embed="rId2"/>
          <a:srcRect l="-961" r="-715"/>
          <a:stretch/>
        </p:blipFill>
        <p:spPr>
          <a:xfrm>
            <a:off x="1046072" y="2720963"/>
            <a:ext cx="10099856" cy="3456000"/>
          </a:xfrm>
          <a:prstGeom prst="rect">
            <a:avLst/>
          </a:prstGeom>
        </p:spPr>
      </p:pic>
      <p:sp>
        <p:nvSpPr>
          <p:cNvPr id="7" name="圓角矩形 6">
            <a:extLst>
              <a:ext uri="{FF2B5EF4-FFF2-40B4-BE49-F238E27FC236}">
                <a16:creationId xmlns:a16="http://schemas.microsoft.com/office/drawing/2014/main" id="{4691F7AD-FABC-916A-3FDA-F081AC4A1258}"/>
              </a:ext>
            </a:extLst>
          </p:cNvPr>
          <p:cNvSpPr/>
          <p:nvPr/>
        </p:nvSpPr>
        <p:spPr>
          <a:xfrm>
            <a:off x="5257800" y="4336026"/>
            <a:ext cx="1327356" cy="538316"/>
          </a:xfrm>
          <a:prstGeom prst="roundRect">
            <a:avLst>
              <a:gd name="adj" fmla="val 20922"/>
            </a:avLst>
          </a:prstGeom>
          <a:solidFill>
            <a:srgbClr val="8AD3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200" b="1">
                <a:solidFill>
                  <a:schemeClr val="tx1"/>
                </a:solidFill>
                <a:ea typeface="新細明體"/>
                <a:cs typeface="Calibri"/>
              </a:rPr>
              <a:t>Intermediate</a:t>
            </a:r>
            <a:br>
              <a:rPr lang="en-US" altLang="zh-TW" sz="1200" b="1">
                <a:solidFill>
                  <a:schemeClr val="tx1"/>
                </a:solidFill>
                <a:ea typeface="新細明體"/>
                <a:cs typeface="Calibri"/>
              </a:rPr>
            </a:br>
            <a:r>
              <a:rPr lang="en-US" altLang="zh-TW" sz="1200" b="1">
                <a:solidFill>
                  <a:schemeClr val="tx1"/>
                </a:solidFill>
                <a:ea typeface="新細明體"/>
                <a:cs typeface="Calibri"/>
              </a:rPr>
              <a:t>-Task Model</a:t>
            </a:r>
            <a:endParaRPr lang="zh-TW" altLang="en-US" sz="1200" b="1">
              <a:solidFill>
                <a:schemeClr val="tx1"/>
              </a:solidFill>
              <a:ea typeface="新細明體"/>
              <a:cs typeface="Calibri"/>
            </a:endParaRPr>
          </a:p>
        </p:txBody>
      </p:sp>
      <p:sp>
        <p:nvSpPr>
          <p:cNvPr id="8" name="圓角矩形 7">
            <a:extLst>
              <a:ext uri="{FF2B5EF4-FFF2-40B4-BE49-F238E27FC236}">
                <a16:creationId xmlns:a16="http://schemas.microsoft.com/office/drawing/2014/main" id="{C424E8D5-59C1-FC94-E33D-0E5F92242083}"/>
              </a:ext>
            </a:extLst>
          </p:cNvPr>
          <p:cNvSpPr/>
          <p:nvPr/>
        </p:nvSpPr>
        <p:spPr>
          <a:xfrm>
            <a:off x="5432322" y="5100483"/>
            <a:ext cx="1049594" cy="865239"/>
          </a:xfrm>
          <a:prstGeom prst="roundRect">
            <a:avLst>
              <a:gd name="adj" fmla="val 20922"/>
            </a:avLst>
          </a:prstGeom>
          <a:solidFill>
            <a:srgbClr val="90FC93"/>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200" b="1">
                <a:solidFill>
                  <a:schemeClr val="tx1"/>
                </a:solidFill>
                <a:ea typeface="新細明體"/>
                <a:cs typeface="Calibri"/>
              </a:rPr>
              <a:t>Synthetic</a:t>
            </a:r>
            <a:br>
              <a:rPr lang="en-US" altLang="zh-TW" sz="1200" b="1">
                <a:solidFill>
                  <a:schemeClr val="tx1"/>
                </a:solidFill>
                <a:ea typeface="新細明體"/>
                <a:cs typeface="Calibri"/>
              </a:rPr>
            </a:br>
            <a:r>
              <a:rPr lang="en-US" altLang="zh-TW" sz="1200" b="1">
                <a:solidFill>
                  <a:schemeClr val="tx1"/>
                </a:solidFill>
                <a:ea typeface="新細明體"/>
                <a:cs typeface="Calibri"/>
              </a:rPr>
              <a:t>NLI</a:t>
            </a:r>
            <a:br>
              <a:rPr lang="en-US" altLang="zh-TW" sz="1200" b="1">
                <a:solidFill>
                  <a:schemeClr val="tx1"/>
                </a:solidFill>
                <a:ea typeface="新細明體"/>
                <a:cs typeface="Calibri"/>
              </a:rPr>
            </a:br>
            <a:r>
              <a:rPr lang="en-US" altLang="zh-TW" sz="1200" b="1">
                <a:solidFill>
                  <a:schemeClr val="tx1"/>
                </a:solidFill>
                <a:ea typeface="新細明體"/>
                <a:cs typeface="Calibri"/>
              </a:rPr>
              <a:t>Dataset</a:t>
            </a:r>
            <a:endParaRPr lang="zh-TW" altLang="en-US" sz="1200" b="1">
              <a:solidFill>
                <a:schemeClr val="tx1"/>
              </a:solidFill>
              <a:ea typeface="新細明體"/>
              <a:cs typeface="Calibri"/>
            </a:endParaRPr>
          </a:p>
        </p:txBody>
      </p:sp>
      <p:sp>
        <p:nvSpPr>
          <p:cNvPr id="4" name="日期版面配置區 3">
            <a:extLst>
              <a:ext uri="{FF2B5EF4-FFF2-40B4-BE49-F238E27FC236}">
                <a16:creationId xmlns:a16="http://schemas.microsoft.com/office/drawing/2014/main" id="{1837B586-7B7D-818E-821A-32E37F2B180C}"/>
              </a:ext>
            </a:extLst>
          </p:cNvPr>
          <p:cNvSpPr>
            <a:spLocks noGrp="1"/>
          </p:cNvSpPr>
          <p:nvPr>
            <p:ph type="dt" sz="half" idx="10"/>
          </p:nvPr>
        </p:nvSpPr>
        <p:spPr/>
        <p:txBody>
          <a:bodyPr/>
          <a:lstStyle/>
          <a:p>
            <a:r>
              <a:rPr lang="en" altLang="zh-TW" b="0" i="0">
                <a:effectLst/>
                <a:latin typeface="+mn-lt"/>
              </a:rPr>
              <a:t>Vu, Tu, et al. "</a:t>
            </a:r>
            <a:r>
              <a:rPr lang="en" altLang="zh-TW" b="0" i="0" err="1">
                <a:effectLst/>
                <a:latin typeface="+mn-lt"/>
              </a:rPr>
              <a:t>STraTA</a:t>
            </a:r>
            <a:r>
              <a:rPr lang="en" altLang="zh-TW" b="0" i="0">
                <a:effectLst/>
                <a:latin typeface="+mn-lt"/>
              </a:rPr>
              <a:t>: Self-Training with Task Augmentation for Better Few-shot Learning." </a:t>
            </a:r>
            <a:r>
              <a:rPr lang="en" altLang="zh-TW" b="0" i="1">
                <a:effectLst/>
                <a:latin typeface="+mn-lt"/>
              </a:rPr>
              <a:t>Proceedings of the 2021 Conference on Empirical Methods in Natural Language Processing</a:t>
            </a:r>
            <a:r>
              <a:rPr lang="en" altLang="zh-TW" b="0" i="0">
                <a:effectLst/>
                <a:latin typeface="+mn-lt"/>
              </a:rPr>
              <a:t>. 2021.</a:t>
            </a:r>
            <a:endParaRPr lang="en-TW" altLang="zh-TW">
              <a:latin typeface="+mn-lt"/>
            </a:endParaRPr>
          </a:p>
        </p:txBody>
      </p:sp>
    </p:spTree>
    <p:extLst>
      <p:ext uri="{BB962C8B-B14F-4D97-AF65-F5344CB8AC3E}">
        <p14:creationId xmlns:p14="http://schemas.microsoft.com/office/powerpoint/2010/main" val="1304309332"/>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3DFFE71-EA10-E933-EAD8-7A36449499AF}"/>
              </a:ext>
            </a:extLst>
          </p:cNvPr>
          <p:cNvSpPr>
            <a:spLocks noGrp="1"/>
          </p:cNvSpPr>
          <p:nvPr>
            <p:ph type="title"/>
          </p:nvPr>
        </p:nvSpPr>
        <p:spPr/>
        <p:txBody>
          <a:bodyPr>
            <a:normAutofit/>
          </a:bodyPr>
          <a:lstStyle/>
          <a:p>
            <a:r>
              <a:rPr lang="en-US" altLang="zh-TW" sz="3600"/>
              <a:t>Semi-supervised learning with PLMs: </a:t>
            </a:r>
            <a:r>
              <a:rPr lang="en-US" altLang="zh-TW" sz="3600" err="1"/>
              <a:t>STraTa</a:t>
            </a:r>
            <a:endParaRPr kumimoji="1" lang="zh-TW" altLang="en-US" sz="3600"/>
          </a:p>
        </p:txBody>
      </p:sp>
      <p:sp>
        <p:nvSpPr>
          <p:cNvPr id="3" name="內容版面配置區 2">
            <a:extLst>
              <a:ext uri="{FF2B5EF4-FFF2-40B4-BE49-F238E27FC236}">
                <a16:creationId xmlns:a16="http://schemas.microsoft.com/office/drawing/2014/main" id="{FD4F79A0-19FE-D4CF-ABD7-51CCF4DD732F}"/>
              </a:ext>
            </a:extLst>
          </p:cNvPr>
          <p:cNvSpPr>
            <a:spLocks noGrp="1"/>
          </p:cNvSpPr>
          <p:nvPr>
            <p:ph idx="1"/>
          </p:nvPr>
        </p:nvSpPr>
        <p:spPr>
          <a:xfrm>
            <a:off x="838200" y="1219200"/>
            <a:ext cx="10515600" cy="4957763"/>
          </a:xfrm>
        </p:spPr>
        <p:txBody>
          <a:bodyPr/>
          <a:lstStyle/>
          <a:p>
            <a:r>
              <a:rPr lang="en" altLang="zh-TW" b="1"/>
              <a:t>S</a:t>
            </a:r>
            <a:r>
              <a:rPr lang="en" altLang="zh-TW"/>
              <a:t>elf-</a:t>
            </a:r>
            <a:r>
              <a:rPr lang="en" altLang="zh-TW" b="1"/>
              <a:t>Tra</a:t>
            </a:r>
            <a:r>
              <a:rPr lang="en" altLang="zh-TW"/>
              <a:t>ining with </a:t>
            </a:r>
            <a:r>
              <a:rPr lang="en" altLang="zh-TW" b="1"/>
              <a:t>T</a:t>
            </a:r>
            <a:r>
              <a:rPr lang="en" altLang="zh-TW"/>
              <a:t>ask </a:t>
            </a:r>
            <a:r>
              <a:rPr lang="en" altLang="zh-TW" b="1"/>
              <a:t>A</a:t>
            </a:r>
            <a:r>
              <a:rPr lang="en" altLang="zh-TW"/>
              <a:t>ugmentation (</a:t>
            </a:r>
            <a:r>
              <a:rPr kumimoji="1" lang="en-US" altLang="zh-TW" b="1" err="1"/>
              <a:t>STraTA</a:t>
            </a:r>
            <a:r>
              <a:rPr kumimoji="1" lang="en-US" altLang="zh-TW"/>
              <a:t>)</a:t>
            </a:r>
          </a:p>
        </p:txBody>
      </p:sp>
      <p:pic>
        <p:nvPicPr>
          <p:cNvPr id="7" name="圖片 6">
            <a:extLst>
              <a:ext uri="{FF2B5EF4-FFF2-40B4-BE49-F238E27FC236}">
                <a16:creationId xmlns:a16="http://schemas.microsoft.com/office/drawing/2014/main" id="{1EDE8D40-05FA-FE74-639A-ED1608AB04A3}"/>
              </a:ext>
            </a:extLst>
          </p:cNvPr>
          <p:cNvPicPr>
            <a:picLocks noChangeAspect="1"/>
          </p:cNvPicPr>
          <p:nvPr/>
        </p:nvPicPr>
        <p:blipFill>
          <a:blip r:embed="rId2"/>
          <a:stretch>
            <a:fillRect/>
          </a:stretch>
        </p:blipFill>
        <p:spPr>
          <a:xfrm>
            <a:off x="2298291" y="1970805"/>
            <a:ext cx="7595418" cy="4206158"/>
          </a:xfrm>
          <a:prstGeom prst="rect">
            <a:avLst/>
          </a:prstGeom>
        </p:spPr>
      </p:pic>
      <p:sp>
        <p:nvSpPr>
          <p:cNvPr id="6" name="文字方塊 5">
            <a:extLst>
              <a:ext uri="{FF2B5EF4-FFF2-40B4-BE49-F238E27FC236}">
                <a16:creationId xmlns:a16="http://schemas.microsoft.com/office/drawing/2014/main" id="{890AF1F5-3790-45AD-CE9C-6C5A3CE15D8D}"/>
              </a:ext>
            </a:extLst>
          </p:cNvPr>
          <p:cNvSpPr txBox="1"/>
          <p:nvPr/>
        </p:nvSpPr>
        <p:spPr>
          <a:xfrm>
            <a:off x="3333136" y="4564626"/>
            <a:ext cx="1334730" cy="265471"/>
          </a:xfrm>
          <a:prstGeom prst="rect">
            <a:avLst/>
          </a:prstGeom>
          <a:noFill/>
          <a:ln w="38100">
            <a:solidFill>
              <a:srgbClr val="FF0000"/>
            </a:solidFill>
          </a:ln>
        </p:spPr>
        <p:txBody>
          <a:bodyPr wrap="square">
            <a:spAutoFit/>
          </a:bodyPr>
          <a:lstStyle/>
          <a:p>
            <a:endParaRPr lang="zh-TW" altLang="en-US" sz="2000"/>
          </a:p>
        </p:txBody>
      </p:sp>
      <p:sp>
        <p:nvSpPr>
          <p:cNvPr id="8" name="文字方塊 7">
            <a:extLst>
              <a:ext uri="{FF2B5EF4-FFF2-40B4-BE49-F238E27FC236}">
                <a16:creationId xmlns:a16="http://schemas.microsoft.com/office/drawing/2014/main" id="{D5AE28AE-02A6-2C6D-65FC-B940F26FD93A}"/>
              </a:ext>
            </a:extLst>
          </p:cNvPr>
          <p:cNvSpPr txBox="1"/>
          <p:nvPr/>
        </p:nvSpPr>
        <p:spPr>
          <a:xfrm>
            <a:off x="3333135" y="4830097"/>
            <a:ext cx="2101645" cy="265471"/>
          </a:xfrm>
          <a:prstGeom prst="rect">
            <a:avLst/>
          </a:prstGeom>
          <a:noFill/>
          <a:ln w="38100">
            <a:solidFill>
              <a:srgbClr val="FF0000"/>
            </a:solidFill>
          </a:ln>
        </p:spPr>
        <p:txBody>
          <a:bodyPr wrap="square">
            <a:spAutoFit/>
          </a:bodyPr>
          <a:lstStyle/>
          <a:p>
            <a:endParaRPr lang="zh-TW" altLang="en-US" sz="2000"/>
          </a:p>
        </p:txBody>
      </p:sp>
      <p:sp>
        <p:nvSpPr>
          <p:cNvPr id="9" name="文字方塊 8">
            <a:extLst>
              <a:ext uri="{FF2B5EF4-FFF2-40B4-BE49-F238E27FC236}">
                <a16:creationId xmlns:a16="http://schemas.microsoft.com/office/drawing/2014/main" id="{36760813-337B-57C9-4ACB-FB5ABC35A9CF}"/>
              </a:ext>
            </a:extLst>
          </p:cNvPr>
          <p:cNvSpPr txBox="1"/>
          <p:nvPr/>
        </p:nvSpPr>
        <p:spPr>
          <a:xfrm>
            <a:off x="3333135" y="5050069"/>
            <a:ext cx="2676833" cy="265471"/>
          </a:xfrm>
          <a:prstGeom prst="rect">
            <a:avLst/>
          </a:prstGeom>
          <a:noFill/>
          <a:ln w="38100">
            <a:solidFill>
              <a:srgbClr val="FF0000"/>
            </a:solidFill>
          </a:ln>
        </p:spPr>
        <p:txBody>
          <a:bodyPr wrap="square">
            <a:spAutoFit/>
          </a:bodyPr>
          <a:lstStyle/>
          <a:p>
            <a:endParaRPr lang="zh-TW" altLang="en-US" sz="2000"/>
          </a:p>
        </p:txBody>
      </p:sp>
      <p:sp>
        <p:nvSpPr>
          <p:cNvPr id="12" name="Left Brace 7">
            <a:extLst>
              <a:ext uri="{FF2B5EF4-FFF2-40B4-BE49-F238E27FC236}">
                <a16:creationId xmlns:a16="http://schemas.microsoft.com/office/drawing/2014/main" id="{1E3632B0-820D-4664-6C92-B25375BD00EC}"/>
              </a:ext>
            </a:extLst>
          </p:cNvPr>
          <p:cNvSpPr/>
          <p:nvPr/>
        </p:nvSpPr>
        <p:spPr>
          <a:xfrm>
            <a:off x="2724389" y="2664506"/>
            <a:ext cx="303092" cy="2165591"/>
          </a:xfrm>
          <a:prstGeom prst="leftBrace">
            <a:avLst>
              <a:gd name="adj1" fmla="val 8333"/>
              <a:gd name="adj2" fmla="val 50784"/>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TW"/>
          </a:p>
        </p:txBody>
      </p:sp>
      <p:sp>
        <p:nvSpPr>
          <p:cNvPr id="13" name="Left Brace 7">
            <a:extLst>
              <a:ext uri="{FF2B5EF4-FFF2-40B4-BE49-F238E27FC236}">
                <a16:creationId xmlns:a16="http://schemas.microsoft.com/office/drawing/2014/main" id="{F2A49848-28F8-A5AE-FE61-A7FDA6171CF5}"/>
              </a:ext>
            </a:extLst>
          </p:cNvPr>
          <p:cNvSpPr/>
          <p:nvPr/>
        </p:nvSpPr>
        <p:spPr>
          <a:xfrm>
            <a:off x="2795673" y="2403987"/>
            <a:ext cx="286740" cy="125361"/>
          </a:xfrm>
          <a:prstGeom prst="leftBrace">
            <a:avLst>
              <a:gd name="adj1" fmla="val 0"/>
              <a:gd name="adj2" fmla="val 100000"/>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TW"/>
          </a:p>
        </p:txBody>
      </p:sp>
      <p:sp>
        <p:nvSpPr>
          <p:cNvPr id="4" name="日期版面配置區 3">
            <a:extLst>
              <a:ext uri="{FF2B5EF4-FFF2-40B4-BE49-F238E27FC236}">
                <a16:creationId xmlns:a16="http://schemas.microsoft.com/office/drawing/2014/main" id="{8B6E271A-1D18-61B9-FE79-C253C736A4B7}"/>
              </a:ext>
            </a:extLst>
          </p:cNvPr>
          <p:cNvSpPr>
            <a:spLocks noGrp="1"/>
          </p:cNvSpPr>
          <p:nvPr>
            <p:ph type="dt" sz="half" idx="10"/>
          </p:nvPr>
        </p:nvSpPr>
        <p:spPr/>
        <p:txBody>
          <a:bodyPr/>
          <a:lstStyle/>
          <a:p>
            <a:r>
              <a:rPr lang="en" altLang="zh-TW" b="0" i="0">
                <a:effectLst/>
                <a:latin typeface="+mn-lt"/>
              </a:rPr>
              <a:t>Vu, Tu, et al. "</a:t>
            </a:r>
            <a:r>
              <a:rPr lang="en" altLang="zh-TW" b="0" i="0" err="1">
                <a:effectLst/>
                <a:latin typeface="+mn-lt"/>
              </a:rPr>
              <a:t>STraTA</a:t>
            </a:r>
            <a:r>
              <a:rPr lang="en" altLang="zh-TW" b="0" i="0">
                <a:effectLst/>
                <a:latin typeface="+mn-lt"/>
              </a:rPr>
              <a:t>: Self-Training with Task Augmentation for Better Few-shot Learning." </a:t>
            </a:r>
            <a:r>
              <a:rPr lang="en" altLang="zh-TW" b="0" i="1">
                <a:effectLst/>
                <a:latin typeface="+mn-lt"/>
              </a:rPr>
              <a:t>Proceedings of the 2021 Conference on Empirical Methods in Natural Language Processing</a:t>
            </a:r>
            <a:r>
              <a:rPr lang="en" altLang="zh-TW" b="0" i="0">
                <a:effectLst/>
                <a:latin typeface="+mn-lt"/>
              </a:rPr>
              <a:t>. 2021.</a:t>
            </a:r>
            <a:endParaRPr lang="en-TW" altLang="zh-TW">
              <a:latin typeface="+mn-lt"/>
            </a:endParaRPr>
          </a:p>
        </p:txBody>
      </p:sp>
    </p:spTree>
    <p:extLst>
      <p:ext uri="{BB962C8B-B14F-4D97-AF65-F5344CB8AC3E}">
        <p14:creationId xmlns:p14="http://schemas.microsoft.com/office/powerpoint/2010/main" val="3187682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xit" presetSubtype="0" fill="hold" grpId="1" nodeType="withEffect">
                                  <p:stCondLst>
                                    <p:cond delay="0"/>
                                  </p:stCondLst>
                                  <p:childTnLst>
                                    <p:set>
                                      <p:cBhvr>
                                        <p:cTn id="12" dur="1" fill="hold">
                                          <p:stCondLst>
                                            <p:cond delay="0"/>
                                          </p:stCondLst>
                                        </p:cTn>
                                        <p:tgtEl>
                                          <p:spTgt spid="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xit" presetSubtype="0" fill="hold" grpId="1" nodeType="withEffect">
                                  <p:stCondLst>
                                    <p:cond delay="0"/>
                                  </p:stCondLst>
                                  <p:childTnLst>
                                    <p:set>
                                      <p:cBhvr>
                                        <p:cTn id="18" dur="1" fill="hold">
                                          <p:stCondLst>
                                            <p:cond delay="0"/>
                                          </p:stCondLst>
                                        </p:cTn>
                                        <p:tgtEl>
                                          <p:spTgt spid="6"/>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8"/>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par>
                                <p:cTn id="29" presetID="1" presetClass="exit" presetSubtype="0" fill="hold" grpId="1" nodeType="withEffect">
                                  <p:stCondLst>
                                    <p:cond delay="0"/>
                                  </p:stCondLst>
                                  <p:childTnLst>
                                    <p:set>
                                      <p:cBhvr>
                                        <p:cTn id="30"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8" grpId="0" animBg="1"/>
      <p:bldP spid="8" grpId="1" animBg="1"/>
      <p:bldP spid="9" grpId="0" animBg="1"/>
      <p:bldP spid="9" grpId="1" animBg="1"/>
      <p:bldP spid="12" grpId="0" animBg="1"/>
      <p:bldP spid="12" grpId="1" animBg="1"/>
      <p:bldP spid="13" grpId="0" animBg="1"/>
    </p:bldLst>
  </p:timing>
</p:sld>
</file>

<file path=ppt/slides/slide24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 name="內容版面配置區 2">
            <a:extLst>
              <a:ext uri="{FF2B5EF4-FFF2-40B4-BE49-F238E27FC236}">
                <a16:creationId xmlns:a16="http://schemas.microsoft.com/office/drawing/2014/main" id="{54A3D107-F405-C0D8-C3C7-056569756A07}"/>
              </a:ext>
            </a:extLst>
          </p:cNvPr>
          <p:cNvSpPr>
            <a:spLocks noGrp="1"/>
          </p:cNvSpPr>
          <p:nvPr>
            <p:ph idx="1"/>
          </p:nvPr>
        </p:nvSpPr>
        <p:spPr/>
        <p:txBody>
          <a:bodyPr>
            <a:normAutofit/>
          </a:bodyPr>
          <a:lstStyle/>
          <a:p>
            <a:pPr marL="0" indent="0" algn="l">
              <a:buNone/>
            </a:pPr>
            <a:r>
              <a:rPr lang="en-US" altLang="zh-TW" sz="4000" b="1">
                <a:solidFill>
                  <a:schemeClr val="bg1"/>
                </a:solidFill>
              </a:rPr>
              <a:t>Part 5:</a:t>
            </a:r>
          </a:p>
          <a:p>
            <a:pPr marL="0" indent="0" algn="l">
              <a:buNone/>
            </a:pPr>
            <a:r>
              <a:rPr lang="en-US" altLang="zh-TW" sz="4000" b="1">
                <a:solidFill>
                  <a:schemeClr val="bg1"/>
                </a:solidFill>
              </a:rPr>
              <a:t>How do PLMs work: </a:t>
            </a:r>
          </a:p>
          <a:p>
            <a:pPr marL="0" indent="0" algn="l">
              <a:buNone/>
            </a:pPr>
            <a:r>
              <a:rPr lang="en-US" altLang="zh-TW" sz="4000" b="1">
                <a:solidFill>
                  <a:schemeClr val="bg1"/>
                </a:solidFill>
              </a:rPr>
              <a:t>Using PLMs with different amounts of data</a:t>
            </a:r>
          </a:p>
          <a:p>
            <a:pPr marL="0" indent="0" algn="l">
              <a:buNone/>
            </a:pPr>
            <a:r>
              <a:rPr lang="en-US" altLang="zh-TW" sz="4000" b="1">
                <a:solidFill>
                  <a:schemeClr val="bg1"/>
                </a:solidFill>
              </a:rPr>
              <a:t>    5-4: Zero-shot learning</a:t>
            </a:r>
          </a:p>
        </p:txBody>
      </p:sp>
      <p:sp>
        <p:nvSpPr>
          <p:cNvPr id="2" name="日期版面配置區 1">
            <a:extLst>
              <a:ext uri="{FF2B5EF4-FFF2-40B4-BE49-F238E27FC236}">
                <a16:creationId xmlns:a16="http://schemas.microsoft.com/office/drawing/2014/main" id="{4AE310A6-0327-33A9-1793-E4AEDB3F14E0}"/>
              </a:ext>
            </a:extLst>
          </p:cNvPr>
          <p:cNvSpPr>
            <a:spLocks noGrp="1"/>
          </p:cNvSpPr>
          <p:nvPr>
            <p:ph type="dt" sz="half" idx="10"/>
          </p:nvPr>
        </p:nvSpPr>
        <p:spPr/>
        <p:txBody>
          <a:bodyPr/>
          <a:lstStyle/>
          <a:p>
            <a:endParaRPr lang="en-TW"/>
          </a:p>
        </p:txBody>
      </p:sp>
      <p:grpSp>
        <p:nvGrpSpPr>
          <p:cNvPr id="4" name="群組 3">
            <a:extLst>
              <a:ext uri="{FF2B5EF4-FFF2-40B4-BE49-F238E27FC236}">
                <a16:creationId xmlns:a16="http://schemas.microsoft.com/office/drawing/2014/main" id="{77F21878-C386-C742-E5EE-77E6E1061537}"/>
              </a:ext>
            </a:extLst>
          </p:cNvPr>
          <p:cNvGrpSpPr/>
          <p:nvPr/>
        </p:nvGrpSpPr>
        <p:grpSpPr>
          <a:xfrm>
            <a:off x="173482" y="217484"/>
            <a:ext cx="4667766" cy="660340"/>
            <a:chOff x="173482" y="217484"/>
            <a:chExt cx="4667766" cy="660340"/>
          </a:xfrm>
        </p:grpSpPr>
        <p:grpSp>
          <p:nvGrpSpPr>
            <p:cNvPr id="5" name="群組 4">
              <a:extLst>
                <a:ext uri="{FF2B5EF4-FFF2-40B4-BE49-F238E27FC236}">
                  <a16:creationId xmlns:a16="http://schemas.microsoft.com/office/drawing/2014/main" id="{46D196A2-3BA2-3659-E8AA-2801B10ABE3C}"/>
                </a:ext>
              </a:extLst>
            </p:cNvPr>
            <p:cNvGrpSpPr>
              <a:grpSpLocks noChangeAspect="1"/>
            </p:cNvGrpSpPr>
            <p:nvPr/>
          </p:nvGrpSpPr>
          <p:grpSpPr>
            <a:xfrm>
              <a:off x="173482" y="218108"/>
              <a:ext cx="978897" cy="659716"/>
              <a:chOff x="2946400" y="1352853"/>
              <a:chExt cx="1219729" cy="822022"/>
            </a:xfrm>
          </p:grpSpPr>
          <p:sp>
            <p:nvSpPr>
              <p:cNvPr id="7" name="矩形 6">
                <a:extLst>
                  <a:ext uri="{FF2B5EF4-FFF2-40B4-BE49-F238E27FC236}">
                    <a16:creationId xmlns:a16="http://schemas.microsoft.com/office/drawing/2014/main" id="{8A8F20BD-A9E9-F954-CC50-A7CF82F80507}"/>
                  </a:ext>
                </a:extLst>
              </p:cNvPr>
              <p:cNvSpPr/>
              <p:nvPr/>
            </p:nvSpPr>
            <p:spPr>
              <a:xfrm>
                <a:off x="2946400" y="1402935"/>
                <a:ext cx="1025525" cy="771940"/>
              </a:xfrm>
              <a:prstGeom prst="rect">
                <a:avLst/>
              </a:prstGeom>
              <a:solidFill>
                <a:srgbClr val="DD22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8" name="矩形 7">
                <a:extLst>
                  <a:ext uri="{FF2B5EF4-FFF2-40B4-BE49-F238E27FC236}">
                    <a16:creationId xmlns:a16="http://schemas.microsoft.com/office/drawing/2014/main" id="{6765FB5C-F291-262F-7281-73CD7BD619E6}"/>
                  </a:ext>
                </a:extLst>
              </p:cNvPr>
              <p:cNvSpPr/>
              <p:nvPr/>
            </p:nvSpPr>
            <p:spPr>
              <a:xfrm>
                <a:off x="3219269" y="1677172"/>
                <a:ext cx="482781" cy="227828"/>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9" name="矩形 8">
                <a:extLst>
                  <a:ext uri="{FF2B5EF4-FFF2-40B4-BE49-F238E27FC236}">
                    <a16:creationId xmlns:a16="http://schemas.microsoft.com/office/drawing/2014/main" id="{548EB852-CB79-C9C9-6A96-98DBFF71FA27}"/>
                  </a:ext>
                </a:extLst>
              </p:cNvPr>
              <p:cNvSpPr/>
              <p:nvPr/>
            </p:nvSpPr>
            <p:spPr>
              <a:xfrm>
                <a:off x="3702050" y="1352853"/>
                <a:ext cx="269875" cy="113997"/>
              </a:xfrm>
              <a:prstGeom prst="rect">
                <a:avLst/>
              </a:prstGeom>
              <a:solidFill>
                <a:srgbClr val="DD22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TW"/>
                  <a:t>     </a:t>
                </a:r>
                <a:endParaRPr kumimoji="1" lang="zh-TW" altLang="en-US"/>
              </a:p>
            </p:txBody>
          </p:sp>
          <p:sp>
            <p:nvSpPr>
              <p:cNvPr id="10" name="矩形 9">
                <a:extLst>
                  <a:ext uri="{FF2B5EF4-FFF2-40B4-BE49-F238E27FC236}">
                    <a16:creationId xmlns:a16="http://schemas.microsoft.com/office/drawing/2014/main" id="{93A623C6-93EE-73FC-D665-0837F8D03D5F}"/>
                  </a:ext>
                </a:extLst>
              </p:cNvPr>
              <p:cNvSpPr/>
              <p:nvPr/>
            </p:nvSpPr>
            <p:spPr>
              <a:xfrm>
                <a:off x="3896254" y="1905000"/>
                <a:ext cx="269875" cy="269875"/>
              </a:xfrm>
              <a:prstGeom prst="rect">
                <a:avLst/>
              </a:prstGeom>
              <a:solidFill>
                <a:srgbClr val="DD22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TW"/>
                  <a:t>    </a:t>
                </a:r>
                <a:endParaRPr kumimoji="1" lang="zh-TW" altLang="en-US"/>
              </a:p>
            </p:txBody>
          </p:sp>
        </p:grpSp>
        <p:sp>
          <p:nvSpPr>
            <p:cNvPr id="6" name="文字方塊 5">
              <a:extLst>
                <a:ext uri="{FF2B5EF4-FFF2-40B4-BE49-F238E27FC236}">
                  <a16:creationId xmlns:a16="http://schemas.microsoft.com/office/drawing/2014/main" id="{E507464B-0DE8-D121-3030-5D91083B2AFA}"/>
                </a:ext>
              </a:extLst>
            </p:cNvPr>
            <p:cNvSpPr txBox="1"/>
            <p:nvPr/>
          </p:nvSpPr>
          <p:spPr>
            <a:xfrm>
              <a:off x="1215512" y="217484"/>
              <a:ext cx="3625736" cy="646331"/>
            </a:xfrm>
            <a:prstGeom prst="rect">
              <a:avLst/>
            </a:prstGeom>
            <a:noFill/>
          </p:spPr>
          <p:txBody>
            <a:bodyPr wrap="none" rtlCol="0">
              <a:spAutoFit/>
            </a:bodyPr>
            <a:lstStyle/>
            <a:p>
              <a:r>
                <a:rPr lang="en" altLang="zh-TW" sz="3600" b="1" i="0">
                  <a:solidFill>
                    <a:schemeClr val="bg1"/>
                  </a:solidFill>
                  <a:effectLst/>
                  <a:latin typeface="Space Grotesk"/>
                </a:rPr>
                <a:t>2022 AACL-IJCNLP</a:t>
              </a:r>
            </a:p>
          </p:txBody>
        </p:sp>
      </p:grpSp>
    </p:spTree>
    <p:extLst>
      <p:ext uri="{BB962C8B-B14F-4D97-AF65-F5344CB8AC3E}">
        <p14:creationId xmlns:p14="http://schemas.microsoft.com/office/powerpoint/2010/main" val="3117653883"/>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85F942B-48A6-7F46-1507-9A31D3F2BE04}"/>
              </a:ext>
            </a:extLst>
          </p:cNvPr>
          <p:cNvSpPr>
            <a:spLocks noGrp="1"/>
          </p:cNvSpPr>
          <p:nvPr>
            <p:ph type="title"/>
          </p:nvPr>
        </p:nvSpPr>
        <p:spPr/>
        <p:txBody>
          <a:bodyPr>
            <a:normAutofit fontScale="90000"/>
          </a:bodyPr>
          <a:lstStyle/>
          <a:p>
            <a:r>
              <a:rPr lang="en-US" altLang="zh-TW" sz="4400"/>
              <a:t>Zero-shot learning</a:t>
            </a:r>
            <a:endParaRPr lang="zh-TW" altLang="en-US"/>
          </a:p>
        </p:txBody>
      </p:sp>
      <p:sp>
        <p:nvSpPr>
          <p:cNvPr id="3" name="內容版面配置區 2">
            <a:extLst>
              <a:ext uri="{FF2B5EF4-FFF2-40B4-BE49-F238E27FC236}">
                <a16:creationId xmlns:a16="http://schemas.microsoft.com/office/drawing/2014/main" id="{0CFA04EE-CD55-0181-49F9-5E68D0B7DA9C}"/>
              </a:ext>
            </a:extLst>
          </p:cNvPr>
          <p:cNvSpPr>
            <a:spLocks noGrp="1"/>
          </p:cNvSpPr>
          <p:nvPr>
            <p:ph idx="1"/>
          </p:nvPr>
        </p:nvSpPr>
        <p:spPr/>
        <p:txBody>
          <a:bodyPr vert="horz" lIns="91440" tIns="45720" rIns="91440" bIns="45720" rtlCol="0" anchor="t">
            <a:normAutofit/>
          </a:bodyPr>
          <a:lstStyle/>
          <a:p>
            <a:r>
              <a:rPr lang="en-US" altLang="zh-TW"/>
              <a:t>Zero-shot</a:t>
            </a:r>
            <a:r>
              <a:rPr lang="zh-TW" altLang="en-US"/>
              <a:t> </a:t>
            </a:r>
            <a:r>
              <a:rPr lang="en-US" altLang="zh-TW"/>
              <a:t>inference:</a:t>
            </a:r>
            <a:r>
              <a:rPr lang="zh-TW" altLang="en-US"/>
              <a:t> </a:t>
            </a:r>
            <a:r>
              <a:rPr lang="en-US" altLang="zh-TW"/>
              <a:t>inference</a:t>
            </a:r>
            <a:r>
              <a:rPr lang="zh-TW" altLang="en-US"/>
              <a:t> </a:t>
            </a:r>
            <a:r>
              <a:rPr lang="en-US" altLang="zh-TW"/>
              <a:t>on</a:t>
            </a:r>
            <a:r>
              <a:rPr lang="zh-TW" altLang="en-US"/>
              <a:t> </a:t>
            </a:r>
            <a:r>
              <a:rPr lang="en-US" altLang="zh-TW"/>
              <a:t>the</a:t>
            </a:r>
            <a:r>
              <a:rPr lang="zh-TW" altLang="en-US"/>
              <a:t> </a:t>
            </a:r>
            <a:r>
              <a:rPr lang="en-US" altLang="zh-TW"/>
              <a:t>downstream</a:t>
            </a:r>
            <a:r>
              <a:rPr lang="zh-TW" altLang="en-US"/>
              <a:t> </a:t>
            </a:r>
            <a:r>
              <a:rPr lang="en-US" altLang="zh-TW"/>
              <a:t>task</a:t>
            </a:r>
            <a:r>
              <a:rPr lang="zh-TW" altLang="en-US"/>
              <a:t> </a:t>
            </a:r>
            <a:r>
              <a:rPr lang="en-US" altLang="zh-TW"/>
              <a:t>without</a:t>
            </a:r>
            <a:r>
              <a:rPr lang="zh-TW" altLang="en-US"/>
              <a:t> </a:t>
            </a:r>
            <a:r>
              <a:rPr lang="en-US" altLang="zh-TW"/>
              <a:t>any</a:t>
            </a:r>
            <a:r>
              <a:rPr lang="zh-TW" altLang="en-US"/>
              <a:t> </a:t>
            </a:r>
            <a:r>
              <a:rPr lang="en-US" altLang="zh-TW"/>
              <a:t>training</a:t>
            </a:r>
            <a:r>
              <a:rPr lang="zh-TW" altLang="en-US"/>
              <a:t> </a:t>
            </a:r>
            <a:r>
              <a:rPr lang="en-US" altLang="zh-TW"/>
              <a:t>data</a:t>
            </a:r>
          </a:p>
          <a:p>
            <a:r>
              <a:rPr lang="en-US" altLang="zh-TW"/>
              <a:t>If</a:t>
            </a:r>
            <a:r>
              <a:rPr lang="zh-TW" altLang="en-US"/>
              <a:t> </a:t>
            </a:r>
            <a:r>
              <a:rPr lang="en-US" altLang="zh-TW"/>
              <a:t>you</a:t>
            </a:r>
            <a:r>
              <a:rPr lang="zh-TW" altLang="en-US"/>
              <a:t> </a:t>
            </a:r>
            <a:r>
              <a:rPr lang="en-US" altLang="zh-TW"/>
              <a:t>don’t</a:t>
            </a:r>
            <a:r>
              <a:rPr lang="zh-TW" altLang="en-US"/>
              <a:t> </a:t>
            </a:r>
            <a:r>
              <a:rPr lang="en-US" altLang="zh-TW"/>
              <a:t>have</a:t>
            </a:r>
            <a:r>
              <a:rPr lang="zh-TW" altLang="en-US"/>
              <a:t> </a:t>
            </a:r>
            <a:r>
              <a:rPr lang="en-US" altLang="zh-TW"/>
              <a:t>training</a:t>
            </a:r>
            <a:r>
              <a:rPr lang="zh-TW" altLang="en-US"/>
              <a:t> </a:t>
            </a:r>
            <a:r>
              <a:rPr lang="en-US" altLang="zh-TW"/>
              <a:t>data,</a:t>
            </a:r>
            <a:r>
              <a:rPr lang="zh-TW" altLang="en-US"/>
              <a:t> </a:t>
            </a:r>
            <a:r>
              <a:rPr lang="en-US" altLang="zh-TW"/>
              <a:t>then</a:t>
            </a:r>
            <a:r>
              <a:rPr lang="zh-TW" altLang="en-US"/>
              <a:t> </a:t>
            </a:r>
            <a:r>
              <a:rPr lang="en-US" altLang="zh-TW"/>
              <a:t>we</a:t>
            </a:r>
            <a:r>
              <a:rPr lang="zh-TW" altLang="en-US"/>
              <a:t> </a:t>
            </a:r>
            <a:r>
              <a:rPr lang="en-US" altLang="zh-TW"/>
              <a:t>need</a:t>
            </a:r>
            <a:r>
              <a:rPr lang="zh-TW" altLang="en-US"/>
              <a:t> </a:t>
            </a:r>
            <a:r>
              <a:rPr lang="en-US" altLang="zh-TW"/>
              <a:t>a</a:t>
            </a:r>
            <a:r>
              <a:rPr lang="zh-TW" altLang="en-US"/>
              <a:t> </a:t>
            </a:r>
            <a:r>
              <a:rPr lang="en-US" altLang="zh-TW"/>
              <a:t>model</a:t>
            </a:r>
            <a:r>
              <a:rPr lang="zh-TW" altLang="en-US"/>
              <a:t> </a:t>
            </a:r>
            <a:r>
              <a:rPr lang="en-US" altLang="zh-TW"/>
              <a:t>that</a:t>
            </a:r>
            <a:r>
              <a:rPr lang="zh-TW" altLang="en-US"/>
              <a:t> </a:t>
            </a:r>
            <a:r>
              <a:rPr lang="en-US" altLang="zh-TW"/>
              <a:t>can</a:t>
            </a:r>
            <a:r>
              <a:rPr lang="zh-TW" altLang="en-US"/>
              <a:t> </a:t>
            </a:r>
            <a:r>
              <a:rPr lang="en-US" altLang="zh-TW"/>
              <a:t>zero-shot</a:t>
            </a:r>
            <a:r>
              <a:rPr lang="zh-TW" altLang="en-US"/>
              <a:t> </a:t>
            </a:r>
            <a:r>
              <a:rPr lang="en-US" altLang="zh-TW"/>
              <a:t>inference</a:t>
            </a:r>
            <a:r>
              <a:rPr lang="zh-TW" altLang="en-US"/>
              <a:t> </a:t>
            </a:r>
            <a:r>
              <a:rPr lang="en-US" altLang="zh-TW"/>
              <a:t>on</a:t>
            </a:r>
            <a:r>
              <a:rPr lang="zh-TW" altLang="en-US"/>
              <a:t> </a:t>
            </a:r>
            <a:r>
              <a:rPr lang="en-US" altLang="zh-TW"/>
              <a:t>downstream</a:t>
            </a:r>
            <a:r>
              <a:rPr lang="zh-TW" altLang="en-US"/>
              <a:t> </a:t>
            </a:r>
            <a:r>
              <a:rPr lang="en-US" altLang="zh-TW"/>
              <a:t>tasks</a:t>
            </a:r>
            <a:endParaRPr lang="zh-TW"/>
          </a:p>
        </p:txBody>
      </p:sp>
      <p:grpSp>
        <p:nvGrpSpPr>
          <p:cNvPr id="21" name="群組 20">
            <a:extLst>
              <a:ext uri="{FF2B5EF4-FFF2-40B4-BE49-F238E27FC236}">
                <a16:creationId xmlns:a16="http://schemas.microsoft.com/office/drawing/2014/main" id="{F4551C1B-8FB8-B1F9-A7B3-0D23C0D5E39A}"/>
              </a:ext>
            </a:extLst>
          </p:cNvPr>
          <p:cNvGrpSpPr/>
          <p:nvPr/>
        </p:nvGrpSpPr>
        <p:grpSpPr>
          <a:xfrm>
            <a:off x="1304364" y="3247440"/>
            <a:ext cx="4327067" cy="3108910"/>
            <a:chOff x="288375" y="2413591"/>
            <a:chExt cx="5289092" cy="4178076"/>
          </a:xfrm>
        </p:grpSpPr>
        <p:pic>
          <p:nvPicPr>
            <p:cNvPr id="6" name="圖形 6" descr="文件 以實心填滿">
              <a:extLst>
                <a:ext uri="{FF2B5EF4-FFF2-40B4-BE49-F238E27FC236}">
                  <a16:creationId xmlns:a16="http://schemas.microsoft.com/office/drawing/2014/main" id="{1FD7328C-96CC-88DC-9064-16FF3A7F679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49079" y="2413591"/>
              <a:ext cx="1339702" cy="1339702"/>
            </a:xfrm>
            <a:prstGeom prst="rect">
              <a:avLst/>
            </a:prstGeom>
          </p:spPr>
        </p:pic>
        <p:pic>
          <p:nvPicPr>
            <p:cNvPr id="7" name="圖形 6" descr="文件 以實心填滿">
              <a:extLst>
                <a:ext uri="{FF2B5EF4-FFF2-40B4-BE49-F238E27FC236}">
                  <a16:creationId xmlns:a16="http://schemas.microsoft.com/office/drawing/2014/main" id="{30523E06-85F4-8741-156A-D5C887F270E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165497" y="2519916"/>
              <a:ext cx="1339702" cy="1339702"/>
            </a:xfrm>
            <a:prstGeom prst="rect">
              <a:avLst/>
            </a:prstGeom>
          </p:spPr>
        </p:pic>
        <p:pic>
          <p:nvPicPr>
            <p:cNvPr id="8" name="圖形 7" descr="文件 以實心填滿">
              <a:extLst>
                <a:ext uri="{FF2B5EF4-FFF2-40B4-BE49-F238E27FC236}">
                  <a16:creationId xmlns:a16="http://schemas.microsoft.com/office/drawing/2014/main" id="{EB0C1FDE-944F-7E6D-52A4-FD4A644FD6B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589350" y="3607160"/>
              <a:ext cx="1339702" cy="1339702"/>
            </a:xfrm>
            <a:prstGeom prst="rect">
              <a:avLst/>
            </a:prstGeom>
          </p:spPr>
        </p:pic>
        <p:pic>
          <p:nvPicPr>
            <p:cNvPr id="9" name="圖形 8" descr="文件 以實心填滿">
              <a:extLst>
                <a:ext uri="{FF2B5EF4-FFF2-40B4-BE49-F238E27FC236}">
                  <a16:creationId xmlns:a16="http://schemas.microsoft.com/office/drawing/2014/main" id="{2773E912-3910-9C74-631C-A48C42AD246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81301" y="4582892"/>
              <a:ext cx="1339702" cy="1339702"/>
            </a:xfrm>
            <a:prstGeom prst="rect">
              <a:avLst/>
            </a:prstGeom>
          </p:spPr>
        </p:pic>
        <p:pic>
          <p:nvPicPr>
            <p:cNvPr id="10" name="圖形 9" descr="文件 以實心填滿">
              <a:extLst>
                <a:ext uri="{FF2B5EF4-FFF2-40B4-BE49-F238E27FC236}">
                  <a16:creationId xmlns:a16="http://schemas.microsoft.com/office/drawing/2014/main" id="{2EA61034-4EA2-0666-A660-40BF4E00F13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537204" y="3755843"/>
              <a:ext cx="1339702" cy="1339702"/>
            </a:xfrm>
            <a:prstGeom prst="rect">
              <a:avLst/>
            </a:prstGeom>
          </p:spPr>
        </p:pic>
        <p:pic>
          <p:nvPicPr>
            <p:cNvPr id="11" name="圖形 10" descr="文件 以實心填滿">
              <a:extLst>
                <a:ext uri="{FF2B5EF4-FFF2-40B4-BE49-F238E27FC236}">
                  <a16:creationId xmlns:a16="http://schemas.microsoft.com/office/drawing/2014/main" id="{FFE5AD4C-02FD-55B3-3768-F0E98D11B87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048301" y="2417696"/>
              <a:ext cx="1339702" cy="1339702"/>
            </a:xfrm>
            <a:prstGeom prst="rect">
              <a:avLst/>
            </a:prstGeom>
          </p:spPr>
        </p:pic>
        <p:pic>
          <p:nvPicPr>
            <p:cNvPr id="12" name="圖形 11" descr="文件 以實心填滿">
              <a:extLst>
                <a:ext uri="{FF2B5EF4-FFF2-40B4-BE49-F238E27FC236}">
                  <a16:creationId xmlns:a16="http://schemas.microsoft.com/office/drawing/2014/main" id="{CC344D0B-1F92-C60A-FD1C-46C8602BB73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299204" y="4843086"/>
              <a:ext cx="1339702" cy="1339702"/>
            </a:xfrm>
            <a:prstGeom prst="rect">
              <a:avLst/>
            </a:prstGeom>
          </p:spPr>
        </p:pic>
        <p:pic>
          <p:nvPicPr>
            <p:cNvPr id="13" name="圖形 12" descr="文件 以實心填滿">
              <a:extLst>
                <a:ext uri="{FF2B5EF4-FFF2-40B4-BE49-F238E27FC236}">
                  <a16:creationId xmlns:a16="http://schemas.microsoft.com/office/drawing/2014/main" id="{D5DF1C42-EB10-A291-74B5-AB7868C661F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568693" y="3700086"/>
              <a:ext cx="1339702" cy="1339702"/>
            </a:xfrm>
            <a:prstGeom prst="rect">
              <a:avLst/>
            </a:prstGeom>
          </p:spPr>
        </p:pic>
        <p:pic>
          <p:nvPicPr>
            <p:cNvPr id="14" name="圖形 13" descr="文件 以實心填滿">
              <a:extLst>
                <a:ext uri="{FF2B5EF4-FFF2-40B4-BE49-F238E27FC236}">
                  <a16:creationId xmlns:a16="http://schemas.microsoft.com/office/drawing/2014/main" id="{82799FD0-8B76-4ED0-2133-6A5A60D60B7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462863" y="5251965"/>
              <a:ext cx="1339702" cy="1339702"/>
            </a:xfrm>
            <a:prstGeom prst="rect">
              <a:avLst/>
            </a:prstGeom>
          </p:spPr>
        </p:pic>
        <p:pic>
          <p:nvPicPr>
            <p:cNvPr id="15" name="圖形 14" descr="文件 以實心填滿">
              <a:extLst>
                <a:ext uri="{FF2B5EF4-FFF2-40B4-BE49-F238E27FC236}">
                  <a16:creationId xmlns:a16="http://schemas.microsoft.com/office/drawing/2014/main" id="{FB641B5E-1FFC-F1DD-749F-43233278578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237765" y="4722281"/>
              <a:ext cx="1339702" cy="1339702"/>
            </a:xfrm>
            <a:prstGeom prst="rect">
              <a:avLst/>
            </a:prstGeom>
          </p:spPr>
        </p:pic>
        <p:pic>
          <p:nvPicPr>
            <p:cNvPr id="16" name="圖形 15" descr="文件 以實心填滿">
              <a:extLst>
                <a:ext uri="{FF2B5EF4-FFF2-40B4-BE49-F238E27FC236}">
                  <a16:creationId xmlns:a16="http://schemas.microsoft.com/office/drawing/2014/main" id="{4C321E54-EA60-1DDA-9986-36D2DE546C4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533594" y="4843086"/>
              <a:ext cx="1339702" cy="1339702"/>
            </a:xfrm>
            <a:prstGeom prst="rect">
              <a:avLst/>
            </a:prstGeom>
          </p:spPr>
        </p:pic>
        <p:pic>
          <p:nvPicPr>
            <p:cNvPr id="17" name="圖形 16" descr="文件 以實心填滿">
              <a:extLst>
                <a:ext uri="{FF2B5EF4-FFF2-40B4-BE49-F238E27FC236}">
                  <a16:creationId xmlns:a16="http://schemas.microsoft.com/office/drawing/2014/main" id="{2DC61C44-FF63-980E-1911-6A009E01F6F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237764" y="2622135"/>
              <a:ext cx="1339702" cy="1339702"/>
            </a:xfrm>
            <a:prstGeom prst="rect">
              <a:avLst/>
            </a:prstGeom>
          </p:spPr>
        </p:pic>
        <p:pic>
          <p:nvPicPr>
            <p:cNvPr id="18" name="圖形 17" descr="文件 以實心填滿">
              <a:extLst>
                <a:ext uri="{FF2B5EF4-FFF2-40B4-BE49-F238E27FC236}">
                  <a16:creationId xmlns:a16="http://schemas.microsoft.com/office/drawing/2014/main" id="{ABC46BBE-563C-4BE8-FFF9-2B84081AF8A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88375" y="3291209"/>
              <a:ext cx="1339702" cy="1339702"/>
            </a:xfrm>
            <a:prstGeom prst="rect">
              <a:avLst/>
            </a:prstGeom>
          </p:spPr>
        </p:pic>
      </p:grpSp>
      <p:sp>
        <p:nvSpPr>
          <p:cNvPr id="20" name="矩形 19">
            <a:extLst>
              <a:ext uri="{FF2B5EF4-FFF2-40B4-BE49-F238E27FC236}">
                <a16:creationId xmlns:a16="http://schemas.microsoft.com/office/drawing/2014/main" id="{27E157BD-F79B-36BB-BFAF-4BAD76784DC8}"/>
              </a:ext>
            </a:extLst>
          </p:cNvPr>
          <p:cNvSpPr/>
          <p:nvPr/>
        </p:nvSpPr>
        <p:spPr>
          <a:xfrm>
            <a:off x="6753706" y="3751953"/>
            <a:ext cx="4332766" cy="1488557"/>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zh-TW" altLang="en-US" sz="2400">
                <a:solidFill>
                  <a:schemeClr val="tx1"/>
                </a:solidFill>
                <a:latin typeface="Calibri"/>
                <a:ea typeface="新細明體"/>
                <a:cs typeface="Calibri"/>
              </a:rPr>
              <a:t>P</a:t>
            </a:r>
            <a:r>
              <a:rPr lang="zh-TW" altLang="en-US" sz="2400">
                <a:solidFill>
                  <a:schemeClr val="tx1"/>
                </a:solidFill>
                <a:ea typeface="新細明體"/>
                <a:cs typeface="Calibri"/>
              </a:rPr>
              <a:t>re-trained Language Model</a:t>
            </a:r>
          </a:p>
        </p:txBody>
      </p:sp>
      <p:cxnSp>
        <p:nvCxnSpPr>
          <p:cNvPr id="23" name="直線單箭頭接點 22">
            <a:extLst>
              <a:ext uri="{FF2B5EF4-FFF2-40B4-BE49-F238E27FC236}">
                <a16:creationId xmlns:a16="http://schemas.microsoft.com/office/drawing/2014/main" id="{5AB1C6B9-C703-9662-FDA6-762A82C4D9B5}"/>
              </a:ext>
            </a:extLst>
          </p:cNvPr>
          <p:cNvCxnSpPr>
            <a:cxnSpLocks/>
          </p:cNvCxnSpPr>
          <p:nvPr/>
        </p:nvCxnSpPr>
        <p:spPr>
          <a:xfrm>
            <a:off x="5809232" y="4496469"/>
            <a:ext cx="750805" cy="134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2" name="乘號 10">
            <a:extLst>
              <a:ext uri="{FF2B5EF4-FFF2-40B4-BE49-F238E27FC236}">
                <a16:creationId xmlns:a16="http://schemas.microsoft.com/office/drawing/2014/main" id="{2AB3932E-E27A-494F-998F-8CEA613399E1}"/>
              </a:ext>
            </a:extLst>
          </p:cNvPr>
          <p:cNvSpPr/>
          <p:nvPr/>
        </p:nvSpPr>
        <p:spPr>
          <a:xfrm rot="5400000">
            <a:off x="1186072" y="953664"/>
            <a:ext cx="4752437" cy="7498987"/>
          </a:xfrm>
          <a:prstGeom prst="mathMultiply">
            <a:avLst>
              <a:gd name="adj1" fmla="val 11357"/>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4" name="文字方塊 4">
            <a:extLst>
              <a:ext uri="{FF2B5EF4-FFF2-40B4-BE49-F238E27FC236}">
                <a16:creationId xmlns:a16="http://schemas.microsoft.com/office/drawing/2014/main" id="{32479C49-E724-894E-BDBE-D57D4D02DB6B}"/>
              </a:ext>
            </a:extLst>
          </p:cNvPr>
          <p:cNvSpPr txBox="1"/>
          <p:nvPr/>
        </p:nvSpPr>
        <p:spPr>
          <a:xfrm>
            <a:off x="1934664" y="6259810"/>
            <a:ext cx="2335203"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2400">
                <a:ea typeface="新細明體"/>
                <a:cs typeface="Calibri"/>
              </a:rPr>
              <a:t>Training</a:t>
            </a:r>
            <a:r>
              <a:rPr lang="zh-TW" altLang="en-US" sz="2400">
                <a:ea typeface="新細明體"/>
                <a:cs typeface="Calibri"/>
              </a:rPr>
              <a:t> </a:t>
            </a:r>
            <a:r>
              <a:rPr lang="en-US" altLang="zh-TW" sz="2400">
                <a:ea typeface="新細明體"/>
                <a:cs typeface="Calibri"/>
              </a:rPr>
              <a:t>data</a:t>
            </a:r>
            <a:endParaRPr lang="zh-TW">
              <a:cs typeface="Calibri" panose="020F0502020204030204"/>
            </a:endParaRPr>
          </a:p>
        </p:txBody>
      </p:sp>
      <p:sp>
        <p:nvSpPr>
          <p:cNvPr id="4" name="日期版面配置區 3">
            <a:extLst>
              <a:ext uri="{FF2B5EF4-FFF2-40B4-BE49-F238E27FC236}">
                <a16:creationId xmlns:a16="http://schemas.microsoft.com/office/drawing/2014/main" id="{5E284B82-1EA6-87FF-FAEE-8EB470FA9551}"/>
              </a:ext>
            </a:extLst>
          </p:cNvPr>
          <p:cNvSpPr>
            <a:spLocks noGrp="1"/>
          </p:cNvSpPr>
          <p:nvPr>
            <p:ph type="dt" sz="half" idx="10"/>
          </p:nvPr>
        </p:nvSpPr>
        <p:spPr/>
        <p:txBody>
          <a:bodyPr/>
          <a:lstStyle/>
          <a:p>
            <a:endParaRPr lang="en-TW"/>
          </a:p>
        </p:txBody>
      </p:sp>
    </p:spTree>
    <p:extLst>
      <p:ext uri="{BB962C8B-B14F-4D97-AF65-F5344CB8AC3E}">
        <p14:creationId xmlns:p14="http://schemas.microsoft.com/office/powerpoint/2010/main" val="1064614190"/>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E77366E-06C0-C86B-4117-1C67BED44774}"/>
              </a:ext>
            </a:extLst>
          </p:cNvPr>
          <p:cNvSpPr>
            <a:spLocks noGrp="1"/>
          </p:cNvSpPr>
          <p:nvPr>
            <p:ph type="title"/>
          </p:nvPr>
        </p:nvSpPr>
        <p:spPr/>
        <p:txBody>
          <a:bodyPr>
            <a:normAutofit fontScale="90000"/>
          </a:bodyPr>
          <a:lstStyle/>
          <a:p>
            <a:r>
              <a:rPr lang="en-US" altLang="zh-TW" sz="4400"/>
              <a:t>Zero-shot learning</a:t>
            </a:r>
            <a:endParaRPr lang="zh-TW" altLang="en-US"/>
          </a:p>
        </p:txBody>
      </p:sp>
      <p:sp>
        <p:nvSpPr>
          <p:cNvPr id="3" name="內容版面配置區 2">
            <a:extLst>
              <a:ext uri="{FF2B5EF4-FFF2-40B4-BE49-F238E27FC236}">
                <a16:creationId xmlns:a16="http://schemas.microsoft.com/office/drawing/2014/main" id="{6EC854FB-050F-FC21-C662-FFDD6591B2F1}"/>
              </a:ext>
            </a:extLst>
          </p:cNvPr>
          <p:cNvSpPr>
            <a:spLocks noGrp="1"/>
          </p:cNvSpPr>
          <p:nvPr>
            <p:ph idx="1"/>
          </p:nvPr>
        </p:nvSpPr>
        <p:spPr/>
        <p:txBody>
          <a:bodyPr vert="horz" lIns="91440" tIns="45720" rIns="91440" bIns="45720" rtlCol="0" anchor="t">
            <a:normAutofit/>
          </a:bodyPr>
          <a:lstStyle/>
          <a:p>
            <a:r>
              <a:rPr lang="en-US" altLang="zh-TW">
                <a:ea typeface="新細明體"/>
                <a:cs typeface="Calibri"/>
              </a:rPr>
              <a:t>GPT-3</a:t>
            </a:r>
            <a:r>
              <a:rPr lang="zh-TW" altLang="en-US">
                <a:ea typeface="新細明體"/>
                <a:cs typeface="Calibri"/>
              </a:rPr>
              <a:t> </a:t>
            </a:r>
            <a:r>
              <a:rPr lang="en-US" altLang="zh-TW">
                <a:ea typeface="新細明體"/>
                <a:cs typeface="Calibri"/>
              </a:rPr>
              <a:t>shows</a:t>
            </a:r>
            <a:r>
              <a:rPr lang="zh-TW" altLang="en-US">
                <a:ea typeface="新細明體"/>
                <a:cs typeface="Calibri"/>
              </a:rPr>
              <a:t> </a:t>
            </a:r>
            <a:r>
              <a:rPr lang="en-US" altLang="zh-TW">
                <a:ea typeface="新細明體"/>
                <a:cs typeface="Calibri"/>
              </a:rPr>
              <a:t>that</a:t>
            </a:r>
            <a:r>
              <a:rPr lang="zh-TW" altLang="en-US">
                <a:ea typeface="新細明體"/>
                <a:cs typeface="Calibri"/>
              </a:rPr>
              <a:t> </a:t>
            </a:r>
            <a:r>
              <a:rPr lang="en-US" altLang="zh-TW">
                <a:ea typeface="新細明體"/>
                <a:cs typeface="Calibri"/>
              </a:rPr>
              <a:t>zero-shot</a:t>
            </a:r>
            <a:r>
              <a:rPr lang="zh-TW" altLang="en-US">
                <a:ea typeface="新細明體"/>
                <a:cs typeface="Calibri"/>
              </a:rPr>
              <a:t> </a:t>
            </a:r>
            <a:r>
              <a:rPr lang="en-US" altLang="zh-TW">
                <a:ea typeface="新細明體"/>
                <a:cs typeface="Calibri"/>
              </a:rPr>
              <a:t>(with</a:t>
            </a:r>
            <a:r>
              <a:rPr lang="zh-TW" altLang="en-US">
                <a:ea typeface="新細明體"/>
                <a:cs typeface="Calibri"/>
              </a:rPr>
              <a:t> </a:t>
            </a:r>
            <a:r>
              <a:rPr lang="en-US" altLang="zh-TW">
                <a:ea typeface="新細明體"/>
                <a:cs typeface="Calibri"/>
              </a:rPr>
              <a:t>task</a:t>
            </a:r>
            <a:r>
              <a:rPr lang="zh-TW" altLang="en-US">
                <a:ea typeface="新細明體"/>
                <a:cs typeface="Calibri"/>
              </a:rPr>
              <a:t> </a:t>
            </a:r>
            <a:r>
              <a:rPr lang="en-US" altLang="zh-TW">
                <a:ea typeface="新細明體"/>
                <a:cs typeface="Calibri"/>
              </a:rPr>
              <a:t>description)</a:t>
            </a:r>
            <a:r>
              <a:rPr lang="zh-TW" altLang="en-US">
                <a:ea typeface="新細明體"/>
                <a:cs typeface="Calibri"/>
              </a:rPr>
              <a:t> </a:t>
            </a:r>
            <a:r>
              <a:rPr lang="en-US" altLang="zh-TW">
                <a:ea typeface="新細明體"/>
                <a:cs typeface="Calibri"/>
              </a:rPr>
              <a:t>is</a:t>
            </a:r>
            <a:r>
              <a:rPr lang="zh-TW" altLang="en-US">
                <a:ea typeface="新細明體"/>
                <a:cs typeface="Calibri"/>
              </a:rPr>
              <a:t> </a:t>
            </a:r>
            <a:r>
              <a:rPr lang="en-US" altLang="zh-TW">
                <a:ea typeface="新細明體"/>
                <a:cs typeface="Calibri"/>
              </a:rPr>
              <a:t>possible</a:t>
            </a:r>
          </a:p>
        </p:txBody>
      </p:sp>
      <p:pic>
        <p:nvPicPr>
          <p:cNvPr id="6" name="Picture 5">
            <a:extLst>
              <a:ext uri="{FF2B5EF4-FFF2-40B4-BE49-F238E27FC236}">
                <a16:creationId xmlns:a16="http://schemas.microsoft.com/office/drawing/2014/main" id="{0D32CC87-E2A7-8A4D-9E32-EEDBF21F940C}"/>
              </a:ext>
            </a:extLst>
          </p:cNvPr>
          <p:cNvPicPr>
            <a:picLocks noChangeAspect="1"/>
          </p:cNvPicPr>
          <p:nvPr/>
        </p:nvPicPr>
        <p:blipFill>
          <a:blip r:embed="rId2"/>
          <a:stretch>
            <a:fillRect/>
          </a:stretch>
        </p:blipFill>
        <p:spPr>
          <a:xfrm>
            <a:off x="211015" y="2855483"/>
            <a:ext cx="6002215" cy="2523717"/>
          </a:xfrm>
          <a:prstGeom prst="rect">
            <a:avLst/>
          </a:prstGeom>
        </p:spPr>
      </p:pic>
      <p:pic>
        <p:nvPicPr>
          <p:cNvPr id="7" name="Picture 6">
            <a:extLst>
              <a:ext uri="{FF2B5EF4-FFF2-40B4-BE49-F238E27FC236}">
                <a16:creationId xmlns:a16="http://schemas.microsoft.com/office/drawing/2014/main" id="{5023FB00-51EF-BA4C-8816-92C8B4F6F005}"/>
              </a:ext>
            </a:extLst>
          </p:cNvPr>
          <p:cNvPicPr>
            <a:picLocks noChangeAspect="1"/>
          </p:cNvPicPr>
          <p:nvPr/>
        </p:nvPicPr>
        <p:blipFill>
          <a:blip r:embed="rId3"/>
          <a:stretch>
            <a:fillRect/>
          </a:stretch>
        </p:blipFill>
        <p:spPr>
          <a:xfrm>
            <a:off x="6332788" y="2513838"/>
            <a:ext cx="5315623" cy="3354817"/>
          </a:xfrm>
          <a:prstGeom prst="rect">
            <a:avLst/>
          </a:prstGeom>
        </p:spPr>
      </p:pic>
      <p:sp>
        <p:nvSpPr>
          <p:cNvPr id="8" name="矩形 91">
            <a:extLst>
              <a:ext uri="{FF2B5EF4-FFF2-40B4-BE49-F238E27FC236}">
                <a16:creationId xmlns:a16="http://schemas.microsoft.com/office/drawing/2014/main" id="{AD115467-C210-0543-BD34-305451B00163}"/>
              </a:ext>
            </a:extLst>
          </p:cNvPr>
          <p:cNvSpPr/>
          <p:nvPr/>
        </p:nvSpPr>
        <p:spPr>
          <a:xfrm>
            <a:off x="723484" y="4310743"/>
            <a:ext cx="3258582" cy="39188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矩形 91">
            <a:extLst>
              <a:ext uri="{FF2B5EF4-FFF2-40B4-BE49-F238E27FC236}">
                <a16:creationId xmlns:a16="http://schemas.microsoft.com/office/drawing/2014/main" id="{3CA5009E-22A5-A54C-8B03-916FB86C68BD}"/>
              </a:ext>
            </a:extLst>
          </p:cNvPr>
          <p:cNvSpPr/>
          <p:nvPr/>
        </p:nvSpPr>
        <p:spPr>
          <a:xfrm>
            <a:off x="723483" y="4799318"/>
            <a:ext cx="3258582" cy="39188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0" name="圖片 9">
            <a:extLst>
              <a:ext uri="{FF2B5EF4-FFF2-40B4-BE49-F238E27FC236}">
                <a16:creationId xmlns:a16="http://schemas.microsoft.com/office/drawing/2014/main" id="{012A7AC4-7602-6462-7C88-728C4168E74F}"/>
              </a:ext>
            </a:extLst>
          </p:cNvPr>
          <p:cNvPicPr>
            <a:picLocks noChangeAspect="1"/>
          </p:cNvPicPr>
          <p:nvPr/>
        </p:nvPicPr>
        <p:blipFill>
          <a:blip r:embed="rId4"/>
          <a:stretch>
            <a:fillRect/>
          </a:stretch>
        </p:blipFill>
        <p:spPr>
          <a:xfrm>
            <a:off x="4096782" y="4013446"/>
            <a:ext cx="1999218" cy="1512922"/>
          </a:xfrm>
          <a:prstGeom prst="rect">
            <a:avLst/>
          </a:prstGeom>
        </p:spPr>
      </p:pic>
      <p:sp>
        <p:nvSpPr>
          <p:cNvPr id="4" name="日期版面配置區 3">
            <a:extLst>
              <a:ext uri="{FF2B5EF4-FFF2-40B4-BE49-F238E27FC236}">
                <a16:creationId xmlns:a16="http://schemas.microsoft.com/office/drawing/2014/main" id="{7BE9A5DA-6B5C-862B-BF3B-4B7DAFC64954}"/>
              </a:ext>
            </a:extLst>
          </p:cNvPr>
          <p:cNvSpPr>
            <a:spLocks noGrp="1"/>
          </p:cNvSpPr>
          <p:nvPr>
            <p:ph type="dt" sz="half" idx="10"/>
          </p:nvPr>
        </p:nvSpPr>
        <p:spPr/>
        <p:txBody>
          <a:bodyPr/>
          <a:lstStyle/>
          <a:p>
            <a:r>
              <a:rPr lang="en-US" altLang="zh-TW"/>
              <a:t>Brown, Tom, et al. "Language models are few-shot learners." </a:t>
            </a:r>
            <a:r>
              <a:rPr lang="en-US" altLang="zh-TW" i="1"/>
              <a:t>Advances in neural information processing systems</a:t>
            </a:r>
            <a:r>
              <a:rPr lang="en-US" altLang="zh-TW"/>
              <a:t> 33 (2020): 1877-1901.</a:t>
            </a:r>
            <a:endParaRPr lang="en-TW" altLang="zh-TW"/>
          </a:p>
        </p:txBody>
      </p:sp>
    </p:spTree>
    <p:extLst>
      <p:ext uri="{BB962C8B-B14F-4D97-AF65-F5344CB8AC3E}">
        <p14:creationId xmlns:p14="http://schemas.microsoft.com/office/powerpoint/2010/main" val="1714368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85F594BF-BD33-1DCE-C676-3D2681A439B8}"/>
              </a:ext>
            </a:extLst>
          </p:cNvPr>
          <p:cNvSpPr>
            <a:spLocks noGrp="1"/>
          </p:cNvSpPr>
          <p:nvPr>
            <p:ph type="title"/>
          </p:nvPr>
        </p:nvSpPr>
        <p:spPr/>
        <p:txBody>
          <a:bodyPr>
            <a:normAutofit/>
          </a:bodyPr>
          <a:lstStyle/>
          <a:p>
            <a:r>
              <a:rPr lang="en-US" altLang="zh-TW"/>
              <a:t>Zero-shot learning</a:t>
            </a:r>
            <a:endParaRPr lang="zh-TW" altLang="en-US"/>
          </a:p>
        </p:txBody>
      </p:sp>
      <p:sp>
        <p:nvSpPr>
          <p:cNvPr id="3" name="內容版面配置區 2">
            <a:extLst>
              <a:ext uri="{FF2B5EF4-FFF2-40B4-BE49-F238E27FC236}">
                <a16:creationId xmlns:a16="http://schemas.microsoft.com/office/drawing/2014/main" id="{2DD8C728-0312-CA09-E010-2AD62A075E03}"/>
              </a:ext>
            </a:extLst>
          </p:cNvPr>
          <p:cNvSpPr>
            <a:spLocks noGrp="1"/>
          </p:cNvSpPr>
          <p:nvPr>
            <p:ph idx="1"/>
          </p:nvPr>
        </p:nvSpPr>
        <p:spPr/>
        <p:txBody>
          <a:bodyPr vert="horz" lIns="91440" tIns="45720" rIns="91440" bIns="45720" rtlCol="0" anchor="t">
            <a:normAutofit/>
          </a:bodyPr>
          <a:lstStyle/>
          <a:p>
            <a:r>
              <a:rPr lang="en-US" altLang="zh-TW"/>
              <a:t>Question: Where</a:t>
            </a:r>
            <a:r>
              <a:rPr lang="zh-TW" altLang="en-US"/>
              <a:t> </a:t>
            </a:r>
            <a:r>
              <a:rPr lang="en-US" altLang="zh-TW"/>
              <a:t>does</a:t>
            </a:r>
            <a:r>
              <a:rPr lang="zh-TW" altLang="en-US"/>
              <a:t> </a:t>
            </a:r>
            <a:r>
              <a:rPr lang="en-US" altLang="zh-TW"/>
              <a:t>this</a:t>
            </a:r>
            <a:r>
              <a:rPr lang="zh-TW" altLang="en-US"/>
              <a:t> </a:t>
            </a:r>
            <a:r>
              <a:rPr lang="en-US" altLang="zh-TW"/>
              <a:t>zero-shot</a:t>
            </a:r>
            <a:r>
              <a:rPr lang="zh-TW" altLang="en-US"/>
              <a:t> </a:t>
            </a:r>
            <a:r>
              <a:rPr lang="en-US" altLang="zh-TW"/>
              <a:t>ability</a:t>
            </a:r>
            <a:r>
              <a:rPr lang="zh-TW" altLang="en-US"/>
              <a:t> </a:t>
            </a:r>
            <a:r>
              <a:rPr lang="en-US" altLang="zh-TW"/>
              <a:t>spring</a:t>
            </a:r>
            <a:r>
              <a:rPr lang="zh-TW" altLang="en-US"/>
              <a:t> </a:t>
            </a:r>
            <a:r>
              <a:rPr lang="en-US" altLang="zh-TW"/>
              <a:t>from?</a:t>
            </a:r>
          </a:p>
          <a:p>
            <a:r>
              <a:rPr lang="en-US" altLang="zh-TW"/>
              <a:t>Hypothesis:</a:t>
            </a:r>
            <a:r>
              <a:rPr lang="zh-TW" altLang="en-US"/>
              <a:t> </a:t>
            </a:r>
            <a:r>
              <a:rPr lang="en-US" altLang="zh-TW"/>
              <a:t>during</a:t>
            </a:r>
            <a:r>
              <a:rPr lang="zh-TW" altLang="en-US"/>
              <a:t> </a:t>
            </a:r>
            <a:r>
              <a:rPr lang="en-US" altLang="zh-TW"/>
              <a:t>pre-training,</a:t>
            </a:r>
            <a:r>
              <a:rPr lang="zh-TW" altLang="en-US"/>
              <a:t> </a:t>
            </a:r>
            <a:r>
              <a:rPr lang="en-US" altLang="zh-TW"/>
              <a:t>the</a:t>
            </a:r>
            <a:r>
              <a:rPr lang="zh-TW" altLang="en-US"/>
              <a:t> </a:t>
            </a:r>
            <a:r>
              <a:rPr lang="en-US" altLang="zh-TW"/>
              <a:t>training</a:t>
            </a:r>
            <a:r>
              <a:rPr lang="zh-TW" altLang="en-US"/>
              <a:t> </a:t>
            </a:r>
            <a:r>
              <a:rPr lang="en-US" altLang="zh-TW"/>
              <a:t>datasets</a:t>
            </a:r>
            <a:r>
              <a:rPr lang="zh-TW" altLang="en-US"/>
              <a:t> </a:t>
            </a:r>
            <a:r>
              <a:rPr lang="en-US" altLang="zh-TW"/>
              <a:t>implicitly</a:t>
            </a:r>
            <a:r>
              <a:rPr lang="zh-TW" altLang="en-US"/>
              <a:t> </a:t>
            </a:r>
            <a:r>
              <a:rPr lang="en-US" altLang="zh-TW"/>
              <a:t>contains</a:t>
            </a:r>
            <a:r>
              <a:rPr lang="zh-TW" altLang="en-US"/>
              <a:t> </a:t>
            </a:r>
            <a:r>
              <a:rPr lang="en-US" altLang="zh-TW"/>
              <a:t>a</a:t>
            </a:r>
            <a:r>
              <a:rPr lang="zh-TW" altLang="en-US"/>
              <a:t> </a:t>
            </a:r>
            <a:r>
              <a:rPr lang="en-US" altLang="zh-TW"/>
              <a:t>mixture</a:t>
            </a:r>
            <a:r>
              <a:rPr lang="zh-TW" altLang="en-US"/>
              <a:t> </a:t>
            </a:r>
            <a:r>
              <a:rPr lang="en-US" altLang="zh-TW"/>
              <a:t>of</a:t>
            </a:r>
            <a:r>
              <a:rPr lang="zh-TW" altLang="en-US"/>
              <a:t> </a:t>
            </a:r>
            <a:r>
              <a:rPr lang="en-US" altLang="zh-TW"/>
              <a:t>different</a:t>
            </a:r>
            <a:r>
              <a:rPr lang="zh-TW" altLang="en-US"/>
              <a:t> </a:t>
            </a:r>
            <a:r>
              <a:rPr lang="en-US" altLang="zh-TW"/>
              <a:t>tasks</a:t>
            </a:r>
          </a:p>
          <a:p>
            <a:pPr lvl="1"/>
            <a:r>
              <a:rPr lang="en-US" altLang="zh-TW"/>
              <a:t>QA</a:t>
            </a:r>
          </a:p>
          <a:p>
            <a:pPr lvl="2"/>
            <a:endParaRPr lang="en-US" altLang="zh-TW"/>
          </a:p>
          <a:p>
            <a:pPr lvl="2"/>
            <a:endParaRPr lang="en-US" altLang="zh-TW"/>
          </a:p>
          <a:p>
            <a:pPr lvl="2"/>
            <a:endParaRPr lang="en-US" altLang="zh-TW"/>
          </a:p>
          <a:p>
            <a:pPr lvl="1"/>
            <a:r>
              <a:rPr lang="en-US" altLang="zh-TW"/>
              <a:t>Summarization</a:t>
            </a:r>
          </a:p>
          <a:p>
            <a:pPr lvl="2"/>
            <a:endParaRPr lang="en-US" altLang="zh-TW"/>
          </a:p>
          <a:p>
            <a:pPr lvl="2"/>
            <a:endParaRPr lang="en-US" altLang="zh-TW"/>
          </a:p>
          <a:p>
            <a:pPr lvl="2"/>
            <a:endParaRPr lang="en-US" altLang="zh-TW"/>
          </a:p>
          <a:p>
            <a:pPr lvl="2"/>
            <a:endParaRPr lang="en-US" altLang="zh-TW"/>
          </a:p>
          <a:p>
            <a:pPr lvl="2"/>
            <a:endParaRPr lang="en-US" altLang="zh-TW"/>
          </a:p>
          <a:p>
            <a:pPr lvl="1"/>
            <a:endParaRPr lang="en-US" altLang="zh-TW"/>
          </a:p>
          <a:p>
            <a:pPr lvl="1"/>
            <a:endParaRPr lang="en-US" altLang="zh-TW"/>
          </a:p>
          <a:p>
            <a:pPr lvl="1"/>
            <a:endParaRPr lang="zh-TW" altLang="en-US"/>
          </a:p>
        </p:txBody>
      </p:sp>
      <p:pic>
        <p:nvPicPr>
          <p:cNvPr id="6" name="Picture 5">
            <a:extLst>
              <a:ext uri="{FF2B5EF4-FFF2-40B4-BE49-F238E27FC236}">
                <a16:creationId xmlns:a16="http://schemas.microsoft.com/office/drawing/2014/main" id="{67B02FF9-9230-8E45-8916-08AD0107C375}"/>
              </a:ext>
            </a:extLst>
          </p:cNvPr>
          <p:cNvPicPr>
            <a:picLocks noChangeAspect="1"/>
          </p:cNvPicPr>
          <p:nvPr/>
        </p:nvPicPr>
        <p:blipFill>
          <a:blip r:embed="rId2"/>
          <a:stretch>
            <a:fillRect/>
          </a:stretch>
        </p:blipFill>
        <p:spPr>
          <a:xfrm>
            <a:off x="1519678" y="2950494"/>
            <a:ext cx="8874922" cy="957011"/>
          </a:xfrm>
          <a:prstGeom prst="rect">
            <a:avLst/>
          </a:prstGeom>
        </p:spPr>
      </p:pic>
      <p:grpSp>
        <p:nvGrpSpPr>
          <p:cNvPr id="10" name="Group 9">
            <a:extLst>
              <a:ext uri="{FF2B5EF4-FFF2-40B4-BE49-F238E27FC236}">
                <a16:creationId xmlns:a16="http://schemas.microsoft.com/office/drawing/2014/main" id="{8CC48E8D-7832-8B4B-A1C7-B4E60540E3C1}"/>
              </a:ext>
            </a:extLst>
          </p:cNvPr>
          <p:cNvGrpSpPr/>
          <p:nvPr/>
        </p:nvGrpSpPr>
        <p:grpSpPr>
          <a:xfrm>
            <a:off x="1581150" y="4310742"/>
            <a:ext cx="9772650" cy="2045608"/>
            <a:chOff x="838200" y="4105170"/>
            <a:chExt cx="10865618" cy="2175015"/>
          </a:xfrm>
        </p:grpSpPr>
        <p:pic>
          <p:nvPicPr>
            <p:cNvPr id="8" name="Picture 7">
              <a:extLst>
                <a:ext uri="{FF2B5EF4-FFF2-40B4-BE49-F238E27FC236}">
                  <a16:creationId xmlns:a16="http://schemas.microsoft.com/office/drawing/2014/main" id="{D332074E-D479-9247-9676-C37D338CC5EE}"/>
                </a:ext>
              </a:extLst>
            </p:cNvPr>
            <p:cNvPicPr>
              <a:picLocks noChangeAspect="1"/>
            </p:cNvPicPr>
            <p:nvPr/>
          </p:nvPicPr>
          <p:blipFill>
            <a:blip r:embed="rId3"/>
            <a:stretch>
              <a:fillRect/>
            </a:stretch>
          </p:blipFill>
          <p:spPr>
            <a:xfrm>
              <a:off x="838200" y="4105170"/>
              <a:ext cx="10865618" cy="2175015"/>
            </a:xfrm>
            <a:prstGeom prst="rect">
              <a:avLst/>
            </a:prstGeom>
          </p:spPr>
        </p:pic>
        <p:sp>
          <p:nvSpPr>
            <p:cNvPr id="9" name="矩形 91">
              <a:extLst>
                <a:ext uri="{FF2B5EF4-FFF2-40B4-BE49-F238E27FC236}">
                  <a16:creationId xmlns:a16="http://schemas.microsoft.com/office/drawing/2014/main" id="{DCE2F12D-1DA0-A042-98F1-1B761D53143D}"/>
                </a:ext>
              </a:extLst>
            </p:cNvPr>
            <p:cNvSpPr/>
            <p:nvPr/>
          </p:nvSpPr>
          <p:spPr>
            <a:xfrm>
              <a:off x="838200" y="6079252"/>
              <a:ext cx="1472922" cy="20093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4" name="日期版面配置區 3">
            <a:extLst>
              <a:ext uri="{FF2B5EF4-FFF2-40B4-BE49-F238E27FC236}">
                <a16:creationId xmlns:a16="http://schemas.microsoft.com/office/drawing/2014/main" id="{D9BC5AEE-96CB-1487-C14B-FB9B5945AD59}"/>
              </a:ext>
            </a:extLst>
          </p:cNvPr>
          <p:cNvSpPr>
            <a:spLocks noGrp="1"/>
          </p:cNvSpPr>
          <p:nvPr>
            <p:ph type="dt" sz="half" idx="10"/>
          </p:nvPr>
        </p:nvSpPr>
        <p:spPr>
          <a:xfrm>
            <a:off x="838200" y="6417310"/>
            <a:ext cx="7594600" cy="365125"/>
          </a:xfrm>
        </p:spPr>
        <p:txBody>
          <a:bodyPr/>
          <a:lstStyle/>
          <a:p>
            <a:r>
              <a:rPr lang="en" altLang="zh-TW" b="0" i="0">
                <a:effectLst/>
                <a:latin typeface="+mn-lt"/>
              </a:rPr>
              <a:t>Wei, Jason, et al. "Finetuned Language Models are Zero-Shot Learners." </a:t>
            </a:r>
            <a:r>
              <a:rPr lang="en" altLang="zh-TW" b="0" i="1">
                <a:effectLst/>
                <a:latin typeface="+mn-lt"/>
              </a:rPr>
              <a:t>International Conference on Learning Representations</a:t>
            </a:r>
            <a:r>
              <a:rPr lang="en" altLang="zh-TW" b="0" i="0">
                <a:effectLst/>
                <a:latin typeface="+mn-lt"/>
              </a:rPr>
              <a:t>. 2022.</a:t>
            </a:r>
            <a:endParaRPr lang="en-TW">
              <a:latin typeface="+mn-lt"/>
            </a:endParaRPr>
          </a:p>
        </p:txBody>
      </p:sp>
    </p:spTree>
    <p:extLst>
      <p:ext uri="{BB962C8B-B14F-4D97-AF65-F5344CB8AC3E}">
        <p14:creationId xmlns:p14="http://schemas.microsoft.com/office/powerpoint/2010/main" val="2922788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a:extLst>
              <a:ext uri="{FF2B5EF4-FFF2-40B4-BE49-F238E27FC236}">
                <a16:creationId xmlns:a16="http://schemas.microsoft.com/office/drawing/2014/main" id="{29911EC4-85E8-AE22-8994-86B1CE7F43D2}"/>
              </a:ext>
            </a:extLst>
          </p:cNvPr>
          <p:cNvPicPr>
            <a:picLocks noChangeAspect="1"/>
          </p:cNvPicPr>
          <p:nvPr/>
        </p:nvPicPr>
        <p:blipFill>
          <a:blip r:embed="rId3"/>
          <a:stretch>
            <a:fillRect/>
          </a:stretch>
        </p:blipFill>
        <p:spPr>
          <a:xfrm>
            <a:off x="1145837" y="365123"/>
            <a:ext cx="9900325" cy="5478180"/>
          </a:xfrm>
          <a:prstGeom prst="rect">
            <a:avLst/>
          </a:prstGeom>
        </p:spPr>
      </p:pic>
      <p:sp>
        <p:nvSpPr>
          <p:cNvPr id="7" name="文字方塊 6">
            <a:extLst>
              <a:ext uri="{FF2B5EF4-FFF2-40B4-BE49-F238E27FC236}">
                <a16:creationId xmlns:a16="http://schemas.microsoft.com/office/drawing/2014/main" id="{BEEBE7D9-28D5-DD76-702A-5D9AB8276414}"/>
              </a:ext>
            </a:extLst>
          </p:cNvPr>
          <p:cNvSpPr txBox="1"/>
          <p:nvPr/>
        </p:nvSpPr>
        <p:spPr>
          <a:xfrm>
            <a:off x="1533294" y="5923122"/>
            <a:ext cx="9512868" cy="646331"/>
          </a:xfrm>
          <a:prstGeom prst="rect">
            <a:avLst/>
          </a:prstGeom>
          <a:noFill/>
        </p:spPr>
        <p:txBody>
          <a:bodyPr wrap="square">
            <a:spAutoFit/>
          </a:bodyPr>
          <a:lstStyle/>
          <a:p>
            <a:r>
              <a:rPr lang="en-US" altLang="zh-TW" i="0" u="none" strike="noStrike" dirty="0">
                <a:effectLst/>
                <a:latin typeface="Lucida Grande"/>
              </a:rPr>
              <a:t>Andy </a:t>
            </a:r>
            <a:r>
              <a:rPr lang="en-US" altLang="zh-TW" i="0" u="none" strike="noStrike" dirty="0" err="1">
                <a:effectLst/>
                <a:latin typeface="Lucida Grande"/>
              </a:rPr>
              <a:t>Coenen</a:t>
            </a:r>
            <a:r>
              <a:rPr lang="en-US" altLang="zh-TW" i="0" dirty="0">
                <a:solidFill>
                  <a:srgbClr val="000000"/>
                </a:solidFill>
                <a:effectLst/>
                <a:latin typeface="Lucida Grande"/>
              </a:rPr>
              <a:t>, </a:t>
            </a:r>
            <a:r>
              <a:rPr lang="en-US" altLang="zh-TW" i="0" u="none" strike="noStrike" dirty="0">
                <a:effectLst/>
                <a:latin typeface="Lucida Grande"/>
              </a:rPr>
              <a:t>Emily </a:t>
            </a:r>
            <a:r>
              <a:rPr lang="en-US" altLang="zh-TW" i="0" u="none" strike="noStrike" dirty="0" err="1">
                <a:effectLst/>
                <a:latin typeface="Lucida Grande"/>
              </a:rPr>
              <a:t>Reif</a:t>
            </a:r>
            <a:r>
              <a:rPr lang="en-US" altLang="zh-TW" i="0" dirty="0">
                <a:solidFill>
                  <a:srgbClr val="000000"/>
                </a:solidFill>
                <a:effectLst/>
                <a:latin typeface="Lucida Grande"/>
              </a:rPr>
              <a:t>, </a:t>
            </a:r>
            <a:r>
              <a:rPr lang="en-US" altLang="zh-TW" i="0" u="none" strike="noStrike" dirty="0">
                <a:effectLst/>
                <a:latin typeface="Lucida Grande"/>
              </a:rPr>
              <a:t>Ann Yuan</a:t>
            </a:r>
            <a:r>
              <a:rPr lang="en-US" altLang="zh-TW" i="0" dirty="0">
                <a:solidFill>
                  <a:srgbClr val="000000"/>
                </a:solidFill>
                <a:effectLst/>
                <a:latin typeface="Lucida Grande"/>
              </a:rPr>
              <a:t>, </a:t>
            </a:r>
            <a:r>
              <a:rPr lang="en-US" altLang="zh-TW" i="0" u="none" strike="noStrike" dirty="0">
                <a:effectLst/>
                <a:latin typeface="Lucida Grande"/>
              </a:rPr>
              <a:t>Been Kim</a:t>
            </a:r>
            <a:r>
              <a:rPr lang="en-US" altLang="zh-TW" i="0" dirty="0">
                <a:solidFill>
                  <a:srgbClr val="000000"/>
                </a:solidFill>
                <a:effectLst/>
                <a:latin typeface="Lucida Grande"/>
              </a:rPr>
              <a:t>, </a:t>
            </a:r>
            <a:r>
              <a:rPr lang="en-US" altLang="zh-TW" i="0" u="none" strike="noStrike" dirty="0">
                <a:effectLst/>
                <a:latin typeface="Lucida Grande"/>
              </a:rPr>
              <a:t>Adam Pearce</a:t>
            </a:r>
            <a:r>
              <a:rPr lang="en-US" altLang="zh-TW" i="0" dirty="0">
                <a:solidFill>
                  <a:srgbClr val="000000"/>
                </a:solidFill>
                <a:effectLst/>
                <a:latin typeface="Lucida Grande"/>
              </a:rPr>
              <a:t>, </a:t>
            </a:r>
            <a:r>
              <a:rPr lang="en-US" altLang="zh-TW" i="0" u="none" strike="noStrike" dirty="0">
                <a:effectLst/>
                <a:latin typeface="Lucida Grande"/>
              </a:rPr>
              <a:t>Fernanda </a:t>
            </a:r>
            <a:r>
              <a:rPr lang="en-US" altLang="zh-TW" i="0" u="none" strike="noStrike" dirty="0" err="1">
                <a:effectLst/>
                <a:latin typeface="Lucida Grande"/>
              </a:rPr>
              <a:t>Viégas</a:t>
            </a:r>
            <a:r>
              <a:rPr lang="en-US" altLang="zh-TW" i="0" dirty="0">
                <a:solidFill>
                  <a:srgbClr val="000000"/>
                </a:solidFill>
                <a:effectLst/>
                <a:latin typeface="Lucida Grande"/>
              </a:rPr>
              <a:t>, </a:t>
            </a:r>
            <a:r>
              <a:rPr lang="en-US" altLang="zh-TW" i="0" u="none" strike="noStrike" dirty="0">
                <a:effectLst/>
                <a:latin typeface="Lucida Grande"/>
              </a:rPr>
              <a:t>Martin Wattenberg, </a:t>
            </a:r>
            <a:r>
              <a:rPr lang="en-US" altLang="zh-TW" i="0" dirty="0">
                <a:solidFill>
                  <a:srgbClr val="000000"/>
                </a:solidFill>
                <a:effectLst/>
                <a:latin typeface="Lucida Grande"/>
              </a:rPr>
              <a:t>Visualizing and Measuring the Geometry of BERT,</a:t>
            </a:r>
            <a:r>
              <a:rPr lang="zh-TW" altLang="en-US" i="0" dirty="0">
                <a:solidFill>
                  <a:srgbClr val="000000"/>
                </a:solidFill>
                <a:effectLst/>
                <a:latin typeface="Lucida Grande"/>
              </a:rPr>
              <a:t> </a:t>
            </a:r>
            <a:r>
              <a:rPr lang="en-US" altLang="zh-TW" i="0" dirty="0" err="1">
                <a:solidFill>
                  <a:srgbClr val="000000"/>
                </a:solidFill>
                <a:effectLst/>
                <a:latin typeface="Lucida Grande"/>
              </a:rPr>
              <a:t>NeurIPS</a:t>
            </a:r>
            <a:r>
              <a:rPr lang="en-US" altLang="zh-TW" i="0" dirty="0">
                <a:solidFill>
                  <a:srgbClr val="000000"/>
                </a:solidFill>
                <a:effectLst/>
                <a:latin typeface="Lucida Grande"/>
              </a:rPr>
              <a:t>,</a:t>
            </a:r>
            <a:r>
              <a:rPr lang="zh-TW" altLang="en-US" i="0" dirty="0">
                <a:solidFill>
                  <a:srgbClr val="000000"/>
                </a:solidFill>
                <a:effectLst/>
                <a:latin typeface="Lucida Grande"/>
              </a:rPr>
              <a:t> </a:t>
            </a:r>
            <a:r>
              <a:rPr lang="en-US" altLang="zh-TW" i="0" dirty="0">
                <a:solidFill>
                  <a:srgbClr val="000000"/>
                </a:solidFill>
                <a:effectLst/>
                <a:latin typeface="Lucida Grande"/>
              </a:rPr>
              <a:t>2019</a:t>
            </a:r>
          </a:p>
        </p:txBody>
      </p:sp>
    </p:spTree>
    <p:extLst>
      <p:ext uri="{BB962C8B-B14F-4D97-AF65-F5344CB8AC3E}">
        <p14:creationId xmlns:p14="http://schemas.microsoft.com/office/powerpoint/2010/main" val="1875181096"/>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85F594BF-BD33-1DCE-C676-3D2681A439B8}"/>
              </a:ext>
            </a:extLst>
          </p:cNvPr>
          <p:cNvSpPr>
            <a:spLocks noGrp="1"/>
          </p:cNvSpPr>
          <p:nvPr>
            <p:ph type="title"/>
          </p:nvPr>
        </p:nvSpPr>
        <p:spPr/>
        <p:txBody>
          <a:bodyPr>
            <a:normAutofit fontScale="90000"/>
          </a:bodyPr>
          <a:lstStyle/>
          <a:p>
            <a:r>
              <a:rPr lang="en-US" altLang="zh-TW" sz="4400"/>
              <a:t>Zero-shot learning</a:t>
            </a:r>
            <a:endParaRPr lang="zh-TW" altLang="en-US"/>
          </a:p>
        </p:txBody>
      </p:sp>
      <p:sp>
        <p:nvSpPr>
          <p:cNvPr id="3" name="內容版面配置區 2">
            <a:extLst>
              <a:ext uri="{FF2B5EF4-FFF2-40B4-BE49-F238E27FC236}">
                <a16:creationId xmlns:a16="http://schemas.microsoft.com/office/drawing/2014/main" id="{2DD8C728-0312-CA09-E010-2AD62A075E03}"/>
              </a:ext>
            </a:extLst>
          </p:cNvPr>
          <p:cNvSpPr>
            <a:spLocks noGrp="1"/>
          </p:cNvSpPr>
          <p:nvPr>
            <p:ph idx="1"/>
          </p:nvPr>
        </p:nvSpPr>
        <p:spPr/>
        <p:txBody>
          <a:bodyPr vert="horz" lIns="91440" tIns="45720" rIns="91440" bIns="45720" rtlCol="0" anchor="t">
            <a:normAutofit/>
          </a:bodyPr>
          <a:lstStyle/>
          <a:p>
            <a:r>
              <a:rPr lang="en-US" altLang="zh-TW"/>
              <a:t>Hypothesis:</a:t>
            </a:r>
            <a:r>
              <a:rPr lang="zh-TW" altLang="en-US"/>
              <a:t> </a:t>
            </a:r>
            <a:r>
              <a:rPr lang="en-US" altLang="zh-TW"/>
              <a:t>multi-task</a:t>
            </a:r>
            <a:r>
              <a:rPr lang="zh-TW" altLang="en-US"/>
              <a:t> </a:t>
            </a:r>
            <a:r>
              <a:rPr lang="en-US" altLang="zh-TW"/>
              <a:t>training</a:t>
            </a:r>
            <a:r>
              <a:rPr lang="zh-TW" altLang="en-US"/>
              <a:t> </a:t>
            </a:r>
            <a:r>
              <a:rPr lang="en-US" altLang="zh-TW"/>
              <a:t>enables</a:t>
            </a:r>
            <a:r>
              <a:rPr lang="zh-TW" altLang="en-US"/>
              <a:t> </a:t>
            </a:r>
            <a:r>
              <a:rPr lang="en-US" altLang="zh-TW"/>
              <a:t>zero-shot</a:t>
            </a:r>
            <a:r>
              <a:rPr lang="zh-TW" altLang="en-US"/>
              <a:t> </a:t>
            </a:r>
            <a:r>
              <a:rPr lang="en-US" altLang="zh-TW"/>
              <a:t>generalization</a:t>
            </a:r>
          </a:p>
          <a:p>
            <a:pPr lvl="1"/>
            <a:r>
              <a:rPr lang="en-US" altLang="zh-TW"/>
              <a:t>Why</a:t>
            </a:r>
            <a:r>
              <a:rPr lang="zh-TW" altLang="en-US"/>
              <a:t> </a:t>
            </a:r>
            <a:r>
              <a:rPr lang="en-US" altLang="zh-TW"/>
              <a:t>not</a:t>
            </a:r>
            <a:r>
              <a:rPr lang="zh-TW" altLang="en-US"/>
              <a:t> </a:t>
            </a:r>
            <a:r>
              <a:rPr lang="en-US" altLang="zh-TW"/>
              <a:t>train</a:t>
            </a:r>
            <a:r>
              <a:rPr lang="zh-TW" altLang="en-US"/>
              <a:t> </a:t>
            </a:r>
            <a:r>
              <a:rPr lang="en-US" altLang="zh-TW"/>
              <a:t>a</a:t>
            </a:r>
            <a:r>
              <a:rPr lang="zh-TW" altLang="en-US"/>
              <a:t> </a:t>
            </a:r>
            <a:r>
              <a:rPr lang="en-US" altLang="zh-TW"/>
              <a:t>model</a:t>
            </a:r>
            <a:r>
              <a:rPr lang="zh-TW" altLang="en-US"/>
              <a:t> </a:t>
            </a:r>
            <a:r>
              <a:rPr lang="en-US" altLang="zh-TW"/>
              <a:t>with</a:t>
            </a:r>
            <a:r>
              <a:rPr lang="zh-TW" altLang="en-US"/>
              <a:t> </a:t>
            </a:r>
            <a:r>
              <a:rPr lang="en-US" altLang="zh-TW"/>
              <a:t>multi-task</a:t>
            </a:r>
            <a:r>
              <a:rPr lang="zh-TW" altLang="en-US"/>
              <a:t> </a:t>
            </a:r>
            <a:r>
              <a:rPr lang="en-US" altLang="zh-TW"/>
              <a:t>learning</a:t>
            </a:r>
            <a:r>
              <a:rPr lang="zh-TW" altLang="en-US"/>
              <a:t> </a:t>
            </a:r>
            <a:r>
              <a:rPr lang="en-US" altLang="zh-TW"/>
              <a:t>on</a:t>
            </a:r>
            <a:r>
              <a:rPr lang="zh-TW" altLang="en-US"/>
              <a:t> </a:t>
            </a:r>
            <a:r>
              <a:rPr lang="en-US" altLang="zh-TW"/>
              <a:t>a</a:t>
            </a:r>
            <a:r>
              <a:rPr lang="zh-TW" altLang="en-US"/>
              <a:t> </a:t>
            </a:r>
            <a:r>
              <a:rPr lang="en-US" altLang="zh-TW"/>
              <a:t>bunch</a:t>
            </a:r>
            <a:r>
              <a:rPr lang="zh-TW" altLang="en-US"/>
              <a:t> </a:t>
            </a:r>
            <a:r>
              <a:rPr lang="en-US" altLang="zh-TW"/>
              <a:t>of</a:t>
            </a:r>
            <a:r>
              <a:rPr lang="zh-TW" altLang="en-US"/>
              <a:t> </a:t>
            </a:r>
            <a:r>
              <a:rPr lang="en-US" altLang="zh-TW"/>
              <a:t>dataset?</a:t>
            </a:r>
          </a:p>
          <a:p>
            <a:pPr lvl="2"/>
            <a:endParaRPr lang="en-US" altLang="zh-TW"/>
          </a:p>
          <a:p>
            <a:pPr lvl="2"/>
            <a:endParaRPr lang="en-US" altLang="zh-TW"/>
          </a:p>
          <a:p>
            <a:pPr lvl="2"/>
            <a:endParaRPr lang="en-US" altLang="zh-TW"/>
          </a:p>
          <a:p>
            <a:pPr lvl="2"/>
            <a:endParaRPr lang="en-US" altLang="zh-TW"/>
          </a:p>
          <a:p>
            <a:pPr lvl="2"/>
            <a:endParaRPr lang="en-US" altLang="zh-TW"/>
          </a:p>
          <a:p>
            <a:pPr lvl="1"/>
            <a:endParaRPr lang="en-US" altLang="zh-TW"/>
          </a:p>
          <a:p>
            <a:pPr lvl="1"/>
            <a:endParaRPr lang="en-US" altLang="zh-TW"/>
          </a:p>
          <a:p>
            <a:pPr lvl="1"/>
            <a:endParaRPr lang="zh-TW" altLang="en-US"/>
          </a:p>
        </p:txBody>
      </p:sp>
      <p:pic>
        <p:nvPicPr>
          <p:cNvPr id="7" name="Picture 6">
            <a:extLst>
              <a:ext uri="{FF2B5EF4-FFF2-40B4-BE49-F238E27FC236}">
                <a16:creationId xmlns:a16="http://schemas.microsoft.com/office/drawing/2014/main" id="{6E00F484-C741-D74B-A229-A1E2F7419FE4}"/>
              </a:ext>
            </a:extLst>
          </p:cNvPr>
          <p:cNvPicPr>
            <a:picLocks noChangeAspect="1"/>
          </p:cNvPicPr>
          <p:nvPr/>
        </p:nvPicPr>
        <p:blipFill>
          <a:blip r:embed="rId2"/>
          <a:stretch>
            <a:fillRect/>
          </a:stretch>
        </p:blipFill>
        <p:spPr>
          <a:xfrm>
            <a:off x="2448578" y="2066615"/>
            <a:ext cx="7294843" cy="4289735"/>
          </a:xfrm>
          <a:prstGeom prst="rect">
            <a:avLst/>
          </a:prstGeom>
        </p:spPr>
      </p:pic>
      <p:sp>
        <p:nvSpPr>
          <p:cNvPr id="10" name="文字方塊 4">
            <a:extLst>
              <a:ext uri="{FF2B5EF4-FFF2-40B4-BE49-F238E27FC236}">
                <a16:creationId xmlns:a16="http://schemas.microsoft.com/office/drawing/2014/main" id="{E60B8B7E-986F-0E45-A180-1B62B0F35FB7}"/>
              </a:ext>
            </a:extLst>
          </p:cNvPr>
          <p:cNvSpPr txBox="1"/>
          <p:nvPr/>
        </p:nvSpPr>
        <p:spPr>
          <a:xfrm>
            <a:off x="-16749" y="3282582"/>
            <a:ext cx="2406800" cy="120032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2400">
                <a:ea typeface="新細明體"/>
                <a:cs typeface="Calibri"/>
              </a:rPr>
              <a:t>Multi-task</a:t>
            </a:r>
          </a:p>
          <a:p>
            <a:pPr algn="ctr"/>
            <a:r>
              <a:rPr lang="en-US" altLang="zh-TW" sz="2400">
                <a:ea typeface="新細明體"/>
                <a:cs typeface="Calibri"/>
              </a:rPr>
              <a:t>intermediate-task</a:t>
            </a:r>
            <a:r>
              <a:rPr lang="zh-TW" altLang="en-US" sz="2400">
                <a:ea typeface="新細明體"/>
                <a:cs typeface="Calibri"/>
              </a:rPr>
              <a:t> </a:t>
            </a:r>
            <a:br>
              <a:rPr lang="en-US" altLang="zh-TW" sz="2400">
                <a:ea typeface="新細明體"/>
                <a:cs typeface="Calibri"/>
              </a:rPr>
            </a:br>
            <a:r>
              <a:rPr lang="en-US" altLang="zh-TW" sz="2400">
                <a:ea typeface="新細明體"/>
                <a:cs typeface="Calibri"/>
              </a:rPr>
              <a:t>fine-tuning</a:t>
            </a:r>
            <a:endParaRPr lang="zh-TW">
              <a:cs typeface="Calibri" panose="020F0502020204030204"/>
            </a:endParaRPr>
          </a:p>
        </p:txBody>
      </p:sp>
      <p:sp>
        <p:nvSpPr>
          <p:cNvPr id="11" name="文字方塊 4">
            <a:extLst>
              <a:ext uri="{FF2B5EF4-FFF2-40B4-BE49-F238E27FC236}">
                <a16:creationId xmlns:a16="http://schemas.microsoft.com/office/drawing/2014/main" id="{A3424C12-4796-7542-A0AB-A64646BAEF26}"/>
              </a:ext>
            </a:extLst>
          </p:cNvPr>
          <p:cNvSpPr txBox="1"/>
          <p:nvPr/>
        </p:nvSpPr>
        <p:spPr>
          <a:xfrm>
            <a:off x="-16749" y="5435659"/>
            <a:ext cx="2406800" cy="83099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2400">
                <a:ea typeface="新細明體"/>
                <a:cs typeface="Calibri"/>
              </a:rPr>
              <a:t>Zero-shot</a:t>
            </a:r>
            <a:br>
              <a:rPr lang="en-US" altLang="zh-TW" sz="2400">
                <a:ea typeface="新細明體"/>
                <a:cs typeface="Calibri"/>
              </a:rPr>
            </a:br>
            <a:r>
              <a:rPr lang="en-US" altLang="zh-TW" sz="2400">
                <a:ea typeface="新細明體"/>
                <a:cs typeface="Calibri"/>
              </a:rPr>
              <a:t>Generalization</a:t>
            </a:r>
            <a:endParaRPr lang="zh-TW">
              <a:cs typeface="Calibri" panose="020F0502020204030204"/>
            </a:endParaRPr>
          </a:p>
        </p:txBody>
      </p:sp>
      <p:sp>
        <p:nvSpPr>
          <p:cNvPr id="6" name="矩形 91">
            <a:extLst>
              <a:ext uri="{FF2B5EF4-FFF2-40B4-BE49-F238E27FC236}">
                <a16:creationId xmlns:a16="http://schemas.microsoft.com/office/drawing/2014/main" id="{7EB7203B-34DC-9BEB-91FA-5D109BC2B613}"/>
              </a:ext>
            </a:extLst>
          </p:cNvPr>
          <p:cNvSpPr/>
          <p:nvPr/>
        </p:nvSpPr>
        <p:spPr>
          <a:xfrm>
            <a:off x="2448578" y="2070828"/>
            <a:ext cx="3561390" cy="89359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矩形 91">
            <a:extLst>
              <a:ext uri="{FF2B5EF4-FFF2-40B4-BE49-F238E27FC236}">
                <a16:creationId xmlns:a16="http://schemas.microsoft.com/office/drawing/2014/main" id="{59F4208E-237B-F799-3830-740EE839EF0C}"/>
              </a:ext>
            </a:extLst>
          </p:cNvPr>
          <p:cNvSpPr/>
          <p:nvPr/>
        </p:nvSpPr>
        <p:spPr>
          <a:xfrm>
            <a:off x="7735529" y="2804484"/>
            <a:ext cx="1909916" cy="82361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矩形 91">
            <a:extLst>
              <a:ext uri="{FF2B5EF4-FFF2-40B4-BE49-F238E27FC236}">
                <a16:creationId xmlns:a16="http://schemas.microsoft.com/office/drawing/2014/main" id="{9FBA6D37-559E-92B9-FE62-AAD7E814CEFB}"/>
              </a:ext>
            </a:extLst>
          </p:cNvPr>
          <p:cNvSpPr/>
          <p:nvPr/>
        </p:nvSpPr>
        <p:spPr>
          <a:xfrm>
            <a:off x="2448578" y="4036112"/>
            <a:ext cx="3561390" cy="97834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a:t>          </a:t>
            </a:r>
            <a:endParaRPr lang="zh-TW" altLang="en-US"/>
          </a:p>
        </p:txBody>
      </p:sp>
      <p:sp>
        <p:nvSpPr>
          <p:cNvPr id="12" name="矩形 91">
            <a:extLst>
              <a:ext uri="{FF2B5EF4-FFF2-40B4-BE49-F238E27FC236}">
                <a16:creationId xmlns:a16="http://schemas.microsoft.com/office/drawing/2014/main" id="{EB3812AE-8E26-E813-6B57-8B3213A4DFAC}"/>
              </a:ext>
            </a:extLst>
          </p:cNvPr>
          <p:cNvSpPr/>
          <p:nvPr/>
        </p:nvSpPr>
        <p:spPr>
          <a:xfrm>
            <a:off x="7962726" y="4365972"/>
            <a:ext cx="1564732" cy="50099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a:t>                                   </a:t>
            </a:r>
            <a:endParaRPr lang="zh-TW" altLang="en-US"/>
          </a:p>
        </p:txBody>
      </p:sp>
      <p:sp>
        <p:nvSpPr>
          <p:cNvPr id="13" name="矩形 91">
            <a:extLst>
              <a:ext uri="{FF2B5EF4-FFF2-40B4-BE49-F238E27FC236}">
                <a16:creationId xmlns:a16="http://schemas.microsoft.com/office/drawing/2014/main" id="{75A76BC2-049F-8410-CD11-196FFA1DBFD2}"/>
              </a:ext>
            </a:extLst>
          </p:cNvPr>
          <p:cNvSpPr/>
          <p:nvPr/>
        </p:nvSpPr>
        <p:spPr>
          <a:xfrm>
            <a:off x="6629400" y="4036112"/>
            <a:ext cx="905852" cy="71286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日期版面配置區 3">
            <a:extLst>
              <a:ext uri="{FF2B5EF4-FFF2-40B4-BE49-F238E27FC236}">
                <a16:creationId xmlns:a16="http://schemas.microsoft.com/office/drawing/2014/main" id="{9478EE36-8C20-FDA6-70B3-116F1AE75AAF}"/>
              </a:ext>
            </a:extLst>
          </p:cNvPr>
          <p:cNvSpPr>
            <a:spLocks noGrp="1"/>
          </p:cNvSpPr>
          <p:nvPr>
            <p:ph type="dt" sz="half" idx="10"/>
          </p:nvPr>
        </p:nvSpPr>
        <p:spPr/>
        <p:txBody>
          <a:bodyPr/>
          <a:lstStyle/>
          <a:p>
            <a:r>
              <a:rPr lang="en-US" altLang="zh-TW" dirty="0" err="1"/>
              <a:t>Sanh</a:t>
            </a:r>
            <a:r>
              <a:rPr lang="en-US" altLang="zh-TW" dirty="0"/>
              <a:t>, Victor, et al. "Multitask Prompted Training Enables Zero-Shot Task Generalization." </a:t>
            </a:r>
            <a:r>
              <a:rPr lang="en-US" altLang="zh-TW" i="1" dirty="0"/>
              <a:t>The Tenth International Conference on Learning Representations</a:t>
            </a:r>
            <a:r>
              <a:rPr lang="en-US" altLang="zh-TW" dirty="0"/>
              <a:t>. 2022.</a:t>
            </a:r>
            <a:endParaRPr lang="en-TW" altLang="zh-TW"/>
          </a:p>
        </p:txBody>
      </p:sp>
    </p:spTree>
    <p:extLst>
      <p:ext uri="{BB962C8B-B14F-4D97-AF65-F5344CB8AC3E}">
        <p14:creationId xmlns:p14="http://schemas.microsoft.com/office/powerpoint/2010/main" val="1670795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xit" presetSubtype="0" fill="hold" grpId="1" nodeType="withEffect">
                                  <p:stCondLst>
                                    <p:cond delay="0"/>
                                  </p:stCondLst>
                                  <p:childTnLst>
                                    <p:set>
                                      <p:cBhvr>
                                        <p:cTn id="24" dur="1" fill="hold">
                                          <p:stCondLst>
                                            <p:cond delay="0"/>
                                          </p:stCondLst>
                                        </p:cTn>
                                        <p:tgtEl>
                                          <p:spTgt spid="6"/>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8"/>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par>
                                <p:cTn id="35" presetID="1" presetClass="exit" presetSubtype="0" fill="hold" grpId="1" nodeType="withEffect">
                                  <p:stCondLst>
                                    <p:cond delay="0"/>
                                  </p:stCondLst>
                                  <p:childTnLst>
                                    <p:set>
                                      <p:cBhvr>
                                        <p:cTn id="36" dur="1" fill="hold">
                                          <p:stCondLst>
                                            <p:cond delay="0"/>
                                          </p:stCondLst>
                                        </p:cTn>
                                        <p:tgtEl>
                                          <p:spTgt spid="12"/>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6" grpId="0" animBg="1"/>
      <p:bldP spid="6" grpId="1" animBg="1"/>
      <p:bldP spid="8" grpId="0" animBg="1"/>
      <p:bldP spid="8" grpId="1" animBg="1"/>
      <p:bldP spid="9" grpId="0" animBg="1"/>
      <p:bldP spid="9" grpId="1" animBg="1"/>
      <p:bldP spid="12" grpId="0" animBg="1"/>
      <p:bldP spid="12" grpId="1" animBg="1"/>
      <p:bldP spid="13" grpId="0" animBg="1"/>
    </p:bld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10EC2C-C313-7D43-9215-47BB2620F43F}"/>
              </a:ext>
            </a:extLst>
          </p:cNvPr>
          <p:cNvSpPr>
            <a:spLocks noGrp="1"/>
          </p:cNvSpPr>
          <p:nvPr>
            <p:ph type="title"/>
          </p:nvPr>
        </p:nvSpPr>
        <p:spPr/>
        <p:txBody>
          <a:bodyPr>
            <a:normAutofit fontScale="90000"/>
          </a:bodyPr>
          <a:lstStyle/>
          <a:p>
            <a:r>
              <a:rPr lang="en-US" altLang="zh-TW" sz="4400"/>
              <a:t>Zero-shot learning</a:t>
            </a:r>
            <a:endParaRPr lang="en-TW"/>
          </a:p>
        </p:txBody>
      </p:sp>
      <p:sp>
        <p:nvSpPr>
          <p:cNvPr id="3" name="Content Placeholder 2">
            <a:extLst>
              <a:ext uri="{FF2B5EF4-FFF2-40B4-BE49-F238E27FC236}">
                <a16:creationId xmlns:a16="http://schemas.microsoft.com/office/drawing/2014/main" id="{AB946AA3-57FC-7D4C-87CB-595D2746F158}"/>
              </a:ext>
            </a:extLst>
          </p:cNvPr>
          <p:cNvSpPr>
            <a:spLocks noGrp="1"/>
          </p:cNvSpPr>
          <p:nvPr>
            <p:ph idx="1"/>
          </p:nvPr>
        </p:nvSpPr>
        <p:spPr>
          <a:xfrm>
            <a:off x="838200" y="1219200"/>
            <a:ext cx="4174671" cy="4957763"/>
          </a:xfrm>
        </p:spPr>
        <p:txBody>
          <a:bodyPr/>
          <a:lstStyle/>
          <a:p>
            <a:r>
              <a:rPr lang="en-US" altLang="zh-TW"/>
              <a:t>Intermediate-task fine-tuning</a:t>
            </a:r>
            <a:r>
              <a:rPr lang="zh-TW" altLang="en-US"/>
              <a:t> </a:t>
            </a:r>
            <a:r>
              <a:rPr lang="en-US" altLang="zh-TW"/>
              <a:t>with</a:t>
            </a:r>
            <a:r>
              <a:rPr lang="zh-TW" altLang="en-US"/>
              <a:t> </a:t>
            </a:r>
            <a:r>
              <a:rPr lang="en-US" altLang="zh-TW"/>
              <a:t>some</a:t>
            </a:r>
            <a:r>
              <a:rPr lang="zh-TW" altLang="en-US"/>
              <a:t> </a:t>
            </a:r>
            <a:r>
              <a:rPr lang="en-US" altLang="zh-TW"/>
              <a:t>types</a:t>
            </a:r>
            <a:r>
              <a:rPr lang="zh-TW" altLang="en-US"/>
              <a:t> </a:t>
            </a:r>
            <a:r>
              <a:rPr lang="en-US" altLang="zh-TW"/>
              <a:t>of</a:t>
            </a:r>
            <a:r>
              <a:rPr lang="zh-TW" altLang="en-US"/>
              <a:t> </a:t>
            </a:r>
            <a:r>
              <a:rPr lang="en-US" altLang="zh-TW"/>
              <a:t>tasks</a:t>
            </a:r>
            <a:r>
              <a:rPr lang="zh-TW" altLang="en-US"/>
              <a:t> </a:t>
            </a:r>
            <a:endParaRPr lang="en-US" altLang="zh-TW"/>
          </a:p>
          <a:p>
            <a:r>
              <a:rPr lang="en-US" altLang="zh-TW"/>
              <a:t>Zero-shot</a:t>
            </a:r>
            <a:r>
              <a:rPr lang="zh-TW" altLang="en-US"/>
              <a:t> </a:t>
            </a:r>
            <a:r>
              <a:rPr lang="en-US" altLang="zh-TW"/>
              <a:t>inference</a:t>
            </a:r>
            <a:r>
              <a:rPr lang="zh-TW" altLang="en-US"/>
              <a:t> </a:t>
            </a:r>
            <a:r>
              <a:rPr lang="en-US" altLang="zh-TW"/>
              <a:t>on</a:t>
            </a:r>
            <a:r>
              <a:rPr lang="zh-TW" altLang="en-US"/>
              <a:t> </a:t>
            </a:r>
            <a:r>
              <a:rPr lang="en-US" altLang="zh-TW"/>
              <a:t>other</a:t>
            </a:r>
            <a:r>
              <a:rPr lang="zh-TW" altLang="en-US"/>
              <a:t> </a:t>
            </a:r>
            <a:r>
              <a:rPr lang="en-US" altLang="zh-TW"/>
              <a:t>types</a:t>
            </a:r>
            <a:r>
              <a:rPr lang="zh-TW" altLang="en-US"/>
              <a:t> </a:t>
            </a:r>
            <a:r>
              <a:rPr lang="en-US" altLang="zh-TW"/>
              <a:t>of</a:t>
            </a:r>
            <a:r>
              <a:rPr lang="zh-TW" altLang="en-US"/>
              <a:t> </a:t>
            </a:r>
            <a:r>
              <a:rPr lang="en-US" altLang="zh-TW"/>
              <a:t>tasks</a:t>
            </a:r>
          </a:p>
        </p:txBody>
      </p:sp>
      <p:pic>
        <p:nvPicPr>
          <p:cNvPr id="6" name="Picture 5">
            <a:extLst>
              <a:ext uri="{FF2B5EF4-FFF2-40B4-BE49-F238E27FC236}">
                <a16:creationId xmlns:a16="http://schemas.microsoft.com/office/drawing/2014/main" id="{00BC5698-9A9C-9942-AFD9-B01EAA1ACD41}"/>
              </a:ext>
            </a:extLst>
          </p:cNvPr>
          <p:cNvPicPr>
            <a:picLocks noChangeAspect="1"/>
          </p:cNvPicPr>
          <p:nvPr/>
        </p:nvPicPr>
        <p:blipFill>
          <a:blip r:embed="rId2"/>
          <a:stretch>
            <a:fillRect/>
          </a:stretch>
        </p:blipFill>
        <p:spPr>
          <a:xfrm>
            <a:off x="5429125" y="1579703"/>
            <a:ext cx="6362950" cy="4236756"/>
          </a:xfrm>
          <a:prstGeom prst="rect">
            <a:avLst/>
          </a:prstGeom>
        </p:spPr>
      </p:pic>
      <p:grpSp>
        <p:nvGrpSpPr>
          <p:cNvPr id="11" name="群組 10">
            <a:extLst>
              <a:ext uri="{FF2B5EF4-FFF2-40B4-BE49-F238E27FC236}">
                <a16:creationId xmlns:a16="http://schemas.microsoft.com/office/drawing/2014/main" id="{114E8B44-8AA2-1606-4837-40946C37E2B0}"/>
              </a:ext>
            </a:extLst>
          </p:cNvPr>
          <p:cNvGrpSpPr/>
          <p:nvPr/>
        </p:nvGrpSpPr>
        <p:grpSpPr>
          <a:xfrm>
            <a:off x="5429125" y="1497924"/>
            <a:ext cx="3853668" cy="4863798"/>
            <a:chOff x="5429125" y="1497924"/>
            <a:chExt cx="3853668" cy="4863798"/>
          </a:xfrm>
        </p:grpSpPr>
        <p:sp>
          <p:nvSpPr>
            <p:cNvPr id="7" name="矩形 91">
              <a:extLst>
                <a:ext uri="{FF2B5EF4-FFF2-40B4-BE49-F238E27FC236}">
                  <a16:creationId xmlns:a16="http://schemas.microsoft.com/office/drawing/2014/main" id="{CDFA8085-79F5-AECF-F5D2-D9E6FD460F45}"/>
                </a:ext>
              </a:extLst>
            </p:cNvPr>
            <p:cNvSpPr/>
            <p:nvPr/>
          </p:nvSpPr>
          <p:spPr>
            <a:xfrm>
              <a:off x="5429125" y="1497924"/>
              <a:ext cx="3853668" cy="4421183"/>
            </a:xfrm>
            <a:prstGeom prst="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文字方塊 4">
              <a:extLst>
                <a:ext uri="{FF2B5EF4-FFF2-40B4-BE49-F238E27FC236}">
                  <a16:creationId xmlns:a16="http://schemas.microsoft.com/office/drawing/2014/main" id="{39398C20-82CA-BF3B-2895-0A6A16DE2348}"/>
                </a:ext>
              </a:extLst>
            </p:cNvPr>
            <p:cNvSpPr txBox="1"/>
            <p:nvPr/>
          </p:nvSpPr>
          <p:spPr>
            <a:xfrm>
              <a:off x="5754494" y="5900057"/>
              <a:ext cx="3202929"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2400">
                  <a:ea typeface="新細明體"/>
                  <a:cs typeface="Calibri"/>
                </a:rPr>
                <a:t>Intermediate-tasks</a:t>
              </a:r>
              <a:endParaRPr lang="zh-TW">
                <a:cs typeface="Calibri" panose="020F0502020204030204"/>
              </a:endParaRPr>
            </a:p>
          </p:txBody>
        </p:sp>
      </p:grpSp>
      <p:grpSp>
        <p:nvGrpSpPr>
          <p:cNvPr id="12" name="群組 11">
            <a:extLst>
              <a:ext uri="{FF2B5EF4-FFF2-40B4-BE49-F238E27FC236}">
                <a16:creationId xmlns:a16="http://schemas.microsoft.com/office/drawing/2014/main" id="{A1F3C5B1-B36D-3F61-1E57-4AD6BE32BD8D}"/>
              </a:ext>
            </a:extLst>
          </p:cNvPr>
          <p:cNvGrpSpPr/>
          <p:nvPr/>
        </p:nvGrpSpPr>
        <p:grpSpPr>
          <a:xfrm>
            <a:off x="9282793" y="1496105"/>
            <a:ext cx="2509282" cy="4592986"/>
            <a:chOff x="9282793" y="1496105"/>
            <a:chExt cx="2509282" cy="4592986"/>
          </a:xfrm>
        </p:grpSpPr>
        <p:sp>
          <p:nvSpPr>
            <p:cNvPr id="9" name="矩形 91">
              <a:extLst>
                <a:ext uri="{FF2B5EF4-FFF2-40B4-BE49-F238E27FC236}">
                  <a16:creationId xmlns:a16="http://schemas.microsoft.com/office/drawing/2014/main" id="{A1317EF9-2EB9-E91D-5347-9FC2566E81A0}"/>
                </a:ext>
              </a:extLst>
            </p:cNvPr>
            <p:cNvSpPr/>
            <p:nvPr/>
          </p:nvSpPr>
          <p:spPr>
            <a:xfrm>
              <a:off x="9282793" y="1496105"/>
              <a:ext cx="2509282" cy="4096431"/>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文字方塊 4">
              <a:extLst>
                <a:ext uri="{FF2B5EF4-FFF2-40B4-BE49-F238E27FC236}">
                  <a16:creationId xmlns:a16="http://schemas.microsoft.com/office/drawing/2014/main" id="{ADCEB623-0CFE-A51E-027B-3222B236B6EA}"/>
                </a:ext>
              </a:extLst>
            </p:cNvPr>
            <p:cNvSpPr txBox="1"/>
            <p:nvPr/>
          </p:nvSpPr>
          <p:spPr>
            <a:xfrm>
              <a:off x="9443294" y="5627426"/>
              <a:ext cx="2188279"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2400">
                  <a:ea typeface="新細明體"/>
                  <a:cs typeface="Calibri"/>
                </a:rPr>
                <a:t>Zero-shot tasks</a:t>
              </a:r>
              <a:endParaRPr lang="zh-TW">
                <a:cs typeface="Calibri" panose="020F0502020204030204"/>
              </a:endParaRPr>
            </a:p>
          </p:txBody>
        </p:sp>
      </p:grpSp>
      <p:sp>
        <p:nvSpPr>
          <p:cNvPr id="4" name="日期版面配置區 3">
            <a:extLst>
              <a:ext uri="{FF2B5EF4-FFF2-40B4-BE49-F238E27FC236}">
                <a16:creationId xmlns:a16="http://schemas.microsoft.com/office/drawing/2014/main" id="{CF2558A4-2814-CB14-B198-636E8E5C2EB6}"/>
              </a:ext>
            </a:extLst>
          </p:cNvPr>
          <p:cNvSpPr>
            <a:spLocks noGrp="1"/>
          </p:cNvSpPr>
          <p:nvPr>
            <p:ph type="dt" sz="half" idx="10"/>
          </p:nvPr>
        </p:nvSpPr>
        <p:spPr/>
        <p:txBody>
          <a:bodyPr/>
          <a:lstStyle/>
          <a:p>
            <a:r>
              <a:rPr lang="en-US" altLang="zh-TW" err="1"/>
              <a:t>Sanh</a:t>
            </a:r>
            <a:r>
              <a:rPr lang="en-US" altLang="zh-TW"/>
              <a:t>, Victor, et al. "Multitask Prompted Training Enables Zero-Shot Task Generalization." </a:t>
            </a:r>
            <a:r>
              <a:rPr lang="en-US" altLang="zh-TW" i="1"/>
              <a:t>The Tenth International Conference on Learning Representations</a:t>
            </a:r>
            <a:r>
              <a:rPr lang="en-US" altLang="zh-TW"/>
              <a:t>. 2022.</a:t>
            </a:r>
            <a:endParaRPr lang="en-TW" altLang="zh-TW"/>
          </a:p>
        </p:txBody>
      </p:sp>
    </p:spTree>
    <p:extLst>
      <p:ext uri="{BB962C8B-B14F-4D97-AF65-F5344CB8AC3E}">
        <p14:creationId xmlns:p14="http://schemas.microsoft.com/office/powerpoint/2010/main" val="1126057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6705D8-C5BD-164C-BAC5-FD38F5820B4B}"/>
              </a:ext>
            </a:extLst>
          </p:cNvPr>
          <p:cNvSpPr>
            <a:spLocks noGrp="1"/>
          </p:cNvSpPr>
          <p:nvPr>
            <p:ph type="title"/>
          </p:nvPr>
        </p:nvSpPr>
        <p:spPr/>
        <p:txBody>
          <a:bodyPr>
            <a:normAutofit fontScale="90000"/>
          </a:bodyPr>
          <a:lstStyle/>
          <a:p>
            <a:r>
              <a:rPr lang="en-US" altLang="zh-TW" sz="4400"/>
              <a:t>Zero-shot learning</a:t>
            </a:r>
            <a:endParaRPr lang="en-TW"/>
          </a:p>
        </p:txBody>
      </p:sp>
      <p:sp>
        <p:nvSpPr>
          <p:cNvPr id="3" name="Content Placeholder 2">
            <a:extLst>
              <a:ext uri="{FF2B5EF4-FFF2-40B4-BE49-F238E27FC236}">
                <a16:creationId xmlns:a16="http://schemas.microsoft.com/office/drawing/2014/main" id="{1212F6CB-5B29-4044-9A5E-64F5186C8210}"/>
              </a:ext>
            </a:extLst>
          </p:cNvPr>
          <p:cNvSpPr>
            <a:spLocks noGrp="1"/>
          </p:cNvSpPr>
          <p:nvPr>
            <p:ph idx="1"/>
          </p:nvPr>
        </p:nvSpPr>
        <p:spPr/>
        <p:txBody>
          <a:bodyPr/>
          <a:lstStyle/>
          <a:p>
            <a:r>
              <a:rPr lang="en-US" altLang="zh-TW"/>
              <a:t>Sometimes</a:t>
            </a:r>
            <a:r>
              <a:rPr lang="zh-TW" altLang="en-US"/>
              <a:t> </a:t>
            </a:r>
            <a:r>
              <a:rPr lang="en-US" altLang="zh-TW"/>
              <a:t>achieves</a:t>
            </a:r>
            <a:r>
              <a:rPr lang="zh-TW" altLang="en-US"/>
              <a:t> </a:t>
            </a:r>
            <a:r>
              <a:rPr lang="en-US" altLang="zh-TW"/>
              <a:t>performance</a:t>
            </a:r>
            <a:r>
              <a:rPr lang="zh-TW" altLang="en-US"/>
              <a:t> </a:t>
            </a:r>
            <a:r>
              <a:rPr lang="en-US" altLang="zh-TW"/>
              <a:t>better</a:t>
            </a:r>
            <a:r>
              <a:rPr lang="zh-TW" altLang="en-US"/>
              <a:t> </a:t>
            </a:r>
            <a:r>
              <a:rPr lang="en-US" altLang="zh-TW"/>
              <a:t>than</a:t>
            </a:r>
            <a:r>
              <a:rPr lang="zh-TW" altLang="en-US"/>
              <a:t> </a:t>
            </a:r>
            <a:r>
              <a:rPr lang="en-US" altLang="zh-TW"/>
              <a:t>GPT-3</a:t>
            </a:r>
            <a:r>
              <a:rPr lang="zh-TW" altLang="en-US"/>
              <a:t> </a:t>
            </a:r>
            <a:r>
              <a:rPr lang="en-US" altLang="zh-TW"/>
              <a:t>(175B</a:t>
            </a:r>
            <a:r>
              <a:rPr lang="zh-TW" altLang="en-US"/>
              <a:t> </a:t>
            </a:r>
            <a:r>
              <a:rPr lang="en-US" altLang="zh-TW"/>
              <a:t>parameters)</a:t>
            </a:r>
            <a:r>
              <a:rPr lang="zh-TW" altLang="en-US"/>
              <a:t> </a:t>
            </a:r>
            <a:r>
              <a:rPr lang="en-US" altLang="zh-TW"/>
              <a:t>with</a:t>
            </a:r>
            <a:r>
              <a:rPr lang="zh-TW" altLang="en-US"/>
              <a:t> </a:t>
            </a:r>
            <a:r>
              <a:rPr lang="en-US" altLang="zh-TW" b="1" i="1"/>
              <a:t>only</a:t>
            </a:r>
            <a:r>
              <a:rPr lang="zh-TW" altLang="en-US" b="1" i="1"/>
              <a:t> </a:t>
            </a:r>
            <a:r>
              <a:rPr lang="en-US" altLang="zh-TW" b="1" i="1"/>
              <a:t>11B</a:t>
            </a:r>
            <a:r>
              <a:rPr lang="zh-TW" altLang="en-US" b="1" i="1"/>
              <a:t> </a:t>
            </a:r>
            <a:r>
              <a:rPr lang="en-US" altLang="zh-TW"/>
              <a:t>parameters</a:t>
            </a:r>
            <a:endParaRPr lang="en-TW" b="1" i="1"/>
          </a:p>
          <a:p>
            <a:endParaRPr lang="en-TW"/>
          </a:p>
        </p:txBody>
      </p:sp>
      <p:pic>
        <p:nvPicPr>
          <p:cNvPr id="7" name="Picture 6">
            <a:extLst>
              <a:ext uri="{FF2B5EF4-FFF2-40B4-BE49-F238E27FC236}">
                <a16:creationId xmlns:a16="http://schemas.microsoft.com/office/drawing/2014/main" id="{A2189247-91E4-0F4C-9AC1-6F726198AE19}"/>
              </a:ext>
            </a:extLst>
          </p:cNvPr>
          <p:cNvPicPr>
            <a:picLocks noChangeAspect="1"/>
          </p:cNvPicPr>
          <p:nvPr/>
        </p:nvPicPr>
        <p:blipFill>
          <a:blip r:embed="rId2"/>
          <a:stretch>
            <a:fillRect/>
          </a:stretch>
        </p:blipFill>
        <p:spPr>
          <a:xfrm>
            <a:off x="777598" y="2139043"/>
            <a:ext cx="6953822" cy="4037920"/>
          </a:xfrm>
          <a:prstGeom prst="rect">
            <a:avLst/>
          </a:prstGeom>
        </p:spPr>
      </p:pic>
      <p:grpSp>
        <p:nvGrpSpPr>
          <p:cNvPr id="9" name="群組 8">
            <a:extLst>
              <a:ext uri="{FF2B5EF4-FFF2-40B4-BE49-F238E27FC236}">
                <a16:creationId xmlns:a16="http://schemas.microsoft.com/office/drawing/2014/main" id="{8FE4EB54-B94B-6DC6-9B19-BD6B83369DA1}"/>
              </a:ext>
            </a:extLst>
          </p:cNvPr>
          <p:cNvGrpSpPr/>
          <p:nvPr/>
        </p:nvGrpSpPr>
        <p:grpSpPr>
          <a:xfrm>
            <a:off x="7006693" y="2510135"/>
            <a:ext cx="4247144" cy="1569660"/>
            <a:chOff x="7006693" y="2510135"/>
            <a:chExt cx="4247144" cy="1569660"/>
          </a:xfrm>
        </p:grpSpPr>
        <p:sp>
          <p:nvSpPr>
            <p:cNvPr id="6" name="Left Brace 7">
              <a:extLst>
                <a:ext uri="{FF2B5EF4-FFF2-40B4-BE49-F238E27FC236}">
                  <a16:creationId xmlns:a16="http://schemas.microsoft.com/office/drawing/2014/main" id="{02E833AC-8FFC-24E1-258C-6B9B27AA23D7}"/>
                </a:ext>
              </a:extLst>
            </p:cNvPr>
            <p:cNvSpPr/>
            <p:nvPr/>
          </p:nvSpPr>
          <p:spPr>
            <a:xfrm flipH="1">
              <a:off x="7006693" y="2835448"/>
              <a:ext cx="292177" cy="356788"/>
            </a:xfrm>
            <a:prstGeom prst="leftBrace">
              <a:avLst>
                <a:gd name="adj1" fmla="val 8333"/>
                <a:gd name="adj2" fmla="val 48994"/>
              </a:avLst>
            </a:prstGeom>
            <a:ln w="38100">
              <a:solidFill>
                <a:srgbClr val="249A5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TW"/>
            </a:p>
          </p:txBody>
        </p:sp>
        <p:sp>
          <p:nvSpPr>
            <p:cNvPr id="8" name="文字方塊 4">
              <a:extLst>
                <a:ext uri="{FF2B5EF4-FFF2-40B4-BE49-F238E27FC236}">
                  <a16:creationId xmlns:a16="http://schemas.microsoft.com/office/drawing/2014/main" id="{B84AA0C2-41BA-56AB-9749-24A1844A22DE}"/>
                </a:ext>
              </a:extLst>
            </p:cNvPr>
            <p:cNvSpPr txBox="1"/>
            <p:nvPr/>
          </p:nvSpPr>
          <p:spPr>
            <a:xfrm>
              <a:off x="7359472" y="2510135"/>
              <a:ext cx="3894365" cy="1569660"/>
            </a:xfrm>
            <a:prstGeom prst="rect">
              <a:avLst/>
            </a:prstGeom>
            <a:noFill/>
            <a:ln w="38100">
              <a:solidFill>
                <a:srgbClr val="249A56"/>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lgn="just">
                <a:buFont typeface="Arial" panose="020B0604020202020204" pitchFamily="34" charset="0"/>
                <a:buChar char="•"/>
              </a:pPr>
              <a:r>
                <a:rPr lang="en-US" altLang="zh-TW" sz="2400">
                  <a:ea typeface="新細明體"/>
                  <a:cs typeface="Calibri"/>
                </a:rPr>
                <a:t>Different points represents different prompts</a:t>
              </a:r>
            </a:p>
            <a:p>
              <a:pPr marL="342900" indent="-342900" algn="just">
                <a:buFont typeface="Arial" panose="020B0604020202020204" pitchFamily="34" charset="0"/>
                <a:buChar char="•"/>
              </a:pPr>
              <a:r>
                <a:rPr lang="en-US" altLang="zh-TW" sz="2400">
                  <a:ea typeface="新細明體"/>
                  <a:cs typeface="Calibri"/>
                </a:rPr>
                <a:t>Variance due to prompts can be large</a:t>
              </a:r>
              <a:endParaRPr lang="zh-TW">
                <a:cs typeface="Calibri" panose="020F0502020204030204"/>
              </a:endParaRPr>
            </a:p>
          </p:txBody>
        </p:sp>
      </p:grpSp>
      <p:sp>
        <p:nvSpPr>
          <p:cNvPr id="10" name="矩形 91">
            <a:extLst>
              <a:ext uri="{FF2B5EF4-FFF2-40B4-BE49-F238E27FC236}">
                <a16:creationId xmlns:a16="http://schemas.microsoft.com/office/drawing/2014/main" id="{E6DDC0FB-88A6-E62D-C40D-B3D5881E832A}"/>
              </a:ext>
            </a:extLst>
          </p:cNvPr>
          <p:cNvSpPr/>
          <p:nvPr/>
        </p:nvSpPr>
        <p:spPr>
          <a:xfrm>
            <a:off x="1998406" y="5936226"/>
            <a:ext cx="2868561" cy="24073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矩形 91">
            <a:extLst>
              <a:ext uri="{FF2B5EF4-FFF2-40B4-BE49-F238E27FC236}">
                <a16:creationId xmlns:a16="http://schemas.microsoft.com/office/drawing/2014/main" id="{00130BCE-52DC-2C29-09FE-E366B8098232}"/>
              </a:ext>
            </a:extLst>
          </p:cNvPr>
          <p:cNvSpPr/>
          <p:nvPr/>
        </p:nvSpPr>
        <p:spPr>
          <a:xfrm>
            <a:off x="4866967" y="5936225"/>
            <a:ext cx="978310" cy="24073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日期版面配置區 3">
            <a:extLst>
              <a:ext uri="{FF2B5EF4-FFF2-40B4-BE49-F238E27FC236}">
                <a16:creationId xmlns:a16="http://schemas.microsoft.com/office/drawing/2014/main" id="{7FFC50A1-1133-980C-701D-6B25D6F0524A}"/>
              </a:ext>
            </a:extLst>
          </p:cNvPr>
          <p:cNvSpPr>
            <a:spLocks noGrp="1"/>
          </p:cNvSpPr>
          <p:nvPr>
            <p:ph type="dt" sz="half" idx="10"/>
          </p:nvPr>
        </p:nvSpPr>
        <p:spPr/>
        <p:txBody>
          <a:bodyPr/>
          <a:lstStyle/>
          <a:p>
            <a:r>
              <a:rPr lang="en-US" altLang="zh-TW" err="1"/>
              <a:t>Sanh</a:t>
            </a:r>
            <a:r>
              <a:rPr lang="en-US" altLang="zh-TW"/>
              <a:t>, Victor, et al. "Multitask Prompted Training Enables Zero-Shot Task Generalization." </a:t>
            </a:r>
            <a:r>
              <a:rPr lang="en-US" altLang="zh-TW" i="1"/>
              <a:t>The Tenth International Conference on Learning Representations</a:t>
            </a:r>
            <a:r>
              <a:rPr lang="en-US" altLang="zh-TW"/>
              <a:t>. 2022.</a:t>
            </a:r>
            <a:endParaRPr lang="en-TW" altLang="zh-TW"/>
          </a:p>
        </p:txBody>
      </p:sp>
    </p:spTree>
    <p:extLst>
      <p:ext uri="{BB962C8B-B14F-4D97-AF65-F5344CB8AC3E}">
        <p14:creationId xmlns:p14="http://schemas.microsoft.com/office/powerpoint/2010/main" val="2913435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xit" presetSubtype="0" fill="hold" grpId="1" nodeType="withEffect">
                                  <p:stCondLst>
                                    <p:cond delay="0"/>
                                  </p:stCondLst>
                                  <p:childTnLst>
                                    <p:set>
                                      <p:cBhvr>
                                        <p:cTn id="16"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1" grpId="0" animBg="1"/>
    </p:bld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5E60EE6-A88D-DB43-9CDE-D99919E26151}"/>
              </a:ext>
            </a:extLst>
          </p:cNvPr>
          <p:cNvSpPr>
            <a:spLocks noGrp="1"/>
          </p:cNvSpPr>
          <p:nvPr>
            <p:ph type="title"/>
          </p:nvPr>
        </p:nvSpPr>
        <p:spPr/>
        <p:txBody>
          <a:bodyPr>
            <a:normAutofit fontScale="90000"/>
          </a:bodyPr>
          <a:lstStyle/>
          <a:p>
            <a:r>
              <a:rPr lang="en-US" altLang="zh-TW" sz="4400"/>
              <a:t>Zero-shot learning</a:t>
            </a:r>
            <a:endParaRPr kumimoji="1" lang="zh-TW" altLang="en-US"/>
          </a:p>
        </p:txBody>
      </p:sp>
      <p:sp>
        <p:nvSpPr>
          <p:cNvPr id="3" name="內容版面配置區 2">
            <a:extLst>
              <a:ext uri="{FF2B5EF4-FFF2-40B4-BE49-F238E27FC236}">
                <a16:creationId xmlns:a16="http://schemas.microsoft.com/office/drawing/2014/main" id="{72B882F1-6166-619A-C527-C7009F864674}"/>
              </a:ext>
            </a:extLst>
          </p:cNvPr>
          <p:cNvSpPr>
            <a:spLocks noGrp="1"/>
          </p:cNvSpPr>
          <p:nvPr>
            <p:ph idx="1"/>
          </p:nvPr>
        </p:nvSpPr>
        <p:spPr/>
        <p:txBody>
          <a:bodyPr/>
          <a:lstStyle/>
          <a:p>
            <a:r>
              <a:rPr lang="en" altLang="zh-TW"/>
              <a:t>What language model architecture and pre-training objective work best for zero-shot generalization?</a:t>
            </a:r>
            <a:endParaRPr kumimoji="1" lang="zh-TW" altLang="en-US"/>
          </a:p>
        </p:txBody>
      </p:sp>
      <p:pic>
        <p:nvPicPr>
          <p:cNvPr id="10" name="圖片 9">
            <a:extLst>
              <a:ext uri="{FF2B5EF4-FFF2-40B4-BE49-F238E27FC236}">
                <a16:creationId xmlns:a16="http://schemas.microsoft.com/office/drawing/2014/main" id="{F0516BF8-65D5-CE1A-66D4-E4F7B8D281C3}"/>
              </a:ext>
            </a:extLst>
          </p:cNvPr>
          <p:cNvPicPr>
            <a:picLocks noChangeAspect="1"/>
          </p:cNvPicPr>
          <p:nvPr/>
        </p:nvPicPr>
        <p:blipFill>
          <a:blip r:embed="rId2"/>
          <a:stretch>
            <a:fillRect/>
          </a:stretch>
        </p:blipFill>
        <p:spPr>
          <a:xfrm>
            <a:off x="138022" y="2689471"/>
            <a:ext cx="1536699" cy="2845175"/>
          </a:xfrm>
          <a:prstGeom prst="rect">
            <a:avLst/>
          </a:prstGeom>
        </p:spPr>
      </p:pic>
      <p:sp>
        <p:nvSpPr>
          <p:cNvPr id="13" name="矩形 91">
            <a:extLst>
              <a:ext uri="{FF2B5EF4-FFF2-40B4-BE49-F238E27FC236}">
                <a16:creationId xmlns:a16="http://schemas.microsoft.com/office/drawing/2014/main" id="{9E817EAF-F1F1-0218-3E02-02709B4F080F}"/>
              </a:ext>
            </a:extLst>
          </p:cNvPr>
          <p:cNvSpPr/>
          <p:nvPr/>
        </p:nvSpPr>
        <p:spPr>
          <a:xfrm>
            <a:off x="7153604" y="1219200"/>
            <a:ext cx="3304846" cy="471522"/>
          </a:xfrm>
          <a:prstGeom prst="rect">
            <a:avLst/>
          </a:prstGeom>
          <a:noFill/>
          <a:ln w="57150">
            <a:solidFill>
              <a:srgbClr val="FFC2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6" name="群組 5">
            <a:extLst>
              <a:ext uri="{FF2B5EF4-FFF2-40B4-BE49-F238E27FC236}">
                <a16:creationId xmlns:a16="http://schemas.microsoft.com/office/drawing/2014/main" id="{F6806CF1-66AD-A1A9-11E5-D3A167BBE114}"/>
              </a:ext>
            </a:extLst>
          </p:cNvPr>
          <p:cNvGrpSpPr/>
          <p:nvPr/>
        </p:nvGrpSpPr>
        <p:grpSpPr>
          <a:xfrm>
            <a:off x="2081867" y="2765378"/>
            <a:ext cx="3292403" cy="3230933"/>
            <a:chOff x="2081867" y="2765378"/>
            <a:chExt cx="3292403" cy="3230933"/>
          </a:xfrm>
        </p:grpSpPr>
        <p:sp>
          <p:nvSpPr>
            <p:cNvPr id="8" name="文字方塊 1">
              <a:extLst>
                <a:ext uri="{FF2B5EF4-FFF2-40B4-BE49-F238E27FC236}">
                  <a16:creationId xmlns:a16="http://schemas.microsoft.com/office/drawing/2014/main" id="{DADA943E-2204-C0EC-BCBD-B368A14015BC}"/>
                </a:ext>
              </a:extLst>
            </p:cNvPr>
            <p:cNvSpPr txBox="1"/>
            <p:nvPr/>
          </p:nvSpPr>
          <p:spPr>
            <a:xfrm>
              <a:off x="2081867" y="5534646"/>
              <a:ext cx="3292403" cy="461665"/>
            </a:xfrm>
            <a:prstGeom prst="rect">
              <a:avLst/>
            </a:prstGeom>
            <a:solidFill>
              <a:schemeClr val="accent5">
                <a:lumMod val="20000"/>
                <a:lumOff val="80000"/>
              </a:schemeClr>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2400">
                  <a:ea typeface="Microsoft JhengHei"/>
                  <a:cs typeface="Calibri"/>
                </a:rPr>
                <a:t>&lt;</a:t>
              </a:r>
              <a:r>
                <a:rPr lang="en-US" altLang="zh-TW" sz="2400" err="1">
                  <a:ea typeface="Microsoft JhengHei"/>
                  <a:cs typeface="Calibri"/>
                </a:rPr>
                <a:t>bos</a:t>
              </a:r>
              <a:r>
                <a:rPr lang="en-US" altLang="zh-TW" sz="2400">
                  <a:ea typeface="Microsoft JhengHei"/>
                  <a:cs typeface="Calibri"/>
                </a:rPr>
                <a:t>&gt; it is a funny movie</a:t>
              </a:r>
              <a:endParaRPr lang="zh-TW" altLang="en-US" sz="2400">
                <a:ea typeface="Microsoft JhengHei" panose="020B0604030504040204" pitchFamily="34" charset="-120"/>
                <a:cs typeface="Calibri"/>
              </a:endParaRPr>
            </a:p>
          </p:txBody>
        </p:sp>
        <p:sp>
          <p:nvSpPr>
            <p:cNvPr id="17" name="矩形 16">
              <a:extLst>
                <a:ext uri="{FF2B5EF4-FFF2-40B4-BE49-F238E27FC236}">
                  <a16:creationId xmlns:a16="http://schemas.microsoft.com/office/drawing/2014/main" id="{17A120E6-2484-1B39-2765-892C2E061994}"/>
                </a:ext>
              </a:extLst>
            </p:cNvPr>
            <p:cNvSpPr/>
            <p:nvPr/>
          </p:nvSpPr>
          <p:spPr>
            <a:xfrm>
              <a:off x="2081867" y="3600612"/>
              <a:ext cx="3292403" cy="1488557"/>
            </a:xfrm>
            <a:prstGeom prst="rect">
              <a:avLst/>
            </a:prstGeom>
            <a:solidFill>
              <a:srgbClr val="FFC2BA"/>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tLang="zh-TW" sz="2400">
                  <a:solidFill>
                    <a:schemeClr val="tx1"/>
                  </a:solidFill>
                  <a:ea typeface="新細明體"/>
                  <a:cs typeface="Calibri"/>
                </a:rPr>
                <a:t>FLM</a:t>
              </a:r>
              <a:endParaRPr lang="zh-TW" sz="2400">
                <a:solidFill>
                  <a:schemeClr val="tx1"/>
                </a:solidFill>
                <a:ea typeface="新細明體"/>
                <a:cs typeface="Calibri"/>
              </a:endParaRPr>
            </a:p>
          </p:txBody>
        </p:sp>
        <p:cxnSp>
          <p:nvCxnSpPr>
            <p:cNvPr id="18" name="直線單箭頭接點 16">
              <a:extLst>
                <a:ext uri="{FF2B5EF4-FFF2-40B4-BE49-F238E27FC236}">
                  <a16:creationId xmlns:a16="http://schemas.microsoft.com/office/drawing/2014/main" id="{714E3E6C-0DB4-D7A8-2E44-948B40185110}"/>
                </a:ext>
              </a:extLst>
            </p:cNvPr>
            <p:cNvCxnSpPr>
              <a:cxnSpLocks/>
            </p:cNvCxnSpPr>
            <p:nvPr/>
          </p:nvCxnSpPr>
          <p:spPr>
            <a:xfrm flipV="1">
              <a:off x="3726295" y="5148875"/>
              <a:ext cx="1773" cy="32606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8" name="文字方塊 1">
              <a:extLst>
                <a:ext uri="{FF2B5EF4-FFF2-40B4-BE49-F238E27FC236}">
                  <a16:creationId xmlns:a16="http://schemas.microsoft.com/office/drawing/2014/main" id="{E8880C3D-9B23-962E-98B7-06EC91348D27}"/>
                </a:ext>
              </a:extLst>
            </p:cNvPr>
            <p:cNvSpPr txBox="1"/>
            <p:nvPr/>
          </p:nvSpPr>
          <p:spPr>
            <a:xfrm>
              <a:off x="2081867" y="2765378"/>
              <a:ext cx="3292403" cy="461665"/>
            </a:xfrm>
            <a:prstGeom prst="rect">
              <a:avLst/>
            </a:prstGeom>
            <a:solidFill>
              <a:schemeClr val="accent5">
                <a:lumMod val="20000"/>
                <a:lumOff val="80000"/>
              </a:schemeClr>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2400">
                  <a:ea typeface="Microsoft JhengHei"/>
                  <a:cs typeface="Calibri"/>
                </a:rPr>
                <a:t>it is a funny movie &lt;</a:t>
              </a:r>
              <a:r>
                <a:rPr lang="en-US" altLang="zh-TW" sz="2400" err="1">
                  <a:ea typeface="Microsoft JhengHei"/>
                  <a:cs typeface="Calibri"/>
                </a:rPr>
                <a:t>sos</a:t>
              </a:r>
              <a:r>
                <a:rPr lang="en-US" altLang="zh-TW" sz="2400">
                  <a:ea typeface="Microsoft JhengHei"/>
                  <a:cs typeface="Calibri"/>
                </a:rPr>
                <a:t>&gt;</a:t>
              </a:r>
              <a:endParaRPr lang="zh-TW" altLang="en-US" sz="2400">
                <a:ea typeface="Microsoft JhengHei" panose="020B0604030504040204" pitchFamily="34" charset="-120"/>
                <a:cs typeface="Calibri"/>
              </a:endParaRPr>
            </a:p>
          </p:txBody>
        </p:sp>
        <p:cxnSp>
          <p:nvCxnSpPr>
            <p:cNvPr id="29" name="直線單箭頭接點 16">
              <a:extLst>
                <a:ext uri="{FF2B5EF4-FFF2-40B4-BE49-F238E27FC236}">
                  <a16:creationId xmlns:a16="http://schemas.microsoft.com/office/drawing/2014/main" id="{48188596-7466-71BF-EC8B-184EF613F429}"/>
                </a:ext>
              </a:extLst>
            </p:cNvPr>
            <p:cNvCxnSpPr>
              <a:cxnSpLocks/>
            </p:cNvCxnSpPr>
            <p:nvPr/>
          </p:nvCxnSpPr>
          <p:spPr>
            <a:xfrm flipV="1">
              <a:off x="3724522" y="3286749"/>
              <a:ext cx="1773" cy="32606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7" name="群組 6">
            <a:extLst>
              <a:ext uri="{FF2B5EF4-FFF2-40B4-BE49-F238E27FC236}">
                <a16:creationId xmlns:a16="http://schemas.microsoft.com/office/drawing/2014/main" id="{159C9498-4F99-97E8-8630-DCB494BA99DF}"/>
              </a:ext>
            </a:extLst>
          </p:cNvPr>
          <p:cNvGrpSpPr/>
          <p:nvPr/>
        </p:nvGrpSpPr>
        <p:grpSpPr>
          <a:xfrm>
            <a:off x="5646939" y="2765378"/>
            <a:ext cx="2530379" cy="3230933"/>
            <a:chOff x="5646939" y="2765378"/>
            <a:chExt cx="2530379" cy="3230933"/>
          </a:xfrm>
        </p:grpSpPr>
        <p:sp>
          <p:nvSpPr>
            <p:cNvPr id="30" name="文字方塊 1">
              <a:extLst>
                <a:ext uri="{FF2B5EF4-FFF2-40B4-BE49-F238E27FC236}">
                  <a16:creationId xmlns:a16="http://schemas.microsoft.com/office/drawing/2014/main" id="{4CCE2C73-7067-195A-C466-BFA208F1888A}"/>
                </a:ext>
              </a:extLst>
            </p:cNvPr>
            <p:cNvSpPr txBox="1"/>
            <p:nvPr/>
          </p:nvSpPr>
          <p:spPr>
            <a:xfrm>
              <a:off x="5998580" y="5534646"/>
              <a:ext cx="1695602" cy="461665"/>
            </a:xfrm>
            <a:prstGeom prst="rect">
              <a:avLst/>
            </a:prstGeom>
            <a:solidFill>
              <a:schemeClr val="accent5">
                <a:lumMod val="20000"/>
                <a:lumOff val="80000"/>
              </a:schemeClr>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2400">
                  <a:ea typeface="Microsoft JhengHei"/>
                  <a:cs typeface="Calibri"/>
                </a:rPr>
                <a:t>&lt;</a:t>
              </a:r>
              <a:r>
                <a:rPr lang="en-US" altLang="zh-TW" sz="2400" err="1">
                  <a:ea typeface="Microsoft JhengHei"/>
                  <a:cs typeface="Calibri"/>
                </a:rPr>
                <a:t>bos</a:t>
              </a:r>
              <a:r>
                <a:rPr lang="en-US" altLang="zh-TW" sz="2400">
                  <a:ea typeface="Microsoft JhengHei"/>
                  <a:cs typeface="Calibri"/>
                </a:rPr>
                <a:t>&gt; it is a</a:t>
              </a:r>
              <a:endParaRPr lang="zh-TW" altLang="en-US" sz="2400">
                <a:ea typeface="Microsoft JhengHei" panose="020B0604030504040204" pitchFamily="34" charset="-120"/>
                <a:cs typeface="Calibri"/>
              </a:endParaRPr>
            </a:p>
          </p:txBody>
        </p:sp>
        <p:sp>
          <p:nvSpPr>
            <p:cNvPr id="31" name="矩形 30">
              <a:extLst>
                <a:ext uri="{FF2B5EF4-FFF2-40B4-BE49-F238E27FC236}">
                  <a16:creationId xmlns:a16="http://schemas.microsoft.com/office/drawing/2014/main" id="{CBDB6372-A7DA-E594-C6FD-5AE6DF53B9C4}"/>
                </a:ext>
              </a:extLst>
            </p:cNvPr>
            <p:cNvSpPr/>
            <p:nvPr/>
          </p:nvSpPr>
          <p:spPr>
            <a:xfrm>
              <a:off x="5646939" y="3600612"/>
              <a:ext cx="2530379" cy="1488557"/>
            </a:xfrm>
            <a:prstGeom prst="rect">
              <a:avLst/>
            </a:prstGeom>
            <a:solidFill>
              <a:srgbClr val="FFC2BA"/>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tLang="zh-TW" sz="2400">
                  <a:solidFill>
                    <a:schemeClr val="tx1"/>
                  </a:solidFill>
                  <a:ea typeface="新細明體"/>
                  <a:cs typeface="Calibri"/>
                </a:rPr>
                <a:t>PLM</a:t>
              </a:r>
              <a:endParaRPr lang="zh-TW" sz="2400">
                <a:solidFill>
                  <a:schemeClr val="tx1"/>
                </a:solidFill>
                <a:ea typeface="新細明體"/>
                <a:cs typeface="Calibri"/>
              </a:endParaRPr>
            </a:p>
          </p:txBody>
        </p:sp>
        <p:cxnSp>
          <p:nvCxnSpPr>
            <p:cNvPr id="32" name="直線單箭頭接點 16">
              <a:extLst>
                <a:ext uri="{FF2B5EF4-FFF2-40B4-BE49-F238E27FC236}">
                  <a16:creationId xmlns:a16="http://schemas.microsoft.com/office/drawing/2014/main" id="{8BF3679B-3397-511F-02CD-FD7AB9695733}"/>
                </a:ext>
              </a:extLst>
            </p:cNvPr>
            <p:cNvCxnSpPr>
              <a:cxnSpLocks/>
            </p:cNvCxnSpPr>
            <p:nvPr/>
          </p:nvCxnSpPr>
          <p:spPr>
            <a:xfrm flipV="1">
              <a:off x="6904722" y="5148875"/>
              <a:ext cx="1773" cy="32606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3" name="文字方塊 1">
              <a:extLst>
                <a:ext uri="{FF2B5EF4-FFF2-40B4-BE49-F238E27FC236}">
                  <a16:creationId xmlns:a16="http://schemas.microsoft.com/office/drawing/2014/main" id="{7F073406-C3C6-24F6-C35B-2E57388622D3}"/>
                </a:ext>
              </a:extLst>
            </p:cNvPr>
            <p:cNvSpPr txBox="1"/>
            <p:nvPr/>
          </p:nvSpPr>
          <p:spPr>
            <a:xfrm>
              <a:off x="5646939" y="2765378"/>
              <a:ext cx="2530378" cy="461665"/>
            </a:xfrm>
            <a:prstGeom prst="rect">
              <a:avLst/>
            </a:prstGeom>
            <a:solidFill>
              <a:schemeClr val="accent5">
                <a:lumMod val="20000"/>
                <a:lumOff val="80000"/>
              </a:schemeClr>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2400">
                  <a:ea typeface="Microsoft JhengHei"/>
                  <a:cs typeface="Calibri"/>
                </a:rPr>
                <a:t>funny movie &lt;</a:t>
              </a:r>
              <a:r>
                <a:rPr lang="en-US" altLang="zh-TW" sz="2400" err="1">
                  <a:ea typeface="Microsoft JhengHei"/>
                  <a:cs typeface="Calibri"/>
                </a:rPr>
                <a:t>sos</a:t>
              </a:r>
              <a:r>
                <a:rPr lang="en-US" altLang="zh-TW" sz="2400">
                  <a:ea typeface="Microsoft JhengHei"/>
                  <a:cs typeface="Calibri"/>
                </a:rPr>
                <a:t>&gt;</a:t>
              </a:r>
              <a:endParaRPr lang="zh-TW" altLang="en-US" sz="2400">
                <a:ea typeface="Microsoft JhengHei" panose="020B0604030504040204" pitchFamily="34" charset="-120"/>
                <a:cs typeface="Calibri"/>
              </a:endParaRPr>
            </a:p>
          </p:txBody>
        </p:sp>
        <p:cxnSp>
          <p:nvCxnSpPr>
            <p:cNvPr id="34" name="直線單箭頭接點 16">
              <a:extLst>
                <a:ext uri="{FF2B5EF4-FFF2-40B4-BE49-F238E27FC236}">
                  <a16:creationId xmlns:a16="http://schemas.microsoft.com/office/drawing/2014/main" id="{73E851E2-E297-53E5-E714-BA78F29975BA}"/>
                </a:ext>
              </a:extLst>
            </p:cNvPr>
            <p:cNvCxnSpPr>
              <a:cxnSpLocks/>
            </p:cNvCxnSpPr>
            <p:nvPr/>
          </p:nvCxnSpPr>
          <p:spPr>
            <a:xfrm flipV="1">
              <a:off x="6906495" y="3257388"/>
              <a:ext cx="1773" cy="32606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 name="群組 8">
            <a:extLst>
              <a:ext uri="{FF2B5EF4-FFF2-40B4-BE49-F238E27FC236}">
                <a16:creationId xmlns:a16="http://schemas.microsoft.com/office/drawing/2014/main" id="{4820E5B8-EE99-F16E-F0EB-FB08D3E069C3}"/>
              </a:ext>
            </a:extLst>
          </p:cNvPr>
          <p:cNvGrpSpPr/>
          <p:nvPr/>
        </p:nvGrpSpPr>
        <p:grpSpPr>
          <a:xfrm>
            <a:off x="8550924" y="2754425"/>
            <a:ext cx="2530379" cy="3265639"/>
            <a:chOff x="8550924" y="2754425"/>
            <a:chExt cx="2530379" cy="3265639"/>
          </a:xfrm>
        </p:grpSpPr>
        <p:sp>
          <p:nvSpPr>
            <p:cNvPr id="35" name="文字方塊 1">
              <a:extLst>
                <a:ext uri="{FF2B5EF4-FFF2-40B4-BE49-F238E27FC236}">
                  <a16:creationId xmlns:a16="http://schemas.microsoft.com/office/drawing/2014/main" id="{E0ABFF05-5E57-00A3-CF58-88C9EC248A4C}"/>
                </a:ext>
              </a:extLst>
            </p:cNvPr>
            <p:cNvSpPr txBox="1"/>
            <p:nvPr/>
          </p:nvSpPr>
          <p:spPr>
            <a:xfrm>
              <a:off x="8554473" y="5558399"/>
              <a:ext cx="2526829" cy="461665"/>
            </a:xfrm>
            <a:prstGeom prst="rect">
              <a:avLst/>
            </a:prstGeom>
            <a:solidFill>
              <a:schemeClr val="accent5">
                <a:lumMod val="20000"/>
                <a:lumOff val="80000"/>
              </a:schemeClr>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2400">
                  <a:ea typeface="Microsoft JhengHei"/>
                  <a:cs typeface="Calibri"/>
                </a:rPr>
                <a:t>it is [MASK] movie</a:t>
              </a:r>
              <a:endParaRPr lang="zh-TW" altLang="en-US" sz="2400">
                <a:ea typeface="Microsoft JhengHei" panose="020B0604030504040204" pitchFamily="34" charset="-120"/>
                <a:cs typeface="Calibri"/>
              </a:endParaRPr>
            </a:p>
          </p:txBody>
        </p:sp>
        <p:sp>
          <p:nvSpPr>
            <p:cNvPr id="36" name="矩形 35">
              <a:extLst>
                <a:ext uri="{FF2B5EF4-FFF2-40B4-BE49-F238E27FC236}">
                  <a16:creationId xmlns:a16="http://schemas.microsoft.com/office/drawing/2014/main" id="{992929D1-ABF9-B80C-7EDA-5B91CFB6F365}"/>
                </a:ext>
              </a:extLst>
            </p:cNvPr>
            <p:cNvSpPr/>
            <p:nvPr/>
          </p:nvSpPr>
          <p:spPr>
            <a:xfrm>
              <a:off x="8550924" y="3600612"/>
              <a:ext cx="2530379" cy="1488557"/>
            </a:xfrm>
            <a:prstGeom prst="rect">
              <a:avLst/>
            </a:prstGeom>
            <a:solidFill>
              <a:srgbClr val="FFC2BA"/>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tLang="zh-TW" sz="2400">
                  <a:solidFill>
                    <a:schemeClr val="tx1"/>
                  </a:solidFill>
                  <a:ea typeface="新細明體"/>
                  <a:cs typeface="Calibri"/>
                </a:rPr>
                <a:t>MLM</a:t>
              </a:r>
              <a:endParaRPr lang="zh-TW" sz="2400">
                <a:solidFill>
                  <a:schemeClr val="tx1"/>
                </a:solidFill>
                <a:ea typeface="新細明體"/>
                <a:cs typeface="Calibri"/>
              </a:endParaRPr>
            </a:p>
          </p:txBody>
        </p:sp>
        <p:cxnSp>
          <p:nvCxnSpPr>
            <p:cNvPr id="37" name="直線單箭頭接點 16">
              <a:extLst>
                <a:ext uri="{FF2B5EF4-FFF2-40B4-BE49-F238E27FC236}">
                  <a16:creationId xmlns:a16="http://schemas.microsoft.com/office/drawing/2014/main" id="{8309F413-3166-391F-4C6A-9136B7A04F63}"/>
                </a:ext>
              </a:extLst>
            </p:cNvPr>
            <p:cNvCxnSpPr>
              <a:cxnSpLocks/>
            </p:cNvCxnSpPr>
            <p:nvPr/>
          </p:nvCxnSpPr>
          <p:spPr>
            <a:xfrm flipV="1">
              <a:off x="9808707" y="5148875"/>
              <a:ext cx="1773" cy="32606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8" name="文字方塊 1">
              <a:extLst>
                <a:ext uri="{FF2B5EF4-FFF2-40B4-BE49-F238E27FC236}">
                  <a16:creationId xmlns:a16="http://schemas.microsoft.com/office/drawing/2014/main" id="{061EF5F0-D790-8AAE-A37B-CBC639512D97}"/>
                </a:ext>
              </a:extLst>
            </p:cNvPr>
            <p:cNvSpPr txBox="1"/>
            <p:nvPr/>
          </p:nvSpPr>
          <p:spPr>
            <a:xfrm>
              <a:off x="9016474" y="2754425"/>
              <a:ext cx="1584465" cy="461665"/>
            </a:xfrm>
            <a:prstGeom prst="rect">
              <a:avLst/>
            </a:prstGeom>
            <a:solidFill>
              <a:schemeClr val="accent5">
                <a:lumMod val="20000"/>
                <a:lumOff val="80000"/>
              </a:schemeClr>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2400">
                  <a:ea typeface="Microsoft JhengHei"/>
                  <a:cs typeface="Calibri"/>
                </a:rPr>
                <a:t>a funny</a:t>
              </a:r>
              <a:endParaRPr lang="zh-TW" altLang="en-US" sz="2400">
                <a:ea typeface="Microsoft JhengHei" panose="020B0604030504040204" pitchFamily="34" charset="-120"/>
                <a:cs typeface="Calibri"/>
              </a:endParaRPr>
            </a:p>
          </p:txBody>
        </p:sp>
        <p:cxnSp>
          <p:nvCxnSpPr>
            <p:cNvPr id="39" name="直線單箭頭接點 16">
              <a:extLst>
                <a:ext uri="{FF2B5EF4-FFF2-40B4-BE49-F238E27FC236}">
                  <a16:creationId xmlns:a16="http://schemas.microsoft.com/office/drawing/2014/main" id="{DCB1CCA5-3F98-E811-14FA-C537B6B68388}"/>
                </a:ext>
              </a:extLst>
            </p:cNvPr>
            <p:cNvCxnSpPr>
              <a:cxnSpLocks/>
            </p:cNvCxnSpPr>
            <p:nvPr/>
          </p:nvCxnSpPr>
          <p:spPr>
            <a:xfrm flipV="1">
              <a:off x="9810480" y="3257388"/>
              <a:ext cx="1773" cy="32606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4" name="日期版面配置區 3">
            <a:extLst>
              <a:ext uri="{FF2B5EF4-FFF2-40B4-BE49-F238E27FC236}">
                <a16:creationId xmlns:a16="http://schemas.microsoft.com/office/drawing/2014/main" id="{CAEA5237-1CA0-4EE3-DE50-AC44DE873450}"/>
              </a:ext>
            </a:extLst>
          </p:cNvPr>
          <p:cNvSpPr>
            <a:spLocks noGrp="1"/>
          </p:cNvSpPr>
          <p:nvPr>
            <p:ph type="dt" sz="half" idx="10"/>
          </p:nvPr>
        </p:nvSpPr>
        <p:spPr/>
        <p:txBody>
          <a:bodyPr/>
          <a:lstStyle/>
          <a:p>
            <a:r>
              <a:rPr lang="en" altLang="zh-TW" b="0" i="0">
                <a:effectLst/>
                <a:latin typeface="+mn-lt"/>
              </a:rPr>
              <a:t>Wang, Thomas, et al. "What Language Model Architecture and Pretraining Objective Work Best for Zero-Shot Generalization?." </a:t>
            </a:r>
            <a:r>
              <a:rPr lang="en" altLang="zh-TW" b="0" i="1" err="1">
                <a:effectLst/>
                <a:latin typeface="+mn-lt"/>
              </a:rPr>
              <a:t>arXiv</a:t>
            </a:r>
            <a:r>
              <a:rPr lang="en" altLang="zh-TW" b="0" i="1">
                <a:effectLst/>
                <a:latin typeface="+mn-lt"/>
              </a:rPr>
              <a:t> preprint arXiv:2204.05832</a:t>
            </a:r>
            <a:r>
              <a:rPr lang="en" altLang="zh-TW" b="0" i="0">
                <a:effectLst/>
                <a:latin typeface="+mn-lt"/>
              </a:rPr>
              <a:t> (2022).</a:t>
            </a:r>
            <a:endParaRPr lang="en-TW">
              <a:latin typeface="+mn-lt"/>
            </a:endParaRPr>
          </a:p>
        </p:txBody>
      </p:sp>
    </p:spTree>
    <p:extLst>
      <p:ext uri="{BB962C8B-B14F-4D97-AF65-F5344CB8AC3E}">
        <p14:creationId xmlns:p14="http://schemas.microsoft.com/office/powerpoint/2010/main" val="3032354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5E60EE6-A88D-DB43-9CDE-D99919E26151}"/>
              </a:ext>
            </a:extLst>
          </p:cNvPr>
          <p:cNvSpPr>
            <a:spLocks noGrp="1"/>
          </p:cNvSpPr>
          <p:nvPr>
            <p:ph type="title"/>
          </p:nvPr>
        </p:nvSpPr>
        <p:spPr/>
        <p:txBody>
          <a:bodyPr>
            <a:normAutofit fontScale="90000"/>
          </a:bodyPr>
          <a:lstStyle/>
          <a:p>
            <a:r>
              <a:rPr lang="en-US" altLang="zh-TW" sz="4400"/>
              <a:t>Zero-shot learning</a:t>
            </a:r>
            <a:endParaRPr kumimoji="1" lang="zh-TW" altLang="en-US"/>
          </a:p>
        </p:txBody>
      </p:sp>
      <p:sp>
        <p:nvSpPr>
          <p:cNvPr id="3" name="內容版面配置區 2">
            <a:extLst>
              <a:ext uri="{FF2B5EF4-FFF2-40B4-BE49-F238E27FC236}">
                <a16:creationId xmlns:a16="http://schemas.microsoft.com/office/drawing/2014/main" id="{72B882F1-6166-619A-C527-C7009F864674}"/>
              </a:ext>
            </a:extLst>
          </p:cNvPr>
          <p:cNvSpPr>
            <a:spLocks noGrp="1"/>
          </p:cNvSpPr>
          <p:nvPr>
            <p:ph idx="1"/>
          </p:nvPr>
        </p:nvSpPr>
        <p:spPr/>
        <p:txBody>
          <a:bodyPr/>
          <a:lstStyle/>
          <a:p>
            <a:r>
              <a:rPr lang="en" altLang="zh-TW"/>
              <a:t>What language model architecture and pre-training objective work best for zero-shot generalization?</a:t>
            </a:r>
            <a:endParaRPr kumimoji="1" lang="zh-TW" altLang="en-US"/>
          </a:p>
        </p:txBody>
      </p:sp>
      <p:grpSp>
        <p:nvGrpSpPr>
          <p:cNvPr id="6" name="群組 5">
            <a:extLst>
              <a:ext uri="{FF2B5EF4-FFF2-40B4-BE49-F238E27FC236}">
                <a16:creationId xmlns:a16="http://schemas.microsoft.com/office/drawing/2014/main" id="{61F5017F-9579-8789-4D92-2AFEF7057D4E}"/>
              </a:ext>
            </a:extLst>
          </p:cNvPr>
          <p:cNvGrpSpPr/>
          <p:nvPr/>
        </p:nvGrpSpPr>
        <p:grpSpPr>
          <a:xfrm>
            <a:off x="186333" y="1226650"/>
            <a:ext cx="6222631" cy="4294674"/>
            <a:chOff x="186333" y="1226650"/>
            <a:chExt cx="6222631" cy="4294674"/>
          </a:xfrm>
        </p:grpSpPr>
        <p:pic>
          <p:nvPicPr>
            <p:cNvPr id="9" name="圖片 8">
              <a:extLst>
                <a:ext uri="{FF2B5EF4-FFF2-40B4-BE49-F238E27FC236}">
                  <a16:creationId xmlns:a16="http://schemas.microsoft.com/office/drawing/2014/main" id="{ED22B02F-CD16-C1AA-0722-74F3203023EE}"/>
                </a:ext>
              </a:extLst>
            </p:cNvPr>
            <p:cNvPicPr>
              <a:picLocks noChangeAspect="1"/>
            </p:cNvPicPr>
            <p:nvPr/>
          </p:nvPicPr>
          <p:blipFill>
            <a:blip r:embed="rId2"/>
            <a:stretch>
              <a:fillRect/>
            </a:stretch>
          </p:blipFill>
          <p:spPr>
            <a:xfrm>
              <a:off x="186333" y="2866185"/>
              <a:ext cx="1448258" cy="2655139"/>
            </a:xfrm>
            <a:prstGeom prst="rect">
              <a:avLst/>
            </a:prstGeom>
          </p:spPr>
        </p:pic>
        <p:sp>
          <p:nvSpPr>
            <p:cNvPr id="12" name="矩形 91">
              <a:extLst>
                <a:ext uri="{FF2B5EF4-FFF2-40B4-BE49-F238E27FC236}">
                  <a16:creationId xmlns:a16="http://schemas.microsoft.com/office/drawing/2014/main" id="{76CD3CFA-D5E8-FCF8-A3DC-CDB153B98788}"/>
                </a:ext>
              </a:extLst>
            </p:cNvPr>
            <p:cNvSpPr/>
            <p:nvPr/>
          </p:nvSpPr>
          <p:spPr>
            <a:xfrm>
              <a:off x="3465871" y="1226650"/>
              <a:ext cx="2943093" cy="464072"/>
            </a:xfrm>
            <a:prstGeom prst="rect">
              <a:avLst/>
            </a:prstGeom>
            <a:noFill/>
            <a:ln w="57150">
              <a:solidFill>
                <a:srgbClr val="FFFF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pic>
        <p:nvPicPr>
          <p:cNvPr id="16" name="圖片 15">
            <a:extLst>
              <a:ext uri="{FF2B5EF4-FFF2-40B4-BE49-F238E27FC236}">
                <a16:creationId xmlns:a16="http://schemas.microsoft.com/office/drawing/2014/main" id="{9BDB72C3-8EAB-68D3-2010-34CE26EA9031}"/>
              </a:ext>
            </a:extLst>
          </p:cNvPr>
          <p:cNvPicPr>
            <a:picLocks noChangeAspect="1"/>
          </p:cNvPicPr>
          <p:nvPr/>
        </p:nvPicPr>
        <p:blipFill rotWithShape="1">
          <a:blip r:embed="rId3"/>
          <a:srcRect r="66413"/>
          <a:stretch/>
        </p:blipFill>
        <p:spPr>
          <a:xfrm>
            <a:off x="1812042" y="3093713"/>
            <a:ext cx="2223697" cy="2427611"/>
          </a:xfrm>
          <a:prstGeom prst="rect">
            <a:avLst/>
          </a:prstGeom>
        </p:spPr>
      </p:pic>
      <p:grpSp>
        <p:nvGrpSpPr>
          <p:cNvPr id="10" name="群組 9">
            <a:extLst>
              <a:ext uri="{FF2B5EF4-FFF2-40B4-BE49-F238E27FC236}">
                <a16:creationId xmlns:a16="http://schemas.microsoft.com/office/drawing/2014/main" id="{63E3D79E-55E3-CDF0-D9BB-60A91E89C59B}"/>
              </a:ext>
            </a:extLst>
          </p:cNvPr>
          <p:cNvGrpSpPr/>
          <p:nvPr/>
        </p:nvGrpSpPr>
        <p:grpSpPr>
          <a:xfrm>
            <a:off x="8777377" y="2564405"/>
            <a:ext cx="2728318" cy="3720110"/>
            <a:chOff x="8777377" y="2564405"/>
            <a:chExt cx="2728318" cy="3720110"/>
          </a:xfrm>
        </p:grpSpPr>
        <p:sp>
          <p:nvSpPr>
            <p:cNvPr id="17" name="文字方塊 1">
              <a:extLst>
                <a:ext uri="{FF2B5EF4-FFF2-40B4-BE49-F238E27FC236}">
                  <a16:creationId xmlns:a16="http://schemas.microsoft.com/office/drawing/2014/main" id="{5F1C7AB9-D4CF-9BD7-6A4C-35DF6771C29B}"/>
                </a:ext>
              </a:extLst>
            </p:cNvPr>
            <p:cNvSpPr txBox="1"/>
            <p:nvPr/>
          </p:nvSpPr>
          <p:spPr>
            <a:xfrm>
              <a:off x="9235394" y="5363034"/>
              <a:ext cx="1695602" cy="461665"/>
            </a:xfrm>
            <a:prstGeom prst="rect">
              <a:avLst/>
            </a:prstGeom>
            <a:solidFill>
              <a:schemeClr val="accent5">
                <a:lumMod val="20000"/>
                <a:lumOff val="80000"/>
              </a:schemeClr>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2400">
                  <a:ea typeface="Microsoft JhengHei"/>
                  <a:cs typeface="Calibri"/>
                </a:rPr>
                <a:t>&lt;</a:t>
              </a:r>
              <a:r>
                <a:rPr lang="en-US" altLang="zh-TW" sz="2400" err="1">
                  <a:ea typeface="Microsoft JhengHei"/>
                  <a:cs typeface="Calibri"/>
                </a:rPr>
                <a:t>bos</a:t>
              </a:r>
              <a:r>
                <a:rPr lang="en-US" altLang="zh-TW" sz="2400">
                  <a:ea typeface="Microsoft JhengHei"/>
                  <a:cs typeface="Calibri"/>
                </a:rPr>
                <a:t>&gt; </a:t>
              </a:r>
              <a:r>
                <a:rPr lang="en-US" altLang="zh-TW" sz="2400" err="1">
                  <a:ea typeface="Microsoft JhengHei"/>
                  <a:cs typeface="Calibri"/>
                </a:rPr>
                <a:t>i</a:t>
              </a:r>
              <a:r>
                <a:rPr lang="en-US" altLang="zh-TW" sz="2400">
                  <a:ea typeface="Microsoft JhengHei"/>
                  <a:cs typeface="Calibri"/>
                </a:rPr>
                <a:t> am</a:t>
              </a:r>
              <a:endParaRPr lang="zh-TW" altLang="en-US" sz="2400">
                <a:ea typeface="Microsoft JhengHei" panose="020B0604030504040204" pitchFamily="34" charset="-120"/>
                <a:cs typeface="Calibri"/>
              </a:endParaRPr>
            </a:p>
          </p:txBody>
        </p:sp>
        <p:sp>
          <p:nvSpPr>
            <p:cNvPr id="18" name="矩形 17">
              <a:extLst>
                <a:ext uri="{FF2B5EF4-FFF2-40B4-BE49-F238E27FC236}">
                  <a16:creationId xmlns:a16="http://schemas.microsoft.com/office/drawing/2014/main" id="{9957B5FE-4B80-1CC2-17DD-3769D3E2E2D8}"/>
                </a:ext>
              </a:extLst>
            </p:cNvPr>
            <p:cNvSpPr/>
            <p:nvPr/>
          </p:nvSpPr>
          <p:spPr>
            <a:xfrm>
              <a:off x="8883753" y="3429000"/>
              <a:ext cx="2530379" cy="1488557"/>
            </a:xfrm>
            <a:prstGeom prst="rect">
              <a:avLst/>
            </a:prstGeom>
            <a:solidFill>
              <a:srgbClr val="FFC2BA"/>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tLang="zh-TW" sz="2400">
                  <a:solidFill>
                    <a:schemeClr val="tx1"/>
                  </a:solidFill>
                  <a:ea typeface="新細明體"/>
                  <a:cs typeface="Calibri"/>
                </a:rPr>
                <a:t>PLM</a:t>
              </a:r>
              <a:endParaRPr lang="zh-TW" sz="2400">
                <a:solidFill>
                  <a:schemeClr val="tx1"/>
                </a:solidFill>
                <a:ea typeface="新細明體"/>
                <a:cs typeface="Calibri"/>
              </a:endParaRPr>
            </a:p>
          </p:txBody>
        </p:sp>
        <p:cxnSp>
          <p:nvCxnSpPr>
            <p:cNvPr id="19" name="直線單箭頭接點 16">
              <a:extLst>
                <a:ext uri="{FF2B5EF4-FFF2-40B4-BE49-F238E27FC236}">
                  <a16:creationId xmlns:a16="http://schemas.microsoft.com/office/drawing/2014/main" id="{3A392F41-01A5-5155-47CA-D324D3515FD8}"/>
                </a:ext>
              </a:extLst>
            </p:cNvPr>
            <p:cNvCxnSpPr>
              <a:cxnSpLocks/>
            </p:cNvCxnSpPr>
            <p:nvPr/>
          </p:nvCxnSpPr>
          <p:spPr>
            <a:xfrm flipV="1">
              <a:off x="10141536" y="4977263"/>
              <a:ext cx="1773" cy="32606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 name="文字方塊 1">
              <a:extLst>
                <a:ext uri="{FF2B5EF4-FFF2-40B4-BE49-F238E27FC236}">
                  <a16:creationId xmlns:a16="http://schemas.microsoft.com/office/drawing/2014/main" id="{84EB3418-2D41-F325-C60F-C6879ACB0767}"/>
                </a:ext>
              </a:extLst>
            </p:cNvPr>
            <p:cNvSpPr txBox="1"/>
            <p:nvPr/>
          </p:nvSpPr>
          <p:spPr>
            <a:xfrm>
              <a:off x="8777377" y="2564405"/>
              <a:ext cx="2728318" cy="461665"/>
            </a:xfrm>
            <a:prstGeom prst="rect">
              <a:avLst/>
            </a:prstGeom>
            <a:solidFill>
              <a:schemeClr val="accent5">
                <a:lumMod val="20000"/>
                <a:lumOff val="80000"/>
              </a:schemeClr>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2400">
                  <a:ea typeface="Microsoft JhengHei"/>
                  <a:cs typeface="Calibri"/>
                </a:rPr>
                <a:t>a NC decoder &lt;</a:t>
              </a:r>
              <a:r>
                <a:rPr lang="en-US" altLang="zh-TW" sz="2400" err="1">
                  <a:ea typeface="Microsoft JhengHei"/>
                  <a:cs typeface="Calibri"/>
                </a:rPr>
                <a:t>sos</a:t>
              </a:r>
              <a:r>
                <a:rPr lang="en-US" altLang="zh-TW" sz="2400">
                  <a:ea typeface="Microsoft JhengHei"/>
                  <a:cs typeface="Calibri"/>
                </a:rPr>
                <a:t>&gt;</a:t>
              </a:r>
              <a:endParaRPr lang="zh-TW" altLang="en-US" sz="2400">
                <a:ea typeface="Microsoft JhengHei" panose="020B0604030504040204" pitchFamily="34" charset="-120"/>
                <a:cs typeface="Calibri"/>
              </a:endParaRPr>
            </a:p>
          </p:txBody>
        </p:sp>
        <p:cxnSp>
          <p:nvCxnSpPr>
            <p:cNvPr id="21" name="直線單箭頭接點 16">
              <a:extLst>
                <a:ext uri="{FF2B5EF4-FFF2-40B4-BE49-F238E27FC236}">
                  <a16:creationId xmlns:a16="http://schemas.microsoft.com/office/drawing/2014/main" id="{68950888-0CB5-FD5B-45E4-059023120C59}"/>
                </a:ext>
              </a:extLst>
            </p:cNvPr>
            <p:cNvCxnSpPr>
              <a:cxnSpLocks/>
            </p:cNvCxnSpPr>
            <p:nvPr/>
          </p:nvCxnSpPr>
          <p:spPr>
            <a:xfrm flipV="1">
              <a:off x="10143309" y="3085776"/>
              <a:ext cx="1773" cy="32606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2" name="文字方塊 21">
              <a:extLst>
                <a:ext uri="{FF2B5EF4-FFF2-40B4-BE49-F238E27FC236}">
                  <a16:creationId xmlns:a16="http://schemas.microsoft.com/office/drawing/2014/main" id="{0306C657-248F-C285-83D7-6E388A0BF088}"/>
                </a:ext>
              </a:extLst>
            </p:cNvPr>
            <p:cNvSpPr txBox="1"/>
            <p:nvPr/>
          </p:nvSpPr>
          <p:spPr>
            <a:xfrm>
              <a:off x="9824289" y="5884405"/>
              <a:ext cx="778546" cy="400110"/>
            </a:xfrm>
            <a:prstGeom prst="rect">
              <a:avLst/>
            </a:prstGeom>
            <a:noFill/>
          </p:spPr>
          <p:txBody>
            <a:bodyPr wrap="none" rtlCol="0">
              <a:spAutoFit/>
            </a:bodyPr>
            <a:lstStyle/>
            <a:p>
              <a:r>
                <a:rPr kumimoji="1" lang="en-US" altLang="zh-TW" sz="2000"/>
                <a:t>Prefix</a:t>
              </a:r>
              <a:endParaRPr kumimoji="1" lang="zh-TW" altLang="en-US" sz="2000"/>
            </a:p>
          </p:txBody>
        </p:sp>
      </p:grpSp>
      <p:pic>
        <p:nvPicPr>
          <p:cNvPr id="7" name="圖片 6">
            <a:extLst>
              <a:ext uri="{FF2B5EF4-FFF2-40B4-BE49-F238E27FC236}">
                <a16:creationId xmlns:a16="http://schemas.microsoft.com/office/drawing/2014/main" id="{A42FB57E-3AEC-0CAB-74D2-D002F4FEC517}"/>
              </a:ext>
            </a:extLst>
          </p:cNvPr>
          <p:cNvPicPr>
            <a:picLocks noChangeAspect="1"/>
          </p:cNvPicPr>
          <p:nvPr/>
        </p:nvPicPr>
        <p:blipFill rotWithShape="1">
          <a:blip r:embed="rId3"/>
          <a:srcRect l="33507" r="32906"/>
          <a:stretch/>
        </p:blipFill>
        <p:spPr>
          <a:xfrm>
            <a:off x="4030465" y="3026070"/>
            <a:ext cx="2223697" cy="2427611"/>
          </a:xfrm>
          <a:prstGeom prst="rect">
            <a:avLst/>
          </a:prstGeom>
        </p:spPr>
      </p:pic>
      <p:pic>
        <p:nvPicPr>
          <p:cNvPr id="8" name="圖片 7">
            <a:extLst>
              <a:ext uri="{FF2B5EF4-FFF2-40B4-BE49-F238E27FC236}">
                <a16:creationId xmlns:a16="http://schemas.microsoft.com/office/drawing/2014/main" id="{14419BCC-C22B-BC21-7AC7-D70E8D47BFB6}"/>
              </a:ext>
            </a:extLst>
          </p:cNvPr>
          <p:cNvPicPr>
            <a:picLocks noChangeAspect="1"/>
          </p:cNvPicPr>
          <p:nvPr/>
        </p:nvPicPr>
        <p:blipFill rotWithShape="1">
          <a:blip r:embed="rId3"/>
          <a:srcRect l="66252" r="161"/>
          <a:stretch/>
        </p:blipFill>
        <p:spPr>
          <a:xfrm>
            <a:off x="6198464" y="3026070"/>
            <a:ext cx="2223698" cy="2427611"/>
          </a:xfrm>
          <a:prstGeom prst="rect">
            <a:avLst/>
          </a:prstGeom>
        </p:spPr>
      </p:pic>
      <p:sp>
        <p:nvSpPr>
          <p:cNvPr id="4" name="日期版面配置區 3">
            <a:extLst>
              <a:ext uri="{FF2B5EF4-FFF2-40B4-BE49-F238E27FC236}">
                <a16:creationId xmlns:a16="http://schemas.microsoft.com/office/drawing/2014/main" id="{2701BDBF-1264-2C6B-5844-B7EE45D442A9}"/>
              </a:ext>
            </a:extLst>
          </p:cNvPr>
          <p:cNvSpPr>
            <a:spLocks noGrp="1"/>
          </p:cNvSpPr>
          <p:nvPr>
            <p:ph type="dt" sz="half" idx="10"/>
          </p:nvPr>
        </p:nvSpPr>
        <p:spPr/>
        <p:txBody>
          <a:bodyPr/>
          <a:lstStyle/>
          <a:p>
            <a:r>
              <a:rPr lang="en" altLang="zh-TW" b="0" i="0">
                <a:effectLst/>
                <a:latin typeface="+mn-lt"/>
              </a:rPr>
              <a:t>Wang, Thomas, et al. "What Language Model Architecture and Pretraining Objective Work Best for Zero-Shot Generalization?." </a:t>
            </a:r>
            <a:r>
              <a:rPr lang="en" altLang="zh-TW" b="0" i="1" err="1">
                <a:effectLst/>
                <a:latin typeface="+mn-lt"/>
              </a:rPr>
              <a:t>arXiv</a:t>
            </a:r>
            <a:r>
              <a:rPr lang="en" altLang="zh-TW" b="0" i="1">
                <a:effectLst/>
                <a:latin typeface="+mn-lt"/>
              </a:rPr>
              <a:t> preprint arXiv:2204.05832</a:t>
            </a:r>
            <a:r>
              <a:rPr lang="en" altLang="zh-TW" b="0" i="0">
                <a:effectLst/>
                <a:latin typeface="+mn-lt"/>
              </a:rPr>
              <a:t> (2022).</a:t>
            </a:r>
            <a:endParaRPr lang="en-TW" altLang="zh-TW">
              <a:latin typeface="+mn-lt"/>
            </a:endParaRPr>
          </a:p>
        </p:txBody>
      </p:sp>
    </p:spTree>
    <p:extLst>
      <p:ext uri="{BB962C8B-B14F-4D97-AF65-F5344CB8AC3E}">
        <p14:creationId xmlns:p14="http://schemas.microsoft.com/office/powerpoint/2010/main" val="2918990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5E60EE6-A88D-DB43-9CDE-D99919E26151}"/>
              </a:ext>
            </a:extLst>
          </p:cNvPr>
          <p:cNvSpPr>
            <a:spLocks noGrp="1"/>
          </p:cNvSpPr>
          <p:nvPr>
            <p:ph type="title"/>
          </p:nvPr>
        </p:nvSpPr>
        <p:spPr/>
        <p:txBody>
          <a:bodyPr>
            <a:normAutofit fontScale="90000"/>
          </a:bodyPr>
          <a:lstStyle/>
          <a:p>
            <a:r>
              <a:rPr lang="en-US" altLang="zh-TW" sz="4400"/>
              <a:t>Zero-shot learning</a:t>
            </a:r>
            <a:endParaRPr kumimoji="1" lang="zh-TW" altLang="en-US"/>
          </a:p>
        </p:txBody>
      </p:sp>
      <p:sp>
        <p:nvSpPr>
          <p:cNvPr id="3" name="內容版面配置區 2">
            <a:extLst>
              <a:ext uri="{FF2B5EF4-FFF2-40B4-BE49-F238E27FC236}">
                <a16:creationId xmlns:a16="http://schemas.microsoft.com/office/drawing/2014/main" id="{72B882F1-6166-619A-C527-C7009F864674}"/>
              </a:ext>
            </a:extLst>
          </p:cNvPr>
          <p:cNvSpPr>
            <a:spLocks noGrp="1"/>
          </p:cNvSpPr>
          <p:nvPr>
            <p:ph idx="1"/>
          </p:nvPr>
        </p:nvSpPr>
        <p:spPr/>
        <p:txBody>
          <a:bodyPr/>
          <a:lstStyle/>
          <a:p>
            <a:r>
              <a:rPr lang="en" altLang="zh-TW"/>
              <a:t>What language model architecture and pre-training objective work best for zero-shot generalization?</a:t>
            </a:r>
            <a:endParaRPr kumimoji="1" lang="zh-TW" altLang="en-US"/>
          </a:p>
        </p:txBody>
      </p:sp>
      <p:grpSp>
        <p:nvGrpSpPr>
          <p:cNvPr id="8" name="群組 7">
            <a:extLst>
              <a:ext uri="{FF2B5EF4-FFF2-40B4-BE49-F238E27FC236}">
                <a16:creationId xmlns:a16="http://schemas.microsoft.com/office/drawing/2014/main" id="{69430365-89A8-0097-0001-0E723D960019}"/>
              </a:ext>
            </a:extLst>
          </p:cNvPr>
          <p:cNvGrpSpPr/>
          <p:nvPr/>
        </p:nvGrpSpPr>
        <p:grpSpPr>
          <a:xfrm>
            <a:off x="429315" y="2201757"/>
            <a:ext cx="8412369" cy="4154593"/>
            <a:chOff x="1262743" y="2152299"/>
            <a:chExt cx="8412369" cy="4154593"/>
          </a:xfrm>
        </p:grpSpPr>
        <p:pic>
          <p:nvPicPr>
            <p:cNvPr id="6" name="圖片 5">
              <a:extLst>
                <a:ext uri="{FF2B5EF4-FFF2-40B4-BE49-F238E27FC236}">
                  <a16:creationId xmlns:a16="http://schemas.microsoft.com/office/drawing/2014/main" id="{1E715C36-7A38-82FC-880A-6DA8CE0A392B}"/>
                </a:ext>
              </a:extLst>
            </p:cNvPr>
            <p:cNvPicPr>
              <a:picLocks noChangeAspect="1"/>
            </p:cNvPicPr>
            <p:nvPr/>
          </p:nvPicPr>
          <p:blipFill>
            <a:blip r:embed="rId2"/>
            <a:stretch>
              <a:fillRect/>
            </a:stretch>
          </p:blipFill>
          <p:spPr>
            <a:xfrm>
              <a:off x="1262743" y="2152299"/>
              <a:ext cx="3815443" cy="4154593"/>
            </a:xfrm>
            <a:prstGeom prst="rect">
              <a:avLst/>
            </a:prstGeom>
          </p:spPr>
        </p:pic>
        <p:pic>
          <p:nvPicPr>
            <p:cNvPr id="7" name="圖片 6">
              <a:extLst>
                <a:ext uri="{FF2B5EF4-FFF2-40B4-BE49-F238E27FC236}">
                  <a16:creationId xmlns:a16="http://schemas.microsoft.com/office/drawing/2014/main" id="{5183A462-FA52-FE53-C99F-B8FC1EFB6177}"/>
                </a:ext>
              </a:extLst>
            </p:cNvPr>
            <p:cNvPicPr>
              <a:picLocks noChangeAspect="1"/>
            </p:cNvPicPr>
            <p:nvPr/>
          </p:nvPicPr>
          <p:blipFill>
            <a:blip r:embed="rId3"/>
            <a:stretch>
              <a:fillRect/>
            </a:stretch>
          </p:blipFill>
          <p:spPr>
            <a:xfrm>
              <a:off x="5077741" y="2152299"/>
              <a:ext cx="4597371" cy="4154592"/>
            </a:xfrm>
            <a:prstGeom prst="rect">
              <a:avLst/>
            </a:prstGeom>
          </p:spPr>
        </p:pic>
      </p:grpSp>
      <p:grpSp>
        <p:nvGrpSpPr>
          <p:cNvPr id="11" name="群組 10">
            <a:extLst>
              <a:ext uri="{FF2B5EF4-FFF2-40B4-BE49-F238E27FC236}">
                <a16:creationId xmlns:a16="http://schemas.microsoft.com/office/drawing/2014/main" id="{DEDF0A65-EF2C-76AF-2A6D-13C2CEB36F6E}"/>
              </a:ext>
            </a:extLst>
          </p:cNvPr>
          <p:cNvGrpSpPr/>
          <p:nvPr/>
        </p:nvGrpSpPr>
        <p:grpSpPr>
          <a:xfrm>
            <a:off x="8983436" y="3515178"/>
            <a:ext cx="2673992" cy="2374900"/>
            <a:chOff x="8983436" y="3515178"/>
            <a:chExt cx="2673992" cy="2374900"/>
          </a:xfrm>
        </p:grpSpPr>
        <p:pic>
          <p:nvPicPr>
            <p:cNvPr id="9" name="圖片 8">
              <a:extLst>
                <a:ext uri="{FF2B5EF4-FFF2-40B4-BE49-F238E27FC236}">
                  <a16:creationId xmlns:a16="http://schemas.microsoft.com/office/drawing/2014/main" id="{ED22B02F-CD16-C1AA-0722-74F3203023EE}"/>
                </a:ext>
              </a:extLst>
            </p:cNvPr>
            <p:cNvPicPr>
              <a:picLocks noChangeAspect="1"/>
            </p:cNvPicPr>
            <p:nvPr/>
          </p:nvPicPr>
          <p:blipFill>
            <a:blip r:embed="rId4"/>
            <a:stretch>
              <a:fillRect/>
            </a:stretch>
          </p:blipFill>
          <p:spPr>
            <a:xfrm>
              <a:off x="8983436" y="3515178"/>
              <a:ext cx="1295400" cy="2374900"/>
            </a:xfrm>
            <a:prstGeom prst="rect">
              <a:avLst/>
            </a:prstGeom>
          </p:spPr>
        </p:pic>
        <p:pic>
          <p:nvPicPr>
            <p:cNvPr id="10" name="圖片 9">
              <a:extLst>
                <a:ext uri="{FF2B5EF4-FFF2-40B4-BE49-F238E27FC236}">
                  <a16:creationId xmlns:a16="http://schemas.microsoft.com/office/drawing/2014/main" id="{F0516BF8-65D5-CE1A-66D4-E4F7B8D281C3}"/>
                </a:ext>
              </a:extLst>
            </p:cNvPr>
            <p:cNvPicPr>
              <a:picLocks noChangeAspect="1"/>
            </p:cNvPicPr>
            <p:nvPr/>
          </p:nvPicPr>
          <p:blipFill>
            <a:blip r:embed="rId5"/>
            <a:stretch>
              <a:fillRect/>
            </a:stretch>
          </p:blipFill>
          <p:spPr>
            <a:xfrm>
              <a:off x="10374728" y="3515178"/>
              <a:ext cx="1282700" cy="2374900"/>
            </a:xfrm>
            <a:prstGeom prst="rect">
              <a:avLst/>
            </a:prstGeom>
          </p:spPr>
        </p:pic>
      </p:grpSp>
      <p:sp>
        <p:nvSpPr>
          <p:cNvPr id="12" name="矩形 91">
            <a:extLst>
              <a:ext uri="{FF2B5EF4-FFF2-40B4-BE49-F238E27FC236}">
                <a16:creationId xmlns:a16="http://schemas.microsoft.com/office/drawing/2014/main" id="{76CD3CFA-D5E8-FCF8-A3DC-CDB153B98788}"/>
              </a:ext>
            </a:extLst>
          </p:cNvPr>
          <p:cNvSpPr/>
          <p:nvPr/>
        </p:nvSpPr>
        <p:spPr>
          <a:xfrm>
            <a:off x="3480619" y="1226650"/>
            <a:ext cx="2928345" cy="464072"/>
          </a:xfrm>
          <a:prstGeom prst="rect">
            <a:avLst/>
          </a:prstGeom>
          <a:noFill/>
          <a:ln w="57150">
            <a:solidFill>
              <a:srgbClr val="FFFF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矩形 91">
            <a:extLst>
              <a:ext uri="{FF2B5EF4-FFF2-40B4-BE49-F238E27FC236}">
                <a16:creationId xmlns:a16="http://schemas.microsoft.com/office/drawing/2014/main" id="{9E817EAF-F1F1-0218-3E02-02709B4F080F}"/>
              </a:ext>
            </a:extLst>
          </p:cNvPr>
          <p:cNvSpPr/>
          <p:nvPr/>
        </p:nvSpPr>
        <p:spPr>
          <a:xfrm>
            <a:off x="7153604" y="1219200"/>
            <a:ext cx="3304846" cy="471522"/>
          </a:xfrm>
          <a:prstGeom prst="rect">
            <a:avLst/>
          </a:prstGeom>
          <a:noFill/>
          <a:ln w="57150">
            <a:solidFill>
              <a:srgbClr val="FFC2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矩形 91">
            <a:extLst>
              <a:ext uri="{FF2B5EF4-FFF2-40B4-BE49-F238E27FC236}">
                <a16:creationId xmlns:a16="http://schemas.microsoft.com/office/drawing/2014/main" id="{D2384874-5610-51D4-BE83-67E9071B4BDD}"/>
              </a:ext>
            </a:extLst>
          </p:cNvPr>
          <p:cNvSpPr/>
          <p:nvPr/>
        </p:nvSpPr>
        <p:spPr>
          <a:xfrm>
            <a:off x="2195970" y="2449286"/>
            <a:ext cx="1975980" cy="506185"/>
          </a:xfrm>
          <a:prstGeom prst="rect">
            <a:avLst/>
          </a:prstGeom>
          <a:noFill/>
          <a:ln w="57150">
            <a:solidFill>
              <a:srgbClr val="FFC2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 name="文字方塊 4">
            <a:extLst>
              <a:ext uri="{FF2B5EF4-FFF2-40B4-BE49-F238E27FC236}">
                <a16:creationId xmlns:a16="http://schemas.microsoft.com/office/drawing/2014/main" id="{15ED3AC7-B9B2-1B29-AF3A-DB86C6B5B1F6}"/>
              </a:ext>
            </a:extLst>
          </p:cNvPr>
          <p:cNvSpPr txBox="1"/>
          <p:nvPr/>
        </p:nvSpPr>
        <p:spPr>
          <a:xfrm>
            <a:off x="4622324" y="5894684"/>
            <a:ext cx="3698641"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2400" b="1">
                <a:ea typeface="新細明體"/>
                <a:cs typeface="Calibri"/>
              </a:rPr>
              <a:t>MTF</a:t>
            </a:r>
            <a:r>
              <a:rPr lang="en-US" altLang="zh-TW" sz="2400">
                <a:ea typeface="新細明體"/>
                <a:cs typeface="Calibri"/>
              </a:rPr>
              <a:t>: </a:t>
            </a:r>
            <a:r>
              <a:rPr lang="en-US" altLang="zh-TW" sz="2400" b="1">
                <a:ea typeface="新細明體"/>
                <a:cs typeface="Calibri"/>
              </a:rPr>
              <a:t>M</a:t>
            </a:r>
            <a:r>
              <a:rPr lang="en-US" altLang="zh-TW" sz="2400">
                <a:ea typeface="新細明體"/>
                <a:cs typeface="Calibri"/>
              </a:rPr>
              <a:t>ulti-</a:t>
            </a:r>
            <a:r>
              <a:rPr lang="en-US" altLang="zh-TW" sz="2400" b="1">
                <a:ea typeface="新細明體"/>
                <a:cs typeface="Calibri"/>
              </a:rPr>
              <a:t>T</a:t>
            </a:r>
            <a:r>
              <a:rPr lang="en-US" altLang="zh-TW" sz="2400">
                <a:ea typeface="新細明體"/>
                <a:cs typeface="Calibri"/>
              </a:rPr>
              <a:t>ask </a:t>
            </a:r>
            <a:r>
              <a:rPr lang="en-US" altLang="zh-TW" sz="2400" b="1">
                <a:ea typeface="新細明體"/>
                <a:cs typeface="Calibri"/>
              </a:rPr>
              <a:t>F</a:t>
            </a:r>
            <a:r>
              <a:rPr lang="en-US" altLang="zh-TW" sz="2400">
                <a:ea typeface="新細明體"/>
                <a:cs typeface="Calibri"/>
              </a:rPr>
              <a:t>ine-tuning</a:t>
            </a:r>
            <a:endParaRPr lang="zh-TW">
              <a:cs typeface="Calibri" panose="020F0502020204030204"/>
            </a:endParaRPr>
          </a:p>
        </p:txBody>
      </p:sp>
      <p:sp>
        <p:nvSpPr>
          <p:cNvPr id="4" name="日期版面配置區 3">
            <a:extLst>
              <a:ext uri="{FF2B5EF4-FFF2-40B4-BE49-F238E27FC236}">
                <a16:creationId xmlns:a16="http://schemas.microsoft.com/office/drawing/2014/main" id="{9367C90D-9767-B259-0455-5DD7764F28E0}"/>
              </a:ext>
            </a:extLst>
          </p:cNvPr>
          <p:cNvSpPr>
            <a:spLocks noGrp="1"/>
          </p:cNvSpPr>
          <p:nvPr>
            <p:ph type="dt" sz="half" idx="10"/>
          </p:nvPr>
        </p:nvSpPr>
        <p:spPr/>
        <p:txBody>
          <a:bodyPr/>
          <a:lstStyle/>
          <a:p>
            <a:r>
              <a:rPr lang="en" altLang="zh-TW" b="0" i="0">
                <a:effectLst/>
                <a:latin typeface="+mn-lt"/>
              </a:rPr>
              <a:t>Wang, Thomas, et al. "What Language Model Architecture and Pretraining Objective Work Best for Zero-Shot Generalization?." </a:t>
            </a:r>
            <a:r>
              <a:rPr lang="en" altLang="zh-TW" b="0" i="1" err="1">
                <a:effectLst/>
                <a:latin typeface="+mn-lt"/>
              </a:rPr>
              <a:t>arXiv</a:t>
            </a:r>
            <a:r>
              <a:rPr lang="en" altLang="zh-TW" b="0" i="1">
                <a:effectLst/>
                <a:latin typeface="+mn-lt"/>
              </a:rPr>
              <a:t> preprint arXiv:2204.05832</a:t>
            </a:r>
            <a:r>
              <a:rPr lang="en" altLang="zh-TW" b="0" i="0">
                <a:effectLst/>
                <a:latin typeface="+mn-lt"/>
              </a:rPr>
              <a:t> (2022).</a:t>
            </a:r>
            <a:endParaRPr lang="en-TW" altLang="zh-TW">
              <a:latin typeface="+mn-lt"/>
            </a:endParaRPr>
          </a:p>
        </p:txBody>
      </p:sp>
    </p:spTree>
    <p:extLst>
      <p:ext uri="{BB962C8B-B14F-4D97-AF65-F5344CB8AC3E}">
        <p14:creationId xmlns:p14="http://schemas.microsoft.com/office/powerpoint/2010/main" val="2428208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5E60EE6-A88D-DB43-9CDE-D99919E26151}"/>
              </a:ext>
            </a:extLst>
          </p:cNvPr>
          <p:cNvSpPr>
            <a:spLocks noGrp="1"/>
          </p:cNvSpPr>
          <p:nvPr>
            <p:ph type="title"/>
          </p:nvPr>
        </p:nvSpPr>
        <p:spPr/>
        <p:txBody>
          <a:bodyPr>
            <a:normAutofit fontScale="90000"/>
          </a:bodyPr>
          <a:lstStyle/>
          <a:p>
            <a:r>
              <a:rPr lang="en-US" altLang="zh-TW" sz="4400"/>
              <a:t>Zero-shot learning</a:t>
            </a:r>
            <a:endParaRPr kumimoji="1" lang="zh-TW" altLang="en-US"/>
          </a:p>
        </p:txBody>
      </p:sp>
      <p:sp>
        <p:nvSpPr>
          <p:cNvPr id="3" name="內容版面配置區 2">
            <a:extLst>
              <a:ext uri="{FF2B5EF4-FFF2-40B4-BE49-F238E27FC236}">
                <a16:creationId xmlns:a16="http://schemas.microsoft.com/office/drawing/2014/main" id="{72B882F1-6166-619A-C527-C7009F864674}"/>
              </a:ext>
            </a:extLst>
          </p:cNvPr>
          <p:cNvSpPr>
            <a:spLocks noGrp="1"/>
          </p:cNvSpPr>
          <p:nvPr>
            <p:ph idx="1"/>
          </p:nvPr>
        </p:nvSpPr>
        <p:spPr/>
        <p:txBody>
          <a:bodyPr/>
          <a:lstStyle/>
          <a:p>
            <a:r>
              <a:rPr lang="en" altLang="zh-TW"/>
              <a:t>What language model architecture and pre-training objective work best for zero-shot generalization?</a:t>
            </a:r>
            <a:endParaRPr kumimoji="1" lang="zh-TW" altLang="en-US"/>
          </a:p>
        </p:txBody>
      </p:sp>
      <p:grpSp>
        <p:nvGrpSpPr>
          <p:cNvPr id="8" name="群組 7">
            <a:extLst>
              <a:ext uri="{FF2B5EF4-FFF2-40B4-BE49-F238E27FC236}">
                <a16:creationId xmlns:a16="http://schemas.microsoft.com/office/drawing/2014/main" id="{69430365-89A8-0097-0001-0E723D960019}"/>
              </a:ext>
            </a:extLst>
          </p:cNvPr>
          <p:cNvGrpSpPr/>
          <p:nvPr/>
        </p:nvGrpSpPr>
        <p:grpSpPr>
          <a:xfrm>
            <a:off x="429315" y="2201757"/>
            <a:ext cx="8412369" cy="4154593"/>
            <a:chOff x="1262743" y="2152299"/>
            <a:chExt cx="8412369" cy="4154593"/>
          </a:xfrm>
        </p:grpSpPr>
        <p:pic>
          <p:nvPicPr>
            <p:cNvPr id="6" name="圖片 5">
              <a:extLst>
                <a:ext uri="{FF2B5EF4-FFF2-40B4-BE49-F238E27FC236}">
                  <a16:creationId xmlns:a16="http://schemas.microsoft.com/office/drawing/2014/main" id="{1E715C36-7A38-82FC-880A-6DA8CE0A392B}"/>
                </a:ext>
              </a:extLst>
            </p:cNvPr>
            <p:cNvPicPr>
              <a:picLocks noChangeAspect="1"/>
            </p:cNvPicPr>
            <p:nvPr/>
          </p:nvPicPr>
          <p:blipFill>
            <a:blip r:embed="rId2"/>
            <a:stretch>
              <a:fillRect/>
            </a:stretch>
          </p:blipFill>
          <p:spPr>
            <a:xfrm>
              <a:off x="1262743" y="2152299"/>
              <a:ext cx="3815443" cy="4154593"/>
            </a:xfrm>
            <a:prstGeom prst="rect">
              <a:avLst/>
            </a:prstGeom>
          </p:spPr>
        </p:pic>
        <p:pic>
          <p:nvPicPr>
            <p:cNvPr id="7" name="圖片 6">
              <a:extLst>
                <a:ext uri="{FF2B5EF4-FFF2-40B4-BE49-F238E27FC236}">
                  <a16:creationId xmlns:a16="http://schemas.microsoft.com/office/drawing/2014/main" id="{5183A462-FA52-FE53-C99F-B8FC1EFB6177}"/>
                </a:ext>
              </a:extLst>
            </p:cNvPr>
            <p:cNvPicPr>
              <a:picLocks noChangeAspect="1"/>
            </p:cNvPicPr>
            <p:nvPr/>
          </p:nvPicPr>
          <p:blipFill>
            <a:blip r:embed="rId3"/>
            <a:stretch>
              <a:fillRect/>
            </a:stretch>
          </p:blipFill>
          <p:spPr>
            <a:xfrm>
              <a:off x="5077741" y="2152299"/>
              <a:ext cx="4597371" cy="4154592"/>
            </a:xfrm>
            <a:prstGeom prst="rect">
              <a:avLst/>
            </a:prstGeom>
          </p:spPr>
        </p:pic>
      </p:grpSp>
      <p:sp>
        <p:nvSpPr>
          <p:cNvPr id="12" name="矩形 91">
            <a:extLst>
              <a:ext uri="{FF2B5EF4-FFF2-40B4-BE49-F238E27FC236}">
                <a16:creationId xmlns:a16="http://schemas.microsoft.com/office/drawing/2014/main" id="{76CD3CFA-D5E8-FCF8-A3DC-CDB153B98788}"/>
              </a:ext>
            </a:extLst>
          </p:cNvPr>
          <p:cNvSpPr/>
          <p:nvPr/>
        </p:nvSpPr>
        <p:spPr>
          <a:xfrm>
            <a:off x="4579132" y="1226650"/>
            <a:ext cx="1829832" cy="464072"/>
          </a:xfrm>
          <a:prstGeom prst="rect">
            <a:avLst/>
          </a:prstGeom>
          <a:noFill/>
          <a:ln w="57150">
            <a:solidFill>
              <a:srgbClr val="FFFF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矩形 91">
            <a:extLst>
              <a:ext uri="{FF2B5EF4-FFF2-40B4-BE49-F238E27FC236}">
                <a16:creationId xmlns:a16="http://schemas.microsoft.com/office/drawing/2014/main" id="{9E817EAF-F1F1-0218-3E02-02709B4F080F}"/>
              </a:ext>
            </a:extLst>
          </p:cNvPr>
          <p:cNvSpPr/>
          <p:nvPr/>
        </p:nvSpPr>
        <p:spPr>
          <a:xfrm>
            <a:off x="7153604" y="1219200"/>
            <a:ext cx="3304846" cy="471522"/>
          </a:xfrm>
          <a:prstGeom prst="rect">
            <a:avLst/>
          </a:prstGeom>
          <a:noFill/>
          <a:ln w="57150">
            <a:solidFill>
              <a:srgbClr val="FFC2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矩形 91">
            <a:extLst>
              <a:ext uri="{FF2B5EF4-FFF2-40B4-BE49-F238E27FC236}">
                <a16:creationId xmlns:a16="http://schemas.microsoft.com/office/drawing/2014/main" id="{D2384874-5610-51D4-BE83-67E9071B4BDD}"/>
              </a:ext>
            </a:extLst>
          </p:cNvPr>
          <p:cNvSpPr/>
          <p:nvPr/>
        </p:nvSpPr>
        <p:spPr>
          <a:xfrm>
            <a:off x="3511942" y="2449286"/>
            <a:ext cx="660007" cy="3541939"/>
          </a:xfrm>
          <a:prstGeom prst="rect">
            <a:avLst/>
          </a:prstGeom>
          <a:noFill/>
          <a:ln w="57150">
            <a:solidFill>
              <a:srgbClr val="FFC2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 name="文字方塊 4">
            <a:extLst>
              <a:ext uri="{FF2B5EF4-FFF2-40B4-BE49-F238E27FC236}">
                <a16:creationId xmlns:a16="http://schemas.microsoft.com/office/drawing/2014/main" id="{15ED3AC7-B9B2-1B29-AF3A-DB86C6B5B1F6}"/>
              </a:ext>
            </a:extLst>
          </p:cNvPr>
          <p:cNvSpPr txBox="1"/>
          <p:nvPr/>
        </p:nvSpPr>
        <p:spPr>
          <a:xfrm>
            <a:off x="4622324" y="5894684"/>
            <a:ext cx="3698641"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2400" b="1">
                <a:ea typeface="新細明體"/>
                <a:cs typeface="Calibri"/>
              </a:rPr>
              <a:t>MTF</a:t>
            </a:r>
            <a:r>
              <a:rPr lang="en-US" altLang="zh-TW" sz="2400">
                <a:ea typeface="新細明體"/>
                <a:cs typeface="Calibri"/>
              </a:rPr>
              <a:t>: </a:t>
            </a:r>
            <a:r>
              <a:rPr lang="en-US" altLang="zh-TW" sz="2400" b="1">
                <a:ea typeface="新細明體"/>
                <a:cs typeface="Calibri"/>
              </a:rPr>
              <a:t>M</a:t>
            </a:r>
            <a:r>
              <a:rPr lang="en-US" altLang="zh-TW" sz="2400">
                <a:ea typeface="新細明體"/>
                <a:cs typeface="Calibri"/>
              </a:rPr>
              <a:t>ulti-</a:t>
            </a:r>
            <a:r>
              <a:rPr lang="en-US" altLang="zh-TW" sz="2400" b="1">
                <a:ea typeface="新細明體"/>
                <a:cs typeface="Calibri"/>
              </a:rPr>
              <a:t>T</a:t>
            </a:r>
            <a:r>
              <a:rPr lang="en-US" altLang="zh-TW" sz="2400">
                <a:ea typeface="新細明體"/>
                <a:cs typeface="Calibri"/>
              </a:rPr>
              <a:t>ask </a:t>
            </a:r>
            <a:r>
              <a:rPr lang="en-US" altLang="zh-TW" sz="2400" b="1">
                <a:ea typeface="新細明體"/>
                <a:cs typeface="Calibri"/>
              </a:rPr>
              <a:t>F</a:t>
            </a:r>
            <a:r>
              <a:rPr lang="en-US" altLang="zh-TW" sz="2400">
                <a:ea typeface="新細明體"/>
                <a:cs typeface="Calibri"/>
              </a:rPr>
              <a:t>ine-tuning</a:t>
            </a:r>
            <a:endParaRPr lang="zh-TW">
              <a:cs typeface="Calibri" panose="020F0502020204030204"/>
            </a:endParaRPr>
          </a:p>
        </p:txBody>
      </p:sp>
      <p:cxnSp>
        <p:nvCxnSpPr>
          <p:cNvPr id="17" name="直線單箭頭接點 22">
            <a:extLst>
              <a:ext uri="{FF2B5EF4-FFF2-40B4-BE49-F238E27FC236}">
                <a16:creationId xmlns:a16="http://schemas.microsoft.com/office/drawing/2014/main" id="{27FD4FCD-2AFA-0D79-19C6-64E0050AC49D}"/>
              </a:ext>
            </a:extLst>
          </p:cNvPr>
          <p:cNvCxnSpPr>
            <a:cxnSpLocks/>
          </p:cNvCxnSpPr>
          <p:nvPr/>
        </p:nvCxnSpPr>
        <p:spPr>
          <a:xfrm flipH="1">
            <a:off x="4171950" y="3059652"/>
            <a:ext cx="230117" cy="227328"/>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9" name="群組 8">
            <a:extLst>
              <a:ext uri="{FF2B5EF4-FFF2-40B4-BE49-F238E27FC236}">
                <a16:creationId xmlns:a16="http://schemas.microsoft.com/office/drawing/2014/main" id="{41C6D694-5B02-4B70-8B74-FDAE6D9EE630}"/>
              </a:ext>
            </a:extLst>
          </p:cNvPr>
          <p:cNvGrpSpPr/>
          <p:nvPr/>
        </p:nvGrpSpPr>
        <p:grpSpPr>
          <a:xfrm>
            <a:off x="7258081" y="5160228"/>
            <a:ext cx="4473285" cy="830997"/>
            <a:chOff x="7258081" y="5160228"/>
            <a:chExt cx="4473285" cy="830997"/>
          </a:xfrm>
        </p:grpSpPr>
        <p:sp>
          <p:nvSpPr>
            <p:cNvPr id="16" name="文字方塊 4">
              <a:extLst>
                <a:ext uri="{FF2B5EF4-FFF2-40B4-BE49-F238E27FC236}">
                  <a16:creationId xmlns:a16="http://schemas.microsoft.com/office/drawing/2014/main" id="{68575407-7B0F-F9D7-1DDD-0D2B4A388803}"/>
                </a:ext>
              </a:extLst>
            </p:cNvPr>
            <p:cNvSpPr txBox="1"/>
            <p:nvPr/>
          </p:nvSpPr>
          <p:spPr>
            <a:xfrm>
              <a:off x="7637002" y="5160228"/>
              <a:ext cx="4094364" cy="83099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n-US" altLang="zh-TW" sz="2400">
                  <a:ea typeface="新細明體"/>
                  <a:cs typeface="Calibri"/>
                </a:rPr>
                <a:t>Encoder-decoder model pre-trained using MLM is the best</a:t>
              </a:r>
              <a:endParaRPr lang="zh-TW">
                <a:cs typeface="Calibri" panose="020F0502020204030204"/>
              </a:endParaRPr>
            </a:p>
          </p:txBody>
        </p:sp>
        <p:cxnSp>
          <p:nvCxnSpPr>
            <p:cNvPr id="21" name="直線單箭頭接點 22">
              <a:extLst>
                <a:ext uri="{FF2B5EF4-FFF2-40B4-BE49-F238E27FC236}">
                  <a16:creationId xmlns:a16="http://schemas.microsoft.com/office/drawing/2014/main" id="{95ACB190-8AB2-D97A-0096-5A2092C3EAC0}"/>
                </a:ext>
              </a:extLst>
            </p:cNvPr>
            <p:cNvCxnSpPr>
              <a:cxnSpLocks/>
            </p:cNvCxnSpPr>
            <p:nvPr/>
          </p:nvCxnSpPr>
          <p:spPr>
            <a:xfrm flipH="1">
              <a:off x="7258081" y="5658959"/>
              <a:ext cx="392790"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4" name="日期版面配置區 3">
            <a:extLst>
              <a:ext uri="{FF2B5EF4-FFF2-40B4-BE49-F238E27FC236}">
                <a16:creationId xmlns:a16="http://schemas.microsoft.com/office/drawing/2014/main" id="{6CE6F443-8249-B3A1-C78B-467BD098F718}"/>
              </a:ext>
            </a:extLst>
          </p:cNvPr>
          <p:cNvSpPr>
            <a:spLocks noGrp="1"/>
          </p:cNvSpPr>
          <p:nvPr>
            <p:ph type="dt" sz="half" idx="10"/>
          </p:nvPr>
        </p:nvSpPr>
        <p:spPr/>
        <p:txBody>
          <a:bodyPr/>
          <a:lstStyle/>
          <a:p>
            <a:r>
              <a:rPr lang="en" altLang="zh-TW" b="0" i="0">
                <a:effectLst/>
                <a:latin typeface="+mn-lt"/>
              </a:rPr>
              <a:t>Wang, Thomas, et al. "What Language Model Architecture and Pretraining Objective Work Best for Zero-Shot Generalization?." </a:t>
            </a:r>
            <a:r>
              <a:rPr lang="en" altLang="zh-TW" b="0" i="1" err="1">
                <a:effectLst/>
                <a:latin typeface="+mn-lt"/>
              </a:rPr>
              <a:t>arXiv</a:t>
            </a:r>
            <a:r>
              <a:rPr lang="en" altLang="zh-TW" b="0" i="1">
                <a:effectLst/>
                <a:latin typeface="+mn-lt"/>
              </a:rPr>
              <a:t> preprint arXiv:2204.05832</a:t>
            </a:r>
            <a:r>
              <a:rPr lang="en" altLang="zh-TW" b="0" i="0">
                <a:effectLst/>
                <a:latin typeface="+mn-lt"/>
              </a:rPr>
              <a:t> (2022).</a:t>
            </a:r>
            <a:endParaRPr lang="en-TW" altLang="zh-TW">
              <a:latin typeface="+mn-lt"/>
            </a:endParaRPr>
          </a:p>
        </p:txBody>
      </p:sp>
    </p:spTree>
    <p:extLst>
      <p:ext uri="{BB962C8B-B14F-4D97-AF65-F5344CB8AC3E}">
        <p14:creationId xmlns:p14="http://schemas.microsoft.com/office/powerpoint/2010/main" val="3354316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 name="內容版面配置區 2">
            <a:extLst>
              <a:ext uri="{FF2B5EF4-FFF2-40B4-BE49-F238E27FC236}">
                <a16:creationId xmlns:a16="http://schemas.microsoft.com/office/drawing/2014/main" id="{54A3D107-F405-C0D8-C3C7-056569756A07}"/>
              </a:ext>
            </a:extLst>
          </p:cNvPr>
          <p:cNvSpPr>
            <a:spLocks noGrp="1"/>
          </p:cNvSpPr>
          <p:nvPr>
            <p:ph idx="1"/>
          </p:nvPr>
        </p:nvSpPr>
        <p:spPr/>
        <p:txBody>
          <a:bodyPr>
            <a:normAutofit/>
          </a:bodyPr>
          <a:lstStyle/>
          <a:p>
            <a:pPr marL="0" indent="0" algn="l">
              <a:buNone/>
            </a:pPr>
            <a:r>
              <a:rPr lang="en-US" altLang="zh-TW" sz="4000" b="1">
                <a:solidFill>
                  <a:schemeClr val="bg1"/>
                </a:solidFill>
              </a:rPr>
              <a:t>Part 5:</a:t>
            </a:r>
          </a:p>
          <a:p>
            <a:pPr marL="0" indent="0" algn="l">
              <a:buNone/>
            </a:pPr>
            <a:r>
              <a:rPr lang="en-US" altLang="zh-TW" sz="4000" b="1">
                <a:solidFill>
                  <a:schemeClr val="bg1"/>
                </a:solidFill>
              </a:rPr>
              <a:t>How do PLMs work: </a:t>
            </a:r>
          </a:p>
          <a:p>
            <a:pPr marL="0" indent="0" algn="l">
              <a:buNone/>
            </a:pPr>
            <a:r>
              <a:rPr lang="en-US" altLang="zh-TW" sz="4000" b="1">
                <a:solidFill>
                  <a:schemeClr val="bg1"/>
                </a:solidFill>
              </a:rPr>
              <a:t>Using PLMs with different amounts of data</a:t>
            </a:r>
          </a:p>
          <a:p>
            <a:pPr marL="0" indent="0" algn="l">
              <a:buNone/>
            </a:pPr>
            <a:r>
              <a:rPr lang="en-US" altLang="zh-TW" sz="4000" b="1">
                <a:solidFill>
                  <a:schemeClr val="bg1"/>
                </a:solidFill>
              </a:rPr>
              <a:t>    5-5: Short summary</a:t>
            </a:r>
          </a:p>
        </p:txBody>
      </p:sp>
      <p:sp>
        <p:nvSpPr>
          <p:cNvPr id="2" name="日期版面配置區 1">
            <a:extLst>
              <a:ext uri="{FF2B5EF4-FFF2-40B4-BE49-F238E27FC236}">
                <a16:creationId xmlns:a16="http://schemas.microsoft.com/office/drawing/2014/main" id="{19C77E6D-162F-21CA-2C33-E27CA448E476}"/>
              </a:ext>
            </a:extLst>
          </p:cNvPr>
          <p:cNvSpPr>
            <a:spLocks noGrp="1"/>
          </p:cNvSpPr>
          <p:nvPr>
            <p:ph type="dt" sz="half" idx="10"/>
          </p:nvPr>
        </p:nvSpPr>
        <p:spPr/>
        <p:txBody>
          <a:bodyPr/>
          <a:lstStyle/>
          <a:p>
            <a:endParaRPr lang="en-TW"/>
          </a:p>
        </p:txBody>
      </p:sp>
      <p:grpSp>
        <p:nvGrpSpPr>
          <p:cNvPr id="4" name="群組 3">
            <a:extLst>
              <a:ext uri="{FF2B5EF4-FFF2-40B4-BE49-F238E27FC236}">
                <a16:creationId xmlns:a16="http://schemas.microsoft.com/office/drawing/2014/main" id="{408C76C2-7F73-F1A7-EA39-7CD2E3BC312D}"/>
              </a:ext>
            </a:extLst>
          </p:cNvPr>
          <p:cNvGrpSpPr/>
          <p:nvPr/>
        </p:nvGrpSpPr>
        <p:grpSpPr>
          <a:xfrm>
            <a:off x="173482" y="217484"/>
            <a:ext cx="4667766" cy="660340"/>
            <a:chOff x="173482" y="217484"/>
            <a:chExt cx="4667766" cy="660340"/>
          </a:xfrm>
        </p:grpSpPr>
        <p:grpSp>
          <p:nvGrpSpPr>
            <p:cNvPr id="5" name="群組 4">
              <a:extLst>
                <a:ext uri="{FF2B5EF4-FFF2-40B4-BE49-F238E27FC236}">
                  <a16:creationId xmlns:a16="http://schemas.microsoft.com/office/drawing/2014/main" id="{CC594DDF-A382-81BE-ABF5-FEA42EB03871}"/>
                </a:ext>
              </a:extLst>
            </p:cNvPr>
            <p:cNvGrpSpPr>
              <a:grpSpLocks noChangeAspect="1"/>
            </p:cNvGrpSpPr>
            <p:nvPr/>
          </p:nvGrpSpPr>
          <p:grpSpPr>
            <a:xfrm>
              <a:off x="173482" y="218108"/>
              <a:ext cx="978897" cy="659716"/>
              <a:chOff x="2946400" y="1352853"/>
              <a:chExt cx="1219729" cy="822022"/>
            </a:xfrm>
          </p:grpSpPr>
          <p:sp>
            <p:nvSpPr>
              <p:cNvPr id="7" name="矩形 6">
                <a:extLst>
                  <a:ext uri="{FF2B5EF4-FFF2-40B4-BE49-F238E27FC236}">
                    <a16:creationId xmlns:a16="http://schemas.microsoft.com/office/drawing/2014/main" id="{EBB4F34C-F628-47F9-523A-DB9BAB743F22}"/>
                  </a:ext>
                </a:extLst>
              </p:cNvPr>
              <p:cNvSpPr/>
              <p:nvPr/>
            </p:nvSpPr>
            <p:spPr>
              <a:xfrm>
                <a:off x="2946400" y="1402935"/>
                <a:ext cx="1025525" cy="771940"/>
              </a:xfrm>
              <a:prstGeom prst="rect">
                <a:avLst/>
              </a:prstGeom>
              <a:solidFill>
                <a:srgbClr val="DD22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8" name="矩形 7">
                <a:extLst>
                  <a:ext uri="{FF2B5EF4-FFF2-40B4-BE49-F238E27FC236}">
                    <a16:creationId xmlns:a16="http://schemas.microsoft.com/office/drawing/2014/main" id="{238C0069-CA6F-7F53-AFA0-D3D444C44370}"/>
                  </a:ext>
                </a:extLst>
              </p:cNvPr>
              <p:cNvSpPr/>
              <p:nvPr/>
            </p:nvSpPr>
            <p:spPr>
              <a:xfrm>
                <a:off x="3219269" y="1677172"/>
                <a:ext cx="482781" cy="227828"/>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9" name="矩形 8">
                <a:extLst>
                  <a:ext uri="{FF2B5EF4-FFF2-40B4-BE49-F238E27FC236}">
                    <a16:creationId xmlns:a16="http://schemas.microsoft.com/office/drawing/2014/main" id="{CAEFD0AE-4BAA-6E8A-A1F3-A323277AAE5D}"/>
                  </a:ext>
                </a:extLst>
              </p:cNvPr>
              <p:cNvSpPr/>
              <p:nvPr/>
            </p:nvSpPr>
            <p:spPr>
              <a:xfrm>
                <a:off x="3702050" y="1352853"/>
                <a:ext cx="269875" cy="113997"/>
              </a:xfrm>
              <a:prstGeom prst="rect">
                <a:avLst/>
              </a:prstGeom>
              <a:solidFill>
                <a:srgbClr val="DD22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TW"/>
                  <a:t>     </a:t>
                </a:r>
                <a:endParaRPr kumimoji="1" lang="zh-TW" altLang="en-US"/>
              </a:p>
            </p:txBody>
          </p:sp>
          <p:sp>
            <p:nvSpPr>
              <p:cNvPr id="10" name="矩形 9">
                <a:extLst>
                  <a:ext uri="{FF2B5EF4-FFF2-40B4-BE49-F238E27FC236}">
                    <a16:creationId xmlns:a16="http://schemas.microsoft.com/office/drawing/2014/main" id="{F203D12F-C098-E929-5C3B-E233EA9BC9BE}"/>
                  </a:ext>
                </a:extLst>
              </p:cNvPr>
              <p:cNvSpPr/>
              <p:nvPr/>
            </p:nvSpPr>
            <p:spPr>
              <a:xfrm>
                <a:off x="3896254" y="1905000"/>
                <a:ext cx="269875" cy="269875"/>
              </a:xfrm>
              <a:prstGeom prst="rect">
                <a:avLst/>
              </a:prstGeom>
              <a:solidFill>
                <a:srgbClr val="DD22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TW"/>
                  <a:t>    </a:t>
                </a:r>
                <a:endParaRPr kumimoji="1" lang="zh-TW" altLang="en-US"/>
              </a:p>
            </p:txBody>
          </p:sp>
        </p:grpSp>
        <p:sp>
          <p:nvSpPr>
            <p:cNvPr id="6" name="文字方塊 5">
              <a:extLst>
                <a:ext uri="{FF2B5EF4-FFF2-40B4-BE49-F238E27FC236}">
                  <a16:creationId xmlns:a16="http://schemas.microsoft.com/office/drawing/2014/main" id="{2341CF06-3980-DB3B-EB6B-510E62695314}"/>
                </a:ext>
              </a:extLst>
            </p:cNvPr>
            <p:cNvSpPr txBox="1"/>
            <p:nvPr/>
          </p:nvSpPr>
          <p:spPr>
            <a:xfrm>
              <a:off x="1215512" y="217484"/>
              <a:ext cx="3625736" cy="646331"/>
            </a:xfrm>
            <a:prstGeom prst="rect">
              <a:avLst/>
            </a:prstGeom>
            <a:noFill/>
          </p:spPr>
          <p:txBody>
            <a:bodyPr wrap="none" rtlCol="0">
              <a:spAutoFit/>
            </a:bodyPr>
            <a:lstStyle/>
            <a:p>
              <a:r>
                <a:rPr lang="en" altLang="zh-TW" sz="3600" b="1" i="0">
                  <a:solidFill>
                    <a:schemeClr val="bg1"/>
                  </a:solidFill>
                  <a:effectLst/>
                  <a:latin typeface="Space Grotesk"/>
                </a:rPr>
                <a:t>2022 AACL-IJCNLP</a:t>
              </a:r>
            </a:p>
          </p:txBody>
        </p:sp>
      </p:grpSp>
    </p:spTree>
    <p:extLst>
      <p:ext uri="{BB962C8B-B14F-4D97-AF65-F5344CB8AC3E}">
        <p14:creationId xmlns:p14="http://schemas.microsoft.com/office/powerpoint/2010/main" val="3382927646"/>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96B476E6-EAD8-ED4B-C541-E01CE8DA3510}"/>
              </a:ext>
            </a:extLst>
          </p:cNvPr>
          <p:cNvSpPr>
            <a:spLocks noGrp="1"/>
          </p:cNvSpPr>
          <p:nvPr>
            <p:ph type="title"/>
          </p:nvPr>
        </p:nvSpPr>
        <p:spPr/>
        <p:txBody>
          <a:bodyPr>
            <a:normAutofit/>
          </a:bodyPr>
          <a:lstStyle/>
          <a:p>
            <a:r>
              <a:rPr kumimoji="1" lang="en-US" altLang="zh-TW"/>
              <a:t>Using PLMs with different amount of data</a:t>
            </a:r>
            <a:endParaRPr kumimoji="1" lang="zh-TW" altLang="en-US"/>
          </a:p>
        </p:txBody>
      </p:sp>
      <p:sp>
        <p:nvSpPr>
          <p:cNvPr id="3" name="內容版面配置區 2">
            <a:extLst>
              <a:ext uri="{FF2B5EF4-FFF2-40B4-BE49-F238E27FC236}">
                <a16:creationId xmlns:a16="http://schemas.microsoft.com/office/drawing/2014/main" id="{D5932523-928C-0266-DA55-85AD22A7A8F7}"/>
              </a:ext>
            </a:extLst>
          </p:cNvPr>
          <p:cNvSpPr>
            <a:spLocks noGrp="1"/>
          </p:cNvSpPr>
          <p:nvPr>
            <p:ph idx="1"/>
          </p:nvPr>
        </p:nvSpPr>
        <p:spPr>
          <a:xfrm>
            <a:off x="838200" y="1219201"/>
            <a:ext cx="10515600" cy="2139078"/>
          </a:xfrm>
        </p:spPr>
        <p:txBody>
          <a:bodyPr/>
          <a:lstStyle/>
          <a:p>
            <a:r>
              <a:rPr kumimoji="1" lang="en-US" altLang="zh-TW"/>
              <a:t>PLMs can be used with different amount of labeled and unlabeled data</a:t>
            </a:r>
          </a:p>
          <a:p>
            <a:r>
              <a:rPr kumimoji="1" lang="en-US" altLang="zh-TW"/>
              <a:t>Special designs need to be made under different scenarios</a:t>
            </a:r>
          </a:p>
        </p:txBody>
      </p:sp>
      <p:grpSp>
        <p:nvGrpSpPr>
          <p:cNvPr id="6" name="群組 5">
            <a:extLst>
              <a:ext uri="{FF2B5EF4-FFF2-40B4-BE49-F238E27FC236}">
                <a16:creationId xmlns:a16="http://schemas.microsoft.com/office/drawing/2014/main" id="{F93382EC-F109-E34A-5C51-E4570C573677}"/>
              </a:ext>
            </a:extLst>
          </p:cNvPr>
          <p:cNvGrpSpPr/>
          <p:nvPr/>
        </p:nvGrpSpPr>
        <p:grpSpPr>
          <a:xfrm>
            <a:off x="818037" y="3111973"/>
            <a:ext cx="2840665" cy="3093529"/>
            <a:chOff x="1314087" y="2204882"/>
            <a:chExt cx="2840665" cy="3093529"/>
          </a:xfrm>
        </p:grpSpPr>
        <p:grpSp>
          <p:nvGrpSpPr>
            <p:cNvPr id="7" name="群組 6">
              <a:extLst>
                <a:ext uri="{FF2B5EF4-FFF2-40B4-BE49-F238E27FC236}">
                  <a16:creationId xmlns:a16="http://schemas.microsoft.com/office/drawing/2014/main" id="{A3A02FFF-CCFA-9BDD-CC90-0F16D6D92986}"/>
                </a:ext>
              </a:extLst>
            </p:cNvPr>
            <p:cNvGrpSpPr/>
            <p:nvPr/>
          </p:nvGrpSpPr>
          <p:grpSpPr>
            <a:xfrm>
              <a:off x="1725706" y="2204882"/>
              <a:ext cx="2020384" cy="1727788"/>
              <a:chOff x="288375" y="2413591"/>
              <a:chExt cx="5289092" cy="4178076"/>
            </a:xfrm>
          </p:grpSpPr>
          <p:pic>
            <p:nvPicPr>
              <p:cNvPr id="9" name="圖形 8" descr="文件 以實心填滿">
                <a:extLst>
                  <a:ext uri="{FF2B5EF4-FFF2-40B4-BE49-F238E27FC236}">
                    <a16:creationId xmlns:a16="http://schemas.microsoft.com/office/drawing/2014/main" id="{AFE6C524-723B-7E16-7477-F396C67EE49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49079" y="2413591"/>
                <a:ext cx="1339702" cy="1339702"/>
              </a:xfrm>
              <a:prstGeom prst="rect">
                <a:avLst/>
              </a:prstGeom>
            </p:spPr>
          </p:pic>
          <p:pic>
            <p:nvPicPr>
              <p:cNvPr id="10" name="圖形 9" descr="文件 以實心填滿">
                <a:extLst>
                  <a:ext uri="{FF2B5EF4-FFF2-40B4-BE49-F238E27FC236}">
                    <a16:creationId xmlns:a16="http://schemas.microsoft.com/office/drawing/2014/main" id="{22937D59-4A7D-0582-828A-1C983D9EF53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165497" y="2519916"/>
                <a:ext cx="1339702" cy="1339702"/>
              </a:xfrm>
              <a:prstGeom prst="rect">
                <a:avLst/>
              </a:prstGeom>
            </p:spPr>
          </p:pic>
          <p:pic>
            <p:nvPicPr>
              <p:cNvPr id="11" name="圖形 10" descr="文件 以實心填滿">
                <a:extLst>
                  <a:ext uri="{FF2B5EF4-FFF2-40B4-BE49-F238E27FC236}">
                    <a16:creationId xmlns:a16="http://schemas.microsoft.com/office/drawing/2014/main" id="{CED2B4F5-C84F-328E-E21F-5AD20097DAF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589350" y="3607160"/>
                <a:ext cx="1339702" cy="1339702"/>
              </a:xfrm>
              <a:prstGeom prst="rect">
                <a:avLst/>
              </a:prstGeom>
            </p:spPr>
          </p:pic>
          <p:pic>
            <p:nvPicPr>
              <p:cNvPr id="12" name="圖形 11" descr="文件 以實心填滿">
                <a:extLst>
                  <a:ext uri="{FF2B5EF4-FFF2-40B4-BE49-F238E27FC236}">
                    <a16:creationId xmlns:a16="http://schemas.microsoft.com/office/drawing/2014/main" id="{57087A1D-F610-4201-1EE8-2CD19DFFCF3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81301" y="4582892"/>
                <a:ext cx="1339702" cy="1339702"/>
              </a:xfrm>
              <a:prstGeom prst="rect">
                <a:avLst/>
              </a:prstGeom>
            </p:spPr>
          </p:pic>
          <p:pic>
            <p:nvPicPr>
              <p:cNvPr id="13" name="圖形 12" descr="文件 以實心填滿">
                <a:extLst>
                  <a:ext uri="{FF2B5EF4-FFF2-40B4-BE49-F238E27FC236}">
                    <a16:creationId xmlns:a16="http://schemas.microsoft.com/office/drawing/2014/main" id="{DBCF2C1E-EB0A-AFC6-7D0D-421530F073E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537204" y="3755843"/>
                <a:ext cx="1339702" cy="1339702"/>
              </a:xfrm>
              <a:prstGeom prst="rect">
                <a:avLst/>
              </a:prstGeom>
            </p:spPr>
          </p:pic>
          <p:pic>
            <p:nvPicPr>
              <p:cNvPr id="14" name="圖形 13" descr="文件 以實心填滿">
                <a:extLst>
                  <a:ext uri="{FF2B5EF4-FFF2-40B4-BE49-F238E27FC236}">
                    <a16:creationId xmlns:a16="http://schemas.microsoft.com/office/drawing/2014/main" id="{9DA65B9D-FCA0-6C22-CDF2-836F45F9435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048301" y="2417696"/>
                <a:ext cx="1339702" cy="1339702"/>
              </a:xfrm>
              <a:prstGeom prst="rect">
                <a:avLst/>
              </a:prstGeom>
            </p:spPr>
          </p:pic>
          <p:pic>
            <p:nvPicPr>
              <p:cNvPr id="15" name="圖形 14" descr="文件 以實心填滿">
                <a:extLst>
                  <a:ext uri="{FF2B5EF4-FFF2-40B4-BE49-F238E27FC236}">
                    <a16:creationId xmlns:a16="http://schemas.microsoft.com/office/drawing/2014/main" id="{5DF1B20B-539E-959E-D307-32539F3E0EF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299204" y="4843086"/>
                <a:ext cx="1339702" cy="1339702"/>
              </a:xfrm>
              <a:prstGeom prst="rect">
                <a:avLst/>
              </a:prstGeom>
            </p:spPr>
          </p:pic>
          <p:pic>
            <p:nvPicPr>
              <p:cNvPr id="16" name="圖形 15" descr="文件 以實心填滿">
                <a:extLst>
                  <a:ext uri="{FF2B5EF4-FFF2-40B4-BE49-F238E27FC236}">
                    <a16:creationId xmlns:a16="http://schemas.microsoft.com/office/drawing/2014/main" id="{7A2217E5-385F-B13F-D5B1-FBB0EE5A2DE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568693" y="3700086"/>
                <a:ext cx="1339702" cy="1339702"/>
              </a:xfrm>
              <a:prstGeom prst="rect">
                <a:avLst/>
              </a:prstGeom>
            </p:spPr>
          </p:pic>
          <p:pic>
            <p:nvPicPr>
              <p:cNvPr id="17" name="圖形 16" descr="文件 以實心填滿">
                <a:extLst>
                  <a:ext uri="{FF2B5EF4-FFF2-40B4-BE49-F238E27FC236}">
                    <a16:creationId xmlns:a16="http://schemas.microsoft.com/office/drawing/2014/main" id="{DEF1D650-2B8F-D349-EB2C-1F49FA90C17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462863" y="5251965"/>
                <a:ext cx="1339702" cy="1339702"/>
              </a:xfrm>
              <a:prstGeom prst="rect">
                <a:avLst/>
              </a:prstGeom>
            </p:spPr>
          </p:pic>
          <p:pic>
            <p:nvPicPr>
              <p:cNvPr id="18" name="圖形 17" descr="文件 以實心填滿">
                <a:extLst>
                  <a:ext uri="{FF2B5EF4-FFF2-40B4-BE49-F238E27FC236}">
                    <a16:creationId xmlns:a16="http://schemas.microsoft.com/office/drawing/2014/main" id="{54F5036F-B7A8-CFDC-46E9-A93BF14EEAF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237765" y="4722281"/>
                <a:ext cx="1339702" cy="1339702"/>
              </a:xfrm>
              <a:prstGeom prst="rect">
                <a:avLst/>
              </a:prstGeom>
            </p:spPr>
          </p:pic>
          <p:pic>
            <p:nvPicPr>
              <p:cNvPr id="19" name="圖形 18" descr="文件 以實心填滿">
                <a:extLst>
                  <a:ext uri="{FF2B5EF4-FFF2-40B4-BE49-F238E27FC236}">
                    <a16:creationId xmlns:a16="http://schemas.microsoft.com/office/drawing/2014/main" id="{8D3E0B59-A906-3ACB-1295-B9B1CB90D76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533594" y="4843086"/>
                <a:ext cx="1339702" cy="1339702"/>
              </a:xfrm>
              <a:prstGeom prst="rect">
                <a:avLst/>
              </a:prstGeom>
            </p:spPr>
          </p:pic>
          <p:pic>
            <p:nvPicPr>
              <p:cNvPr id="20" name="圖形 19" descr="文件 以實心填滿">
                <a:extLst>
                  <a:ext uri="{FF2B5EF4-FFF2-40B4-BE49-F238E27FC236}">
                    <a16:creationId xmlns:a16="http://schemas.microsoft.com/office/drawing/2014/main" id="{F06A71DE-E3FB-0A4F-1405-6C7E84861EF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237764" y="2622135"/>
                <a:ext cx="1339702" cy="1339702"/>
              </a:xfrm>
              <a:prstGeom prst="rect">
                <a:avLst/>
              </a:prstGeom>
            </p:spPr>
          </p:pic>
          <p:pic>
            <p:nvPicPr>
              <p:cNvPr id="21" name="圖形 20" descr="文件 以實心填滿">
                <a:extLst>
                  <a:ext uri="{FF2B5EF4-FFF2-40B4-BE49-F238E27FC236}">
                    <a16:creationId xmlns:a16="http://schemas.microsoft.com/office/drawing/2014/main" id="{AD16A72F-2673-09D4-ECAD-3764B1C4ABA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88375" y="3291209"/>
                <a:ext cx="1339702" cy="1339702"/>
              </a:xfrm>
              <a:prstGeom prst="rect">
                <a:avLst/>
              </a:prstGeom>
            </p:spPr>
          </p:pic>
        </p:grpSp>
        <p:sp>
          <p:nvSpPr>
            <p:cNvPr id="8" name="文字方塊 4">
              <a:extLst>
                <a:ext uri="{FF2B5EF4-FFF2-40B4-BE49-F238E27FC236}">
                  <a16:creationId xmlns:a16="http://schemas.microsoft.com/office/drawing/2014/main" id="{78F31680-BB59-2C90-DF58-68E2C56CF45D}"/>
                </a:ext>
              </a:extLst>
            </p:cNvPr>
            <p:cNvSpPr txBox="1"/>
            <p:nvPr/>
          </p:nvSpPr>
          <p:spPr>
            <a:xfrm>
              <a:off x="1314087" y="4467414"/>
              <a:ext cx="2840665" cy="83099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2400">
                  <a:ea typeface="新細明體"/>
                  <a:cs typeface="Calibri"/>
                </a:rPr>
                <a:t>Target task dataset</a:t>
              </a:r>
              <a:br>
                <a:rPr lang="en-US" altLang="zh-TW" sz="2400">
                  <a:ea typeface="新細明體"/>
                  <a:cs typeface="Calibri"/>
                </a:rPr>
              </a:br>
              <a:r>
                <a:rPr lang="en-US" altLang="zh-TW" sz="2400">
                  <a:ea typeface="新細明體"/>
                  <a:cs typeface="Calibri"/>
                </a:rPr>
                <a:t>(labeled)</a:t>
              </a:r>
              <a:endParaRPr lang="zh-TW"/>
            </a:p>
          </p:txBody>
        </p:sp>
      </p:grpSp>
      <p:grpSp>
        <p:nvGrpSpPr>
          <p:cNvPr id="54" name="群組 53">
            <a:extLst>
              <a:ext uri="{FF2B5EF4-FFF2-40B4-BE49-F238E27FC236}">
                <a16:creationId xmlns:a16="http://schemas.microsoft.com/office/drawing/2014/main" id="{9A537AFD-AD77-6B5F-EB77-3140C89A304F}"/>
              </a:ext>
            </a:extLst>
          </p:cNvPr>
          <p:cNvGrpSpPr/>
          <p:nvPr/>
        </p:nvGrpSpPr>
        <p:grpSpPr>
          <a:xfrm>
            <a:off x="3859015" y="2807600"/>
            <a:ext cx="4088830" cy="3397902"/>
            <a:chOff x="7617260" y="3241045"/>
            <a:chExt cx="4088830" cy="3397902"/>
          </a:xfrm>
        </p:grpSpPr>
        <p:sp>
          <p:nvSpPr>
            <p:cNvPr id="23" name="文字方塊 4">
              <a:extLst>
                <a:ext uri="{FF2B5EF4-FFF2-40B4-BE49-F238E27FC236}">
                  <a16:creationId xmlns:a16="http://schemas.microsoft.com/office/drawing/2014/main" id="{81CAEA90-E31F-B737-D9F8-16BFE967DEEC}"/>
                </a:ext>
              </a:extLst>
            </p:cNvPr>
            <p:cNvSpPr txBox="1"/>
            <p:nvPr/>
          </p:nvSpPr>
          <p:spPr>
            <a:xfrm>
              <a:off x="7815754" y="5807950"/>
              <a:ext cx="3696390" cy="83099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2400">
                  <a:ea typeface="新細明體"/>
                  <a:cs typeface="Calibri"/>
                </a:rPr>
                <a:t>Datasets of other tasks</a:t>
              </a:r>
              <a:br>
                <a:rPr lang="en-US" altLang="zh-TW" sz="2400">
                  <a:ea typeface="新細明體"/>
                  <a:cs typeface="Calibri"/>
                </a:rPr>
              </a:br>
              <a:r>
                <a:rPr lang="en-US" altLang="zh-TW" sz="2400">
                  <a:ea typeface="新細明體"/>
                  <a:cs typeface="Calibri"/>
                </a:rPr>
                <a:t>(labeled)</a:t>
              </a:r>
              <a:endParaRPr lang="zh-TW"/>
            </a:p>
          </p:txBody>
        </p:sp>
        <p:grpSp>
          <p:nvGrpSpPr>
            <p:cNvPr id="24" name="群組 23">
              <a:extLst>
                <a:ext uri="{FF2B5EF4-FFF2-40B4-BE49-F238E27FC236}">
                  <a16:creationId xmlns:a16="http://schemas.microsoft.com/office/drawing/2014/main" id="{4385F182-759C-EB94-DCC4-379CF219D8E9}"/>
                </a:ext>
              </a:extLst>
            </p:cNvPr>
            <p:cNvGrpSpPr/>
            <p:nvPr/>
          </p:nvGrpSpPr>
          <p:grpSpPr>
            <a:xfrm>
              <a:off x="7617260" y="3241045"/>
              <a:ext cx="4088830" cy="2265460"/>
              <a:chOff x="7617260" y="3241045"/>
              <a:chExt cx="4088830" cy="2265460"/>
            </a:xfrm>
          </p:grpSpPr>
          <p:grpSp>
            <p:nvGrpSpPr>
              <p:cNvPr id="25" name="群組 24">
                <a:extLst>
                  <a:ext uri="{FF2B5EF4-FFF2-40B4-BE49-F238E27FC236}">
                    <a16:creationId xmlns:a16="http://schemas.microsoft.com/office/drawing/2014/main" id="{6FA5E85B-9211-3557-58AC-9DFC556A06E2}"/>
                  </a:ext>
                </a:extLst>
              </p:cNvPr>
              <p:cNvGrpSpPr/>
              <p:nvPr/>
            </p:nvGrpSpPr>
            <p:grpSpPr>
              <a:xfrm>
                <a:off x="7617260" y="3241045"/>
                <a:ext cx="1935727" cy="1638408"/>
                <a:chOff x="288375" y="2413591"/>
                <a:chExt cx="5289092" cy="4178076"/>
              </a:xfrm>
            </p:grpSpPr>
            <p:pic>
              <p:nvPicPr>
                <p:cNvPr id="41" name="圖形 40" descr="文件 以實心填滿">
                  <a:extLst>
                    <a:ext uri="{FF2B5EF4-FFF2-40B4-BE49-F238E27FC236}">
                      <a16:creationId xmlns:a16="http://schemas.microsoft.com/office/drawing/2014/main" id="{BE125F33-1414-58C9-E597-16AC3B1F527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49079" y="2413591"/>
                  <a:ext cx="1339702" cy="1339702"/>
                </a:xfrm>
                <a:prstGeom prst="rect">
                  <a:avLst/>
                </a:prstGeom>
              </p:spPr>
            </p:pic>
            <p:pic>
              <p:nvPicPr>
                <p:cNvPr id="42" name="圖形 41" descr="文件 以實心填滿">
                  <a:extLst>
                    <a:ext uri="{FF2B5EF4-FFF2-40B4-BE49-F238E27FC236}">
                      <a16:creationId xmlns:a16="http://schemas.microsoft.com/office/drawing/2014/main" id="{18CF527D-8000-544C-86DA-6BB72EF822B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165497" y="2519916"/>
                  <a:ext cx="1339702" cy="1339702"/>
                </a:xfrm>
                <a:prstGeom prst="rect">
                  <a:avLst/>
                </a:prstGeom>
              </p:spPr>
            </p:pic>
            <p:pic>
              <p:nvPicPr>
                <p:cNvPr id="43" name="圖形 42" descr="文件 以實心填滿">
                  <a:extLst>
                    <a:ext uri="{FF2B5EF4-FFF2-40B4-BE49-F238E27FC236}">
                      <a16:creationId xmlns:a16="http://schemas.microsoft.com/office/drawing/2014/main" id="{DCED8631-DC6B-5569-5276-28FD99CF73B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589350" y="3607160"/>
                  <a:ext cx="1339702" cy="1339702"/>
                </a:xfrm>
                <a:prstGeom prst="rect">
                  <a:avLst/>
                </a:prstGeom>
              </p:spPr>
            </p:pic>
            <p:pic>
              <p:nvPicPr>
                <p:cNvPr id="44" name="圖形 43" descr="文件 以實心填滿">
                  <a:extLst>
                    <a:ext uri="{FF2B5EF4-FFF2-40B4-BE49-F238E27FC236}">
                      <a16:creationId xmlns:a16="http://schemas.microsoft.com/office/drawing/2014/main" id="{E57101BC-F1C0-7A1F-7511-3C20623E7CE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81301" y="4582892"/>
                  <a:ext cx="1339702" cy="1339702"/>
                </a:xfrm>
                <a:prstGeom prst="rect">
                  <a:avLst/>
                </a:prstGeom>
              </p:spPr>
            </p:pic>
            <p:pic>
              <p:nvPicPr>
                <p:cNvPr id="45" name="圖形 44" descr="文件 以實心填滿">
                  <a:extLst>
                    <a:ext uri="{FF2B5EF4-FFF2-40B4-BE49-F238E27FC236}">
                      <a16:creationId xmlns:a16="http://schemas.microsoft.com/office/drawing/2014/main" id="{FE3A864E-BA17-4A64-777A-AAB0B153866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537204" y="3755843"/>
                  <a:ext cx="1339702" cy="1339702"/>
                </a:xfrm>
                <a:prstGeom prst="rect">
                  <a:avLst/>
                </a:prstGeom>
              </p:spPr>
            </p:pic>
            <p:pic>
              <p:nvPicPr>
                <p:cNvPr id="46" name="圖形 45" descr="文件 以實心填滿">
                  <a:extLst>
                    <a:ext uri="{FF2B5EF4-FFF2-40B4-BE49-F238E27FC236}">
                      <a16:creationId xmlns:a16="http://schemas.microsoft.com/office/drawing/2014/main" id="{01E87752-27D4-E6BC-B8B4-6CFA34C4D67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048301" y="2417696"/>
                  <a:ext cx="1339702" cy="1339702"/>
                </a:xfrm>
                <a:prstGeom prst="rect">
                  <a:avLst/>
                </a:prstGeom>
              </p:spPr>
            </p:pic>
            <p:pic>
              <p:nvPicPr>
                <p:cNvPr id="47" name="圖形 46" descr="文件 以實心填滿">
                  <a:extLst>
                    <a:ext uri="{FF2B5EF4-FFF2-40B4-BE49-F238E27FC236}">
                      <a16:creationId xmlns:a16="http://schemas.microsoft.com/office/drawing/2014/main" id="{C49FA2F0-F9B5-96B5-73BA-55379278A3D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299204" y="4843086"/>
                  <a:ext cx="1339702" cy="1339702"/>
                </a:xfrm>
                <a:prstGeom prst="rect">
                  <a:avLst/>
                </a:prstGeom>
              </p:spPr>
            </p:pic>
            <p:pic>
              <p:nvPicPr>
                <p:cNvPr id="48" name="圖形 47" descr="文件 以實心填滿">
                  <a:extLst>
                    <a:ext uri="{FF2B5EF4-FFF2-40B4-BE49-F238E27FC236}">
                      <a16:creationId xmlns:a16="http://schemas.microsoft.com/office/drawing/2014/main" id="{3E1E2875-C8B7-1464-4331-33498FB4658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568693" y="3700086"/>
                  <a:ext cx="1339702" cy="1339702"/>
                </a:xfrm>
                <a:prstGeom prst="rect">
                  <a:avLst/>
                </a:prstGeom>
              </p:spPr>
            </p:pic>
            <p:pic>
              <p:nvPicPr>
                <p:cNvPr id="49" name="圖形 48" descr="文件 以實心填滿">
                  <a:extLst>
                    <a:ext uri="{FF2B5EF4-FFF2-40B4-BE49-F238E27FC236}">
                      <a16:creationId xmlns:a16="http://schemas.microsoft.com/office/drawing/2014/main" id="{80A6016D-2B1A-62C7-1ABB-B00B5EDCD3E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462863" y="5251965"/>
                  <a:ext cx="1339702" cy="1339702"/>
                </a:xfrm>
                <a:prstGeom prst="rect">
                  <a:avLst/>
                </a:prstGeom>
              </p:spPr>
            </p:pic>
            <p:pic>
              <p:nvPicPr>
                <p:cNvPr id="50" name="圖形 49" descr="文件 以實心填滿">
                  <a:extLst>
                    <a:ext uri="{FF2B5EF4-FFF2-40B4-BE49-F238E27FC236}">
                      <a16:creationId xmlns:a16="http://schemas.microsoft.com/office/drawing/2014/main" id="{43C3B27F-A9DA-2ADD-40BF-9670F1EBA11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237765" y="4722281"/>
                  <a:ext cx="1339702" cy="1339702"/>
                </a:xfrm>
                <a:prstGeom prst="rect">
                  <a:avLst/>
                </a:prstGeom>
              </p:spPr>
            </p:pic>
            <p:pic>
              <p:nvPicPr>
                <p:cNvPr id="51" name="圖形 50" descr="文件 以實心填滿">
                  <a:extLst>
                    <a:ext uri="{FF2B5EF4-FFF2-40B4-BE49-F238E27FC236}">
                      <a16:creationId xmlns:a16="http://schemas.microsoft.com/office/drawing/2014/main" id="{5C1B6F73-A440-672A-2A9C-64CADD257EF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533594" y="4843086"/>
                  <a:ext cx="1339702" cy="1339702"/>
                </a:xfrm>
                <a:prstGeom prst="rect">
                  <a:avLst/>
                </a:prstGeom>
              </p:spPr>
            </p:pic>
            <p:pic>
              <p:nvPicPr>
                <p:cNvPr id="52" name="圖形 51" descr="文件 以實心填滿">
                  <a:extLst>
                    <a:ext uri="{FF2B5EF4-FFF2-40B4-BE49-F238E27FC236}">
                      <a16:creationId xmlns:a16="http://schemas.microsoft.com/office/drawing/2014/main" id="{939B2A47-C9AE-E72A-7232-A11EE06C074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237764" y="2622135"/>
                  <a:ext cx="1339702" cy="1339702"/>
                </a:xfrm>
                <a:prstGeom prst="rect">
                  <a:avLst/>
                </a:prstGeom>
              </p:spPr>
            </p:pic>
            <p:pic>
              <p:nvPicPr>
                <p:cNvPr id="53" name="圖形 52" descr="文件 以實心填滿">
                  <a:extLst>
                    <a:ext uri="{FF2B5EF4-FFF2-40B4-BE49-F238E27FC236}">
                      <a16:creationId xmlns:a16="http://schemas.microsoft.com/office/drawing/2014/main" id="{DF479B85-12CD-064C-4C73-43AB8532D3F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88375" y="3291209"/>
                  <a:ext cx="1339702" cy="1339702"/>
                </a:xfrm>
                <a:prstGeom prst="rect">
                  <a:avLst/>
                </a:prstGeom>
              </p:spPr>
            </p:pic>
          </p:grpSp>
          <p:pic>
            <p:nvPicPr>
              <p:cNvPr id="26" name="圖形 25" descr="文件 以實心填滿">
                <a:extLst>
                  <a:ext uri="{FF2B5EF4-FFF2-40B4-BE49-F238E27FC236}">
                    <a16:creationId xmlns:a16="http://schemas.microsoft.com/office/drawing/2014/main" id="{85A0C8FF-33CB-4F24-3154-89C41CFF91D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339408" y="3744032"/>
                <a:ext cx="511754" cy="553874"/>
              </a:xfrm>
              <a:prstGeom prst="rect">
                <a:avLst/>
              </a:prstGeom>
            </p:spPr>
          </p:pic>
          <p:pic>
            <p:nvPicPr>
              <p:cNvPr id="27" name="圖形 26" descr="文件 以實心填滿">
                <a:extLst>
                  <a:ext uri="{FF2B5EF4-FFF2-40B4-BE49-F238E27FC236}">
                    <a16:creationId xmlns:a16="http://schemas.microsoft.com/office/drawing/2014/main" id="{2BFB03A2-4BEE-0BCB-4561-175037261EB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460068" y="4290975"/>
                <a:ext cx="511754" cy="553874"/>
              </a:xfrm>
              <a:prstGeom prst="rect">
                <a:avLst/>
              </a:prstGeom>
            </p:spPr>
          </p:pic>
          <p:pic>
            <p:nvPicPr>
              <p:cNvPr id="28" name="圖形 27" descr="文件 以實心填滿">
                <a:extLst>
                  <a:ext uri="{FF2B5EF4-FFF2-40B4-BE49-F238E27FC236}">
                    <a16:creationId xmlns:a16="http://schemas.microsoft.com/office/drawing/2014/main" id="{BCEE461B-E415-78AB-F436-631298F90E6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782136" y="3706196"/>
                <a:ext cx="511754" cy="553874"/>
              </a:xfrm>
              <a:prstGeom prst="rect">
                <a:avLst/>
              </a:prstGeom>
            </p:spPr>
          </p:pic>
          <p:pic>
            <p:nvPicPr>
              <p:cNvPr id="29" name="圖形 28" descr="文件 以實心填滿">
                <a:extLst>
                  <a:ext uri="{FF2B5EF4-FFF2-40B4-BE49-F238E27FC236}">
                    <a16:creationId xmlns:a16="http://schemas.microsoft.com/office/drawing/2014/main" id="{D8E746CF-7639-F498-CD39-CF910A7B7DD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956948" y="4861907"/>
                <a:ext cx="511754" cy="553874"/>
              </a:xfrm>
              <a:prstGeom prst="rect">
                <a:avLst/>
              </a:prstGeom>
            </p:spPr>
          </p:pic>
          <p:pic>
            <p:nvPicPr>
              <p:cNvPr id="30" name="圖形 29" descr="文件 以實心填滿">
                <a:extLst>
                  <a:ext uri="{FF2B5EF4-FFF2-40B4-BE49-F238E27FC236}">
                    <a16:creationId xmlns:a16="http://schemas.microsoft.com/office/drawing/2014/main" id="{EA8506D5-C73E-4758-D534-15165F05C3C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971822" y="4300590"/>
                <a:ext cx="511754" cy="553874"/>
              </a:xfrm>
              <a:prstGeom prst="rect">
                <a:avLst/>
              </a:prstGeom>
            </p:spPr>
          </p:pic>
          <p:pic>
            <p:nvPicPr>
              <p:cNvPr id="31" name="圖形 30" descr="文件 以實心填滿">
                <a:extLst>
                  <a:ext uri="{FF2B5EF4-FFF2-40B4-BE49-F238E27FC236}">
                    <a16:creationId xmlns:a16="http://schemas.microsoft.com/office/drawing/2014/main" id="{BC2EBE8A-E85D-8150-B542-78287B2A593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612782" y="4952631"/>
                <a:ext cx="511754" cy="553874"/>
              </a:xfrm>
              <a:prstGeom prst="rect">
                <a:avLst/>
              </a:prstGeom>
            </p:spPr>
          </p:pic>
          <p:pic>
            <p:nvPicPr>
              <p:cNvPr id="32" name="圖形 31" descr="文件 以實心填滿">
                <a:extLst>
                  <a:ext uri="{FF2B5EF4-FFF2-40B4-BE49-F238E27FC236}">
                    <a16:creationId xmlns:a16="http://schemas.microsoft.com/office/drawing/2014/main" id="{B02F24C8-4D2E-5D68-E0B2-50A6E1B271A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380503" y="4516644"/>
                <a:ext cx="511754" cy="553874"/>
              </a:xfrm>
              <a:prstGeom prst="rect">
                <a:avLst/>
              </a:prstGeom>
            </p:spPr>
          </p:pic>
          <p:pic>
            <p:nvPicPr>
              <p:cNvPr id="33" name="圖形 32" descr="文件 以實心填滿">
                <a:extLst>
                  <a:ext uri="{FF2B5EF4-FFF2-40B4-BE49-F238E27FC236}">
                    <a16:creationId xmlns:a16="http://schemas.microsoft.com/office/drawing/2014/main" id="{3CAA8D03-D3C3-D9C7-45CE-9DEC552C3B9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019885" y="4785518"/>
                <a:ext cx="511754" cy="553874"/>
              </a:xfrm>
              <a:prstGeom prst="rect">
                <a:avLst/>
              </a:prstGeom>
            </p:spPr>
          </p:pic>
          <p:pic>
            <p:nvPicPr>
              <p:cNvPr id="34" name="圖形 33" descr="文件 以實心填滿">
                <a:extLst>
                  <a:ext uri="{FF2B5EF4-FFF2-40B4-BE49-F238E27FC236}">
                    <a16:creationId xmlns:a16="http://schemas.microsoft.com/office/drawing/2014/main" id="{1E9CAC75-42A1-FFFB-20AD-D74F82AADEE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175703" y="3878872"/>
                <a:ext cx="511754" cy="553874"/>
              </a:xfrm>
              <a:prstGeom prst="rect">
                <a:avLst/>
              </a:prstGeom>
            </p:spPr>
          </p:pic>
          <p:pic>
            <p:nvPicPr>
              <p:cNvPr id="35" name="圖形 34" descr="文件 以實心填滿">
                <a:extLst>
                  <a:ext uri="{FF2B5EF4-FFF2-40B4-BE49-F238E27FC236}">
                    <a16:creationId xmlns:a16="http://schemas.microsoft.com/office/drawing/2014/main" id="{C107D613-54E7-8A48-5096-60E04892B40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756121" y="3368539"/>
                <a:ext cx="511754" cy="554016"/>
              </a:xfrm>
              <a:prstGeom prst="rect">
                <a:avLst/>
              </a:prstGeom>
            </p:spPr>
          </p:pic>
          <p:pic>
            <p:nvPicPr>
              <p:cNvPr id="36" name="圖形 35" descr="文件 以實心填滿">
                <a:extLst>
                  <a:ext uri="{FF2B5EF4-FFF2-40B4-BE49-F238E27FC236}">
                    <a16:creationId xmlns:a16="http://schemas.microsoft.com/office/drawing/2014/main" id="{7E7DCAC2-1BAA-4B1D-4D0E-BDCD3B25775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978355" y="4591489"/>
                <a:ext cx="515434" cy="558000"/>
              </a:xfrm>
              <a:prstGeom prst="rect">
                <a:avLst/>
              </a:prstGeom>
            </p:spPr>
          </p:pic>
          <p:pic>
            <p:nvPicPr>
              <p:cNvPr id="37" name="圖形 36" descr="文件 以實心填滿">
                <a:extLst>
                  <a:ext uri="{FF2B5EF4-FFF2-40B4-BE49-F238E27FC236}">
                    <a16:creationId xmlns:a16="http://schemas.microsoft.com/office/drawing/2014/main" id="{4993C872-250B-95A2-2CA0-48D3C6A8EDE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194336" y="3878801"/>
                <a:ext cx="511754" cy="554016"/>
              </a:xfrm>
              <a:prstGeom prst="rect">
                <a:avLst/>
              </a:prstGeom>
            </p:spPr>
          </p:pic>
          <p:pic>
            <p:nvPicPr>
              <p:cNvPr id="38" name="圖形 37" descr="文件 以實心填滿">
                <a:extLst>
                  <a:ext uri="{FF2B5EF4-FFF2-40B4-BE49-F238E27FC236}">
                    <a16:creationId xmlns:a16="http://schemas.microsoft.com/office/drawing/2014/main" id="{19C46BCE-49B0-D3AC-AC3A-3FA7155E85D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557081" y="3971774"/>
                <a:ext cx="511754" cy="554016"/>
              </a:xfrm>
              <a:prstGeom prst="rect">
                <a:avLst/>
              </a:prstGeom>
            </p:spPr>
          </p:pic>
          <p:pic>
            <p:nvPicPr>
              <p:cNvPr id="39" name="圖形 38" descr="文件 以實心填滿">
                <a:extLst>
                  <a:ext uri="{FF2B5EF4-FFF2-40B4-BE49-F238E27FC236}">
                    <a16:creationId xmlns:a16="http://schemas.microsoft.com/office/drawing/2014/main" id="{42716314-6EB6-5C88-A27F-F3E1EB1863B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663949" y="3256420"/>
                <a:ext cx="511754" cy="554016"/>
              </a:xfrm>
              <a:prstGeom prst="rect">
                <a:avLst/>
              </a:prstGeom>
            </p:spPr>
          </p:pic>
          <p:pic>
            <p:nvPicPr>
              <p:cNvPr id="40" name="圖形 39" descr="文件 以實心填滿">
                <a:extLst>
                  <a:ext uri="{FF2B5EF4-FFF2-40B4-BE49-F238E27FC236}">
                    <a16:creationId xmlns:a16="http://schemas.microsoft.com/office/drawing/2014/main" id="{435C8C4F-477F-CCAC-E092-38F235F107E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134483" y="3248992"/>
                <a:ext cx="511754" cy="553874"/>
              </a:xfrm>
              <a:prstGeom prst="rect">
                <a:avLst/>
              </a:prstGeom>
            </p:spPr>
          </p:pic>
        </p:grpSp>
      </p:grpSp>
      <p:sp>
        <p:nvSpPr>
          <p:cNvPr id="55" name="文字方塊 4">
            <a:extLst>
              <a:ext uri="{FF2B5EF4-FFF2-40B4-BE49-F238E27FC236}">
                <a16:creationId xmlns:a16="http://schemas.microsoft.com/office/drawing/2014/main" id="{B8A982BC-6B79-9B6B-2340-DD57E24FD7AE}"/>
              </a:ext>
            </a:extLst>
          </p:cNvPr>
          <p:cNvSpPr txBox="1"/>
          <p:nvPr/>
        </p:nvSpPr>
        <p:spPr>
          <a:xfrm>
            <a:off x="7607281" y="5449929"/>
            <a:ext cx="4293313" cy="83099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2400">
                <a:ea typeface="新細明體"/>
                <a:cs typeface="Calibri"/>
              </a:rPr>
              <a:t>Data related to target task (Unlabeled)</a:t>
            </a:r>
            <a:endParaRPr lang="zh-TW">
              <a:cs typeface="Calibri" panose="020F0502020204030204"/>
            </a:endParaRPr>
          </a:p>
        </p:txBody>
      </p:sp>
      <p:grpSp>
        <p:nvGrpSpPr>
          <p:cNvPr id="56" name="群組 55">
            <a:extLst>
              <a:ext uri="{FF2B5EF4-FFF2-40B4-BE49-F238E27FC236}">
                <a16:creationId xmlns:a16="http://schemas.microsoft.com/office/drawing/2014/main" id="{28B86D2E-7049-FB42-050B-0013ED8533FB}"/>
              </a:ext>
            </a:extLst>
          </p:cNvPr>
          <p:cNvGrpSpPr/>
          <p:nvPr/>
        </p:nvGrpSpPr>
        <p:grpSpPr>
          <a:xfrm>
            <a:off x="8210074" y="2799942"/>
            <a:ext cx="3488044" cy="1844843"/>
            <a:chOff x="4744726" y="3676329"/>
            <a:chExt cx="3488044" cy="1844843"/>
          </a:xfrm>
        </p:grpSpPr>
        <p:pic>
          <p:nvPicPr>
            <p:cNvPr id="57" name="圖形 6" descr="文件 以實心填滿">
              <a:extLst>
                <a:ext uri="{FF2B5EF4-FFF2-40B4-BE49-F238E27FC236}">
                  <a16:creationId xmlns:a16="http://schemas.microsoft.com/office/drawing/2014/main" id="{84F32BE7-7787-13D5-9BA5-D9896491DDA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045207" y="3822864"/>
              <a:ext cx="529187" cy="544563"/>
            </a:xfrm>
            <a:prstGeom prst="rect">
              <a:avLst/>
            </a:prstGeom>
          </p:spPr>
        </p:pic>
        <p:pic>
          <p:nvPicPr>
            <p:cNvPr id="58" name="圖形 6" descr="文件 以實心填滿">
              <a:extLst>
                <a:ext uri="{FF2B5EF4-FFF2-40B4-BE49-F238E27FC236}">
                  <a16:creationId xmlns:a16="http://schemas.microsoft.com/office/drawing/2014/main" id="{1A371D08-7F15-8F6C-222E-F4D6A9564B6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486196" y="3866083"/>
              <a:ext cx="529187" cy="544563"/>
            </a:xfrm>
            <a:prstGeom prst="rect">
              <a:avLst/>
            </a:prstGeom>
          </p:spPr>
        </p:pic>
        <p:pic>
          <p:nvPicPr>
            <p:cNvPr id="59" name="圖形 7" descr="文件 以實心填滿">
              <a:extLst>
                <a:ext uri="{FF2B5EF4-FFF2-40B4-BE49-F238E27FC236}">
                  <a16:creationId xmlns:a16="http://schemas.microsoft.com/office/drawing/2014/main" id="{05E21056-63AD-D43D-7F67-95FFC3E58F1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258616" y="4308027"/>
              <a:ext cx="529187" cy="544563"/>
            </a:xfrm>
            <a:prstGeom prst="rect">
              <a:avLst/>
            </a:prstGeom>
          </p:spPr>
        </p:pic>
        <p:pic>
          <p:nvPicPr>
            <p:cNvPr id="60" name="圖形 8" descr="文件 以實心填滿">
              <a:extLst>
                <a:ext uri="{FF2B5EF4-FFF2-40B4-BE49-F238E27FC236}">
                  <a16:creationId xmlns:a16="http://schemas.microsoft.com/office/drawing/2014/main" id="{E5A39C7E-F9BA-5AAC-C586-9B980278697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781432" y="4704643"/>
              <a:ext cx="529187" cy="544563"/>
            </a:xfrm>
            <a:prstGeom prst="rect">
              <a:avLst/>
            </a:prstGeom>
          </p:spPr>
        </p:pic>
        <p:pic>
          <p:nvPicPr>
            <p:cNvPr id="61" name="圖形 9" descr="文件 以實心填滿">
              <a:extLst>
                <a:ext uri="{FF2B5EF4-FFF2-40B4-BE49-F238E27FC236}">
                  <a16:creationId xmlns:a16="http://schemas.microsoft.com/office/drawing/2014/main" id="{7D06F0EA-1E41-2EF2-5C46-6428A857293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633022" y="4368464"/>
              <a:ext cx="529187" cy="544563"/>
            </a:xfrm>
            <a:prstGeom prst="rect">
              <a:avLst/>
            </a:prstGeom>
          </p:spPr>
        </p:pic>
        <p:pic>
          <p:nvPicPr>
            <p:cNvPr id="62" name="圖形 10" descr="文件 以實心填滿">
              <a:extLst>
                <a:ext uri="{FF2B5EF4-FFF2-40B4-BE49-F238E27FC236}">
                  <a16:creationId xmlns:a16="http://schemas.microsoft.com/office/drawing/2014/main" id="{EBAF4791-23AE-1484-C3B6-4A5D204831A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834907" y="3824533"/>
              <a:ext cx="529187" cy="544563"/>
            </a:xfrm>
            <a:prstGeom prst="rect">
              <a:avLst/>
            </a:prstGeom>
          </p:spPr>
        </p:pic>
        <p:pic>
          <p:nvPicPr>
            <p:cNvPr id="63" name="圖形 11" descr="文件 以實心填滿">
              <a:extLst>
                <a:ext uri="{FF2B5EF4-FFF2-40B4-BE49-F238E27FC236}">
                  <a16:creationId xmlns:a16="http://schemas.microsoft.com/office/drawing/2014/main" id="{C3D9740B-0BF5-AE47-8993-462FF99B1F8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934015" y="4810407"/>
              <a:ext cx="529187" cy="544563"/>
            </a:xfrm>
            <a:prstGeom prst="rect">
              <a:avLst/>
            </a:prstGeom>
          </p:spPr>
        </p:pic>
        <p:pic>
          <p:nvPicPr>
            <p:cNvPr id="64" name="圖形 12" descr="文件 以實心填滿">
              <a:extLst>
                <a:ext uri="{FF2B5EF4-FFF2-40B4-BE49-F238E27FC236}">
                  <a16:creationId xmlns:a16="http://schemas.microsoft.com/office/drawing/2014/main" id="{AE1C3AAD-5167-A88A-913D-C78B233D951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040464" y="4345800"/>
              <a:ext cx="529187" cy="544563"/>
            </a:xfrm>
            <a:prstGeom prst="rect">
              <a:avLst/>
            </a:prstGeom>
          </p:spPr>
        </p:pic>
        <p:pic>
          <p:nvPicPr>
            <p:cNvPr id="65" name="圖形 13" descr="文件 以實心填滿">
              <a:extLst>
                <a:ext uri="{FF2B5EF4-FFF2-40B4-BE49-F238E27FC236}">
                  <a16:creationId xmlns:a16="http://schemas.microsoft.com/office/drawing/2014/main" id="{18D1662E-786C-6302-4173-9F4F49F5512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603657" y="4976609"/>
              <a:ext cx="529187" cy="544563"/>
            </a:xfrm>
            <a:prstGeom prst="rect">
              <a:avLst/>
            </a:prstGeom>
          </p:spPr>
        </p:pic>
        <p:pic>
          <p:nvPicPr>
            <p:cNvPr id="66" name="圖形 14" descr="文件 以實心填滿">
              <a:extLst>
                <a:ext uri="{FF2B5EF4-FFF2-40B4-BE49-F238E27FC236}">
                  <a16:creationId xmlns:a16="http://schemas.microsoft.com/office/drawing/2014/main" id="{F56C6CA5-FD23-F19E-5F1B-4DA95CC2F87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304750" y="4761302"/>
              <a:ext cx="529187" cy="544563"/>
            </a:xfrm>
            <a:prstGeom prst="rect">
              <a:avLst/>
            </a:prstGeom>
          </p:spPr>
        </p:pic>
        <p:pic>
          <p:nvPicPr>
            <p:cNvPr id="67" name="圖形 15" descr="文件 以實心填滿">
              <a:extLst>
                <a:ext uri="{FF2B5EF4-FFF2-40B4-BE49-F238E27FC236}">
                  <a16:creationId xmlns:a16="http://schemas.microsoft.com/office/drawing/2014/main" id="{A7B01397-AD77-8F79-CA19-FA548709D4C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236592" y="4810407"/>
              <a:ext cx="529187" cy="544563"/>
            </a:xfrm>
            <a:prstGeom prst="rect">
              <a:avLst/>
            </a:prstGeom>
          </p:spPr>
        </p:pic>
        <p:pic>
          <p:nvPicPr>
            <p:cNvPr id="68" name="圖形 16" descr="文件 以實心填滿">
              <a:extLst>
                <a:ext uri="{FF2B5EF4-FFF2-40B4-BE49-F238E27FC236}">
                  <a16:creationId xmlns:a16="http://schemas.microsoft.com/office/drawing/2014/main" id="{2DAF77A4-B044-5173-B4BF-AD3FEDCF537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304749" y="3907633"/>
              <a:ext cx="529187" cy="544563"/>
            </a:xfrm>
            <a:prstGeom prst="rect">
              <a:avLst/>
            </a:prstGeom>
          </p:spPr>
        </p:pic>
        <p:pic>
          <p:nvPicPr>
            <p:cNvPr id="69" name="圖形 17" descr="文件 以實心填滿">
              <a:extLst>
                <a:ext uri="{FF2B5EF4-FFF2-40B4-BE49-F238E27FC236}">
                  <a16:creationId xmlns:a16="http://schemas.microsoft.com/office/drawing/2014/main" id="{889BFD90-3900-4B22-B4B1-FD02DF53E40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744726" y="4179599"/>
              <a:ext cx="529187" cy="544563"/>
            </a:xfrm>
            <a:prstGeom prst="rect">
              <a:avLst/>
            </a:prstGeom>
          </p:spPr>
        </p:pic>
        <p:pic>
          <p:nvPicPr>
            <p:cNvPr id="70" name="圖形 69" descr="文件 以實心填滿">
              <a:extLst>
                <a:ext uri="{FF2B5EF4-FFF2-40B4-BE49-F238E27FC236}">
                  <a16:creationId xmlns:a16="http://schemas.microsoft.com/office/drawing/2014/main" id="{B894D6F2-2E46-51AB-A209-080B32190EA6}"/>
                </a:ext>
              </a:extLst>
            </p:cNvPr>
            <p:cNvPicPr>
              <a:picLocks noChangeAspect="1"/>
            </p:cNvPicPr>
            <p:nvPr/>
          </p:nvPicPr>
          <p:blipFill>
            <a:blip r:embed="rId6">
              <a:extLst>
                <a:ext uri="{96DAC541-7B7A-43D3-8B79-37D633B846F1}">
                  <asvg:svgBlip xmlns:asvg="http://schemas.microsoft.com/office/drawing/2016/SVG/main" r:embed="rId8"/>
                </a:ext>
              </a:extLst>
            </a:blip>
            <a:stretch>
              <a:fillRect/>
            </a:stretch>
          </p:blipFill>
          <p:spPr>
            <a:xfrm>
              <a:off x="7010775" y="3676329"/>
              <a:ext cx="490310" cy="525356"/>
            </a:xfrm>
            <a:prstGeom prst="rect">
              <a:avLst/>
            </a:prstGeom>
          </p:spPr>
        </p:pic>
        <p:pic>
          <p:nvPicPr>
            <p:cNvPr id="71" name="圖形 70" descr="文件 以實心填滿">
              <a:extLst>
                <a:ext uri="{FF2B5EF4-FFF2-40B4-BE49-F238E27FC236}">
                  <a16:creationId xmlns:a16="http://schemas.microsoft.com/office/drawing/2014/main" id="{416F1550-73CA-BC8E-969C-CC69832C1834}"/>
                </a:ext>
              </a:extLst>
            </p:cNvPr>
            <p:cNvPicPr>
              <a:picLocks noChangeAspect="1"/>
            </p:cNvPicPr>
            <p:nvPr/>
          </p:nvPicPr>
          <p:blipFill>
            <a:blip r:embed="rId6">
              <a:extLst>
                <a:ext uri="{96DAC541-7B7A-43D3-8B79-37D633B846F1}">
                  <asvg:svgBlip xmlns:asvg="http://schemas.microsoft.com/office/drawing/2016/SVG/main" r:embed="rId8"/>
                </a:ext>
              </a:extLst>
            </a:blip>
            <a:stretch>
              <a:fillRect/>
            </a:stretch>
          </p:blipFill>
          <p:spPr>
            <a:xfrm>
              <a:off x="7419367" y="3718024"/>
              <a:ext cx="490310" cy="525356"/>
            </a:xfrm>
            <a:prstGeom prst="rect">
              <a:avLst/>
            </a:prstGeom>
          </p:spPr>
        </p:pic>
        <p:pic>
          <p:nvPicPr>
            <p:cNvPr id="72" name="圖形 71" descr="文件 以實心填滿">
              <a:extLst>
                <a:ext uri="{FF2B5EF4-FFF2-40B4-BE49-F238E27FC236}">
                  <a16:creationId xmlns:a16="http://schemas.microsoft.com/office/drawing/2014/main" id="{AAB110C3-3F44-B022-193A-DDA321061D05}"/>
                </a:ext>
              </a:extLst>
            </p:cNvPr>
            <p:cNvPicPr>
              <a:picLocks noChangeAspect="1"/>
            </p:cNvPicPr>
            <p:nvPr/>
          </p:nvPicPr>
          <p:blipFill>
            <a:blip r:embed="rId6">
              <a:extLst>
                <a:ext uri="{96DAC541-7B7A-43D3-8B79-37D633B846F1}">
                  <asvg:svgBlip xmlns:asvg="http://schemas.microsoft.com/office/drawing/2016/SVG/main" r:embed="rId8"/>
                </a:ext>
              </a:extLst>
            </a:blip>
            <a:stretch>
              <a:fillRect/>
            </a:stretch>
          </p:blipFill>
          <p:spPr>
            <a:xfrm>
              <a:off x="7208506" y="4144380"/>
              <a:ext cx="490310" cy="525356"/>
            </a:xfrm>
            <a:prstGeom prst="rect">
              <a:avLst/>
            </a:prstGeom>
          </p:spPr>
        </p:pic>
        <p:pic>
          <p:nvPicPr>
            <p:cNvPr id="73" name="圖形 72" descr="文件 以實心填滿">
              <a:extLst>
                <a:ext uri="{FF2B5EF4-FFF2-40B4-BE49-F238E27FC236}">
                  <a16:creationId xmlns:a16="http://schemas.microsoft.com/office/drawing/2014/main" id="{56CEB874-24DA-AA9E-81DC-30D05B656A3B}"/>
                </a:ext>
              </a:extLst>
            </p:cNvPr>
            <p:cNvPicPr>
              <a:picLocks noChangeAspect="1"/>
            </p:cNvPicPr>
            <p:nvPr/>
          </p:nvPicPr>
          <p:blipFill>
            <a:blip r:embed="rId6">
              <a:extLst>
                <a:ext uri="{96DAC541-7B7A-43D3-8B79-37D633B846F1}">
                  <asvg:svgBlip xmlns:asvg="http://schemas.microsoft.com/office/drawing/2016/SVG/main" r:embed="rId8"/>
                </a:ext>
              </a:extLst>
            </a:blip>
            <a:stretch>
              <a:fillRect/>
            </a:stretch>
          </p:blipFill>
          <p:spPr>
            <a:xfrm>
              <a:off x="6766378" y="4527008"/>
              <a:ext cx="490310" cy="525356"/>
            </a:xfrm>
            <a:prstGeom prst="rect">
              <a:avLst/>
            </a:prstGeom>
          </p:spPr>
        </p:pic>
        <p:pic>
          <p:nvPicPr>
            <p:cNvPr id="74" name="圖形 73" descr="文件 以實心填滿">
              <a:extLst>
                <a:ext uri="{FF2B5EF4-FFF2-40B4-BE49-F238E27FC236}">
                  <a16:creationId xmlns:a16="http://schemas.microsoft.com/office/drawing/2014/main" id="{469CC523-F39D-5D52-9803-C03532B3861C}"/>
                </a:ext>
              </a:extLst>
            </p:cNvPr>
            <p:cNvPicPr>
              <a:picLocks noChangeAspect="1"/>
            </p:cNvPicPr>
            <p:nvPr/>
          </p:nvPicPr>
          <p:blipFill>
            <a:blip r:embed="rId6">
              <a:extLst>
                <a:ext uri="{96DAC541-7B7A-43D3-8B79-37D633B846F1}">
                  <asvg:svgBlip xmlns:asvg="http://schemas.microsoft.com/office/drawing/2016/SVG/main" r:embed="rId8"/>
                </a:ext>
              </a:extLst>
            </a:blip>
            <a:stretch>
              <a:fillRect/>
            </a:stretch>
          </p:blipFill>
          <p:spPr>
            <a:xfrm>
              <a:off x="7555406" y="4202685"/>
              <a:ext cx="490310" cy="525356"/>
            </a:xfrm>
            <a:prstGeom prst="rect">
              <a:avLst/>
            </a:prstGeom>
          </p:spPr>
        </p:pic>
        <p:pic>
          <p:nvPicPr>
            <p:cNvPr id="75" name="圖形 74" descr="文件 以實心填滿">
              <a:extLst>
                <a:ext uri="{FF2B5EF4-FFF2-40B4-BE49-F238E27FC236}">
                  <a16:creationId xmlns:a16="http://schemas.microsoft.com/office/drawing/2014/main" id="{2336FE00-12B0-1CE7-EAC8-C30D886C5FB2}"/>
                </a:ext>
              </a:extLst>
            </p:cNvPr>
            <p:cNvPicPr>
              <a:picLocks noChangeAspect="1"/>
            </p:cNvPicPr>
            <p:nvPr/>
          </p:nvPicPr>
          <p:blipFill>
            <a:blip r:embed="rId6">
              <a:extLst>
                <a:ext uri="{96DAC541-7B7A-43D3-8B79-37D633B846F1}">
                  <asvg:svgBlip xmlns:asvg="http://schemas.microsoft.com/office/drawing/2016/SVG/main" r:embed="rId8"/>
                </a:ext>
              </a:extLst>
            </a:blip>
            <a:stretch>
              <a:fillRect/>
            </a:stretch>
          </p:blipFill>
          <p:spPr>
            <a:xfrm>
              <a:off x="7742460" y="3677939"/>
              <a:ext cx="490310" cy="525356"/>
            </a:xfrm>
            <a:prstGeom prst="rect">
              <a:avLst/>
            </a:prstGeom>
          </p:spPr>
        </p:pic>
        <p:pic>
          <p:nvPicPr>
            <p:cNvPr id="78" name="圖形 77" descr="文件 以實心填滿">
              <a:extLst>
                <a:ext uri="{FF2B5EF4-FFF2-40B4-BE49-F238E27FC236}">
                  <a16:creationId xmlns:a16="http://schemas.microsoft.com/office/drawing/2014/main" id="{0E02123A-99BD-661A-13AD-F2017EFC651C}"/>
                </a:ext>
              </a:extLst>
            </p:cNvPr>
            <p:cNvPicPr>
              <a:picLocks noChangeAspect="1"/>
            </p:cNvPicPr>
            <p:nvPr/>
          </p:nvPicPr>
          <p:blipFill>
            <a:blip r:embed="rId6">
              <a:extLst>
                <a:ext uri="{96DAC541-7B7A-43D3-8B79-37D633B846F1}">
                  <asvg:svgBlip xmlns:asvg="http://schemas.microsoft.com/office/drawing/2016/SVG/main" r:embed="rId8"/>
                </a:ext>
              </a:extLst>
            </a:blip>
            <a:stretch>
              <a:fillRect/>
            </a:stretch>
          </p:blipFill>
          <p:spPr>
            <a:xfrm>
              <a:off x="7528198" y="4789381"/>
              <a:ext cx="490310" cy="525356"/>
            </a:xfrm>
            <a:prstGeom prst="rect">
              <a:avLst/>
            </a:prstGeom>
          </p:spPr>
        </p:pic>
        <p:pic>
          <p:nvPicPr>
            <p:cNvPr id="80" name="圖形 79" descr="文件 以實心填滿">
              <a:extLst>
                <a:ext uri="{FF2B5EF4-FFF2-40B4-BE49-F238E27FC236}">
                  <a16:creationId xmlns:a16="http://schemas.microsoft.com/office/drawing/2014/main" id="{54ED4EF9-AABE-C6F4-C5A2-695047A7B00E}"/>
                </a:ext>
              </a:extLst>
            </p:cNvPr>
            <p:cNvPicPr>
              <a:picLocks noChangeAspect="1"/>
            </p:cNvPicPr>
            <p:nvPr/>
          </p:nvPicPr>
          <p:blipFill>
            <a:blip r:embed="rId6">
              <a:extLst>
                <a:ext uri="{96DAC541-7B7A-43D3-8B79-37D633B846F1}">
                  <asvg:svgBlip xmlns:asvg="http://schemas.microsoft.com/office/drawing/2016/SVG/main" r:embed="rId8"/>
                </a:ext>
              </a:extLst>
            </a:blip>
            <a:stretch>
              <a:fillRect/>
            </a:stretch>
          </p:blipFill>
          <p:spPr>
            <a:xfrm>
              <a:off x="7188100" y="4629041"/>
              <a:ext cx="490310" cy="525356"/>
            </a:xfrm>
            <a:prstGeom prst="rect">
              <a:avLst/>
            </a:prstGeom>
          </p:spPr>
        </p:pic>
        <p:pic>
          <p:nvPicPr>
            <p:cNvPr id="82" name="圖形 81" descr="文件 以實心填滿">
              <a:extLst>
                <a:ext uri="{FF2B5EF4-FFF2-40B4-BE49-F238E27FC236}">
                  <a16:creationId xmlns:a16="http://schemas.microsoft.com/office/drawing/2014/main" id="{A385D0E2-A45D-D617-77AC-B80053FA7562}"/>
                </a:ext>
              </a:extLst>
            </p:cNvPr>
            <p:cNvPicPr>
              <a:picLocks noChangeAspect="1"/>
            </p:cNvPicPr>
            <p:nvPr/>
          </p:nvPicPr>
          <p:blipFill>
            <a:blip r:embed="rId6">
              <a:extLst>
                <a:ext uri="{96DAC541-7B7A-43D3-8B79-37D633B846F1}">
                  <asvg:svgBlip xmlns:asvg="http://schemas.microsoft.com/office/drawing/2016/SVG/main" r:embed="rId8"/>
                </a:ext>
              </a:extLst>
            </a:blip>
            <a:stretch>
              <a:fillRect/>
            </a:stretch>
          </p:blipFill>
          <p:spPr>
            <a:xfrm>
              <a:off x="6732369" y="4020482"/>
              <a:ext cx="490310" cy="525356"/>
            </a:xfrm>
            <a:prstGeom prst="rect">
              <a:avLst/>
            </a:prstGeom>
          </p:spPr>
        </p:pic>
      </p:grpSp>
      <p:sp>
        <p:nvSpPr>
          <p:cNvPr id="4" name="日期版面配置區 3">
            <a:extLst>
              <a:ext uri="{FF2B5EF4-FFF2-40B4-BE49-F238E27FC236}">
                <a16:creationId xmlns:a16="http://schemas.microsoft.com/office/drawing/2014/main" id="{A356EC2F-8D40-520C-ABB8-6B03519F3A37}"/>
              </a:ext>
            </a:extLst>
          </p:cNvPr>
          <p:cNvSpPr>
            <a:spLocks noGrp="1"/>
          </p:cNvSpPr>
          <p:nvPr>
            <p:ph type="dt" sz="half" idx="10"/>
          </p:nvPr>
        </p:nvSpPr>
        <p:spPr/>
        <p:txBody>
          <a:bodyPr/>
          <a:lstStyle/>
          <a:p>
            <a:endParaRPr lang="en-TW"/>
          </a:p>
        </p:txBody>
      </p:sp>
    </p:spTree>
    <p:extLst>
      <p:ext uri="{BB962C8B-B14F-4D97-AF65-F5344CB8AC3E}">
        <p14:creationId xmlns:p14="http://schemas.microsoft.com/office/powerpoint/2010/main" val="1695970452"/>
      </p:ext>
    </p:extLst>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B61DD7-16FC-5C4C-9883-D46B910FC4C6}"/>
              </a:ext>
            </a:extLst>
          </p:cNvPr>
          <p:cNvSpPr>
            <a:spLocks noGrp="1"/>
          </p:cNvSpPr>
          <p:nvPr>
            <p:ph type="title"/>
          </p:nvPr>
        </p:nvSpPr>
        <p:spPr/>
        <p:txBody>
          <a:bodyPr>
            <a:normAutofit/>
          </a:bodyPr>
          <a:lstStyle/>
          <a:p>
            <a:r>
              <a:rPr kumimoji="1" lang="en-US" altLang="zh-TW"/>
              <a:t>Using PLMs with different amount of data</a:t>
            </a:r>
            <a:endParaRPr lang="en-TW"/>
          </a:p>
        </p:txBody>
      </p:sp>
      <p:sp>
        <p:nvSpPr>
          <p:cNvPr id="3" name="Content Placeholder 2">
            <a:extLst>
              <a:ext uri="{FF2B5EF4-FFF2-40B4-BE49-F238E27FC236}">
                <a16:creationId xmlns:a16="http://schemas.microsoft.com/office/drawing/2014/main" id="{245C5D4E-DB4F-9A4E-A58A-B60AF303DF35}"/>
              </a:ext>
            </a:extLst>
          </p:cNvPr>
          <p:cNvSpPr>
            <a:spLocks noGrp="1"/>
          </p:cNvSpPr>
          <p:nvPr>
            <p:ph idx="1"/>
          </p:nvPr>
        </p:nvSpPr>
        <p:spPr/>
        <p:txBody>
          <a:bodyPr/>
          <a:lstStyle/>
          <a:p>
            <a:r>
              <a:rPr lang="en-US" altLang="zh-TW"/>
              <a:t>Use</a:t>
            </a:r>
            <a:r>
              <a:rPr lang="zh-TW" altLang="en-US"/>
              <a:t> </a:t>
            </a:r>
            <a:r>
              <a:rPr lang="en-US" altLang="zh-TW"/>
              <a:t>natural</a:t>
            </a:r>
            <a:r>
              <a:rPr lang="zh-TW" altLang="en-US"/>
              <a:t> </a:t>
            </a:r>
            <a:r>
              <a:rPr lang="en-US" altLang="zh-TW"/>
              <a:t>language</a:t>
            </a:r>
            <a:r>
              <a:rPr lang="zh-TW" altLang="en-US"/>
              <a:t> </a:t>
            </a:r>
            <a:r>
              <a:rPr lang="en-US" altLang="zh-TW"/>
              <a:t>prompts</a:t>
            </a:r>
            <a:r>
              <a:rPr lang="zh-TW" altLang="en-US"/>
              <a:t> </a:t>
            </a:r>
            <a:r>
              <a:rPr lang="en-US" altLang="zh-TW"/>
              <a:t>and</a:t>
            </a:r>
            <a:r>
              <a:rPr lang="zh-TW" altLang="en-US"/>
              <a:t> </a:t>
            </a:r>
            <a:r>
              <a:rPr lang="en-US" altLang="zh-TW"/>
              <a:t>add</a:t>
            </a:r>
            <a:r>
              <a:rPr lang="zh-TW" altLang="en-US"/>
              <a:t> </a:t>
            </a:r>
            <a:r>
              <a:rPr lang="en-US" altLang="zh-TW"/>
              <a:t>scenario-specific</a:t>
            </a:r>
            <a:r>
              <a:rPr lang="zh-TW" altLang="en-US"/>
              <a:t> </a:t>
            </a:r>
            <a:r>
              <a:rPr lang="en-US" altLang="zh-TW"/>
              <a:t>designs</a:t>
            </a:r>
            <a:endParaRPr lang="en-TW"/>
          </a:p>
        </p:txBody>
      </p:sp>
      <p:pic>
        <p:nvPicPr>
          <p:cNvPr id="6" name="Content Placeholder 6" descr="School boy">
            <a:extLst>
              <a:ext uri="{FF2B5EF4-FFF2-40B4-BE49-F238E27FC236}">
                <a16:creationId xmlns:a16="http://schemas.microsoft.com/office/drawing/2014/main" id="{16053F3B-20FA-C04D-A4BD-A299EC028FC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650940" y="4509593"/>
            <a:ext cx="1983281" cy="1983281"/>
          </a:xfrm>
          <a:prstGeom prst="rect">
            <a:avLst/>
          </a:prstGeom>
        </p:spPr>
      </p:pic>
      <p:pic>
        <p:nvPicPr>
          <p:cNvPr id="7" name="Graphic 6" descr="Male profile">
            <a:extLst>
              <a:ext uri="{FF2B5EF4-FFF2-40B4-BE49-F238E27FC236}">
                <a16:creationId xmlns:a16="http://schemas.microsoft.com/office/drawing/2014/main" id="{6388B097-EC30-C742-A932-D3A59706AEC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72700" y="4509593"/>
            <a:ext cx="1983282" cy="1983282"/>
          </a:xfrm>
          <a:prstGeom prst="rect">
            <a:avLst/>
          </a:prstGeom>
        </p:spPr>
      </p:pic>
      <p:sp>
        <p:nvSpPr>
          <p:cNvPr id="8" name="Rounded Rectangular Callout 7">
            <a:extLst>
              <a:ext uri="{FF2B5EF4-FFF2-40B4-BE49-F238E27FC236}">
                <a16:creationId xmlns:a16="http://schemas.microsoft.com/office/drawing/2014/main" id="{E2CEA567-E4FF-D944-99A2-74104F5474A2}"/>
              </a:ext>
            </a:extLst>
          </p:cNvPr>
          <p:cNvSpPr/>
          <p:nvPr/>
        </p:nvSpPr>
        <p:spPr>
          <a:xfrm>
            <a:off x="1320119" y="1804859"/>
            <a:ext cx="7957085" cy="2791165"/>
          </a:xfrm>
          <a:prstGeom prst="wedgeRoundRectCallout">
            <a:avLst>
              <a:gd name="adj1" fmla="val -35065"/>
              <a:gd name="adj2" fmla="val 69099"/>
              <a:gd name="adj3" fmla="val 16667"/>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a:buFont typeface="Arial" panose="020B0604020202020204" pitchFamily="34" charset="0"/>
              <a:buChar char="•"/>
            </a:pPr>
            <a:r>
              <a:rPr lang="en-US" altLang="zh-TW" sz="2400">
                <a:solidFill>
                  <a:schemeClr val="tx1"/>
                </a:solidFill>
              </a:rPr>
              <a:t>[CLS]</a:t>
            </a:r>
            <a:r>
              <a:rPr lang="zh-TW" altLang="en-US" sz="2400">
                <a:solidFill>
                  <a:schemeClr val="tx1"/>
                </a:solidFill>
              </a:rPr>
              <a:t> </a:t>
            </a:r>
            <a:r>
              <a:rPr lang="en-US" altLang="zh-TW" sz="2400">
                <a:solidFill>
                  <a:schemeClr val="tx1"/>
                </a:solidFill>
              </a:rPr>
              <a:t>The</a:t>
            </a:r>
            <a:r>
              <a:rPr lang="zh-TW" altLang="en-US" sz="2400">
                <a:solidFill>
                  <a:schemeClr val="tx1"/>
                </a:solidFill>
              </a:rPr>
              <a:t> </a:t>
            </a:r>
            <a:r>
              <a:rPr lang="en-US" altLang="zh-TW" sz="2400">
                <a:solidFill>
                  <a:schemeClr val="tx1"/>
                </a:solidFill>
              </a:rPr>
              <a:t>spring</a:t>
            </a:r>
            <a:r>
              <a:rPr lang="zh-TW" altLang="en-US" sz="2400">
                <a:solidFill>
                  <a:schemeClr val="tx1"/>
                </a:solidFill>
              </a:rPr>
              <a:t> </a:t>
            </a:r>
            <a:r>
              <a:rPr lang="en-US" altLang="zh-TW" sz="2400">
                <a:solidFill>
                  <a:schemeClr val="tx1"/>
                </a:solidFill>
              </a:rPr>
              <a:t>break</a:t>
            </a:r>
            <a:r>
              <a:rPr lang="zh-TW" altLang="en-US" sz="2400">
                <a:solidFill>
                  <a:schemeClr val="tx1"/>
                </a:solidFill>
              </a:rPr>
              <a:t> </a:t>
            </a:r>
            <a:r>
              <a:rPr lang="en-US" altLang="zh-TW" sz="2400">
                <a:solidFill>
                  <a:schemeClr val="tx1"/>
                </a:solidFill>
              </a:rPr>
              <a:t>is</a:t>
            </a:r>
            <a:r>
              <a:rPr lang="zh-TW" altLang="en-US" sz="2400">
                <a:solidFill>
                  <a:schemeClr val="tx1"/>
                </a:solidFill>
              </a:rPr>
              <a:t> </a:t>
            </a:r>
            <a:r>
              <a:rPr lang="en-US" altLang="zh-TW" sz="2400">
                <a:solidFill>
                  <a:schemeClr val="tx1"/>
                </a:solidFill>
              </a:rPr>
              <a:t>coming</a:t>
            </a:r>
            <a:r>
              <a:rPr lang="zh-TW" altLang="en-US" sz="2400">
                <a:solidFill>
                  <a:schemeClr val="tx1"/>
                </a:solidFill>
              </a:rPr>
              <a:t> </a:t>
            </a:r>
            <a:r>
              <a:rPr lang="en-US" altLang="zh-TW" sz="2400">
                <a:solidFill>
                  <a:schemeClr val="tx1"/>
                </a:solidFill>
              </a:rPr>
              <a:t>soon.</a:t>
            </a:r>
            <a:r>
              <a:rPr lang="zh-TW" altLang="en-US" sz="2400">
                <a:solidFill>
                  <a:schemeClr val="tx1"/>
                </a:solidFill>
              </a:rPr>
              <a:t> </a:t>
            </a:r>
            <a:r>
              <a:rPr lang="en-US" altLang="zh-TW" sz="2400">
                <a:solidFill>
                  <a:schemeClr val="tx1"/>
                </a:solidFill>
                <a:highlight>
                  <a:srgbClr val="FFFF00"/>
                </a:highlight>
              </a:rPr>
              <a:t>Is</a:t>
            </a:r>
            <a:r>
              <a:rPr lang="zh-TW" altLang="en-US" sz="2400">
                <a:solidFill>
                  <a:schemeClr val="tx1"/>
                </a:solidFill>
                <a:highlight>
                  <a:srgbClr val="FFFF00"/>
                </a:highlight>
              </a:rPr>
              <a:t> </a:t>
            </a:r>
            <a:r>
              <a:rPr lang="en-US" altLang="zh-TW" sz="2400">
                <a:solidFill>
                  <a:schemeClr val="tx1"/>
                </a:solidFill>
                <a:highlight>
                  <a:srgbClr val="FFFF00"/>
                </a:highlight>
              </a:rPr>
              <a:t>it</a:t>
            </a:r>
            <a:r>
              <a:rPr lang="zh-TW" altLang="en-US" sz="2400">
                <a:solidFill>
                  <a:schemeClr val="tx1"/>
                </a:solidFill>
                <a:highlight>
                  <a:srgbClr val="FFFF00"/>
                </a:highlight>
              </a:rPr>
              <a:t> </a:t>
            </a:r>
            <a:r>
              <a:rPr lang="en-US" altLang="zh-TW" sz="2400">
                <a:solidFill>
                  <a:schemeClr val="tx1"/>
                </a:solidFill>
                <a:highlight>
                  <a:srgbClr val="FFFF00"/>
                </a:highlight>
              </a:rPr>
              <a:t>true</a:t>
            </a:r>
            <a:r>
              <a:rPr lang="zh-TW" altLang="en-US" sz="2400">
                <a:solidFill>
                  <a:schemeClr val="tx1"/>
                </a:solidFill>
                <a:highlight>
                  <a:srgbClr val="FFFF00"/>
                </a:highlight>
              </a:rPr>
              <a:t> </a:t>
            </a:r>
            <a:r>
              <a:rPr lang="en-US" altLang="zh-TW" sz="2400">
                <a:solidFill>
                  <a:schemeClr val="tx1"/>
                </a:solidFill>
                <a:highlight>
                  <a:srgbClr val="FFFF00"/>
                </a:highlight>
              </a:rPr>
              <a:t>that</a:t>
            </a:r>
            <a:r>
              <a:rPr lang="zh-TW" altLang="en-US" sz="2400">
                <a:solidFill>
                  <a:schemeClr val="tx1"/>
                </a:solidFill>
                <a:highlight>
                  <a:srgbClr val="FFFF00"/>
                </a:highlight>
              </a:rPr>
              <a:t> </a:t>
            </a:r>
            <a:r>
              <a:rPr lang="en-US" altLang="zh-TW" sz="2400">
                <a:solidFill>
                  <a:schemeClr val="tx1"/>
                </a:solidFill>
              </a:rPr>
              <a:t>the</a:t>
            </a:r>
            <a:r>
              <a:rPr lang="zh-TW" altLang="en-US" sz="2400">
                <a:solidFill>
                  <a:schemeClr val="tx1"/>
                </a:solidFill>
              </a:rPr>
              <a:t> </a:t>
            </a:r>
            <a:r>
              <a:rPr lang="en-US" altLang="zh-TW" sz="2400">
                <a:solidFill>
                  <a:schemeClr val="tx1"/>
                </a:solidFill>
              </a:rPr>
              <a:t>spring</a:t>
            </a:r>
            <a:r>
              <a:rPr lang="zh-TW" altLang="en-US" sz="2400">
                <a:solidFill>
                  <a:schemeClr val="tx1"/>
                </a:solidFill>
              </a:rPr>
              <a:t> </a:t>
            </a:r>
            <a:r>
              <a:rPr lang="en-US" altLang="zh-TW" sz="2400">
                <a:solidFill>
                  <a:schemeClr val="tx1"/>
                </a:solidFill>
              </a:rPr>
              <a:t>break</a:t>
            </a:r>
            <a:r>
              <a:rPr lang="zh-TW" altLang="en-US" sz="2400">
                <a:solidFill>
                  <a:schemeClr val="tx1"/>
                </a:solidFill>
              </a:rPr>
              <a:t> </a:t>
            </a:r>
            <a:r>
              <a:rPr lang="en-US" altLang="zh-TW" sz="2400">
                <a:solidFill>
                  <a:schemeClr val="tx1"/>
                </a:solidFill>
              </a:rPr>
              <a:t>was</a:t>
            </a:r>
            <a:r>
              <a:rPr lang="zh-TW" altLang="en-US" sz="2400">
                <a:solidFill>
                  <a:schemeClr val="tx1"/>
                </a:solidFill>
              </a:rPr>
              <a:t> </a:t>
            </a:r>
            <a:r>
              <a:rPr lang="en-US" altLang="zh-TW" sz="2400">
                <a:solidFill>
                  <a:schemeClr val="tx1"/>
                </a:solidFill>
              </a:rPr>
              <a:t>over?</a:t>
            </a:r>
            <a:r>
              <a:rPr lang="zh-TW" altLang="en-US" sz="2400">
                <a:solidFill>
                  <a:schemeClr val="tx1"/>
                </a:solidFill>
              </a:rPr>
              <a:t> </a:t>
            </a:r>
            <a:r>
              <a:rPr lang="en-US" altLang="zh-TW" sz="2400">
                <a:solidFill>
                  <a:schemeClr val="tx1"/>
                </a:solidFill>
              </a:rPr>
              <a:t>&gt;&gt;&gt;</a:t>
            </a:r>
            <a:r>
              <a:rPr lang="zh-TW" altLang="en-US" sz="2400">
                <a:solidFill>
                  <a:schemeClr val="tx1"/>
                </a:solidFill>
              </a:rPr>
              <a:t> </a:t>
            </a:r>
            <a:r>
              <a:rPr lang="en-US" altLang="zh-TW" sz="2400" b="1">
                <a:solidFill>
                  <a:srgbClr val="00B050"/>
                </a:solidFill>
              </a:rPr>
              <a:t>no</a:t>
            </a:r>
          </a:p>
          <a:p>
            <a:pPr marL="342900" indent="-342900" algn="just">
              <a:buFont typeface="Arial" panose="020B0604020202020204" pitchFamily="34" charset="0"/>
              <a:buChar char="•"/>
            </a:pPr>
            <a:r>
              <a:rPr lang="en-US" altLang="zh-TW" sz="2400">
                <a:solidFill>
                  <a:schemeClr val="tx1"/>
                </a:solidFill>
              </a:rPr>
              <a:t>[CLS]</a:t>
            </a:r>
            <a:r>
              <a:rPr lang="zh-TW" altLang="en-US" sz="2400">
                <a:solidFill>
                  <a:schemeClr val="tx1"/>
                </a:solidFill>
              </a:rPr>
              <a:t> </a:t>
            </a:r>
            <a:r>
              <a:rPr lang="en-US" altLang="zh-TW" sz="2400">
                <a:solidFill>
                  <a:schemeClr val="tx1"/>
                </a:solidFill>
              </a:rPr>
              <a:t>I</a:t>
            </a:r>
            <a:r>
              <a:rPr lang="zh-TW" altLang="en-US" sz="2400">
                <a:solidFill>
                  <a:schemeClr val="tx1"/>
                </a:solidFill>
              </a:rPr>
              <a:t> </a:t>
            </a:r>
            <a:r>
              <a:rPr lang="en-US" altLang="zh-TW" sz="2400">
                <a:solidFill>
                  <a:schemeClr val="tx1"/>
                </a:solidFill>
              </a:rPr>
              <a:t>am</a:t>
            </a:r>
            <a:r>
              <a:rPr lang="zh-TW" altLang="en-US" sz="2400">
                <a:solidFill>
                  <a:schemeClr val="tx1"/>
                </a:solidFill>
              </a:rPr>
              <a:t> </a:t>
            </a:r>
            <a:r>
              <a:rPr lang="en-US" altLang="zh-TW" sz="2400">
                <a:solidFill>
                  <a:schemeClr val="tx1"/>
                </a:solidFill>
              </a:rPr>
              <a:t>going</a:t>
            </a:r>
            <a:r>
              <a:rPr lang="zh-TW" altLang="en-US" sz="2400">
                <a:solidFill>
                  <a:schemeClr val="tx1"/>
                </a:solidFill>
              </a:rPr>
              <a:t> </a:t>
            </a:r>
            <a:r>
              <a:rPr lang="en-US" altLang="zh-TW" sz="2400">
                <a:solidFill>
                  <a:schemeClr val="tx1"/>
                </a:solidFill>
              </a:rPr>
              <a:t>to</a:t>
            </a:r>
            <a:r>
              <a:rPr lang="zh-TW" altLang="en-US" sz="2400">
                <a:solidFill>
                  <a:schemeClr val="tx1"/>
                </a:solidFill>
              </a:rPr>
              <a:t> </a:t>
            </a:r>
            <a:r>
              <a:rPr lang="en-US" altLang="zh-TW" sz="2400">
                <a:solidFill>
                  <a:schemeClr val="tx1"/>
                </a:solidFill>
              </a:rPr>
              <a:t>have</a:t>
            </a:r>
            <a:r>
              <a:rPr lang="zh-TW" altLang="en-US" sz="2400">
                <a:solidFill>
                  <a:schemeClr val="tx1"/>
                </a:solidFill>
              </a:rPr>
              <a:t> </a:t>
            </a:r>
            <a:r>
              <a:rPr lang="en-US" altLang="zh-TW" sz="2400">
                <a:solidFill>
                  <a:schemeClr val="tx1"/>
                </a:solidFill>
              </a:rPr>
              <a:t>dinner. </a:t>
            </a:r>
            <a:r>
              <a:rPr lang="en-US" altLang="zh-TW" sz="2400">
                <a:solidFill>
                  <a:schemeClr val="tx1"/>
                </a:solidFill>
                <a:highlight>
                  <a:srgbClr val="FFFF00"/>
                </a:highlight>
              </a:rPr>
              <a:t>Is</a:t>
            </a:r>
            <a:r>
              <a:rPr lang="zh-TW" altLang="en-US" sz="2400">
                <a:solidFill>
                  <a:schemeClr val="tx1"/>
                </a:solidFill>
                <a:highlight>
                  <a:srgbClr val="FFFF00"/>
                </a:highlight>
              </a:rPr>
              <a:t> </a:t>
            </a:r>
            <a:r>
              <a:rPr lang="en-US" altLang="zh-TW" sz="2400">
                <a:solidFill>
                  <a:schemeClr val="tx1"/>
                </a:solidFill>
                <a:highlight>
                  <a:srgbClr val="FFFF00"/>
                </a:highlight>
              </a:rPr>
              <a:t>it</a:t>
            </a:r>
            <a:r>
              <a:rPr lang="zh-TW" altLang="en-US" sz="2400">
                <a:solidFill>
                  <a:schemeClr val="tx1"/>
                </a:solidFill>
                <a:highlight>
                  <a:srgbClr val="FFFF00"/>
                </a:highlight>
              </a:rPr>
              <a:t> </a:t>
            </a:r>
            <a:r>
              <a:rPr lang="en-US" altLang="zh-TW" sz="2400">
                <a:solidFill>
                  <a:schemeClr val="tx1"/>
                </a:solidFill>
                <a:highlight>
                  <a:srgbClr val="FFFF00"/>
                </a:highlight>
              </a:rPr>
              <a:t>true</a:t>
            </a:r>
            <a:r>
              <a:rPr lang="zh-TW" altLang="en-US" sz="2400">
                <a:solidFill>
                  <a:schemeClr val="tx1"/>
                </a:solidFill>
                <a:highlight>
                  <a:srgbClr val="FFFF00"/>
                </a:highlight>
              </a:rPr>
              <a:t> </a:t>
            </a:r>
            <a:r>
              <a:rPr lang="en-US" altLang="zh-TW" sz="2400">
                <a:solidFill>
                  <a:schemeClr val="tx1"/>
                </a:solidFill>
                <a:highlight>
                  <a:srgbClr val="FFFF00"/>
                </a:highlight>
              </a:rPr>
              <a:t>that</a:t>
            </a:r>
            <a:r>
              <a:rPr lang="zh-TW" altLang="en-US" sz="2400">
                <a:solidFill>
                  <a:schemeClr val="tx1"/>
                </a:solidFill>
              </a:rPr>
              <a:t> </a:t>
            </a:r>
            <a:r>
              <a:rPr lang="en-US" altLang="zh-TW" sz="2400">
                <a:solidFill>
                  <a:schemeClr val="tx1"/>
                </a:solidFill>
              </a:rPr>
              <a:t>I</a:t>
            </a:r>
            <a:r>
              <a:rPr lang="zh-TW" altLang="en-US" sz="2400">
                <a:solidFill>
                  <a:schemeClr val="tx1"/>
                </a:solidFill>
              </a:rPr>
              <a:t> </a:t>
            </a:r>
            <a:r>
              <a:rPr lang="en-US" altLang="zh-TW" sz="2400">
                <a:solidFill>
                  <a:schemeClr val="tx1"/>
                </a:solidFill>
              </a:rPr>
              <a:t>am</a:t>
            </a:r>
            <a:r>
              <a:rPr lang="zh-TW" altLang="en-US" sz="2400">
                <a:solidFill>
                  <a:schemeClr val="tx1"/>
                </a:solidFill>
              </a:rPr>
              <a:t> </a:t>
            </a:r>
            <a:r>
              <a:rPr lang="en-US" altLang="zh-TW" sz="2400">
                <a:solidFill>
                  <a:schemeClr val="tx1"/>
                </a:solidFill>
              </a:rPr>
              <a:t>going</a:t>
            </a:r>
            <a:r>
              <a:rPr lang="zh-TW" altLang="en-US" sz="2400">
                <a:solidFill>
                  <a:schemeClr val="tx1"/>
                </a:solidFill>
              </a:rPr>
              <a:t> </a:t>
            </a:r>
            <a:r>
              <a:rPr lang="en-US" altLang="zh-TW" sz="2400">
                <a:solidFill>
                  <a:schemeClr val="tx1"/>
                </a:solidFill>
              </a:rPr>
              <a:t>to</a:t>
            </a:r>
            <a:r>
              <a:rPr lang="zh-TW" altLang="en-US" sz="2400">
                <a:solidFill>
                  <a:schemeClr val="tx1"/>
                </a:solidFill>
              </a:rPr>
              <a:t> </a:t>
            </a:r>
            <a:r>
              <a:rPr lang="en-US" altLang="zh-TW" sz="2400">
                <a:solidFill>
                  <a:schemeClr val="tx1"/>
                </a:solidFill>
              </a:rPr>
              <a:t>eat</a:t>
            </a:r>
            <a:r>
              <a:rPr lang="zh-TW" altLang="en-US" sz="2400">
                <a:solidFill>
                  <a:schemeClr val="tx1"/>
                </a:solidFill>
              </a:rPr>
              <a:t> </a:t>
            </a:r>
            <a:r>
              <a:rPr lang="en-US" altLang="zh-TW" sz="2400">
                <a:solidFill>
                  <a:schemeClr val="tx1"/>
                </a:solidFill>
              </a:rPr>
              <a:t>something?</a:t>
            </a:r>
            <a:r>
              <a:rPr lang="zh-TW" altLang="en-US" sz="2400">
                <a:solidFill>
                  <a:schemeClr val="tx1"/>
                </a:solidFill>
              </a:rPr>
              <a:t> </a:t>
            </a:r>
            <a:r>
              <a:rPr lang="en-US" altLang="zh-TW" sz="2400">
                <a:solidFill>
                  <a:schemeClr val="tx1"/>
                </a:solidFill>
              </a:rPr>
              <a:t>&gt;&gt;&gt;</a:t>
            </a:r>
            <a:r>
              <a:rPr lang="zh-TW" altLang="en-US" sz="2400">
                <a:solidFill>
                  <a:schemeClr val="tx1"/>
                </a:solidFill>
              </a:rPr>
              <a:t> </a:t>
            </a:r>
            <a:r>
              <a:rPr lang="en-US" altLang="zh-TW" sz="2400" b="1">
                <a:solidFill>
                  <a:srgbClr val="FF0000"/>
                </a:solidFill>
              </a:rPr>
              <a:t>yes</a:t>
            </a:r>
          </a:p>
          <a:p>
            <a:pPr marL="342900" indent="-342900" algn="just">
              <a:buFont typeface="Arial" panose="020B0604020202020204" pitchFamily="34" charset="0"/>
              <a:buChar char="•"/>
            </a:pPr>
            <a:r>
              <a:rPr lang="en-US" altLang="zh-TW" sz="2400">
                <a:solidFill>
                  <a:schemeClr val="tx1"/>
                </a:solidFill>
              </a:rPr>
              <a:t>[CLS]</a:t>
            </a:r>
            <a:r>
              <a:rPr lang="zh-TW" altLang="en-US" sz="2400">
                <a:solidFill>
                  <a:schemeClr val="tx1"/>
                </a:solidFill>
              </a:rPr>
              <a:t> </a:t>
            </a:r>
            <a:r>
              <a:rPr lang="en-US" altLang="zh-TW" sz="2400">
                <a:solidFill>
                  <a:schemeClr val="tx1"/>
                </a:solidFill>
              </a:rPr>
              <a:t>Mary</a:t>
            </a:r>
            <a:r>
              <a:rPr lang="zh-TW" altLang="en-US" sz="2400">
                <a:solidFill>
                  <a:schemeClr val="tx1"/>
                </a:solidFill>
              </a:rPr>
              <a:t> </a:t>
            </a:r>
            <a:r>
              <a:rPr lang="en-US" altLang="zh-TW" sz="2400">
                <a:solidFill>
                  <a:schemeClr val="tx1"/>
                </a:solidFill>
              </a:rPr>
              <a:t>likes</a:t>
            </a:r>
            <a:r>
              <a:rPr lang="zh-TW" altLang="en-US" sz="2400">
                <a:solidFill>
                  <a:schemeClr val="tx1"/>
                </a:solidFill>
              </a:rPr>
              <a:t> </a:t>
            </a:r>
            <a:r>
              <a:rPr lang="en-US" altLang="zh-TW" sz="2400">
                <a:solidFill>
                  <a:schemeClr val="tx1"/>
                </a:solidFill>
              </a:rPr>
              <a:t>pie.</a:t>
            </a:r>
            <a:r>
              <a:rPr lang="zh-TW" altLang="en-US" sz="2400">
                <a:solidFill>
                  <a:schemeClr val="tx1"/>
                </a:solidFill>
              </a:rPr>
              <a:t> </a:t>
            </a:r>
            <a:r>
              <a:rPr lang="en-US" altLang="zh-TW" sz="2400">
                <a:solidFill>
                  <a:schemeClr val="tx1"/>
                </a:solidFill>
                <a:highlight>
                  <a:srgbClr val="FFFF00"/>
                </a:highlight>
              </a:rPr>
              <a:t>Is</a:t>
            </a:r>
            <a:r>
              <a:rPr lang="zh-TW" altLang="en-US" sz="2400">
                <a:solidFill>
                  <a:schemeClr val="tx1"/>
                </a:solidFill>
                <a:highlight>
                  <a:srgbClr val="FFFF00"/>
                </a:highlight>
              </a:rPr>
              <a:t> </a:t>
            </a:r>
            <a:r>
              <a:rPr lang="en-US" altLang="zh-TW" sz="2400">
                <a:solidFill>
                  <a:schemeClr val="tx1"/>
                </a:solidFill>
                <a:highlight>
                  <a:srgbClr val="FFFF00"/>
                </a:highlight>
              </a:rPr>
              <a:t>it</a:t>
            </a:r>
            <a:r>
              <a:rPr lang="zh-TW" altLang="en-US" sz="2400">
                <a:solidFill>
                  <a:schemeClr val="tx1"/>
                </a:solidFill>
                <a:highlight>
                  <a:srgbClr val="FFFF00"/>
                </a:highlight>
              </a:rPr>
              <a:t> </a:t>
            </a:r>
            <a:r>
              <a:rPr lang="en-US" altLang="zh-TW" sz="2400">
                <a:solidFill>
                  <a:schemeClr val="tx1"/>
                </a:solidFill>
                <a:highlight>
                  <a:srgbClr val="FFFF00"/>
                </a:highlight>
              </a:rPr>
              <a:t>true</a:t>
            </a:r>
            <a:r>
              <a:rPr lang="zh-TW" altLang="en-US" sz="2400">
                <a:solidFill>
                  <a:schemeClr val="tx1"/>
                </a:solidFill>
                <a:highlight>
                  <a:srgbClr val="FFFF00"/>
                </a:highlight>
              </a:rPr>
              <a:t> </a:t>
            </a:r>
            <a:r>
              <a:rPr lang="en-US" altLang="zh-TW" sz="2400">
                <a:solidFill>
                  <a:schemeClr val="tx1"/>
                </a:solidFill>
                <a:highlight>
                  <a:srgbClr val="FFFF00"/>
                </a:highlight>
              </a:rPr>
              <a:t>that</a:t>
            </a:r>
            <a:r>
              <a:rPr lang="zh-TW" altLang="en-US" sz="2400">
                <a:solidFill>
                  <a:schemeClr val="tx1"/>
                </a:solidFill>
              </a:rPr>
              <a:t> </a:t>
            </a:r>
            <a:r>
              <a:rPr lang="en-US" altLang="zh-TW" sz="2400">
                <a:solidFill>
                  <a:schemeClr val="tx1"/>
                </a:solidFill>
              </a:rPr>
              <a:t>Mary</a:t>
            </a:r>
            <a:r>
              <a:rPr lang="zh-TW" altLang="en-US" sz="2400">
                <a:solidFill>
                  <a:schemeClr val="tx1"/>
                </a:solidFill>
              </a:rPr>
              <a:t> </a:t>
            </a:r>
            <a:r>
              <a:rPr lang="en-US" altLang="zh-TW" sz="2400">
                <a:solidFill>
                  <a:schemeClr val="tx1"/>
                </a:solidFill>
              </a:rPr>
              <a:t>hates</a:t>
            </a:r>
            <a:r>
              <a:rPr lang="zh-TW" altLang="en-US" sz="2400">
                <a:solidFill>
                  <a:schemeClr val="tx1"/>
                </a:solidFill>
              </a:rPr>
              <a:t> </a:t>
            </a:r>
            <a:r>
              <a:rPr lang="en-US" altLang="zh-TW" sz="2400">
                <a:solidFill>
                  <a:schemeClr val="tx1"/>
                </a:solidFill>
              </a:rPr>
              <a:t>pie.</a:t>
            </a:r>
            <a:r>
              <a:rPr lang="zh-TW" altLang="en-US" sz="2400">
                <a:solidFill>
                  <a:schemeClr val="tx1"/>
                </a:solidFill>
              </a:rPr>
              <a:t> </a:t>
            </a:r>
            <a:r>
              <a:rPr lang="en-US" altLang="zh-TW" sz="2400">
                <a:solidFill>
                  <a:schemeClr val="tx1"/>
                </a:solidFill>
              </a:rPr>
              <a:t>[SEP]</a:t>
            </a:r>
            <a:r>
              <a:rPr lang="zh-TW" altLang="en-US" sz="2400">
                <a:solidFill>
                  <a:schemeClr val="tx1"/>
                </a:solidFill>
              </a:rPr>
              <a:t> </a:t>
            </a:r>
            <a:r>
              <a:rPr lang="en-US" altLang="zh-TW" sz="2400">
                <a:solidFill>
                  <a:schemeClr val="tx1"/>
                </a:solidFill>
              </a:rPr>
              <a:t>&gt;&gt;&gt;</a:t>
            </a:r>
            <a:r>
              <a:rPr lang="zh-TW" altLang="en-US" sz="2400">
                <a:solidFill>
                  <a:schemeClr val="tx1"/>
                </a:solidFill>
              </a:rPr>
              <a:t> </a:t>
            </a:r>
            <a:r>
              <a:rPr lang="en-US" altLang="zh-TW" sz="2400">
                <a:solidFill>
                  <a:schemeClr val="tx1"/>
                </a:solidFill>
              </a:rPr>
              <a:t>?</a:t>
            </a:r>
            <a:endParaRPr lang="en-TW" sz="2400">
              <a:solidFill>
                <a:schemeClr val="tx1"/>
              </a:solidFill>
            </a:endParaRPr>
          </a:p>
        </p:txBody>
      </p:sp>
      <p:sp>
        <p:nvSpPr>
          <p:cNvPr id="9" name="Rounded Rectangular Callout 8">
            <a:extLst>
              <a:ext uri="{FF2B5EF4-FFF2-40B4-BE49-F238E27FC236}">
                <a16:creationId xmlns:a16="http://schemas.microsoft.com/office/drawing/2014/main" id="{AE946EFD-FAAC-E647-A6F1-865639D0E777}"/>
              </a:ext>
            </a:extLst>
          </p:cNvPr>
          <p:cNvSpPr/>
          <p:nvPr/>
        </p:nvSpPr>
        <p:spPr>
          <a:xfrm>
            <a:off x="8041341" y="4655637"/>
            <a:ext cx="818484" cy="654797"/>
          </a:xfrm>
          <a:prstGeom prst="wedgeRoundRectCallout">
            <a:avLst>
              <a:gd name="adj1" fmla="val 62243"/>
              <a:gd name="adj2" fmla="val 81421"/>
              <a:gd name="adj3" fmla="val 16667"/>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altLang="zh-TW" sz="2400" b="1">
                <a:solidFill>
                  <a:srgbClr val="FF0000"/>
                </a:solidFill>
              </a:rPr>
              <a:t>yes</a:t>
            </a:r>
            <a:endParaRPr lang="en-TW" sz="2400">
              <a:solidFill>
                <a:schemeClr val="tx1"/>
              </a:solidFill>
            </a:endParaRPr>
          </a:p>
        </p:txBody>
      </p:sp>
      <p:sp>
        <p:nvSpPr>
          <p:cNvPr id="4" name="日期版面配置區 3">
            <a:extLst>
              <a:ext uri="{FF2B5EF4-FFF2-40B4-BE49-F238E27FC236}">
                <a16:creationId xmlns:a16="http://schemas.microsoft.com/office/drawing/2014/main" id="{93FFC528-1C49-5BD8-9C5A-8BFD4970390F}"/>
              </a:ext>
            </a:extLst>
          </p:cNvPr>
          <p:cNvSpPr>
            <a:spLocks noGrp="1"/>
          </p:cNvSpPr>
          <p:nvPr>
            <p:ph type="dt" sz="half" idx="10"/>
          </p:nvPr>
        </p:nvSpPr>
        <p:spPr/>
        <p:txBody>
          <a:bodyPr/>
          <a:lstStyle/>
          <a:p>
            <a:endParaRPr lang="en-TW"/>
          </a:p>
        </p:txBody>
      </p:sp>
    </p:spTree>
    <p:extLst>
      <p:ext uri="{BB962C8B-B14F-4D97-AF65-F5344CB8AC3E}">
        <p14:creationId xmlns:p14="http://schemas.microsoft.com/office/powerpoint/2010/main" val="38269970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文字方塊 24">
            <a:extLst>
              <a:ext uri="{FF2B5EF4-FFF2-40B4-BE49-F238E27FC236}">
                <a16:creationId xmlns:a16="http://schemas.microsoft.com/office/drawing/2014/main" id="{6C407E1F-49E6-290C-42DF-2DCBE43D91DC}"/>
              </a:ext>
            </a:extLst>
          </p:cNvPr>
          <p:cNvSpPr txBox="1"/>
          <p:nvPr/>
        </p:nvSpPr>
        <p:spPr>
          <a:xfrm>
            <a:off x="4763886" y="6006153"/>
            <a:ext cx="1048215"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you</a:t>
            </a:r>
            <a:endPar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2" name="標題 1">
            <a:extLst>
              <a:ext uri="{FF2B5EF4-FFF2-40B4-BE49-F238E27FC236}">
                <a16:creationId xmlns:a16="http://schemas.microsoft.com/office/drawing/2014/main" id="{3BFC4356-27D2-426C-91AD-6DE483CA14CA}"/>
              </a:ext>
            </a:extLst>
          </p:cNvPr>
          <p:cNvSpPr>
            <a:spLocks noGrp="1"/>
          </p:cNvSpPr>
          <p:nvPr>
            <p:ph type="title"/>
          </p:nvPr>
        </p:nvSpPr>
        <p:spPr/>
        <p:txBody>
          <a:bodyPr/>
          <a:lstStyle/>
          <a:p>
            <a:r>
              <a:rPr lang="en-US" altLang="zh-TW" dirty="0" err="1"/>
              <a:t>BERTology</a:t>
            </a:r>
            <a:r>
              <a:rPr lang="en-US" altLang="zh-TW" dirty="0"/>
              <a:t> - What does each layer learn?</a:t>
            </a:r>
            <a:endParaRPr lang="zh-TW" altLang="en-US" dirty="0"/>
          </a:p>
        </p:txBody>
      </p:sp>
      <p:cxnSp>
        <p:nvCxnSpPr>
          <p:cNvPr id="5" name="直線單箭頭接點 4">
            <a:extLst>
              <a:ext uri="{FF2B5EF4-FFF2-40B4-BE49-F238E27FC236}">
                <a16:creationId xmlns:a16="http://schemas.microsoft.com/office/drawing/2014/main" id="{7330051D-5163-49FA-9AA7-48E0CF9B84AC}"/>
              </a:ext>
            </a:extLst>
          </p:cNvPr>
          <p:cNvCxnSpPr>
            <a:cxnSpLocks/>
          </p:cNvCxnSpPr>
          <p:nvPr/>
        </p:nvCxnSpPr>
        <p:spPr>
          <a:xfrm flipV="1">
            <a:off x="3328041" y="3520255"/>
            <a:ext cx="0" cy="720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 name="直線單箭頭接點 5">
            <a:extLst>
              <a:ext uri="{FF2B5EF4-FFF2-40B4-BE49-F238E27FC236}">
                <a16:creationId xmlns:a16="http://schemas.microsoft.com/office/drawing/2014/main" id="{F14ED352-1674-4BF6-A6D5-3735C5C68D58}"/>
              </a:ext>
            </a:extLst>
          </p:cNvPr>
          <p:cNvCxnSpPr>
            <a:cxnSpLocks/>
          </p:cNvCxnSpPr>
          <p:nvPr/>
        </p:nvCxnSpPr>
        <p:spPr>
          <a:xfrm flipV="1">
            <a:off x="4288963" y="3520255"/>
            <a:ext cx="0" cy="720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 name="直線單箭頭接點 6">
            <a:extLst>
              <a:ext uri="{FF2B5EF4-FFF2-40B4-BE49-F238E27FC236}">
                <a16:creationId xmlns:a16="http://schemas.microsoft.com/office/drawing/2014/main" id="{A3F14EB4-76BD-4A03-8600-BDA851C8A83E}"/>
              </a:ext>
            </a:extLst>
          </p:cNvPr>
          <p:cNvCxnSpPr>
            <a:cxnSpLocks/>
          </p:cNvCxnSpPr>
          <p:nvPr/>
        </p:nvCxnSpPr>
        <p:spPr>
          <a:xfrm flipV="1">
            <a:off x="5259511" y="3501368"/>
            <a:ext cx="0" cy="720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 name="直線單箭頭接點 7">
            <a:extLst>
              <a:ext uri="{FF2B5EF4-FFF2-40B4-BE49-F238E27FC236}">
                <a16:creationId xmlns:a16="http://schemas.microsoft.com/office/drawing/2014/main" id="{F514F092-9B46-4589-B619-58065AFD7AED}"/>
              </a:ext>
            </a:extLst>
          </p:cNvPr>
          <p:cNvCxnSpPr>
            <a:cxnSpLocks/>
          </p:cNvCxnSpPr>
          <p:nvPr/>
        </p:nvCxnSpPr>
        <p:spPr>
          <a:xfrm flipV="1">
            <a:off x="6249309" y="3501368"/>
            <a:ext cx="0" cy="720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 name="直線單箭頭接點 8">
            <a:extLst>
              <a:ext uri="{FF2B5EF4-FFF2-40B4-BE49-F238E27FC236}">
                <a16:creationId xmlns:a16="http://schemas.microsoft.com/office/drawing/2014/main" id="{FB27B849-7F3A-4891-97D9-6C8ECE3BB394}"/>
              </a:ext>
            </a:extLst>
          </p:cNvPr>
          <p:cNvCxnSpPr>
            <a:cxnSpLocks/>
          </p:cNvCxnSpPr>
          <p:nvPr/>
        </p:nvCxnSpPr>
        <p:spPr>
          <a:xfrm flipV="1">
            <a:off x="3361879" y="5576994"/>
            <a:ext cx="0" cy="450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直線單箭頭接點 9">
            <a:extLst>
              <a:ext uri="{FF2B5EF4-FFF2-40B4-BE49-F238E27FC236}">
                <a16:creationId xmlns:a16="http://schemas.microsoft.com/office/drawing/2014/main" id="{D903175C-4126-47DB-A3AE-0011366823D8}"/>
              </a:ext>
            </a:extLst>
          </p:cNvPr>
          <p:cNvCxnSpPr>
            <a:cxnSpLocks/>
          </p:cNvCxnSpPr>
          <p:nvPr/>
        </p:nvCxnSpPr>
        <p:spPr>
          <a:xfrm flipV="1">
            <a:off x="4322801" y="5576994"/>
            <a:ext cx="0" cy="450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直線單箭頭接點 10">
            <a:extLst>
              <a:ext uri="{FF2B5EF4-FFF2-40B4-BE49-F238E27FC236}">
                <a16:creationId xmlns:a16="http://schemas.microsoft.com/office/drawing/2014/main" id="{2D802BC1-AD31-442D-83DF-68B02D9012F4}"/>
              </a:ext>
            </a:extLst>
          </p:cNvPr>
          <p:cNvCxnSpPr>
            <a:cxnSpLocks/>
          </p:cNvCxnSpPr>
          <p:nvPr/>
        </p:nvCxnSpPr>
        <p:spPr>
          <a:xfrm flipV="1">
            <a:off x="5293349" y="5576994"/>
            <a:ext cx="0" cy="450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直線單箭頭接點 11">
            <a:extLst>
              <a:ext uri="{FF2B5EF4-FFF2-40B4-BE49-F238E27FC236}">
                <a16:creationId xmlns:a16="http://schemas.microsoft.com/office/drawing/2014/main" id="{4F3C85EB-955C-4749-BCFF-25ACE5951ADD}"/>
              </a:ext>
            </a:extLst>
          </p:cNvPr>
          <p:cNvCxnSpPr>
            <a:cxnSpLocks/>
          </p:cNvCxnSpPr>
          <p:nvPr/>
        </p:nvCxnSpPr>
        <p:spPr>
          <a:xfrm flipV="1">
            <a:off x="6283147" y="5576994"/>
            <a:ext cx="0" cy="450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3" name="矩形: 圓角 32">
            <a:extLst>
              <a:ext uri="{FF2B5EF4-FFF2-40B4-BE49-F238E27FC236}">
                <a16:creationId xmlns:a16="http://schemas.microsoft.com/office/drawing/2014/main" id="{A23F6AA7-CD4D-49F0-B782-45B9682DB38E}"/>
              </a:ext>
            </a:extLst>
          </p:cNvPr>
          <p:cNvSpPr/>
          <p:nvPr/>
        </p:nvSpPr>
        <p:spPr>
          <a:xfrm>
            <a:off x="2824753" y="2779079"/>
            <a:ext cx="3749387" cy="677590"/>
          </a:xfrm>
          <a:prstGeom prst="roundRect">
            <a:avLst/>
          </a:prstGeom>
          <a:solidFill>
            <a:schemeClr val="accent4">
              <a:lumMod val="40000"/>
              <a:lumOff val="60000"/>
            </a:schemeClr>
          </a:solidFill>
          <a:ln w="38100">
            <a:solidFill>
              <a:schemeClr val="tx1"/>
            </a:solidFill>
          </a:ln>
        </p:spPr>
        <p:style>
          <a:lnRef idx="1">
            <a:schemeClr val="accent4"/>
          </a:lnRef>
          <a:fillRef idx="2">
            <a:schemeClr val="accent4"/>
          </a:fillRef>
          <a:effectRef idx="1">
            <a:schemeClr val="accent4"/>
          </a:effectRef>
          <a:fontRef idx="minor">
            <a:schemeClr val="dk1"/>
          </a:fontRef>
        </p:style>
        <p:txBody>
          <a:bodyPr rtlCol="0" anchor="ctr"/>
          <a:lstStyle/>
          <a:p>
            <a:pPr algn="ctr" defTabSz="457200"/>
            <a:r>
              <a:rPr lang="en-US" altLang="zh-TW" sz="2800" dirty="0">
                <a:solidFill>
                  <a:prstClr val="black"/>
                </a:solidFill>
                <a:latin typeface="Calibri" panose="020F0502020204030204"/>
                <a:ea typeface="新細明體" panose="02020500000000000000" pitchFamily="18" charset="-120"/>
              </a:rPr>
              <a:t>Transformer Block</a:t>
            </a:r>
            <a:endParaRPr lang="zh-TW" altLang="en-US" sz="2800" dirty="0">
              <a:solidFill>
                <a:prstClr val="black"/>
              </a:solidFill>
              <a:latin typeface="Calibri" panose="020F0502020204030204"/>
              <a:ea typeface="新細明體" panose="02020500000000000000" pitchFamily="18" charset="-120"/>
            </a:endParaRPr>
          </a:p>
        </p:txBody>
      </p:sp>
      <p:cxnSp>
        <p:nvCxnSpPr>
          <p:cNvPr id="34" name="直線單箭頭接點 33">
            <a:extLst>
              <a:ext uri="{FF2B5EF4-FFF2-40B4-BE49-F238E27FC236}">
                <a16:creationId xmlns:a16="http://schemas.microsoft.com/office/drawing/2014/main" id="{CF13C659-0C65-4AEF-B324-0BD7E5D7276E}"/>
              </a:ext>
            </a:extLst>
          </p:cNvPr>
          <p:cNvCxnSpPr>
            <a:cxnSpLocks/>
          </p:cNvCxnSpPr>
          <p:nvPr/>
        </p:nvCxnSpPr>
        <p:spPr>
          <a:xfrm flipV="1">
            <a:off x="3328041" y="4512963"/>
            <a:ext cx="0" cy="720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直線單箭頭接點 34">
            <a:extLst>
              <a:ext uri="{FF2B5EF4-FFF2-40B4-BE49-F238E27FC236}">
                <a16:creationId xmlns:a16="http://schemas.microsoft.com/office/drawing/2014/main" id="{35B69B2F-0450-47DA-ACFE-0429A5C187A3}"/>
              </a:ext>
            </a:extLst>
          </p:cNvPr>
          <p:cNvCxnSpPr>
            <a:cxnSpLocks/>
          </p:cNvCxnSpPr>
          <p:nvPr/>
        </p:nvCxnSpPr>
        <p:spPr>
          <a:xfrm flipV="1">
            <a:off x="4288963" y="4512963"/>
            <a:ext cx="0" cy="720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6" name="直線單箭頭接點 35">
            <a:extLst>
              <a:ext uri="{FF2B5EF4-FFF2-40B4-BE49-F238E27FC236}">
                <a16:creationId xmlns:a16="http://schemas.microsoft.com/office/drawing/2014/main" id="{FBF973B1-6996-4814-B85F-8C61F8B6AD5C}"/>
              </a:ext>
            </a:extLst>
          </p:cNvPr>
          <p:cNvCxnSpPr>
            <a:cxnSpLocks/>
          </p:cNvCxnSpPr>
          <p:nvPr/>
        </p:nvCxnSpPr>
        <p:spPr>
          <a:xfrm flipV="1">
            <a:off x="5259511" y="4494076"/>
            <a:ext cx="0" cy="720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直線單箭頭接點 36">
            <a:extLst>
              <a:ext uri="{FF2B5EF4-FFF2-40B4-BE49-F238E27FC236}">
                <a16:creationId xmlns:a16="http://schemas.microsoft.com/office/drawing/2014/main" id="{F993CDF3-44D7-4BC0-8151-758CF49D6970}"/>
              </a:ext>
            </a:extLst>
          </p:cNvPr>
          <p:cNvCxnSpPr>
            <a:cxnSpLocks/>
          </p:cNvCxnSpPr>
          <p:nvPr/>
        </p:nvCxnSpPr>
        <p:spPr>
          <a:xfrm flipV="1">
            <a:off x="6249309" y="4494076"/>
            <a:ext cx="0" cy="720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8" name="矩形 37">
            <a:extLst>
              <a:ext uri="{FF2B5EF4-FFF2-40B4-BE49-F238E27FC236}">
                <a16:creationId xmlns:a16="http://schemas.microsoft.com/office/drawing/2014/main" id="{11A2217A-4BEB-4BE9-BAA7-AA03F7911DC0}"/>
              </a:ext>
            </a:extLst>
          </p:cNvPr>
          <p:cNvSpPr/>
          <p:nvPr/>
        </p:nvSpPr>
        <p:spPr>
          <a:xfrm>
            <a:off x="3100676" y="3880256"/>
            <a:ext cx="461666" cy="605813"/>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defTabSz="457200"/>
            <a:endParaRPr lang="zh-TW" altLang="en-US" dirty="0">
              <a:solidFill>
                <a:prstClr val="black"/>
              </a:solidFill>
              <a:latin typeface="Calibri" panose="020F0502020204030204"/>
              <a:ea typeface="新細明體" panose="02020500000000000000" pitchFamily="18" charset="-120"/>
            </a:endParaRPr>
          </a:p>
        </p:txBody>
      </p:sp>
      <p:sp>
        <p:nvSpPr>
          <p:cNvPr id="39" name="矩形 38">
            <a:extLst>
              <a:ext uri="{FF2B5EF4-FFF2-40B4-BE49-F238E27FC236}">
                <a16:creationId xmlns:a16="http://schemas.microsoft.com/office/drawing/2014/main" id="{242E638B-9DBB-4691-AF2F-D051E36F80E9}"/>
              </a:ext>
            </a:extLst>
          </p:cNvPr>
          <p:cNvSpPr/>
          <p:nvPr/>
        </p:nvSpPr>
        <p:spPr>
          <a:xfrm>
            <a:off x="4059600" y="3880255"/>
            <a:ext cx="465153" cy="605814"/>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defTabSz="457200"/>
            <a:endParaRPr lang="zh-TW" altLang="en-US" dirty="0">
              <a:solidFill>
                <a:prstClr val="black"/>
              </a:solidFill>
              <a:latin typeface="Calibri" panose="020F0502020204030204"/>
              <a:ea typeface="新細明體" panose="02020500000000000000" pitchFamily="18" charset="-120"/>
            </a:endParaRPr>
          </a:p>
        </p:txBody>
      </p:sp>
      <p:sp>
        <p:nvSpPr>
          <p:cNvPr id="40" name="矩形 39">
            <a:extLst>
              <a:ext uri="{FF2B5EF4-FFF2-40B4-BE49-F238E27FC236}">
                <a16:creationId xmlns:a16="http://schemas.microsoft.com/office/drawing/2014/main" id="{F856FE74-A174-4FDE-ACE9-87621D6FC8E5}"/>
              </a:ext>
            </a:extLst>
          </p:cNvPr>
          <p:cNvSpPr/>
          <p:nvPr/>
        </p:nvSpPr>
        <p:spPr>
          <a:xfrm>
            <a:off x="5022011" y="3880255"/>
            <a:ext cx="465153" cy="605814"/>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defTabSz="457200"/>
            <a:endParaRPr lang="zh-TW" altLang="en-US" dirty="0">
              <a:solidFill>
                <a:prstClr val="black"/>
              </a:solidFill>
              <a:latin typeface="Calibri" panose="020F0502020204030204"/>
              <a:ea typeface="新細明體" panose="02020500000000000000" pitchFamily="18" charset="-120"/>
            </a:endParaRPr>
          </a:p>
        </p:txBody>
      </p:sp>
      <p:sp>
        <p:nvSpPr>
          <p:cNvPr id="41" name="矩形 40">
            <a:extLst>
              <a:ext uri="{FF2B5EF4-FFF2-40B4-BE49-F238E27FC236}">
                <a16:creationId xmlns:a16="http://schemas.microsoft.com/office/drawing/2014/main" id="{AF3094DD-A8F5-459D-A483-E6F90192A42C}"/>
              </a:ext>
            </a:extLst>
          </p:cNvPr>
          <p:cNvSpPr/>
          <p:nvPr/>
        </p:nvSpPr>
        <p:spPr>
          <a:xfrm>
            <a:off x="6006915" y="3880255"/>
            <a:ext cx="465153" cy="605814"/>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defTabSz="457200"/>
            <a:endParaRPr lang="zh-TW" altLang="en-US" dirty="0">
              <a:solidFill>
                <a:prstClr val="black"/>
              </a:solidFill>
              <a:latin typeface="Calibri" panose="020F0502020204030204"/>
              <a:ea typeface="新細明體" panose="02020500000000000000" pitchFamily="18" charset="-120"/>
            </a:endParaRPr>
          </a:p>
        </p:txBody>
      </p:sp>
      <p:sp>
        <p:nvSpPr>
          <p:cNvPr id="42" name="矩形: 圓角 41">
            <a:extLst>
              <a:ext uri="{FF2B5EF4-FFF2-40B4-BE49-F238E27FC236}">
                <a16:creationId xmlns:a16="http://schemas.microsoft.com/office/drawing/2014/main" id="{87715D3B-1601-46F2-A80B-FADDBD539CEF}"/>
              </a:ext>
            </a:extLst>
          </p:cNvPr>
          <p:cNvSpPr/>
          <p:nvPr/>
        </p:nvSpPr>
        <p:spPr>
          <a:xfrm>
            <a:off x="2858677" y="4872963"/>
            <a:ext cx="3749387" cy="677590"/>
          </a:xfrm>
          <a:prstGeom prst="roundRect">
            <a:avLst/>
          </a:prstGeom>
          <a:solidFill>
            <a:schemeClr val="accent4">
              <a:lumMod val="40000"/>
              <a:lumOff val="60000"/>
            </a:schemeClr>
          </a:solidFill>
          <a:ln w="38100">
            <a:solidFill>
              <a:schemeClr val="tx1"/>
            </a:solidFill>
          </a:ln>
        </p:spPr>
        <p:style>
          <a:lnRef idx="1">
            <a:schemeClr val="accent4"/>
          </a:lnRef>
          <a:fillRef idx="2">
            <a:schemeClr val="accent4"/>
          </a:fillRef>
          <a:effectRef idx="1">
            <a:schemeClr val="accent4"/>
          </a:effectRef>
          <a:fontRef idx="minor">
            <a:schemeClr val="dk1"/>
          </a:fontRef>
        </p:style>
        <p:txBody>
          <a:bodyPr rtlCol="0" anchor="ctr"/>
          <a:lstStyle/>
          <a:p>
            <a:pPr algn="ctr" defTabSz="457200"/>
            <a:r>
              <a:rPr lang="en-US" altLang="zh-TW" sz="2800" dirty="0">
                <a:solidFill>
                  <a:prstClr val="black"/>
                </a:solidFill>
                <a:latin typeface="Calibri" panose="020F0502020204030204"/>
                <a:ea typeface="新細明體" panose="02020500000000000000" pitchFamily="18" charset="-120"/>
              </a:rPr>
              <a:t>Transformer Block</a:t>
            </a:r>
            <a:endParaRPr lang="zh-TW" altLang="en-US" sz="2800" dirty="0">
              <a:solidFill>
                <a:prstClr val="black"/>
              </a:solidFill>
              <a:latin typeface="Calibri" panose="020F0502020204030204"/>
              <a:ea typeface="新細明體" panose="02020500000000000000" pitchFamily="18" charset="-120"/>
            </a:endParaRPr>
          </a:p>
        </p:txBody>
      </p:sp>
      <p:sp>
        <p:nvSpPr>
          <p:cNvPr id="43" name="矩形: 圓角 42">
            <a:extLst>
              <a:ext uri="{FF2B5EF4-FFF2-40B4-BE49-F238E27FC236}">
                <a16:creationId xmlns:a16="http://schemas.microsoft.com/office/drawing/2014/main" id="{8FCBD377-180A-4F19-AA26-596A5374565A}"/>
              </a:ext>
            </a:extLst>
          </p:cNvPr>
          <p:cNvSpPr/>
          <p:nvPr/>
        </p:nvSpPr>
        <p:spPr>
          <a:xfrm>
            <a:off x="2826407" y="1693470"/>
            <a:ext cx="3749387" cy="677590"/>
          </a:xfrm>
          <a:prstGeom prst="roundRect">
            <a:avLst/>
          </a:prstGeom>
          <a:solidFill>
            <a:schemeClr val="accent4">
              <a:lumMod val="40000"/>
              <a:lumOff val="60000"/>
            </a:schemeClr>
          </a:solidFill>
          <a:ln w="38100">
            <a:solidFill>
              <a:schemeClr val="tx1"/>
            </a:solidFill>
          </a:ln>
        </p:spPr>
        <p:style>
          <a:lnRef idx="1">
            <a:schemeClr val="accent4"/>
          </a:lnRef>
          <a:fillRef idx="2">
            <a:schemeClr val="accent4"/>
          </a:fillRef>
          <a:effectRef idx="1">
            <a:schemeClr val="accent4"/>
          </a:effectRef>
          <a:fontRef idx="minor">
            <a:schemeClr val="dk1"/>
          </a:fontRef>
        </p:style>
        <p:txBody>
          <a:bodyPr rtlCol="0" anchor="ctr"/>
          <a:lstStyle/>
          <a:p>
            <a:pPr algn="ctr" defTabSz="457200"/>
            <a:r>
              <a:rPr lang="en-US" altLang="zh-TW" sz="2800" dirty="0">
                <a:solidFill>
                  <a:prstClr val="black"/>
                </a:solidFill>
                <a:latin typeface="Calibri" panose="020F0502020204030204"/>
                <a:ea typeface="新細明體" panose="02020500000000000000" pitchFamily="18" charset="-120"/>
              </a:rPr>
              <a:t>Transformer Block</a:t>
            </a:r>
            <a:endParaRPr lang="zh-TW" altLang="en-US" sz="2800" dirty="0">
              <a:solidFill>
                <a:prstClr val="black"/>
              </a:solidFill>
              <a:latin typeface="Calibri" panose="020F0502020204030204"/>
              <a:ea typeface="新細明體" panose="02020500000000000000" pitchFamily="18" charset="-120"/>
            </a:endParaRPr>
          </a:p>
        </p:txBody>
      </p:sp>
      <p:sp>
        <p:nvSpPr>
          <p:cNvPr id="44" name="文字方塊 43">
            <a:extLst>
              <a:ext uri="{FF2B5EF4-FFF2-40B4-BE49-F238E27FC236}">
                <a16:creationId xmlns:a16="http://schemas.microsoft.com/office/drawing/2014/main" id="{623699AC-303C-4C36-B04A-02C7AFC78F32}"/>
              </a:ext>
            </a:extLst>
          </p:cNvPr>
          <p:cNvSpPr txBox="1"/>
          <p:nvPr/>
        </p:nvSpPr>
        <p:spPr>
          <a:xfrm rot="5400000">
            <a:off x="2897692" y="2606178"/>
            <a:ext cx="1014761" cy="523220"/>
          </a:xfrm>
          <a:prstGeom prst="rect">
            <a:avLst/>
          </a:prstGeom>
          <a:noFill/>
        </p:spPr>
        <p:txBody>
          <a:bodyPr wrap="square" rtlCol="0">
            <a:spAutoFit/>
          </a:bodyPr>
          <a:lstStyle/>
          <a:p>
            <a:pPr defTabSz="457200"/>
            <a:r>
              <a:rPr lang="en-US" altLang="zh-TW" sz="2800" b="1" dirty="0">
                <a:solidFill>
                  <a:prstClr val="black"/>
                </a:solidFill>
                <a:latin typeface="Calibri" panose="020F0502020204030204"/>
                <a:ea typeface="新細明體" panose="02020500000000000000" pitchFamily="18" charset="-120"/>
              </a:rPr>
              <a:t>…</a:t>
            </a:r>
            <a:endParaRPr lang="zh-TW" altLang="en-US" sz="2800" b="1" dirty="0">
              <a:solidFill>
                <a:prstClr val="black"/>
              </a:solidFill>
              <a:latin typeface="Calibri" panose="020F0502020204030204"/>
              <a:ea typeface="新細明體" panose="02020500000000000000" pitchFamily="18" charset="-120"/>
            </a:endParaRPr>
          </a:p>
        </p:txBody>
      </p:sp>
      <p:sp>
        <p:nvSpPr>
          <p:cNvPr id="45" name="文字方塊 44">
            <a:extLst>
              <a:ext uri="{FF2B5EF4-FFF2-40B4-BE49-F238E27FC236}">
                <a16:creationId xmlns:a16="http://schemas.microsoft.com/office/drawing/2014/main" id="{278939A6-52E3-4762-A70E-A94CD68580DA}"/>
              </a:ext>
            </a:extLst>
          </p:cNvPr>
          <p:cNvSpPr txBox="1"/>
          <p:nvPr/>
        </p:nvSpPr>
        <p:spPr>
          <a:xfrm rot="5400000">
            <a:off x="3840110" y="2590438"/>
            <a:ext cx="1014761" cy="523220"/>
          </a:xfrm>
          <a:prstGeom prst="rect">
            <a:avLst/>
          </a:prstGeom>
          <a:noFill/>
        </p:spPr>
        <p:txBody>
          <a:bodyPr wrap="square" rtlCol="0">
            <a:spAutoFit/>
          </a:bodyPr>
          <a:lstStyle/>
          <a:p>
            <a:pPr defTabSz="457200"/>
            <a:r>
              <a:rPr lang="en-US" altLang="zh-TW" sz="2800" b="1" dirty="0">
                <a:solidFill>
                  <a:prstClr val="black"/>
                </a:solidFill>
                <a:latin typeface="Calibri" panose="020F0502020204030204"/>
                <a:ea typeface="新細明體" panose="02020500000000000000" pitchFamily="18" charset="-120"/>
              </a:rPr>
              <a:t>…</a:t>
            </a:r>
            <a:endParaRPr lang="zh-TW" altLang="en-US" sz="2800" b="1" dirty="0">
              <a:solidFill>
                <a:prstClr val="black"/>
              </a:solidFill>
              <a:latin typeface="Calibri" panose="020F0502020204030204"/>
              <a:ea typeface="新細明體" panose="02020500000000000000" pitchFamily="18" charset="-120"/>
            </a:endParaRPr>
          </a:p>
        </p:txBody>
      </p:sp>
      <p:sp>
        <p:nvSpPr>
          <p:cNvPr id="46" name="文字方塊 45">
            <a:extLst>
              <a:ext uri="{FF2B5EF4-FFF2-40B4-BE49-F238E27FC236}">
                <a16:creationId xmlns:a16="http://schemas.microsoft.com/office/drawing/2014/main" id="{82442F3D-55FC-4ED1-82BB-DD9E9329E295}"/>
              </a:ext>
            </a:extLst>
          </p:cNvPr>
          <p:cNvSpPr txBox="1"/>
          <p:nvPr/>
        </p:nvSpPr>
        <p:spPr>
          <a:xfrm rot="5400000">
            <a:off x="4839468" y="2597749"/>
            <a:ext cx="1014761" cy="523220"/>
          </a:xfrm>
          <a:prstGeom prst="rect">
            <a:avLst/>
          </a:prstGeom>
          <a:noFill/>
        </p:spPr>
        <p:txBody>
          <a:bodyPr wrap="square" rtlCol="0">
            <a:spAutoFit/>
          </a:bodyPr>
          <a:lstStyle/>
          <a:p>
            <a:pPr defTabSz="457200"/>
            <a:r>
              <a:rPr lang="en-US" altLang="zh-TW" sz="2800" b="1" dirty="0">
                <a:solidFill>
                  <a:prstClr val="black"/>
                </a:solidFill>
                <a:latin typeface="Calibri" panose="020F0502020204030204"/>
                <a:ea typeface="新細明體" panose="02020500000000000000" pitchFamily="18" charset="-120"/>
              </a:rPr>
              <a:t>…</a:t>
            </a:r>
            <a:endParaRPr lang="zh-TW" altLang="en-US" sz="2800" b="1" dirty="0">
              <a:solidFill>
                <a:prstClr val="black"/>
              </a:solidFill>
              <a:latin typeface="Calibri" panose="020F0502020204030204"/>
              <a:ea typeface="新細明體" panose="02020500000000000000" pitchFamily="18" charset="-120"/>
            </a:endParaRPr>
          </a:p>
        </p:txBody>
      </p:sp>
      <p:sp>
        <p:nvSpPr>
          <p:cNvPr id="47" name="文字方塊 46">
            <a:extLst>
              <a:ext uri="{FF2B5EF4-FFF2-40B4-BE49-F238E27FC236}">
                <a16:creationId xmlns:a16="http://schemas.microsoft.com/office/drawing/2014/main" id="{63743786-E038-4CF0-8DB9-661DA0361B70}"/>
              </a:ext>
            </a:extLst>
          </p:cNvPr>
          <p:cNvSpPr txBox="1"/>
          <p:nvPr/>
        </p:nvSpPr>
        <p:spPr>
          <a:xfrm rot="5400000">
            <a:off x="5770324" y="2583606"/>
            <a:ext cx="1014761" cy="523220"/>
          </a:xfrm>
          <a:prstGeom prst="rect">
            <a:avLst/>
          </a:prstGeom>
          <a:noFill/>
        </p:spPr>
        <p:txBody>
          <a:bodyPr wrap="square" rtlCol="0">
            <a:spAutoFit/>
          </a:bodyPr>
          <a:lstStyle/>
          <a:p>
            <a:pPr defTabSz="457200"/>
            <a:r>
              <a:rPr lang="en-US" altLang="zh-TW" sz="2800" b="1" dirty="0">
                <a:solidFill>
                  <a:prstClr val="black"/>
                </a:solidFill>
                <a:latin typeface="Calibri" panose="020F0502020204030204"/>
                <a:ea typeface="新細明體" panose="02020500000000000000" pitchFamily="18" charset="-120"/>
              </a:rPr>
              <a:t>…</a:t>
            </a:r>
            <a:endParaRPr lang="zh-TW" altLang="en-US" sz="2800" b="1" dirty="0">
              <a:solidFill>
                <a:prstClr val="black"/>
              </a:solidFill>
              <a:latin typeface="Calibri" panose="020F0502020204030204"/>
              <a:ea typeface="新細明體" panose="02020500000000000000" pitchFamily="18" charset="-120"/>
            </a:endParaRPr>
          </a:p>
        </p:txBody>
      </p:sp>
      <p:sp>
        <p:nvSpPr>
          <p:cNvPr id="48" name="左大括弧 47">
            <a:extLst>
              <a:ext uri="{FF2B5EF4-FFF2-40B4-BE49-F238E27FC236}">
                <a16:creationId xmlns:a16="http://schemas.microsoft.com/office/drawing/2014/main" id="{EF72DAE0-DFAD-4922-97F0-572A0CABFC7C}"/>
              </a:ext>
            </a:extLst>
          </p:cNvPr>
          <p:cNvSpPr/>
          <p:nvPr/>
        </p:nvSpPr>
        <p:spPr>
          <a:xfrm>
            <a:off x="2255403" y="1547311"/>
            <a:ext cx="442902" cy="4945562"/>
          </a:xfrm>
          <a:prstGeom prst="leftBrace">
            <a:avLst>
              <a:gd name="adj1" fmla="val 89090"/>
              <a:gd name="adj2" fmla="val 50000"/>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457200"/>
            <a:endParaRPr lang="zh-TW" altLang="en-US">
              <a:solidFill>
                <a:prstClr val="black"/>
              </a:solidFill>
              <a:latin typeface="Calibri" panose="020F0502020204030204"/>
              <a:ea typeface="新細明體" panose="02020500000000000000" pitchFamily="18" charset="-120"/>
            </a:endParaRPr>
          </a:p>
        </p:txBody>
      </p:sp>
      <p:sp>
        <p:nvSpPr>
          <p:cNvPr id="49" name="文字方塊 48">
            <a:extLst>
              <a:ext uri="{FF2B5EF4-FFF2-40B4-BE49-F238E27FC236}">
                <a16:creationId xmlns:a16="http://schemas.microsoft.com/office/drawing/2014/main" id="{9C04D70C-48DC-4A65-9D6B-2E8ABBFB5E69}"/>
              </a:ext>
            </a:extLst>
          </p:cNvPr>
          <p:cNvSpPr txBox="1"/>
          <p:nvPr/>
        </p:nvSpPr>
        <p:spPr>
          <a:xfrm>
            <a:off x="1239108" y="3755758"/>
            <a:ext cx="1381260" cy="523220"/>
          </a:xfrm>
          <a:prstGeom prst="rect">
            <a:avLst/>
          </a:prstGeom>
          <a:noFill/>
        </p:spPr>
        <p:txBody>
          <a:bodyPr wrap="square" rtlCol="0">
            <a:spAutoFit/>
          </a:bodyPr>
          <a:lstStyle/>
          <a:p>
            <a:pPr defTabSz="457200"/>
            <a:r>
              <a:rPr lang="en-US" altLang="zh-TW" sz="2800" dirty="0">
                <a:solidFill>
                  <a:prstClr val="black"/>
                </a:solidFill>
                <a:latin typeface="Calibri" panose="020F0502020204030204"/>
                <a:ea typeface="新細明體" panose="02020500000000000000" pitchFamily="18" charset="-120"/>
              </a:rPr>
              <a:t>BERT</a:t>
            </a:r>
            <a:endParaRPr lang="zh-TW" altLang="en-US" sz="2800" dirty="0">
              <a:solidFill>
                <a:prstClr val="black"/>
              </a:solidFill>
              <a:latin typeface="Calibri" panose="020F0502020204030204"/>
              <a:ea typeface="新細明體" panose="02020500000000000000" pitchFamily="18" charset="-120"/>
            </a:endParaRPr>
          </a:p>
        </p:txBody>
      </p:sp>
      <p:sp>
        <p:nvSpPr>
          <p:cNvPr id="50" name="矩形: 圓角 49">
            <a:extLst>
              <a:ext uri="{FF2B5EF4-FFF2-40B4-BE49-F238E27FC236}">
                <a16:creationId xmlns:a16="http://schemas.microsoft.com/office/drawing/2014/main" id="{7F24988D-BB46-4F70-83B7-11423E30ACC5}"/>
              </a:ext>
            </a:extLst>
          </p:cNvPr>
          <p:cNvSpPr/>
          <p:nvPr/>
        </p:nvSpPr>
        <p:spPr>
          <a:xfrm>
            <a:off x="7563937" y="2918817"/>
            <a:ext cx="1431782" cy="912703"/>
          </a:xfrm>
          <a:prstGeom prst="roundRect">
            <a:avLst/>
          </a:prstGeom>
          <a:ln w="38100">
            <a:solidFill>
              <a:srgbClr val="0000FF"/>
            </a:solidFill>
          </a:ln>
        </p:spPr>
        <p:style>
          <a:lnRef idx="1">
            <a:schemeClr val="accent5"/>
          </a:lnRef>
          <a:fillRef idx="2">
            <a:schemeClr val="accent5"/>
          </a:fillRef>
          <a:effectRef idx="1">
            <a:schemeClr val="accent5"/>
          </a:effectRef>
          <a:fontRef idx="minor">
            <a:schemeClr val="dk1"/>
          </a:fontRef>
        </p:style>
        <p:txBody>
          <a:bodyPr rtlCol="0" anchor="ctr"/>
          <a:lstStyle/>
          <a:p>
            <a:pPr algn="ctr" defTabSz="457200"/>
            <a:r>
              <a:rPr lang="en-US" altLang="zh-TW" sz="2400" dirty="0">
                <a:solidFill>
                  <a:prstClr val="black"/>
                </a:solidFill>
                <a:latin typeface="Calibri" panose="020F0502020204030204"/>
                <a:ea typeface="新細明體" panose="02020500000000000000" pitchFamily="18" charset="-120"/>
              </a:rPr>
              <a:t>POS</a:t>
            </a:r>
          </a:p>
          <a:p>
            <a:pPr algn="ctr" defTabSz="457200"/>
            <a:r>
              <a:rPr lang="en-US" altLang="zh-TW" sz="2400" dirty="0">
                <a:solidFill>
                  <a:prstClr val="black"/>
                </a:solidFill>
                <a:latin typeface="Calibri" panose="020F0502020204030204"/>
                <a:ea typeface="新細明體" panose="02020500000000000000" pitchFamily="18" charset="-120"/>
              </a:rPr>
              <a:t>Classifier</a:t>
            </a:r>
            <a:endParaRPr lang="zh-TW" altLang="en-US" sz="2400" dirty="0">
              <a:solidFill>
                <a:prstClr val="black"/>
              </a:solidFill>
              <a:latin typeface="Calibri" panose="020F0502020204030204"/>
              <a:ea typeface="新細明體" panose="02020500000000000000" pitchFamily="18" charset="-120"/>
            </a:endParaRPr>
          </a:p>
        </p:txBody>
      </p:sp>
      <p:sp>
        <p:nvSpPr>
          <p:cNvPr id="51" name="矩形: 圓角 50">
            <a:extLst>
              <a:ext uri="{FF2B5EF4-FFF2-40B4-BE49-F238E27FC236}">
                <a16:creationId xmlns:a16="http://schemas.microsoft.com/office/drawing/2014/main" id="{66EC3AF7-0867-4E6A-A37E-DE5C3C12BDDB}"/>
              </a:ext>
            </a:extLst>
          </p:cNvPr>
          <p:cNvSpPr/>
          <p:nvPr/>
        </p:nvSpPr>
        <p:spPr>
          <a:xfrm>
            <a:off x="7515343" y="4478988"/>
            <a:ext cx="1431782" cy="912703"/>
          </a:xfrm>
          <a:prstGeom prst="roundRect">
            <a:avLst/>
          </a:prstGeom>
          <a:ln w="38100">
            <a:solidFill>
              <a:srgbClr val="0000FF"/>
            </a:solidFill>
          </a:ln>
        </p:spPr>
        <p:style>
          <a:lnRef idx="1">
            <a:schemeClr val="accent5"/>
          </a:lnRef>
          <a:fillRef idx="2">
            <a:schemeClr val="accent5"/>
          </a:fillRef>
          <a:effectRef idx="1">
            <a:schemeClr val="accent5"/>
          </a:effectRef>
          <a:fontRef idx="minor">
            <a:schemeClr val="dk1"/>
          </a:fontRef>
        </p:style>
        <p:txBody>
          <a:bodyPr rtlCol="0" anchor="ctr"/>
          <a:lstStyle/>
          <a:p>
            <a:pPr algn="ctr" defTabSz="457200"/>
            <a:r>
              <a:rPr lang="en-US" altLang="zh-TW" sz="2400" dirty="0">
                <a:solidFill>
                  <a:prstClr val="black"/>
                </a:solidFill>
                <a:latin typeface="Calibri" panose="020F0502020204030204"/>
                <a:ea typeface="新細明體" panose="02020500000000000000" pitchFamily="18" charset="-120"/>
              </a:rPr>
              <a:t>NER</a:t>
            </a:r>
          </a:p>
          <a:p>
            <a:pPr algn="ctr" defTabSz="457200"/>
            <a:r>
              <a:rPr lang="en-US" altLang="zh-TW" sz="2400" dirty="0">
                <a:solidFill>
                  <a:prstClr val="black"/>
                </a:solidFill>
                <a:latin typeface="Calibri" panose="020F0502020204030204"/>
                <a:ea typeface="新細明體" panose="02020500000000000000" pitchFamily="18" charset="-120"/>
              </a:rPr>
              <a:t>Classifier</a:t>
            </a:r>
            <a:endParaRPr lang="zh-TW" altLang="en-US" sz="2400" dirty="0">
              <a:solidFill>
                <a:prstClr val="black"/>
              </a:solidFill>
              <a:latin typeface="Calibri" panose="020F0502020204030204"/>
              <a:ea typeface="新細明體" panose="02020500000000000000" pitchFamily="18" charset="-120"/>
            </a:endParaRPr>
          </a:p>
        </p:txBody>
      </p:sp>
      <p:cxnSp>
        <p:nvCxnSpPr>
          <p:cNvPr id="53" name="直線單箭頭接點 52">
            <a:extLst>
              <a:ext uri="{FF2B5EF4-FFF2-40B4-BE49-F238E27FC236}">
                <a16:creationId xmlns:a16="http://schemas.microsoft.com/office/drawing/2014/main" id="{5611F596-DE18-4958-907B-16499E61B1A1}"/>
              </a:ext>
            </a:extLst>
          </p:cNvPr>
          <p:cNvCxnSpPr>
            <a:cxnSpLocks/>
          </p:cNvCxnSpPr>
          <p:nvPr/>
        </p:nvCxnSpPr>
        <p:spPr>
          <a:xfrm flipV="1">
            <a:off x="6660288" y="3375169"/>
            <a:ext cx="844500" cy="76061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4" name="直線單箭頭接點 53">
            <a:extLst>
              <a:ext uri="{FF2B5EF4-FFF2-40B4-BE49-F238E27FC236}">
                <a16:creationId xmlns:a16="http://schemas.microsoft.com/office/drawing/2014/main" id="{B76EA856-28ED-4C47-B79F-8BA67DA05928}"/>
              </a:ext>
            </a:extLst>
          </p:cNvPr>
          <p:cNvCxnSpPr>
            <a:cxnSpLocks/>
          </p:cNvCxnSpPr>
          <p:nvPr/>
        </p:nvCxnSpPr>
        <p:spPr>
          <a:xfrm>
            <a:off x="6660288" y="4291566"/>
            <a:ext cx="844500" cy="67759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5" name="直線單箭頭接點 54">
            <a:extLst>
              <a:ext uri="{FF2B5EF4-FFF2-40B4-BE49-F238E27FC236}">
                <a16:creationId xmlns:a16="http://schemas.microsoft.com/office/drawing/2014/main" id="{581943C0-C1E1-45AA-BE8F-E094532A9BDE}"/>
              </a:ext>
            </a:extLst>
          </p:cNvPr>
          <p:cNvCxnSpPr>
            <a:cxnSpLocks/>
          </p:cNvCxnSpPr>
          <p:nvPr/>
        </p:nvCxnSpPr>
        <p:spPr>
          <a:xfrm>
            <a:off x="9050583" y="3329618"/>
            <a:ext cx="449452"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7" name="文字方塊 56">
            <a:extLst>
              <a:ext uri="{FF2B5EF4-FFF2-40B4-BE49-F238E27FC236}">
                <a16:creationId xmlns:a16="http://schemas.microsoft.com/office/drawing/2014/main" id="{45409629-3BF0-4769-91E9-B5B854F5FA4C}"/>
              </a:ext>
            </a:extLst>
          </p:cNvPr>
          <p:cNvSpPr txBox="1"/>
          <p:nvPr/>
        </p:nvSpPr>
        <p:spPr>
          <a:xfrm>
            <a:off x="9564360" y="2890997"/>
            <a:ext cx="1205522" cy="830997"/>
          </a:xfrm>
          <a:prstGeom prst="rect">
            <a:avLst/>
          </a:prstGeom>
          <a:noFill/>
        </p:spPr>
        <p:txBody>
          <a:bodyPr wrap="square" rtlCol="0">
            <a:spAutoFit/>
          </a:bodyPr>
          <a:lstStyle/>
          <a:p>
            <a:pPr defTabSz="457200"/>
            <a:r>
              <a:rPr lang="en-US" altLang="zh-TW" sz="2400" dirty="0">
                <a:solidFill>
                  <a:prstClr val="black"/>
                </a:solidFill>
                <a:latin typeface="Calibri" panose="020F0502020204030204"/>
                <a:ea typeface="新細明體" panose="02020500000000000000" pitchFamily="18" charset="-120"/>
              </a:rPr>
              <a:t>Noun?</a:t>
            </a:r>
          </a:p>
          <a:p>
            <a:pPr defTabSz="457200"/>
            <a:r>
              <a:rPr lang="en-US" altLang="zh-TW" sz="2400" dirty="0">
                <a:solidFill>
                  <a:prstClr val="black"/>
                </a:solidFill>
                <a:latin typeface="Calibri" panose="020F0502020204030204"/>
                <a:ea typeface="新細明體" panose="02020500000000000000" pitchFamily="18" charset="-120"/>
              </a:rPr>
              <a:t>Verb?</a:t>
            </a:r>
            <a:endParaRPr lang="zh-TW" altLang="en-US" sz="2400" dirty="0">
              <a:solidFill>
                <a:prstClr val="black"/>
              </a:solidFill>
              <a:latin typeface="Calibri" panose="020F0502020204030204"/>
              <a:ea typeface="新細明體" panose="02020500000000000000" pitchFamily="18" charset="-120"/>
            </a:endParaRPr>
          </a:p>
        </p:txBody>
      </p:sp>
      <p:sp>
        <p:nvSpPr>
          <p:cNvPr id="58" name="文字方塊 57">
            <a:extLst>
              <a:ext uri="{FF2B5EF4-FFF2-40B4-BE49-F238E27FC236}">
                <a16:creationId xmlns:a16="http://schemas.microsoft.com/office/drawing/2014/main" id="{0A459B01-720E-4A1B-89A1-91ACF4390005}"/>
              </a:ext>
            </a:extLst>
          </p:cNvPr>
          <p:cNvSpPr txBox="1"/>
          <p:nvPr/>
        </p:nvSpPr>
        <p:spPr>
          <a:xfrm>
            <a:off x="9564360" y="4478988"/>
            <a:ext cx="1205522" cy="830997"/>
          </a:xfrm>
          <a:prstGeom prst="rect">
            <a:avLst/>
          </a:prstGeom>
          <a:noFill/>
        </p:spPr>
        <p:txBody>
          <a:bodyPr wrap="square" rtlCol="0">
            <a:spAutoFit/>
          </a:bodyPr>
          <a:lstStyle/>
          <a:p>
            <a:pPr defTabSz="457200"/>
            <a:r>
              <a:rPr lang="en-US" altLang="zh-TW" sz="2400" dirty="0">
                <a:solidFill>
                  <a:prstClr val="black"/>
                </a:solidFill>
                <a:latin typeface="Calibri" panose="020F0502020204030204"/>
                <a:ea typeface="新細明體" panose="02020500000000000000" pitchFamily="18" charset="-120"/>
              </a:rPr>
              <a:t>Place?</a:t>
            </a:r>
          </a:p>
          <a:p>
            <a:pPr defTabSz="457200"/>
            <a:r>
              <a:rPr lang="en-US" altLang="zh-TW" sz="2400" dirty="0">
                <a:solidFill>
                  <a:prstClr val="black"/>
                </a:solidFill>
                <a:latin typeface="Calibri" panose="020F0502020204030204"/>
                <a:ea typeface="新細明體" panose="02020500000000000000" pitchFamily="18" charset="-120"/>
              </a:rPr>
              <a:t>Name?</a:t>
            </a:r>
            <a:endParaRPr lang="zh-TW" altLang="en-US" sz="2400" dirty="0">
              <a:solidFill>
                <a:prstClr val="black"/>
              </a:solidFill>
              <a:latin typeface="Calibri" panose="020F0502020204030204"/>
              <a:ea typeface="新細明體" panose="02020500000000000000" pitchFamily="18" charset="-120"/>
            </a:endParaRPr>
          </a:p>
        </p:txBody>
      </p:sp>
      <p:sp>
        <p:nvSpPr>
          <p:cNvPr id="15" name="文字方塊 14">
            <a:extLst>
              <a:ext uri="{FF2B5EF4-FFF2-40B4-BE49-F238E27FC236}">
                <a16:creationId xmlns:a16="http://schemas.microsoft.com/office/drawing/2014/main" id="{CA670B92-A5AD-CA7F-B8AE-D9138A265BC1}"/>
              </a:ext>
            </a:extLst>
          </p:cNvPr>
          <p:cNvSpPr txBox="1"/>
          <p:nvPr/>
        </p:nvSpPr>
        <p:spPr>
          <a:xfrm>
            <a:off x="2871093" y="6017185"/>
            <a:ext cx="1048215"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how</a:t>
            </a:r>
            <a:endPar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16" name="文字方塊 15">
            <a:extLst>
              <a:ext uri="{FF2B5EF4-FFF2-40B4-BE49-F238E27FC236}">
                <a16:creationId xmlns:a16="http://schemas.microsoft.com/office/drawing/2014/main" id="{9F6BC213-3628-C8CB-C32C-937F408326C6}"/>
              </a:ext>
            </a:extLst>
          </p:cNvPr>
          <p:cNvSpPr txBox="1"/>
          <p:nvPr/>
        </p:nvSpPr>
        <p:spPr>
          <a:xfrm>
            <a:off x="3779444" y="6005520"/>
            <a:ext cx="1048215"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are</a:t>
            </a:r>
            <a:endPar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26" name="文字方塊 25">
            <a:extLst>
              <a:ext uri="{FF2B5EF4-FFF2-40B4-BE49-F238E27FC236}">
                <a16:creationId xmlns:a16="http://schemas.microsoft.com/office/drawing/2014/main" id="{38404685-6BF6-09FA-8DB7-781DAD31DEF3}"/>
              </a:ext>
            </a:extLst>
          </p:cNvPr>
          <p:cNvSpPr txBox="1"/>
          <p:nvPr/>
        </p:nvSpPr>
        <p:spPr>
          <a:xfrm>
            <a:off x="5757963" y="6031208"/>
            <a:ext cx="1048215"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today</a:t>
            </a:r>
            <a:endPar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59" name="文字方塊 58">
            <a:extLst>
              <a:ext uri="{FF2B5EF4-FFF2-40B4-BE49-F238E27FC236}">
                <a16:creationId xmlns:a16="http://schemas.microsoft.com/office/drawing/2014/main" id="{68C6D393-9EF0-BC3A-4C00-42BEFCCB01F0}"/>
              </a:ext>
            </a:extLst>
          </p:cNvPr>
          <p:cNvSpPr txBox="1"/>
          <p:nvPr/>
        </p:nvSpPr>
        <p:spPr>
          <a:xfrm>
            <a:off x="8297220" y="1890288"/>
            <a:ext cx="1431782" cy="523220"/>
          </a:xfrm>
          <a:prstGeom prst="rect">
            <a:avLst/>
          </a:prstGeom>
          <a:noFill/>
        </p:spPr>
        <p:txBody>
          <a:bodyPr wrap="square" rtlCol="0">
            <a:spAutoFit/>
          </a:bodyPr>
          <a:lstStyle/>
          <a:p>
            <a:r>
              <a:rPr lang="en-US" altLang="zh-TW" sz="2800" b="1" i="1" u="sng" dirty="0"/>
              <a:t>Probing </a:t>
            </a:r>
            <a:endParaRPr lang="zh-TW" altLang="en-US" sz="2800" b="1" i="1" u="sng" dirty="0"/>
          </a:p>
        </p:txBody>
      </p:sp>
      <p:cxnSp>
        <p:nvCxnSpPr>
          <p:cNvPr id="63" name="直線單箭頭接點 62">
            <a:extLst>
              <a:ext uri="{FF2B5EF4-FFF2-40B4-BE49-F238E27FC236}">
                <a16:creationId xmlns:a16="http://schemas.microsoft.com/office/drawing/2014/main" id="{4B6BD663-CB83-F4C0-4BC3-997D278D251F}"/>
              </a:ext>
            </a:extLst>
          </p:cNvPr>
          <p:cNvCxnSpPr>
            <a:cxnSpLocks/>
          </p:cNvCxnSpPr>
          <p:nvPr/>
        </p:nvCxnSpPr>
        <p:spPr>
          <a:xfrm>
            <a:off x="9020277" y="4935339"/>
            <a:ext cx="449452"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25714005"/>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51" grpId="0" animBg="1"/>
      <p:bldP spid="57" grpId="0"/>
      <p:bldP spid="58" grpId="0"/>
      <p:bldP spid="59" grpId="0"/>
    </p:bld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2CE2B8-F809-8340-9F09-053DB23BA0AC}"/>
              </a:ext>
            </a:extLst>
          </p:cNvPr>
          <p:cNvSpPr>
            <a:spLocks noGrp="1"/>
          </p:cNvSpPr>
          <p:nvPr>
            <p:ph type="title"/>
          </p:nvPr>
        </p:nvSpPr>
        <p:spPr/>
        <p:txBody>
          <a:bodyPr>
            <a:normAutofit/>
          </a:bodyPr>
          <a:lstStyle/>
          <a:p>
            <a:r>
              <a:rPr lang="en-US" altLang="zh-TW"/>
              <a:t>Schedule</a:t>
            </a:r>
            <a:endParaRPr lang="en-TW"/>
          </a:p>
        </p:txBody>
      </p:sp>
      <p:sp>
        <p:nvSpPr>
          <p:cNvPr id="3" name="Content Placeholder 2">
            <a:extLst>
              <a:ext uri="{FF2B5EF4-FFF2-40B4-BE49-F238E27FC236}">
                <a16:creationId xmlns:a16="http://schemas.microsoft.com/office/drawing/2014/main" id="{42A689D7-414B-D34C-9FE7-6D6CD22E3CBC}"/>
              </a:ext>
            </a:extLst>
          </p:cNvPr>
          <p:cNvSpPr>
            <a:spLocks noGrp="1"/>
          </p:cNvSpPr>
          <p:nvPr>
            <p:ph idx="1"/>
          </p:nvPr>
        </p:nvSpPr>
        <p:spPr>
          <a:xfrm>
            <a:off x="838200" y="1219200"/>
            <a:ext cx="10515600" cy="5365955"/>
          </a:xfrm>
        </p:spPr>
        <p:txBody>
          <a:bodyPr vert="horz" lIns="91440" tIns="45720" rIns="91440" bIns="45720" rtlCol="0" anchor="t">
            <a:normAutofit/>
          </a:bodyPr>
          <a:lstStyle/>
          <a:p>
            <a:pPr marL="0" indent="0" algn="l">
              <a:buNone/>
            </a:pPr>
            <a:r>
              <a:rPr lang="en-US" altLang="zh-TW" sz="2400">
                <a:solidFill>
                  <a:schemeClr val="bg2">
                    <a:lumMod val="90000"/>
                  </a:schemeClr>
                </a:solidFill>
                <a:ea typeface="新細明體"/>
                <a:cs typeface="Calibri"/>
              </a:rPr>
              <a:t>17:00 </a:t>
            </a:r>
            <a:r>
              <a:rPr lang="en-US" altLang="zh-TW" sz="2400">
                <a:solidFill>
                  <a:schemeClr val="bg2">
                    <a:lumMod val="90000"/>
                  </a:schemeClr>
                </a:solidFill>
              </a:rPr>
              <a:t>– </a:t>
            </a:r>
            <a:r>
              <a:rPr lang="en-US" altLang="zh-TW" sz="2400">
                <a:solidFill>
                  <a:schemeClr val="bg2">
                    <a:lumMod val="90000"/>
                  </a:schemeClr>
                </a:solidFill>
                <a:ea typeface="新細明體"/>
                <a:cs typeface="Calibri"/>
              </a:rPr>
              <a:t>17:10    </a:t>
            </a:r>
            <a:r>
              <a:rPr lang="en-US" altLang="zh-TW" sz="2400" b="1">
                <a:solidFill>
                  <a:schemeClr val="bg2">
                    <a:lumMod val="90000"/>
                  </a:schemeClr>
                </a:solidFill>
                <a:ea typeface="新細明體"/>
                <a:cs typeface="Calibri"/>
              </a:rPr>
              <a:t>Part 1</a:t>
            </a:r>
            <a:r>
              <a:rPr lang="en-US" altLang="zh-TW" sz="2400">
                <a:solidFill>
                  <a:schemeClr val="bg2">
                    <a:lumMod val="90000"/>
                  </a:schemeClr>
                </a:solidFill>
                <a:ea typeface="新細明體"/>
                <a:cs typeface="Calibri"/>
              </a:rPr>
              <a:t> Introduction [Hung-</a:t>
            </a:r>
            <a:r>
              <a:rPr lang="en-US" altLang="zh-TW" sz="2400" err="1">
                <a:solidFill>
                  <a:schemeClr val="bg2">
                    <a:lumMod val="90000"/>
                  </a:schemeClr>
                </a:solidFill>
                <a:ea typeface="新細明體"/>
                <a:cs typeface="Calibri"/>
              </a:rPr>
              <a:t>yi</a:t>
            </a:r>
            <a:r>
              <a:rPr lang="en-US" altLang="zh-TW" sz="2400">
                <a:solidFill>
                  <a:schemeClr val="bg2">
                    <a:lumMod val="90000"/>
                  </a:schemeClr>
                </a:solidFill>
                <a:ea typeface="新細明體"/>
                <a:cs typeface="Calibri"/>
              </a:rPr>
              <a:t>]</a:t>
            </a:r>
          </a:p>
          <a:p>
            <a:pPr marL="0" indent="0" algn="l">
              <a:buNone/>
            </a:pPr>
            <a:r>
              <a:rPr lang="en-US" altLang="zh-TW" sz="2400">
                <a:solidFill>
                  <a:schemeClr val="bg2">
                    <a:lumMod val="90000"/>
                  </a:schemeClr>
                </a:solidFill>
                <a:ea typeface="新細明體"/>
                <a:cs typeface="Calibri"/>
              </a:rPr>
              <a:t>17:10 </a:t>
            </a:r>
            <a:r>
              <a:rPr lang="en-US" altLang="zh-TW" sz="2400">
                <a:solidFill>
                  <a:schemeClr val="bg2">
                    <a:lumMod val="90000"/>
                  </a:schemeClr>
                </a:solidFill>
              </a:rPr>
              <a:t>– 17:40    </a:t>
            </a:r>
            <a:r>
              <a:rPr lang="en-US" altLang="zh-TW" sz="2400" b="1">
                <a:solidFill>
                  <a:schemeClr val="bg2">
                    <a:lumMod val="90000"/>
                  </a:schemeClr>
                </a:solidFill>
              </a:rPr>
              <a:t>Part 2</a:t>
            </a:r>
            <a:r>
              <a:rPr lang="en-US" altLang="zh-TW" sz="2400">
                <a:solidFill>
                  <a:schemeClr val="bg2">
                    <a:lumMod val="90000"/>
                  </a:schemeClr>
                </a:solidFill>
              </a:rPr>
              <a:t> Why do PLMs work </a:t>
            </a:r>
            <a:r>
              <a:rPr lang="en-US" altLang="zh-TW" sz="2400">
                <a:solidFill>
                  <a:schemeClr val="bg2">
                    <a:lumMod val="90000"/>
                  </a:schemeClr>
                </a:solidFill>
                <a:ea typeface="新細明體"/>
                <a:cs typeface="Calibri"/>
              </a:rPr>
              <a:t>[Hung-</a:t>
            </a:r>
            <a:r>
              <a:rPr lang="en-US" altLang="zh-TW" sz="2400" err="1">
                <a:solidFill>
                  <a:schemeClr val="bg2">
                    <a:lumMod val="90000"/>
                  </a:schemeClr>
                </a:solidFill>
                <a:ea typeface="新細明體"/>
                <a:cs typeface="Calibri"/>
              </a:rPr>
              <a:t>yi</a:t>
            </a:r>
            <a:r>
              <a:rPr lang="en-US" altLang="zh-TW" sz="2400">
                <a:solidFill>
                  <a:schemeClr val="bg2">
                    <a:lumMod val="90000"/>
                  </a:schemeClr>
                </a:solidFill>
                <a:ea typeface="新細明體"/>
                <a:cs typeface="Calibri"/>
              </a:rPr>
              <a:t>]</a:t>
            </a:r>
          </a:p>
          <a:p>
            <a:pPr marL="0" indent="0" algn="l">
              <a:buNone/>
            </a:pPr>
            <a:r>
              <a:rPr lang="en-US" altLang="zh-TW" sz="2400">
                <a:solidFill>
                  <a:schemeClr val="bg2">
                    <a:lumMod val="90000"/>
                  </a:schemeClr>
                </a:solidFill>
              </a:rPr>
              <a:t>17:40 – 18:20    </a:t>
            </a:r>
            <a:r>
              <a:rPr lang="en-US" altLang="zh-TW" sz="2400" b="1">
                <a:solidFill>
                  <a:schemeClr val="bg2">
                    <a:lumMod val="90000"/>
                  </a:schemeClr>
                </a:solidFill>
              </a:rPr>
              <a:t>Part 3</a:t>
            </a:r>
            <a:r>
              <a:rPr lang="en-US" altLang="zh-TW" sz="2400">
                <a:solidFill>
                  <a:schemeClr val="bg2">
                    <a:lumMod val="90000"/>
                  </a:schemeClr>
                </a:solidFill>
              </a:rPr>
              <a:t> How to use PLMs: Contrastive Learning for PLMs [Yung-Sung]</a:t>
            </a:r>
          </a:p>
          <a:p>
            <a:pPr marL="0" indent="0" algn="l">
              <a:buNone/>
            </a:pPr>
            <a:r>
              <a:rPr lang="en-US" altLang="zh-TW" sz="2400">
                <a:solidFill>
                  <a:schemeClr val="bg2">
                    <a:lumMod val="90000"/>
                  </a:schemeClr>
                </a:solidFill>
              </a:rPr>
              <a:t>18:20 – 18:30    Q&amp;A for Part 1+2+3</a:t>
            </a:r>
          </a:p>
          <a:p>
            <a:pPr marL="0" indent="0" algn="l">
              <a:buNone/>
            </a:pPr>
            <a:endParaRPr lang="en-US" altLang="zh-TW" sz="1000">
              <a:solidFill>
                <a:schemeClr val="bg2">
                  <a:lumMod val="90000"/>
                </a:schemeClr>
              </a:solidFill>
            </a:endParaRPr>
          </a:p>
          <a:p>
            <a:pPr marL="0" indent="0" algn="l">
              <a:buNone/>
            </a:pPr>
            <a:r>
              <a:rPr lang="en-US" altLang="zh-TW" sz="2400">
                <a:solidFill>
                  <a:schemeClr val="bg2">
                    <a:lumMod val="90000"/>
                  </a:schemeClr>
                </a:solidFill>
              </a:rPr>
              <a:t>18:30 – 18:40    Break</a:t>
            </a:r>
          </a:p>
          <a:p>
            <a:pPr marL="0" indent="0" algn="l">
              <a:buNone/>
            </a:pPr>
            <a:endParaRPr lang="en-US" altLang="zh-TW" sz="1000"/>
          </a:p>
          <a:p>
            <a:pPr marL="0" indent="0" algn="l">
              <a:buNone/>
            </a:pPr>
            <a:r>
              <a:rPr lang="en-US" altLang="zh-TW" sz="2400">
                <a:solidFill>
                  <a:schemeClr val="bg2">
                    <a:lumMod val="90000"/>
                  </a:schemeClr>
                </a:solidFill>
              </a:rPr>
              <a:t>18:40 – 19:05    </a:t>
            </a:r>
            <a:r>
              <a:rPr lang="en-US" altLang="zh-TW" sz="2400" b="1">
                <a:solidFill>
                  <a:schemeClr val="bg2">
                    <a:lumMod val="90000"/>
                  </a:schemeClr>
                </a:solidFill>
              </a:rPr>
              <a:t>Part 4</a:t>
            </a:r>
            <a:r>
              <a:rPr lang="en-US" altLang="zh-TW" sz="2400">
                <a:solidFill>
                  <a:schemeClr val="bg2">
                    <a:lumMod val="90000"/>
                  </a:schemeClr>
                </a:solidFill>
              </a:rPr>
              <a:t> How to use PLMs: Parameter-efficient fine-tuning [Cheng-</a:t>
            </a:r>
          </a:p>
          <a:p>
            <a:pPr marL="0" indent="0" algn="l">
              <a:buNone/>
            </a:pPr>
            <a:r>
              <a:rPr lang="en-US" altLang="zh-TW" sz="2400">
                <a:solidFill>
                  <a:schemeClr val="bg1"/>
                </a:solidFill>
              </a:rPr>
              <a:t>19:00 – 19:30    </a:t>
            </a:r>
            <a:r>
              <a:rPr lang="en-US" altLang="zh-TW" sz="2400" b="1">
                <a:solidFill>
                  <a:schemeClr val="bg1"/>
                </a:solidFill>
              </a:rPr>
              <a:t>Part 4</a:t>
            </a:r>
            <a:r>
              <a:rPr lang="en-US" altLang="zh-TW" sz="2400">
                <a:solidFill>
                  <a:schemeClr val="bg1"/>
                </a:solidFill>
              </a:rPr>
              <a:t> </a:t>
            </a:r>
            <a:r>
              <a:rPr lang="en-US" altLang="zh-TW" sz="2400">
                <a:solidFill>
                  <a:schemeClr val="bg2">
                    <a:lumMod val="90000"/>
                  </a:schemeClr>
                </a:solidFill>
              </a:rPr>
              <a:t>Han]</a:t>
            </a:r>
          </a:p>
          <a:p>
            <a:pPr marL="0" indent="0" algn="l">
              <a:buNone/>
            </a:pPr>
            <a:r>
              <a:rPr lang="en-US" altLang="zh-TW" sz="2400">
                <a:solidFill>
                  <a:schemeClr val="bg2">
                    <a:lumMod val="90000"/>
                  </a:schemeClr>
                </a:solidFill>
              </a:rPr>
              <a:t>19:05 – 19:50    </a:t>
            </a:r>
            <a:r>
              <a:rPr lang="en-US" altLang="zh-TW" sz="2400" b="1">
                <a:solidFill>
                  <a:schemeClr val="bg2">
                    <a:lumMod val="90000"/>
                  </a:schemeClr>
                </a:solidFill>
              </a:rPr>
              <a:t>Part 5</a:t>
            </a:r>
            <a:r>
              <a:rPr lang="en-US" altLang="zh-TW" sz="2400">
                <a:solidFill>
                  <a:schemeClr val="bg2">
                    <a:lumMod val="90000"/>
                  </a:schemeClr>
                </a:solidFill>
              </a:rPr>
              <a:t> How to use PLMs: Using PLMs with different amounts of data</a:t>
            </a:r>
          </a:p>
          <a:p>
            <a:pPr marL="0" indent="0" algn="l">
              <a:buNone/>
            </a:pPr>
            <a:r>
              <a:rPr lang="en-US" altLang="zh-TW" sz="2400">
                <a:solidFill>
                  <a:schemeClr val="bg1"/>
                </a:solidFill>
              </a:rPr>
              <a:t>19:30 – 20:15    </a:t>
            </a:r>
            <a:r>
              <a:rPr lang="en-US" altLang="zh-TW" sz="2400" b="1">
                <a:solidFill>
                  <a:schemeClr val="bg1"/>
                </a:solidFill>
              </a:rPr>
              <a:t>Part 5</a:t>
            </a:r>
            <a:r>
              <a:rPr lang="en-US" altLang="zh-TW" sz="2400">
                <a:solidFill>
                  <a:schemeClr val="bg1"/>
                </a:solidFill>
              </a:rPr>
              <a:t> </a:t>
            </a:r>
            <a:r>
              <a:rPr lang="en-US" altLang="zh-TW" sz="2400">
                <a:solidFill>
                  <a:schemeClr val="bg2">
                    <a:lumMod val="90000"/>
                  </a:schemeClr>
                </a:solidFill>
              </a:rPr>
              <a:t>[Cheng-Han]</a:t>
            </a:r>
          </a:p>
          <a:p>
            <a:pPr marL="0" indent="0" algn="l">
              <a:buNone/>
            </a:pPr>
            <a:r>
              <a:rPr lang="en-US" altLang="zh-TW" sz="2400"/>
              <a:t>19:50 – 20:00    Conclusion and Future work + Q&amp;A</a:t>
            </a:r>
            <a:endParaRPr lang="en-TW" sz="2400">
              <a:cs typeface="Calibri" panose="020F0502020204030204"/>
            </a:endParaRPr>
          </a:p>
        </p:txBody>
      </p:sp>
      <p:sp>
        <p:nvSpPr>
          <p:cNvPr id="4" name="日期版面配置區 3">
            <a:extLst>
              <a:ext uri="{FF2B5EF4-FFF2-40B4-BE49-F238E27FC236}">
                <a16:creationId xmlns:a16="http://schemas.microsoft.com/office/drawing/2014/main" id="{B3B59694-22D8-5A03-1550-61544B6D95FA}"/>
              </a:ext>
            </a:extLst>
          </p:cNvPr>
          <p:cNvSpPr>
            <a:spLocks noGrp="1"/>
          </p:cNvSpPr>
          <p:nvPr>
            <p:ph type="dt" sz="half" idx="10"/>
          </p:nvPr>
        </p:nvSpPr>
        <p:spPr/>
        <p:txBody>
          <a:bodyPr/>
          <a:lstStyle/>
          <a:p>
            <a:endParaRPr lang="en-TW"/>
          </a:p>
        </p:txBody>
      </p:sp>
    </p:spTree>
    <p:extLst>
      <p:ext uri="{BB962C8B-B14F-4D97-AF65-F5344CB8AC3E}">
        <p14:creationId xmlns:p14="http://schemas.microsoft.com/office/powerpoint/2010/main" val="721606274"/>
      </p:ext>
    </p:extLst>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 name="內容版面配置區 2">
            <a:extLst>
              <a:ext uri="{FF2B5EF4-FFF2-40B4-BE49-F238E27FC236}">
                <a16:creationId xmlns:a16="http://schemas.microsoft.com/office/drawing/2014/main" id="{54A3D107-F405-C0D8-C3C7-056569756A07}"/>
              </a:ext>
            </a:extLst>
          </p:cNvPr>
          <p:cNvSpPr>
            <a:spLocks noGrp="1"/>
          </p:cNvSpPr>
          <p:nvPr>
            <p:ph idx="1"/>
          </p:nvPr>
        </p:nvSpPr>
        <p:spPr/>
        <p:txBody>
          <a:bodyPr>
            <a:normAutofit/>
          </a:bodyPr>
          <a:lstStyle/>
          <a:p>
            <a:pPr marL="0" indent="0" algn="l">
              <a:buNone/>
            </a:pPr>
            <a:r>
              <a:rPr lang="en-US" altLang="zh-TW" sz="4000" b="1">
                <a:solidFill>
                  <a:schemeClr val="bg1"/>
                </a:solidFill>
              </a:rPr>
              <a:t>Conclusion and Future Work + Q&amp;A</a:t>
            </a:r>
          </a:p>
          <a:p>
            <a:pPr marL="0" indent="0" algn="l">
              <a:buNone/>
            </a:pPr>
            <a:endParaRPr lang="en-US" altLang="zh-TW" sz="4000" b="1">
              <a:solidFill>
                <a:schemeClr val="bg1"/>
              </a:solidFill>
            </a:endParaRPr>
          </a:p>
        </p:txBody>
      </p:sp>
      <p:grpSp>
        <p:nvGrpSpPr>
          <p:cNvPr id="10" name="群組 9">
            <a:extLst>
              <a:ext uri="{FF2B5EF4-FFF2-40B4-BE49-F238E27FC236}">
                <a16:creationId xmlns:a16="http://schemas.microsoft.com/office/drawing/2014/main" id="{DC4199FB-FC8F-428A-C56D-0B325D307B1D}"/>
              </a:ext>
            </a:extLst>
          </p:cNvPr>
          <p:cNvGrpSpPr/>
          <p:nvPr/>
        </p:nvGrpSpPr>
        <p:grpSpPr>
          <a:xfrm>
            <a:off x="173482" y="217484"/>
            <a:ext cx="4667766" cy="660340"/>
            <a:chOff x="173482" y="217484"/>
            <a:chExt cx="4667766" cy="660340"/>
          </a:xfrm>
        </p:grpSpPr>
        <p:grpSp>
          <p:nvGrpSpPr>
            <p:cNvPr id="11" name="群組 10">
              <a:extLst>
                <a:ext uri="{FF2B5EF4-FFF2-40B4-BE49-F238E27FC236}">
                  <a16:creationId xmlns:a16="http://schemas.microsoft.com/office/drawing/2014/main" id="{E322EC16-AB95-3E1C-806F-699E67C55E6F}"/>
                </a:ext>
              </a:extLst>
            </p:cNvPr>
            <p:cNvGrpSpPr>
              <a:grpSpLocks noChangeAspect="1"/>
            </p:cNvGrpSpPr>
            <p:nvPr/>
          </p:nvGrpSpPr>
          <p:grpSpPr>
            <a:xfrm>
              <a:off x="173482" y="218108"/>
              <a:ext cx="978897" cy="659716"/>
              <a:chOff x="2946400" y="1352853"/>
              <a:chExt cx="1219729" cy="822022"/>
            </a:xfrm>
          </p:grpSpPr>
          <p:sp>
            <p:nvSpPr>
              <p:cNvPr id="13" name="矩形 12">
                <a:extLst>
                  <a:ext uri="{FF2B5EF4-FFF2-40B4-BE49-F238E27FC236}">
                    <a16:creationId xmlns:a16="http://schemas.microsoft.com/office/drawing/2014/main" id="{3E51CA4A-CEDA-17F7-6EB4-2653BBEA107B}"/>
                  </a:ext>
                </a:extLst>
              </p:cNvPr>
              <p:cNvSpPr/>
              <p:nvPr/>
            </p:nvSpPr>
            <p:spPr>
              <a:xfrm>
                <a:off x="2946400" y="1402935"/>
                <a:ext cx="1025525" cy="771940"/>
              </a:xfrm>
              <a:prstGeom prst="rect">
                <a:avLst/>
              </a:prstGeom>
              <a:solidFill>
                <a:srgbClr val="DD22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14" name="矩形 13">
                <a:extLst>
                  <a:ext uri="{FF2B5EF4-FFF2-40B4-BE49-F238E27FC236}">
                    <a16:creationId xmlns:a16="http://schemas.microsoft.com/office/drawing/2014/main" id="{E91F8F49-EB47-63B4-BD4F-9B9033C83ADB}"/>
                  </a:ext>
                </a:extLst>
              </p:cNvPr>
              <p:cNvSpPr/>
              <p:nvPr/>
            </p:nvSpPr>
            <p:spPr>
              <a:xfrm>
                <a:off x="3219269" y="1677172"/>
                <a:ext cx="482781" cy="227828"/>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15" name="矩形 14">
                <a:extLst>
                  <a:ext uri="{FF2B5EF4-FFF2-40B4-BE49-F238E27FC236}">
                    <a16:creationId xmlns:a16="http://schemas.microsoft.com/office/drawing/2014/main" id="{3A8A9F71-AC09-9BB2-370D-92AAF48326DE}"/>
                  </a:ext>
                </a:extLst>
              </p:cNvPr>
              <p:cNvSpPr/>
              <p:nvPr/>
            </p:nvSpPr>
            <p:spPr>
              <a:xfrm>
                <a:off x="3702050" y="1352853"/>
                <a:ext cx="269875" cy="113997"/>
              </a:xfrm>
              <a:prstGeom prst="rect">
                <a:avLst/>
              </a:prstGeom>
              <a:solidFill>
                <a:srgbClr val="DD22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TW"/>
                  <a:t>     </a:t>
                </a:r>
                <a:endParaRPr kumimoji="1" lang="zh-TW" altLang="en-US"/>
              </a:p>
            </p:txBody>
          </p:sp>
          <p:sp>
            <p:nvSpPr>
              <p:cNvPr id="16" name="矩形 15">
                <a:extLst>
                  <a:ext uri="{FF2B5EF4-FFF2-40B4-BE49-F238E27FC236}">
                    <a16:creationId xmlns:a16="http://schemas.microsoft.com/office/drawing/2014/main" id="{E0EF4D14-692A-711E-6A80-9F5BD493B5D5}"/>
                  </a:ext>
                </a:extLst>
              </p:cNvPr>
              <p:cNvSpPr/>
              <p:nvPr/>
            </p:nvSpPr>
            <p:spPr>
              <a:xfrm>
                <a:off x="3896254" y="1905000"/>
                <a:ext cx="269875" cy="269875"/>
              </a:xfrm>
              <a:prstGeom prst="rect">
                <a:avLst/>
              </a:prstGeom>
              <a:solidFill>
                <a:srgbClr val="DD22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TW"/>
                  <a:t>    </a:t>
                </a:r>
                <a:endParaRPr kumimoji="1" lang="zh-TW" altLang="en-US"/>
              </a:p>
            </p:txBody>
          </p:sp>
        </p:grpSp>
        <p:sp>
          <p:nvSpPr>
            <p:cNvPr id="12" name="文字方塊 11">
              <a:extLst>
                <a:ext uri="{FF2B5EF4-FFF2-40B4-BE49-F238E27FC236}">
                  <a16:creationId xmlns:a16="http://schemas.microsoft.com/office/drawing/2014/main" id="{C5B79EF2-58EA-1B0D-B00F-22E771957D84}"/>
                </a:ext>
              </a:extLst>
            </p:cNvPr>
            <p:cNvSpPr txBox="1"/>
            <p:nvPr/>
          </p:nvSpPr>
          <p:spPr>
            <a:xfrm>
              <a:off x="1215512" y="217484"/>
              <a:ext cx="3625736" cy="646331"/>
            </a:xfrm>
            <a:prstGeom prst="rect">
              <a:avLst/>
            </a:prstGeom>
            <a:noFill/>
          </p:spPr>
          <p:txBody>
            <a:bodyPr wrap="none" rtlCol="0">
              <a:spAutoFit/>
            </a:bodyPr>
            <a:lstStyle/>
            <a:p>
              <a:r>
                <a:rPr lang="en" altLang="zh-TW" sz="3600" b="1" i="0">
                  <a:solidFill>
                    <a:schemeClr val="bg1"/>
                  </a:solidFill>
                  <a:effectLst/>
                  <a:latin typeface="Space Grotesk"/>
                </a:rPr>
                <a:t>2022 AACL-IJCNLP</a:t>
              </a:r>
            </a:p>
          </p:txBody>
        </p:sp>
      </p:grpSp>
    </p:spTree>
    <p:extLst>
      <p:ext uri="{BB962C8B-B14F-4D97-AF65-F5344CB8AC3E}">
        <p14:creationId xmlns:p14="http://schemas.microsoft.com/office/powerpoint/2010/main" val="1675682534"/>
      </p:ext>
    </p:extLst>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F86A98A-73FB-8B84-4C1D-1303C050DA24}"/>
              </a:ext>
            </a:extLst>
          </p:cNvPr>
          <p:cNvSpPr>
            <a:spLocks noGrp="1"/>
          </p:cNvSpPr>
          <p:nvPr>
            <p:ph type="title"/>
          </p:nvPr>
        </p:nvSpPr>
        <p:spPr/>
        <p:txBody>
          <a:bodyPr/>
          <a:lstStyle/>
          <a:p>
            <a:r>
              <a:rPr kumimoji="1" lang="en-US" altLang="zh-TW"/>
              <a:t>Conclusion</a:t>
            </a:r>
            <a:endParaRPr kumimoji="1" lang="zh-TW" altLang="en-US"/>
          </a:p>
        </p:txBody>
      </p:sp>
      <p:sp>
        <p:nvSpPr>
          <p:cNvPr id="3" name="內容版面配置區 2">
            <a:extLst>
              <a:ext uri="{FF2B5EF4-FFF2-40B4-BE49-F238E27FC236}">
                <a16:creationId xmlns:a16="http://schemas.microsoft.com/office/drawing/2014/main" id="{F600BD8F-E53A-458A-930B-AF67F2EE962C}"/>
              </a:ext>
            </a:extLst>
          </p:cNvPr>
          <p:cNvSpPr>
            <a:spLocks noGrp="1"/>
          </p:cNvSpPr>
          <p:nvPr>
            <p:ph idx="1"/>
          </p:nvPr>
        </p:nvSpPr>
        <p:spPr/>
        <p:txBody>
          <a:bodyPr/>
          <a:lstStyle/>
          <a:p>
            <a:r>
              <a:rPr kumimoji="1" lang="en-US" altLang="zh-TW" dirty="0"/>
              <a:t>Researchers have studied why PLMs are useful from many aspects</a:t>
            </a:r>
          </a:p>
          <a:p>
            <a:r>
              <a:rPr kumimoji="1" lang="en-US" altLang="zh-TW" dirty="0"/>
              <a:t>Contrastive learning is a powerful method to obtain high quality sentence embedding in an unsupervised way</a:t>
            </a:r>
          </a:p>
          <a:p>
            <a:r>
              <a:rPr kumimoji="1" lang="en-US" altLang="zh-TW" dirty="0"/>
              <a:t>Parameter-efficient fine-tuning can achieve comparable performance to full-model fine-tuning </a:t>
            </a:r>
          </a:p>
          <a:p>
            <a:r>
              <a:rPr kumimoji="1" lang="en-US" altLang="zh-TW" dirty="0"/>
              <a:t>PLMs can be used in with different amount of labeled and unlabeled datasets, and incorporating human knowledge is very critical the performance </a:t>
            </a:r>
            <a:endParaRPr kumimoji="1" lang="zh-TW" altLang="en-US" dirty="0"/>
          </a:p>
        </p:txBody>
      </p:sp>
      <p:sp>
        <p:nvSpPr>
          <p:cNvPr id="4" name="日期版面配置區 3">
            <a:extLst>
              <a:ext uri="{FF2B5EF4-FFF2-40B4-BE49-F238E27FC236}">
                <a16:creationId xmlns:a16="http://schemas.microsoft.com/office/drawing/2014/main" id="{4B225ADF-FE36-5E1D-E2AB-79E0D5ABC432}"/>
              </a:ext>
            </a:extLst>
          </p:cNvPr>
          <p:cNvSpPr>
            <a:spLocks noGrp="1"/>
          </p:cNvSpPr>
          <p:nvPr>
            <p:ph type="dt" sz="half" idx="10"/>
          </p:nvPr>
        </p:nvSpPr>
        <p:spPr/>
        <p:txBody>
          <a:bodyPr/>
          <a:lstStyle/>
          <a:p>
            <a:endParaRPr lang="en-TW"/>
          </a:p>
        </p:txBody>
      </p:sp>
    </p:spTree>
    <p:extLst>
      <p:ext uri="{BB962C8B-B14F-4D97-AF65-F5344CB8AC3E}">
        <p14:creationId xmlns:p14="http://schemas.microsoft.com/office/powerpoint/2010/main" val="3406009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A020E3C-40F7-1AE0-30E6-AC7BA8B347B6}"/>
              </a:ext>
            </a:extLst>
          </p:cNvPr>
          <p:cNvSpPr>
            <a:spLocks noGrp="1"/>
          </p:cNvSpPr>
          <p:nvPr>
            <p:ph type="title"/>
          </p:nvPr>
        </p:nvSpPr>
        <p:spPr/>
        <p:txBody>
          <a:bodyPr/>
          <a:lstStyle/>
          <a:p>
            <a:r>
              <a:rPr kumimoji="1" lang="en-US" altLang="zh-TW"/>
              <a:t>Future work</a:t>
            </a:r>
            <a:endParaRPr kumimoji="1" lang="zh-TW" altLang="en-US"/>
          </a:p>
        </p:txBody>
      </p:sp>
      <p:sp>
        <p:nvSpPr>
          <p:cNvPr id="3" name="內容版面配置區 2">
            <a:extLst>
              <a:ext uri="{FF2B5EF4-FFF2-40B4-BE49-F238E27FC236}">
                <a16:creationId xmlns:a16="http://schemas.microsoft.com/office/drawing/2014/main" id="{9769CF8C-8429-D4BB-A6A4-D8B97162E21D}"/>
              </a:ext>
            </a:extLst>
          </p:cNvPr>
          <p:cNvSpPr>
            <a:spLocks noGrp="1"/>
          </p:cNvSpPr>
          <p:nvPr>
            <p:ph idx="1"/>
          </p:nvPr>
        </p:nvSpPr>
        <p:spPr/>
        <p:txBody>
          <a:bodyPr/>
          <a:lstStyle/>
          <a:p>
            <a:r>
              <a:rPr kumimoji="1" lang="en-US" altLang="zh-TW"/>
              <a:t>Why PLMs work is not completely answered yet, including the mathematical theory / learning theory behind the PLMs</a:t>
            </a:r>
          </a:p>
          <a:p>
            <a:r>
              <a:rPr kumimoji="1" lang="en-US" altLang="zh-TW"/>
              <a:t>How can we create better negative and positive samples for contrastive learning in an unsupervised way?</a:t>
            </a:r>
          </a:p>
          <a:p>
            <a:r>
              <a:rPr kumimoji="1" lang="en-US" altLang="zh-TW"/>
              <a:t>How can we combine parameter-efficient fine-tuning methods with other methods (pruning, compression, quantization) to further reduce the parameters?</a:t>
            </a:r>
          </a:p>
          <a:p>
            <a:r>
              <a:rPr kumimoji="1" lang="en-US" altLang="zh-TW"/>
              <a:t>How does those few-shot learning methods perform domain-specific datasets?</a:t>
            </a:r>
          </a:p>
          <a:p>
            <a:r>
              <a:rPr kumimoji="1" lang="en-US" altLang="zh-TW"/>
              <a:t>How trust-worthy are the prediction of PLMs, especially in few-shot and zero-shot?</a:t>
            </a:r>
          </a:p>
          <a:p>
            <a:endParaRPr kumimoji="1" lang="zh-TW" altLang="en-US"/>
          </a:p>
        </p:txBody>
      </p:sp>
      <p:sp>
        <p:nvSpPr>
          <p:cNvPr id="4" name="日期版面配置區 3">
            <a:extLst>
              <a:ext uri="{FF2B5EF4-FFF2-40B4-BE49-F238E27FC236}">
                <a16:creationId xmlns:a16="http://schemas.microsoft.com/office/drawing/2014/main" id="{CA60AB90-037D-5850-B2ED-1D09BFB0C2C1}"/>
              </a:ext>
            </a:extLst>
          </p:cNvPr>
          <p:cNvSpPr>
            <a:spLocks noGrp="1"/>
          </p:cNvSpPr>
          <p:nvPr>
            <p:ph type="dt" sz="half" idx="10"/>
          </p:nvPr>
        </p:nvSpPr>
        <p:spPr/>
        <p:txBody>
          <a:bodyPr/>
          <a:lstStyle/>
          <a:p>
            <a:endParaRPr lang="en-TW"/>
          </a:p>
        </p:txBody>
      </p:sp>
    </p:spTree>
    <p:extLst>
      <p:ext uri="{BB962C8B-B14F-4D97-AF65-F5344CB8AC3E}">
        <p14:creationId xmlns:p14="http://schemas.microsoft.com/office/powerpoint/2010/main" val="1070447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A020E3C-40F7-1AE0-30E6-AC7BA8B347B6}"/>
              </a:ext>
            </a:extLst>
          </p:cNvPr>
          <p:cNvSpPr>
            <a:spLocks noGrp="1"/>
          </p:cNvSpPr>
          <p:nvPr>
            <p:ph type="title"/>
          </p:nvPr>
        </p:nvSpPr>
        <p:spPr/>
        <p:txBody>
          <a:bodyPr/>
          <a:lstStyle/>
          <a:p>
            <a:r>
              <a:rPr kumimoji="1" lang="en-US" altLang="zh-TW"/>
              <a:t>Future work</a:t>
            </a:r>
            <a:endParaRPr kumimoji="1" lang="zh-TW" altLang="en-US"/>
          </a:p>
        </p:txBody>
      </p:sp>
      <p:sp>
        <p:nvSpPr>
          <p:cNvPr id="3" name="內容版面配置區 2">
            <a:extLst>
              <a:ext uri="{FF2B5EF4-FFF2-40B4-BE49-F238E27FC236}">
                <a16:creationId xmlns:a16="http://schemas.microsoft.com/office/drawing/2014/main" id="{9769CF8C-8429-D4BB-A6A4-D8B97162E21D}"/>
              </a:ext>
            </a:extLst>
          </p:cNvPr>
          <p:cNvSpPr>
            <a:spLocks noGrp="1"/>
          </p:cNvSpPr>
          <p:nvPr>
            <p:ph idx="1"/>
          </p:nvPr>
        </p:nvSpPr>
        <p:spPr/>
        <p:txBody>
          <a:bodyPr/>
          <a:lstStyle/>
          <a:p>
            <a:r>
              <a:rPr kumimoji="1" lang="en-US" altLang="zh-TW" dirty="0"/>
              <a:t>Why is the variance between different prompts very large for certain tasks? Does this imply the PLM fail to understand human language?</a:t>
            </a:r>
          </a:p>
          <a:p>
            <a:r>
              <a:rPr kumimoji="1" lang="en-US" altLang="zh-TW" dirty="0"/>
              <a:t>How do we continuously adapt PLMs to different domain and datasets from different time?</a:t>
            </a:r>
          </a:p>
          <a:p>
            <a:endParaRPr kumimoji="1" lang="en-US" altLang="zh-TW" dirty="0"/>
          </a:p>
          <a:p>
            <a:endParaRPr kumimoji="1" lang="en-US" altLang="zh-TW" dirty="0"/>
          </a:p>
          <a:p>
            <a:pPr marL="0" indent="0">
              <a:buNone/>
            </a:pPr>
            <a:endParaRPr kumimoji="1" lang="en-US" altLang="zh-TW" dirty="0"/>
          </a:p>
          <a:p>
            <a:pPr marL="0" indent="0">
              <a:buNone/>
            </a:pPr>
            <a:r>
              <a:rPr kumimoji="1" lang="en-US" altLang="zh-TW" dirty="0"/>
              <a:t>Still a long way to go!</a:t>
            </a:r>
          </a:p>
          <a:p>
            <a:endParaRPr kumimoji="1" lang="zh-TW" altLang="en-US" dirty="0"/>
          </a:p>
        </p:txBody>
      </p:sp>
      <p:sp>
        <p:nvSpPr>
          <p:cNvPr id="4" name="日期版面配置區 3">
            <a:extLst>
              <a:ext uri="{FF2B5EF4-FFF2-40B4-BE49-F238E27FC236}">
                <a16:creationId xmlns:a16="http://schemas.microsoft.com/office/drawing/2014/main" id="{CA60AB90-037D-5850-B2ED-1D09BFB0C2C1}"/>
              </a:ext>
            </a:extLst>
          </p:cNvPr>
          <p:cNvSpPr>
            <a:spLocks noGrp="1"/>
          </p:cNvSpPr>
          <p:nvPr>
            <p:ph type="dt" sz="half" idx="10"/>
          </p:nvPr>
        </p:nvSpPr>
        <p:spPr/>
        <p:txBody>
          <a:bodyPr/>
          <a:lstStyle/>
          <a:p>
            <a:endParaRPr lang="en-TW"/>
          </a:p>
        </p:txBody>
      </p:sp>
    </p:spTree>
    <p:extLst>
      <p:ext uri="{BB962C8B-B14F-4D97-AF65-F5344CB8AC3E}">
        <p14:creationId xmlns:p14="http://schemas.microsoft.com/office/powerpoint/2010/main" val="1466918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5799AE-D820-6949-A9A5-D2B8D6D36191}"/>
              </a:ext>
            </a:extLst>
          </p:cNvPr>
          <p:cNvSpPr>
            <a:spLocks noGrp="1"/>
          </p:cNvSpPr>
          <p:nvPr>
            <p:ph type="ctrTitle"/>
          </p:nvPr>
        </p:nvSpPr>
        <p:spPr>
          <a:xfrm>
            <a:off x="173483" y="1371868"/>
            <a:ext cx="5438676" cy="1704996"/>
          </a:xfrm>
        </p:spPr>
        <p:txBody>
          <a:bodyPr>
            <a:noAutofit/>
          </a:bodyPr>
          <a:lstStyle/>
          <a:p>
            <a:pPr algn="just"/>
            <a:r>
              <a:rPr lang="en" altLang="zh-TW" sz="3600" b="1" i="0" dirty="0">
                <a:solidFill>
                  <a:schemeClr val="bg1"/>
                </a:solidFill>
                <a:effectLst/>
                <a:latin typeface="+mn-lt"/>
              </a:rPr>
              <a:t>Recent Advances in </a:t>
            </a:r>
            <a:r>
              <a:rPr lang="en" altLang="zh-TW" sz="3600" b="1" dirty="0">
                <a:solidFill>
                  <a:schemeClr val="bg1"/>
                </a:solidFill>
                <a:latin typeface="+mn-lt"/>
              </a:rPr>
              <a:t>PLMs</a:t>
            </a:r>
            <a:r>
              <a:rPr lang="en" altLang="zh-TW" sz="3600" b="1" i="0" dirty="0">
                <a:solidFill>
                  <a:schemeClr val="bg1"/>
                </a:solidFill>
                <a:effectLst/>
                <a:latin typeface="+mn-lt"/>
              </a:rPr>
              <a:t>: </a:t>
            </a:r>
            <a:br>
              <a:rPr lang="en" altLang="zh-TW" sz="3600" b="1" i="0" dirty="0">
                <a:solidFill>
                  <a:schemeClr val="bg1"/>
                </a:solidFill>
                <a:effectLst/>
                <a:latin typeface="+mn-lt"/>
              </a:rPr>
            </a:br>
            <a:r>
              <a:rPr lang="en" altLang="zh-TW" sz="3600" b="1" i="0" dirty="0">
                <a:solidFill>
                  <a:schemeClr val="bg1"/>
                </a:solidFill>
                <a:effectLst/>
                <a:latin typeface="+mn-lt"/>
              </a:rPr>
              <a:t>Why Do They Work</a:t>
            </a:r>
            <a:r>
              <a:rPr lang="en-US" altLang="zh-TW" sz="3600" b="1" i="0" dirty="0">
                <a:solidFill>
                  <a:schemeClr val="bg1"/>
                </a:solidFill>
                <a:effectLst/>
                <a:latin typeface="+mn-lt"/>
              </a:rPr>
              <a:t> </a:t>
            </a:r>
            <a:r>
              <a:rPr lang="en" altLang="zh-TW" sz="3600" b="1" i="0" dirty="0">
                <a:solidFill>
                  <a:schemeClr val="bg1"/>
                </a:solidFill>
                <a:effectLst/>
                <a:latin typeface="+mn-lt"/>
              </a:rPr>
              <a:t>and </a:t>
            </a:r>
            <a:br>
              <a:rPr lang="en" altLang="zh-TW" sz="3600" b="1" i="0" dirty="0">
                <a:solidFill>
                  <a:schemeClr val="bg1"/>
                </a:solidFill>
                <a:effectLst/>
                <a:latin typeface="+mn-lt"/>
              </a:rPr>
            </a:br>
            <a:r>
              <a:rPr lang="en" altLang="zh-TW" sz="3600" b="1" i="0" dirty="0">
                <a:solidFill>
                  <a:schemeClr val="bg1"/>
                </a:solidFill>
                <a:effectLst/>
                <a:latin typeface="+mn-lt"/>
              </a:rPr>
              <a:t>How to Use Them</a:t>
            </a:r>
            <a:endParaRPr lang="en-TW" sz="3600" b="1">
              <a:solidFill>
                <a:schemeClr val="bg1"/>
              </a:solidFill>
              <a:latin typeface="+mn-lt"/>
            </a:endParaRPr>
          </a:p>
        </p:txBody>
      </p:sp>
      <p:sp>
        <p:nvSpPr>
          <p:cNvPr id="11" name="文字方塊 10">
            <a:extLst>
              <a:ext uri="{FF2B5EF4-FFF2-40B4-BE49-F238E27FC236}">
                <a16:creationId xmlns:a16="http://schemas.microsoft.com/office/drawing/2014/main" id="{7433FDC0-DA09-0F69-4945-3BA88EBF78DB}"/>
              </a:ext>
            </a:extLst>
          </p:cNvPr>
          <p:cNvSpPr txBox="1"/>
          <p:nvPr/>
        </p:nvSpPr>
        <p:spPr>
          <a:xfrm>
            <a:off x="173482" y="3547140"/>
            <a:ext cx="6407506" cy="1938992"/>
          </a:xfrm>
          <a:prstGeom prst="rect">
            <a:avLst/>
          </a:prstGeom>
          <a:noFill/>
        </p:spPr>
        <p:txBody>
          <a:bodyPr wrap="square">
            <a:spAutoFit/>
          </a:bodyPr>
          <a:lstStyle/>
          <a:p>
            <a:pPr marL="0" indent="0" algn="l">
              <a:buNone/>
            </a:pPr>
            <a:r>
              <a:rPr lang="en-US" altLang="zh-TW" sz="2400" b="1" dirty="0">
                <a:solidFill>
                  <a:schemeClr val="bg1"/>
                </a:solidFill>
                <a:ea typeface="新細明體"/>
                <a:cs typeface="Calibri"/>
              </a:rPr>
              <a:t>Part 1</a:t>
            </a:r>
            <a:r>
              <a:rPr lang="en-US" altLang="zh-TW" sz="2400" dirty="0">
                <a:solidFill>
                  <a:schemeClr val="bg1"/>
                </a:solidFill>
                <a:ea typeface="新細明體"/>
                <a:cs typeface="Calibri"/>
              </a:rPr>
              <a:t> Introduction </a:t>
            </a:r>
          </a:p>
          <a:p>
            <a:pPr marL="0" indent="0" algn="l">
              <a:buNone/>
            </a:pPr>
            <a:r>
              <a:rPr lang="en-US" altLang="zh-TW" sz="2400" b="1" dirty="0">
                <a:solidFill>
                  <a:schemeClr val="bg1"/>
                </a:solidFill>
              </a:rPr>
              <a:t>Part 2</a:t>
            </a:r>
            <a:r>
              <a:rPr lang="en-US" altLang="zh-TW" sz="2400" dirty="0">
                <a:solidFill>
                  <a:schemeClr val="bg1"/>
                </a:solidFill>
              </a:rPr>
              <a:t> Why do PLMs work</a:t>
            </a:r>
          </a:p>
          <a:p>
            <a:pPr marL="0" indent="0" algn="l">
              <a:buNone/>
            </a:pPr>
            <a:r>
              <a:rPr lang="en-US" altLang="zh-TW" sz="2400" b="1" dirty="0">
                <a:solidFill>
                  <a:schemeClr val="bg1"/>
                </a:solidFill>
              </a:rPr>
              <a:t>Part 3</a:t>
            </a:r>
            <a:r>
              <a:rPr lang="en-US" altLang="zh-TW" sz="2400" dirty="0">
                <a:solidFill>
                  <a:schemeClr val="bg1"/>
                </a:solidFill>
              </a:rPr>
              <a:t> How to Use PLMs: Contrastive learning</a:t>
            </a:r>
          </a:p>
          <a:p>
            <a:pPr marL="0" indent="0" algn="l">
              <a:buNone/>
            </a:pPr>
            <a:r>
              <a:rPr lang="en-US" altLang="zh-TW" sz="2400" b="1" dirty="0">
                <a:solidFill>
                  <a:schemeClr val="bg1"/>
                </a:solidFill>
              </a:rPr>
              <a:t>Part 4</a:t>
            </a:r>
            <a:r>
              <a:rPr lang="en-US" altLang="zh-TW" sz="2400" dirty="0">
                <a:solidFill>
                  <a:schemeClr val="bg1"/>
                </a:solidFill>
              </a:rPr>
              <a:t> Parameter-efficient finetuning</a:t>
            </a:r>
          </a:p>
          <a:p>
            <a:pPr marL="0" indent="0" algn="l">
              <a:buNone/>
            </a:pPr>
            <a:r>
              <a:rPr lang="en-US" altLang="zh-TW" sz="2400" b="1" dirty="0">
                <a:solidFill>
                  <a:schemeClr val="bg1"/>
                </a:solidFill>
              </a:rPr>
              <a:t>Part 5 </a:t>
            </a:r>
            <a:r>
              <a:rPr lang="en-US" altLang="zh-TW" sz="2400" dirty="0">
                <a:solidFill>
                  <a:schemeClr val="bg1"/>
                </a:solidFill>
              </a:rPr>
              <a:t>Using PLMs with different amounts of data</a:t>
            </a:r>
          </a:p>
        </p:txBody>
      </p:sp>
      <p:grpSp>
        <p:nvGrpSpPr>
          <p:cNvPr id="4" name="群組 3">
            <a:extLst>
              <a:ext uri="{FF2B5EF4-FFF2-40B4-BE49-F238E27FC236}">
                <a16:creationId xmlns:a16="http://schemas.microsoft.com/office/drawing/2014/main" id="{E8DB862A-DD45-0616-2BB5-2D62267F6336}"/>
              </a:ext>
            </a:extLst>
          </p:cNvPr>
          <p:cNvGrpSpPr/>
          <p:nvPr/>
        </p:nvGrpSpPr>
        <p:grpSpPr>
          <a:xfrm>
            <a:off x="173482" y="217484"/>
            <a:ext cx="4667766" cy="660340"/>
            <a:chOff x="173482" y="217484"/>
            <a:chExt cx="4667766" cy="660340"/>
          </a:xfrm>
        </p:grpSpPr>
        <p:grpSp>
          <p:nvGrpSpPr>
            <p:cNvPr id="5" name="群組 4">
              <a:extLst>
                <a:ext uri="{FF2B5EF4-FFF2-40B4-BE49-F238E27FC236}">
                  <a16:creationId xmlns:a16="http://schemas.microsoft.com/office/drawing/2014/main" id="{55167DCF-3B50-ECCD-1F70-19961DD19219}"/>
                </a:ext>
              </a:extLst>
            </p:cNvPr>
            <p:cNvGrpSpPr>
              <a:grpSpLocks noChangeAspect="1"/>
            </p:cNvGrpSpPr>
            <p:nvPr/>
          </p:nvGrpSpPr>
          <p:grpSpPr>
            <a:xfrm>
              <a:off x="173482" y="218108"/>
              <a:ext cx="978897" cy="659716"/>
              <a:chOff x="2946400" y="1352853"/>
              <a:chExt cx="1219729" cy="822022"/>
            </a:xfrm>
          </p:grpSpPr>
          <p:sp>
            <p:nvSpPr>
              <p:cNvPr id="7" name="矩形 6">
                <a:extLst>
                  <a:ext uri="{FF2B5EF4-FFF2-40B4-BE49-F238E27FC236}">
                    <a16:creationId xmlns:a16="http://schemas.microsoft.com/office/drawing/2014/main" id="{F6FC396A-3F1C-ABF8-F687-60E99CD8019C}"/>
                  </a:ext>
                </a:extLst>
              </p:cNvPr>
              <p:cNvSpPr/>
              <p:nvPr/>
            </p:nvSpPr>
            <p:spPr>
              <a:xfrm>
                <a:off x="2946400" y="1402935"/>
                <a:ext cx="1025525" cy="771940"/>
              </a:xfrm>
              <a:prstGeom prst="rect">
                <a:avLst/>
              </a:prstGeom>
              <a:solidFill>
                <a:srgbClr val="DD22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9" name="矩形 8">
                <a:extLst>
                  <a:ext uri="{FF2B5EF4-FFF2-40B4-BE49-F238E27FC236}">
                    <a16:creationId xmlns:a16="http://schemas.microsoft.com/office/drawing/2014/main" id="{4755BE7F-D4CB-4980-A644-544D4EFB9874}"/>
                  </a:ext>
                </a:extLst>
              </p:cNvPr>
              <p:cNvSpPr/>
              <p:nvPr/>
            </p:nvSpPr>
            <p:spPr>
              <a:xfrm>
                <a:off x="3219269" y="1677172"/>
                <a:ext cx="482781" cy="227828"/>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12" name="矩形 11">
                <a:extLst>
                  <a:ext uri="{FF2B5EF4-FFF2-40B4-BE49-F238E27FC236}">
                    <a16:creationId xmlns:a16="http://schemas.microsoft.com/office/drawing/2014/main" id="{56DE7751-FD24-0297-F0AD-C2921F6719FF}"/>
                  </a:ext>
                </a:extLst>
              </p:cNvPr>
              <p:cNvSpPr/>
              <p:nvPr/>
            </p:nvSpPr>
            <p:spPr>
              <a:xfrm>
                <a:off x="3702050" y="1352853"/>
                <a:ext cx="269875" cy="113997"/>
              </a:xfrm>
              <a:prstGeom prst="rect">
                <a:avLst/>
              </a:prstGeom>
              <a:solidFill>
                <a:srgbClr val="DD22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TW"/>
                  <a:t>     </a:t>
                </a:r>
                <a:endParaRPr kumimoji="1" lang="zh-TW" altLang="en-US"/>
              </a:p>
            </p:txBody>
          </p:sp>
          <p:sp>
            <p:nvSpPr>
              <p:cNvPr id="13" name="矩形 12">
                <a:extLst>
                  <a:ext uri="{FF2B5EF4-FFF2-40B4-BE49-F238E27FC236}">
                    <a16:creationId xmlns:a16="http://schemas.microsoft.com/office/drawing/2014/main" id="{5F7492C5-D667-F208-806A-F6F41376DDE3}"/>
                  </a:ext>
                </a:extLst>
              </p:cNvPr>
              <p:cNvSpPr/>
              <p:nvPr/>
            </p:nvSpPr>
            <p:spPr>
              <a:xfrm>
                <a:off x="3896254" y="1905000"/>
                <a:ext cx="269875" cy="269875"/>
              </a:xfrm>
              <a:prstGeom prst="rect">
                <a:avLst/>
              </a:prstGeom>
              <a:solidFill>
                <a:srgbClr val="DD22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TW"/>
                  <a:t>    </a:t>
                </a:r>
                <a:endParaRPr kumimoji="1" lang="zh-TW" altLang="en-US"/>
              </a:p>
            </p:txBody>
          </p:sp>
        </p:grpSp>
        <p:sp>
          <p:nvSpPr>
            <p:cNvPr id="6" name="文字方塊 5">
              <a:extLst>
                <a:ext uri="{FF2B5EF4-FFF2-40B4-BE49-F238E27FC236}">
                  <a16:creationId xmlns:a16="http://schemas.microsoft.com/office/drawing/2014/main" id="{82D91C03-2D63-6271-A4F8-5D61BF4F79A0}"/>
                </a:ext>
              </a:extLst>
            </p:cNvPr>
            <p:cNvSpPr txBox="1"/>
            <p:nvPr/>
          </p:nvSpPr>
          <p:spPr>
            <a:xfrm>
              <a:off x="1215512" y="217484"/>
              <a:ext cx="3625736" cy="646331"/>
            </a:xfrm>
            <a:prstGeom prst="rect">
              <a:avLst/>
            </a:prstGeom>
            <a:noFill/>
          </p:spPr>
          <p:txBody>
            <a:bodyPr wrap="none" rtlCol="0">
              <a:spAutoFit/>
            </a:bodyPr>
            <a:lstStyle/>
            <a:p>
              <a:r>
                <a:rPr lang="en" altLang="zh-TW" sz="3600" b="1" i="0">
                  <a:solidFill>
                    <a:schemeClr val="bg1"/>
                  </a:solidFill>
                  <a:effectLst/>
                  <a:latin typeface="Space Grotesk"/>
                </a:rPr>
                <a:t>2022 AACL-IJCNLP</a:t>
              </a:r>
            </a:p>
          </p:txBody>
        </p:sp>
      </p:grpSp>
      <p:sp>
        <p:nvSpPr>
          <p:cNvPr id="14" name="矩形 13">
            <a:extLst>
              <a:ext uri="{FF2B5EF4-FFF2-40B4-BE49-F238E27FC236}">
                <a16:creationId xmlns:a16="http://schemas.microsoft.com/office/drawing/2014/main" id="{3245B561-61AC-81A8-BD76-881642E21068}"/>
              </a:ext>
            </a:extLst>
          </p:cNvPr>
          <p:cNvSpPr/>
          <p:nvPr/>
        </p:nvSpPr>
        <p:spPr>
          <a:xfrm>
            <a:off x="6579843" y="1"/>
            <a:ext cx="5612158"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TW" sz="6000" b="1">
                <a:solidFill>
                  <a:schemeClr val="tx1"/>
                </a:solidFill>
              </a:rPr>
              <a:t>Any questions?</a:t>
            </a:r>
            <a:endParaRPr kumimoji="1" lang="zh-TW" altLang="en-US" sz="6000" b="1">
              <a:solidFill>
                <a:schemeClr val="tx1"/>
              </a:solidFill>
            </a:endParaRPr>
          </a:p>
        </p:txBody>
      </p:sp>
    </p:spTree>
    <p:extLst>
      <p:ext uri="{BB962C8B-B14F-4D97-AF65-F5344CB8AC3E}">
        <p14:creationId xmlns:p14="http://schemas.microsoft.com/office/powerpoint/2010/main" val="29001757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50FAD62-CC83-22C5-CD25-95152E57AA2D}"/>
              </a:ext>
            </a:extLst>
          </p:cNvPr>
          <p:cNvSpPr>
            <a:spLocks noGrp="1"/>
          </p:cNvSpPr>
          <p:nvPr>
            <p:ph type="title"/>
          </p:nvPr>
        </p:nvSpPr>
        <p:spPr/>
        <p:txBody>
          <a:bodyPr/>
          <a:lstStyle/>
          <a:p>
            <a:r>
              <a:rPr lang="en-US" altLang="zh-TW" dirty="0" err="1"/>
              <a:t>BERTology</a:t>
            </a:r>
            <a:r>
              <a:rPr lang="en-US" altLang="zh-TW" dirty="0"/>
              <a:t> - What does each layer learn?</a:t>
            </a:r>
            <a:endParaRPr lang="zh-TW" altLang="en-US" dirty="0"/>
          </a:p>
        </p:txBody>
      </p:sp>
      <p:sp>
        <p:nvSpPr>
          <p:cNvPr id="3" name="內容版面配置區 2">
            <a:extLst>
              <a:ext uri="{FF2B5EF4-FFF2-40B4-BE49-F238E27FC236}">
                <a16:creationId xmlns:a16="http://schemas.microsoft.com/office/drawing/2014/main" id="{8BAB3FA1-CE2A-0CA2-3300-A8CE67E2583C}"/>
              </a:ext>
            </a:extLst>
          </p:cNvPr>
          <p:cNvSpPr>
            <a:spLocks noGrp="1"/>
          </p:cNvSpPr>
          <p:nvPr>
            <p:ph idx="1"/>
          </p:nvPr>
        </p:nvSpPr>
        <p:spPr/>
        <p:txBody>
          <a:bodyPr>
            <a:normAutofit/>
          </a:bodyPr>
          <a:lstStyle/>
          <a:p>
            <a:r>
              <a:rPr lang="en-US" altLang="zh-TW" sz="3200" dirty="0"/>
              <a:t>Higher classifier accuracy does not always mean encoding more information.</a:t>
            </a:r>
          </a:p>
          <a:p>
            <a:r>
              <a:rPr lang="en" altLang="zh-TW" sz="3200" i="0" u="none" strike="noStrike" dirty="0">
                <a:effectLst/>
              </a:rPr>
              <a:t>Interpret the prob results with care </a:t>
            </a:r>
            <a:r>
              <a:rPr lang="en" altLang="zh-TW" sz="3200" i="0" u="none" strike="noStrike" dirty="0">
                <a:effectLst/>
                <a:sym typeface="Wingdings" panose="05000000000000000000" pitchFamily="2" charset="2"/>
              </a:rPr>
              <a:t></a:t>
            </a:r>
            <a:endParaRPr lang="en" altLang="zh-TW" sz="3200" i="0" u="none" strike="noStrike" dirty="0">
              <a:effectLst/>
            </a:endParaRPr>
          </a:p>
          <a:p>
            <a:pPr lvl="1"/>
            <a:r>
              <a:rPr lang="en-US" altLang="zh-TW" sz="1800" dirty="0">
                <a:solidFill>
                  <a:srgbClr val="000000"/>
                </a:solidFill>
                <a:latin typeface="Lucida Grande"/>
              </a:rPr>
              <a:t>John Hewitt, Percy Liang, Designing and Interpreting Probes with Control Tasks, EMNLP, 2019</a:t>
            </a:r>
          </a:p>
          <a:p>
            <a:pPr lvl="1"/>
            <a:r>
              <a:rPr lang="en-US" altLang="zh-TW" sz="1800" dirty="0">
                <a:solidFill>
                  <a:srgbClr val="000000"/>
                </a:solidFill>
                <a:latin typeface="Lucida Grande"/>
              </a:rPr>
              <a:t>Elena Voita, Ivan Titov, Information-Theoretic Probing with Minimum Description Length, EMNLP, 2020</a:t>
            </a:r>
          </a:p>
          <a:p>
            <a:pPr lvl="1"/>
            <a:r>
              <a:rPr lang="en-US" altLang="zh-TW" sz="1800" dirty="0">
                <a:solidFill>
                  <a:srgbClr val="000000"/>
                </a:solidFill>
                <a:latin typeface="Lucida Grande"/>
              </a:rPr>
              <a:t>John Hewitt, Kawin </a:t>
            </a:r>
            <a:r>
              <a:rPr lang="en-US" altLang="zh-TW" sz="1800" dirty="0" err="1">
                <a:solidFill>
                  <a:srgbClr val="000000"/>
                </a:solidFill>
                <a:latin typeface="Lucida Grande"/>
              </a:rPr>
              <a:t>Ethayarajh</a:t>
            </a:r>
            <a:r>
              <a:rPr lang="en-US" altLang="zh-TW" sz="1800" dirty="0">
                <a:solidFill>
                  <a:srgbClr val="000000"/>
                </a:solidFill>
                <a:latin typeface="Lucida Grande"/>
              </a:rPr>
              <a:t>, Percy Liang, Christopher Manning, Conditional probing: measuring usable information beyond a baseline, ENMLP, 2021</a:t>
            </a:r>
          </a:p>
          <a:p>
            <a:pPr lvl="1"/>
            <a:r>
              <a:rPr lang="en-US" altLang="zh-TW" sz="1800" dirty="0" err="1">
                <a:solidFill>
                  <a:srgbClr val="000000"/>
                </a:solidFill>
                <a:latin typeface="Lucida Grande"/>
              </a:rPr>
              <a:t>Jiaoda</a:t>
            </a:r>
            <a:r>
              <a:rPr lang="en-US" altLang="zh-TW" sz="1800" dirty="0">
                <a:solidFill>
                  <a:srgbClr val="000000"/>
                </a:solidFill>
                <a:latin typeface="Lucida Grande"/>
              </a:rPr>
              <a:t> Li, Ryan </a:t>
            </a:r>
            <a:r>
              <a:rPr lang="en-US" altLang="zh-TW" sz="1800" dirty="0" err="1">
                <a:solidFill>
                  <a:srgbClr val="000000"/>
                </a:solidFill>
                <a:latin typeface="Lucida Grande"/>
              </a:rPr>
              <a:t>Cotterell</a:t>
            </a:r>
            <a:r>
              <a:rPr lang="en-US" altLang="zh-TW" sz="1800" dirty="0">
                <a:solidFill>
                  <a:srgbClr val="000000"/>
                </a:solidFill>
                <a:latin typeface="Lucida Grande"/>
              </a:rPr>
              <a:t>, </a:t>
            </a:r>
            <a:r>
              <a:rPr lang="en-US" altLang="zh-TW" sz="1800" dirty="0" err="1">
                <a:solidFill>
                  <a:srgbClr val="000000"/>
                </a:solidFill>
                <a:latin typeface="Lucida Grande"/>
              </a:rPr>
              <a:t>Mrinmaya</a:t>
            </a:r>
            <a:r>
              <a:rPr lang="en-US" altLang="zh-TW" sz="1800" dirty="0">
                <a:solidFill>
                  <a:srgbClr val="000000"/>
                </a:solidFill>
                <a:latin typeface="Lucida Grande"/>
              </a:rPr>
              <a:t> Sachan, Probing via Prompting, NAACL, 2022</a:t>
            </a:r>
          </a:p>
          <a:p>
            <a:pPr lvl="1"/>
            <a:endParaRPr lang="en-US" altLang="zh-TW" sz="1800" i="0" dirty="0">
              <a:solidFill>
                <a:srgbClr val="212529"/>
              </a:solidFill>
              <a:effectLst/>
              <a:latin typeface="-apple-system"/>
            </a:endParaRPr>
          </a:p>
          <a:p>
            <a:pPr algn="l"/>
            <a:endParaRPr lang="en" altLang="zh-TW" sz="2800" i="0" u="none" strike="noStrike" dirty="0">
              <a:solidFill>
                <a:srgbClr val="446E9B"/>
              </a:solidFill>
              <a:effectLst/>
              <a:hlinkClick r:id="rId3"/>
            </a:endParaRPr>
          </a:p>
          <a:p>
            <a:pPr algn="l"/>
            <a:endParaRPr lang="en" altLang="zh-TW" dirty="0">
              <a:solidFill>
                <a:srgbClr val="446E9B"/>
              </a:solidFill>
              <a:hlinkClick r:id="rId3"/>
            </a:endParaRPr>
          </a:p>
          <a:p>
            <a:endParaRPr lang="en" altLang="zh-TW" sz="2800" i="0" dirty="0">
              <a:solidFill>
                <a:srgbClr val="515151"/>
              </a:solidFill>
              <a:effectLst/>
            </a:endParaRPr>
          </a:p>
          <a:p>
            <a:endParaRPr lang="zh-TW" altLang="en-US" dirty="0"/>
          </a:p>
        </p:txBody>
      </p:sp>
    </p:spTree>
    <p:extLst>
      <p:ext uri="{BB962C8B-B14F-4D97-AF65-F5344CB8AC3E}">
        <p14:creationId xmlns:p14="http://schemas.microsoft.com/office/powerpoint/2010/main" val="827674046"/>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群組 38">
            <a:extLst>
              <a:ext uri="{FF2B5EF4-FFF2-40B4-BE49-F238E27FC236}">
                <a16:creationId xmlns:a16="http://schemas.microsoft.com/office/drawing/2014/main" id="{FF271A7E-5639-0049-7117-FBBFFC337DFF}"/>
              </a:ext>
            </a:extLst>
          </p:cNvPr>
          <p:cNvGrpSpPr/>
          <p:nvPr/>
        </p:nvGrpSpPr>
        <p:grpSpPr>
          <a:xfrm>
            <a:off x="2847788" y="1529915"/>
            <a:ext cx="3749387" cy="1442918"/>
            <a:chOff x="2847789" y="2930068"/>
            <a:chExt cx="3749387" cy="1442918"/>
          </a:xfrm>
        </p:grpSpPr>
        <p:sp>
          <p:nvSpPr>
            <p:cNvPr id="40" name="矩形: 圓角 39">
              <a:extLst>
                <a:ext uri="{FF2B5EF4-FFF2-40B4-BE49-F238E27FC236}">
                  <a16:creationId xmlns:a16="http://schemas.microsoft.com/office/drawing/2014/main" id="{B50BD8D0-2E81-DD1F-D0E7-29A51A7896FF}"/>
                </a:ext>
              </a:extLst>
            </p:cNvPr>
            <p:cNvSpPr/>
            <p:nvPr/>
          </p:nvSpPr>
          <p:spPr>
            <a:xfrm>
              <a:off x="2847789" y="2930068"/>
              <a:ext cx="3749387" cy="677590"/>
            </a:xfrm>
            <a:prstGeom prst="roundRect">
              <a:avLst/>
            </a:prstGeom>
            <a:solidFill>
              <a:schemeClr val="accent4">
                <a:lumMod val="40000"/>
                <a:lumOff val="60000"/>
              </a:schemeClr>
            </a:solidFill>
            <a:ln w="38100">
              <a:solidFill>
                <a:schemeClr val="tx1"/>
              </a:solidFill>
            </a:ln>
          </p:spPr>
          <p:style>
            <a:lnRef idx="1">
              <a:schemeClr val="accent4"/>
            </a:lnRef>
            <a:fillRef idx="2">
              <a:schemeClr val="accent4"/>
            </a:fillRef>
            <a:effectRef idx="1">
              <a:schemeClr val="accent4"/>
            </a:effectRef>
            <a:fontRef idx="minor">
              <a:schemeClr val="dk1"/>
            </a:fontRef>
          </p:style>
          <p:txBody>
            <a:bodyPr rtlCol="0" anchor="ctr"/>
            <a:lstStyle/>
            <a:p>
              <a:pPr algn="ctr" defTabSz="457200"/>
              <a:r>
                <a:rPr lang="en-US" altLang="zh-TW" sz="2800" dirty="0">
                  <a:solidFill>
                    <a:prstClr val="black"/>
                  </a:solidFill>
                  <a:latin typeface="Calibri" panose="020F0502020204030204"/>
                  <a:ea typeface="新細明體" panose="02020500000000000000" pitchFamily="18" charset="-120"/>
                </a:rPr>
                <a:t>Transformer Block</a:t>
              </a:r>
              <a:endParaRPr lang="zh-TW" altLang="en-US" sz="2800" dirty="0">
                <a:solidFill>
                  <a:prstClr val="black"/>
                </a:solidFill>
                <a:latin typeface="Calibri" panose="020F0502020204030204"/>
                <a:ea typeface="新細明體" panose="02020500000000000000" pitchFamily="18" charset="-120"/>
              </a:endParaRPr>
            </a:p>
          </p:txBody>
        </p:sp>
        <p:cxnSp>
          <p:nvCxnSpPr>
            <p:cNvPr id="41" name="直線單箭頭接點 40">
              <a:extLst>
                <a:ext uri="{FF2B5EF4-FFF2-40B4-BE49-F238E27FC236}">
                  <a16:creationId xmlns:a16="http://schemas.microsoft.com/office/drawing/2014/main" id="{C87CC52C-D4A9-83B1-F882-A2E65F2CD545}"/>
                </a:ext>
              </a:extLst>
            </p:cNvPr>
            <p:cNvCxnSpPr>
              <a:cxnSpLocks/>
            </p:cNvCxnSpPr>
            <p:nvPr/>
          </p:nvCxnSpPr>
          <p:spPr>
            <a:xfrm flipV="1">
              <a:off x="3317154" y="3652986"/>
              <a:ext cx="0" cy="720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2" name="直線單箭頭接點 41">
              <a:extLst>
                <a:ext uri="{FF2B5EF4-FFF2-40B4-BE49-F238E27FC236}">
                  <a16:creationId xmlns:a16="http://schemas.microsoft.com/office/drawing/2014/main" id="{4CB4B194-9D13-6298-A8C0-6FF0A62C006C}"/>
                </a:ext>
              </a:extLst>
            </p:cNvPr>
            <p:cNvCxnSpPr>
              <a:cxnSpLocks/>
            </p:cNvCxnSpPr>
            <p:nvPr/>
          </p:nvCxnSpPr>
          <p:spPr>
            <a:xfrm flipV="1">
              <a:off x="4278076" y="3652986"/>
              <a:ext cx="0" cy="720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3" name="直線單箭頭接點 42">
              <a:extLst>
                <a:ext uri="{FF2B5EF4-FFF2-40B4-BE49-F238E27FC236}">
                  <a16:creationId xmlns:a16="http://schemas.microsoft.com/office/drawing/2014/main" id="{D22169B2-5896-0075-6AB0-79074471D48F}"/>
                </a:ext>
              </a:extLst>
            </p:cNvPr>
            <p:cNvCxnSpPr>
              <a:cxnSpLocks/>
            </p:cNvCxnSpPr>
            <p:nvPr/>
          </p:nvCxnSpPr>
          <p:spPr>
            <a:xfrm flipV="1">
              <a:off x="5248624" y="3634099"/>
              <a:ext cx="0" cy="720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4" name="直線單箭頭接點 43">
              <a:extLst>
                <a:ext uri="{FF2B5EF4-FFF2-40B4-BE49-F238E27FC236}">
                  <a16:creationId xmlns:a16="http://schemas.microsoft.com/office/drawing/2014/main" id="{E9E277A6-E751-222C-5641-00CB006DB1B5}"/>
                </a:ext>
              </a:extLst>
            </p:cNvPr>
            <p:cNvCxnSpPr>
              <a:cxnSpLocks/>
            </p:cNvCxnSpPr>
            <p:nvPr/>
          </p:nvCxnSpPr>
          <p:spPr>
            <a:xfrm flipV="1">
              <a:off x="6238422" y="3634099"/>
              <a:ext cx="0" cy="720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33" name="矩形: 圓角 32">
            <a:extLst>
              <a:ext uri="{FF2B5EF4-FFF2-40B4-BE49-F238E27FC236}">
                <a16:creationId xmlns:a16="http://schemas.microsoft.com/office/drawing/2014/main" id="{57FA694A-2AA5-9337-D915-66B001EDF6E3}"/>
              </a:ext>
            </a:extLst>
          </p:cNvPr>
          <p:cNvSpPr/>
          <p:nvPr/>
        </p:nvSpPr>
        <p:spPr>
          <a:xfrm>
            <a:off x="2847789" y="2489193"/>
            <a:ext cx="3749387" cy="677590"/>
          </a:xfrm>
          <a:prstGeom prst="roundRect">
            <a:avLst/>
          </a:prstGeom>
          <a:solidFill>
            <a:schemeClr val="accent4">
              <a:lumMod val="40000"/>
              <a:lumOff val="60000"/>
            </a:schemeClr>
          </a:solidFill>
          <a:ln w="38100">
            <a:solidFill>
              <a:schemeClr val="tx1"/>
            </a:solidFill>
          </a:ln>
        </p:spPr>
        <p:style>
          <a:lnRef idx="1">
            <a:schemeClr val="accent4"/>
          </a:lnRef>
          <a:fillRef idx="2">
            <a:schemeClr val="accent4"/>
          </a:fillRef>
          <a:effectRef idx="1">
            <a:schemeClr val="accent4"/>
          </a:effectRef>
          <a:fontRef idx="minor">
            <a:schemeClr val="dk1"/>
          </a:fontRef>
        </p:style>
        <p:txBody>
          <a:bodyPr rtlCol="0" anchor="ctr"/>
          <a:lstStyle/>
          <a:p>
            <a:pPr algn="ctr" defTabSz="457200"/>
            <a:r>
              <a:rPr lang="en-US" altLang="zh-TW" sz="2800" dirty="0">
                <a:solidFill>
                  <a:prstClr val="black"/>
                </a:solidFill>
                <a:latin typeface="Calibri" panose="020F0502020204030204"/>
                <a:ea typeface="新細明體" panose="02020500000000000000" pitchFamily="18" charset="-120"/>
              </a:rPr>
              <a:t>Transformer Block</a:t>
            </a:r>
            <a:endParaRPr lang="zh-TW" altLang="en-US" sz="2800" dirty="0">
              <a:solidFill>
                <a:prstClr val="black"/>
              </a:solidFill>
              <a:latin typeface="Calibri" panose="020F0502020204030204"/>
              <a:ea typeface="新細明體" panose="02020500000000000000" pitchFamily="18" charset="-120"/>
            </a:endParaRPr>
          </a:p>
        </p:txBody>
      </p:sp>
      <p:cxnSp>
        <p:nvCxnSpPr>
          <p:cNvPr id="34" name="直線單箭頭接點 33">
            <a:extLst>
              <a:ext uri="{FF2B5EF4-FFF2-40B4-BE49-F238E27FC236}">
                <a16:creationId xmlns:a16="http://schemas.microsoft.com/office/drawing/2014/main" id="{9637717F-9DAD-4655-81B1-D9D9F98210BB}"/>
              </a:ext>
            </a:extLst>
          </p:cNvPr>
          <p:cNvCxnSpPr>
            <a:cxnSpLocks/>
          </p:cNvCxnSpPr>
          <p:nvPr/>
        </p:nvCxnSpPr>
        <p:spPr>
          <a:xfrm flipV="1">
            <a:off x="3317154" y="3212111"/>
            <a:ext cx="0" cy="360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直線單箭頭接點 34">
            <a:extLst>
              <a:ext uri="{FF2B5EF4-FFF2-40B4-BE49-F238E27FC236}">
                <a16:creationId xmlns:a16="http://schemas.microsoft.com/office/drawing/2014/main" id="{387DFCAA-9E43-14AA-B46F-0FDF771EB374}"/>
              </a:ext>
            </a:extLst>
          </p:cNvPr>
          <p:cNvCxnSpPr>
            <a:cxnSpLocks/>
          </p:cNvCxnSpPr>
          <p:nvPr/>
        </p:nvCxnSpPr>
        <p:spPr>
          <a:xfrm flipV="1">
            <a:off x="4278076" y="3212111"/>
            <a:ext cx="0" cy="360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6" name="直線單箭頭接點 35">
            <a:extLst>
              <a:ext uri="{FF2B5EF4-FFF2-40B4-BE49-F238E27FC236}">
                <a16:creationId xmlns:a16="http://schemas.microsoft.com/office/drawing/2014/main" id="{7810F693-C379-CED7-BC81-453364110FFC}"/>
              </a:ext>
            </a:extLst>
          </p:cNvPr>
          <p:cNvCxnSpPr>
            <a:cxnSpLocks/>
          </p:cNvCxnSpPr>
          <p:nvPr/>
        </p:nvCxnSpPr>
        <p:spPr>
          <a:xfrm flipV="1">
            <a:off x="5248624" y="3193224"/>
            <a:ext cx="0" cy="360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直線單箭頭接點 36">
            <a:extLst>
              <a:ext uri="{FF2B5EF4-FFF2-40B4-BE49-F238E27FC236}">
                <a16:creationId xmlns:a16="http://schemas.microsoft.com/office/drawing/2014/main" id="{AA76C7D3-65BF-2C00-A719-8B26EB50A04D}"/>
              </a:ext>
            </a:extLst>
          </p:cNvPr>
          <p:cNvCxnSpPr>
            <a:cxnSpLocks/>
          </p:cNvCxnSpPr>
          <p:nvPr/>
        </p:nvCxnSpPr>
        <p:spPr>
          <a:xfrm flipV="1">
            <a:off x="6238422" y="3193224"/>
            <a:ext cx="0" cy="360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 name="標題 1">
            <a:extLst>
              <a:ext uri="{FF2B5EF4-FFF2-40B4-BE49-F238E27FC236}">
                <a16:creationId xmlns:a16="http://schemas.microsoft.com/office/drawing/2014/main" id="{D030A2DD-E10A-C6BB-D4C2-5DA18D94CC60}"/>
              </a:ext>
            </a:extLst>
          </p:cNvPr>
          <p:cNvSpPr>
            <a:spLocks noGrp="1"/>
          </p:cNvSpPr>
          <p:nvPr>
            <p:ph type="title"/>
          </p:nvPr>
        </p:nvSpPr>
        <p:spPr/>
        <p:txBody>
          <a:bodyPr/>
          <a:lstStyle/>
          <a:p>
            <a:r>
              <a:rPr lang="en-US" altLang="zh-TW" dirty="0" err="1"/>
              <a:t>BERTology</a:t>
            </a:r>
            <a:r>
              <a:rPr lang="en-US" altLang="zh-TW" dirty="0"/>
              <a:t> - What does each layer learn?</a:t>
            </a:r>
            <a:endParaRPr lang="zh-TW" altLang="en-US" dirty="0"/>
          </a:p>
        </p:txBody>
      </p:sp>
      <p:sp>
        <p:nvSpPr>
          <p:cNvPr id="4" name="文字方塊 3">
            <a:extLst>
              <a:ext uri="{FF2B5EF4-FFF2-40B4-BE49-F238E27FC236}">
                <a16:creationId xmlns:a16="http://schemas.microsoft.com/office/drawing/2014/main" id="{1BF8D257-3A8F-224B-A06C-E574CC886B34}"/>
              </a:ext>
            </a:extLst>
          </p:cNvPr>
          <p:cNvSpPr txBox="1"/>
          <p:nvPr/>
        </p:nvSpPr>
        <p:spPr>
          <a:xfrm>
            <a:off x="4763886" y="6006153"/>
            <a:ext cx="1048215"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you</a:t>
            </a:r>
            <a:endPar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cxnSp>
        <p:nvCxnSpPr>
          <p:cNvPr id="9" name="直線單箭頭接點 8">
            <a:extLst>
              <a:ext uri="{FF2B5EF4-FFF2-40B4-BE49-F238E27FC236}">
                <a16:creationId xmlns:a16="http://schemas.microsoft.com/office/drawing/2014/main" id="{D7850EEE-DEC6-20F4-A9C4-B6DF35AC1C26}"/>
              </a:ext>
            </a:extLst>
          </p:cNvPr>
          <p:cNvCxnSpPr>
            <a:cxnSpLocks/>
          </p:cNvCxnSpPr>
          <p:nvPr/>
        </p:nvCxnSpPr>
        <p:spPr>
          <a:xfrm flipV="1">
            <a:off x="3361879" y="5576994"/>
            <a:ext cx="0" cy="450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直線單箭頭接點 9">
            <a:extLst>
              <a:ext uri="{FF2B5EF4-FFF2-40B4-BE49-F238E27FC236}">
                <a16:creationId xmlns:a16="http://schemas.microsoft.com/office/drawing/2014/main" id="{DD07AD51-9E7A-7160-D4AD-382F4152B1F7}"/>
              </a:ext>
            </a:extLst>
          </p:cNvPr>
          <p:cNvCxnSpPr>
            <a:cxnSpLocks/>
          </p:cNvCxnSpPr>
          <p:nvPr/>
        </p:nvCxnSpPr>
        <p:spPr>
          <a:xfrm flipV="1">
            <a:off x="4322801" y="5576994"/>
            <a:ext cx="0" cy="450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直線單箭頭接點 10">
            <a:extLst>
              <a:ext uri="{FF2B5EF4-FFF2-40B4-BE49-F238E27FC236}">
                <a16:creationId xmlns:a16="http://schemas.microsoft.com/office/drawing/2014/main" id="{55F60E2D-6207-B43E-D181-C385FEA14C4C}"/>
              </a:ext>
            </a:extLst>
          </p:cNvPr>
          <p:cNvCxnSpPr>
            <a:cxnSpLocks/>
          </p:cNvCxnSpPr>
          <p:nvPr/>
        </p:nvCxnSpPr>
        <p:spPr>
          <a:xfrm flipV="1">
            <a:off x="5293349" y="5576994"/>
            <a:ext cx="0" cy="450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直線單箭頭接點 11">
            <a:extLst>
              <a:ext uri="{FF2B5EF4-FFF2-40B4-BE49-F238E27FC236}">
                <a16:creationId xmlns:a16="http://schemas.microsoft.com/office/drawing/2014/main" id="{A671FFEE-B1F5-AA5F-78D3-672BDAF8DE7F}"/>
              </a:ext>
            </a:extLst>
          </p:cNvPr>
          <p:cNvCxnSpPr>
            <a:cxnSpLocks/>
          </p:cNvCxnSpPr>
          <p:nvPr/>
        </p:nvCxnSpPr>
        <p:spPr>
          <a:xfrm flipV="1">
            <a:off x="6283147" y="5576994"/>
            <a:ext cx="0" cy="450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矩形: 圓角 12">
            <a:extLst>
              <a:ext uri="{FF2B5EF4-FFF2-40B4-BE49-F238E27FC236}">
                <a16:creationId xmlns:a16="http://schemas.microsoft.com/office/drawing/2014/main" id="{4411458C-DFAE-F664-681A-F8C03FA5402F}"/>
              </a:ext>
            </a:extLst>
          </p:cNvPr>
          <p:cNvSpPr/>
          <p:nvPr/>
        </p:nvSpPr>
        <p:spPr>
          <a:xfrm>
            <a:off x="2858676" y="3904345"/>
            <a:ext cx="3749387" cy="677590"/>
          </a:xfrm>
          <a:prstGeom prst="roundRect">
            <a:avLst/>
          </a:prstGeom>
          <a:solidFill>
            <a:schemeClr val="accent4">
              <a:lumMod val="40000"/>
              <a:lumOff val="60000"/>
            </a:schemeClr>
          </a:solidFill>
          <a:ln w="38100">
            <a:solidFill>
              <a:schemeClr val="tx1"/>
            </a:solidFill>
          </a:ln>
        </p:spPr>
        <p:style>
          <a:lnRef idx="1">
            <a:schemeClr val="accent4"/>
          </a:lnRef>
          <a:fillRef idx="2">
            <a:schemeClr val="accent4"/>
          </a:fillRef>
          <a:effectRef idx="1">
            <a:schemeClr val="accent4"/>
          </a:effectRef>
          <a:fontRef idx="minor">
            <a:schemeClr val="dk1"/>
          </a:fontRef>
        </p:style>
        <p:txBody>
          <a:bodyPr rtlCol="0" anchor="ctr"/>
          <a:lstStyle/>
          <a:p>
            <a:pPr algn="ctr" defTabSz="457200"/>
            <a:r>
              <a:rPr lang="en-US" altLang="zh-TW" sz="2800" dirty="0">
                <a:solidFill>
                  <a:prstClr val="black"/>
                </a:solidFill>
                <a:latin typeface="Calibri" panose="020F0502020204030204"/>
                <a:ea typeface="新細明體" panose="02020500000000000000" pitchFamily="18" charset="-120"/>
              </a:rPr>
              <a:t>Transformer Block</a:t>
            </a:r>
            <a:endParaRPr lang="zh-TW" altLang="en-US" sz="2800" dirty="0">
              <a:solidFill>
                <a:prstClr val="black"/>
              </a:solidFill>
              <a:latin typeface="Calibri" panose="020F0502020204030204"/>
              <a:ea typeface="新細明體" panose="02020500000000000000" pitchFamily="18" charset="-120"/>
            </a:endParaRPr>
          </a:p>
        </p:txBody>
      </p:sp>
      <p:cxnSp>
        <p:nvCxnSpPr>
          <p:cNvPr id="14" name="直線單箭頭接點 13">
            <a:extLst>
              <a:ext uri="{FF2B5EF4-FFF2-40B4-BE49-F238E27FC236}">
                <a16:creationId xmlns:a16="http://schemas.microsoft.com/office/drawing/2014/main" id="{338CB605-4426-E4E2-82F3-CCD54634D3E4}"/>
              </a:ext>
            </a:extLst>
          </p:cNvPr>
          <p:cNvCxnSpPr>
            <a:cxnSpLocks/>
          </p:cNvCxnSpPr>
          <p:nvPr/>
        </p:nvCxnSpPr>
        <p:spPr>
          <a:xfrm flipV="1">
            <a:off x="3328041" y="4627263"/>
            <a:ext cx="0" cy="720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直線單箭頭接點 14">
            <a:extLst>
              <a:ext uri="{FF2B5EF4-FFF2-40B4-BE49-F238E27FC236}">
                <a16:creationId xmlns:a16="http://schemas.microsoft.com/office/drawing/2014/main" id="{A584873F-05BC-0B3F-3E44-C717609FFFE1}"/>
              </a:ext>
            </a:extLst>
          </p:cNvPr>
          <p:cNvCxnSpPr>
            <a:cxnSpLocks/>
          </p:cNvCxnSpPr>
          <p:nvPr/>
        </p:nvCxnSpPr>
        <p:spPr>
          <a:xfrm flipV="1">
            <a:off x="4288963" y="4627263"/>
            <a:ext cx="0" cy="720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直線單箭頭接點 15">
            <a:extLst>
              <a:ext uri="{FF2B5EF4-FFF2-40B4-BE49-F238E27FC236}">
                <a16:creationId xmlns:a16="http://schemas.microsoft.com/office/drawing/2014/main" id="{D5A401ED-26CB-9D5F-45E6-6F4B1CECA0AB}"/>
              </a:ext>
            </a:extLst>
          </p:cNvPr>
          <p:cNvCxnSpPr>
            <a:cxnSpLocks/>
          </p:cNvCxnSpPr>
          <p:nvPr/>
        </p:nvCxnSpPr>
        <p:spPr>
          <a:xfrm flipV="1">
            <a:off x="5259511" y="4608376"/>
            <a:ext cx="0" cy="720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直線單箭頭接點 16">
            <a:extLst>
              <a:ext uri="{FF2B5EF4-FFF2-40B4-BE49-F238E27FC236}">
                <a16:creationId xmlns:a16="http://schemas.microsoft.com/office/drawing/2014/main" id="{C0479EC4-F252-7E95-C321-DFD1E34958D4}"/>
              </a:ext>
            </a:extLst>
          </p:cNvPr>
          <p:cNvCxnSpPr>
            <a:cxnSpLocks/>
          </p:cNvCxnSpPr>
          <p:nvPr/>
        </p:nvCxnSpPr>
        <p:spPr>
          <a:xfrm flipV="1">
            <a:off x="6249309" y="4608376"/>
            <a:ext cx="0" cy="720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2" name="矩形: 圓角 21">
            <a:extLst>
              <a:ext uri="{FF2B5EF4-FFF2-40B4-BE49-F238E27FC236}">
                <a16:creationId xmlns:a16="http://schemas.microsoft.com/office/drawing/2014/main" id="{BE4C39C5-96D3-4D2F-3618-3E9F751E71D4}"/>
              </a:ext>
            </a:extLst>
          </p:cNvPr>
          <p:cNvSpPr/>
          <p:nvPr/>
        </p:nvSpPr>
        <p:spPr>
          <a:xfrm>
            <a:off x="2858677" y="4872963"/>
            <a:ext cx="3749387" cy="677590"/>
          </a:xfrm>
          <a:prstGeom prst="roundRect">
            <a:avLst/>
          </a:prstGeom>
          <a:solidFill>
            <a:schemeClr val="accent4">
              <a:lumMod val="40000"/>
              <a:lumOff val="60000"/>
            </a:schemeClr>
          </a:solidFill>
          <a:ln w="38100">
            <a:solidFill>
              <a:schemeClr val="tx1"/>
            </a:solidFill>
          </a:ln>
        </p:spPr>
        <p:style>
          <a:lnRef idx="1">
            <a:schemeClr val="accent4"/>
          </a:lnRef>
          <a:fillRef idx="2">
            <a:schemeClr val="accent4"/>
          </a:fillRef>
          <a:effectRef idx="1">
            <a:schemeClr val="accent4"/>
          </a:effectRef>
          <a:fontRef idx="minor">
            <a:schemeClr val="dk1"/>
          </a:fontRef>
        </p:style>
        <p:txBody>
          <a:bodyPr rtlCol="0" anchor="ctr"/>
          <a:lstStyle/>
          <a:p>
            <a:pPr algn="ctr" defTabSz="457200"/>
            <a:r>
              <a:rPr lang="en-US" altLang="zh-TW" sz="2800" dirty="0">
                <a:solidFill>
                  <a:prstClr val="black"/>
                </a:solidFill>
                <a:latin typeface="Calibri" panose="020F0502020204030204"/>
                <a:ea typeface="新細明體" panose="02020500000000000000" pitchFamily="18" charset="-120"/>
              </a:rPr>
              <a:t>Transformer Block</a:t>
            </a:r>
            <a:endParaRPr lang="zh-TW" altLang="en-US" sz="2800" dirty="0">
              <a:solidFill>
                <a:prstClr val="black"/>
              </a:solidFill>
              <a:latin typeface="Calibri" panose="020F0502020204030204"/>
              <a:ea typeface="新細明體" panose="02020500000000000000" pitchFamily="18" charset="-120"/>
            </a:endParaRPr>
          </a:p>
        </p:txBody>
      </p:sp>
      <p:sp>
        <p:nvSpPr>
          <p:cNvPr id="28" name="左大括弧 27">
            <a:extLst>
              <a:ext uri="{FF2B5EF4-FFF2-40B4-BE49-F238E27FC236}">
                <a16:creationId xmlns:a16="http://schemas.microsoft.com/office/drawing/2014/main" id="{53AB80F2-8352-D4EE-EF8F-8B63F1935820}"/>
              </a:ext>
            </a:extLst>
          </p:cNvPr>
          <p:cNvSpPr/>
          <p:nvPr/>
        </p:nvSpPr>
        <p:spPr>
          <a:xfrm>
            <a:off x="2255403" y="1547311"/>
            <a:ext cx="442902" cy="4945562"/>
          </a:xfrm>
          <a:prstGeom prst="leftBrace">
            <a:avLst>
              <a:gd name="adj1" fmla="val 89090"/>
              <a:gd name="adj2" fmla="val 50000"/>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457200"/>
            <a:endParaRPr lang="zh-TW" altLang="en-US">
              <a:solidFill>
                <a:prstClr val="black"/>
              </a:solidFill>
              <a:latin typeface="Calibri" panose="020F0502020204030204"/>
              <a:ea typeface="新細明體" panose="02020500000000000000" pitchFamily="18" charset="-120"/>
            </a:endParaRPr>
          </a:p>
        </p:txBody>
      </p:sp>
      <p:sp>
        <p:nvSpPr>
          <p:cNvPr id="29" name="文字方塊 28">
            <a:extLst>
              <a:ext uri="{FF2B5EF4-FFF2-40B4-BE49-F238E27FC236}">
                <a16:creationId xmlns:a16="http://schemas.microsoft.com/office/drawing/2014/main" id="{B5F36E3C-E99B-6F97-8A57-56EE2FBB9967}"/>
              </a:ext>
            </a:extLst>
          </p:cNvPr>
          <p:cNvSpPr txBox="1"/>
          <p:nvPr/>
        </p:nvSpPr>
        <p:spPr>
          <a:xfrm>
            <a:off x="1239108" y="3755758"/>
            <a:ext cx="1381260" cy="523220"/>
          </a:xfrm>
          <a:prstGeom prst="rect">
            <a:avLst/>
          </a:prstGeom>
          <a:noFill/>
        </p:spPr>
        <p:txBody>
          <a:bodyPr wrap="square" rtlCol="0">
            <a:spAutoFit/>
          </a:bodyPr>
          <a:lstStyle/>
          <a:p>
            <a:pPr defTabSz="457200"/>
            <a:r>
              <a:rPr lang="en-US" altLang="zh-TW" sz="2800" dirty="0">
                <a:solidFill>
                  <a:prstClr val="black"/>
                </a:solidFill>
                <a:latin typeface="Calibri" panose="020F0502020204030204"/>
                <a:ea typeface="新細明體" panose="02020500000000000000" pitchFamily="18" charset="-120"/>
              </a:rPr>
              <a:t>BERT</a:t>
            </a:r>
            <a:endParaRPr lang="zh-TW" altLang="en-US" sz="2800" dirty="0">
              <a:solidFill>
                <a:prstClr val="black"/>
              </a:solidFill>
              <a:latin typeface="Calibri" panose="020F0502020204030204"/>
              <a:ea typeface="新細明體" panose="02020500000000000000" pitchFamily="18" charset="-120"/>
            </a:endParaRPr>
          </a:p>
        </p:txBody>
      </p:sp>
      <p:sp>
        <p:nvSpPr>
          <p:cNvPr id="30" name="文字方塊 29">
            <a:extLst>
              <a:ext uri="{FF2B5EF4-FFF2-40B4-BE49-F238E27FC236}">
                <a16:creationId xmlns:a16="http://schemas.microsoft.com/office/drawing/2014/main" id="{D7FBBAE0-AD12-18BF-74D8-C00021791E9F}"/>
              </a:ext>
            </a:extLst>
          </p:cNvPr>
          <p:cNvSpPr txBox="1"/>
          <p:nvPr/>
        </p:nvSpPr>
        <p:spPr>
          <a:xfrm>
            <a:off x="2871093" y="6017185"/>
            <a:ext cx="1048215"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how</a:t>
            </a:r>
            <a:endPar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31" name="文字方塊 30">
            <a:extLst>
              <a:ext uri="{FF2B5EF4-FFF2-40B4-BE49-F238E27FC236}">
                <a16:creationId xmlns:a16="http://schemas.microsoft.com/office/drawing/2014/main" id="{7F3313FF-EFD8-9A40-C20F-4E06EBD697D4}"/>
              </a:ext>
            </a:extLst>
          </p:cNvPr>
          <p:cNvSpPr txBox="1"/>
          <p:nvPr/>
        </p:nvSpPr>
        <p:spPr>
          <a:xfrm>
            <a:off x="3779444" y="6005520"/>
            <a:ext cx="1048215"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are</a:t>
            </a:r>
            <a:endPar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32" name="文字方塊 31">
            <a:extLst>
              <a:ext uri="{FF2B5EF4-FFF2-40B4-BE49-F238E27FC236}">
                <a16:creationId xmlns:a16="http://schemas.microsoft.com/office/drawing/2014/main" id="{D4ABA4A3-F56B-CE68-53E8-22E7E4A38341}"/>
              </a:ext>
            </a:extLst>
          </p:cNvPr>
          <p:cNvSpPr txBox="1"/>
          <p:nvPr/>
        </p:nvSpPr>
        <p:spPr>
          <a:xfrm>
            <a:off x="5757963" y="6031208"/>
            <a:ext cx="1048215"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today</a:t>
            </a:r>
            <a:endPar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45" name="文字方塊 44">
            <a:extLst>
              <a:ext uri="{FF2B5EF4-FFF2-40B4-BE49-F238E27FC236}">
                <a16:creationId xmlns:a16="http://schemas.microsoft.com/office/drawing/2014/main" id="{C2FEA21E-6171-34BE-E35E-B19E15120B4A}"/>
              </a:ext>
            </a:extLst>
          </p:cNvPr>
          <p:cNvSpPr txBox="1"/>
          <p:nvPr/>
        </p:nvSpPr>
        <p:spPr>
          <a:xfrm rot="5400000">
            <a:off x="3084105" y="3603308"/>
            <a:ext cx="597992" cy="461665"/>
          </a:xfrm>
          <a:prstGeom prst="rect">
            <a:avLst/>
          </a:prstGeom>
          <a:noFill/>
        </p:spPr>
        <p:txBody>
          <a:bodyPr wrap="square" rtlCol="0">
            <a:spAutoFit/>
          </a:bodyPr>
          <a:lstStyle/>
          <a:p>
            <a:r>
              <a:rPr lang="en-US" altLang="zh-TW" sz="2400" b="1" dirty="0"/>
              <a:t>…</a:t>
            </a:r>
            <a:endParaRPr lang="zh-TW" altLang="en-US" sz="2400" b="1" dirty="0"/>
          </a:p>
        </p:txBody>
      </p:sp>
      <p:sp>
        <p:nvSpPr>
          <p:cNvPr id="46" name="文字方塊 45">
            <a:extLst>
              <a:ext uri="{FF2B5EF4-FFF2-40B4-BE49-F238E27FC236}">
                <a16:creationId xmlns:a16="http://schemas.microsoft.com/office/drawing/2014/main" id="{24EC50F4-806B-F960-CFE8-A1C85013E007}"/>
              </a:ext>
            </a:extLst>
          </p:cNvPr>
          <p:cNvSpPr txBox="1"/>
          <p:nvPr/>
        </p:nvSpPr>
        <p:spPr>
          <a:xfrm rot="5400000">
            <a:off x="4038337" y="3603308"/>
            <a:ext cx="597992" cy="461665"/>
          </a:xfrm>
          <a:prstGeom prst="rect">
            <a:avLst/>
          </a:prstGeom>
          <a:noFill/>
        </p:spPr>
        <p:txBody>
          <a:bodyPr wrap="square" rtlCol="0">
            <a:spAutoFit/>
          </a:bodyPr>
          <a:lstStyle/>
          <a:p>
            <a:r>
              <a:rPr lang="en-US" altLang="zh-TW" sz="2400" b="1" dirty="0"/>
              <a:t>…</a:t>
            </a:r>
            <a:endParaRPr lang="zh-TW" altLang="en-US" sz="2400" b="1" dirty="0"/>
          </a:p>
        </p:txBody>
      </p:sp>
      <p:sp>
        <p:nvSpPr>
          <p:cNvPr id="47" name="文字方塊 46">
            <a:extLst>
              <a:ext uri="{FF2B5EF4-FFF2-40B4-BE49-F238E27FC236}">
                <a16:creationId xmlns:a16="http://schemas.microsoft.com/office/drawing/2014/main" id="{EF215FDE-41B2-0130-EF5B-2BC5FF527908}"/>
              </a:ext>
            </a:extLst>
          </p:cNvPr>
          <p:cNvSpPr txBox="1"/>
          <p:nvPr/>
        </p:nvSpPr>
        <p:spPr>
          <a:xfrm rot="5400000">
            <a:off x="5028134" y="3603308"/>
            <a:ext cx="597992" cy="461665"/>
          </a:xfrm>
          <a:prstGeom prst="rect">
            <a:avLst/>
          </a:prstGeom>
          <a:noFill/>
        </p:spPr>
        <p:txBody>
          <a:bodyPr wrap="square" rtlCol="0">
            <a:spAutoFit/>
          </a:bodyPr>
          <a:lstStyle/>
          <a:p>
            <a:r>
              <a:rPr lang="en-US" altLang="zh-TW" sz="2400" b="1" dirty="0"/>
              <a:t>…</a:t>
            </a:r>
            <a:endParaRPr lang="zh-TW" altLang="en-US" sz="2400" b="1" dirty="0"/>
          </a:p>
        </p:txBody>
      </p:sp>
      <p:sp>
        <p:nvSpPr>
          <p:cNvPr id="48" name="文字方塊 47">
            <a:extLst>
              <a:ext uri="{FF2B5EF4-FFF2-40B4-BE49-F238E27FC236}">
                <a16:creationId xmlns:a16="http://schemas.microsoft.com/office/drawing/2014/main" id="{DF1AE770-FED9-20AD-EB3B-DA9DD638973B}"/>
              </a:ext>
            </a:extLst>
          </p:cNvPr>
          <p:cNvSpPr txBox="1"/>
          <p:nvPr/>
        </p:nvSpPr>
        <p:spPr>
          <a:xfrm rot="5400000">
            <a:off x="6011507" y="3603308"/>
            <a:ext cx="597992" cy="461665"/>
          </a:xfrm>
          <a:prstGeom prst="rect">
            <a:avLst/>
          </a:prstGeom>
          <a:noFill/>
        </p:spPr>
        <p:txBody>
          <a:bodyPr wrap="square" rtlCol="0">
            <a:spAutoFit/>
          </a:bodyPr>
          <a:lstStyle/>
          <a:p>
            <a:r>
              <a:rPr lang="en-US" altLang="zh-TW" sz="2400" b="1" dirty="0"/>
              <a:t>…</a:t>
            </a:r>
            <a:endParaRPr lang="zh-TW" altLang="en-US" sz="2400" b="1" dirty="0"/>
          </a:p>
        </p:txBody>
      </p:sp>
      <p:sp>
        <p:nvSpPr>
          <p:cNvPr id="55" name="文字方塊 54">
            <a:extLst>
              <a:ext uri="{FF2B5EF4-FFF2-40B4-BE49-F238E27FC236}">
                <a16:creationId xmlns:a16="http://schemas.microsoft.com/office/drawing/2014/main" id="{01976F87-6E0C-7A41-D863-C4B43C161041}"/>
              </a:ext>
            </a:extLst>
          </p:cNvPr>
          <p:cNvSpPr txBox="1"/>
          <p:nvPr/>
        </p:nvSpPr>
        <p:spPr>
          <a:xfrm>
            <a:off x="7197321" y="6103494"/>
            <a:ext cx="3777343" cy="461665"/>
          </a:xfrm>
          <a:prstGeom prst="rect">
            <a:avLst/>
          </a:prstGeom>
          <a:noFill/>
        </p:spPr>
        <p:txBody>
          <a:bodyPr wrap="square" rtlCol="0">
            <a:spAutoFit/>
          </a:bodyPr>
          <a:lstStyle/>
          <a:p>
            <a:pPr algn="ctr"/>
            <a:r>
              <a:rPr lang="en-US" altLang="zh-TW" sz="2400" dirty="0"/>
              <a:t>Sentence </a:t>
            </a:r>
            <a:endParaRPr lang="zh-TW" altLang="en-US" sz="2400" dirty="0"/>
          </a:p>
        </p:txBody>
      </p:sp>
      <p:cxnSp>
        <p:nvCxnSpPr>
          <p:cNvPr id="56" name="直線單箭頭接點 55">
            <a:extLst>
              <a:ext uri="{FF2B5EF4-FFF2-40B4-BE49-F238E27FC236}">
                <a16:creationId xmlns:a16="http://schemas.microsoft.com/office/drawing/2014/main" id="{3530EA9B-C2E7-12BA-4202-51A6FFB92405}"/>
              </a:ext>
            </a:extLst>
          </p:cNvPr>
          <p:cNvCxnSpPr>
            <a:cxnSpLocks/>
          </p:cNvCxnSpPr>
          <p:nvPr/>
        </p:nvCxnSpPr>
        <p:spPr>
          <a:xfrm flipV="1">
            <a:off x="9071753" y="5674968"/>
            <a:ext cx="0" cy="450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8" name="矩形: 圓角 57">
            <a:extLst>
              <a:ext uri="{FF2B5EF4-FFF2-40B4-BE49-F238E27FC236}">
                <a16:creationId xmlns:a16="http://schemas.microsoft.com/office/drawing/2014/main" id="{87436A4C-2110-5457-0712-EE576CEAAFD2}"/>
              </a:ext>
            </a:extLst>
          </p:cNvPr>
          <p:cNvSpPr/>
          <p:nvPr/>
        </p:nvSpPr>
        <p:spPr>
          <a:xfrm>
            <a:off x="7975571" y="4581935"/>
            <a:ext cx="2189391" cy="1027639"/>
          </a:xfrm>
          <a:prstGeom prst="roundRect">
            <a:avLst/>
          </a:prstGeom>
          <a:solidFill>
            <a:schemeClr val="accent4">
              <a:lumMod val="40000"/>
              <a:lumOff val="60000"/>
            </a:schemeClr>
          </a:solidFill>
          <a:ln w="38100">
            <a:solidFill>
              <a:schemeClr val="tx1"/>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altLang="zh-TW" sz="2800" dirty="0"/>
              <a:t>Surface </a:t>
            </a:r>
            <a:endParaRPr lang="zh-TW" altLang="en-US" sz="2800" dirty="0"/>
          </a:p>
        </p:txBody>
      </p:sp>
      <p:sp>
        <p:nvSpPr>
          <p:cNvPr id="59" name="矩形: 圓角 58">
            <a:extLst>
              <a:ext uri="{FF2B5EF4-FFF2-40B4-BE49-F238E27FC236}">
                <a16:creationId xmlns:a16="http://schemas.microsoft.com/office/drawing/2014/main" id="{7DB672E2-ABC6-BDEB-7154-63CB0FC74B6D}"/>
              </a:ext>
            </a:extLst>
          </p:cNvPr>
          <p:cNvSpPr/>
          <p:nvPr/>
        </p:nvSpPr>
        <p:spPr>
          <a:xfrm>
            <a:off x="7941173" y="3072062"/>
            <a:ext cx="2189391" cy="1027639"/>
          </a:xfrm>
          <a:prstGeom prst="roundRect">
            <a:avLst/>
          </a:prstGeom>
          <a:solidFill>
            <a:schemeClr val="accent2">
              <a:lumMod val="40000"/>
              <a:lumOff val="60000"/>
            </a:schemeClr>
          </a:solidFill>
          <a:ln w="38100">
            <a:solidFill>
              <a:schemeClr val="tx1"/>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altLang="zh-TW" sz="2800" dirty="0"/>
              <a:t>Syntactic</a:t>
            </a:r>
            <a:endParaRPr lang="zh-TW" altLang="en-US" sz="2800" dirty="0"/>
          </a:p>
        </p:txBody>
      </p:sp>
      <p:sp>
        <p:nvSpPr>
          <p:cNvPr id="60" name="矩形: 圓角 59">
            <a:extLst>
              <a:ext uri="{FF2B5EF4-FFF2-40B4-BE49-F238E27FC236}">
                <a16:creationId xmlns:a16="http://schemas.microsoft.com/office/drawing/2014/main" id="{35CB7200-EE10-D94F-48F3-5D690322115C}"/>
              </a:ext>
            </a:extLst>
          </p:cNvPr>
          <p:cNvSpPr/>
          <p:nvPr/>
        </p:nvSpPr>
        <p:spPr>
          <a:xfrm>
            <a:off x="7941174" y="1564532"/>
            <a:ext cx="2189391" cy="1027639"/>
          </a:xfrm>
          <a:prstGeom prst="roundRect">
            <a:avLst/>
          </a:prstGeom>
          <a:solidFill>
            <a:schemeClr val="accent5">
              <a:lumMod val="40000"/>
              <a:lumOff val="60000"/>
            </a:schemeClr>
          </a:solidFill>
          <a:ln w="38100">
            <a:solidFill>
              <a:schemeClr val="tx1"/>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altLang="zh-TW" sz="2800" dirty="0"/>
              <a:t>Semantic</a:t>
            </a:r>
            <a:endParaRPr lang="zh-TW" altLang="en-US" sz="2800" dirty="0"/>
          </a:p>
        </p:txBody>
      </p:sp>
      <p:cxnSp>
        <p:nvCxnSpPr>
          <p:cNvPr id="61" name="直線單箭頭接點 60">
            <a:extLst>
              <a:ext uri="{FF2B5EF4-FFF2-40B4-BE49-F238E27FC236}">
                <a16:creationId xmlns:a16="http://schemas.microsoft.com/office/drawing/2014/main" id="{1D83630C-52C7-C414-5F25-49C4AD1A145C}"/>
              </a:ext>
            </a:extLst>
          </p:cNvPr>
          <p:cNvCxnSpPr>
            <a:cxnSpLocks/>
          </p:cNvCxnSpPr>
          <p:nvPr/>
        </p:nvCxnSpPr>
        <p:spPr>
          <a:xfrm flipV="1">
            <a:off x="9067038" y="4116030"/>
            <a:ext cx="0" cy="450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2" name="直線單箭頭接點 61">
            <a:extLst>
              <a:ext uri="{FF2B5EF4-FFF2-40B4-BE49-F238E27FC236}">
                <a16:creationId xmlns:a16="http://schemas.microsoft.com/office/drawing/2014/main" id="{30B31806-9639-87D0-C4B5-03B736A8FFC9}"/>
              </a:ext>
            </a:extLst>
          </p:cNvPr>
          <p:cNvCxnSpPr>
            <a:cxnSpLocks/>
          </p:cNvCxnSpPr>
          <p:nvPr/>
        </p:nvCxnSpPr>
        <p:spPr>
          <a:xfrm flipV="1">
            <a:off x="9028176" y="2622062"/>
            <a:ext cx="0" cy="450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90114806"/>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7E703838-7395-B24F-2367-215A21C513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9917" y="1787966"/>
            <a:ext cx="10263883" cy="4480875"/>
          </a:xfrm>
          <a:prstGeom prst="rect">
            <a:avLst/>
          </a:prstGeom>
          <a:noFill/>
          <a:extLst>
            <a:ext uri="{909E8E84-426E-40DD-AFC4-6F175D3DCCD1}">
              <a14:hiddenFill xmlns:a14="http://schemas.microsoft.com/office/drawing/2010/main">
                <a:solidFill>
                  <a:srgbClr val="FFFFFF"/>
                </a:solidFill>
              </a14:hiddenFill>
            </a:ext>
          </a:extLst>
        </p:spPr>
      </p:pic>
      <p:sp>
        <p:nvSpPr>
          <p:cNvPr id="2" name="標題 1">
            <a:extLst>
              <a:ext uri="{FF2B5EF4-FFF2-40B4-BE49-F238E27FC236}">
                <a16:creationId xmlns:a16="http://schemas.microsoft.com/office/drawing/2014/main" id="{754994C8-65A8-A996-503B-032F66257B74}"/>
              </a:ext>
            </a:extLst>
          </p:cNvPr>
          <p:cNvSpPr>
            <a:spLocks noGrp="1"/>
          </p:cNvSpPr>
          <p:nvPr>
            <p:ph type="title"/>
          </p:nvPr>
        </p:nvSpPr>
        <p:spPr/>
        <p:txBody>
          <a:bodyPr/>
          <a:lstStyle/>
          <a:p>
            <a:r>
              <a:rPr lang="en-US" altLang="zh-TW" dirty="0"/>
              <a:t>Encoding</a:t>
            </a:r>
            <a:r>
              <a:rPr lang="zh-TW" altLang="en-US" dirty="0"/>
              <a:t> </a:t>
            </a:r>
            <a:r>
              <a:rPr lang="en-US" altLang="zh-TW" dirty="0"/>
              <a:t>Syntax  </a:t>
            </a:r>
            <a:endParaRPr lang="zh-TW" altLang="en-US" dirty="0"/>
          </a:p>
        </p:txBody>
      </p:sp>
      <p:pic>
        <p:nvPicPr>
          <p:cNvPr id="5" name="圖片 4">
            <a:extLst>
              <a:ext uri="{FF2B5EF4-FFF2-40B4-BE49-F238E27FC236}">
                <a16:creationId xmlns:a16="http://schemas.microsoft.com/office/drawing/2014/main" id="{8DABECFE-DC0A-F4F8-6E7C-DE609FA4A3FF}"/>
              </a:ext>
            </a:extLst>
          </p:cNvPr>
          <p:cNvPicPr>
            <a:picLocks noChangeAspect="1"/>
          </p:cNvPicPr>
          <p:nvPr/>
        </p:nvPicPr>
        <p:blipFill>
          <a:blip r:embed="rId4"/>
          <a:stretch>
            <a:fillRect/>
          </a:stretch>
        </p:blipFill>
        <p:spPr>
          <a:xfrm>
            <a:off x="6096000" y="338821"/>
            <a:ext cx="6077273" cy="2703733"/>
          </a:xfrm>
          <a:prstGeom prst="rect">
            <a:avLst/>
          </a:prstGeom>
        </p:spPr>
      </p:pic>
      <p:sp>
        <p:nvSpPr>
          <p:cNvPr id="9" name="文字方塊 8">
            <a:extLst>
              <a:ext uri="{FF2B5EF4-FFF2-40B4-BE49-F238E27FC236}">
                <a16:creationId xmlns:a16="http://schemas.microsoft.com/office/drawing/2014/main" id="{2F6A8B47-5154-482A-3E5B-0CEA750D8B9B}"/>
              </a:ext>
            </a:extLst>
          </p:cNvPr>
          <p:cNvSpPr txBox="1"/>
          <p:nvPr/>
        </p:nvSpPr>
        <p:spPr>
          <a:xfrm>
            <a:off x="5919731" y="5719788"/>
            <a:ext cx="6099048" cy="646331"/>
          </a:xfrm>
          <a:prstGeom prst="rect">
            <a:avLst/>
          </a:prstGeom>
          <a:noFill/>
        </p:spPr>
        <p:txBody>
          <a:bodyPr wrap="square">
            <a:spAutoFit/>
          </a:bodyPr>
          <a:lstStyle/>
          <a:p>
            <a:r>
              <a:rPr lang="en-US" altLang="zh-TW" dirty="0"/>
              <a:t>John Hewitt, Christopher D. Manning, </a:t>
            </a:r>
            <a:r>
              <a:rPr lang="en" altLang="zh-TW" sz="1800" dirty="0"/>
              <a:t>A Structural Probe for Finding Syntax in Word Representations, NAACL, 2019</a:t>
            </a:r>
          </a:p>
        </p:txBody>
      </p:sp>
    </p:spTree>
    <p:extLst>
      <p:ext uri="{BB962C8B-B14F-4D97-AF65-F5344CB8AC3E}">
        <p14:creationId xmlns:p14="http://schemas.microsoft.com/office/powerpoint/2010/main" val="569023032"/>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5799AE-D820-6949-A9A5-D2B8D6D36191}"/>
              </a:ext>
            </a:extLst>
          </p:cNvPr>
          <p:cNvSpPr>
            <a:spLocks noGrp="1"/>
          </p:cNvSpPr>
          <p:nvPr>
            <p:ph type="ctrTitle"/>
          </p:nvPr>
        </p:nvSpPr>
        <p:spPr>
          <a:xfrm>
            <a:off x="593006" y="1096834"/>
            <a:ext cx="11005984" cy="1397665"/>
          </a:xfrm>
        </p:spPr>
        <p:txBody>
          <a:bodyPr>
            <a:noAutofit/>
          </a:bodyPr>
          <a:lstStyle/>
          <a:p>
            <a:r>
              <a:rPr lang="en" altLang="zh-TW" sz="4000" i="0">
                <a:solidFill>
                  <a:schemeClr val="bg1"/>
                </a:solidFill>
                <a:effectLst/>
                <a:latin typeface="+mn-lt"/>
              </a:rPr>
              <a:t>Recent Advances in Pre-trained Language Models: </a:t>
            </a:r>
            <a:br>
              <a:rPr lang="en" altLang="zh-TW" sz="4000" b="1" i="0">
                <a:solidFill>
                  <a:schemeClr val="bg1"/>
                </a:solidFill>
                <a:effectLst/>
                <a:latin typeface="+mn-lt"/>
              </a:rPr>
            </a:br>
            <a:r>
              <a:rPr lang="en" altLang="zh-TW" sz="4000" i="0">
                <a:solidFill>
                  <a:schemeClr val="bg1"/>
                </a:solidFill>
                <a:effectLst/>
                <a:latin typeface="+mn-lt"/>
              </a:rPr>
              <a:t>Why Do They Work</a:t>
            </a:r>
            <a:r>
              <a:rPr lang="en-US" altLang="zh-TW" sz="4000" i="0">
                <a:solidFill>
                  <a:schemeClr val="bg1"/>
                </a:solidFill>
                <a:effectLst/>
                <a:latin typeface="+mn-lt"/>
              </a:rPr>
              <a:t> </a:t>
            </a:r>
            <a:r>
              <a:rPr lang="en" altLang="zh-TW" sz="4000" i="0">
                <a:solidFill>
                  <a:schemeClr val="bg1"/>
                </a:solidFill>
                <a:effectLst/>
                <a:latin typeface="+mn-lt"/>
              </a:rPr>
              <a:t>and </a:t>
            </a:r>
            <a:r>
              <a:rPr lang="en" altLang="zh-TW" sz="4000" b="1" i="0">
                <a:solidFill>
                  <a:srgbClr val="FFFFB4"/>
                </a:solidFill>
                <a:effectLst/>
                <a:latin typeface="+mn-lt"/>
              </a:rPr>
              <a:t>How To Use Them</a:t>
            </a:r>
            <a:endParaRPr lang="en-TW" sz="4000" b="1">
              <a:solidFill>
                <a:srgbClr val="FFFFB4"/>
              </a:solidFill>
              <a:latin typeface="+mn-lt"/>
            </a:endParaRPr>
          </a:p>
        </p:txBody>
      </p:sp>
      <p:sp>
        <p:nvSpPr>
          <p:cNvPr id="5" name="文字方塊 4">
            <a:extLst>
              <a:ext uri="{FF2B5EF4-FFF2-40B4-BE49-F238E27FC236}">
                <a16:creationId xmlns:a16="http://schemas.microsoft.com/office/drawing/2014/main" id="{21EFA947-B0E9-E99F-3BB3-942AB64D993C}"/>
              </a:ext>
            </a:extLst>
          </p:cNvPr>
          <p:cNvSpPr txBox="1"/>
          <p:nvPr/>
        </p:nvSpPr>
        <p:spPr>
          <a:xfrm>
            <a:off x="616031" y="3182015"/>
            <a:ext cx="7803039" cy="830997"/>
          </a:xfrm>
          <a:prstGeom prst="rect">
            <a:avLst/>
          </a:prstGeom>
          <a:noFill/>
        </p:spPr>
        <p:txBody>
          <a:bodyPr wrap="square">
            <a:spAutoFit/>
          </a:bodyPr>
          <a:lstStyle/>
          <a:p>
            <a:pPr marL="0" indent="0" algn="l">
              <a:buNone/>
            </a:pPr>
            <a:r>
              <a:rPr lang="en-US" altLang="zh-TW" sz="2400">
                <a:solidFill>
                  <a:schemeClr val="bg1"/>
                </a:solidFill>
              </a:rPr>
              <a:t>17:40 – 18:20    </a:t>
            </a:r>
            <a:r>
              <a:rPr lang="en-US" altLang="zh-TW" sz="2400" b="1">
                <a:solidFill>
                  <a:schemeClr val="bg1"/>
                </a:solidFill>
              </a:rPr>
              <a:t>Part 3</a:t>
            </a:r>
            <a:r>
              <a:rPr lang="en-US" altLang="zh-TW" sz="2400">
                <a:solidFill>
                  <a:schemeClr val="bg1"/>
                </a:solidFill>
              </a:rPr>
              <a:t> How to Use PLMs: Contrastive learning </a:t>
            </a:r>
            <a:r>
              <a:rPr lang="en-US" altLang="zh-TW" sz="2400">
                <a:solidFill>
                  <a:srgbClr val="000000"/>
                </a:solidFill>
              </a:rPr>
              <a:t>17:40 – 18:20 </a:t>
            </a:r>
            <a:r>
              <a:rPr lang="en-US" altLang="zh-TW" sz="2400" b="1">
                <a:solidFill>
                  <a:srgbClr val="000000"/>
                </a:solidFill>
              </a:rPr>
              <a:t>Part 3</a:t>
            </a:r>
            <a:r>
              <a:rPr lang="en-US" altLang="zh-TW" sz="2400">
                <a:solidFill>
                  <a:srgbClr val="000000"/>
                </a:solidFill>
              </a:rPr>
              <a:t> </a:t>
            </a:r>
            <a:r>
              <a:rPr lang="zh-TW" altLang="en-US" sz="2400">
                <a:solidFill>
                  <a:srgbClr val="000000"/>
                </a:solidFill>
              </a:rPr>
              <a:t>   </a:t>
            </a:r>
            <a:r>
              <a:rPr lang="en-US" altLang="zh-TW" sz="2400">
                <a:solidFill>
                  <a:schemeClr val="bg1"/>
                </a:solidFill>
              </a:rPr>
              <a:t>for Pre-trained Language Models</a:t>
            </a:r>
            <a:endParaRPr lang="en-US" altLang="zh-TW" sz="2400">
              <a:solidFill>
                <a:schemeClr val="bg1"/>
              </a:solidFill>
              <a:ea typeface="新細明體"/>
              <a:cs typeface="Calibri"/>
            </a:endParaRPr>
          </a:p>
        </p:txBody>
      </p:sp>
      <p:grpSp>
        <p:nvGrpSpPr>
          <p:cNvPr id="11" name="群組 10">
            <a:extLst>
              <a:ext uri="{FF2B5EF4-FFF2-40B4-BE49-F238E27FC236}">
                <a16:creationId xmlns:a16="http://schemas.microsoft.com/office/drawing/2014/main" id="{221A3E8C-0377-012E-4218-89A18164893A}"/>
              </a:ext>
            </a:extLst>
          </p:cNvPr>
          <p:cNvGrpSpPr/>
          <p:nvPr/>
        </p:nvGrpSpPr>
        <p:grpSpPr>
          <a:xfrm>
            <a:off x="8181667" y="3196611"/>
            <a:ext cx="3650225" cy="2938719"/>
            <a:chOff x="4270886" y="3616939"/>
            <a:chExt cx="3650225" cy="2938719"/>
          </a:xfrm>
        </p:grpSpPr>
        <p:sp>
          <p:nvSpPr>
            <p:cNvPr id="12" name="副標題 5">
              <a:extLst>
                <a:ext uri="{FF2B5EF4-FFF2-40B4-BE49-F238E27FC236}">
                  <a16:creationId xmlns:a16="http://schemas.microsoft.com/office/drawing/2014/main" id="{417842E0-4AF0-51CA-FB76-9B67286F628F}"/>
                </a:ext>
              </a:extLst>
            </p:cNvPr>
            <p:cNvSpPr txBox="1">
              <a:spLocks/>
            </p:cNvSpPr>
            <p:nvPr/>
          </p:nvSpPr>
          <p:spPr>
            <a:xfrm>
              <a:off x="4270886" y="3616939"/>
              <a:ext cx="3650225" cy="16557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 altLang="zh-TW" b="0" i="0">
                  <a:solidFill>
                    <a:schemeClr val="bg1"/>
                  </a:solidFill>
                  <a:effectLst/>
                </a:rPr>
                <a:t>Yung-Sung Chuang</a:t>
              </a:r>
            </a:p>
            <a:p>
              <a:r>
                <a:rPr lang="en-US" altLang="zh-TW" b="1">
                  <a:solidFill>
                    <a:schemeClr val="bg1"/>
                  </a:solidFill>
                </a:rPr>
                <a:t>CSAIL,MIT</a:t>
              </a:r>
              <a:endParaRPr lang="zh-TW" altLang="en-US" b="1">
                <a:solidFill>
                  <a:schemeClr val="bg1"/>
                </a:solidFill>
              </a:endParaRPr>
            </a:p>
          </p:txBody>
        </p:sp>
        <p:pic>
          <p:nvPicPr>
            <p:cNvPr id="16" name="圖片 15">
              <a:extLst>
                <a:ext uri="{FF2B5EF4-FFF2-40B4-BE49-F238E27FC236}">
                  <a16:creationId xmlns:a16="http://schemas.microsoft.com/office/drawing/2014/main" id="{0EB74BBA-F13B-781A-E359-D96A518085BB}"/>
                </a:ext>
              </a:extLst>
            </p:cNvPr>
            <p:cNvPicPr>
              <a:picLocks noChangeAspect="1"/>
            </p:cNvPicPr>
            <p:nvPr/>
          </p:nvPicPr>
          <p:blipFill>
            <a:blip r:embed="rId2"/>
            <a:stretch>
              <a:fillRect/>
            </a:stretch>
          </p:blipFill>
          <p:spPr>
            <a:xfrm>
              <a:off x="5159478" y="4682613"/>
              <a:ext cx="1873045" cy="1873045"/>
            </a:xfrm>
            <a:prstGeom prst="rect">
              <a:avLst/>
            </a:prstGeom>
          </p:spPr>
        </p:pic>
      </p:grpSp>
      <p:sp>
        <p:nvSpPr>
          <p:cNvPr id="3" name="日期版面配置區 2">
            <a:extLst>
              <a:ext uri="{FF2B5EF4-FFF2-40B4-BE49-F238E27FC236}">
                <a16:creationId xmlns:a16="http://schemas.microsoft.com/office/drawing/2014/main" id="{7E6529D4-DC1F-92B8-1D44-02581E5DCA57}"/>
              </a:ext>
            </a:extLst>
          </p:cNvPr>
          <p:cNvSpPr>
            <a:spLocks noGrp="1"/>
          </p:cNvSpPr>
          <p:nvPr>
            <p:ph type="dt" sz="half" idx="10"/>
          </p:nvPr>
        </p:nvSpPr>
        <p:spPr/>
        <p:txBody>
          <a:bodyPr/>
          <a:lstStyle/>
          <a:p>
            <a:endParaRPr lang="en-TW"/>
          </a:p>
        </p:txBody>
      </p:sp>
      <p:grpSp>
        <p:nvGrpSpPr>
          <p:cNvPr id="4" name="群組 3">
            <a:extLst>
              <a:ext uri="{FF2B5EF4-FFF2-40B4-BE49-F238E27FC236}">
                <a16:creationId xmlns:a16="http://schemas.microsoft.com/office/drawing/2014/main" id="{084C0BE7-B275-E3C9-3B44-C1E7B597F5BE}"/>
              </a:ext>
            </a:extLst>
          </p:cNvPr>
          <p:cNvGrpSpPr/>
          <p:nvPr/>
        </p:nvGrpSpPr>
        <p:grpSpPr>
          <a:xfrm>
            <a:off x="173482" y="217484"/>
            <a:ext cx="4667766" cy="660340"/>
            <a:chOff x="173482" y="217484"/>
            <a:chExt cx="4667766" cy="660340"/>
          </a:xfrm>
        </p:grpSpPr>
        <p:grpSp>
          <p:nvGrpSpPr>
            <p:cNvPr id="6" name="群組 5">
              <a:extLst>
                <a:ext uri="{FF2B5EF4-FFF2-40B4-BE49-F238E27FC236}">
                  <a16:creationId xmlns:a16="http://schemas.microsoft.com/office/drawing/2014/main" id="{33C34624-3E14-8FAB-5C65-E0952CE7D5DA}"/>
                </a:ext>
              </a:extLst>
            </p:cNvPr>
            <p:cNvGrpSpPr>
              <a:grpSpLocks noChangeAspect="1"/>
            </p:cNvGrpSpPr>
            <p:nvPr/>
          </p:nvGrpSpPr>
          <p:grpSpPr>
            <a:xfrm>
              <a:off x="173482" y="218108"/>
              <a:ext cx="978897" cy="659716"/>
              <a:chOff x="2946400" y="1352853"/>
              <a:chExt cx="1219729" cy="822022"/>
            </a:xfrm>
          </p:grpSpPr>
          <p:sp>
            <p:nvSpPr>
              <p:cNvPr id="8" name="矩形 7">
                <a:extLst>
                  <a:ext uri="{FF2B5EF4-FFF2-40B4-BE49-F238E27FC236}">
                    <a16:creationId xmlns:a16="http://schemas.microsoft.com/office/drawing/2014/main" id="{5FA94B65-FAE3-D8AA-B489-17C4CA557FCB}"/>
                  </a:ext>
                </a:extLst>
              </p:cNvPr>
              <p:cNvSpPr/>
              <p:nvPr/>
            </p:nvSpPr>
            <p:spPr>
              <a:xfrm>
                <a:off x="2946400" y="1402935"/>
                <a:ext cx="1025525" cy="771940"/>
              </a:xfrm>
              <a:prstGeom prst="rect">
                <a:avLst/>
              </a:prstGeom>
              <a:solidFill>
                <a:srgbClr val="DD22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9" name="矩形 8">
                <a:extLst>
                  <a:ext uri="{FF2B5EF4-FFF2-40B4-BE49-F238E27FC236}">
                    <a16:creationId xmlns:a16="http://schemas.microsoft.com/office/drawing/2014/main" id="{219E5B0B-CD9E-4D49-7821-C1CD570249A2}"/>
                  </a:ext>
                </a:extLst>
              </p:cNvPr>
              <p:cNvSpPr/>
              <p:nvPr/>
            </p:nvSpPr>
            <p:spPr>
              <a:xfrm>
                <a:off x="3219269" y="1677172"/>
                <a:ext cx="482781" cy="227828"/>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10" name="矩形 9">
                <a:extLst>
                  <a:ext uri="{FF2B5EF4-FFF2-40B4-BE49-F238E27FC236}">
                    <a16:creationId xmlns:a16="http://schemas.microsoft.com/office/drawing/2014/main" id="{8DD1EFEE-F575-C8E5-90E1-1AE351E22900}"/>
                  </a:ext>
                </a:extLst>
              </p:cNvPr>
              <p:cNvSpPr/>
              <p:nvPr/>
            </p:nvSpPr>
            <p:spPr>
              <a:xfrm>
                <a:off x="3702050" y="1352853"/>
                <a:ext cx="269875" cy="113997"/>
              </a:xfrm>
              <a:prstGeom prst="rect">
                <a:avLst/>
              </a:prstGeom>
              <a:solidFill>
                <a:srgbClr val="DD22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TW"/>
                  <a:t>     </a:t>
                </a:r>
                <a:endParaRPr kumimoji="1" lang="zh-TW" altLang="en-US"/>
              </a:p>
            </p:txBody>
          </p:sp>
          <p:sp>
            <p:nvSpPr>
              <p:cNvPr id="13" name="矩形 12">
                <a:extLst>
                  <a:ext uri="{FF2B5EF4-FFF2-40B4-BE49-F238E27FC236}">
                    <a16:creationId xmlns:a16="http://schemas.microsoft.com/office/drawing/2014/main" id="{43C53C30-0639-7C2A-F9C1-BBCCD8967710}"/>
                  </a:ext>
                </a:extLst>
              </p:cNvPr>
              <p:cNvSpPr/>
              <p:nvPr/>
            </p:nvSpPr>
            <p:spPr>
              <a:xfrm>
                <a:off x="3896254" y="1905000"/>
                <a:ext cx="269875" cy="269875"/>
              </a:xfrm>
              <a:prstGeom prst="rect">
                <a:avLst/>
              </a:prstGeom>
              <a:solidFill>
                <a:srgbClr val="DD22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TW"/>
                  <a:t>    </a:t>
                </a:r>
                <a:endParaRPr kumimoji="1" lang="zh-TW" altLang="en-US"/>
              </a:p>
            </p:txBody>
          </p:sp>
        </p:grpSp>
        <p:sp>
          <p:nvSpPr>
            <p:cNvPr id="7" name="文字方塊 6">
              <a:extLst>
                <a:ext uri="{FF2B5EF4-FFF2-40B4-BE49-F238E27FC236}">
                  <a16:creationId xmlns:a16="http://schemas.microsoft.com/office/drawing/2014/main" id="{29D18E7E-6F95-0EF1-DC5E-B65CA1CEC162}"/>
                </a:ext>
              </a:extLst>
            </p:cNvPr>
            <p:cNvSpPr txBox="1"/>
            <p:nvPr/>
          </p:nvSpPr>
          <p:spPr>
            <a:xfrm>
              <a:off x="1215512" y="217484"/>
              <a:ext cx="3625736" cy="646331"/>
            </a:xfrm>
            <a:prstGeom prst="rect">
              <a:avLst/>
            </a:prstGeom>
            <a:noFill/>
          </p:spPr>
          <p:txBody>
            <a:bodyPr wrap="none" rtlCol="0">
              <a:spAutoFit/>
            </a:bodyPr>
            <a:lstStyle/>
            <a:p>
              <a:r>
                <a:rPr lang="en" altLang="zh-TW" sz="3600" b="1" i="0">
                  <a:solidFill>
                    <a:schemeClr val="bg1"/>
                  </a:solidFill>
                  <a:effectLst/>
                  <a:latin typeface="Space Grotesk"/>
                </a:rPr>
                <a:t>2022 AACL-IJCNLP</a:t>
              </a:r>
            </a:p>
          </p:txBody>
        </p:sp>
      </p:grpSp>
      <p:grpSp>
        <p:nvGrpSpPr>
          <p:cNvPr id="14" name="群組 13">
            <a:extLst>
              <a:ext uri="{FF2B5EF4-FFF2-40B4-BE49-F238E27FC236}">
                <a16:creationId xmlns:a16="http://schemas.microsoft.com/office/drawing/2014/main" id="{8E362D4A-8B0E-A2AF-B3B1-D4F273514382}"/>
              </a:ext>
            </a:extLst>
          </p:cNvPr>
          <p:cNvGrpSpPr>
            <a:grpSpLocks noChangeAspect="1"/>
          </p:cNvGrpSpPr>
          <p:nvPr/>
        </p:nvGrpSpPr>
        <p:grpSpPr>
          <a:xfrm>
            <a:off x="779931" y="3801069"/>
            <a:ext cx="1646390" cy="2555281"/>
            <a:chOff x="1898602" y="1961423"/>
            <a:chExt cx="2212708" cy="3434235"/>
          </a:xfrm>
        </p:grpSpPr>
        <p:sp>
          <p:nvSpPr>
            <p:cNvPr id="15" name="矩形 14">
              <a:extLst>
                <a:ext uri="{FF2B5EF4-FFF2-40B4-BE49-F238E27FC236}">
                  <a16:creationId xmlns:a16="http://schemas.microsoft.com/office/drawing/2014/main" id="{0D727D54-0427-D6DB-38E7-1544DBA0CF00}"/>
                </a:ext>
              </a:extLst>
            </p:cNvPr>
            <p:cNvSpPr/>
            <p:nvPr/>
          </p:nvSpPr>
          <p:spPr>
            <a:xfrm>
              <a:off x="1898602" y="1961423"/>
              <a:ext cx="2212708" cy="34342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ltLang="zh-TW" sz="2000" dirty="0"/>
            </a:p>
            <a:p>
              <a:pPr algn="ctr"/>
              <a:endParaRPr kumimoji="1" lang="en-US" altLang="zh-TW" sz="2000" dirty="0"/>
            </a:p>
            <a:p>
              <a:pPr algn="ctr"/>
              <a:endParaRPr kumimoji="1" lang="en-US" altLang="zh-TW" sz="2000" dirty="0"/>
            </a:p>
            <a:p>
              <a:pPr algn="ctr"/>
              <a:endParaRPr kumimoji="1" lang="en-US" altLang="zh-TW" sz="2000" dirty="0"/>
            </a:p>
            <a:p>
              <a:pPr algn="ctr"/>
              <a:endParaRPr kumimoji="1" lang="en-US" altLang="zh-TW" sz="2000" dirty="0"/>
            </a:p>
            <a:p>
              <a:pPr algn="ctr"/>
              <a:endParaRPr kumimoji="1" lang="en-US" altLang="zh-TW" sz="2000" dirty="0"/>
            </a:p>
            <a:p>
              <a:pPr algn="ctr"/>
              <a:r>
                <a:rPr kumimoji="1" lang="en-US" altLang="zh-TW" sz="2000" dirty="0">
                  <a:solidFill>
                    <a:schemeClr val="tx1"/>
                  </a:solidFill>
                </a:rPr>
                <a:t>Link to slides</a:t>
              </a:r>
              <a:endParaRPr kumimoji="1" lang="zh-TW" altLang="en-US" sz="2000" dirty="0">
                <a:solidFill>
                  <a:schemeClr val="tx1"/>
                </a:solidFill>
              </a:endParaRPr>
            </a:p>
          </p:txBody>
        </p:sp>
        <p:pic>
          <p:nvPicPr>
            <p:cNvPr id="17" name="圖片 16">
              <a:extLst>
                <a:ext uri="{FF2B5EF4-FFF2-40B4-BE49-F238E27FC236}">
                  <a16:creationId xmlns:a16="http://schemas.microsoft.com/office/drawing/2014/main" id="{DE9B5642-404B-AA0B-8B1B-0F56EDD2CF10}"/>
                </a:ext>
              </a:extLst>
            </p:cNvPr>
            <p:cNvPicPr>
              <a:picLocks noChangeAspect="1"/>
            </p:cNvPicPr>
            <p:nvPr/>
          </p:nvPicPr>
          <p:blipFill>
            <a:blip r:embed="rId3"/>
            <a:stretch>
              <a:fillRect/>
            </a:stretch>
          </p:blipFill>
          <p:spPr>
            <a:xfrm>
              <a:off x="2107303" y="2403920"/>
              <a:ext cx="1795305" cy="1840756"/>
            </a:xfrm>
            <a:prstGeom prst="rect">
              <a:avLst/>
            </a:prstGeom>
          </p:spPr>
        </p:pic>
      </p:grpSp>
    </p:spTree>
    <p:extLst>
      <p:ext uri="{BB962C8B-B14F-4D97-AF65-F5344CB8AC3E}">
        <p14:creationId xmlns:p14="http://schemas.microsoft.com/office/powerpoint/2010/main" val="317529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FBBBAAD-8FC1-D110-CD2A-7A8C0022CEC9}"/>
              </a:ext>
            </a:extLst>
          </p:cNvPr>
          <p:cNvSpPr>
            <a:spLocks noGrp="1"/>
          </p:cNvSpPr>
          <p:nvPr>
            <p:ph type="title"/>
          </p:nvPr>
        </p:nvSpPr>
        <p:spPr/>
        <p:txBody>
          <a:bodyPr/>
          <a:lstStyle/>
          <a:p>
            <a:r>
              <a:rPr lang="en-US" altLang="zh-TW" dirty="0" err="1"/>
              <a:t>BERTology</a:t>
            </a:r>
            <a:r>
              <a:rPr lang="en-US" altLang="zh-TW" dirty="0"/>
              <a:t> - What does each layer learn?</a:t>
            </a:r>
            <a:endParaRPr lang="zh-TW" altLang="en-US" dirty="0"/>
          </a:p>
        </p:txBody>
      </p:sp>
      <p:sp>
        <p:nvSpPr>
          <p:cNvPr id="5" name="文字方塊 4">
            <a:extLst>
              <a:ext uri="{FF2B5EF4-FFF2-40B4-BE49-F238E27FC236}">
                <a16:creationId xmlns:a16="http://schemas.microsoft.com/office/drawing/2014/main" id="{0CABBF8E-F4D1-6E34-9DE6-27ED6939B4FF}"/>
              </a:ext>
            </a:extLst>
          </p:cNvPr>
          <p:cNvSpPr txBox="1"/>
          <p:nvPr/>
        </p:nvSpPr>
        <p:spPr>
          <a:xfrm>
            <a:off x="291873" y="5861432"/>
            <a:ext cx="11900127" cy="369332"/>
          </a:xfrm>
          <a:prstGeom prst="rect">
            <a:avLst/>
          </a:prstGeom>
          <a:noFill/>
        </p:spPr>
        <p:txBody>
          <a:bodyPr wrap="square">
            <a:spAutoFit/>
          </a:bodyPr>
          <a:lstStyle/>
          <a:p>
            <a:r>
              <a:rPr lang="en-US" altLang="zh-TW" dirty="0">
                <a:latin typeface="Lucida Grande"/>
              </a:rPr>
              <a:t>Ganesh Jawahar, Benoît </a:t>
            </a:r>
            <a:r>
              <a:rPr lang="en-US" altLang="zh-TW" dirty="0" err="1">
                <a:latin typeface="Lucida Grande"/>
              </a:rPr>
              <a:t>Sagot</a:t>
            </a:r>
            <a:r>
              <a:rPr lang="en-US" altLang="zh-TW" dirty="0">
                <a:latin typeface="Lucida Grande"/>
              </a:rPr>
              <a:t>, </a:t>
            </a:r>
            <a:r>
              <a:rPr lang="en-US" altLang="zh-TW" dirty="0" err="1">
                <a:latin typeface="Lucida Grande"/>
              </a:rPr>
              <a:t>Djamé</a:t>
            </a:r>
            <a:r>
              <a:rPr lang="en-US" altLang="zh-TW" dirty="0">
                <a:latin typeface="Lucida Grande"/>
              </a:rPr>
              <a:t> Seddah, What Does BERT Learn about the Structure of Language?, ACL, 2019</a:t>
            </a:r>
          </a:p>
        </p:txBody>
      </p:sp>
      <p:pic>
        <p:nvPicPr>
          <p:cNvPr id="4" name="圖片 3">
            <a:extLst>
              <a:ext uri="{FF2B5EF4-FFF2-40B4-BE49-F238E27FC236}">
                <a16:creationId xmlns:a16="http://schemas.microsoft.com/office/drawing/2014/main" id="{88219B6C-7E33-E36D-1C8D-1CF4AABB85CD}"/>
              </a:ext>
            </a:extLst>
          </p:cNvPr>
          <p:cNvPicPr>
            <a:picLocks noChangeAspect="1"/>
          </p:cNvPicPr>
          <p:nvPr/>
        </p:nvPicPr>
        <p:blipFill>
          <a:blip r:embed="rId2"/>
          <a:stretch>
            <a:fillRect/>
          </a:stretch>
        </p:blipFill>
        <p:spPr>
          <a:xfrm>
            <a:off x="150385" y="1784240"/>
            <a:ext cx="11989203" cy="3452810"/>
          </a:xfrm>
          <a:prstGeom prst="rect">
            <a:avLst/>
          </a:prstGeom>
        </p:spPr>
      </p:pic>
      <p:sp>
        <p:nvSpPr>
          <p:cNvPr id="8" name="矩形: 圓角 7">
            <a:extLst>
              <a:ext uri="{FF2B5EF4-FFF2-40B4-BE49-F238E27FC236}">
                <a16:creationId xmlns:a16="http://schemas.microsoft.com/office/drawing/2014/main" id="{892EFD88-93F6-1E9E-D18C-1B0B5BB9B4AF}"/>
              </a:ext>
            </a:extLst>
          </p:cNvPr>
          <p:cNvSpPr/>
          <p:nvPr/>
        </p:nvSpPr>
        <p:spPr>
          <a:xfrm>
            <a:off x="6513387" y="1998182"/>
            <a:ext cx="5504443" cy="483763"/>
          </a:xfrm>
          <a:prstGeom prst="roundRect">
            <a:avLst/>
          </a:prstGeom>
          <a:solidFill>
            <a:schemeClr val="accent4">
              <a:lumMod val="40000"/>
              <a:lumOff val="60000"/>
              <a:alpha val="50000"/>
            </a:schemeClr>
          </a:solidFill>
          <a:ln w="38100">
            <a:solidFill>
              <a:schemeClr val="tx1"/>
            </a:solid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sz="2800" dirty="0"/>
          </a:p>
        </p:txBody>
      </p:sp>
      <p:sp>
        <p:nvSpPr>
          <p:cNvPr id="9" name="矩形: 圓角 8">
            <a:extLst>
              <a:ext uri="{FF2B5EF4-FFF2-40B4-BE49-F238E27FC236}">
                <a16:creationId xmlns:a16="http://schemas.microsoft.com/office/drawing/2014/main" id="{F6025654-AB72-0C5D-117A-4B37C8FBB734}"/>
              </a:ext>
            </a:extLst>
          </p:cNvPr>
          <p:cNvSpPr/>
          <p:nvPr/>
        </p:nvSpPr>
        <p:spPr>
          <a:xfrm>
            <a:off x="3271203" y="1998182"/>
            <a:ext cx="3194913" cy="483763"/>
          </a:xfrm>
          <a:prstGeom prst="roundRect">
            <a:avLst/>
          </a:prstGeom>
          <a:solidFill>
            <a:schemeClr val="accent2">
              <a:lumMod val="40000"/>
              <a:lumOff val="60000"/>
              <a:alpha val="50000"/>
            </a:schemeClr>
          </a:solidFill>
          <a:ln w="38100">
            <a:solidFill>
              <a:schemeClr val="tx1"/>
            </a:solid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sz="2800" dirty="0"/>
          </a:p>
        </p:txBody>
      </p:sp>
      <p:sp>
        <p:nvSpPr>
          <p:cNvPr id="10" name="矩形: 圓角 9">
            <a:extLst>
              <a:ext uri="{FF2B5EF4-FFF2-40B4-BE49-F238E27FC236}">
                <a16:creationId xmlns:a16="http://schemas.microsoft.com/office/drawing/2014/main" id="{B9B79D30-2A37-AD1A-50DE-CDFDA0416C6B}"/>
              </a:ext>
            </a:extLst>
          </p:cNvPr>
          <p:cNvSpPr/>
          <p:nvPr/>
        </p:nvSpPr>
        <p:spPr>
          <a:xfrm>
            <a:off x="887187" y="1998182"/>
            <a:ext cx="2189391" cy="483763"/>
          </a:xfrm>
          <a:prstGeom prst="roundRect">
            <a:avLst/>
          </a:prstGeom>
          <a:solidFill>
            <a:schemeClr val="accent5">
              <a:lumMod val="40000"/>
              <a:lumOff val="60000"/>
              <a:alpha val="50000"/>
            </a:schemeClr>
          </a:solidFill>
          <a:ln w="38100">
            <a:solidFill>
              <a:schemeClr val="tx1"/>
            </a:solid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sz="2800" dirty="0"/>
          </a:p>
        </p:txBody>
      </p:sp>
      <p:sp>
        <p:nvSpPr>
          <p:cNvPr id="11" name="矩形: 圓角 10">
            <a:extLst>
              <a:ext uri="{FF2B5EF4-FFF2-40B4-BE49-F238E27FC236}">
                <a16:creationId xmlns:a16="http://schemas.microsoft.com/office/drawing/2014/main" id="{B1D28BF1-9BC1-3DF3-9B33-7724551A5927}"/>
              </a:ext>
            </a:extLst>
          </p:cNvPr>
          <p:cNvSpPr/>
          <p:nvPr/>
        </p:nvSpPr>
        <p:spPr>
          <a:xfrm>
            <a:off x="887187" y="2961018"/>
            <a:ext cx="2189391" cy="483763"/>
          </a:xfrm>
          <a:prstGeom prst="roundRect">
            <a:avLst/>
          </a:prstGeom>
          <a:solidFill>
            <a:schemeClr val="accent5">
              <a:lumMod val="40000"/>
              <a:lumOff val="60000"/>
              <a:alpha val="50000"/>
            </a:schemeClr>
          </a:solidFill>
          <a:ln w="38100">
            <a:solidFill>
              <a:schemeClr val="tx1"/>
            </a:solid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sz="2800" dirty="0"/>
          </a:p>
        </p:txBody>
      </p:sp>
      <p:sp>
        <p:nvSpPr>
          <p:cNvPr id="12" name="矩形: 圓角 11">
            <a:extLst>
              <a:ext uri="{FF2B5EF4-FFF2-40B4-BE49-F238E27FC236}">
                <a16:creationId xmlns:a16="http://schemas.microsoft.com/office/drawing/2014/main" id="{105F3D99-017E-924A-B3FF-F84CBADF9A4A}"/>
              </a:ext>
            </a:extLst>
          </p:cNvPr>
          <p:cNvSpPr/>
          <p:nvPr/>
        </p:nvSpPr>
        <p:spPr>
          <a:xfrm>
            <a:off x="3222215" y="3617616"/>
            <a:ext cx="3194913" cy="905401"/>
          </a:xfrm>
          <a:prstGeom prst="roundRect">
            <a:avLst/>
          </a:prstGeom>
          <a:solidFill>
            <a:schemeClr val="accent2">
              <a:lumMod val="40000"/>
              <a:lumOff val="60000"/>
              <a:alpha val="50000"/>
            </a:schemeClr>
          </a:solidFill>
          <a:ln w="38100">
            <a:solidFill>
              <a:schemeClr val="tx1"/>
            </a:solid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sz="2800" dirty="0"/>
          </a:p>
        </p:txBody>
      </p:sp>
      <p:sp>
        <p:nvSpPr>
          <p:cNvPr id="13" name="矩形: 圓角 12">
            <a:extLst>
              <a:ext uri="{FF2B5EF4-FFF2-40B4-BE49-F238E27FC236}">
                <a16:creationId xmlns:a16="http://schemas.microsoft.com/office/drawing/2014/main" id="{FA1F710E-0AF8-0C7A-1B60-42DAE680423D}"/>
              </a:ext>
            </a:extLst>
          </p:cNvPr>
          <p:cNvSpPr/>
          <p:nvPr/>
        </p:nvSpPr>
        <p:spPr>
          <a:xfrm>
            <a:off x="6529670" y="3633945"/>
            <a:ext cx="5504443" cy="1476900"/>
          </a:xfrm>
          <a:prstGeom prst="roundRect">
            <a:avLst/>
          </a:prstGeom>
          <a:solidFill>
            <a:schemeClr val="accent4">
              <a:lumMod val="40000"/>
              <a:lumOff val="60000"/>
              <a:alpha val="50000"/>
            </a:schemeClr>
          </a:solidFill>
          <a:ln w="38100">
            <a:solidFill>
              <a:schemeClr val="tx1"/>
            </a:solid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sz="2800" dirty="0"/>
          </a:p>
        </p:txBody>
      </p:sp>
    </p:spTree>
    <p:extLst>
      <p:ext uri="{BB962C8B-B14F-4D97-AF65-F5344CB8AC3E}">
        <p14:creationId xmlns:p14="http://schemas.microsoft.com/office/powerpoint/2010/main" val="3975817679"/>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FBBBAAD-8FC1-D110-CD2A-7A8C0022CEC9}"/>
              </a:ext>
            </a:extLst>
          </p:cNvPr>
          <p:cNvSpPr>
            <a:spLocks noGrp="1"/>
          </p:cNvSpPr>
          <p:nvPr>
            <p:ph type="title"/>
          </p:nvPr>
        </p:nvSpPr>
        <p:spPr/>
        <p:txBody>
          <a:bodyPr/>
          <a:lstStyle/>
          <a:p>
            <a:r>
              <a:rPr lang="en-US" altLang="zh-TW" dirty="0" err="1"/>
              <a:t>BERTology</a:t>
            </a:r>
            <a:r>
              <a:rPr lang="en-US" altLang="zh-TW" dirty="0"/>
              <a:t> - What does each layer learn?</a:t>
            </a:r>
            <a:endParaRPr lang="zh-TW" altLang="en-US" dirty="0"/>
          </a:p>
        </p:txBody>
      </p:sp>
      <p:sp>
        <p:nvSpPr>
          <p:cNvPr id="5" name="文字方塊 4">
            <a:extLst>
              <a:ext uri="{FF2B5EF4-FFF2-40B4-BE49-F238E27FC236}">
                <a16:creationId xmlns:a16="http://schemas.microsoft.com/office/drawing/2014/main" id="{0CABBF8E-F4D1-6E34-9DE6-27ED6939B4FF}"/>
              </a:ext>
            </a:extLst>
          </p:cNvPr>
          <p:cNvSpPr txBox="1"/>
          <p:nvPr/>
        </p:nvSpPr>
        <p:spPr>
          <a:xfrm>
            <a:off x="1030061" y="6123541"/>
            <a:ext cx="10323739" cy="369332"/>
          </a:xfrm>
          <a:prstGeom prst="rect">
            <a:avLst/>
          </a:prstGeom>
          <a:noFill/>
        </p:spPr>
        <p:txBody>
          <a:bodyPr wrap="square">
            <a:spAutoFit/>
          </a:bodyPr>
          <a:lstStyle/>
          <a:p>
            <a:pPr algn="ctr"/>
            <a:r>
              <a:rPr lang="en-US" altLang="zh-TW" dirty="0">
                <a:latin typeface="Lucida Grande"/>
              </a:rPr>
              <a:t>Ian </a:t>
            </a:r>
            <a:r>
              <a:rPr lang="en-US" altLang="zh-TW" dirty="0" err="1">
                <a:latin typeface="Lucida Grande"/>
              </a:rPr>
              <a:t>Tenney</a:t>
            </a:r>
            <a:r>
              <a:rPr lang="en-US" altLang="zh-TW" dirty="0">
                <a:latin typeface="Lucida Grande"/>
              </a:rPr>
              <a:t>, </a:t>
            </a:r>
            <a:r>
              <a:rPr lang="en-US" altLang="zh-TW" dirty="0" err="1">
                <a:latin typeface="Lucida Grande"/>
              </a:rPr>
              <a:t>Dipanjan</a:t>
            </a:r>
            <a:r>
              <a:rPr lang="en-US" altLang="zh-TW" dirty="0">
                <a:latin typeface="Lucida Grande"/>
              </a:rPr>
              <a:t> Das, Ellie Pavlick, BERT Rediscovers the Classical NLP Pipeline,</a:t>
            </a:r>
            <a:r>
              <a:rPr lang="zh-TW" altLang="en-US" dirty="0">
                <a:latin typeface="Lucida Grande"/>
              </a:rPr>
              <a:t> </a:t>
            </a:r>
            <a:r>
              <a:rPr lang="en-US" altLang="zh-TW" dirty="0">
                <a:latin typeface="Lucida Grande"/>
              </a:rPr>
              <a:t>ACL,</a:t>
            </a:r>
            <a:r>
              <a:rPr lang="zh-TW" altLang="en-US" dirty="0">
                <a:latin typeface="Lucida Grande"/>
              </a:rPr>
              <a:t> </a:t>
            </a:r>
            <a:r>
              <a:rPr lang="en-US" altLang="zh-TW" dirty="0">
                <a:latin typeface="Lucida Grande"/>
              </a:rPr>
              <a:t>2019</a:t>
            </a:r>
          </a:p>
        </p:txBody>
      </p:sp>
      <p:pic>
        <p:nvPicPr>
          <p:cNvPr id="6" name="圖片 5">
            <a:extLst>
              <a:ext uri="{FF2B5EF4-FFF2-40B4-BE49-F238E27FC236}">
                <a16:creationId xmlns:a16="http://schemas.microsoft.com/office/drawing/2014/main" id="{F3C8BC4B-61E3-78CF-89C6-A4FC19FC2604}"/>
              </a:ext>
            </a:extLst>
          </p:cNvPr>
          <p:cNvPicPr>
            <a:picLocks noChangeAspect="1"/>
          </p:cNvPicPr>
          <p:nvPr/>
        </p:nvPicPr>
        <p:blipFill>
          <a:blip r:embed="rId2"/>
          <a:stretch>
            <a:fillRect/>
          </a:stretch>
        </p:blipFill>
        <p:spPr>
          <a:xfrm>
            <a:off x="4865915" y="1433426"/>
            <a:ext cx="6671894" cy="4575488"/>
          </a:xfrm>
          <a:prstGeom prst="rect">
            <a:avLst/>
          </a:prstGeom>
        </p:spPr>
      </p:pic>
    </p:spTree>
    <p:extLst>
      <p:ext uri="{BB962C8B-B14F-4D97-AF65-F5344CB8AC3E}">
        <p14:creationId xmlns:p14="http://schemas.microsoft.com/office/powerpoint/2010/main" val="696592178"/>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群組 38">
            <a:extLst>
              <a:ext uri="{FF2B5EF4-FFF2-40B4-BE49-F238E27FC236}">
                <a16:creationId xmlns:a16="http://schemas.microsoft.com/office/drawing/2014/main" id="{FF271A7E-5639-0049-7117-FBBFFC337DFF}"/>
              </a:ext>
            </a:extLst>
          </p:cNvPr>
          <p:cNvGrpSpPr/>
          <p:nvPr/>
        </p:nvGrpSpPr>
        <p:grpSpPr>
          <a:xfrm>
            <a:off x="1819087" y="376980"/>
            <a:ext cx="3749387" cy="1442918"/>
            <a:chOff x="2847789" y="2930068"/>
            <a:chExt cx="3749387" cy="1442918"/>
          </a:xfrm>
        </p:grpSpPr>
        <p:sp>
          <p:nvSpPr>
            <p:cNvPr id="40" name="矩形: 圓角 39">
              <a:extLst>
                <a:ext uri="{FF2B5EF4-FFF2-40B4-BE49-F238E27FC236}">
                  <a16:creationId xmlns:a16="http://schemas.microsoft.com/office/drawing/2014/main" id="{B50BD8D0-2E81-DD1F-D0E7-29A51A7896FF}"/>
                </a:ext>
              </a:extLst>
            </p:cNvPr>
            <p:cNvSpPr/>
            <p:nvPr/>
          </p:nvSpPr>
          <p:spPr>
            <a:xfrm>
              <a:off x="2847789" y="2930068"/>
              <a:ext cx="3749387" cy="677590"/>
            </a:xfrm>
            <a:prstGeom prst="roundRect">
              <a:avLst/>
            </a:prstGeom>
            <a:solidFill>
              <a:schemeClr val="accent4">
                <a:lumMod val="40000"/>
                <a:lumOff val="60000"/>
              </a:schemeClr>
            </a:solidFill>
            <a:ln w="38100">
              <a:solidFill>
                <a:schemeClr val="tx1"/>
              </a:solidFill>
            </a:ln>
          </p:spPr>
          <p:style>
            <a:lnRef idx="1">
              <a:schemeClr val="accent4"/>
            </a:lnRef>
            <a:fillRef idx="2">
              <a:schemeClr val="accent4"/>
            </a:fillRef>
            <a:effectRef idx="1">
              <a:schemeClr val="accent4"/>
            </a:effectRef>
            <a:fontRef idx="minor">
              <a:schemeClr val="dk1"/>
            </a:fontRef>
          </p:style>
          <p:txBody>
            <a:bodyPr rtlCol="0" anchor="ctr"/>
            <a:lstStyle/>
            <a:p>
              <a:pPr algn="ctr" defTabSz="457200"/>
              <a:r>
                <a:rPr lang="en-US" altLang="zh-TW" sz="2800" dirty="0">
                  <a:solidFill>
                    <a:prstClr val="black"/>
                  </a:solidFill>
                  <a:latin typeface="Calibri" panose="020F0502020204030204"/>
                  <a:ea typeface="新細明體" panose="02020500000000000000" pitchFamily="18" charset="-120"/>
                </a:rPr>
                <a:t>Transformer Block</a:t>
              </a:r>
              <a:endParaRPr lang="zh-TW" altLang="en-US" sz="2800" dirty="0">
                <a:solidFill>
                  <a:prstClr val="black"/>
                </a:solidFill>
                <a:latin typeface="Calibri" panose="020F0502020204030204"/>
                <a:ea typeface="新細明體" panose="02020500000000000000" pitchFamily="18" charset="-120"/>
              </a:endParaRPr>
            </a:p>
          </p:txBody>
        </p:sp>
        <p:cxnSp>
          <p:nvCxnSpPr>
            <p:cNvPr id="41" name="直線單箭頭接點 40">
              <a:extLst>
                <a:ext uri="{FF2B5EF4-FFF2-40B4-BE49-F238E27FC236}">
                  <a16:creationId xmlns:a16="http://schemas.microsoft.com/office/drawing/2014/main" id="{C87CC52C-D4A9-83B1-F882-A2E65F2CD545}"/>
                </a:ext>
              </a:extLst>
            </p:cNvPr>
            <p:cNvCxnSpPr>
              <a:cxnSpLocks/>
            </p:cNvCxnSpPr>
            <p:nvPr/>
          </p:nvCxnSpPr>
          <p:spPr>
            <a:xfrm flipV="1">
              <a:off x="3317154" y="3652986"/>
              <a:ext cx="0" cy="720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2" name="直線單箭頭接點 41">
              <a:extLst>
                <a:ext uri="{FF2B5EF4-FFF2-40B4-BE49-F238E27FC236}">
                  <a16:creationId xmlns:a16="http://schemas.microsoft.com/office/drawing/2014/main" id="{4CB4B194-9D13-6298-A8C0-6FF0A62C006C}"/>
                </a:ext>
              </a:extLst>
            </p:cNvPr>
            <p:cNvCxnSpPr>
              <a:cxnSpLocks/>
            </p:cNvCxnSpPr>
            <p:nvPr/>
          </p:nvCxnSpPr>
          <p:spPr>
            <a:xfrm flipV="1">
              <a:off x="4278076" y="3652986"/>
              <a:ext cx="0" cy="720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3" name="直線單箭頭接點 42">
              <a:extLst>
                <a:ext uri="{FF2B5EF4-FFF2-40B4-BE49-F238E27FC236}">
                  <a16:creationId xmlns:a16="http://schemas.microsoft.com/office/drawing/2014/main" id="{D22169B2-5896-0075-6AB0-79074471D48F}"/>
                </a:ext>
              </a:extLst>
            </p:cNvPr>
            <p:cNvCxnSpPr>
              <a:cxnSpLocks/>
            </p:cNvCxnSpPr>
            <p:nvPr/>
          </p:nvCxnSpPr>
          <p:spPr>
            <a:xfrm flipV="1">
              <a:off x="5248624" y="3634099"/>
              <a:ext cx="0" cy="720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4" name="直線單箭頭接點 43">
              <a:extLst>
                <a:ext uri="{FF2B5EF4-FFF2-40B4-BE49-F238E27FC236}">
                  <a16:creationId xmlns:a16="http://schemas.microsoft.com/office/drawing/2014/main" id="{E9E277A6-E751-222C-5641-00CB006DB1B5}"/>
                </a:ext>
              </a:extLst>
            </p:cNvPr>
            <p:cNvCxnSpPr>
              <a:cxnSpLocks/>
            </p:cNvCxnSpPr>
            <p:nvPr/>
          </p:nvCxnSpPr>
          <p:spPr>
            <a:xfrm flipV="1">
              <a:off x="6238422" y="3634099"/>
              <a:ext cx="0" cy="720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33" name="矩形: 圓角 32">
            <a:extLst>
              <a:ext uri="{FF2B5EF4-FFF2-40B4-BE49-F238E27FC236}">
                <a16:creationId xmlns:a16="http://schemas.microsoft.com/office/drawing/2014/main" id="{57FA694A-2AA5-9337-D915-66B001EDF6E3}"/>
              </a:ext>
            </a:extLst>
          </p:cNvPr>
          <p:cNvSpPr/>
          <p:nvPr/>
        </p:nvSpPr>
        <p:spPr>
          <a:xfrm>
            <a:off x="1819088" y="1336258"/>
            <a:ext cx="3749387" cy="677590"/>
          </a:xfrm>
          <a:prstGeom prst="roundRect">
            <a:avLst/>
          </a:prstGeom>
          <a:solidFill>
            <a:schemeClr val="accent4">
              <a:lumMod val="40000"/>
              <a:lumOff val="60000"/>
            </a:schemeClr>
          </a:solidFill>
          <a:ln w="38100">
            <a:solidFill>
              <a:schemeClr val="tx1"/>
            </a:solidFill>
          </a:ln>
        </p:spPr>
        <p:style>
          <a:lnRef idx="1">
            <a:schemeClr val="accent4"/>
          </a:lnRef>
          <a:fillRef idx="2">
            <a:schemeClr val="accent4"/>
          </a:fillRef>
          <a:effectRef idx="1">
            <a:schemeClr val="accent4"/>
          </a:effectRef>
          <a:fontRef idx="minor">
            <a:schemeClr val="dk1"/>
          </a:fontRef>
        </p:style>
        <p:txBody>
          <a:bodyPr rtlCol="0" anchor="ctr"/>
          <a:lstStyle/>
          <a:p>
            <a:pPr algn="ctr" defTabSz="457200"/>
            <a:r>
              <a:rPr lang="en-US" altLang="zh-TW" sz="2800" dirty="0">
                <a:solidFill>
                  <a:prstClr val="black"/>
                </a:solidFill>
                <a:latin typeface="Calibri" panose="020F0502020204030204"/>
                <a:ea typeface="新細明體" panose="02020500000000000000" pitchFamily="18" charset="-120"/>
              </a:rPr>
              <a:t>Transformer Block</a:t>
            </a:r>
            <a:endParaRPr lang="zh-TW" altLang="en-US" sz="2800" dirty="0">
              <a:solidFill>
                <a:prstClr val="black"/>
              </a:solidFill>
              <a:latin typeface="Calibri" panose="020F0502020204030204"/>
              <a:ea typeface="新細明體" panose="02020500000000000000" pitchFamily="18" charset="-120"/>
            </a:endParaRPr>
          </a:p>
        </p:txBody>
      </p:sp>
      <p:cxnSp>
        <p:nvCxnSpPr>
          <p:cNvPr id="34" name="直線單箭頭接點 33">
            <a:extLst>
              <a:ext uri="{FF2B5EF4-FFF2-40B4-BE49-F238E27FC236}">
                <a16:creationId xmlns:a16="http://schemas.microsoft.com/office/drawing/2014/main" id="{9637717F-9DAD-4655-81B1-D9D9F98210BB}"/>
              </a:ext>
            </a:extLst>
          </p:cNvPr>
          <p:cNvCxnSpPr>
            <a:cxnSpLocks/>
          </p:cNvCxnSpPr>
          <p:nvPr/>
        </p:nvCxnSpPr>
        <p:spPr>
          <a:xfrm flipV="1">
            <a:off x="2288453" y="2059176"/>
            <a:ext cx="0" cy="360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直線單箭頭接點 34">
            <a:extLst>
              <a:ext uri="{FF2B5EF4-FFF2-40B4-BE49-F238E27FC236}">
                <a16:creationId xmlns:a16="http://schemas.microsoft.com/office/drawing/2014/main" id="{387DFCAA-9E43-14AA-B46F-0FDF771EB374}"/>
              </a:ext>
            </a:extLst>
          </p:cNvPr>
          <p:cNvCxnSpPr>
            <a:cxnSpLocks/>
          </p:cNvCxnSpPr>
          <p:nvPr/>
        </p:nvCxnSpPr>
        <p:spPr>
          <a:xfrm flipV="1">
            <a:off x="3249375" y="2059176"/>
            <a:ext cx="0" cy="360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6" name="直線單箭頭接點 35">
            <a:extLst>
              <a:ext uri="{FF2B5EF4-FFF2-40B4-BE49-F238E27FC236}">
                <a16:creationId xmlns:a16="http://schemas.microsoft.com/office/drawing/2014/main" id="{7810F693-C379-CED7-BC81-453364110FFC}"/>
              </a:ext>
            </a:extLst>
          </p:cNvPr>
          <p:cNvCxnSpPr>
            <a:cxnSpLocks/>
          </p:cNvCxnSpPr>
          <p:nvPr/>
        </p:nvCxnSpPr>
        <p:spPr>
          <a:xfrm flipV="1">
            <a:off x="4219923" y="2040289"/>
            <a:ext cx="0" cy="360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直線單箭頭接點 36">
            <a:extLst>
              <a:ext uri="{FF2B5EF4-FFF2-40B4-BE49-F238E27FC236}">
                <a16:creationId xmlns:a16="http://schemas.microsoft.com/office/drawing/2014/main" id="{AA76C7D3-65BF-2C00-A719-8B26EB50A04D}"/>
              </a:ext>
            </a:extLst>
          </p:cNvPr>
          <p:cNvCxnSpPr>
            <a:cxnSpLocks/>
          </p:cNvCxnSpPr>
          <p:nvPr/>
        </p:nvCxnSpPr>
        <p:spPr>
          <a:xfrm flipV="1">
            <a:off x="5291366" y="2040289"/>
            <a:ext cx="0" cy="360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 name="文字方塊 3">
            <a:extLst>
              <a:ext uri="{FF2B5EF4-FFF2-40B4-BE49-F238E27FC236}">
                <a16:creationId xmlns:a16="http://schemas.microsoft.com/office/drawing/2014/main" id="{1BF8D257-3A8F-224B-A06C-E574CC886B34}"/>
              </a:ext>
            </a:extLst>
          </p:cNvPr>
          <p:cNvSpPr txBox="1"/>
          <p:nvPr/>
        </p:nvSpPr>
        <p:spPr>
          <a:xfrm>
            <a:off x="3735185" y="4853218"/>
            <a:ext cx="1048215"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you</a:t>
            </a:r>
            <a:endPar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cxnSp>
        <p:nvCxnSpPr>
          <p:cNvPr id="9" name="直線單箭頭接點 8">
            <a:extLst>
              <a:ext uri="{FF2B5EF4-FFF2-40B4-BE49-F238E27FC236}">
                <a16:creationId xmlns:a16="http://schemas.microsoft.com/office/drawing/2014/main" id="{D7850EEE-DEC6-20F4-A9C4-B6DF35AC1C26}"/>
              </a:ext>
            </a:extLst>
          </p:cNvPr>
          <p:cNvCxnSpPr>
            <a:cxnSpLocks/>
          </p:cNvCxnSpPr>
          <p:nvPr/>
        </p:nvCxnSpPr>
        <p:spPr>
          <a:xfrm flipV="1">
            <a:off x="2333178" y="4424059"/>
            <a:ext cx="0" cy="450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直線單箭頭接點 9">
            <a:extLst>
              <a:ext uri="{FF2B5EF4-FFF2-40B4-BE49-F238E27FC236}">
                <a16:creationId xmlns:a16="http://schemas.microsoft.com/office/drawing/2014/main" id="{DD07AD51-9E7A-7160-D4AD-382F4152B1F7}"/>
              </a:ext>
            </a:extLst>
          </p:cNvPr>
          <p:cNvCxnSpPr>
            <a:cxnSpLocks/>
          </p:cNvCxnSpPr>
          <p:nvPr/>
        </p:nvCxnSpPr>
        <p:spPr>
          <a:xfrm flipV="1">
            <a:off x="3294100" y="4424059"/>
            <a:ext cx="0" cy="450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直線單箭頭接點 10">
            <a:extLst>
              <a:ext uri="{FF2B5EF4-FFF2-40B4-BE49-F238E27FC236}">
                <a16:creationId xmlns:a16="http://schemas.microsoft.com/office/drawing/2014/main" id="{55F60E2D-6207-B43E-D181-C385FEA14C4C}"/>
              </a:ext>
            </a:extLst>
          </p:cNvPr>
          <p:cNvCxnSpPr>
            <a:cxnSpLocks/>
          </p:cNvCxnSpPr>
          <p:nvPr/>
        </p:nvCxnSpPr>
        <p:spPr>
          <a:xfrm flipV="1">
            <a:off x="4264648" y="4424059"/>
            <a:ext cx="0" cy="450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直線單箭頭接點 11">
            <a:extLst>
              <a:ext uri="{FF2B5EF4-FFF2-40B4-BE49-F238E27FC236}">
                <a16:creationId xmlns:a16="http://schemas.microsoft.com/office/drawing/2014/main" id="{A671FFEE-B1F5-AA5F-78D3-672BDAF8DE7F}"/>
              </a:ext>
            </a:extLst>
          </p:cNvPr>
          <p:cNvCxnSpPr>
            <a:cxnSpLocks/>
          </p:cNvCxnSpPr>
          <p:nvPr/>
        </p:nvCxnSpPr>
        <p:spPr>
          <a:xfrm flipV="1">
            <a:off x="5336091" y="4424059"/>
            <a:ext cx="0" cy="450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矩形: 圓角 12">
            <a:extLst>
              <a:ext uri="{FF2B5EF4-FFF2-40B4-BE49-F238E27FC236}">
                <a16:creationId xmlns:a16="http://schemas.microsoft.com/office/drawing/2014/main" id="{4411458C-DFAE-F664-681A-F8C03FA5402F}"/>
              </a:ext>
            </a:extLst>
          </p:cNvPr>
          <p:cNvSpPr/>
          <p:nvPr/>
        </p:nvSpPr>
        <p:spPr>
          <a:xfrm>
            <a:off x="1829975" y="2751410"/>
            <a:ext cx="3749387" cy="677590"/>
          </a:xfrm>
          <a:prstGeom prst="roundRect">
            <a:avLst/>
          </a:prstGeom>
          <a:solidFill>
            <a:schemeClr val="accent4">
              <a:lumMod val="40000"/>
              <a:lumOff val="60000"/>
            </a:schemeClr>
          </a:solidFill>
          <a:ln w="38100">
            <a:solidFill>
              <a:schemeClr val="tx1"/>
            </a:solidFill>
          </a:ln>
        </p:spPr>
        <p:style>
          <a:lnRef idx="1">
            <a:schemeClr val="accent4"/>
          </a:lnRef>
          <a:fillRef idx="2">
            <a:schemeClr val="accent4"/>
          </a:fillRef>
          <a:effectRef idx="1">
            <a:schemeClr val="accent4"/>
          </a:effectRef>
          <a:fontRef idx="minor">
            <a:schemeClr val="dk1"/>
          </a:fontRef>
        </p:style>
        <p:txBody>
          <a:bodyPr rtlCol="0" anchor="ctr"/>
          <a:lstStyle/>
          <a:p>
            <a:pPr algn="ctr" defTabSz="457200"/>
            <a:r>
              <a:rPr lang="en-US" altLang="zh-TW" sz="2800" dirty="0">
                <a:solidFill>
                  <a:prstClr val="black"/>
                </a:solidFill>
                <a:latin typeface="Calibri" panose="020F0502020204030204"/>
                <a:ea typeface="新細明體" panose="02020500000000000000" pitchFamily="18" charset="-120"/>
              </a:rPr>
              <a:t>Transformer Block</a:t>
            </a:r>
            <a:endParaRPr lang="zh-TW" altLang="en-US" sz="2800" dirty="0">
              <a:solidFill>
                <a:prstClr val="black"/>
              </a:solidFill>
              <a:latin typeface="Calibri" panose="020F0502020204030204"/>
              <a:ea typeface="新細明體" panose="02020500000000000000" pitchFamily="18" charset="-120"/>
            </a:endParaRPr>
          </a:p>
        </p:txBody>
      </p:sp>
      <p:cxnSp>
        <p:nvCxnSpPr>
          <p:cNvPr id="14" name="直線單箭頭接點 13">
            <a:extLst>
              <a:ext uri="{FF2B5EF4-FFF2-40B4-BE49-F238E27FC236}">
                <a16:creationId xmlns:a16="http://schemas.microsoft.com/office/drawing/2014/main" id="{338CB605-4426-E4E2-82F3-CCD54634D3E4}"/>
              </a:ext>
            </a:extLst>
          </p:cNvPr>
          <p:cNvCxnSpPr>
            <a:cxnSpLocks/>
          </p:cNvCxnSpPr>
          <p:nvPr/>
        </p:nvCxnSpPr>
        <p:spPr>
          <a:xfrm flipV="1">
            <a:off x="2299340" y="3474328"/>
            <a:ext cx="0" cy="720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直線單箭頭接點 14">
            <a:extLst>
              <a:ext uri="{FF2B5EF4-FFF2-40B4-BE49-F238E27FC236}">
                <a16:creationId xmlns:a16="http://schemas.microsoft.com/office/drawing/2014/main" id="{A584873F-05BC-0B3F-3E44-C717609FFFE1}"/>
              </a:ext>
            </a:extLst>
          </p:cNvPr>
          <p:cNvCxnSpPr>
            <a:cxnSpLocks/>
          </p:cNvCxnSpPr>
          <p:nvPr/>
        </p:nvCxnSpPr>
        <p:spPr>
          <a:xfrm flipV="1">
            <a:off x="3260262" y="3474328"/>
            <a:ext cx="0" cy="720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直線單箭頭接點 15">
            <a:extLst>
              <a:ext uri="{FF2B5EF4-FFF2-40B4-BE49-F238E27FC236}">
                <a16:creationId xmlns:a16="http://schemas.microsoft.com/office/drawing/2014/main" id="{D5A401ED-26CB-9D5F-45E6-6F4B1CECA0AB}"/>
              </a:ext>
            </a:extLst>
          </p:cNvPr>
          <p:cNvCxnSpPr>
            <a:cxnSpLocks/>
          </p:cNvCxnSpPr>
          <p:nvPr/>
        </p:nvCxnSpPr>
        <p:spPr>
          <a:xfrm flipV="1">
            <a:off x="4230810" y="3455441"/>
            <a:ext cx="0" cy="720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直線單箭頭接點 16">
            <a:extLst>
              <a:ext uri="{FF2B5EF4-FFF2-40B4-BE49-F238E27FC236}">
                <a16:creationId xmlns:a16="http://schemas.microsoft.com/office/drawing/2014/main" id="{C0479EC4-F252-7E95-C321-DFD1E34958D4}"/>
              </a:ext>
            </a:extLst>
          </p:cNvPr>
          <p:cNvCxnSpPr>
            <a:cxnSpLocks/>
          </p:cNvCxnSpPr>
          <p:nvPr/>
        </p:nvCxnSpPr>
        <p:spPr>
          <a:xfrm flipV="1">
            <a:off x="5302253" y="3455441"/>
            <a:ext cx="0" cy="720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2" name="矩形: 圓角 21">
            <a:extLst>
              <a:ext uri="{FF2B5EF4-FFF2-40B4-BE49-F238E27FC236}">
                <a16:creationId xmlns:a16="http://schemas.microsoft.com/office/drawing/2014/main" id="{BE4C39C5-96D3-4D2F-3618-3E9F751E71D4}"/>
              </a:ext>
            </a:extLst>
          </p:cNvPr>
          <p:cNvSpPr/>
          <p:nvPr/>
        </p:nvSpPr>
        <p:spPr>
          <a:xfrm>
            <a:off x="1829976" y="3720028"/>
            <a:ext cx="3749387" cy="677590"/>
          </a:xfrm>
          <a:prstGeom prst="roundRect">
            <a:avLst/>
          </a:prstGeom>
          <a:solidFill>
            <a:schemeClr val="accent4">
              <a:lumMod val="40000"/>
              <a:lumOff val="60000"/>
            </a:schemeClr>
          </a:solidFill>
          <a:ln w="38100">
            <a:solidFill>
              <a:schemeClr val="tx1"/>
            </a:solidFill>
          </a:ln>
        </p:spPr>
        <p:style>
          <a:lnRef idx="1">
            <a:schemeClr val="accent4"/>
          </a:lnRef>
          <a:fillRef idx="2">
            <a:schemeClr val="accent4"/>
          </a:fillRef>
          <a:effectRef idx="1">
            <a:schemeClr val="accent4"/>
          </a:effectRef>
          <a:fontRef idx="minor">
            <a:schemeClr val="dk1"/>
          </a:fontRef>
        </p:style>
        <p:txBody>
          <a:bodyPr rtlCol="0" anchor="ctr"/>
          <a:lstStyle/>
          <a:p>
            <a:pPr algn="ctr" defTabSz="457200"/>
            <a:r>
              <a:rPr lang="en-US" altLang="zh-TW" sz="2800" dirty="0">
                <a:solidFill>
                  <a:prstClr val="black"/>
                </a:solidFill>
                <a:latin typeface="Calibri" panose="020F0502020204030204"/>
                <a:ea typeface="新細明體" panose="02020500000000000000" pitchFamily="18" charset="-120"/>
              </a:rPr>
              <a:t>Transformer Block</a:t>
            </a:r>
            <a:endParaRPr lang="zh-TW" altLang="en-US" sz="2800" dirty="0">
              <a:solidFill>
                <a:prstClr val="black"/>
              </a:solidFill>
              <a:latin typeface="Calibri" panose="020F0502020204030204"/>
              <a:ea typeface="新細明體" panose="02020500000000000000" pitchFamily="18" charset="-120"/>
            </a:endParaRPr>
          </a:p>
        </p:txBody>
      </p:sp>
      <p:sp>
        <p:nvSpPr>
          <p:cNvPr id="28" name="左大括弧 27">
            <a:extLst>
              <a:ext uri="{FF2B5EF4-FFF2-40B4-BE49-F238E27FC236}">
                <a16:creationId xmlns:a16="http://schemas.microsoft.com/office/drawing/2014/main" id="{53AB80F2-8352-D4EE-EF8F-8B63F1935820}"/>
              </a:ext>
            </a:extLst>
          </p:cNvPr>
          <p:cNvSpPr/>
          <p:nvPr/>
        </p:nvSpPr>
        <p:spPr>
          <a:xfrm>
            <a:off x="1226702" y="394376"/>
            <a:ext cx="442902" cy="4945562"/>
          </a:xfrm>
          <a:prstGeom prst="leftBrace">
            <a:avLst>
              <a:gd name="adj1" fmla="val 89090"/>
              <a:gd name="adj2" fmla="val 50000"/>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457200"/>
            <a:endParaRPr lang="zh-TW" altLang="en-US">
              <a:solidFill>
                <a:prstClr val="black"/>
              </a:solidFill>
              <a:latin typeface="Calibri" panose="020F0502020204030204"/>
              <a:ea typeface="新細明體" panose="02020500000000000000" pitchFamily="18" charset="-120"/>
            </a:endParaRPr>
          </a:p>
        </p:txBody>
      </p:sp>
      <p:sp>
        <p:nvSpPr>
          <p:cNvPr id="29" name="文字方塊 28">
            <a:extLst>
              <a:ext uri="{FF2B5EF4-FFF2-40B4-BE49-F238E27FC236}">
                <a16:creationId xmlns:a16="http://schemas.microsoft.com/office/drawing/2014/main" id="{B5F36E3C-E99B-6F97-8A57-56EE2FBB9967}"/>
              </a:ext>
            </a:extLst>
          </p:cNvPr>
          <p:cNvSpPr txBox="1"/>
          <p:nvPr/>
        </p:nvSpPr>
        <p:spPr>
          <a:xfrm>
            <a:off x="210407" y="2602823"/>
            <a:ext cx="1381260" cy="523220"/>
          </a:xfrm>
          <a:prstGeom prst="rect">
            <a:avLst/>
          </a:prstGeom>
          <a:noFill/>
        </p:spPr>
        <p:txBody>
          <a:bodyPr wrap="square" rtlCol="0">
            <a:spAutoFit/>
          </a:bodyPr>
          <a:lstStyle/>
          <a:p>
            <a:pPr defTabSz="457200"/>
            <a:r>
              <a:rPr lang="en-US" altLang="zh-TW" sz="2800" dirty="0">
                <a:solidFill>
                  <a:prstClr val="black"/>
                </a:solidFill>
                <a:latin typeface="Calibri" panose="020F0502020204030204"/>
                <a:ea typeface="新細明體" panose="02020500000000000000" pitchFamily="18" charset="-120"/>
              </a:rPr>
              <a:t>BERT</a:t>
            </a:r>
            <a:endParaRPr lang="zh-TW" altLang="en-US" sz="2800" dirty="0">
              <a:solidFill>
                <a:prstClr val="black"/>
              </a:solidFill>
              <a:latin typeface="Calibri" panose="020F0502020204030204"/>
              <a:ea typeface="新細明體" panose="02020500000000000000" pitchFamily="18" charset="-120"/>
            </a:endParaRPr>
          </a:p>
        </p:txBody>
      </p:sp>
      <p:sp>
        <p:nvSpPr>
          <p:cNvPr id="30" name="文字方塊 29">
            <a:extLst>
              <a:ext uri="{FF2B5EF4-FFF2-40B4-BE49-F238E27FC236}">
                <a16:creationId xmlns:a16="http://schemas.microsoft.com/office/drawing/2014/main" id="{D7FBBAE0-AD12-18BF-74D8-C00021791E9F}"/>
              </a:ext>
            </a:extLst>
          </p:cNvPr>
          <p:cNvSpPr txBox="1"/>
          <p:nvPr/>
        </p:nvSpPr>
        <p:spPr>
          <a:xfrm>
            <a:off x="1842392" y="4864250"/>
            <a:ext cx="1048215"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how</a:t>
            </a:r>
            <a:endPar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31" name="文字方塊 30">
            <a:extLst>
              <a:ext uri="{FF2B5EF4-FFF2-40B4-BE49-F238E27FC236}">
                <a16:creationId xmlns:a16="http://schemas.microsoft.com/office/drawing/2014/main" id="{7F3313FF-EFD8-9A40-C20F-4E06EBD697D4}"/>
              </a:ext>
            </a:extLst>
          </p:cNvPr>
          <p:cNvSpPr txBox="1"/>
          <p:nvPr/>
        </p:nvSpPr>
        <p:spPr>
          <a:xfrm>
            <a:off x="2750743" y="4852585"/>
            <a:ext cx="1048215"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are</a:t>
            </a:r>
            <a:endPar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32" name="文字方塊 31">
            <a:extLst>
              <a:ext uri="{FF2B5EF4-FFF2-40B4-BE49-F238E27FC236}">
                <a16:creationId xmlns:a16="http://schemas.microsoft.com/office/drawing/2014/main" id="{D4ABA4A3-F56B-CE68-53E8-22E7E4A38341}"/>
              </a:ext>
            </a:extLst>
          </p:cNvPr>
          <p:cNvSpPr txBox="1"/>
          <p:nvPr/>
        </p:nvSpPr>
        <p:spPr>
          <a:xfrm>
            <a:off x="4729262" y="4878273"/>
            <a:ext cx="1048215"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today</a:t>
            </a:r>
            <a:endPar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45" name="文字方塊 44">
            <a:extLst>
              <a:ext uri="{FF2B5EF4-FFF2-40B4-BE49-F238E27FC236}">
                <a16:creationId xmlns:a16="http://schemas.microsoft.com/office/drawing/2014/main" id="{C2FEA21E-6171-34BE-E35E-B19E15120B4A}"/>
              </a:ext>
            </a:extLst>
          </p:cNvPr>
          <p:cNvSpPr txBox="1"/>
          <p:nvPr/>
        </p:nvSpPr>
        <p:spPr>
          <a:xfrm rot="5400000">
            <a:off x="2055404" y="2450373"/>
            <a:ext cx="597992" cy="461665"/>
          </a:xfrm>
          <a:prstGeom prst="rect">
            <a:avLst/>
          </a:prstGeom>
          <a:noFill/>
        </p:spPr>
        <p:txBody>
          <a:bodyPr wrap="square" rtlCol="0">
            <a:spAutoFit/>
          </a:bodyPr>
          <a:lstStyle/>
          <a:p>
            <a:r>
              <a:rPr lang="en-US" altLang="zh-TW" sz="2400" b="1" dirty="0"/>
              <a:t>…</a:t>
            </a:r>
            <a:endParaRPr lang="zh-TW" altLang="en-US" sz="2400" b="1" dirty="0"/>
          </a:p>
        </p:txBody>
      </p:sp>
      <p:sp>
        <p:nvSpPr>
          <p:cNvPr id="46" name="文字方塊 45">
            <a:extLst>
              <a:ext uri="{FF2B5EF4-FFF2-40B4-BE49-F238E27FC236}">
                <a16:creationId xmlns:a16="http://schemas.microsoft.com/office/drawing/2014/main" id="{24EC50F4-806B-F960-CFE8-A1C85013E007}"/>
              </a:ext>
            </a:extLst>
          </p:cNvPr>
          <p:cNvSpPr txBox="1"/>
          <p:nvPr/>
        </p:nvSpPr>
        <p:spPr>
          <a:xfrm rot="5400000">
            <a:off x="3009636" y="2450373"/>
            <a:ext cx="597992" cy="461665"/>
          </a:xfrm>
          <a:prstGeom prst="rect">
            <a:avLst/>
          </a:prstGeom>
          <a:noFill/>
        </p:spPr>
        <p:txBody>
          <a:bodyPr wrap="square" rtlCol="0">
            <a:spAutoFit/>
          </a:bodyPr>
          <a:lstStyle/>
          <a:p>
            <a:r>
              <a:rPr lang="en-US" altLang="zh-TW" sz="2400" b="1" dirty="0"/>
              <a:t>…</a:t>
            </a:r>
            <a:endParaRPr lang="zh-TW" altLang="en-US" sz="2400" b="1" dirty="0"/>
          </a:p>
        </p:txBody>
      </p:sp>
      <p:sp>
        <p:nvSpPr>
          <p:cNvPr id="47" name="文字方塊 46">
            <a:extLst>
              <a:ext uri="{FF2B5EF4-FFF2-40B4-BE49-F238E27FC236}">
                <a16:creationId xmlns:a16="http://schemas.microsoft.com/office/drawing/2014/main" id="{EF215FDE-41B2-0130-EF5B-2BC5FF527908}"/>
              </a:ext>
            </a:extLst>
          </p:cNvPr>
          <p:cNvSpPr txBox="1"/>
          <p:nvPr/>
        </p:nvSpPr>
        <p:spPr>
          <a:xfrm rot="5400000">
            <a:off x="3999433" y="2450373"/>
            <a:ext cx="597992" cy="461665"/>
          </a:xfrm>
          <a:prstGeom prst="rect">
            <a:avLst/>
          </a:prstGeom>
          <a:noFill/>
        </p:spPr>
        <p:txBody>
          <a:bodyPr wrap="square" rtlCol="0">
            <a:spAutoFit/>
          </a:bodyPr>
          <a:lstStyle/>
          <a:p>
            <a:r>
              <a:rPr lang="en-US" altLang="zh-TW" sz="2400" b="1" dirty="0"/>
              <a:t>…</a:t>
            </a:r>
            <a:endParaRPr lang="zh-TW" altLang="en-US" sz="2400" b="1" dirty="0"/>
          </a:p>
        </p:txBody>
      </p:sp>
      <p:sp>
        <p:nvSpPr>
          <p:cNvPr id="48" name="文字方塊 47">
            <a:extLst>
              <a:ext uri="{FF2B5EF4-FFF2-40B4-BE49-F238E27FC236}">
                <a16:creationId xmlns:a16="http://schemas.microsoft.com/office/drawing/2014/main" id="{DF1AE770-FED9-20AD-EB3B-DA9DD638973B}"/>
              </a:ext>
            </a:extLst>
          </p:cNvPr>
          <p:cNvSpPr txBox="1"/>
          <p:nvPr/>
        </p:nvSpPr>
        <p:spPr>
          <a:xfrm rot="5400000">
            <a:off x="5064451" y="2450373"/>
            <a:ext cx="597992" cy="461665"/>
          </a:xfrm>
          <a:prstGeom prst="rect">
            <a:avLst/>
          </a:prstGeom>
          <a:noFill/>
        </p:spPr>
        <p:txBody>
          <a:bodyPr wrap="square" rtlCol="0">
            <a:spAutoFit/>
          </a:bodyPr>
          <a:lstStyle/>
          <a:p>
            <a:r>
              <a:rPr lang="en-US" altLang="zh-TW" sz="2400" b="1" dirty="0"/>
              <a:t>…</a:t>
            </a:r>
            <a:endParaRPr lang="zh-TW" altLang="en-US" sz="2400" b="1" dirty="0"/>
          </a:p>
        </p:txBody>
      </p:sp>
      <p:sp>
        <p:nvSpPr>
          <p:cNvPr id="55" name="文字方塊 54">
            <a:extLst>
              <a:ext uri="{FF2B5EF4-FFF2-40B4-BE49-F238E27FC236}">
                <a16:creationId xmlns:a16="http://schemas.microsoft.com/office/drawing/2014/main" id="{01976F87-6E0C-7A41-D863-C4B43C161041}"/>
              </a:ext>
            </a:extLst>
          </p:cNvPr>
          <p:cNvSpPr txBox="1"/>
          <p:nvPr/>
        </p:nvSpPr>
        <p:spPr>
          <a:xfrm>
            <a:off x="5431049" y="4950559"/>
            <a:ext cx="3777343" cy="461665"/>
          </a:xfrm>
          <a:prstGeom prst="rect">
            <a:avLst/>
          </a:prstGeom>
          <a:noFill/>
        </p:spPr>
        <p:txBody>
          <a:bodyPr wrap="square" rtlCol="0">
            <a:spAutoFit/>
          </a:bodyPr>
          <a:lstStyle/>
          <a:p>
            <a:pPr algn="ctr"/>
            <a:r>
              <a:rPr lang="en-US" altLang="zh-TW" sz="2400" dirty="0"/>
              <a:t>Sentence </a:t>
            </a:r>
            <a:endParaRPr lang="zh-TW" altLang="en-US" sz="2400" dirty="0"/>
          </a:p>
        </p:txBody>
      </p:sp>
      <p:cxnSp>
        <p:nvCxnSpPr>
          <p:cNvPr id="56" name="直線單箭頭接點 55">
            <a:extLst>
              <a:ext uri="{FF2B5EF4-FFF2-40B4-BE49-F238E27FC236}">
                <a16:creationId xmlns:a16="http://schemas.microsoft.com/office/drawing/2014/main" id="{3530EA9B-C2E7-12BA-4202-51A6FFB92405}"/>
              </a:ext>
            </a:extLst>
          </p:cNvPr>
          <p:cNvCxnSpPr>
            <a:cxnSpLocks/>
          </p:cNvCxnSpPr>
          <p:nvPr/>
        </p:nvCxnSpPr>
        <p:spPr>
          <a:xfrm flipV="1">
            <a:off x="7338139" y="4522033"/>
            <a:ext cx="0" cy="450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8" name="矩形: 圓角 57">
            <a:extLst>
              <a:ext uri="{FF2B5EF4-FFF2-40B4-BE49-F238E27FC236}">
                <a16:creationId xmlns:a16="http://schemas.microsoft.com/office/drawing/2014/main" id="{87436A4C-2110-5457-0712-EE576CEAAFD2}"/>
              </a:ext>
            </a:extLst>
          </p:cNvPr>
          <p:cNvSpPr/>
          <p:nvPr/>
        </p:nvSpPr>
        <p:spPr>
          <a:xfrm>
            <a:off x="6241957" y="3429000"/>
            <a:ext cx="2189391" cy="1027639"/>
          </a:xfrm>
          <a:prstGeom prst="roundRect">
            <a:avLst/>
          </a:prstGeom>
          <a:solidFill>
            <a:schemeClr val="accent4">
              <a:lumMod val="40000"/>
              <a:lumOff val="60000"/>
            </a:schemeClr>
          </a:solidFill>
          <a:ln w="38100">
            <a:solidFill>
              <a:schemeClr val="tx1"/>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altLang="zh-TW" sz="2800" dirty="0"/>
              <a:t>Surface </a:t>
            </a:r>
            <a:endParaRPr lang="zh-TW" altLang="en-US" sz="2800" dirty="0"/>
          </a:p>
        </p:txBody>
      </p:sp>
      <p:sp>
        <p:nvSpPr>
          <p:cNvPr id="59" name="矩形: 圓角 58">
            <a:extLst>
              <a:ext uri="{FF2B5EF4-FFF2-40B4-BE49-F238E27FC236}">
                <a16:creationId xmlns:a16="http://schemas.microsoft.com/office/drawing/2014/main" id="{7DB672E2-ABC6-BDEB-7154-63CB0FC74B6D}"/>
              </a:ext>
            </a:extLst>
          </p:cNvPr>
          <p:cNvSpPr/>
          <p:nvPr/>
        </p:nvSpPr>
        <p:spPr>
          <a:xfrm>
            <a:off x="6207559" y="1919127"/>
            <a:ext cx="2189391" cy="1027639"/>
          </a:xfrm>
          <a:prstGeom prst="roundRect">
            <a:avLst/>
          </a:prstGeom>
          <a:solidFill>
            <a:schemeClr val="accent2">
              <a:lumMod val="40000"/>
              <a:lumOff val="60000"/>
            </a:schemeClr>
          </a:solidFill>
          <a:ln w="38100">
            <a:solidFill>
              <a:schemeClr val="tx1"/>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altLang="zh-TW" sz="2800" dirty="0"/>
              <a:t>Syntactic</a:t>
            </a:r>
            <a:endParaRPr lang="zh-TW" altLang="en-US" sz="2800" dirty="0"/>
          </a:p>
        </p:txBody>
      </p:sp>
      <p:sp>
        <p:nvSpPr>
          <p:cNvPr id="60" name="矩形: 圓角 59">
            <a:extLst>
              <a:ext uri="{FF2B5EF4-FFF2-40B4-BE49-F238E27FC236}">
                <a16:creationId xmlns:a16="http://schemas.microsoft.com/office/drawing/2014/main" id="{35CB7200-EE10-D94F-48F3-5D690322115C}"/>
              </a:ext>
            </a:extLst>
          </p:cNvPr>
          <p:cNvSpPr/>
          <p:nvPr/>
        </p:nvSpPr>
        <p:spPr>
          <a:xfrm>
            <a:off x="6207560" y="411597"/>
            <a:ext cx="2189391" cy="1027639"/>
          </a:xfrm>
          <a:prstGeom prst="roundRect">
            <a:avLst/>
          </a:prstGeom>
          <a:solidFill>
            <a:schemeClr val="accent5">
              <a:lumMod val="40000"/>
              <a:lumOff val="60000"/>
            </a:schemeClr>
          </a:solidFill>
          <a:ln w="38100">
            <a:solidFill>
              <a:schemeClr val="tx1"/>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altLang="zh-TW" sz="2800" dirty="0"/>
              <a:t>Semantic</a:t>
            </a:r>
            <a:endParaRPr lang="zh-TW" altLang="en-US" sz="2800" dirty="0"/>
          </a:p>
        </p:txBody>
      </p:sp>
      <p:cxnSp>
        <p:nvCxnSpPr>
          <p:cNvPr id="61" name="直線單箭頭接點 60">
            <a:extLst>
              <a:ext uri="{FF2B5EF4-FFF2-40B4-BE49-F238E27FC236}">
                <a16:creationId xmlns:a16="http://schemas.microsoft.com/office/drawing/2014/main" id="{1D83630C-52C7-C414-5F25-49C4AD1A145C}"/>
              </a:ext>
            </a:extLst>
          </p:cNvPr>
          <p:cNvCxnSpPr>
            <a:cxnSpLocks/>
          </p:cNvCxnSpPr>
          <p:nvPr/>
        </p:nvCxnSpPr>
        <p:spPr>
          <a:xfrm flipV="1">
            <a:off x="7333424" y="2963095"/>
            <a:ext cx="0" cy="450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2" name="直線單箭頭接點 61">
            <a:extLst>
              <a:ext uri="{FF2B5EF4-FFF2-40B4-BE49-F238E27FC236}">
                <a16:creationId xmlns:a16="http://schemas.microsoft.com/office/drawing/2014/main" id="{30B31806-9639-87D0-C4B5-03B736A8FFC9}"/>
              </a:ext>
            </a:extLst>
          </p:cNvPr>
          <p:cNvCxnSpPr>
            <a:cxnSpLocks/>
          </p:cNvCxnSpPr>
          <p:nvPr/>
        </p:nvCxnSpPr>
        <p:spPr>
          <a:xfrm flipV="1">
            <a:off x="7294562" y="1469127"/>
            <a:ext cx="0" cy="450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 name="矩形: 圓角 2">
            <a:extLst>
              <a:ext uri="{FF2B5EF4-FFF2-40B4-BE49-F238E27FC236}">
                <a16:creationId xmlns:a16="http://schemas.microsoft.com/office/drawing/2014/main" id="{D6B7BAD8-1448-D7D2-DD8D-4C4BC1C5CE1C}"/>
              </a:ext>
            </a:extLst>
          </p:cNvPr>
          <p:cNvSpPr/>
          <p:nvPr/>
        </p:nvSpPr>
        <p:spPr>
          <a:xfrm flipV="1">
            <a:off x="8984055" y="327805"/>
            <a:ext cx="2152027" cy="4210281"/>
          </a:xfrm>
          <a:prstGeom prst="roundRect">
            <a:avLst/>
          </a:prstGeom>
          <a:gradFill flip="none" rotWithShape="1">
            <a:gsLst>
              <a:gs pos="0">
                <a:srgbClr val="FFC000"/>
              </a:gs>
              <a:gs pos="66000">
                <a:schemeClr val="accent1">
                  <a:tint val="44500"/>
                  <a:satMod val="160000"/>
                </a:schemeClr>
              </a:gs>
              <a:gs pos="100000">
                <a:schemeClr val="accent1">
                  <a:tint val="23500"/>
                  <a:satMod val="160000"/>
                </a:schemeClr>
              </a:gs>
            </a:gsLst>
            <a:lin ang="2700000" scaled="1"/>
            <a:tileRect/>
          </a:gra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文字方塊 5">
            <a:extLst>
              <a:ext uri="{FF2B5EF4-FFF2-40B4-BE49-F238E27FC236}">
                <a16:creationId xmlns:a16="http://schemas.microsoft.com/office/drawing/2014/main" id="{BD465C75-F636-73B9-0983-01D3F8DFA2EB}"/>
              </a:ext>
            </a:extLst>
          </p:cNvPr>
          <p:cNvSpPr txBox="1"/>
          <p:nvPr/>
        </p:nvSpPr>
        <p:spPr>
          <a:xfrm>
            <a:off x="9337437" y="3660723"/>
            <a:ext cx="1479651" cy="461665"/>
          </a:xfrm>
          <a:prstGeom prst="rect">
            <a:avLst/>
          </a:prstGeom>
          <a:noFill/>
        </p:spPr>
        <p:txBody>
          <a:bodyPr wrap="square">
            <a:spAutoFit/>
          </a:bodyPr>
          <a:lstStyle/>
          <a:p>
            <a:pPr algn="ctr"/>
            <a:r>
              <a:rPr lang="en-US" altLang="zh-TW" sz="2400" dirty="0"/>
              <a:t>Surface </a:t>
            </a:r>
            <a:endParaRPr lang="zh-TW" altLang="en-US" sz="2400" dirty="0"/>
          </a:p>
        </p:txBody>
      </p:sp>
      <p:sp>
        <p:nvSpPr>
          <p:cNvPr id="7" name="文字方塊 6">
            <a:extLst>
              <a:ext uri="{FF2B5EF4-FFF2-40B4-BE49-F238E27FC236}">
                <a16:creationId xmlns:a16="http://schemas.microsoft.com/office/drawing/2014/main" id="{7D2B79D9-9C13-EFB1-38D4-852A940CF7E1}"/>
              </a:ext>
            </a:extLst>
          </p:cNvPr>
          <p:cNvSpPr txBox="1"/>
          <p:nvPr/>
        </p:nvSpPr>
        <p:spPr>
          <a:xfrm>
            <a:off x="9337436" y="2239176"/>
            <a:ext cx="1479651" cy="461665"/>
          </a:xfrm>
          <a:prstGeom prst="rect">
            <a:avLst/>
          </a:prstGeom>
          <a:noFill/>
        </p:spPr>
        <p:txBody>
          <a:bodyPr wrap="square">
            <a:spAutoFit/>
          </a:bodyPr>
          <a:lstStyle/>
          <a:p>
            <a:pPr algn="ctr"/>
            <a:r>
              <a:rPr lang="en-US" altLang="zh-TW" sz="2400" dirty="0"/>
              <a:t>Syntactic</a:t>
            </a:r>
            <a:endParaRPr lang="zh-TW" altLang="en-US" sz="2400" dirty="0"/>
          </a:p>
        </p:txBody>
      </p:sp>
      <p:sp>
        <p:nvSpPr>
          <p:cNvPr id="8" name="文字方塊 7">
            <a:extLst>
              <a:ext uri="{FF2B5EF4-FFF2-40B4-BE49-F238E27FC236}">
                <a16:creationId xmlns:a16="http://schemas.microsoft.com/office/drawing/2014/main" id="{D4278ED1-C068-E590-863C-6D5892021653}"/>
              </a:ext>
            </a:extLst>
          </p:cNvPr>
          <p:cNvSpPr txBox="1"/>
          <p:nvPr/>
        </p:nvSpPr>
        <p:spPr>
          <a:xfrm>
            <a:off x="9303040" y="850178"/>
            <a:ext cx="1479651" cy="461665"/>
          </a:xfrm>
          <a:prstGeom prst="rect">
            <a:avLst/>
          </a:prstGeom>
          <a:noFill/>
        </p:spPr>
        <p:txBody>
          <a:bodyPr wrap="square">
            <a:spAutoFit/>
          </a:bodyPr>
          <a:lstStyle/>
          <a:p>
            <a:pPr algn="ctr"/>
            <a:r>
              <a:rPr lang="en-US" altLang="zh-TW" sz="2400" dirty="0"/>
              <a:t>Semantic</a:t>
            </a:r>
            <a:endParaRPr lang="zh-TW" altLang="en-US" sz="2400" dirty="0"/>
          </a:p>
        </p:txBody>
      </p:sp>
      <p:sp>
        <p:nvSpPr>
          <p:cNvPr id="18" name="文字方塊 17">
            <a:extLst>
              <a:ext uri="{FF2B5EF4-FFF2-40B4-BE49-F238E27FC236}">
                <a16:creationId xmlns:a16="http://schemas.microsoft.com/office/drawing/2014/main" id="{5325CAA6-5CF1-93EA-4F76-3EA204B70CC2}"/>
              </a:ext>
            </a:extLst>
          </p:cNvPr>
          <p:cNvSpPr txBox="1"/>
          <p:nvPr/>
        </p:nvSpPr>
        <p:spPr>
          <a:xfrm>
            <a:off x="8142678" y="4969783"/>
            <a:ext cx="3777343" cy="461665"/>
          </a:xfrm>
          <a:prstGeom prst="rect">
            <a:avLst/>
          </a:prstGeom>
          <a:noFill/>
        </p:spPr>
        <p:txBody>
          <a:bodyPr wrap="square" rtlCol="0">
            <a:spAutoFit/>
          </a:bodyPr>
          <a:lstStyle/>
          <a:p>
            <a:pPr algn="ctr"/>
            <a:r>
              <a:rPr lang="en-US" altLang="zh-TW" sz="2400" dirty="0"/>
              <a:t>Sentence </a:t>
            </a:r>
            <a:endParaRPr lang="zh-TW" altLang="en-US" sz="2400" dirty="0"/>
          </a:p>
        </p:txBody>
      </p:sp>
      <p:cxnSp>
        <p:nvCxnSpPr>
          <p:cNvPr id="19" name="直線單箭頭接點 18">
            <a:extLst>
              <a:ext uri="{FF2B5EF4-FFF2-40B4-BE49-F238E27FC236}">
                <a16:creationId xmlns:a16="http://schemas.microsoft.com/office/drawing/2014/main" id="{24B26983-06EB-DB5C-D853-40771F89017E}"/>
              </a:ext>
            </a:extLst>
          </p:cNvPr>
          <p:cNvCxnSpPr>
            <a:cxnSpLocks/>
          </p:cNvCxnSpPr>
          <p:nvPr/>
        </p:nvCxnSpPr>
        <p:spPr>
          <a:xfrm flipV="1">
            <a:off x="10049768" y="4541257"/>
            <a:ext cx="0" cy="450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 name="文字方塊 19">
            <a:extLst>
              <a:ext uri="{FF2B5EF4-FFF2-40B4-BE49-F238E27FC236}">
                <a16:creationId xmlns:a16="http://schemas.microsoft.com/office/drawing/2014/main" id="{2273A6FA-9883-99E2-71E9-47C9B89126A4}"/>
              </a:ext>
            </a:extLst>
          </p:cNvPr>
          <p:cNvSpPr txBox="1"/>
          <p:nvPr/>
        </p:nvSpPr>
        <p:spPr>
          <a:xfrm rot="5400000">
            <a:off x="9893554" y="2239175"/>
            <a:ext cx="3020355" cy="461665"/>
          </a:xfrm>
          <a:prstGeom prst="rect">
            <a:avLst/>
          </a:prstGeom>
          <a:noFill/>
        </p:spPr>
        <p:txBody>
          <a:bodyPr wrap="square" rtlCol="0">
            <a:spAutoFit/>
          </a:bodyPr>
          <a:lstStyle/>
          <a:p>
            <a:pPr algn="ctr"/>
            <a:r>
              <a:rPr lang="en-US" altLang="zh-TW" sz="2400" dirty="0"/>
              <a:t>Input dependent</a:t>
            </a:r>
            <a:endParaRPr lang="zh-TW" altLang="en-US" sz="2400" dirty="0"/>
          </a:p>
        </p:txBody>
      </p:sp>
      <p:sp>
        <p:nvSpPr>
          <p:cNvPr id="23" name="文字方塊 22">
            <a:extLst>
              <a:ext uri="{FF2B5EF4-FFF2-40B4-BE49-F238E27FC236}">
                <a16:creationId xmlns:a16="http://schemas.microsoft.com/office/drawing/2014/main" id="{3B2BF4C9-3998-0870-2974-D1F695EC80A6}"/>
              </a:ext>
            </a:extLst>
          </p:cNvPr>
          <p:cNvSpPr txBox="1"/>
          <p:nvPr/>
        </p:nvSpPr>
        <p:spPr>
          <a:xfrm>
            <a:off x="1102129" y="5672172"/>
            <a:ext cx="9987741" cy="923330"/>
          </a:xfrm>
          <a:prstGeom prst="rect">
            <a:avLst/>
          </a:prstGeom>
          <a:noFill/>
        </p:spPr>
        <p:txBody>
          <a:bodyPr wrap="square">
            <a:spAutoFit/>
          </a:bodyPr>
          <a:lstStyle/>
          <a:p>
            <a:pPr marL="285750" indent="-285750">
              <a:buFont typeface="Arial" panose="020B0604020202020204" pitchFamily="34" charset="0"/>
              <a:buChar char="•"/>
            </a:pPr>
            <a:r>
              <a:rPr lang="zh-TW" altLang="en-US" dirty="0"/>
              <a:t>Jingcheng Niu, Wenjie Lu, Gerald Penn, Does BERT Rediscover a Classical NLP Pipeline?, COLING, 2022</a:t>
            </a:r>
          </a:p>
          <a:p>
            <a:pPr marL="285750" indent="-285750">
              <a:buFont typeface="Arial" panose="020B0604020202020204" pitchFamily="34" charset="0"/>
              <a:buChar char="•"/>
            </a:pPr>
            <a:r>
              <a:rPr lang="zh-TW" altLang="en-US" dirty="0"/>
              <a:t>Wietse de Vries, Andreas van Cranenburgh, Malvina Nissim, What</a:t>
            </a:r>
            <a:r>
              <a:rPr lang="en-US" altLang="zh-TW" dirty="0"/>
              <a:t>’</a:t>
            </a:r>
            <a:r>
              <a:rPr lang="zh-TW" altLang="en-US" dirty="0"/>
              <a:t>s so special about BERT</a:t>
            </a:r>
            <a:r>
              <a:rPr lang="en-US" altLang="zh-TW" dirty="0"/>
              <a:t>’</a:t>
            </a:r>
            <a:r>
              <a:rPr lang="zh-TW" altLang="en-US" dirty="0"/>
              <a:t>s layers? A closer look at the NLP pipeline in monolingual and multilingual models, EMNLP Finding, 2020</a:t>
            </a:r>
          </a:p>
        </p:txBody>
      </p:sp>
    </p:spTree>
    <p:extLst>
      <p:ext uri="{BB962C8B-B14F-4D97-AF65-F5344CB8AC3E}">
        <p14:creationId xmlns:p14="http://schemas.microsoft.com/office/powerpoint/2010/main" val="572066956"/>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83480A0-B81E-4D6B-9512-F0BBC5AB6355}"/>
              </a:ext>
            </a:extLst>
          </p:cNvPr>
          <p:cNvSpPr>
            <a:spLocks noGrp="1"/>
          </p:cNvSpPr>
          <p:nvPr>
            <p:ph type="title"/>
          </p:nvPr>
        </p:nvSpPr>
        <p:spPr/>
        <p:txBody>
          <a:bodyPr/>
          <a:lstStyle/>
          <a:p>
            <a:r>
              <a:rPr lang="en-US" altLang="zh-TW" dirty="0"/>
              <a:t>BERT Embryology</a:t>
            </a:r>
            <a:r>
              <a:rPr lang="zh-TW" altLang="en-US" dirty="0"/>
              <a:t> </a:t>
            </a:r>
          </a:p>
        </p:txBody>
      </p:sp>
      <p:grpSp>
        <p:nvGrpSpPr>
          <p:cNvPr id="4" name="群組 3">
            <a:extLst>
              <a:ext uri="{FF2B5EF4-FFF2-40B4-BE49-F238E27FC236}">
                <a16:creationId xmlns:a16="http://schemas.microsoft.com/office/drawing/2014/main" id="{C1A773AF-580F-418F-BBDF-E2B9151D1728}"/>
              </a:ext>
            </a:extLst>
          </p:cNvPr>
          <p:cNvGrpSpPr/>
          <p:nvPr/>
        </p:nvGrpSpPr>
        <p:grpSpPr>
          <a:xfrm>
            <a:off x="2277612" y="1966642"/>
            <a:ext cx="8202017" cy="3570002"/>
            <a:chOff x="2908394" y="1709101"/>
            <a:chExt cx="6747712" cy="2937003"/>
          </a:xfrm>
        </p:grpSpPr>
        <p:pic>
          <p:nvPicPr>
            <p:cNvPr id="5" name="Picture 2" descr="懷孕4-8周：胚胎的發育-母嬰--高清正版影音線上看-愛奇藝臺灣站">
              <a:extLst>
                <a:ext uri="{FF2B5EF4-FFF2-40B4-BE49-F238E27FC236}">
                  <a16:creationId xmlns:a16="http://schemas.microsoft.com/office/drawing/2014/main" id="{F3A66860-9E13-41AF-B4F9-CD2276F2FF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08394" y="1709101"/>
              <a:ext cx="5221339" cy="293700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ãBERT pngãçåçæå°çµæ">
              <a:extLst>
                <a:ext uri="{FF2B5EF4-FFF2-40B4-BE49-F238E27FC236}">
                  <a16:creationId xmlns:a16="http://schemas.microsoft.com/office/drawing/2014/main" id="{37EC0E5B-824B-429D-B927-54BFEA2114B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29733" y="2106067"/>
              <a:ext cx="1526373" cy="2540037"/>
            </a:xfrm>
            <a:prstGeom prst="rect">
              <a:avLst/>
            </a:prstGeom>
            <a:noFill/>
            <a:extLst>
              <a:ext uri="{909E8E84-426E-40DD-AFC4-6F175D3DCCD1}">
                <a14:hiddenFill xmlns:a14="http://schemas.microsoft.com/office/drawing/2010/main">
                  <a:solidFill>
                    <a:srgbClr val="FFFFFF"/>
                  </a:solidFill>
                </a14:hiddenFill>
              </a:ext>
            </a:extLst>
          </p:spPr>
        </p:pic>
      </p:grpSp>
      <p:sp>
        <p:nvSpPr>
          <p:cNvPr id="12" name="文字方塊 11">
            <a:extLst>
              <a:ext uri="{FF2B5EF4-FFF2-40B4-BE49-F238E27FC236}">
                <a16:creationId xmlns:a16="http://schemas.microsoft.com/office/drawing/2014/main" id="{39A0C78A-E9CF-49E6-9310-C3A830A4E6D7}"/>
              </a:ext>
            </a:extLst>
          </p:cNvPr>
          <p:cNvSpPr txBox="1"/>
          <p:nvPr/>
        </p:nvSpPr>
        <p:spPr>
          <a:xfrm>
            <a:off x="1155746" y="5684570"/>
            <a:ext cx="10479630"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2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When does BERT know POS tagging, syntactic parsing, semantics?</a:t>
            </a:r>
            <a:endParaRPr kumimoji="0" lang="zh-TW" altLang="en-US" sz="2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10" name="文字方塊 9">
            <a:extLst>
              <a:ext uri="{FF2B5EF4-FFF2-40B4-BE49-F238E27FC236}">
                <a16:creationId xmlns:a16="http://schemas.microsoft.com/office/drawing/2014/main" id="{441300F1-39C4-F5FA-1B5F-4D59E066DBA9}"/>
              </a:ext>
            </a:extLst>
          </p:cNvPr>
          <p:cNvSpPr txBox="1"/>
          <p:nvPr/>
        </p:nvSpPr>
        <p:spPr>
          <a:xfrm>
            <a:off x="5756577" y="418884"/>
            <a:ext cx="6236208" cy="1754326"/>
          </a:xfrm>
          <a:prstGeom prst="rect">
            <a:avLst/>
          </a:prstGeom>
          <a:noFill/>
        </p:spPr>
        <p:txBody>
          <a:bodyPr wrap="square">
            <a:spAutoFit/>
          </a:bodyPr>
          <a:lstStyle/>
          <a:p>
            <a:pPr marL="285750" indent="-285750">
              <a:buFont typeface="Arial" panose="020B0604020202020204" pitchFamily="34" charset="0"/>
              <a:buChar char="•"/>
            </a:pPr>
            <a:r>
              <a:rPr lang="nb-NO" altLang="zh-TW" i="0" u="none" strike="noStrike" dirty="0">
                <a:effectLst/>
              </a:rPr>
              <a:t>Cheng-Han Chiang</a:t>
            </a:r>
            <a:r>
              <a:rPr lang="nb-NO" altLang="zh-TW" i="0" dirty="0">
                <a:solidFill>
                  <a:srgbClr val="000000"/>
                </a:solidFill>
                <a:effectLst/>
              </a:rPr>
              <a:t>, </a:t>
            </a:r>
            <a:r>
              <a:rPr lang="nb-NO" altLang="zh-TW" i="0" u="none" strike="noStrike" dirty="0">
                <a:effectLst/>
              </a:rPr>
              <a:t>Sung-Feng Huang</a:t>
            </a:r>
            <a:r>
              <a:rPr lang="nb-NO" altLang="zh-TW" i="0" dirty="0">
                <a:solidFill>
                  <a:srgbClr val="000000"/>
                </a:solidFill>
                <a:effectLst/>
              </a:rPr>
              <a:t>, </a:t>
            </a:r>
            <a:r>
              <a:rPr lang="nb-NO" altLang="zh-TW" i="0" u="none" strike="noStrike" dirty="0">
                <a:effectLst/>
              </a:rPr>
              <a:t>Hung-yi Lee, </a:t>
            </a:r>
            <a:r>
              <a:rPr lang="en-US" altLang="zh-TW" i="0" dirty="0">
                <a:solidFill>
                  <a:srgbClr val="000000"/>
                </a:solidFill>
                <a:effectLst/>
              </a:rPr>
              <a:t>Pretrained Language Model Embryology: The Birth of ALBERT, EMNLP, 2020</a:t>
            </a:r>
          </a:p>
          <a:p>
            <a:pPr marL="285750" indent="-285750">
              <a:buFont typeface="Arial" panose="020B0604020202020204" pitchFamily="34" charset="0"/>
              <a:buChar char="•"/>
            </a:pPr>
            <a:r>
              <a:rPr lang="en-US" altLang="zh-TW" i="0" u="none" strike="noStrike" dirty="0">
                <a:effectLst/>
              </a:rPr>
              <a:t>Leo Z. Liu</a:t>
            </a:r>
            <a:r>
              <a:rPr lang="en-US" altLang="zh-TW" i="0" dirty="0">
                <a:solidFill>
                  <a:srgbClr val="000000"/>
                </a:solidFill>
                <a:effectLst/>
              </a:rPr>
              <a:t>, </a:t>
            </a:r>
            <a:r>
              <a:rPr lang="en-US" altLang="zh-TW" i="0" u="none" strike="noStrike" dirty="0" err="1">
                <a:effectLst/>
              </a:rPr>
              <a:t>Yizhong</a:t>
            </a:r>
            <a:r>
              <a:rPr lang="en-US" altLang="zh-TW" i="0" u="none" strike="noStrike" dirty="0">
                <a:effectLst/>
              </a:rPr>
              <a:t> Wang</a:t>
            </a:r>
            <a:r>
              <a:rPr lang="en-US" altLang="zh-TW" i="0" dirty="0">
                <a:solidFill>
                  <a:srgbClr val="000000"/>
                </a:solidFill>
                <a:effectLst/>
              </a:rPr>
              <a:t>, </a:t>
            </a:r>
            <a:r>
              <a:rPr lang="en-US" altLang="zh-TW" i="0" u="none" strike="noStrike" dirty="0" err="1">
                <a:effectLst/>
              </a:rPr>
              <a:t>Jungo</a:t>
            </a:r>
            <a:r>
              <a:rPr lang="en-US" altLang="zh-TW" i="0" u="none" strike="noStrike" dirty="0">
                <a:effectLst/>
              </a:rPr>
              <a:t> Kasai</a:t>
            </a:r>
            <a:r>
              <a:rPr lang="en-US" altLang="zh-TW" i="0" dirty="0">
                <a:solidFill>
                  <a:srgbClr val="000000"/>
                </a:solidFill>
                <a:effectLst/>
              </a:rPr>
              <a:t>, </a:t>
            </a:r>
            <a:r>
              <a:rPr lang="en-US" altLang="zh-TW" i="0" u="none" strike="noStrike" dirty="0" err="1">
                <a:effectLst/>
              </a:rPr>
              <a:t>Hannaneh</a:t>
            </a:r>
            <a:r>
              <a:rPr lang="en-US" altLang="zh-TW" i="0" u="none" strike="noStrike" dirty="0">
                <a:effectLst/>
              </a:rPr>
              <a:t> Hajishirzi</a:t>
            </a:r>
            <a:r>
              <a:rPr lang="en-US" altLang="zh-TW" i="0" dirty="0">
                <a:solidFill>
                  <a:srgbClr val="000000"/>
                </a:solidFill>
                <a:effectLst/>
              </a:rPr>
              <a:t>, </a:t>
            </a:r>
            <a:r>
              <a:rPr lang="en-US" altLang="zh-TW" i="0" u="none" strike="noStrike" dirty="0">
                <a:effectLst/>
              </a:rPr>
              <a:t>Noah A. Smith, </a:t>
            </a:r>
            <a:r>
              <a:rPr lang="en-US" altLang="zh-TW" i="0" dirty="0">
                <a:solidFill>
                  <a:srgbClr val="000000"/>
                </a:solidFill>
                <a:effectLst/>
              </a:rPr>
              <a:t>Probing Across Time: What Does </a:t>
            </a:r>
            <a:r>
              <a:rPr lang="en-US" altLang="zh-TW" i="0" dirty="0" err="1">
                <a:solidFill>
                  <a:srgbClr val="000000"/>
                </a:solidFill>
                <a:effectLst/>
              </a:rPr>
              <a:t>RoBERTa</a:t>
            </a:r>
            <a:r>
              <a:rPr lang="en-US" altLang="zh-TW" i="0" dirty="0">
                <a:solidFill>
                  <a:srgbClr val="000000"/>
                </a:solidFill>
                <a:effectLst/>
              </a:rPr>
              <a:t> Know and When?</a:t>
            </a:r>
            <a:r>
              <a:rPr lang="en-US" altLang="zh-TW" dirty="0">
                <a:solidFill>
                  <a:srgbClr val="000000"/>
                </a:solidFill>
              </a:rPr>
              <a:t> EMNLP-finding, 2021</a:t>
            </a:r>
            <a:endParaRPr lang="en-US" altLang="zh-TW" i="0" dirty="0">
              <a:solidFill>
                <a:srgbClr val="000000"/>
              </a:solidFill>
              <a:effectLst/>
            </a:endParaRPr>
          </a:p>
        </p:txBody>
      </p:sp>
      <p:sp>
        <p:nvSpPr>
          <p:cNvPr id="7" name="文字方塊 6">
            <a:extLst>
              <a:ext uri="{FF2B5EF4-FFF2-40B4-BE49-F238E27FC236}">
                <a16:creationId xmlns:a16="http://schemas.microsoft.com/office/drawing/2014/main" id="{DC1E09E8-CDE6-545F-E5CB-1FEB41FD5333}"/>
              </a:ext>
            </a:extLst>
          </p:cNvPr>
          <p:cNvSpPr txBox="1"/>
          <p:nvPr/>
        </p:nvSpPr>
        <p:spPr>
          <a:xfrm>
            <a:off x="838200" y="1361560"/>
            <a:ext cx="4068279"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2800" b="0" i="0" dirty="0">
                <a:solidFill>
                  <a:srgbClr val="202124"/>
                </a:solidFill>
                <a:effectLst/>
                <a:latin typeface="arial" panose="020B0604020202020204" pitchFamily="34" charset="0"/>
              </a:rPr>
              <a:t>Analyzing what BERT learned during training</a:t>
            </a:r>
            <a:endParaRPr kumimoji="0" lang="zh-TW" altLang="en-US" sz="2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2350720659"/>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B7CA96A-4580-5748-CC31-B00D4454A76F}"/>
              </a:ext>
            </a:extLst>
          </p:cNvPr>
          <p:cNvSpPr>
            <a:spLocks noGrp="1"/>
          </p:cNvSpPr>
          <p:nvPr>
            <p:ph type="title"/>
          </p:nvPr>
        </p:nvSpPr>
        <p:spPr/>
        <p:txBody>
          <a:bodyPr>
            <a:normAutofit/>
          </a:bodyPr>
          <a:lstStyle/>
          <a:p>
            <a:r>
              <a:rPr lang="en-US" altLang="zh-TW" dirty="0"/>
              <a:t>When Do You Need Billions of Words of Pretraining Data?</a:t>
            </a:r>
            <a:endParaRPr lang="zh-TW" altLang="en-US" dirty="0"/>
          </a:p>
        </p:txBody>
      </p:sp>
      <p:pic>
        <p:nvPicPr>
          <p:cNvPr id="5" name="圖片 4">
            <a:extLst>
              <a:ext uri="{FF2B5EF4-FFF2-40B4-BE49-F238E27FC236}">
                <a16:creationId xmlns:a16="http://schemas.microsoft.com/office/drawing/2014/main" id="{99B47B27-4EAA-21A9-D2C7-D9AF04C555E5}"/>
              </a:ext>
            </a:extLst>
          </p:cNvPr>
          <p:cNvPicPr>
            <a:picLocks noChangeAspect="1"/>
          </p:cNvPicPr>
          <p:nvPr/>
        </p:nvPicPr>
        <p:blipFill>
          <a:blip r:embed="rId3"/>
          <a:stretch>
            <a:fillRect/>
          </a:stretch>
        </p:blipFill>
        <p:spPr>
          <a:xfrm>
            <a:off x="838200" y="1825625"/>
            <a:ext cx="5415251" cy="3626843"/>
          </a:xfrm>
          <a:prstGeom prst="rect">
            <a:avLst/>
          </a:prstGeom>
        </p:spPr>
      </p:pic>
      <p:pic>
        <p:nvPicPr>
          <p:cNvPr id="7" name="圖片 6">
            <a:extLst>
              <a:ext uri="{FF2B5EF4-FFF2-40B4-BE49-F238E27FC236}">
                <a16:creationId xmlns:a16="http://schemas.microsoft.com/office/drawing/2014/main" id="{5DD7703B-623B-15E9-3BF2-FB95E11DDA1A}"/>
              </a:ext>
            </a:extLst>
          </p:cNvPr>
          <p:cNvPicPr>
            <a:picLocks noChangeAspect="1"/>
          </p:cNvPicPr>
          <p:nvPr/>
        </p:nvPicPr>
        <p:blipFill>
          <a:blip r:embed="rId4"/>
          <a:stretch>
            <a:fillRect/>
          </a:stretch>
        </p:blipFill>
        <p:spPr>
          <a:xfrm>
            <a:off x="6372225" y="1690688"/>
            <a:ext cx="4981575" cy="3866136"/>
          </a:xfrm>
          <a:prstGeom prst="rect">
            <a:avLst/>
          </a:prstGeom>
        </p:spPr>
      </p:pic>
      <p:sp>
        <p:nvSpPr>
          <p:cNvPr id="9" name="文字方塊 8">
            <a:extLst>
              <a:ext uri="{FF2B5EF4-FFF2-40B4-BE49-F238E27FC236}">
                <a16:creationId xmlns:a16="http://schemas.microsoft.com/office/drawing/2014/main" id="{72D2619A-0218-6704-8CAD-B7F55C8F058B}"/>
              </a:ext>
            </a:extLst>
          </p:cNvPr>
          <p:cNvSpPr txBox="1"/>
          <p:nvPr/>
        </p:nvSpPr>
        <p:spPr>
          <a:xfrm>
            <a:off x="1390650" y="5846544"/>
            <a:ext cx="9963150" cy="646331"/>
          </a:xfrm>
          <a:prstGeom prst="rect">
            <a:avLst/>
          </a:prstGeom>
          <a:noFill/>
        </p:spPr>
        <p:txBody>
          <a:bodyPr wrap="square">
            <a:spAutoFit/>
          </a:bodyPr>
          <a:lstStyle/>
          <a:p>
            <a:r>
              <a:rPr lang="nn-NO" altLang="zh-TW" b="0" i="0" u="none" strike="noStrike" dirty="0">
                <a:effectLst/>
                <a:latin typeface="-apple-system"/>
              </a:rPr>
              <a:t>Yian Zhang</a:t>
            </a:r>
            <a:r>
              <a:rPr lang="nn-NO" altLang="zh-TW" b="0" i="0" dirty="0">
                <a:effectLst/>
                <a:latin typeface="-apple-system"/>
              </a:rPr>
              <a:t>, </a:t>
            </a:r>
            <a:r>
              <a:rPr lang="nn-NO" altLang="zh-TW" b="0" i="0" u="none" strike="noStrike" dirty="0">
                <a:effectLst/>
                <a:latin typeface="-apple-system"/>
              </a:rPr>
              <a:t>Alex Warstadt</a:t>
            </a:r>
            <a:r>
              <a:rPr lang="nn-NO" altLang="zh-TW" b="0" i="0" dirty="0">
                <a:effectLst/>
                <a:latin typeface="-apple-system"/>
              </a:rPr>
              <a:t>, </a:t>
            </a:r>
            <a:r>
              <a:rPr lang="nn-NO" altLang="zh-TW" b="0" i="0" u="none" strike="noStrike" dirty="0">
                <a:effectLst/>
                <a:latin typeface="-apple-system"/>
              </a:rPr>
              <a:t>Xiaocheng Li</a:t>
            </a:r>
            <a:r>
              <a:rPr lang="nn-NO" altLang="zh-TW" b="0" i="0" dirty="0">
                <a:effectLst/>
                <a:latin typeface="-apple-system"/>
              </a:rPr>
              <a:t>, </a:t>
            </a:r>
            <a:r>
              <a:rPr lang="nn-NO" altLang="zh-TW" b="0" i="0" u="none" strike="noStrike" dirty="0">
                <a:effectLst/>
                <a:latin typeface="-apple-system"/>
              </a:rPr>
              <a:t>Samuel R. Bowman, </a:t>
            </a:r>
            <a:r>
              <a:rPr lang="en-US" altLang="zh-TW" dirty="0"/>
              <a:t>When Do You Need Billions of Words of Pretraining Data? ACL 2021</a:t>
            </a:r>
            <a:endParaRPr lang="zh-TW" altLang="en-US" dirty="0"/>
          </a:p>
        </p:txBody>
      </p:sp>
    </p:spTree>
    <p:extLst>
      <p:ext uri="{BB962C8B-B14F-4D97-AF65-F5344CB8AC3E}">
        <p14:creationId xmlns:p14="http://schemas.microsoft.com/office/powerpoint/2010/main" val="575852715"/>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1FDFC90-880B-0569-8F04-970F3A1C1E5A}"/>
              </a:ext>
            </a:extLst>
          </p:cNvPr>
          <p:cNvSpPr>
            <a:spLocks noGrp="1"/>
          </p:cNvSpPr>
          <p:nvPr>
            <p:ph type="title"/>
          </p:nvPr>
        </p:nvSpPr>
        <p:spPr/>
        <p:txBody>
          <a:bodyPr/>
          <a:lstStyle/>
          <a:p>
            <a:r>
              <a:rPr kumimoji="1" lang="en-US" altLang="zh-TW" dirty="0"/>
              <a:t>Pre-trained Intrinsic Dimension</a:t>
            </a:r>
            <a:endParaRPr lang="zh-TW" altLang="en-US" dirty="0"/>
          </a:p>
        </p:txBody>
      </p:sp>
      <p:sp>
        <p:nvSpPr>
          <p:cNvPr id="3" name="內容版面配置區 2">
            <a:extLst>
              <a:ext uri="{FF2B5EF4-FFF2-40B4-BE49-F238E27FC236}">
                <a16:creationId xmlns:a16="http://schemas.microsoft.com/office/drawing/2014/main" id="{8531F4E2-B242-B4C5-042B-200368D7269D}"/>
              </a:ext>
            </a:extLst>
          </p:cNvPr>
          <p:cNvSpPr>
            <a:spLocks noGrp="1"/>
          </p:cNvSpPr>
          <p:nvPr>
            <p:ph idx="1"/>
          </p:nvPr>
        </p:nvSpPr>
        <p:spPr/>
        <p:txBody>
          <a:bodyPr/>
          <a:lstStyle/>
          <a:p>
            <a:r>
              <a:rPr lang="en-US" altLang="zh-TW" dirty="0"/>
              <a:t>Smaller intrinsic dimension means better generalization </a:t>
            </a:r>
            <a:endParaRPr lang="zh-TW" altLang="en-US" dirty="0"/>
          </a:p>
        </p:txBody>
      </p:sp>
      <p:pic>
        <p:nvPicPr>
          <p:cNvPr id="4" name="圖片 3">
            <a:extLst>
              <a:ext uri="{FF2B5EF4-FFF2-40B4-BE49-F238E27FC236}">
                <a16:creationId xmlns:a16="http://schemas.microsoft.com/office/drawing/2014/main" id="{A6A03046-9EA8-DE87-2365-49E8C0135A9F}"/>
              </a:ext>
            </a:extLst>
          </p:cNvPr>
          <p:cNvPicPr>
            <a:picLocks noChangeAspect="1"/>
          </p:cNvPicPr>
          <p:nvPr/>
        </p:nvPicPr>
        <p:blipFill>
          <a:blip r:embed="rId3"/>
          <a:stretch>
            <a:fillRect/>
          </a:stretch>
        </p:blipFill>
        <p:spPr>
          <a:xfrm>
            <a:off x="198120" y="2403195"/>
            <a:ext cx="11795760" cy="3536510"/>
          </a:xfrm>
          <a:prstGeom prst="rect">
            <a:avLst/>
          </a:prstGeom>
        </p:spPr>
      </p:pic>
      <p:sp>
        <p:nvSpPr>
          <p:cNvPr id="7" name="文字方塊 6">
            <a:extLst>
              <a:ext uri="{FF2B5EF4-FFF2-40B4-BE49-F238E27FC236}">
                <a16:creationId xmlns:a16="http://schemas.microsoft.com/office/drawing/2014/main" id="{BEEFE9F6-403B-83A5-FD34-6A6B39ACB385}"/>
              </a:ext>
            </a:extLst>
          </p:cNvPr>
          <p:cNvSpPr txBox="1"/>
          <p:nvPr/>
        </p:nvSpPr>
        <p:spPr>
          <a:xfrm>
            <a:off x="971550" y="5939705"/>
            <a:ext cx="11022330" cy="646331"/>
          </a:xfrm>
          <a:prstGeom prst="rect">
            <a:avLst/>
          </a:prstGeom>
          <a:noFill/>
        </p:spPr>
        <p:txBody>
          <a:bodyPr wrap="square">
            <a:spAutoFit/>
          </a:bodyPr>
          <a:lstStyle/>
          <a:p>
            <a:r>
              <a:rPr lang="en-US" altLang="zh-TW" dirty="0"/>
              <a:t>Armen </a:t>
            </a:r>
            <a:r>
              <a:rPr lang="en-US" altLang="zh-TW" dirty="0" err="1"/>
              <a:t>Aghajanyan</a:t>
            </a:r>
            <a:r>
              <a:rPr lang="en-US" altLang="zh-TW" dirty="0"/>
              <a:t>, Sonal Gupta, Luke </a:t>
            </a:r>
            <a:r>
              <a:rPr lang="en-US" altLang="zh-TW" b="0" i="0" u="none" strike="noStrike" dirty="0" err="1">
                <a:effectLst/>
              </a:rPr>
              <a:t>Zettlemoyer</a:t>
            </a:r>
            <a:r>
              <a:rPr lang="en-US" altLang="zh-TW" b="0" i="0" u="none" strike="noStrike" dirty="0">
                <a:effectLst/>
              </a:rPr>
              <a:t>, Intrinsic Dimensionality Explains the Effectiveness of Language Model Fine-Tuning,</a:t>
            </a:r>
            <a:r>
              <a:rPr lang="zh-TW" altLang="en-US" b="0" i="0" u="none" strike="noStrike" dirty="0">
                <a:effectLst/>
              </a:rPr>
              <a:t> </a:t>
            </a:r>
            <a:r>
              <a:rPr lang="en-US" altLang="zh-TW" b="0" i="0" u="none" strike="noStrike" dirty="0">
                <a:effectLst/>
              </a:rPr>
              <a:t>ACL,</a:t>
            </a:r>
            <a:r>
              <a:rPr lang="zh-TW" altLang="en-US" b="0" i="0" u="none" strike="noStrike" dirty="0">
                <a:effectLst/>
              </a:rPr>
              <a:t> </a:t>
            </a:r>
            <a:r>
              <a:rPr lang="en-US" altLang="zh-TW" b="0" i="0" u="none" strike="noStrike" dirty="0">
                <a:effectLst/>
              </a:rPr>
              <a:t>2021</a:t>
            </a:r>
            <a:endParaRPr lang="en-US" altLang="zh-TW" b="0" i="0" dirty="0">
              <a:effectLst/>
            </a:endParaRPr>
          </a:p>
        </p:txBody>
      </p:sp>
    </p:spTree>
    <p:extLst>
      <p:ext uri="{BB962C8B-B14F-4D97-AF65-F5344CB8AC3E}">
        <p14:creationId xmlns:p14="http://schemas.microsoft.com/office/powerpoint/2010/main" val="1230394568"/>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9FB750A-7D64-0455-1174-35C794E88858}"/>
              </a:ext>
            </a:extLst>
          </p:cNvPr>
          <p:cNvSpPr>
            <a:spLocks noGrp="1"/>
          </p:cNvSpPr>
          <p:nvPr>
            <p:ph type="title"/>
          </p:nvPr>
        </p:nvSpPr>
        <p:spPr/>
        <p:txBody>
          <a:bodyPr/>
          <a:lstStyle/>
          <a:p>
            <a:r>
              <a:rPr lang="en-US" altLang="zh-TW" dirty="0"/>
              <a:t>Cross-discipline Capability</a:t>
            </a:r>
            <a:endParaRPr lang="zh-TW" altLang="en-US" dirty="0"/>
          </a:p>
        </p:txBody>
      </p:sp>
      <p:sp>
        <p:nvSpPr>
          <p:cNvPr id="6" name="文字方塊 5">
            <a:extLst>
              <a:ext uri="{FF2B5EF4-FFF2-40B4-BE49-F238E27FC236}">
                <a16:creationId xmlns:a16="http://schemas.microsoft.com/office/drawing/2014/main" id="{BD003F00-8FEF-59DE-268B-19370C727CBE}"/>
              </a:ext>
            </a:extLst>
          </p:cNvPr>
          <p:cNvSpPr txBox="1"/>
          <p:nvPr/>
        </p:nvSpPr>
        <p:spPr>
          <a:xfrm>
            <a:off x="1650170" y="1755504"/>
            <a:ext cx="1809750"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2800" b="1" i="1" u="sng"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Pre-train</a:t>
            </a:r>
            <a:endParaRPr kumimoji="0" lang="zh-TW" altLang="en-US" sz="2800" b="1" i="1" u="sng"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7" name="文字方塊 6">
            <a:extLst>
              <a:ext uri="{FF2B5EF4-FFF2-40B4-BE49-F238E27FC236}">
                <a16:creationId xmlns:a16="http://schemas.microsoft.com/office/drawing/2014/main" id="{CD9BD6CD-3EBB-E328-1C5D-D8EF3193988A}"/>
              </a:ext>
            </a:extLst>
          </p:cNvPr>
          <p:cNvSpPr txBox="1"/>
          <p:nvPr/>
        </p:nvSpPr>
        <p:spPr>
          <a:xfrm>
            <a:off x="5761296" y="1741098"/>
            <a:ext cx="1809750"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2800" b="1" i="1" u="sng"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Fine-tune</a:t>
            </a:r>
            <a:endParaRPr kumimoji="0" lang="zh-TW" altLang="en-US" sz="2800" b="1" i="1" u="sng"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8" name="文字方塊 7">
            <a:extLst>
              <a:ext uri="{FF2B5EF4-FFF2-40B4-BE49-F238E27FC236}">
                <a16:creationId xmlns:a16="http://schemas.microsoft.com/office/drawing/2014/main" id="{AF3E9395-FDC7-8A9E-956D-CB41EE6CF370}"/>
              </a:ext>
            </a:extLst>
          </p:cNvPr>
          <p:cNvSpPr txBox="1"/>
          <p:nvPr/>
        </p:nvSpPr>
        <p:spPr>
          <a:xfrm>
            <a:off x="9129472" y="1741098"/>
            <a:ext cx="1809750"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2800" b="1" i="1" u="sng"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Testing</a:t>
            </a:r>
            <a:endParaRPr kumimoji="0" lang="zh-TW" altLang="en-US" sz="2800" b="1" i="1" u="sng"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11" name="文字方塊 10">
            <a:extLst>
              <a:ext uri="{FF2B5EF4-FFF2-40B4-BE49-F238E27FC236}">
                <a16:creationId xmlns:a16="http://schemas.microsoft.com/office/drawing/2014/main" id="{B1EF897F-A5FC-6B31-F74C-2E10B0E4173E}"/>
              </a:ext>
            </a:extLst>
          </p:cNvPr>
          <p:cNvSpPr txBox="1"/>
          <p:nvPr/>
        </p:nvSpPr>
        <p:spPr>
          <a:xfrm>
            <a:off x="940871" y="4918662"/>
            <a:ext cx="333585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2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Human Language</a:t>
            </a:r>
            <a:endParaRPr kumimoji="0" lang="zh-TW" altLang="en-US" sz="2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pic>
        <p:nvPicPr>
          <p:cNvPr id="4" name="圖片 3">
            <a:extLst>
              <a:ext uri="{FF2B5EF4-FFF2-40B4-BE49-F238E27FC236}">
                <a16:creationId xmlns:a16="http://schemas.microsoft.com/office/drawing/2014/main" id="{F09A05A9-1D2C-D2F4-232F-45E0A375BDA0}"/>
              </a:ext>
            </a:extLst>
          </p:cNvPr>
          <p:cNvPicPr>
            <a:picLocks noChangeAspect="1"/>
          </p:cNvPicPr>
          <p:nvPr/>
        </p:nvPicPr>
        <p:blipFill>
          <a:blip r:embed="rId3"/>
          <a:stretch>
            <a:fillRect/>
          </a:stretch>
        </p:blipFill>
        <p:spPr>
          <a:xfrm rot="16200000">
            <a:off x="6613034" y="1471262"/>
            <a:ext cx="1415435" cy="3324625"/>
          </a:xfrm>
          <a:prstGeom prst="rect">
            <a:avLst/>
          </a:prstGeom>
        </p:spPr>
      </p:pic>
      <p:sp>
        <p:nvSpPr>
          <p:cNvPr id="5" name="文字方塊 4">
            <a:extLst>
              <a:ext uri="{FF2B5EF4-FFF2-40B4-BE49-F238E27FC236}">
                <a16:creationId xmlns:a16="http://schemas.microsoft.com/office/drawing/2014/main" id="{272FA2F0-79EE-7849-4E42-80C3B9C150F4}"/>
              </a:ext>
            </a:extLst>
          </p:cNvPr>
          <p:cNvSpPr txBox="1"/>
          <p:nvPr/>
        </p:nvSpPr>
        <p:spPr>
          <a:xfrm>
            <a:off x="9397442" y="2747826"/>
            <a:ext cx="2247363" cy="95410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TW" sz="2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DNA</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TW" sz="2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Classification</a:t>
            </a:r>
            <a:endParaRPr kumimoji="0" lang="zh-TW" altLang="en-US" sz="2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pic>
        <p:nvPicPr>
          <p:cNvPr id="3074" name="Picture 2" descr="蛋白質結構- 維基百科，自由的百科全書">
            <a:extLst>
              <a:ext uri="{FF2B5EF4-FFF2-40B4-BE49-F238E27FC236}">
                <a16:creationId xmlns:a16="http://schemas.microsoft.com/office/drawing/2014/main" id="{8539975B-D332-B16F-BB91-5C37203CBCF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97341" y="3861590"/>
            <a:ext cx="4096328" cy="1638531"/>
          </a:xfrm>
          <a:prstGeom prst="rect">
            <a:avLst/>
          </a:prstGeom>
          <a:noFill/>
          <a:extLst>
            <a:ext uri="{909E8E84-426E-40DD-AFC4-6F175D3DCCD1}">
              <a14:hiddenFill xmlns:a14="http://schemas.microsoft.com/office/drawing/2010/main">
                <a:solidFill>
                  <a:srgbClr val="FFFFFF"/>
                </a:solidFill>
              </a14:hiddenFill>
            </a:ext>
          </a:extLst>
        </p:spPr>
      </p:pic>
      <p:sp>
        <p:nvSpPr>
          <p:cNvPr id="24" name="文字方塊 23">
            <a:extLst>
              <a:ext uri="{FF2B5EF4-FFF2-40B4-BE49-F238E27FC236}">
                <a16:creationId xmlns:a16="http://schemas.microsoft.com/office/drawing/2014/main" id="{7D18A20B-1AE0-D028-0E94-2CDB36C848F5}"/>
              </a:ext>
            </a:extLst>
          </p:cNvPr>
          <p:cNvSpPr txBox="1"/>
          <p:nvPr/>
        </p:nvSpPr>
        <p:spPr>
          <a:xfrm>
            <a:off x="9397441" y="4261451"/>
            <a:ext cx="2247363" cy="95410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TW" sz="2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Protein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TW" sz="2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Classification</a:t>
            </a:r>
            <a:endParaRPr kumimoji="0" lang="zh-TW" altLang="en-US" sz="2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25" name="文字方塊 24">
            <a:extLst>
              <a:ext uri="{FF2B5EF4-FFF2-40B4-BE49-F238E27FC236}">
                <a16:creationId xmlns:a16="http://schemas.microsoft.com/office/drawing/2014/main" id="{D7A7B3DB-BB8E-1C37-7D83-98685BF13FDC}"/>
              </a:ext>
            </a:extLst>
          </p:cNvPr>
          <p:cNvSpPr txBox="1"/>
          <p:nvPr/>
        </p:nvSpPr>
        <p:spPr>
          <a:xfrm>
            <a:off x="5093570" y="5598295"/>
            <a:ext cx="7106072" cy="92333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Wei-Tsung Kao, Hung-yi Lee, </a:t>
            </a: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Is BERT a Cross-Disciplinary Knowledge Learner? A Surprising Finding of Pre-trained Models’ Transferability, EMNLP finding, 2021</a:t>
            </a:r>
            <a:r>
              <a:rPr kumimoji="0" lang="de-DE"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 </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3" name="矩形: 圓角 2">
            <a:extLst>
              <a:ext uri="{FF2B5EF4-FFF2-40B4-BE49-F238E27FC236}">
                <a16:creationId xmlns:a16="http://schemas.microsoft.com/office/drawing/2014/main" id="{153F8CBA-6A5B-B128-F1E5-166726C0FEA5}"/>
              </a:ext>
            </a:extLst>
          </p:cNvPr>
          <p:cNvSpPr/>
          <p:nvPr/>
        </p:nvSpPr>
        <p:spPr>
          <a:xfrm>
            <a:off x="5093570" y="4055642"/>
            <a:ext cx="6551234" cy="1420476"/>
          </a:xfrm>
          <a:prstGeom prst="round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4" name="矩形: 圓角 13">
            <a:extLst>
              <a:ext uri="{FF2B5EF4-FFF2-40B4-BE49-F238E27FC236}">
                <a16:creationId xmlns:a16="http://schemas.microsoft.com/office/drawing/2014/main" id="{6CE78440-D5A2-1573-9169-92C5522C0309}"/>
              </a:ext>
            </a:extLst>
          </p:cNvPr>
          <p:cNvSpPr/>
          <p:nvPr/>
        </p:nvSpPr>
        <p:spPr>
          <a:xfrm>
            <a:off x="5093570" y="2386494"/>
            <a:ext cx="6551234" cy="1535717"/>
          </a:xfrm>
          <a:prstGeom prst="round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grpSp>
        <p:nvGrpSpPr>
          <p:cNvPr id="15" name="群組 14">
            <a:extLst>
              <a:ext uri="{FF2B5EF4-FFF2-40B4-BE49-F238E27FC236}">
                <a16:creationId xmlns:a16="http://schemas.microsoft.com/office/drawing/2014/main" id="{DAB89D8B-88D3-EB03-7DC7-6BCE5FFD91FE}"/>
              </a:ext>
            </a:extLst>
          </p:cNvPr>
          <p:cNvGrpSpPr/>
          <p:nvPr/>
        </p:nvGrpSpPr>
        <p:grpSpPr>
          <a:xfrm>
            <a:off x="1021136" y="2778129"/>
            <a:ext cx="3099344" cy="1920186"/>
            <a:chOff x="1044092" y="2677419"/>
            <a:chExt cx="3099344" cy="1920186"/>
          </a:xfrm>
        </p:grpSpPr>
        <p:pic>
          <p:nvPicPr>
            <p:cNvPr id="16" name="Picture 2" descr="ãdocumentãçåçæå°çµæ">
              <a:extLst>
                <a:ext uri="{FF2B5EF4-FFF2-40B4-BE49-F238E27FC236}">
                  <a16:creationId xmlns:a16="http://schemas.microsoft.com/office/drawing/2014/main" id="{F4CB2536-1B6F-03C1-B546-129E7638CD3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4092" y="2677419"/>
              <a:ext cx="841606" cy="89679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ãdocumentãçåçæå°çµæ">
              <a:extLst>
                <a:ext uri="{FF2B5EF4-FFF2-40B4-BE49-F238E27FC236}">
                  <a16:creationId xmlns:a16="http://schemas.microsoft.com/office/drawing/2014/main" id="{7CD5133B-3D4C-FB8B-1ABF-741E331B459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0147" y="2686185"/>
              <a:ext cx="841606" cy="89679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ãdocumentãçåçæå°çµæ">
              <a:extLst>
                <a:ext uri="{FF2B5EF4-FFF2-40B4-BE49-F238E27FC236}">
                  <a16:creationId xmlns:a16="http://schemas.microsoft.com/office/drawing/2014/main" id="{F54305AD-BEA0-8EDC-79EE-4A2253696B7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52338" y="3655440"/>
              <a:ext cx="841606" cy="89679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ãdocumentãçåçæå°çµæ">
              <a:extLst>
                <a:ext uri="{FF2B5EF4-FFF2-40B4-BE49-F238E27FC236}">
                  <a16:creationId xmlns:a16="http://schemas.microsoft.com/office/drawing/2014/main" id="{B01242FD-B987-CFE5-F5F4-C6F5E929DC6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8393" y="3664206"/>
              <a:ext cx="841606" cy="896798"/>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ãdocumentãçåçæå°çµæ">
              <a:extLst>
                <a:ext uri="{FF2B5EF4-FFF2-40B4-BE49-F238E27FC236}">
                  <a16:creationId xmlns:a16="http://schemas.microsoft.com/office/drawing/2014/main" id="{419FABA0-23D7-B046-F5D5-2F49EE26592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47529" y="2714020"/>
              <a:ext cx="841606" cy="896798"/>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ãdocumentãçåçæå°çµæ">
              <a:extLst>
                <a:ext uri="{FF2B5EF4-FFF2-40B4-BE49-F238E27FC236}">
                  <a16:creationId xmlns:a16="http://schemas.microsoft.com/office/drawing/2014/main" id="{58935BC6-E734-8FF5-5A30-1DBBEA22162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93584" y="2722786"/>
              <a:ext cx="841606" cy="896798"/>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ãdocumentãçåçæå°çµæ">
              <a:extLst>
                <a:ext uri="{FF2B5EF4-FFF2-40B4-BE49-F238E27FC236}">
                  <a16:creationId xmlns:a16="http://schemas.microsoft.com/office/drawing/2014/main" id="{924A7673-D6D1-E96D-184A-C412F383349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55775" y="3692041"/>
              <a:ext cx="841606" cy="896798"/>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ãdocumentãçåçæå°çµæ">
              <a:extLst>
                <a:ext uri="{FF2B5EF4-FFF2-40B4-BE49-F238E27FC236}">
                  <a16:creationId xmlns:a16="http://schemas.microsoft.com/office/drawing/2014/main" id="{C1B3BD33-F771-0CEC-9F84-EC0D2873C40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01830" y="3700807"/>
              <a:ext cx="841606" cy="89679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583664234"/>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07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4" grpId="0"/>
      <p:bldP spid="25" grpId="0"/>
      <p:bldP spid="3" grpId="0" animBg="1"/>
      <p:bldP spid="1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39C30B9-9E96-D739-F161-6D4B06FCD8D9}"/>
              </a:ext>
            </a:extLst>
          </p:cNvPr>
          <p:cNvSpPr>
            <a:spLocks noGrp="1"/>
          </p:cNvSpPr>
          <p:nvPr>
            <p:ph type="title"/>
          </p:nvPr>
        </p:nvSpPr>
        <p:spPr/>
        <p:txBody>
          <a:bodyPr/>
          <a:lstStyle/>
          <a:p>
            <a:r>
              <a:rPr lang="en-US" altLang="zh-TW" dirty="0"/>
              <a:t>Cross-discipline Capability</a:t>
            </a:r>
            <a:endParaRPr lang="zh-TW" altLang="en-US" dirty="0"/>
          </a:p>
        </p:txBody>
      </p:sp>
      <p:pic>
        <p:nvPicPr>
          <p:cNvPr id="4" name="Picture 2" descr="The Astrophysics &amp; Astrochemistry Laboratory: Nucleobases and Their  Production during the Photolysis of Astrophysically Relevant Ices">
            <a:extLst>
              <a:ext uri="{FF2B5EF4-FFF2-40B4-BE49-F238E27FC236}">
                <a16:creationId xmlns:a16="http://schemas.microsoft.com/office/drawing/2014/main" id="{E6EB8048-8A97-3705-C803-E5A19B7F21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3031" y="2112526"/>
            <a:ext cx="2943678" cy="3848877"/>
          </a:xfrm>
          <a:prstGeom prst="rect">
            <a:avLst/>
          </a:prstGeom>
          <a:noFill/>
          <a:extLst>
            <a:ext uri="{909E8E84-426E-40DD-AFC4-6F175D3DCCD1}">
              <a14:hiddenFill xmlns:a14="http://schemas.microsoft.com/office/drawing/2010/main">
                <a:solidFill>
                  <a:srgbClr val="FFFFFF"/>
                </a:solidFill>
              </a14:hiddenFill>
            </a:ext>
          </a:extLst>
        </p:spPr>
      </p:pic>
      <p:sp>
        <p:nvSpPr>
          <p:cNvPr id="3" name="文字方塊 2">
            <a:extLst>
              <a:ext uri="{FF2B5EF4-FFF2-40B4-BE49-F238E27FC236}">
                <a16:creationId xmlns:a16="http://schemas.microsoft.com/office/drawing/2014/main" id="{B0DD0D6C-367C-DFB7-B1B4-2FF0F88EA1CB}"/>
              </a:ext>
            </a:extLst>
          </p:cNvPr>
          <p:cNvSpPr txBox="1"/>
          <p:nvPr/>
        </p:nvSpPr>
        <p:spPr>
          <a:xfrm>
            <a:off x="3976914" y="1799772"/>
            <a:ext cx="4717143"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TW" sz="2800" b="1" i="0" u="sng"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Downstream task</a:t>
            </a:r>
            <a:endParaRPr kumimoji="0" lang="zh-TW" altLang="en-US" sz="2800" b="1" i="0" u="sng"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38" name="文字方塊 37">
            <a:extLst>
              <a:ext uri="{FF2B5EF4-FFF2-40B4-BE49-F238E27FC236}">
                <a16:creationId xmlns:a16="http://schemas.microsoft.com/office/drawing/2014/main" id="{CF5A0DED-D7FC-9F16-4452-2125EBD23098}"/>
              </a:ext>
            </a:extLst>
          </p:cNvPr>
          <p:cNvSpPr txBox="1"/>
          <p:nvPr/>
        </p:nvSpPr>
        <p:spPr>
          <a:xfrm>
            <a:off x="4047672" y="2391311"/>
            <a:ext cx="15992928" cy="378565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EI        CCAGCTGCATCACAGGAGGCCAGCGAGCAGGTCTGTTCCAAGGGCCTTCGAGCCAGTCTG</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EI        AGACCCGCCGGGAGGCGGAGGACCTGCAGGGTGAGCCCCACCGCCCCTCCGTGCCCCCGC</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IE        AACGTGGCCTCCTTGTGCCCTTCCCCACAGTGCCCTCTTCCAGGACAAACTTGGAGAAGT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IE        CCACTCAGCCAGGCCCTTCTTCTCCTCCAGGTCCCCCACGGCCCTTCAGGATGAAAGCTG</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IE        CCTGATCTGGGTCTCCCCTCCCACCCTCAGGGAGCCAGGCTCGGCATTTCTGGCAGCAAG</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IE        AGCCCTCAACCCTTCTGTCTCACCCTCCAGCCTAAAGCTCCTTGACAACTGGGACAGCGT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IE        CCACTCAGCCAGGCCCTTCTTCTCCTCCAGGTCCCCCACGGCCCTTCAGGATGAAAGCTG</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N        CTGTGTTCACCACATCAAGCGCCGGGACATCGTGCTCAAGTGGGAGCTGGGGGAGGGCGC</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N        GTGTTACCGAGGGCATTTCTAACAGTCTTCTTACTACGGCCTCCGCCGACCGCGCGCTCG</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N        TCTGAGCTCTGCATTTGTCTATTCTCCAGCTGACCCTGGTTCTCTCTCTTAGCTACCTGC</a:t>
            </a:r>
          </a:p>
        </p:txBody>
      </p:sp>
      <p:sp>
        <p:nvSpPr>
          <p:cNvPr id="39" name="文字方塊 38">
            <a:extLst>
              <a:ext uri="{FF2B5EF4-FFF2-40B4-BE49-F238E27FC236}">
                <a16:creationId xmlns:a16="http://schemas.microsoft.com/office/drawing/2014/main" id="{F0A09299-9D2B-CC81-605D-E859B760B87F}"/>
              </a:ext>
            </a:extLst>
          </p:cNvPr>
          <p:cNvSpPr txBox="1"/>
          <p:nvPr/>
        </p:nvSpPr>
        <p:spPr>
          <a:xfrm>
            <a:off x="3809547" y="6081066"/>
            <a:ext cx="895350"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srgbClr val="FF0000"/>
                </a:solidFill>
                <a:effectLst/>
                <a:uLnTx/>
                <a:uFillTx/>
                <a:latin typeface="Calibri" panose="020F0502020204030204"/>
                <a:ea typeface="新細明體" panose="02020500000000000000" pitchFamily="18" charset="-120"/>
                <a:cs typeface="+mn-cs"/>
              </a:rPr>
              <a:t>class</a:t>
            </a:r>
            <a:endParaRPr kumimoji="0" lang="zh-TW" altLang="en-US" sz="2400" b="0" i="0" u="none" strike="noStrike" kern="1200" cap="none" spc="0" normalizeH="0" baseline="0" noProof="0" dirty="0">
              <a:ln>
                <a:noFill/>
              </a:ln>
              <a:solidFill>
                <a:srgbClr val="FF0000"/>
              </a:solidFill>
              <a:effectLst/>
              <a:uLnTx/>
              <a:uFillTx/>
              <a:latin typeface="Calibri" panose="020F0502020204030204"/>
              <a:ea typeface="新細明體" panose="02020500000000000000" pitchFamily="18" charset="-120"/>
              <a:cs typeface="+mn-cs"/>
            </a:endParaRPr>
          </a:p>
        </p:txBody>
      </p:sp>
      <p:sp>
        <p:nvSpPr>
          <p:cNvPr id="40" name="文字方塊 39">
            <a:extLst>
              <a:ext uri="{FF2B5EF4-FFF2-40B4-BE49-F238E27FC236}">
                <a16:creationId xmlns:a16="http://schemas.microsoft.com/office/drawing/2014/main" id="{6CAE170D-B757-B18E-F75B-04EDE722E845}"/>
              </a:ext>
            </a:extLst>
          </p:cNvPr>
          <p:cNvSpPr txBox="1"/>
          <p:nvPr/>
        </p:nvSpPr>
        <p:spPr>
          <a:xfrm>
            <a:off x="5711372" y="6085036"/>
            <a:ext cx="2252435"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srgbClr val="FF0000"/>
                </a:solidFill>
                <a:effectLst/>
                <a:uLnTx/>
                <a:uFillTx/>
                <a:latin typeface="Calibri" panose="020F0502020204030204"/>
                <a:ea typeface="新細明體" panose="02020500000000000000" pitchFamily="18" charset="-120"/>
                <a:cs typeface="+mn-cs"/>
              </a:rPr>
              <a:t>DNA sequence </a:t>
            </a:r>
            <a:endParaRPr kumimoji="0" lang="zh-TW" altLang="en-US" sz="2400" b="0" i="0" u="none" strike="noStrike" kern="1200" cap="none" spc="0" normalizeH="0" baseline="0" noProof="0" dirty="0">
              <a:ln>
                <a:noFill/>
              </a:ln>
              <a:solidFill>
                <a:srgbClr val="FF0000"/>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2687335944"/>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9" grpId="0"/>
      <p:bldP spid="40"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39C30B9-9E96-D739-F161-6D4B06FCD8D9}"/>
              </a:ext>
            </a:extLst>
          </p:cNvPr>
          <p:cNvSpPr>
            <a:spLocks noGrp="1"/>
          </p:cNvSpPr>
          <p:nvPr>
            <p:ph type="title"/>
          </p:nvPr>
        </p:nvSpPr>
        <p:spPr/>
        <p:txBody>
          <a:bodyPr/>
          <a:lstStyle/>
          <a:p>
            <a:r>
              <a:rPr lang="en-US" altLang="zh-TW" dirty="0"/>
              <a:t>Cross-discipline Capability</a:t>
            </a:r>
            <a:endParaRPr lang="zh-TW" altLang="en-US" dirty="0"/>
          </a:p>
        </p:txBody>
      </p:sp>
      <p:pic>
        <p:nvPicPr>
          <p:cNvPr id="4" name="Picture 2" descr="The Astrophysics &amp; Astrochemistry Laboratory: Nucleobases and Their  Production during the Photolysis of Astrophysically Relevant Ices">
            <a:extLst>
              <a:ext uri="{FF2B5EF4-FFF2-40B4-BE49-F238E27FC236}">
                <a16:creationId xmlns:a16="http://schemas.microsoft.com/office/drawing/2014/main" id="{E6EB8048-8A97-3705-C803-E5A19B7F21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3031" y="2112526"/>
            <a:ext cx="2943678" cy="3848877"/>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表格 6">
            <a:extLst>
              <a:ext uri="{FF2B5EF4-FFF2-40B4-BE49-F238E27FC236}">
                <a16:creationId xmlns:a16="http://schemas.microsoft.com/office/drawing/2014/main" id="{DA91BBD0-EE53-63E0-B21E-025BE11A12C6}"/>
              </a:ext>
            </a:extLst>
          </p:cNvPr>
          <p:cNvGraphicFramePr>
            <a:graphicFrameLocks/>
          </p:cNvGraphicFramePr>
          <p:nvPr/>
        </p:nvGraphicFramePr>
        <p:xfrm>
          <a:off x="3845006" y="3754226"/>
          <a:ext cx="1924050" cy="2072640"/>
        </p:xfrm>
        <a:graphic>
          <a:graphicData uri="http://schemas.openxmlformats.org/drawingml/2006/table">
            <a:tbl>
              <a:tblPr firstRow="1" bandRow="1">
                <a:tableStyleId>{5940675A-B579-460E-94D1-54222C63F5DA}</a:tableStyleId>
              </a:tblPr>
              <a:tblGrid>
                <a:gridCol w="962025">
                  <a:extLst>
                    <a:ext uri="{9D8B030D-6E8A-4147-A177-3AD203B41FA5}">
                      <a16:colId xmlns:a16="http://schemas.microsoft.com/office/drawing/2014/main" val="3852959223"/>
                    </a:ext>
                  </a:extLst>
                </a:gridCol>
                <a:gridCol w="962025">
                  <a:extLst>
                    <a:ext uri="{9D8B030D-6E8A-4147-A177-3AD203B41FA5}">
                      <a16:colId xmlns:a16="http://schemas.microsoft.com/office/drawing/2014/main" val="1642699507"/>
                    </a:ext>
                  </a:extLst>
                </a:gridCol>
              </a:tblGrid>
              <a:tr h="370840">
                <a:tc>
                  <a:txBody>
                    <a:bodyPr/>
                    <a:lstStyle/>
                    <a:p>
                      <a:pPr algn="ctr"/>
                      <a:r>
                        <a:rPr lang="en-US" altLang="zh-TW" sz="2800" dirty="0"/>
                        <a:t>A</a:t>
                      </a:r>
                      <a:endParaRPr lang="zh-TW" altLang="en-US" sz="2800" dirty="0"/>
                    </a:p>
                  </a:txBody>
                  <a:tcPr/>
                </a:tc>
                <a:tc>
                  <a:txBody>
                    <a:bodyPr/>
                    <a:lstStyle/>
                    <a:p>
                      <a:pPr algn="ctr"/>
                      <a:r>
                        <a:rPr lang="en-US" altLang="zh-TW" sz="2800" dirty="0"/>
                        <a:t>we</a:t>
                      </a:r>
                      <a:endParaRPr lang="zh-TW" altLang="en-US" sz="2800" dirty="0"/>
                    </a:p>
                  </a:txBody>
                  <a:tcPr/>
                </a:tc>
                <a:extLst>
                  <a:ext uri="{0D108BD9-81ED-4DB2-BD59-A6C34878D82A}">
                    <a16:rowId xmlns:a16="http://schemas.microsoft.com/office/drawing/2014/main" val="1611557005"/>
                  </a:ext>
                </a:extLst>
              </a:tr>
              <a:tr h="370840">
                <a:tc>
                  <a:txBody>
                    <a:bodyPr/>
                    <a:lstStyle/>
                    <a:p>
                      <a:pPr algn="ctr"/>
                      <a:r>
                        <a:rPr lang="en-US" altLang="zh-TW" sz="2800" dirty="0"/>
                        <a:t>T</a:t>
                      </a:r>
                      <a:endParaRPr lang="zh-TW" altLang="en-US" sz="2800" dirty="0"/>
                    </a:p>
                  </a:txBody>
                  <a:tcPr/>
                </a:tc>
                <a:tc>
                  <a:txBody>
                    <a:bodyPr/>
                    <a:lstStyle/>
                    <a:p>
                      <a:pPr algn="ctr"/>
                      <a:r>
                        <a:rPr lang="en-US" altLang="zh-TW" sz="2800" dirty="0"/>
                        <a:t>you</a:t>
                      </a:r>
                      <a:endParaRPr lang="zh-TW" altLang="en-US" sz="2800" dirty="0"/>
                    </a:p>
                  </a:txBody>
                  <a:tcPr/>
                </a:tc>
                <a:extLst>
                  <a:ext uri="{0D108BD9-81ED-4DB2-BD59-A6C34878D82A}">
                    <a16:rowId xmlns:a16="http://schemas.microsoft.com/office/drawing/2014/main" val="459988974"/>
                  </a:ext>
                </a:extLst>
              </a:tr>
              <a:tr h="370840">
                <a:tc>
                  <a:txBody>
                    <a:bodyPr/>
                    <a:lstStyle/>
                    <a:p>
                      <a:pPr algn="ctr"/>
                      <a:r>
                        <a:rPr lang="en-US" altLang="zh-TW" sz="2800" dirty="0"/>
                        <a:t>C</a:t>
                      </a:r>
                      <a:endParaRPr lang="zh-TW" altLang="en-US" sz="2800" dirty="0"/>
                    </a:p>
                  </a:txBody>
                  <a:tcPr/>
                </a:tc>
                <a:tc>
                  <a:txBody>
                    <a:bodyPr/>
                    <a:lstStyle/>
                    <a:p>
                      <a:pPr algn="ctr"/>
                      <a:r>
                        <a:rPr lang="en-US" altLang="zh-TW" sz="2800" dirty="0"/>
                        <a:t>he</a:t>
                      </a:r>
                      <a:endParaRPr lang="zh-TW" altLang="en-US" sz="2800" dirty="0"/>
                    </a:p>
                  </a:txBody>
                  <a:tcPr/>
                </a:tc>
                <a:extLst>
                  <a:ext uri="{0D108BD9-81ED-4DB2-BD59-A6C34878D82A}">
                    <a16:rowId xmlns:a16="http://schemas.microsoft.com/office/drawing/2014/main" val="2792319949"/>
                  </a:ext>
                </a:extLst>
              </a:tr>
              <a:tr h="370840">
                <a:tc>
                  <a:txBody>
                    <a:bodyPr/>
                    <a:lstStyle/>
                    <a:p>
                      <a:pPr algn="ctr"/>
                      <a:r>
                        <a:rPr lang="en-US" altLang="zh-TW" sz="2800" dirty="0"/>
                        <a:t>G</a:t>
                      </a:r>
                      <a:endParaRPr lang="zh-TW" altLang="en-US" sz="2800" dirty="0"/>
                    </a:p>
                  </a:txBody>
                  <a:tcPr/>
                </a:tc>
                <a:tc>
                  <a:txBody>
                    <a:bodyPr/>
                    <a:lstStyle/>
                    <a:p>
                      <a:pPr algn="ctr"/>
                      <a:r>
                        <a:rPr lang="en-US" altLang="zh-TW" sz="2800" dirty="0"/>
                        <a:t>she</a:t>
                      </a:r>
                      <a:endParaRPr lang="zh-TW" altLang="en-US" sz="2800" dirty="0"/>
                    </a:p>
                  </a:txBody>
                  <a:tcPr/>
                </a:tc>
                <a:extLst>
                  <a:ext uri="{0D108BD9-81ED-4DB2-BD59-A6C34878D82A}">
                    <a16:rowId xmlns:a16="http://schemas.microsoft.com/office/drawing/2014/main" val="709338667"/>
                  </a:ext>
                </a:extLst>
              </a:tr>
            </a:tbl>
          </a:graphicData>
        </a:graphic>
      </p:graphicFrame>
      <p:sp>
        <p:nvSpPr>
          <p:cNvPr id="6" name="矩形: 圓角 5">
            <a:extLst>
              <a:ext uri="{FF2B5EF4-FFF2-40B4-BE49-F238E27FC236}">
                <a16:creationId xmlns:a16="http://schemas.microsoft.com/office/drawing/2014/main" id="{6C27D55A-8DBF-EECF-ACB7-B5F5BB73EDD6}"/>
              </a:ext>
            </a:extLst>
          </p:cNvPr>
          <p:cNvSpPr/>
          <p:nvPr/>
        </p:nvSpPr>
        <p:spPr>
          <a:xfrm>
            <a:off x="6445307" y="3619500"/>
            <a:ext cx="5019297" cy="1171047"/>
          </a:xfrm>
          <a:prstGeom prst="roundRect">
            <a:avLst/>
          </a:prstGeom>
          <a:ln w="57150">
            <a:solidFill>
              <a:schemeClr val="accent2"/>
            </a:solid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2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BERT</a:t>
            </a:r>
            <a:endParaRPr kumimoji="0" lang="zh-TW" altLang="en-US" sz="2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7" name="文字方塊 6">
            <a:extLst>
              <a:ext uri="{FF2B5EF4-FFF2-40B4-BE49-F238E27FC236}">
                <a16:creationId xmlns:a16="http://schemas.microsoft.com/office/drawing/2014/main" id="{BF788ECC-5449-A1E9-0245-6A59BD559D8E}"/>
              </a:ext>
            </a:extLst>
          </p:cNvPr>
          <p:cNvSpPr txBox="1"/>
          <p:nvPr/>
        </p:nvSpPr>
        <p:spPr>
          <a:xfrm>
            <a:off x="6334146" y="5079071"/>
            <a:ext cx="1111321"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[CLS]</a:t>
            </a:r>
            <a:endPar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cxnSp>
        <p:nvCxnSpPr>
          <p:cNvPr id="8" name="直線單箭頭接點 7">
            <a:extLst>
              <a:ext uri="{FF2B5EF4-FFF2-40B4-BE49-F238E27FC236}">
                <a16:creationId xmlns:a16="http://schemas.microsoft.com/office/drawing/2014/main" id="{C54C98D2-0F07-5518-BEC6-4931AEAB75A7}"/>
              </a:ext>
            </a:extLst>
          </p:cNvPr>
          <p:cNvCxnSpPr>
            <a:cxnSpLocks/>
          </p:cNvCxnSpPr>
          <p:nvPr/>
        </p:nvCxnSpPr>
        <p:spPr>
          <a:xfrm flipV="1">
            <a:off x="6866229" y="4819321"/>
            <a:ext cx="0" cy="35151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 name="直線單箭頭接點 8">
            <a:extLst>
              <a:ext uri="{FF2B5EF4-FFF2-40B4-BE49-F238E27FC236}">
                <a16:creationId xmlns:a16="http://schemas.microsoft.com/office/drawing/2014/main" id="{9BE50D63-ACA2-D7F9-1375-CE8E8581FFA3}"/>
              </a:ext>
            </a:extLst>
          </p:cNvPr>
          <p:cNvCxnSpPr>
            <a:cxnSpLocks/>
          </p:cNvCxnSpPr>
          <p:nvPr/>
        </p:nvCxnSpPr>
        <p:spPr>
          <a:xfrm flipV="1">
            <a:off x="7920446" y="4819321"/>
            <a:ext cx="0" cy="35151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直線單箭頭接點 9">
            <a:extLst>
              <a:ext uri="{FF2B5EF4-FFF2-40B4-BE49-F238E27FC236}">
                <a16:creationId xmlns:a16="http://schemas.microsoft.com/office/drawing/2014/main" id="{9BD74D75-072A-4A47-50F8-46505A803687}"/>
              </a:ext>
            </a:extLst>
          </p:cNvPr>
          <p:cNvCxnSpPr>
            <a:cxnSpLocks/>
          </p:cNvCxnSpPr>
          <p:nvPr/>
        </p:nvCxnSpPr>
        <p:spPr>
          <a:xfrm flipV="1">
            <a:off x="8941031" y="4819321"/>
            <a:ext cx="0" cy="35151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直線單箭頭接點 10">
            <a:extLst>
              <a:ext uri="{FF2B5EF4-FFF2-40B4-BE49-F238E27FC236}">
                <a16:creationId xmlns:a16="http://schemas.microsoft.com/office/drawing/2014/main" id="{EA131D0E-D9EA-2C30-5FBF-784AE04EB6B6}"/>
              </a:ext>
            </a:extLst>
          </p:cNvPr>
          <p:cNvCxnSpPr>
            <a:cxnSpLocks/>
          </p:cNvCxnSpPr>
          <p:nvPr/>
        </p:nvCxnSpPr>
        <p:spPr>
          <a:xfrm flipV="1">
            <a:off x="9995247" y="4819321"/>
            <a:ext cx="0" cy="35151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直線單箭頭接點 11">
            <a:extLst>
              <a:ext uri="{FF2B5EF4-FFF2-40B4-BE49-F238E27FC236}">
                <a16:creationId xmlns:a16="http://schemas.microsoft.com/office/drawing/2014/main" id="{BD6D8467-DFF7-696D-4EE9-B20CB1BDA491}"/>
              </a:ext>
            </a:extLst>
          </p:cNvPr>
          <p:cNvCxnSpPr>
            <a:cxnSpLocks/>
          </p:cNvCxnSpPr>
          <p:nvPr/>
        </p:nvCxnSpPr>
        <p:spPr>
          <a:xfrm flipV="1">
            <a:off x="6851308" y="3267983"/>
            <a:ext cx="0" cy="35151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矩形 12">
            <a:extLst>
              <a:ext uri="{FF2B5EF4-FFF2-40B4-BE49-F238E27FC236}">
                <a16:creationId xmlns:a16="http://schemas.microsoft.com/office/drawing/2014/main" id="{2CBE6BFB-958C-C84B-5BF8-0778F1D226DD}"/>
              </a:ext>
            </a:extLst>
          </p:cNvPr>
          <p:cNvSpPr/>
          <p:nvPr/>
        </p:nvSpPr>
        <p:spPr>
          <a:xfrm rot="5400000">
            <a:off x="6666751" y="2925564"/>
            <a:ext cx="360000" cy="195209"/>
          </a:xfrm>
          <a:prstGeom prst="rect">
            <a:avLst/>
          </a:prstGeom>
        </p:spPr>
        <p:style>
          <a:lnRef idx="0">
            <a:schemeClr val="accent4"/>
          </a:lnRef>
          <a:fillRef idx="3">
            <a:schemeClr val="accent4"/>
          </a:fillRef>
          <a:effectRef idx="3">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4" name="矩形: 圓角 13">
            <a:extLst>
              <a:ext uri="{FF2B5EF4-FFF2-40B4-BE49-F238E27FC236}">
                <a16:creationId xmlns:a16="http://schemas.microsoft.com/office/drawing/2014/main" id="{CBCDA4FB-A0DE-455A-49B2-D7704F14A0C0}"/>
              </a:ext>
            </a:extLst>
          </p:cNvPr>
          <p:cNvSpPr/>
          <p:nvPr/>
        </p:nvSpPr>
        <p:spPr>
          <a:xfrm>
            <a:off x="6085726" y="2016124"/>
            <a:ext cx="1548424" cy="446771"/>
          </a:xfrm>
          <a:prstGeom prst="roundRect">
            <a:avLst/>
          </a:prstGeom>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Linear</a:t>
            </a:r>
          </a:p>
        </p:txBody>
      </p:sp>
      <p:cxnSp>
        <p:nvCxnSpPr>
          <p:cNvPr id="15" name="直線單箭頭接點 14">
            <a:extLst>
              <a:ext uri="{FF2B5EF4-FFF2-40B4-BE49-F238E27FC236}">
                <a16:creationId xmlns:a16="http://schemas.microsoft.com/office/drawing/2014/main" id="{3A0FDA5A-DD52-00DD-3B85-535FC666CD6F}"/>
              </a:ext>
            </a:extLst>
          </p:cNvPr>
          <p:cNvCxnSpPr>
            <a:cxnSpLocks/>
          </p:cNvCxnSpPr>
          <p:nvPr/>
        </p:nvCxnSpPr>
        <p:spPr>
          <a:xfrm flipV="1">
            <a:off x="6844616" y="1705430"/>
            <a:ext cx="0" cy="35151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直線單箭頭接點 15">
            <a:extLst>
              <a:ext uri="{FF2B5EF4-FFF2-40B4-BE49-F238E27FC236}">
                <a16:creationId xmlns:a16="http://schemas.microsoft.com/office/drawing/2014/main" id="{92035F3F-23C6-BAE9-7AD4-0EEC5150D39A}"/>
              </a:ext>
            </a:extLst>
          </p:cNvPr>
          <p:cNvCxnSpPr>
            <a:cxnSpLocks/>
          </p:cNvCxnSpPr>
          <p:nvPr/>
        </p:nvCxnSpPr>
        <p:spPr>
          <a:xfrm flipV="1">
            <a:off x="6851308" y="2462896"/>
            <a:ext cx="0" cy="35151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矩形 16">
            <a:extLst>
              <a:ext uri="{FF2B5EF4-FFF2-40B4-BE49-F238E27FC236}">
                <a16:creationId xmlns:a16="http://schemas.microsoft.com/office/drawing/2014/main" id="{F011F5DA-AD92-91E4-08B6-C65B0228B5F0}"/>
              </a:ext>
            </a:extLst>
          </p:cNvPr>
          <p:cNvSpPr/>
          <p:nvPr/>
        </p:nvSpPr>
        <p:spPr>
          <a:xfrm>
            <a:off x="6438900" y="1332160"/>
            <a:ext cx="772969" cy="46166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class</a:t>
            </a: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18" name="文字方塊 17">
            <a:extLst>
              <a:ext uri="{FF2B5EF4-FFF2-40B4-BE49-F238E27FC236}">
                <a16:creationId xmlns:a16="http://schemas.microsoft.com/office/drawing/2014/main" id="{20B05DAC-1763-4D89-89F9-DEDD58647049}"/>
              </a:ext>
            </a:extLst>
          </p:cNvPr>
          <p:cNvSpPr txBox="1"/>
          <p:nvPr/>
        </p:nvSpPr>
        <p:spPr>
          <a:xfrm>
            <a:off x="3127859" y="5962574"/>
            <a:ext cx="3353910"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2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DNA sequence </a:t>
            </a:r>
            <a:endParaRPr kumimoji="0" lang="zh-TW" altLang="en-US" sz="2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19" name="矩形 18">
            <a:extLst>
              <a:ext uri="{FF2B5EF4-FFF2-40B4-BE49-F238E27FC236}">
                <a16:creationId xmlns:a16="http://schemas.microsoft.com/office/drawing/2014/main" id="{94572B4E-68A2-C837-4481-D1D0026BE312}"/>
              </a:ext>
            </a:extLst>
          </p:cNvPr>
          <p:cNvSpPr/>
          <p:nvPr/>
        </p:nvSpPr>
        <p:spPr>
          <a:xfrm>
            <a:off x="8214911" y="1974514"/>
            <a:ext cx="3271209" cy="46166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Random initialization  </a:t>
            </a: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20" name="矩形 19">
            <a:extLst>
              <a:ext uri="{FF2B5EF4-FFF2-40B4-BE49-F238E27FC236}">
                <a16:creationId xmlns:a16="http://schemas.microsoft.com/office/drawing/2014/main" id="{9C83A7D6-D375-78EF-8037-1D82EFD66FCE}"/>
              </a:ext>
            </a:extLst>
          </p:cNvPr>
          <p:cNvSpPr/>
          <p:nvPr/>
        </p:nvSpPr>
        <p:spPr>
          <a:xfrm>
            <a:off x="7350358" y="2892890"/>
            <a:ext cx="2540995" cy="461665"/>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2400" b="1"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Init by pre-train</a:t>
            </a:r>
            <a:endParaRPr kumimoji="0" lang="zh-TW" altLang="en-US" sz="2400" b="1"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cxnSp>
        <p:nvCxnSpPr>
          <p:cNvPr id="21" name="直線單箭頭接點 20">
            <a:extLst>
              <a:ext uri="{FF2B5EF4-FFF2-40B4-BE49-F238E27FC236}">
                <a16:creationId xmlns:a16="http://schemas.microsoft.com/office/drawing/2014/main" id="{13B0C740-C630-07B0-341C-9DB52CA3C7AF}"/>
              </a:ext>
            </a:extLst>
          </p:cNvPr>
          <p:cNvCxnSpPr/>
          <p:nvPr/>
        </p:nvCxnSpPr>
        <p:spPr>
          <a:xfrm>
            <a:off x="7688866" y="2201652"/>
            <a:ext cx="533144" cy="0"/>
          </a:xfrm>
          <a:prstGeom prst="straightConnector1">
            <a:avLst/>
          </a:prstGeom>
          <a:ln w="76200">
            <a:solidFill>
              <a:srgbClr val="0070C0"/>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22" name="直線單箭頭接點 21">
            <a:extLst>
              <a:ext uri="{FF2B5EF4-FFF2-40B4-BE49-F238E27FC236}">
                <a16:creationId xmlns:a16="http://schemas.microsoft.com/office/drawing/2014/main" id="{7B10B5F2-890E-4B83-71DD-6CC8377FD64A}"/>
              </a:ext>
            </a:extLst>
          </p:cNvPr>
          <p:cNvCxnSpPr>
            <a:cxnSpLocks/>
          </p:cNvCxnSpPr>
          <p:nvPr/>
        </p:nvCxnSpPr>
        <p:spPr>
          <a:xfrm flipV="1">
            <a:off x="8408947" y="3267983"/>
            <a:ext cx="0" cy="713020"/>
          </a:xfrm>
          <a:prstGeom prst="straightConnector1">
            <a:avLst/>
          </a:prstGeom>
          <a:ln w="76200">
            <a:solidFill>
              <a:srgbClr val="0070C0"/>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23" name="文字方塊 22">
            <a:extLst>
              <a:ext uri="{FF2B5EF4-FFF2-40B4-BE49-F238E27FC236}">
                <a16:creationId xmlns:a16="http://schemas.microsoft.com/office/drawing/2014/main" id="{01A3619F-9F55-96D9-C43F-B580D323D145}"/>
              </a:ext>
            </a:extLst>
          </p:cNvPr>
          <p:cNvSpPr txBox="1"/>
          <p:nvPr/>
        </p:nvSpPr>
        <p:spPr>
          <a:xfrm>
            <a:off x="8754012" y="2553062"/>
            <a:ext cx="3387157"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TW" sz="2400" b="1"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pre-train on </a:t>
            </a:r>
            <a:r>
              <a:rPr kumimoji="0" lang="en-US" altLang="zh-TW" sz="2400" b="1" i="0" u="none" strike="noStrike" kern="1200" cap="none" spc="0" normalizeH="0" baseline="0" noProof="0" dirty="0">
                <a:ln>
                  <a:noFill/>
                </a:ln>
                <a:solidFill>
                  <a:srgbClr val="FF0000"/>
                </a:solidFill>
                <a:effectLst/>
                <a:uLnTx/>
                <a:uFillTx/>
                <a:latin typeface="Calibri" panose="020F0502020204030204"/>
                <a:ea typeface="新細明體" panose="02020500000000000000" pitchFamily="18" charset="-120"/>
                <a:cs typeface="+mn-cs"/>
              </a:rPr>
              <a:t>English</a:t>
            </a:r>
            <a:endParaRPr kumimoji="0" lang="zh-TW" altLang="en-US" sz="2400" b="1" i="0" u="none" strike="noStrike" kern="1200" cap="none" spc="0" normalizeH="0" baseline="0" noProof="0" dirty="0">
              <a:ln>
                <a:noFill/>
              </a:ln>
              <a:solidFill>
                <a:srgbClr val="FF0000"/>
              </a:solidFill>
              <a:effectLst/>
              <a:uLnTx/>
              <a:uFillTx/>
              <a:latin typeface="Calibri" panose="020F0502020204030204"/>
              <a:ea typeface="新細明體" panose="02020500000000000000" pitchFamily="18" charset="-120"/>
              <a:cs typeface="+mn-cs"/>
            </a:endParaRPr>
          </a:p>
        </p:txBody>
      </p:sp>
      <p:sp>
        <p:nvSpPr>
          <p:cNvPr id="24" name="文字方塊 23">
            <a:extLst>
              <a:ext uri="{FF2B5EF4-FFF2-40B4-BE49-F238E27FC236}">
                <a16:creationId xmlns:a16="http://schemas.microsoft.com/office/drawing/2014/main" id="{91B74A0A-D0E0-B353-FBB9-2240194B4B98}"/>
              </a:ext>
            </a:extLst>
          </p:cNvPr>
          <p:cNvSpPr txBox="1"/>
          <p:nvPr/>
        </p:nvSpPr>
        <p:spPr>
          <a:xfrm>
            <a:off x="7521666" y="5984440"/>
            <a:ext cx="847868"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2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A</a:t>
            </a:r>
            <a:endParaRPr kumimoji="0" lang="zh-TW" altLang="en-US" sz="2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25" name="文字方塊 24">
            <a:extLst>
              <a:ext uri="{FF2B5EF4-FFF2-40B4-BE49-F238E27FC236}">
                <a16:creationId xmlns:a16="http://schemas.microsoft.com/office/drawing/2014/main" id="{AC402D79-1A07-4758-0201-2A91CD8B04CF}"/>
              </a:ext>
            </a:extLst>
          </p:cNvPr>
          <p:cNvSpPr txBox="1"/>
          <p:nvPr/>
        </p:nvSpPr>
        <p:spPr>
          <a:xfrm>
            <a:off x="8546248" y="5984440"/>
            <a:ext cx="847868"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2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G</a:t>
            </a:r>
            <a:endParaRPr kumimoji="0" lang="zh-TW" altLang="en-US" sz="2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26" name="文字方塊 25">
            <a:extLst>
              <a:ext uri="{FF2B5EF4-FFF2-40B4-BE49-F238E27FC236}">
                <a16:creationId xmlns:a16="http://schemas.microsoft.com/office/drawing/2014/main" id="{D024414F-1D94-2B39-5CBF-DD18C495A6A1}"/>
              </a:ext>
            </a:extLst>
          </p:cNvPr>
          <p:cNvSpPr txBox="1"/>
          <p:nvPr/>
        </p:nvSpPr>
        <p:spPr>
          <a:xfrm>
            <a:off x="9570830" y="5984440"/>
            <a:ext cx="847868"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2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A</a:t>
            </a:r>
            <a:endParaRPr kumimoji="0" lang="zh-TW" altLang="en-US" sz="2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27" name="文字方塊 26">
            <a:extLst>
              <a:ext uri="{FF2B5EF4-FFF2-40B4-BE49-F238E27FC236}">
                <a16:creationId xmlns:a16="http://schemas.microsoft.com/office/drawing/2014/main" id="{080F177E-A764-C352-0667-26C9011EFB5B}"/>
              </a:ext>
            </a:extLst>
          </p:cNvPr>
          <p:cNvSpPr txBox="1"/>
          <p:nvPr/>
        </p:nvSpPr>
        <p:spPr>
          <a:xfrm>
            <a:off x="10595412" y="5984440"/>
            <a:ext cx="847868"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2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C</a:t>
            </a:r>
            <a:endParaRPr kumimoji="0" lang="zh-TW" altLang="en-US" sz="2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cxnSp>
        <p:nvCxnSpPr>
          <p:cNvPr id="28" name="直線單箭頭接點 27">
            <a:extLst>
              <a:ext uri="{FF2B5EF4-FFF2-40B4-BE49-F238E27FC236}">
                <a16:creationId xmlns:a16="http://schemas.microsoft.com/office/drawing/2014/main" id="{77269A6B-1740-87C0-688F-F4A4A69F785B}"/>
              </a:ext>
            </a:extLst>
          </p:cNvPr>
          <p:cNvCxnSpPr>
            <a:endCxn id="24" idx="1"/>
          </p:cNvCxnSpPr>
          <p:nvPr/>
        </p:nvCxnSpPr>
        <p:spPr>
          <a:xfrm>
            <a:off x="6161926" y="6224184"/>
            <a:ext cx="1359740" cy="0"/>
          </a:xfrm>
          <a:prstGeom prst="straightConnector1">
            <a:avLst/>
          </a:prstGeom>
          <a:ln w="57150">
            <a:solidFill>
              <a:srgbClr val="0000FF"/>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29" name="直線單箭頭接點 28">
            <a:extLst>
              <a:ext uri="{FF2B5EF4-FFF2-40B4-BE49-F238E27FC236}">
                <a16:creationId xmlns:a16="http://schemas.microsoft.com/office/drawing/2014/main" id="{685B70B7-BAD2-1305-AFFF-C3EFD64C0F4E}"/>
              </a:ext>
            </a:extLst>
          </p:cNvPr>
          <p:cNvCxnSpPr>
            <a:cxnSpLocks/>
          </p:cNvCxnSpPr>
          <p:nvPr/>
        </p:nvCxnSpPr>
        <p:spPr>
          <a:xfrm flipV="1">
            <a:off x="7920446" y="5600508"/>
            <a:ext cx="0" cy="402983"/>
          </a:xfrm>
          <a:prstGeom prst="straightConnector1">
            <a:avLst/>
          </a:prstGeom>
          <a:ln w="57150">
            <a:solidFill>
              <a:srgbClr val="0000FF"/>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30" name="直線單箭頭接點 29">
            <a:extLst>
              <a:ext uri="{FF2B5EF4-FFF2-40B4-BE49-F238E27FC236}">
                <a16:creationId xmlns:a16="http://schemas.microsoft.com/office/drawing/2014/main" id="{29E0BCBE-D41B-A761-7976-7477D9F71130}"/>
              </a:ext>
            </a:extLst>
          </p:cNvPr>
          <p:cNvCxnSpPr>
            <a:cxnSpLocks/>
          </p:cNvCxnSpPr>
          <p:nvPr/>
        </p:nvCxnSpPr>
        <p:spPr>
          <a:xfrm flipV="1">
            <a:off x="8960081" y="5600508"/>
            <a:ext cx="0" cy="402983"/>
          </a:xfrm>
          <a:prstGeom prst="straightConnector1">
            <a:avLst/>
          </a:prstGeom>
          <a:ln w="57150">
            <a:solidFill>
              <a:srgbClr val="0000FF"/>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31" name="直線單箭頭接點 30">
            <a:extLst>
              <a:ext uri="{FF2B5EF4-FFF2-40B4-BE49-F238E27FC236}">
                <a16:creationId xmlns:a16="http://schemas.microsoft.com/office/drawing/2014/main" id="{D45E83E4-1B2E-6F43-F71C-1F8B156CDEAA}"/>
              </a:ext>
            </a:extLst>
          </p:cNvPr>
          <p:cNvCxnSpPr>
            <a:cxnSpLocks/>
          </p:cNvCxnSpPr>
          <p:nvPr/>
        </p:nvCxnSpPr>
        <p:spPr>
          <a:xfrm flipV="1">
            <a:off x="9994764" y="5600508"/>
            <a:ext cx="0" cy="402983"/>
          </a:xfrm>
          <a:prstGeom prst="straightConnector1">
            <a:avLst/>
          </a:prstGeom>
          <a:ln w="57150">
            <a:solidFill>
              <a:srgbClr val="0000FF"/>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32" name="直線單箭頭接點 31">
            <a:extLst>
              <a:ext uri="{FF2B5EF4-FFF2-40B4-BE49-F238E27FC236}">
                <a16:creationId xmlns:a16="http://schemas.microsoft.com/office/drawing/2014/main" id="{1AB18568-6DB6-8504-1C3B-659B3E8B6AE5}"/>
              </a:ext>
            </a:extLst>
          </p:cNvPr>
          <p:cNvCxnSpPr>
            <a:cxnSpLocks/>
          </p:cNvCxnSpPr>
          <p:nvPr/>
        </p:nvCxnSpPr>
        <p:spPr>
          <a:xfrm flipV="1">
            <a:off x="11019346" y="5600508"/>
            <a:ext cx="0" cy="402983"/>
          </a:xfrm>
          <a:prstGeom prst="straightConnector1">
            <a:avLst/>
          </a:prstGeom>
          <a:ln w="57150">
            <a:solidFill>
              <a:srgbClr val="0000FF"/>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33" name="文字方塊 32">
            <a:extLst>
              <a:ext uri="{FF2B5EF4-FFF2-40B4-BE49-F238E27FC236}">
                <a16:creationId xmlns:a16="http://schemas.microsoft.com/office/drawing/2014/main" id="{6D843634-3B1A-FA40-EF22-CD9687F1940B}"/>
              </a:ext>
            </a:extLst>
          </p:cNvPr>
          <p:cNvSpPr txBox="1"/>
          <p:nvPr/>
        </p:nvSpPr>
        <p:spPr>
          <a:xfrm>
            <a:off x="7531504" y="5074966"/>
            <a:ext cx="847868"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2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we</a:t>
            </a:r>
            <a:endParaRPr kumimoji="0" lang="zh-TW" altLang="en-US" sz="2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34" name="文字方塊 33">
            <a:extLst>
              <a:ext uri="{FF2B5EF4-FFF2-40B4-BE49-F238E27FC236}">
                <a16:creationId xmlns:a16="http://schemas.microsoft.com/office/drawing/2014/main" id="{D95D4A0B-2307-3F04-D064-B31431F91100}"/>
              </a:ext>
            </a:extLst>
          </p:cNvPr>
          <p:cNvSpPr txBox="1"/>
          <p:nvPr/>
        </p:nvSpPr>
        <p:spPr>
          <a:xfrm>
            <a:off x="9592166" y="5096337"/>
            <a:ext cx="847868"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2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we</a:t>
            </a:r>
            <a:endParaRPr kumimoji="0" lang="zh-TW" altLang="en-US" sz="2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35" name="文字方塊 34">
            <a:extLst>
              <a:ext uri="{FF2B5EF4-FFF2-40B4-BE49-F238E27FC236}">
                <a16:creationId xmlns:a16="http://schemas.microsoft.com/office/drawing/2014/main" id="{F2115DCE-9619-EA27-6A72-4FB16FC1C889}"/>
              </a:ext>
            </a:extLst>
          </p:cNvPr>
          <p:cNvSpPr txBox="1"/>
          <p:nvPr/>
        </p:nvSpPr>
        <p:spPr>
          <a:xfrm>
            <a:off x="8546248" y="5088735"/>
            <a:ext cx="847868"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2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she</a:t>
            </a:r>
            <a:endParaRPr kumimoji="0" lang="zh-TW" altLang="en-US" sz="2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36" name="文字方塊 35">
            <a:extLst>
              <a:ext uri="{FF2B5EF4-FFF2-40B4-BE49-F238E27FC236}">
                <a16:creationId xmlns:a16="http://schemas.microsoft.com/office/drawing/2014/main" id="{50AD1AD5-7B7B-A1D9-9F85-6B0B949FB26B}"/>
              </a:ext>
            </a:extLst>
          </p:cNvPr>
          <p:cNvSpPr txBox="1"/>
          <p:nvPr/>
        </p:nvSpPr>
        <p:spPr>
          <a:xfrm>
            <a:off x="10616748" y="5103518"/>
            <a:ext cx="847868"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2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he</a:t>
            </a:r>
            <a:endParaRPr kumimoji="0" lang="zh-TW" altLang="en-US" sz="2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cxnSp>
        <p:nvCxnSpPr>
          <p:cNvPr id="37" name="直線單箭頭接點 36">
            <a:extLst>
              <a:ext uri="{FF2B5EF4-FFF2-40B4-BE49-F238E27FC236}">
                <a16:creationId xmlns:a16="http://schemas.microsoft.com/office/drawing/2014/main" id="{EB683464-30B3-E305-7D0A-EA6EDB5D2892}"/>
              </a:ext>
            </a:extLst>
          </p:cNvPr>
          <p:cNvCxnSpPr>
            <a:cxnSpLocks/>
          </p:cNvCxnSpPr>
          <p:nvPr/>
        </p:nvCxnSpPr>
        <p:spPr>
          <a:xfrm flipV="1">
            <a:off x="11042603" y="4819321"/>
            <a:ext cx="0" cy="35151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2447526"/>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8"/>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9"/>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1"/>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2"/>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3"/>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4"/>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5"/>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16"/>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7"/>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21"/>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19"/>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22"/>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20"/>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13" grpId="0" animBg="1"/>
      <p:bldP spid="14" grpId="0" animBg="1"/>
      <p:bldP spid="17" grpId="0"/>
      <p:bldP spid="19" grpId="0"/>
      <p:bldP spid="20" grpId="0"/>
      <p:bldP spid="23" grpId="0"/>
      <p:bldP spid="33" grpId="0"/>
      <p:bldP spid="34" grpId="0"/>
      <p:bldP spid="35" grpId="0"/>
      <p:bldP spid="36"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2522051-0638-44D1-9E32-977FDDD15271}"/>
              </a:ext>
            </a:extLst>
          </p:cNvPr>
          <p:cNvSpPr>
            <a:spLocks noGrp="1"/>
          </p:cNvSpPr>
          <p:nvPr>
            <p:ph type="title"/>
          </p:nvPr>
        </p:nvSpPr>
        <p:spPr/>
        <p:txBody>
          <a:bodyPr/>
          <a:lstStyle/>
          <a:p>
            <a:r>
              <a:rPr lang="en-US" altLang="zh-TW" dirty="0"/>
              <a:t>Cross-discipline Capability</a:t>
            </a:r>
            <a:endParaRPr lang="zh-TW" altLang="en-US" dirty="0"/>
          </a:p>
        </p:txBody>
      </p:sp>
      <p:sp>
        <p:nvSpPr>
          <p:cNvPr id="3" name="內容版面配置區 2">
            <a:extLst>
              <a:ext uri="{FF2B5EF4-FFF2-40B4-BE49-F238E27FC236}">
                <a16:creationId xmlns:a16="http://schemas.microsoft.com/office/drawing/2014/main" id="{6751B6F7-A1C2-4629-89B7-8F6D8B0B83A8}"/>
              </a:ext>
            </a:extLst>
          </p:cNvPr>
          <p:cNvSpPr>
            <a:spLocks noGrp="1"/>
          </p:cNvSpPr>
          <p:nvPr>
            <p:ph idx="1"/>
          </p:nvPr>
        </p:nvSpPr>
        <p:spPr/>
        <p:txBody>
          <a:bodyPr/>
          <a:lstStyle/>
          <a:p>
            <a:r>
              <a:rPr lang="en-US" altLang="zh-TW" dirty="0"/>
              <a:t>Applying BERT to </a:t>
            </a:r>
            <a:r>
              <a:rPr lang="en-US" altLang="zh-TW" b="1" dirty="0"/>
              <a:t>protein</a:t>
            </a:r>
            <a:r>
              <a:rPr lang="en-US" altLang="zh-TW" dirty="0"/>
              <a:t>, </a:t>
            </a:r>
            <a:r>
              <a:rPr lang="en-US" altLang="zh-TW" b="1" dirty="0"/>
              <a:t>DNA</a:t>
            </a:r>
            <a:r>
              <a:rPr lang="en-US" altLang="zh-TW" dirty="0"/>
              <a:t>, </a:t>
            </a:r>
            <a:r>
              <a:rPr lang="en-US" altLang="zh-TW" b="1" dirty="0"/>
              <a:t>music classification</a:t>
            </a:r>
            <a:endParaRPr lang="zh-TW" altLang="en-US" b="1" dirty="0"/>
          </a:p>
        </p:txBody>
      </p:sp>
      <p:pic>
        <p:nvPicPr>
          <p:cNvPr id="12" name="圖片 11">
            <a:extLst>
              <a:ext uri="{FF2B5EF4-FFF2-40B4-BE49-F238E27FC236}">
                <a16:creationId xmlns:a16="http://schemas.microsoft.com/office/drawing/2014/main" id="{0ADF9293-9A74-4BB1-9544-718783AEE550}"/>
              </a:ext>
            </a:extLst>
          </p:cNvPr>
          <p:cNvPicPr>
            <a:picLocks noChangeAspect="1"/>
          </p:cNvPicPr>
          <p:nvPr/>
        </p:nvPicPr>
        <p:blipFill>
          <a:blip r:embed="rId3"/>
          <a:stretch>
            <a:fillRect/>
          </a:stretch>
        </p:blipFill>
        <p:spPr>
          <a:xfrm>
            <a:off x="626476" y="2511428"/>
            <a:ext cx="11222373" cy="2917817"/>
          </a:xfrm>
          <a:prstGeom prst="rect">
            <a:avLst/>
          </a:prstGeom>
        </p:spPr>
      </p:pic>
      <p:sp>
        <p:nvSpPr>
          <p:cNvPr id="7" name="矩形: 圓角 6">
            <a:extLst>
              <a:ext uri="{FF2B5EF4-FFF2-40B4-BE49-F238E27FC236}">
                <a16:creationId xmlns:a16="http://schemas.microsoft.com/office/drawing/2014/main" id="{788F3554-CE1A-47DC-A062-A3667CD3B26A}"/>
              </a:ext>
            </a:extLst>
          </p:cNvPr>
          <p:cNvSpPr/>
          <p:nvPr/>
        </p:nvSpPr>
        <p:spPr>
          <a:xfrm>
            <a:off x="838200" y="4260267"/>
            <a:ext cx="10727324" cy="274802"/>
          </a:xfrm>
          <a:prstGeom prst="roundRect">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3" name="矩形: 圓角 12">
            <a:extLst>
              <a:ext uri="{FF2B5EF4-FFF2-40B4-BE49-F238E27FC236}">
                <a16:creationId xmlns:a16="http://schemas.microsoft.com/office/drawing/2014/main" id="{FE83E9CE-DEE3-42F3-AB3E-DA442EC17413}"/>
              </a:ext>
            </a:extLst>
          </p:cNvPr>
          <p:cNvSpPr/>
          <p:nvPr/>
        </p:nvSpPr>
        <p:spPr>
          <a:xfrm>
            <a:off x="838200" y="4926388"/>
            <a:ext cx="10727324" cy="294483"/>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4" name="文字方塊 13">
            <a:extLst>
              <a:ext uri="{FF2B5EF4-FFF2-40B4-BE49-F238E27FC236}">
                <a16:creationId xmlns:a16="http://schemas.microsoft.com/office/drawing/2014/main" id="{C55973F4-444F-311C-8D8E-99E89FFD5501}"/>
              </a:ext>
            </a:extLst>
          </p:cNvPr>
          <p:cNvSpPr txBox="1"/>
          <p:nvPr/>
        </p:nvSpPr>
        <p:spPr>
          <a:xfrm>
            <a:off x="1189412" y="5795613"/>
            <a:ext cx="10096500" cy="52322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2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The pretrained model</a:t>
            </a:r>
            <a:r>
              <a:rPr kumimoji="0" lang="en-US" altLang="zh-TW" sz="2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s</a:t>
            </a:r>
            <a:r>
              <a:rPr kumimoji="0" lang="zh-TW" altLang="en-US" sz="2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 learn some general skills for the classification.</a:t>
            </a:r>
          </a:p>
        </p:txBody>
      </p:sp>
    </p:spTree>
    <p:extLst>
      <p:ext uri="{BB962C8B-B14F-4D97-AF65-F5344CB8AC3E}">
        <p14:creationId xmlns:p14="http://schemas.microsoft.com/office/powerpoint/2010/main" val="2470431734"/>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3" grpId="0" animBg="1"/>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5799AE-D820-6949-A9A5-D2B8D6D36191}"/>
              </a:ext>
            </a:extLst>
          </p:cNvPr>
          <p:cNvSpPr>
            <a:spLocks noGrp="1"/>
          </p:cNvSpPr>
          <p:nvPr>
            <p:ph type="ctrTitle"/>
          </p:nvPr>
        </p:nvSpPr>
        <p:spPr>
          <a:xfrm>
            <a:off x="593006" y="1096834"/>
            <a:ext cx="11005984" cy="1397665"/>
          </a:xfrm>
        </p:spPr>
        <p:txBody>
          <a:bodyPr>
            <a:noAutofit/>
          </a:bodyPr>
          <a:lstStyle/>
          <a:p>
            <a:r>
              <a:rPr lang="en" altLang="zh-TW" sz="4000" i="0">
                <a:solidFill>
                  <a:schemeClr val="bg1"/>
                </a:solidFill>
                <a:effectLst/>
                <a:latin typeface="+mn-lt"/>
              </a:rPr>
              <a:t>Recent Advances in Pre-trained Language Models: </a:t>
            </a:r>
            <a:br>
              <a:rPr lang="en" altLang="zh-TW" sz="4000" b="1" i="0">
                <a:solidFill>
                  <a:schemeClr val="bg1"/>
                </a:solidFill>
                <a:effectLst/>
                <a:latin typeface="+mn-lt"/>
              </a:rPr>
            </a:br>
            <a:r>
              <a:rPr lang="en" altLang="zh-TW" sz="4000" i="0">
                <a:solidFill>
                  <a:schemeClr val="bg1"/>
                </a:solidFill>
                <a:effectLst/>
                <a:latin typeface="+mn-lt"/>
              </a:rPr>
              <a:t>Why Do They Work</a:t>
            </a:r>
            <a:r>
              <a:rPr lang="en-US" altLang="zh-TW" sz="4000" i="0">
                <a:solidFill>
                  <a:schemeClr val="bg1"/>
                </a:solidFill>
                <a:effectLst/>
                <a:latin typeface="+mn-lt"/>
              </a:rPr>
              <a:t> </a:t>
            </a:r>
            <a:r>
              <a:rPr lang="en" altLang="zh-TW" sz="4000" i="0">
                <a:solidFill>
                  <a:schemeClr val="bg1"/>
                </a:solidFill>
                <a:effectLst/>
                <a:latin typeface="+mn-lt"/>
              </a:rPr>
              <a:t>and </a:t>
            </a:r>
            <a:r>
              <a:rPr lang="en" altLang="zh-TW" sz="4000" b="1" i="0">
                <a:solidFill>
                  <a:srgbClr val="FFFFB4"/>
                </a:solidFill>
                <a:effectLst/>
                <a:latin typeface="+mn-lt"/>
              </a:rPr>
              <a:t>How </a:t>
            </a:r>
            <a:r>
              <a:rPr lang="en" altLang="zh-TW" sz="4000" b="1">
                <a:solidFill>
                  <a:srgbClr val="FFFFB4"/>
                </a:solidFill>
                <a:latin typeface="+mn-lt"/>
              </a:rPr>
              <a:t>to Use Them</a:t>
            </a:r>
            <a:endParaRPr lang="en-TW" sz="4000" b="1">
              <a:solidFill>
                <a:srgbClr val="FFFFB4"/>
              </a:solidFill>
              <a:latin typeface="+mn-lt"/>
            </a:endParaRPr>
          </a:p>
        </p:txBody>
      </p:sp>
      <p:sp>
        <p:nvSpPr>
          <p:cNvPr id="5" name="文字方塊 4">
            <a:extLst>
              <a:ext uri="{FF2B5EF4-FFF2-40B4-BE49-F238E27FC236}">
                <a16:creationId xmlns:a16="http://schemas.microsoft.com/office/drawing/2014/main" id="{21EFA947-B0E9-E99F-3BB3-942AB64D993C}"/>
              </a:ext>
            </a:extLst>
          </p:cNvPr>
          <p:cNvSpPr txBox="1"/>
          <p:nvPr/>
        </p:nvSpPr>
        <p:spPr>
          <a:xfrm>
            <a:off x="616032" y="3182015"/>
            <a:ext cx="7793182" cy="830997"/>
          </a:xfrm>
          <a:prstGeom prst="rect">
            <a:avLst/>
          </a:prstGeom>
          <a:noFill/>
        </p:spPr>
        <p:txBody>
          <a:bodyPr wrap="square">
            <a:spAutoFit/>
          </a:bodyPr>
          <a:lstStyle/>
          <a:p>
            <a:pPr marL="0" indent="0" algn="l">
              <a:buNone/>
            </a:pPr>
            <a:r>
              <a:rPr lang="en-US" altLang="zh-TW" sz="2400">
                <a:solidFill>
                  <a:schemeClr val="bg1"/>
                </a:solidFill>
              </a:rPr>
              <a:t>18:40 – 19:50    </a:t>
            </a:r>
            <a:r>
              <a:rPr lang="en-US" altLang="zh-TW" sz="2400" b="1">
                <a:solidFill>
                  <a:schemeClr val="bg1"/>
                </a:solidFill>
              </a:rPr>
              <a:t>Part 4</a:t>
            </a:r>
            <a:r>
              <a:rPr lang="en-US" altLang="zh-TW" sz="2400">
                <a:solidFill>
                  <a:schemeClr val="bg1"/>
                </a:solidFill>
              </a:rPr>
              <a:t> </a:t>
            </a:r>
            <a:r>
              <a:rPr lang="en-US" altLang="zh-TW" sz="2400" b="1">
                <a:solidFill>
                  <a:schemeClr val="bg1"/>
                </a:solidFill>
              </a:rPr>
              <a:t>+ 5 </a:t>
            </a:r>
            <a:r>
              <a:rPr lang="en-US" altLang="zh-TW" sz="2400">
                <a:solidFill>
                  <a:schemeClr val="bg1"/>
                </a:solidFill>
              </a:rPr>
              <a:t>How to Use PLMs: New fine-tuning </a:t>
            </a:r>
            <a:r>
              <a:rPr lang="en-US" altLang="zh-TW" sz="2400">
                <a:solidFill>
                  <a:srgbClr val="000000"/>
                </a:solidFill>
              </a:rPr>
              <a:t>19:00 – 20:15    </a:t>
            </a:r>
            <a:r>
              <a:rPr lang="en-US" altLang="zh-TW" sz="2400" b="1">
                <a:solidFill>
                  <a:srgbClr val="000000"/>
                </a:solidFill>
              </a:rPr>
              <a:t>Part 4</a:t>
            </a:r>
            <a:r>
              <a:rPr lang="en-US" altLang="zh-TW" sz="2400">
                <a:solidFill>
                  <a:srgbClr val="000000"/>
                </a:solidFill>
              </a:rPr>
              <a:t> </a:t>
            </a:r>
            <a:r>
              <a:rPr lang="en-US" altLang="zh-TW" sz="2400" b="1">
                <a:solidFill>
                  <a:srgbClr val="000000"/>
                </a:solidFill>
              </a:rPr>
              <a:t>+ 5 </a:t>
            </a:r>
            <a:r>
              <a:rPr lang="en-US" altLang="zh-TW" sz="2400">
                <a:solidFill>
                  <a:schemeClr val="bg1"/>
                </a:solidFill>
              </a:rPr>
              <a:t>methods</a:t>
            </a:r>
            <a:endParaRPr lang="en-US" altLang="zh-TW" sz="2400">
              <a:solidFill>
                <a:schemeClr val="bg1"/>
              </a:solidFill>
              <a:ea typeface="新細明體"/>
              <a:cs typeface="Calibri"/>
            </a:endParaRPr>
          </a:p>
        </p:txBody>
      </p:sp>
      <p:grpSp>
        <p:nvGrpSpPr>
          <p:cNvPr id="4" name="群組 3">
            <a:extLst>
              <a:ext uri="{FF2B5EF4-FFF2-40B4-BE49-F238E27FC236}">
                <a16:creationId xmlns:a16="http://schemas.microsoft.com/office/drawing/2014/main" id="{87C96C5B-CDB4-C064-EB8A-0D096A01A84D}"/>
              </a:ext>
            </a:extLst>
          </p:cNvPr>
          <p:cNvGrpSpPr/>
          <p:nvPr/>
        </p:nvGrpSpPr>
        <p:grpSpPr>
          <a:xfrm>
            <a:off x="8181665" y="3196611"/>
            <a:ext cx="3650225" cy="2938719"/>
            <a:chOff x="8181665" y="3196611"/>
            <a:chExt cx="3650225" cy="2938719"/>
          </a:xfrm>
        </p:grpSpPr>
        <p:pic>
          <p:nvPicPr>
            <p:cNvPr id="6" name="圖片 5">
              <a:extLst>
                <a:ext uri="{FF2B5EF4-FFF2-40B4-BE49-F238E27FC236}">
                  <a16:creationId xmlns:a16="http://schemas.microsoft.com/office/drawing/2014/main" id="{AD62BEB1-6F57-7E3B-B04B-84D3D188F9B4}"/>
                </a:ext>
              </a:extLst>
            </p:cNvPr>
            <p:cNvPicPr>
              <a:picLocks noChangeAspect="1"/>
            </p:cNvPicPr>
            <p:nvPr/>
          </p:nvPicPr>
          <p:blipFill>
            <a:blip r:embed="rId2"/>
            <a:stretch>
              <a:fillRect/>
            </a:stretch>
          </p:blipFill>
          <p:spPr>
            <a:xfrm>
              <a:off x="9070256" y="4254481"/>
              <a:ext cx="1873045" cy="1880849"/>
            </a:xfrm>
            <a:prstGeom prst="rect">
              <a:avLst/>
            </a:prstGeom>
          </p:spPr>
        </p:pic>
        <p:sp>
          <p:nvSpPr>
            <p:cNvPr id="9" name="副標題 5">
              <a:extLst>
                <a:ext uri="{FF2B5EF4-FFF2-40B4-BE49-F238E27FC236}">
                  <a16:creationId xmlns:a16="http://schemas.microsoft.com/office/drawing/2014/main" id="{400DACC2-BB3E-D6B1-928A-A3F6F87D9921}"/>
                </a:ext>
              </a:extLst>
            </p:cNvPr>
            <p:cNvSpPr txBox="1">
              <a:spLocks/>
            </p:cNvSpPr>
            <p:nvPr/>
          </p:nvSpPr>
          <p:spPr>
            <a:xfrm>
              <a:off x="8181665" y="3196611"/>
              <a:ext cx="3650225" cy="16557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altLang="zh-TW" dirty="0">
                  <a:solidFill>
                    <a:schemeClr val="bg1"/>
                  </a:solidFill>
                </a:rPr>
                <a:t>Cheng-Han Chiang</a:t>
              </a:r>
            </a:p>
            <a:p>
              <a:r>
                <a:rPr lang="en-US" altLang="zh-TW" b="1" dirty="0">
                  <a:solidFill>
                    <a:schemeClr val="bg1"/>
                  </a:solidFill>
                </a:rPr>
                <a:t>National Taiwan University</a:t>
              </a:r>
              <a:endParaRPr lang="zh-TW" altLang="en-US" b="1" dirty="0">
                <a:solidFill>
                  <a:schemeClr val="bg1"/>
                </a:solidFill>
              </a:endParaRPr>
            </a:p>
          </p:txBody>
        </p:sp>
      </p:grpSp>
      <p:sp>
        <p:nvSpPr>
          <p:cNvPr id="3" name="日期版面配置區 2">
            <a:extLst>
              <a:ext uri="{FF2B5EF4-FFF2-40B4-BE49-F238E27FC236}">
                <a16:creationId xmlns:a16="http://schemas.microsoft.com/office/drawing/2014/main" id="{FDC49F86-0352-57B7-E6BC-0DAA851E98E4}"/>
              </a:ext>
            </a:extLst>
          </p:cNvPr>
          <p:cNvSpPr>
            <a:spLocks noGrp="1"/>
          </p:cNvSpPr>
          <p:nvPr>
            <p:ph type="dt" sz="half" idx="10"/>
          </p:nvPr>
        </p:nvSpPr>
        <p:spPr/>
        <p:txBody>
          <a:bodyPr/>
          <a:lstStyle/>
          <a:p>
            <a:endParaRPr lang="en-TW"/>
          </a:p>
        </p:txBody>
      </p:sp>
      <p:grpSp>
        <p:nvGrpSpPr>
          <p:cNvPr id="15" name="群組 14">
            <a:extLst>
              <a:ext uri="{FF2B5EF4-FFF2-40B4-BE49-F238E27FC236}">
                <a16:creationId xmlns:a16="http://schemas.microsoft.com/office/drawing/2014/main" id="{FDD5B627-2F30-CCA6-8355-9C3A4BCF802C}"/>
              </a:ext>
            </a:extLst>
          </p:cNvPr>
          <p:cNvGrpSpPr/>
          <p:nvPr/>
        </p:nvGrpSpPr>
        <p:grpSpPr>
          <a:xfrm>
            <a:off x="173482" y="217484"/>
            <a:ext cx="4667766" cy="660340"/>
            <a:chOff x="173482" y="217484"/>
            <a:chExt cx="4667766" cy="660340"/>
          </a:xfrm>
        </p:grpSpPr>
        <p:grpSp>
          <p:nvGrpSpPr>
            <p:cNvPr id="13" name="群組 12">
              <a:extLst>
                <a:ext uri="{FF2B5EF4-FFF2-40B4-BE49-F238E27FC236}">
                  <a16:creationId xmlns:a16="http://schemas.microsoft.com/office/drawing/2014/main" id="{699F29A4-A5A7-D9C9-0ED8-FA3F702D597C}"/>
                </a:ext>
              </a:extLst>
            </p:cNvPr>
            <p:cNvGrpSpPr>
              <a:grpSpLocks noChangeAspect="1"/>
            </p:cNvGrpSpPr>
            <p:nvPr/>
          </p:nvGrpSpPr>
          <p:grpSpPr>
            <a:xfrm>
              <a:off x="173482" y="218108"/>
              <a:ext cx="978897" cy="659716"/>
              <a:chOff x="2946400" y="1352853"/>
              <a:chExt cx="1219729" cy="822022"/>
            </a:xfrm>
          </p:grpSpPr>
          <p:sp>
            <p:nvSpPr>
              <p:cNvPr id="7" name="矩形 6">
                <a:extLst>
                  <a:ext uri="{FF2B5EF4-FFF2-40B4-BE49-F238E27FC236}">
                    <a16:creationId xmlns:a16="http://schemas.microsoft.com/office/drawing/2014/main" id="{99248123-27C4-E5E4-69A9-03D64C354981}"/>
                  </a:ext>
                </a:extLst>
              </p:cNvPr>
              <p:cNvSpPr/>
              <p:nvPr/>
            </p:nvSpPr>
            <p:spPr>
              <a:xfrm>
                <a:off x="2946400" y="1402935"/>
                <a:ext cx="1025525" cy="771940"/>
              </a:xfrm>
              <a:prstGeom prst="rect">
                <a:avLst/>
              </a:prstGeom>
              <a:solidFill>
                <a:srgbClr val="DD22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10" name="矩形 9">
                <a:extLst>
                  <a:ext uri="{FF2B5EF4-FFF2-40B4-BE49-F238E27FC236}">
                    <a16:creationId xmlns:a16="http://schemas.microsoft.com/office/drawing/2014/main" id="{184FCE4E-BA36-8E86-D6EA-8517E02E19DF}"/>
                  </a:ext>
                </a:extLst>
              </p:cNvPr>
              <p:cNvSpPr/>
              <p:nvPr/>
            </p:nvSpPr>
            <p:spPr>
              <a:xfrm>
                <a:off x="3219269" y="1677172"/>
                <a:ext cx="482781" cy="227828"/>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11" name="矩形 10">
                <a:extLst>
                  <a:ext uri="{FF2B5EF4-FFF2-40B4-BE49-F238E27FC236}">
                    <a16:creationId xmlns:a16="http://schemas.microsoft.com/office/drawing/2014/main" id="{81D0C83B-7A51-A51A-38DA-C96FC1C9E172}"/>
                  </a:ext>
                </a:extLst>
              </p:cNvPr>
              <p:cNvSpPr/>
              <p:nvPr/>
            </p:nvSpPr>
            <p:spPr>
              <a:xfrm>
                <a:off x="3702050" y="1352853"/>
                <a:ext cx="269875" cy="113997"/>
              </a:xfrm>
              <a:prstGeom prst="rect">
                <a:avLst/>
              </a:prstGeom>
              <a:solidFill>
                <a:srgbClr val="DD22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TW"/>
                  <a:t>     </a:t>
                </a:r>
                <a:endParaRPr kumimoji="1" lang="zh-TW" altLang="en-US"/>
              </a:p>
            </p:txBody>
          </p:sp>
          <p:sp>
            <p:nvSpPr>
              <p:cNvPr id="12" name="矩形 11">
                <a:extLst>
                  <a:ext uri="{FF2B5EF4-FFF2-40B4-BE49-F238E27FC236}">
                    <a16:creationId xmlns:a16="http://schemas.microsoft.com/office/drawing/2014/main" id="{4575B335-D201-D97E-762F-E10D869A5A7A}"/>
                  </a:ext>
                </a:extLst>
              </p:cNvPr>
              <p:cNvSpPr/>
              <p:nvPr/>
            </p:nvSpPr>
            <p:spPr>
              <a:xfrm>
                <a:off x="3896254" y="1905000"/>
                <a:ext cx="269875" cy="269875"/>
              </a:xfrm>
              <a:prstGeom prst="rect">
                <a:avLst/>
              </a:prstGeom>
              <a:solidFill>
                <a:srgbClr val="DD22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TW"/>
                  <a:t>    </a:t>
                </a:r>
                <a:endParaRPr kumimoji="1" lang="zh-TW" altLang="en-US"/>
              </a:p>
            </p:txBody>
          </p:sp>
        </p:grpSp>
        <p:sp>
          <p:nvSpPr>
            <p:cNvPr id="14" name="文字方塊 13">
              <a:extLst>
                <a:ext uri="{FF2B5EF4-FFF2-40B4-BE49-F238E27FC236}">
                  <a16:creationId xmlns:a16="http://schemas.microsoft.com/office/drawing/2014/main" id="{BADD469B-E8E5-A2E6-885B-CDE1CB9109B5}"/>
                </a:ext>
              </a:extLst>
            </p:cNvPr>
            <p:cNvSpPr txBox="1"/>
            <p:nvPr/>
          </p:nvSpPr>
          <p:spPr>
            <a:xfrm>
              <a:off x="1215512" y="217484"/>
              <a:ext cx="3625736" cy="646331"/>
            </a:xfrm>
            <a:prstGeom prst="rect">
              <a:avLst/>
            </a:prstGeom>
            <a:noFill/>
          </p:spPr>
          <p:txBody>
            <a:bodyPr wrap="none" rtlCol="0">
              <a:spAutoFit/>
            </a:bodyPr>
            <a:lstStyle/>
            <a:p>
              <a:r>
                <a:rPr lang="en" altLang="zh-TW" sz="3600" b="1" i="0">
                  <a:solidFill>
                    <a:schemeClr val="bg1"/>
                  </a:solidFill>
                  <a:effectLst/>
                  <a:latin typeface="Space Grotesk"/>
                </a:rPr>
                <a:t>2022 AACL-IJCNLP</a:t>
              </a:r>
            </a:p>
          </p:txBody>
        </p:sp>
      </p:grpSp>
      <p:grpSp>
        <p:nvGrpSpPr>
          <p:cNvPr id="8" name="群組 7">
            <a:extLst>
              <a:ext uri="{FF2B5EF4-FFF2-40B4-BE49-F238E27FC236}">
                <a16:creationId xmlns:a16="http://schemas.microsoft.com/office/drawing/2014/main" id="{7E6F429A-E5E2-082C-B611-38DCB0912FF4}"/>
              </a:ext>
            </a:extLst>
          </p:cNvPr>
          <p:cNvGrpSpPr>
            <a:grpSpLocks noChangeAspect="1"/>
          </p:cNvGrpSpPr>
          <p:nvPr/>
        </p:nvGrpSpPr>
        <p:grpSpPr>
          <a:xfrm>
            <a:off x="779931" y="3801069"/>
            <a:ext cx="1646390" cy="2555281"/>
            <a:chOff x="1898602" y="1961423"/>
            <a:chExt cx="2212708" cy="3434235"/>
          </a:xfrm>
        </p:grpSpPr>
        <p:sp>
          <p:nvSpPr>
            <p:cNvPr id="16" name="矩形 15">
              <a:extLst>
                <a:ext uri="{FF2B5EF4-FFF2-40B4-BE49-F238E27FC236}">
                  <a16:creationId xmlns:a16="http://schemas.microsoft.com/office/drawing/2014/main" id="{0F61B8ED-50D8-726A-6913-A60A696BC57E}"/>
                </a:ext>
              </a:extLst>
            </p:cNvPr>
            <p:cNvSpPr/>
            <p:nvPr/>
          </p:nvSpPr>
          <p:spPr>
            <a:xfrm>
              <a:off x="1898602" y="1961423"/>
              <a:ext cx="2212708" cy="34342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ltLang="zh-TW" sz="2000" dirty="0"/>
            </a:p>
            <a:p>
              <a:pPr algn="ctr"/>
              <a:endParaRPr kumimoji="1" lang="en-US" altLang="zh-TW" sz="2000" dirty="0"/>
            </a:p>
            <a:p>
              <a:pPr algn="ctr"/>
              <a:endParaRPr kumimoji="1" lang="en-US" altLang="zh-TW" sz="2000" dirty="0"/>
            </a:p>
            <a:p>
              <a:pPr algn="ctr"/>
              <a:endParaRPr kumimoji="1" lang="en-US" altLang="zh-TW" sz="2000" dirty="0"/>
            </a:p>
            <a:p>
              <a:pPr algn="ctr"/>
              <a:endParaRPr kumimoji="1" lang="en-US" altLang="zh-TW" sz="2000" dirty="0"/>
            </a:p>
            <a:p>
              <a:pPr algn="ctr"/>
              <a:endParaRPr kumimoji="1" lang="en-US" altLang="zh-TW" sz="2000" dirty="0"/>
            </a:p>
            <a:p>
              <a:pPr algn="ctr"/>
              <a:r>
                <a:rPr kumimoji="1" lang="en-US" altLang="zh-TW" sz="2000" dirty="0">
                  <a:solidFill>
                    <a:schemeClr val="tx1"/>
                  </a:solidFill>
                </a:rPr>
                <a:t>Link to slides</a:t>
              </a:r>
              <a:endParaRPr kumimoji="1" lang="zh-TW" altLang="en-US" sz="2000" dirty="0">
                <a:solidFill>
                  <a:schemeClr val="tx1"/>
                </a:solidFill>
              </a:endParaRPr>
            </a:p>
          </p:txBody>
        </p:sp>
        <p:pic>
          <p:nvPicPr>
            <p:cNvPr id="17" name="圖片 16">
              <a:extLst>
                <a:ext uri="{FF2B5EF4-FFF2-40B4-BE49-F238E27FC236}">
                  <a16:creationId xmlns:a16="http://schemas.microsoft.com/office/drawing/2014/main" id="{2DF39406-6837-758F-3089-D9CEB160EBFA}"/>
                </a:ext>
              </a:extLst>
            </p:cNvPr>
            <p:cNvPicPr>
              <a:picLocks noChangeAspect="1"/>
            </p:cNvPicPr>
            <p:nvPr/>
          </p:nvPicPr>
          <p:blipFill>
            <a:blip r:embed="rId3"/>
            <a:stretch>
              <a:fillRect/>
            </a:stretch>
          </p:blipFill>
          <p:spPr>
            <a:xfrm>
              <a:off x="2107303" y="2403920"/>
              <a:ext cx="1795305" cy="1840756"/>
            </a:xfrm>
            <a:prstGeom prst="rect">
              <a:avLst/>
            </a:prstGeom>
          </p:spPr>
        </p:pic>
      </p:grpSp>
    </p:spTree>
    <p:extLst>
      <p:ext uri="{BB962C8B-B14F-4D97-AF65-F5344CB8AC3E}">
        <p14:creationId xmlns:p14="http://schemas.microsoft.com/office/powerpoint/2010/main" val="11618555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6364904-9764-4177-94D8-3B12C4B0F5B1}"/>
              </a:ext>
            </a:extLst>
          </p:cNvPr>
          <p:cNvSpPr>
            <a:spLocks noGrp="1"/>
          </p:cNvSpPr>
          <p:nvPr>
            <p:ph type="title"/>
          </p:nvPr>
        </p:nvSpPr>
        <p:spPr/>
        <p:txBody>
          <a:bodyPr/>
          <a:lstStyle/>
          <a:p>
            <a:r>
              <a:rPr lang="en-US" altLang="zh-TW" dirty="0"/>
              <a:t>Cross-discipline Capability</a:t>
            </a:r>
            <a:endParaRPr lang="zh-TW" altLang="en-US" dirty="0"/>
          </a:p>
        </p:txBody>
      </p:sp>
      <p:grpSp>
        <p:nvGrpSpPr>
          <p:cNvPr id="14" name="群組 13">
            <a:extLst>
              <a:ext uri="{FF2B5EF4-FFF2-40B4-BE49-F238E27FC236}">
                <a16:creationId xmlns:a16="http://schemas.microsoft.com/office/drawing/2014/main" id="{BD683470-E7BB-366B-5618-549080FCAD69}"/>
              </a:ext>
            </a:extLst>
          </p:cNvPr>
          <p:cNvGrpSpPr/>
          <p:nvPr/>
        </p:nvGrpSpPr>
        <p:grpSpPr>
          <a:xfrm>
            <a:off x="485460" y="1690688"/>
            <a:ext cx="11221079" cy="3647524"/>
            <a:chOff x="423661" y="1690687"/>
            <a:chExt cx="11221079" cy="3647524"/>
          </a:xfrm>
        </p:grpSpPr>
        <p:pic>
          <p:nvPicPr>
            <p:cNvPr id="7" name="圖片 6">
              <a:extLst>
                <a:ext uri="{FF2B5EF4-FFF2-40B4-BE49-F238E27FC236}">
                  <a16:creationId xmlns:a16="http://schemas.microsoft.com/office/drawing/2014/main" id="{61101CA0-F7EC-2A14-4984-F0798D704806}"/>
                </a:ext>
              </a:extLst>
            </p:cNvPr>
            <p:cNvPicPr>
              <a:picLocks noChangeAspect="1"/>
            </p:cNvPicPr>
            <p:nvPr/>
          </p:nvPicPr>
          <p:blipFill>
            <a:blip r:embed="rId2"/>
            <a:stretch>
              <a:fillRect/>
            </a:stretch>
          </p:blipFill>
          <p:spPr>
            <a:xfrm>
              <a:off x="423661" y="1690687"/>
              <a:ext cx="3600000" cy="3647524"/>
            </a:xfrm>
            <a:prstGeom prst="rect">
              <a:avLst/>
            </a:prstGeom>
          </p:spPr>
        </p:pic>
        <p:pic>
          <p:nvPicPr>
            <p:cNvPr id="12" name="圖片 11">
              <a:extLst>
                <a:ext uri="{FF2B5EF4-FFF2-40B4-BE49-F238E27FC236}">
                  <a16:creationId xmlns:a16="http://schemas.microsoft.com/office/drawing/2014/main" id="{F39DFF21-81C1-9AC6-1EB1-FBA6E1B78A76}"/>
                </a:ext>
              </a:extLst>
            </p:cNvPr>
            <p:cNvPicPr>
              <a:picLocks noChangeAspect="1"/>
            </p:cNvPicPr>
            <p:nvPr/>
          </p:nvPicPr>
          <p:blipFill>
            <a:blip r:embed="rId3"/>
            <a:stretch>
              <a:fillRect/>
            </a:stretch>
          </p:blipFill>
          <p:spPr>
            <a:xfrm>
              <a:off x="4296000" y="1690687"/>
              <a:ext cx="3600000" cy="3541560"/>
            </a:xfrm>
            <a:prstGeom prst="rect">
              <a:avLst/>
            </a:prstGeom>
          </p:spPr>
        </p:pic>
        <p:pic>
          <p:nvPicPr>
            <p:cNvPr id="13" name="圖片 12">
              <a:extLst>
                <a:ext uri="{FF2B5EF4-FFF2-40B4-BE49-F238E27FC236}">
                  <a16:creationId xmlns:a16="http://schemas.microsoft.com/office/drawing/2014/main" id="{9B5361EC-EF48-A70C-1304-D3A9AD9546D4}"/>
                </a:ext>
              </a:extLst>
            </p:cNvPr>
            <p:cNvPicPr>
              <a:picLocks noChangeAspect="1"/>
            </p:cNvPicPr>
            <p:nvPr/>
          </p:nvPicPr>
          <p:blipFill>
            <a:blip r:embed="rId4"/>
            <a:stretch>
              <a:fillRect/>
            </a:stretch>
          </p:blipFill>
          <p:spPr>
            <a:xfrm>
              <a:off x="8044740" y="1690687"/>
              <a:ext cx="3600000" cy="3624324"/>
            </a:xfrm>
            <a:prstGeom prst="rect">
              <a:avLst/>
            </a:prstGeom>
          </p:spPr>
        </p:pic>
      </p:grpSp>
      <p:sp>
        <p:nvSpPr>
          <p:cNvPr id="15" name="文字方塊 14">
            <a:extLst>
              <a:ext uri="{FF2B5EF4-FFF2-40B4-BE49-F238E27FC236}">
                <a16:creationId xmlns:a16="http://schemas.microsoft.com/office/drawing/2014/main" id="{1EE9F537-086F-2374-4C69-C782DFD779F5}"/>
              </a:ext>
            </a:extLst>
          </p:cNvPr>
          <p:cNvSpPr txBox="1"/>
          <p:nvPr/>
        </p:nvSpPr>
        <p:spPr>
          <a:xfrm>
            <a:off x="614159" y="5315012"/>
            <a:ext cx="3600000"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2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DNA Classification</a:t>
            </a:r>
            <a:endParaRPr kumimoji="0" lang="zh-TW" altLang="en-US" sz="2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16" name="文字方塊 15">
            <a:extLst>
              <a:ext uri="{FF2B5EF4-FFF2-40B4-BE49-F238E27FC236}">
                <a16:creationId xmlns:a16="http://schemas.microsoft.com/office/drawing/2014/main" id="{CB0A09EA-46AC-5CDE-45A7-1F75313BE58A}"/>
              </a:ext>
            </a:extLst>
          </p:cNvPr>
          <p:cNvSpPr txBox="1"/>
          <p:nvPr/>
        </p:nvSpPr>
        <p:spPr>
          <a:xfrm>
            <a:off x="4377842" y="5338212"/>
            <a:ext cx="3728697"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2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Protein Classification</a:t>
            </a:r>
            <a:endParaRPr kumimoji="0" lang="zh-TW" altLang="en-US" sz="2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17" name="文字方塊 16">
            <a:extLst>
              <a:ext uri="{FF2B5EF4-FFF2-40B4-BE49-F238E27FC236}">
                <a16:creationId xmlns:a16="http://schemas.microsoft.com/office/drawing/2014/main" id="{0456B7ED-643F-7AE7-E65D-5EB67A279293}"/>
              </a:ext>
            </a:extLst>
          </p:cNvPr>
          <p:cNvSpPr txBox="1"/>
          <p:nvPr/>
        </p:nvSpPr>
        <p:spPr>
          <a:xfrm>
            <a:off x="8106539" y="5420976"/>
            <a:ext cx="3728697"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2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Music Classification</a:t>
            </a:r>
            <a:endParaRPr kumimoji="0" lang="zh-TW" altLang="en-US" sz="2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18" name="文字方塊 17">
            <a:extLst>
              <a:ext uri="{FF2B5EF4-FFF2-40B4-BE49-F238E27FC236}">
                <a16:creationId xmlns:a16="http://schemas.microsoft.com/office/drawing/2014/main" id="{2832ECB3-8FBA-6DCE-7BDD-4EC49BD03CD8}"/>
              </a:ext>
            </a:extLst>
          </p:cNvPr>
          <p:cNvSpPr txBox="1"/>
          <p:nvPr/>
        </p:nvSpPr>
        <p:spPr>
          <a:xfrm>
            <a:off x="4293450" y="5838232"/>
            <a:ext cx="3728697"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2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(average 4 tasks)</a:t>
            </a:r>
            <a:endParaRPr kumimoji="0" lang="zh-TW" altLang="en-US" sz="2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19" name="文字方塊 18">
            <a:extLst>
              <a:ext uri="{FF2B5EF4-FFF2-40B4-BE49-F238E27FC236}">
                <a16:creationId xmlns:a16="http://schemas.microsoft.com/office/drawing/2014/main" id="{37833135-DF65-6079-4DF1-912AAB1DF463}"/>
              </a:ext>
            </a:extLst>
          </p:cNvPr>
          <p:cNvSpPr txBox="1"/>
          <p:nvPr/>
        </p:nvSpPr>
        <p:spPr>
          <a:xfrm>
            <a:off x="421111" y="5797112"/>
            <a:ext cx="3728697"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2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(average 3 tasks)</a:t>
            </a:r>
            <a:endParaRPr kumimoji="0" lang="zh-TW" altLang="en-US" sz="2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20" name="矩形: 圓角 19">
            <a:extLst>
              <a:ext uri="{FF2B5EF4-FFF2-40B4-BE49-F238E27FC236}">
                <a16:creationId xmlns:a16="http://schemas.microsoft.com/office/drawing/2014/main" id="{0B991583-AF7F-599C-0ADE-4C7ED169D560}"/>
              </a:ext>
            </a:extLst>
          </p:cNvPr>
          <p:cNvSpPr/>
          <p:nvPr/>
        </p:nvSpPr>
        <p:spPr>
          <a:xfrm>
            <a:off x="950187" y="4320404"/>
            <a:ext cx="1836556" cy="911844"/>
          </a:xfrm>
          <a:prstGeom prst="roundRect">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21" name="矩形: 圓角 20">
            <a:extLst>
              <a:ext uri="{FF2B5EF4-FFF2-40B4-BE49-F238E27FC236}">
                <a16:creationId xmlns:a16="http://schemas.microsoft.com/office/drawing/2014/main" id="{53FBB41F-DB9D-EC58-B63E-B3968162F9CA}"/>
              </a:ext>
            </a:extLst>
          </p:cNvPr>
          <p:cNvSpPr/>
          <p:nvPr/>
        </p:nvSpPr>
        <p:spPr>
          <a:xfrm>
            <a:off x="3430197" y="4333128"/>
            <a:ext cx="391092" cy="911844"/>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22" name="矩形: 圓角 21">
            <a:extLst>
              <a:ext uri="{FF2B5EF4-FFF2-40B4-BE49-F238E27FC236}">
                <a16:creationId xmlns:a16="http://schemas.microsoft.com/office/drawing/2014/main" id="{44E5F388-4296-914D-E019-B67BBD16DD51}"/>
              </a:ext>
            </a:extLst>
          </p:cNvPr>
          <p:cNvSpPr/>
          <p:nvPr/>
        </p:nvSpPr>
        <p:spPr>
          <a:xfrm>
            <a:off x="4971266" y="4278512"/>
            <a:ext cx="1836556" cy="911844"/>
          </a:xfrm>
          <a:prstGeom prst="roundRect">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23" name="矩形: 圓角 22">
            <a:extLst>
              <a:ext uri="{FF2B5EF4-FFF2-40B4-BE49-F238E27FC236}">
                <a16:creationId xmlns:a16="http://schemas.microsoft.com/office/drawing/2014/main" id="{4A1B0416-5C06-7A2E-297F-4DD83F4B7FB0}"/>
              </a:ext>
            </a:extLst>
          </p:cNvPr>
          <p:cNvSpPr/>
          <p:nvPr/>
        </p:nvSpPr>
        <p:spPr>
          <a:xfrm>
            <a:off x="8571266" y="4403168"/>
            <a:ext cx="1836556" cy="911844"/>
          </a:xfrm>
          <a:prstGeom prst="roundRect">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24" name="矩形: 圓角 23">
            <a:extLst>
              <a:ext uri="{FF2B5EF4-FFF2-40B4-BE49-F238E27FC236}">
                <a16:creationId xmlns:a16="http://schemas.microsoft.com/office/drawing/2014/main" id="{3059B3C2-5829-EE4A-3139-638BEE8AD056}"/>
              </a:ext>
            </a:extLst>
          </p:cNvPr>
          <p:cNvSpPr/>
          <p:nvPr/>
        </p:nvSpPr>
        <p:spPr>
          <a:xfrm>
            <a:off x="7326099" y="4278512"/>
            <a:ext cx="391092" cy="911844"/>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25" name="矩形: 圓角 24">
            <a:extLst>
              <a:ext uri="{FF2B5EF4-FFF2-40B4-BE49-F238E27FC236}">
                <a16:creationId xmlns:a16="http://schemas.microsoft.com/office/drawing/2014/main" id="{8B836FCC-F9D0-6D70-3B00-EBA7EE7A8F6F}"/>
              </a:ext>
            </a:extLst>
          </p:cNvPr>
          <p:cNvSpPr/>
          <p:nvPr/>
        </p:nvSpPr>
        <p:spPr>
          <a:xfrm>
            <a:off x="11158254" y="4391968"/>
            <a:ext cx="391092" cy="911844"/>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2654112647"/>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3" grpId="0" animBg="1"/>
      <p:bldP spid="24" grpId="0" animBg="1"/>
      <p:bldP spid="25"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a:extLst>
              <a:ext uri="{FF2B5EF4-FFF2-40B4-BE49-F238E27FC236}">
                <a16:creationId xmlns:a16="http://schemas.microsoft.com/office/drawing/2014/main" id="{C5B8653D-7E8A-4F09-B591-62EE06F7C8D4}"/>
              </a:ext>
            </a:extLst>
          </p:cNvPr>
          <p:cNvPicPr>
            <a:picLocks noChangeAspect="1"/>
          </p:cNvPicPr>
          <p:nvPr/>
        </p:nvPicPr>
        <p:blipFill>
          <a:blip r:embed="rId2"/>
          <a:stretch>
            <a:fillRect/>
          </a:stretch>
        </p:blipFill>
        <p:spPr>
          <a:xfrm>
            <a:off x="261125" y="1628632"/>
            <a:ext cx="3748000" cy="4395630"/>
          </a:xfrm>
          <a:prstGeom prst="rect">
            <a:avLst/>
          </a:prstGeom>
        </p:spPr>
      </p:pic>
      <p:pic>
        <p:nvPicPr>
          <p:cNvPr id="7" name="圖片 6">
            <a:extLst>
              <a:ext uri="{FF2B5EF4-FFF2-40B4-BE49-F238E27FC236}">
                <a16:creationId xmlns:a16="http://schemas.microsoft.com/office/drawing/2014/main" id="{85E5617E-E478-492C-8732-3AD0006E084E}"/>
              </a:ext>
            </a:extLst>
          </p:cNvPr>
          <p:cNvPicPr>
            <a:picLocks noChangeAspect="1"/>
          </p:cNvPicPr>
          <p:nvPr/>
        </p:nvPicPr>
        <p:blipFill>
          <a:blip r:embed="rId3"/>
          <a:stretch>
            <a:fillRect/>
          </a:stretch>
        </p:blipFill>
        <p:spPr>
          <a:xfrm>
            <a:off x="4359600" y="1652745"/>
            <a:ext cx="7840974" cy="4371517"/>
          </a:xfrm>
          <a:prstGeom prst="rect">
            <a:avLst/>
          </a:prstGeom>
        </p:spPr>
      </p:pic>
      <p:cxnSp>
        <p:nvCxnSpPr>
          <p:cNvPr id="6" name="直線接點 5">
            <a:extLst>
              <a:ext uri="{FF2B5EF4-FFF2-40B4-BE49-F238E27FC236}">
                <a16:creationId xmlns:a16="http://schemas.microsoft.com/office/drawing/2014/main" id="{7FCFCDB0-6194-4801-A503-5A8DAC2DCE25}"/>
              </a:ext>
            </a:extLst>
          </p:cNvPr>
          <p:cNvCxnSpPr>
            <a:cxnSpLocks/>
          </p:cNvCxnSpPr>
          <p:nvPr/>
        </p:nvCxnSpPr>
        <p:spPr>
          <a:xfrm>
            <a:off x="4224373" y="934360"/>
            <a:ext cx="0" cy="508990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文字方塊 7">
            <a:extLst>
              <a:ext uri="{FF2B5EF4-FFF2-40B4-BE49-F238E27FC236}">
                <a16:creationId xmlns:a16="http://schemas.microsoft.com/office/drawing/2014/main" id="{7E8075B1-B817-4877-9D5F-FCE7BD11A33D}"/>
              </a:ext>
            </a:extLst>
          </p:cNvPr>
          <p:cNvSpPr txBox="1"/>
          <p:nvPr/>
        </p:nvSpPr>
        <p:spPr>
          <a:xfrm>
            <a:off x="1264003" y="967570"/>
            <a:ext cx="2287269"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2800" b="1" i="1" u="sng"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Optimization </a:t>
            </a:r>
            <a:endParaRPr kumimoji="0" lang="zh-TW" altLang="en-US" sz="2800" b="1" i="1" u="sng"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9" name="文字方塊 8">
            <a:extLst>
              <a:ext uri="{FF2B5EF4-FFF2-40B4-BE49-F238E27FC236}">
                <a16:creationId xmlns:a16="http://schemas.microsoft.com/office/drawing/2014/main" id="{8FB41AB0-BF63-4B94-AF16-3A991B7584C5}"/>
              </a:ext>
            </a:extLst>
          </p:cNvPr>
          <p:cNvSpPr txBox="1"/>
          <p:nvPr/>
        </p:nvSpPr>
        <p:spPr>
          <a:xfrm>
            <a:off x="6833844" y="991510"/>
            <a:ext cx="2892486"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2800" b="1" i="1" u="sng"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Generalization</a:t>
            </a:r>
            <a:endParaRPr kumimoji="0" lang="zh-TW" altLang="en-US" sz="2800" b="1" i="1" u="sng"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10" name="文字方塊 9">
            <a:extLst>
              <a:ext uri="{FF2B5EF4-FFF2-40B4-BE49-F238E27FC236}">
                <a16:creationId xmlns:a16="http://schemas.microsoft.com/office/drawing/2014/main" id="{89DCAB3E-68BD-37EF-E682-27736E44F4FC}"/>
              </a:ext>
            </a:extLst>
          </p:cNvPr>
          <p:cNvSpPr txBox="1"/>
          <p:nvPr/>
        </p:nvSpPr>
        <p:spPr>
          <a:xfrm>
            <a:off x="1151312" y="6119463"/>
            <a:ext cx="10096500" cy="52322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2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The pretrained model</a:t>
            </a:r>
            <a:r>
              <a:rPr kumimoji="0" lang="en-US" altLang="zh-TW" sz="2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s</a:t>
            </a:r>
            <a:r>
              <a:rPr kumimoji="0" lang="zh-TW" altLang="en-US" sz="2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 </a:t>
            </a:r>
            <a:r>
              <a:rPr kumimoji="0" lang="en-US" altLang="zh-TW" sz="2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help both </a:t>
            </a:r>
            <a:r>
              <a:rPr kumimoji="0" lang="en-US" altLang="zh-TW" sz="2800" b="1" i="0" u="sng"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optimization</a:t>
            </a:r>
            <a:r>
              <a:rPr kumimoji="0" lang="en-US" altLang="zh-TW" sz="2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 and </a:t>
            </a:r>
            <a:r>
              <a:rPr kumimoji="0" lang="en-US" altLang="zh-TW" sz="2800" b="1" i="0" u="sng"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generalization</a:t>
            </a:r>
            <a:r>
              <a:rPr kumimoji="0" lang="en-US" altLang="zh-TW" sz="2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a:t>
            </a:r>
            <a:endParaRPr kumimoji="0" lang="zh-TW" altLang="en-US" sz="2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11" name="文字方塊 10">
            <a:extLst>
              <a:ext uri="{FF2B5EF4-FFF2-40B4-BE49-F238E27FC236}">
                <a16:creationId xmlns:a16="http://schemas.microsoft.com/office/drawing/2014/main" id="{BFBEB076-D50E-F5DD-A59C-39C33C46E30D}"/>
              </a:ext>
            </a:extLst>
          </p:cNvPr>
          <p:cNvSpPr txBox="1"/>
          <p:nvPr/>
        </p:nvSpPr>
        <p:spPr>
          <a:xfrm>
            <a:off x="1264003" y="95322"/>
            <a:ext cx="10096500" cy="58477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3200" b="1" i="0" u="sng"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How pre-trained model improve the performance?</a:t>
            </a:r>
            <a:endParaRPr kumimoji="0" lang="zh-TW" altLang="en-US" sz="3200" b="1" i="0" u="sng"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2129310146"/>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86DAF39-3EF7-3BC3-EBE8-F8CC1272D35F}"/>
              </a:ext>
            </a:extLst>
          </p:cNvPr>
          <p:cNvSpPr>
            <a:spLocks noGrp="1"/>
          </p:cNvSpPr>
          <p:nvPr>
            <p:ph type="title"/>
          </p:nvPr>
        </p:nvSpPr>
        <p:spPr/>
        <p:txBody>
          <a:bodyPr/>
          <a:lstStyle/>
          <a:p>
            <a:r>
              <a:rPr lang="en-US" altLang="zh-TW" dirty="0"/>
              <a:t>To learn more …</a:t>
            </a:r>
            <a:endParaRPr lang="zh-TW" altLang="en-US" dirty="0"/>
          </a:p>
        </p:txBody>
      </p:sp>
      <p:sp>
        <p:nvSpPr>
          <p:cNvPr id="3" name="內容版面配置區 2">
            <a:extLst>
              <a:ext uri="{FF2B5EF4-FFF2-40B4-BE49-F238E27FC236}">
                <a16:creationId xmlns:a16="http://schemas.microsoft.com/office/drawing/2014/main" id="{033788A5-7A82-83B5-541A-AD521BB415DB}"/>
              </a:ext>
            </a:extLst>
          </p:cNvPr>
          <p:cNvSpPr>
            <a:spLocks noGrp="1"/>
          </p:cNvSpPr>
          <p:nvPr>
            <p:ph idx="1"/>
          </p:nvPr>
        </p:nvSpPr>
        <p:spPr/>
        <p:txBody>
          <a:bodyPr/>
          <a:lstStyle/>
          <a:p>
            <a:endParaRPr lang="zh-TW" altLang="en-US"/>
          </a:p>
        </p:txBody>
      </p:sp>
      <p:pic>
        <p:nvPicPr>
          <p:cNvPr id="5" name="圖片 4">
            <a:extLst>
              <a:ext uri="{FF2B5EF4-FFF2-40B4-BE49-F238E27FC236}">
                <a16:creationId xmlns:a16="http://schemas.microsoft.com/office/drawing/2014/main" id="{FA858BAB-2E44-8AB1-5727-FE68DF58D706}"/>
              </a:ext>
            </a:extLst>
          </p:cNvPr>
          <p:cNvPicPr>
            <a:picLocks noChangeAspect="1"/>
          </p:cNvPicPr>
          <p:nvPr/>
        </p:nvPicPr>
        <p:blipFill>
          <a:blip r:embed="rId3"/>
          <a:stretch>
            <a:fillRect/>
          </a:stretch>
        </p:blipFill>
        <p:spPr>
          <a:xfrm>
            <a:off x="646910" y="1516520"/>
            <a:ext cx="10898180" cy="1504987"/>
          </a:xfrm>
          <a:prstGeom prst="rect">
            <a:avLst/>
          </a:prstGeom>
        </p:spPr>
      </p:pic>
      <p:pic>
        <p:nvPicPr>
          <p:cNvPr id="7" name="圖片 6">
            <a:extLst>
              <a:ext uri="{FF2B5EF4-FFF2-40B4-BE49-F238E27FC236}">
                <a16:creationId xmlns:a16="http://schemas.microsoft.com/office/drawing/2014/main" id="{E240ACCE-4696-6655-7FD4-2B0ADC7D0BA7}"/>
              </a:ext>
            </a:extLst>
          </p:cNvPr>
          <p:cNvPicPr>
            <a:picLocks noChangeAspect="1"/>
          </p:cNvPicPr>
          <p:nvPr/>
        </p:nvPicPr>
        <p:blipFill>
          <a:blip r:embed="rId4"/>
          <a:stretch>
            <a:fillRect/>
          </a:stretch>
        </p:blipFill>
        <p:spPr>
          <a:xfrm>
            <a:off x="1289889" y="3330612"/>
            <a:ext cx="9612221" cy="3251718"/>
          </a:xfrm>
          <a:prstGeom prst="rect">
            <a:avLst/>
          </a:prstGeom>
        </p:spPr>
      </p:pic>
      <p:sp>
        <p:nvSpPr>
          <p:cNvPr id="8" name="文字方塊 7">
            <a:extLst>
              <a:ext uri="{FF2B5EF4-FFF2-40B4-BE49-F238E27FC236}">
                <a16:creationId xmlns:a16="http://schemas.microsoft.com/office/drawing/2014/main" id="{0F4AC3E5-BA67-3D59-192B-C1CB9CFFD286}"/>
              </a:ext>
            </a:extLst>
          </p:cNvPr>
          <p:cNvSpPr txBox="1"/>
          <p:nvPr/>
        </p:nvSpPr>
        <p:spPr>
          <a:xfrm>
            <a:off x="5505845" y="909420"/>
            <a:ext cx="6686155" cy="64633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Kevin Lu</a:t>
            </a:r>
            <a:r>
              <a:rPr kumimoji="0" lang="en-US" altLang="zh-TW" sz="1800" b="0" i="0" u="none" strike="noStrike" kern="1200" cap="none" spc="0" normalizeH="0" baseline="0" noProof="0" dirty="0">
                <a:ln>
                  <a:noFill/>
                </a:ln>
                <a:solidFill>
                  <a:srgbClr val="000000"/>
                </a:solidFill>
                <a:effectLst/>
                <a:uLnTx/>
                <a:uFillTx/>
                <a:latin typeface="Calibri" panose="020F0502020204030204"/>
                <a:ea typeface="新細明體" panose="02020500000000000000" pitchFamily="18" charset="-120"/>
                <a:cs typeface="+mn-cs"/>
              </a:rPr>
              <a:t>, </a:t>
            </a: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Aditya Grover</a:t>
            </a:r>
            <a:r>
              <a:rPr kumimoji="0" lang="en-US" altLang="zh-TW" sz="1800" b="0" i="0" u="none" strike="noStrike" kern="1200" cap="none" spc="0" normalizeH="0" baseline="0" noProof="0" dirty="0">
                <a:ln>
                  <a:noFill/>
                </a:ln>
                <a:solidFill>
                  <a:srgbClr val="000000"/>
                </a:solidFill>
                <a:effectLst/>
                <a:uLnTx/>
                <a:uFillTx/>
                <a:latin typeface="Calibri" panose="020F0502020204030204"/>
                <a:ea typeface="新細明體" panose="02020500000000000000" pitchFamily="18" charset="-120"/>
                <a:cs typeface="+mn-cs"/>
              </a:rPr>
              <a:t>, </a:t>
            </a: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Pieter </a:t>
            </a:r>
            <a:r>
              <a:rPr kumimoji="0" lang="en-US" altLang="zh-TW" sz="1800" b="0" i="0" u="none" strike="noStrike" kern="1200" cap="none" spc="0" normalizeH="0" baseline="0" noProof="0" dirty="0" err="1">
                <a:ln>
                  <a:noFill/>
                </a:ln>
                <a:solidFill>
                  <a:prstClr val="black"/>
                </a:solidFill>
                <a:effectLst/>
                <a:uLnTx/>
                <a:uFillTx/>
                <a:latin typeface="Calibri" panose="020F0502020204030204"/>
                <a:ea typeface="新細明體" panose="02020500000000000000" pitchFamily="18" charset="-120"/>
                <a:cs typeface="+mn-cs"/>
              </a:rPr>
              <a:t>Abbeel</a:t>
            </a:r>
            <a:r>
              <a:rPr kumimoji="0" lang="en-US" altLang="zh-TW" sz="1800" b="0" i="0" u="none" strike="noStrike" kern="1200" cap="none" spc="0" normalizeH="0" baseline="0" noProof="0" dirty="0">
                <a:ln>
                  <a:noFill/>
                </a:ln>
                <a:solidFill>
                  <a:srgbClr val="000000"/>
                </a:solidFill>
                <a:effectLst/>
                <a:uLnTx/>
                <a:uFillTx/>
                <a:latin typeface="Calibri" panose="020F0502020204030204"/>
                <a:ea typeface="新細明體" panose="02020500000000000000" pitchFamily="18" charset="-120"/>
                <a:cs typeface="+mn-cs"/>
              </a:rPr>
              <a:t>, </a:t>
            </a: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Igor </a:t>
            </a:r>
            <a:r>
              <a:rPr kumimoji="0" lang="en-US" altLang="zh-TW" sz="1800" b="0" i="0" u="none" strike="noStrike" kern="1200" cap="none" spc="0" normalizeH="0" baseline="0" noProof="0" dirty="0" err="1">
                <a:ln>
                  <a:noFill/>
                </a:ln>
                <a:solidFill>
                  <a:prstClr val="black"/>
                </a:solidFill>
                <a:effectLst/>
                <a:uLnTx/>
                <a:uFillTx/>
                <a:latin typeface="Calibri" panose="020F0502020204030204"/>
                <a:ea typeface="新細明體" panose="02020500000000000000" pitchFamily="18" charset="-120"/>
                <a:cs typeface="+mn-cs"/>
              </a:rPr>
              <a:t>Mordatch</a:t>
            </a: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 </a:t>
            </a:r>
            <a:r>
              <a:rPr kumimoji="0" lang="en-US" altLang="zh-TW" sz="1800" b="0" i="0" u="none" strike="noStrike" kern="1200" cap="none" spc="0" normalizeH="0" baseline="0" noProof="0" dirty="0">
                <a:ln>
                  <a:noFill/>
                </a:ln>
                <a:solidFill>
                  <a:srgbClr val="000000"/>
                </a:solidFill>
                <a:effectLst/>
                <a:uLnTx/>
                <a:uFillTx/>
                <a:latin typeface="Calibri" panose="020F0502020204030204"/>
                <a:ea typeface="新細明體" panose="02020500000000000000" pitchFamily="18" charset="-120"/>
                <a:cs typeface="+mn-cs"/>
              </a:rPr>
              <a:t>Pretrained Transformers as Universal Computation Engines,</a:t>
            </a:r>
            <a:r>
              <a:rPr kumimoji="0" lang="zh-TW" altLang="en-US" sz="1800" b="0" i="0" u="none" strike="noStrike" kern="1200" cap="none" spc="0" normalizeH="0" baseline="0" noProof="0" dirty="0">
                <a:ln>
                  <a:noFill/>
                </a:ln>
                <a:solidFill>
                  <a:srgbClr val="000000"/>
                </a:solidFill>
                <a:effectLst/>
                <a:uLnTx/>
                <a:uFillTx/>
                <a:latin typeface="Calibri" panose="020F0502020204030204"/>
                <a:ea typeface="新細明體" panose="02020500000000000000" pitchFamily="18" charset="-120"/>
                <a:cs typeface="+mn-cs"/>
              </a:rPr>
              <a:t> </a:t>
            </a:r>
            <a:r>
              <a:rPr kumimoji="0" lang="en-US" altLang="zh-TW" sz="1800" b="0" i="0" u="none" strike="noStrike" kern="1200" cap="none" spc="0" normalizeH="0" baseline="0" noProof="0" dirty="0" err="1">
                <a:ln>
                  <a:noFill/>
                </a:ln>
                <a:solidFill>
                  <a:srgbClr val="000000"/>
                </a:solidFill>
                <a:effectLst/>
                <a:uLnTx/>
                <a:uFillTx/>
                <a:latin typeface="Calibri" panose="020F0502020204030204"/>
                <a:ea typeface="新細明體" panose="02020500000000000000" pitchFamily="18" charset="-120"/>
                <a:cs typeface="+mn-cs"/>
              </a:rPr>
              <a:t>arXiv</a:t>
            </a:r>
            <a:r>
              <a:rPr kumimoji="0" lang="en-US" altLang="zh-TW" sz="1800" b="0" i="0" u="none" strike="noStrike" kern="1200" cap="none" spc="0" normalizeH="0" baseline="0" noProof="0" dirty="0">
                <a:ln>
                  <a:noFill/>
                </a:ln>
                <a:solidFill>
                  <a:srgbClr val="000000"/>
                </a:solidFill>
                <a:effectLst/>
                <a:uLnTx/>
                <a:uFillTx/>
                <a:latin typeface="Calibri" panose="020F0502020204030204"/>
                <a:ea typeface="新細明體" panose="02020500000000000000" pitchFamily="18" charset="-120"/>
                <a:cs typeface="+mn-cs"/>
              </a:rPr>
              <a:t>, 2021</a:t>
            </a:r>
          </a:p>
        </p:txBody>
      </p:sp>
    </p:spTree>
    <p:extLst>
      <p:ext uri="{BB962C8B-B14F-4D97-AF65-F5344CB8AC3E}">
        <p14:creationId xmlns:p14="http://schemas.microsoft.com/office/powerpoint/2010/main" val="472947201"/>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9FB750A-7D64-0455-1174-35C794E88858}"/>
              </a:ext>
            </a:extLst>
          </p:cNvPr>
          <p:cNvSpPr>
            <a:spLocks noGrp="1"/>
          </p:cNvSpPr>
          <p:nvPr>
            <p:ph type="title"/>
          </p:nvPr>
        </p:nvSpPr>
        <p:spPr/>
        <p:txBody>
          <a:bodyPr/>
          <a:lstStyle/>
          <a:p>
            <a:r>
              <a:rPr lang="en-US" altLang="zh-TW" dirty="0"/>
              <a:t>Pre-training on Artificial Data</a:t>
            </a:r>
            <a:endParaRPr lang="zh-TW" altLang="en-US" dirty="0"/>
          </a:p>
        </p:txBody>
      </p:sp>
      <p:sp>
        <p:nvSpPr>
          <p:cNvPr id="6" name="文字方塊 5">
            <a:extLst>
              <a:ext uri="{FF2B5EF4-FFF2-40B4-BE49-F238E27FC236}">
                <a16:creationId xmlns:a16="http://schemas.microsoft.com/office/drawing/2014/main" id="{BD003F00-8FEF-59DE-268B-19370C727CBE}"/>
              </a:ext>
            </a:extLst>
          </p:cNvPr>
          <p:cNvSpPr txBox="1"/>
          <p:nvPr/>
        </p:nvSpPr>
        <p:spPr>
          <a:xfrm>
            <a:off x="1971485" y="2271877"/>
            <a:ext cx="1809750"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2800" b="1" i="1" u="sng"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Pre-train</a:t>
            </a:r>
            <a:endParaRPr kumimoji="0" lang="zh-TW" altLang="en-US" sz="2800" b="1" i="1" u="sng"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7" name="文字方塊 6">
            <a:extLst>
              <a:ext uri="{FF2B5EF4-FFF2-40B4-BE49-F238E27FC236}">
                <a16:creationId xmlns:a16="http://schemas.microsoft.com/office/drawing/2014/main" id="{CD9BD6CD-3EBB-E328-1C5D-D8EF3193988A}"/>
              </a:ext>
            </a:extLst>
          </p:cNvPr>
          <p:cNvSpPr txBox="1"/>
          <p:nvPr/>
        </p:nvSpPr>
        <p:spPr>
          <a:xfrm>
            <a:off x="5851236" y="2271877"/>
            <a:ext cx="1809750"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2800" b="1" i="1" u="sng"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Fine-tune</a:t>
            </a:r>
            <a:endParaRPr kumimoji="0" lang="zh-TW" altLang="en-US" sz="2800" b="1" i="1" u="sng"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8" name="文字方塊 7">
            <a:extLst>
              <a:ext uri="{FF2B5EF4-FFF2-40B4-BE49-F238E27FC236}">
                <a16:creationId xmlns:a16="http://schemas.microsoft.com/office/drawing/2014/main" id="{AF3E9395-FDC7-8A9E-956D-CB41EE6CF370}"/>
              </a:ext>
            </a:extLst>
          </p:cNvPr>
          <p:cNvSpPr txBox="1"/>
          <p:nvPr/>
        </p:nvSpPr>
        <p:spPr>
          <a:xfrm>
            <a:off x="9219412" y="2271877"/>
            <a:ext cx="1809750"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2800" b="1" i="1" u="sng"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Testing</a:t>
            </a:r>
            <a:endParaRPr kumimoji="0" lang="zh-TW" altLang="en-US" sz="2800" b="1" i="1" u="sng"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36" name="文字方塊 35">
            <a:extLst>
              <a:ext uri="{FF2B5EF4-FFF2-40B4-BE49-F238E27FC236}">
                <a16:creationId xmlns:a16="http://schemas.microsoft.com/office/drawing/2014/main" id="{E6866FF9-5553-0FF3-9F1A-19D4026389FB}"/>
              </a:ext>
            </a:extLst>
          </p:cNvPr>
          <p:cNvSpPr txBox="1"/>
          <p:nvPr/>
        </p:nvSpPr>
        <p:spPr>
          <a:xfrm>
            <a:off x="523408" y="1399005"/>
            <a:ext cx="11168921" cy="52322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TW" sz="2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We have seen the cross-discipline capability of self-supervised model ……</a:t>
            </a:r>
            <a:endParaRPr kumimoji="0" lang="zh-TW" altLang="en-US" sz="2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53" name="文字方塊 52">
            <a:extLst>
              <a:ext uri="{FF2B5EF4-FFF2-40B4-BE49-F238E27FC236}">
                <a16:creationId xmlns:a16="http://schemas.microsoft.com/office/drawing/2014/main" id="{BFDEAE5A-19ED-91C1-43BF-2C46D311D412}"/>
              </a:ext>
            </a:extLst>
          </p:cNvPr>
          <p:cNvSpPr txBox="1"/>
          <p:nvPr/>
        </p:nvSpPr>
        <p:spPr>
          <a:xfrm>
            <a:off x="5567947" y="69426"/>
            <a:ext cx="6624054" cy="64633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srgbClr val="212529"/>
                </a:solidFill>
                <a:effectLst/>
                <a:uLnTx/>
                <a:uFillTx/>
                <a:latin typeface="system-ui"/>
                <a:ea typeface="新細明體" panose="02020500000000000000" pitchFamily="18" charset="-120"/>
                <a:cs typeface="+mn-cs"/>
              </a:rPr>
              <a:t>Cheng-Han Chiang, Hung-yi Lee, On the Transferability of Pre-trained Language Models: A Study from Artificial Datasets, AAAI, 2022</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grpSp>
        <p:nvGrpSpPr>
          <p:cNvPr id="50" name="群組 49">
            <a:extLst>
              <a:ext uri="{FF2B5EF4-FFF2-40B4-BE49-F238E27FC236}">
                <a16:creationId xmlns:a16="http://schemas.microsoft.com/office/drawing/2014/main" id="{1788F522-64C3-44C2-7033-EF49D53A13D4}"/>
              </a:ext>
            </a:extLst>
          </p:cNvPr>
          <p:cNvGrpSpPr/>
          <p:nvPr/>
        </p:nvGrpSpPr>
        <p:grpSpPr>
          <a:xfrm>
            <a:off x="1290457" y="3044966"/>
            <a:ext cx="3099344" cy="1920186"/>
            <a:chOff x="1044092" y="2677419"/>
            <a:chExt cx="3099344" cy="1920186"/>
          </a:xfrm>
        </p:grpSpPr>
        <p:pic>
          <p:nvPicPr>
            <p:cNvPr id="51" name="Picture 2" descr="ãdocumentãçåçæå°çµæ">
              <a:extLst>
                <a:ext uri="{FF2B5EF4-FFF2-40B4-BE49-F238E27FC236}">
                  <a16:creationId xmlns:a16="http://schemas.microsoft.com/office/drawing/2014/main" id="{254B098C-5CC8-A2BF-200E-38CD4701F5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4092" y="2677419"/>
              <a:ext cx="841606" cy="896798"/>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2" descr="ãdocumentãçåçæå°çµæ">
              <a:extLst>
                <a:ext uri="{FF2B5EF4-FFF2-40B4-BE49-F238E27FC236}">
                  <a16:creationId xmlns:a16="http://schemas.microsoft.com/office/drawing/2014/main" id="{6DC83E50-ADC1-D63A-400F-C5361B347D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0147" y="2686185"/>
              <a:ext cx="841606" cy="896798"/>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descr="ãdocumentãçåçæå°çµæ">
              <a:extLst>
                <a:ext uri="{FF2B5EF4-FFF2-40B4-BE49-F238E27FC236}">
                  <a16:creationId xmlns:a16="http://schemas.microsoft.com/office/drawing/2014/main" id="{20F537A8-15EE-71B9-BB04-A179A627AA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2338" y="3655440"/>
              <a:ext cx="841606" cy="896798"/>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2" descr="ãdocumentãçåçæå°çµæ">
              <a:extLst>
                <a:ext uri="{FF2B5EF4-FFF2-40B4-BE49-F238E27FC236}">
                  <a16:creationId xmlns:a16="http://schemas.microsoft.com/office/drawing/2014/main" id="{4CB1895F-77C1-163C-3DFD-2A50AF1EEA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8393" y="3664206"/>
              <a:ext cx="841606" cy="896798"/>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2" descr="ãdocumentãçåçæå°çµæ">
              <a:extLst>
                <a:ext uri="{FF2B5EF4-FFF2-40B4-BE49-F238E27FC236}">
                  <a16:creationId xmlns:a16="http://schemas.microsoft.com/office/drawing/2014/main" id="{AEF52B81-EDE5-7BEE-E82A-0BF5089853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7529" y="2714020"/>
              <a:ext cx="841606" cy="896798"/>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2" descr="ãdocumentãçåçæå°çµæ">
              <a:extLst>
                <a:ext uri="{FF2B5EF4-FFF2-40B4-BE49-F238E27FC236}">
                  <a16:creationId xmlns:a16="http://schemas.microsoft.com/office/drawing/2014/main" id="{BEEC03E4-D255-94A3-9F85-37FFAEFDE9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93584" y="2722786"/>
              <a:ext cx="841606" cy="896798"/>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2" descr="ãdocumentãçåçæå°çµæ">
              <a:extLst>
                <a:ext uri="{FF2B5EF4-FFF2-40B4-BE49-F238E27FC236}">
                  <a16:creationId xmlns:a16="http://schemas.microsoft.com/office/drawing/2014/main" id="{DCD94357-D65D-D7F9-5EB3-3225CBAB0E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5775" y="3692041"/>
              <a:ext cx="841606" cy="896798"/>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2" descr="ãdocumentãçåçæå°çµæ">
              <a:extLst>
                <a:ext uri="{FF2B5EF4-FFF2-40B4-BE49-F238E27FC236}">
                  <a16:creationId xmlns:a16="http://schemas.microsoft.com/office/drawing/2014/main" id="{957C70CB-E9FD-E743-2E74-F0849AECE7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01830" y="3700807"/>
              <a:ext cx="841606" cy="896798"/>
            </a:xfrm>
            <a:prstGeom prst="rect">
              <a:avLst/>
            </a:prstGeom>
            <a:noFill/>
            <a:extLst>
              <a:ext uri="{909E8E84-426E-40DD-AFC4-6F175D3DCCD1}">
                <a14:hiddenFill xmlns:a14="http://schemas.microsoft.com/office/drawing/2010/main">
                  <a:solidFill>
                    <a:srgbClr val="FFFFFF"/>
                  </a:solidFill>
                </a14:hiddenFill>
              </a:ext>
            </a:extLst>
          </p:spPr>
        </p:pic>
      </p:grpSp>
      <p:sp>
        <p:nvSpPr>
          <p:cNvPr id="60" name="文字方塊 59">
            <a:extLst>
              <a:ext uri="{FF2B5EF4-FFF2-40B4-BE49-F238E27FC236}">
                <a16:creationId xmlns:a16="http://schemas.microsoft.com/office/drawing/2014/main" id="{6D0F8094-AA4D-36E9-47FC-1CD889860FD0}"/>
              </a:ext>
            </a:extLst>
          </p:cNvPr>
          <p:cNvSpPr txBox="1"/>
          <p:nvPr/>
        </p:nvSpPr>
        <p:spPr>
          <a:xfrm>
            <a:off x="838200" y="5037609"/>
            <a:ext cx="4096328" cy="830997"/>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We can pre-train model on data other than text.</a:t>
            </a: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cxnSp>
        <p:nvCxnSpPr>
          <p:cNvPr id="4" name="直線接點 3">
            <a:extLst>
              <a:ext uri="{FF2B5EF4-FFF2-40B4-BE49-F238E27FC236}">
                <a16:creationId xmlns:a16="http://schemas.microsoft.com/office/drawing/2014/main" id="{4EAB21AA-04FB-C797-CB44-BB496C79DAFC}"/>
              </a:ext>
            </a:extLst>
          </p:cNvPr>
          <p:cNvCxnSpPr/>
          <p:nvPr/>
        </p:nvCxnSpPr>
        <p:spPr>
          <a:xfrm>
            <a:off x="1266578" y="3059956"/>
            <a:ext cx="795730" cy="896798"/>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1" name="直線接點 60">
            <a:extLst>
              <a:ext uri="{FF2B5EF4-FFF2-40B4-BE49-F238E27FC236}">
                <a16:creationId xmlns:a16="http://schemas.microsoft.com/office/drawing/2014/main" id="{01969543-73B6-E414-2E86-1C6C7787211C}"/>
              </a:ext>
            </a:extLst>
          </p:cNvPr>
          <p:cNvCxnSpPr/>
          <p:nvPr/>
        </p:nvCxnSpPr>
        <p:spPr>
          <a:xfrm>
            <a:off x="2032502" y="3062498"/>
            <a:ext cx="795730" cy="896798"/>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2" name="直線接點 61">
            <a:extLst>
              <a:ext uri="{FF2B5EF4-FFF2-40B4-BE49-F238E27FC236}">
                <a16:creationId xmlns:a16="http://schemas.microsoft.com/office/drawing/2014/main" id="{A851887C-710A-BCC7-7FA8-0B771599DFC9}"/>
              </a:ext>
            </a:extLst>
          </p:cNvPr>
          <p:cNvCxnSpPr/>
          <p:nvPr/>
        </p:nvCxnSpPr>
        <p:spPr>
          <a:xfrm>
            <a:off x="2829177" y="3080426"/>
            <a:ext cx="795730" cy="896798"/>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3" name="直線接點 62">
            <a:extLst>
              <a:ext uri="{FF2B5EF4-FFF2-40B4-BE49-F238E27FC236}">
                <a16:creationId xmlns:a16="http://schemas.microsoft.com/office/drawing/2014/main" id="{34B64A4B-4968-C8D3-9A6B-7FCD88868E0A}"/>
              </a:ext>
            </a:extLst>
          </p:cNvPr>
          <p:cNvCxnSpPr/>
          <p:nvPr/>
        </p:nvCxnSpPr>
        <p:spPr>
          <a:xfrm>
            <a:off x="3580631" y="3098354"/>
            <a:ext cx="795730" cy="896798"/>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4" name="直線接點 63">
            <a:extLst>
              <a:ext uri="{FF2B5EF4-FFF2-40B4-BE49-F238E27FC236}">
                <a16:creationId xmlns:a16="http://schemas.microsoft.com/office/drawing/2014/main" id="{C923952D-5821-4E12-5536-2F547234891A}"/>
              </a:ext>
            </a:extLst>
          </p:cNvPr>
          <p:cNvCxnSpPr/>
          <p:nvPr/>
        </p:nvCxnSpPr>
        <p:spPr>
          <a:xfrm>
            <a:off x="1240486" y="4096880"/>
            <a:ext cx="795730" cy="896798"/>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5" name="直線接點 64">
            <a:extLst>
              <a:ext uri="{FF2B5EF4-FFF2-40B4-BE49-F238E27FC236}">
                <a16:creationId xmlns:a16="http://schemas.microsoft.com/office/drawing/2014/main" id="{A10514A3-07EE-9410-335A-64D03EB9B235}"/>
              </a:ext>
            </a:extLst>
          </p:cNvPr>
          <p:cNvCxnSpPr/>
          <p:nvPr/>
        </p:nvCxnSpPr>
        <p:spPr>
          <a:xfrm>
            <a:off x="2006410" y="4099422"/>
            <a:ext cx="795730" cy="896798"/>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6" name="直線接點 65">
            <a:extLst>
              <a:ext uri="{FF2B5EF4-FFF2-40B4-BE49-F238E27FC236}">
                <a16:creationId xmlns:a16="http://schemas.microsoft.com/office/drawing/2014/main" id="{F81AE6DC-BE38-5C04-921A-EB24A144A191}"/>
              </a:ext>
            </a:extLst>
          </p:cNvPr>
          <p:cNvCxnSpPr/>
          <p:nvPr/>
        </p:nvCxnSpPr>
        <p:spPr>
          <a:xfrm>
            <a:off x="2803085" y="4117350"/>
            <a:ext cx="795730" cy="896798"/>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7" name="直線接點 66">
            <a:extLst>
              <a:ext uri="{FF2B5EF4-FFF2-40B4-BE49-F238E27FC236}">
                <a16:creationId xmlns:a16="http://schemas.microsoft.com/office/drawing/2014/main" id="{53E50E44-916B-BF40-FDFF-1ED243388D05}"/>
              </a:ext>
            </a:extLst>
          </p:cNvPr>
          <p:cNvCxnSpPr/>
          <p:nvPr/>
        </p:nvCxnSpPr>
        <p:spPr>
          <a:xfrm>
            <a:off x="3554539" y="4135278"/>
            <a:ext cx="795730" cy="896798"/>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69" name="Picture 2" descr="GLUE Benchmark">
            <a:extLst>
              <a:ext uri="{FF2B5EF4-FFF2-40B4-BE49-F238E27FC236}">
                <a16:creationId xmlns:a16="http://schemas.microsoft.com/office/drawing/2014/main" id="{FC190617-30F3-5839-DC1A-FF6A6CC690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04991" y="3235843"/>
            <a:ext cx="3776791" cy="157782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70" name="文字方塊 69">
            <a:extLst>
              <a:ext uri="{FF2B5EF4-FFF2-40B4-BE49-F238E27FC236}">
                <a16:creationId xmlns:a16="http://schemas.microsoft.com/office/drawing/2014/main" id="{8F5F5564-8351-8964-A202-6B8CDC8A49CE}"/>
              </a:ext>
            </a:extLst>
          </p:cNvPr>
          <p:cNvSpPr txBox="1"/>
          <p:nvPr/>
        </p:nvSpPr>
        <p:spPr>
          <a:xfrm>
            <a:off x="6478620" y="4949578"/>
            <a:ext cx="4096328" cy="46166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A set of NLP Tasks</a:t>
            </a: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998098667"/>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9FB750A-7D64-0455-1174-35C794E88858}"/>
              </a:ext>
            </a:extLst>
          </p:cNvPr>
          <p:cNvSpPr>
            <a:spLocks noGrp="1"/>
          </p:cNvSpPr>
          <p:nvPr>
            <p:ph type="title"/>
          </p:nvPr>
        </p:nvSpPr>
        <p:spPr/>
        <p:txBody>
          <a:bodyPr/>
          <a:lstStyle/>
          <a:p>
            <a:r>
              <a:rPr lang="en-US" altLang="zh-TW" dirty="0"/>
              <a:t>Pre-training on Artificial Data</a:t>
            </a:r>
            <a:endParaRPr lang="zh-TW" altLang="en-US" dirty="0"/>
          </a:p>
        </p:txBody>
      </p:sp>
      <p:sp>
        <p:nvSpPr>
          <p:cNvPr id="6" name="文字方塊 5">
            <a:extLst>
              <a:ext uri="{FF2B5EF4-FFF2-40B4-BE49-F238E27FC236}">
                <a16:creationId xmlns:a16="http://schemas.microsoft.com/office/drawing/2014/main" id="{BD003F00-8FEF-59DE-268B-19370C727CBE}"/>
              </a:ext>
            </a:extLst>
          </p:cNvPr>
          <p:cNvSpPr txBox="1"/>
          <p:nvPr/>
        </p:nvSpPr>
        <p:spPr>
          <a:xfrm>
            <a:off x="1971485" y="2271877"/>
            <a:ext cx="1809750"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2800" b="1" i="1" u="sng"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Pre-train</a:t>
            </a:r>
            <a:endParaRPr kumimoji="0" lang="zh-TW" altLang="en-US" sz="2800" b="1" i="1" u="sng"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7" name="文字方塊 6">
            <a:extLst>
              <a:ext uri="{FF2B5EF4-FFF2-40B4-BE49-F238E27FC236}">
                <a16:creationId xmlns:a16="http://schemas.microsoft.com/office/drawing/2014/main" id="{CD9BD6CD-3EBB-E328-1C5D-D8EF3193988A}"/>
              </a:ext>
            </a:extLst>
          </p:cNvPr>
          <p:cNvSpPr txBox="1"/>
          <p:nvPr/>
        </p:nvSpPr>
        <p:spPr>
          <a:xfrm>
            <a:off x="5851236" y="2271877"/>
            <a:ext cx="1809750"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2800" b="1" i="1" u="sng"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Fine-tune</a:t>
            </a:r>
            <a:endParaRPr kumimoji="0" lang="zh-TW" altLang="en-US" sz="2800" b="1" i="1" u="sng"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8" name="文字方塊 7">
            <a:extLst>
              <a:ext uri="{FF2B5EF4-FFF2-40B4-BE49-F238E27FC236}">
                <a16:creationId xmlns:a16="http://schemas.microsoft.com/office/drawing/2014/main" id="{AF3E9395-FDC7-8A9E-956D-CB41EE6CF370}"/>
              </a:ext>
            </a:extLst>
          </p:cNvPr>
          <p:cNvSpPr txBox="1"/>
          <p:nvPr/>
        </p:nvSpPr>
        <p:spPr>
          <a:xfrm>
            <a:off x="9219412" y="2271877"/>
            <a:ext cx="1809750"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2800" b="1" i="1" u="sng"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Testing</a:t>
            </a:r>
            <a:endParaRPr kumimoji="0" lang="zh-TW" altLang="en-US" sz="2800" b="1" i="1" u="sng"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pic>
        <p:nvPicPr>
          <p:cNvPr id="4098" name="Picture 2" descr="GLUE Benchmark">
            <a:extLst>
              <a:ext uri="{FF2B5EF4-FFF2-40B4-BE49-F238E27FC236}">
                <a16:creationId xmlns:a16="http://schemas.microsoft.com/office/drawing/2014/main" id="{BA223AB6-8C15-C791-0390-F14ED1E597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04991" y="3235843"/>
            <a:ext cx="3776791" cy="157782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36" name="文字方塊 35">
            <a:extLst>
              <a:ext uri="{FF2B5EF4-FFF2-40B4-BE49-F238E27FC236}">
                <a16:creationId xmlns:a16="http://schemas.microsoft.com/office/drawing/2014/main" id="{E6866FF9-5553-0FF3-9F1A-19D4026389FB}"/>
              </a:ext>
            </a:extLst>
          </p:cNvPr>
          <p:cNvSpPr txBox="1"/>
          <p:nvPr/>
        </p:nvSpPr>
        <p:spPr>
          <a:xfrm>
            <a:off x="523408" y="1399005"/>
            <a:ext cx="11168921" cy="52322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TW" sz="2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We have seen the cross-discipline capability of self-supervised model ……</a:t>
            </a:r>
            <a:endParaRPr kumimoji="0" lang="zh-TW" altLang="en-US" sz="2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38" name="文字方塊 37">
            <a:extLst>
              <a:ext uri="{FF2B5EF4-FFF2-40B4-BE49-F238E27FC236}">
                <a16:creationId xmlns:a16="http://schemas.microsoft.com/office/drawing/2014/main" id="{0154DB8E-7551-0C92-BBBF-0F86DF6174F7}"/>
              </a:ext>
            </a:extLst>
          </p:cNvPr>
          <p:cNvSpPr txBox="1"/>
          <p:nvPr/>
        </p:nvSpPr>
        <p:spPr>
          <a:xfrm>
            <a:off x="6478620" y="4949578"/>
            <a:ext cx="4096328" cy="46166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A set of NLP Tasks</a:t>
            </a: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53" name="文字方塊 52">
            <a:extLst>
              <a:ext uri="{FF2B5EF4-FFF2-40B4-BE49-F238E27FC236}">
                <a16:creationId xmlns:a16="http://schemas.microsoft.com/office/drawing/2014/main" id="{BFDEAE5A-19ED-91C1-43BF-2C46D311D412}"/>
              </a:ext>
            </a:extLst>
          </p:cNvPr>
          <p:cNvSpPr txBox="1"/>
          <p:nvPr/>
        </p:nvSpPr>
        <p:spPr>
          <a:xfrm>
            <a:off x="5567947" y="69426"/>
            <a:ext cx="6624054" cy="64633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srgbClr val="212529"/>
                </a:solidFill>
                <a:effectLst/>
                <a:uLnTx/>
                <a:uFillTx/>
                <a:latin typeface="system-ui"/>
                <a:ea typeface="新細明體" panose="02020500000000000000" pitchFamily="18" charset="-120"/>
                <a:cs typeface="+mn-cs"/>
              </a:rPr>
              <a:t>Cheng-Han Chiang, Hung-yi Lee, On the Transferability of Pre-trained Language Models: A Study from Artificial Datasets, AAAI, 2022</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28" name="矩形: 圓角 27">
            <a:extLst>
              <a:ext uri="{FF2B5EF4-FFF2-40B4-BE49-F238E27FC236}">
                <a16:creationId xmlns:a16="http://schemas.microsoft.com/office/drawing/2014/main" id="{E400ADE6-23CB-7D0F-0F76-6B5B36E5E91E}"/>
              </a:ext>
            </a:extLst>
          </p:cNvPr>
          <p:cNvSpPr/>
          <p:nvPr/>
        </p:nvSpPr>
        <p:spPr>
          <a:xfrm>
            <a:off x="904822" y="3108081"/>
            <a:ext cx="4079725" cy="1790026"/>
          </a:xfrm>
          <a:prstGeom prst="roundRect">
            <a:avLst/>
          </a:prstGeom>
          <a:noFill/>
          <a:ln w="57150">
            <a:solidFill>
              <a:schemeClr val="tx1"/>
            </a:solidFill>
          </a:ln>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2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grpSp>
        <p:nvGrpSpPr>
          <p:cNvPr id="29" name="群組 28">
            <a:extLst>
              <a:ext uri="{FF2B5EF4-FFF2-40B4-BE49-F238E27FC236}">
                <a16:creationId xmlns:a16="http://schemas.microsoft.com/office/drawing/2014/main" id="{F68C190F-8CDE-625B-B4DF-628562394E19}"/>
              </a:ext>
            </a:extLst>
          </p:cNvPr>
          <p:cNvGrpSpPr/>
          <p:nvPr/>
        </p:nvGrpSpPr>
        <p:grpSpPr>
          <a:xfrm>
            <a:off x="1071054" y="3235843"/>
            <a:ext cx="3092103" cy="364906"/>
            <a:chOff x="498377" y="4716850"/>
            <a:chExt cx="3092103" cy="364906"/>
          </a:xfrm>
        </p:grpSpPr>
        <p:sp>
          <p:nvSpPr>
            <p:cNvPr id="30" name="橢圓 29">
              <a:extLst>
                <a:ext uri="{FF2B5EF4-FFF2-40B4-BE49-F238E27FC236}">
                  <a16:creationId xmlns:a16="http://schemas.microsoft.com/office/drawing/2014/main" id="{38A12DFA-8B3F-853C-F143-A8716357F71F}"/>
                </a:ext>
              </a:extLst>
            </p:cNvPr>
            <p:cNvSpPr/>
            <p:nvPr/>
          </p:nvSpPr>
          <p:spPr>
            <a:xfrm>
              <a:off x="498377" y="4716850"/>
              <a:ext cx="357808" cy="357808"/>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1</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31" name="橢圓 30">
              <a:extLst>
                <a:ext uri="{FF2B5EF4-FFF2-40B4-BE49-F238E27FC236}">
                  <a16:creationId xmlns:a16="http://schemas.microsoft.com/office/drawing/2014/main" id="{A6FA4C78-3104-F87D-A053-C4530F6686A0}"/>
                </a:ext>
              </a:extLst>
            </p:cNvPr>
            <p:cNvSpPr/>
            <p:nvPr/>
          </p:nvSpPr>
          <p:spPr>
            <a:xfrm>
              <a:off x="1061594" y="4716850"/>
              <a:ext cx="357808" cy="357808"/>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2</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32" name="橢圓 31">
              <a:extLst>
                <a:ext uri="{FF2B5EF4-FFF2-40B4-BE49-F238E27FC236}">
                  <a16:creationId xmlns:a16="http://schemas.microsoft.com/office/drawing/2014/main" id="{F8493BAA-2B9B-3427-ADB6-F1A552449E98}"/>
                </a:ext>
              </a:extLst>
            </p:cNvPr>
            <p:cNvSpPr/>
            <p:nvPr/>
          </p:nvSpPr>
          <p:spPr>
            <a:xfrm>
              <a:off x="1611393" y="4716850"/>
              <a:ext cx="357808" cy="357808"/>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1</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33" name="橢圓 32">
              <a:extLst>
                <a:ext uri="{FF2B5EF4-FFF2-40B4-BE49-F238E27FC236}">
                  <a16:creationId xmlns:a16="http://schemas.microsoft.com/office/drawing/2014/main" id="{724FDCDF-2E8B-89EC-23DA-363638FD7608}"/>
                </a:ext>
              </a:extLst>
            </p:cNvPr>
            <p:cNvSpPr/>
            <p:nvPr/>
          </p:nvSpPr>
          <p:spPr>
            <a:xfrm>
              <a:off x="2161192" y="4716850"/>
              <a:ext cx="357808" cy="357808"/>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1</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34" name="橢圓 33">
              <a:extLst>
                <a:ext uri="{FF2B5EF4-FFF2-40B4-BE49-F238E27FC236}">
                  <a16:creationId xmlns:a16="http://schemas.microsoft.com/office/drawing/2014/main" id="{A3576FC3-38BC-DE03-391B-A4B7F111B35A}"/>
                </a:ext>
              </a:extLst>
            </p:cNvPr>
            <p:cNvSpPr/>
            <p:nvPr/>
          </p:nvSpPr>
          <p:spPr>
            <a:xfrm>
              <a:off x="2710991" y="4716850"/>
              <a:ext cx="357808" cy="357808"/>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7</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35" name="橢圓 34">
              <a:extLst>
                <a:ext uri="{FF2B5EF4-FFF2-40B4-BE49-F238E27FC236}">
                  <a16:creationId xmlns:a16="http://schemas.microsoft.com/office/drawing/2014/main" id="{98D2704C-350D-C555-47AB-D6180A8EE951}"/>
                </a:ext>
              </a:extLst>
            </p:cNvPr>
            <p:cNvSpPr/>
            <p:nvPr/>
          </p:nvSpPr>
          <p:spPr>
            <a:xfrm>
              <a:off x="3232672" y="4723948"/>
              <a:ext cx="357808" cy="357808"/>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7</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grpSp>
      <p:grpSp>
        <p:nvGrpSpPr>
          <p:cNvPr id="37" name="群組 36">
            <a:extLst>
              <a:ext uri="{FF2B5EF4-FFF2-40B4-BE49-F238E27FC236}">
                <a16:creationId xmlns:a16="http://schemas.microsoft.com/office/drawing/2014/main" id="{B4A665CB-3622-25A9-DF73-867D8E80ADF3}"/>
              </a:ext>
            </a:extLst>
          </p:cNvPr>
          <p:cNvGrpSpPr/>
          <p:nvPr/>
        </p:nvGrpSpPr>
        <p:grpSpPr>
          <a:xfrm>
            <a:off x="1071054" y="3750267"/>
            <a:ext cx="3092103" cy="364906"/>
            <a:chOff x="498377" y="4716850"/>
            <a:chExt cx="3092103" cy="364906"/>
          </a:xfrm>
        </p:grpSpPr>
        <p:sp>
          <p:nvSpPr>
            <p:cNvPr id="39" name="橢圓 38">
              <a:extLst>
                <a:ext uri="{FF2B5EF4-FFF2-40B4-BE49-F238E27FC236}">
                  <a16:creationId xmlns:a16="http://schemas.microsoft.com/office/drawing/2014/main" id="{E4DCCF9D-D6D9-5274-F83A-FBF69D60C7C5}"/>
                </a:ext>
              </a:extLst>
            </p:cNvPr>
            <p:cNvSpPr/>
            <p:nvPr/>
          </p:nvSpPr>
          <p:spPr>
            <a:xfrm>
              <a:off x="498377" y="4716850"/>
              <a:ext cx="357808" cy="357808"/>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3</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40" name="橢圓 39">
              <a:extLst>
                <a:ext uri="{FF2B5EF4-FFF2-40B4-BE49-F238E27FC236}">
                  <a16:creationId xmlns:a16="http://schemas.microsoft.com/office/drawing/2014/main" id="{2F2F406E-6B5F-63D7-AB59-5AAFFC727AD6}"/>
                </a:ext>
              </a:extLst>
            </p:cNvPr>
            <p:cNvSpPr/>
            <p:nvPr/>
          </p:nvSpPr>
          <p:spPr>
            <a:xfrm>
              <a:off x="1061594" y="4716850"/>
              <a:ext cx="357808" cy="357808"/>
            </a:xfrm>
            <a:prstGeom prst="ellipse">
              <a:avLst/>
            </a:prstGeom>
            <a:solidFill>
              <a:schemeClr val="bg2"/>
            </a:solidFill>
            <a:ln>
              <a:solidFill>
                <a:schemeClr val="tx1"/>
              </a:solid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9</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41" name="橢圓 40">
              <a:extLst>
                <a:ext uri="{FF2B5EF4-FFF2-40B4-BE49-F238E27FC236}">
                  <a16:creationId xmlns:a16="http://schemas.microsoft.com/office/drawing/2014/main" id="{6C53DB6B-9395-BC4E-E7CD-854E6C688B90}"/>
                </a:ext>
              </a:extLst>
            </p:cNvPr>
            <p:cNvSpPr/>
            <p:nvPr/>
          </p:nvSpPr>
          <p:spPr>
            <a:xfrm>
              <a:off x="1611393" y="4716850"/>
              <a:ext cx="357808" cy="357808"/>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3</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42" name="橢圓 41">
              <a:extLst>
                <a:ext uri="{FF2B5EF4-FFF2-40B4-BE49-F238E27FC236}">
                  <a16:creationId xmlns:a16="http://schemas.microsoft.com/office/drawing/2014/main" id="{4E4CDF41-8667-E55C-1720-7E2CFA249666}"/>
                </a:ext>
              </a:extLst>
            </p:cNvPr>
            <p:cNvSpPr/>
            <p:nvPr/>
          </p:nvSpPr>
          <p:spPr>
            <a:xfrm>
              <a:off x="2161192" y="4716850"/>
              <a:ext cx="357808" cy="357808"/>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6</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43" name="橢圓 42">
              <a:extLst>
                <a:ext uri="{FF2B5EF4-FFF2-40B4-BE49-F238E27FC236}">
                  <a16:creationId xmlns:a16="http://schemas.microsoft.com/office/drawing/2014/main" id="{27393EED-236F-B579-CE5A-C213B73C381A}"/>
                </a:ext>
              </a:extLst>
            </p:cNvPr>
            <p:cNvSpPr/>
            <p:nvPr/>
          </p:nvSpPr>
          <p:spPr>
            <a:xfrm>
              <a:off x="2710991" y="4716850"/>
              <a:ext cx="357808" cy="357808"/>
            </a:xfrm>
            <a:prstGeom prst="ellipse">
              <a:avLst/>
            </a:prstGeom>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5</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44" name="橢圓 43">
              <a:extLst>
                <a:ext uri="{FF2B5EF4-FFF2-40B4-BE49-F238E27FC236}">
                  <a16:creationId xmlns:a16="http://schemas.microsoft.com/office/drawing/2014/main" id="{AFB6E57B-50F9-EF89-7091-B0040AB8BF3A}"/>
                </a:ext>
              </a:extLst>
            </p:cNvPr>
            <p:cNvSpPr/>
            <p:nvPr/>
          </p:nvSpPr>
          <p:spPr>
            <a:xfrm>
              <a:off x="3232672" y="4723948"/>
              <a:ext cx="357808" cy="357808"/>
            </a:xfrm>
            <a:prstGeom prst="ellipse">
              <a:avLst/>
            </a:prstGeom>
          </p:spPr>
          <p:style>
            <a:lnRef idx="1">
              <a:schemeClr val="dk1"/>
            </a:lnRef>
            <a:fillRef idx="2">
              <a:schemeClr val="dk1"/>
            </a:fillRef>
            <a:effectRef idx="1">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4</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grpSp>
      <p:sp>
        <p:nvSpPr>
          <p:cNvPr id="45" name="文字方塊 44">
            <a:extLst>
              <a:ext uri="{FF2B5EF4-FFF2-40B4-BE49-F238E27FC236}">
                <a16:creationId xmlns:a16="http://schemas.microsoft.com/office/drawing/2014/main" id="{A419BDD4-897C-D2C2-B90A-52779B2DF513}"/>
              </a:ext>
            </a:extLst>
          </p:cNvPr>
          <p:cNvSpPr txBox="1"/>
          <p:nvPr/>
        </p:nvSpPr>
        <p:spPr>
          <a:xfrm>
            <a:off x="4202131" y="3088459"/>
            <a:ext cx="782415"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TW" sz="2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a:t>
            </a:r>
            <a:endParaRPr kumimoji="0" lang="zh-TW" altLang="en-US" sz="2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46" name="文字方塊 45">
            <a:extLst>
              <a:ext uri="{FF2B5EF4-FFF2-40B4-BE49-F238E27FC236}">
                <a16:creationId xmlns:a16="http://schemas.microsoft.com/office/drawing/2014/main" id="{50A22F66-478C-CCE9-FECC-BD05F1F396DB}"/>
              </a:ext>
            </a:extLst>
          </p:cNvPr>
          <p:cNvSpPr txBox="1"/>
          <p:nvPr/>
        </p:nvSpPr>
        <p:spPr>
          <a:xfrm>
            <a:off x="4202131" y="3630535"/>
            <a:ext cx="782415"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TW" sz="2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a:t>
            </a:r>
            <a:endParaRPr kumimoji="0" lang="zh-TW" altLang="en-US" sz="2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47" name="文字方塊 46">
            <a:extLst>
              <a:ext uri="{FF2B5EF4-FFF2-40B4-BE49-F238E27FC236}">
                <a16:creationId xmlns:a16="http://schemas.microsoft.com/office/drawing/2014/main" id="{37221E4C-BA1D-634B-078D-AC90DBAD2048}"/>
              </a:ext>
            </a:extLst>
          </p:cNvPr>
          <p:cNvSpPr txBox="1"/>
          <p:nvPr/>
        </p:nvSpPr>
        <p:spPr>
          <a:xfrm>
            <a:off x="838200" y="4935776"/>
            <a:ext cx="4096328" cy="46166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Token generation by rules</a:t>
            </a: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grpSp>
        <p:nvGrpSpPr>
          <p:cNvPr id="48" name="群組 47">
            <a:extLst>
              <a:ext uri="{FF2B5EF4-FFF2-40B4-BE49-F238E27FC236}">
                <a16:creationId xmlns:a16="http://schemas.microsoft.com/office/drawing/2014/main" id="{0E2CBE5D-FBEE-4947-FBE7-1317653FF130}"/>
              </a:ext>
            </a:extLst>
          </p:cNvPr>
          <p:cNvGrpSpPr/>
          <p:nvPr/>
        </p:nvGrpSpPr>
        <p:grpSpPr>
          <a:xfrm>
            <a:off x="1071054" y="4308558"/>
            <a:ext cx="3092103" cy="364906"/>
            <a:chOff x="498377" y="4716850"/>
            <a:chExt cx="3092103" cy="364906"/>
          </a:xfrm>
        </p:grpSpPr>
        <p:sp>
          <p:nvSpPr>
            <p:cNvPr id="49" name="橢圓 48">
              <a:extLst>
                <a:ext uri="{FF2B5EF4-FFF2-40B4-BE49-F238E27FC236}">
                  <a16:creationId xmlns:a16="http://schemas.microsoft.com/office/drawing/2014/main" id="{65D8D3F8-A83A-4656-F7FD-4F0D206097A0}"/>
                </a:ext>
              </a:extLst>
            </p:cNvPr>
            <p:cNvSpPr/>
            <p:nvPr/>
          </p:nvSpPr>
          <p:spPr>
            <a:xfrm>
              <a:off x="498377" y="4716850"/>
              <a:ext cx="357808" cy="357808"/>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7</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68" name="橢圓 67">
              <a:extLst>
                <a:ext uri="{FF2B5EF4-FFF2-40B4-BE49-F238E27FC236}">
                  <a16:creationId xmlns:a16="http://schemas.microsoft.com/office/drawing/2014/main" id="{868526C6-4128-D22C-08E0-7BFE1C67DE1A}"/>
                </a:ext>
              </a:extLst>
            </p:cNvPr>
            <p:cNvSpPr/>
            <p:nvPr/>
          </p:nvSpPr>
          <p:spPr>
            <a:xfrm>
              <a:off x="1061594" y="4716850"/>
              <a:ext cx="357808" cy="357808"/>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3</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69" name="橢圓 68">
              <a:extLst>
                <a:ext uri="{FF2B5EF4-FFF2-40B4-BE49-F238E27FC236}">
                  <a16:creationId xmlns:a16="http://schemas.microsoft.com/office/drawing/2014/main" id="{6070E5E0-08DF-C5DE-B988-30D54ECA6A38}"/>
                </a:ext>
              </a:extLst>
            </p:cNvPr>
            <p:cNvSpPr/>
            <p:nvPr/>
          </p:nvSpPr>
          <p:spPr>
            <a:xfrm>
              <a:off x="1611393" y="4716850"/>
              <a:ext cx="357808" cy="357808"/>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5</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70" name="橢圓 69">
              <a:extLst>
                <a:ext uri="{FF2B5EF4-FFF2-40B4-BE49-F238E27FC236}">
                  <a16:creationId xmlns:a16="http://schemas.microsoft.com/office/drawing/2014/main" id="{C57D612A-C518-B72F-8AFA-1F214D2F7245}"/>
                </a:ext>
              </a:extLst>
            </p:cNvPr>
            <p:cNvSpPr/>
            <p:nvPr/>
          </p:nvSpPr>
          <p:spPr>
            <a:xfrm>
              <a:off x="2161192" y="4716850"/>
              <a:ext cx="357808" cy="357808"/>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1</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71" name="橢圓 70">
              <a:extLst>
                <a:ext uri="{FF2B5EF4-FFF2-40B4-BE49-F238E27FC236}">
                  <a16:creationId xmlns:a16="http://schemas.microsoft.com/office/drawing/2014/main" id="{620BDBF6-39D6-CA4C-C37F-6B22FE471BCD}"/>
                </a:ext>
              </a:extLst>
            </p:cNvPr>
            <p:cNvSpPr/>
            <p:nvPr/>
          </p:nvSpPr>
          <p:spPr>
            <a:xfrm>
              <a:off x="2710991" y="4716850"/>
              <a:ext cx="357808" cy="357808"/>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5</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72" name="橢圓 71">
              <a:extLst>
                <a:ext uri="{FF2B5EF4-FFF2-40B4-BE49-F238E27FC236}">
                  <a16:creationId xmlns:a16="http://schemas.microsoft.com/office/drawing/2014/main" id="{3FD1AA40-1B17-AA86-281B-F155BFAA3F58}"/>
                </a:ext>
              </a:extLst>
            </p:cNvPr>
            <p:cNvSpPr/>
            <p:nvPr/>
          </p:nvSpPr>
          <p:spPr>
            <a:xfrm>
              <a:off x="3232672" y="4723948"/>
              <a:ext cx="357808" cy="357808"/>
            </a:xfrm>
            <a:prstGeom prst="ellipse">
              <a:avLst/>
            </a:prstGeom>
            <a:solidFill>
              <a:schemeClr val="bg2"/>
            </a:solidFill>
            <a:ln>
              <a:solidFill>
                <a:schemeClr val="tx1"/>
              </a:solid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9</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grpSp>
      <p:sp>
        <p:nvSpPr>
          <p:cNvPr id="73" name="文字方塊 72">
            <a:extLst>
              <a:ext uri="{FF2B5EF4-FFF2-40B4-BE49-F238E27FC236}">
                <a16:creationId xmlns:a16="http://schemas.microsoft.com/office/drawing/2014/main" id="{CA30B94F-0324-ABA7-4EC0-65F4CC243904}"/>
              </a:ext>
            </a:extLst>
          </p:cNvPr>
          <p:cNvSpPr txBox="1"/>
          <p:nvPr/>
        </p:nvSpPr>
        <p:spPr>
          <a:xfrm>
            <a:off x="4202131" y="4188826"/>
            <a:ext cx="782415"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TW" sz="2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a:t>
            </a:r>
            <a:endParaRPr kumimoji="0" lang="zh-TW" altLang="en-US" sz="2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77" name="文字方塊 76">
            <a:extLst>
              <a:ext uri="{FF2B5EF4-FFF2-40B4-BE49-F238E27FC236}">
                <a16:creationId xmlns:a16="http://schemas.microsoft.com/office/drawing/2014/main" id="{A5C39E0B-3E6B-8BBF-3602-9EE7D71F11AB}"/>
              </a:ext>
            </a:extLst>
          </p:cNvPr>
          <p:cNvSpPr txBox="1"/>
          <p:nvPr/>
        </p:nvSpPr>
        <p:spPr>
          <a:xfrm>
            <a:off x="1416636" y="5606909"/>
            <a:ext cx="9674727" cy="95410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TW" sz="2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By generating artificial data with different rules, we can know what are the key factors for the success of pre-training.</a:t>
            </a:r>
            <a:endParaRPr kumimoji="0" lang="zh-TW" altLang="en-US" sz="2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1940998821"/>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a:extLst>
              <a:ext uri="{FF2B5EF4-FFF2-40B4-BE49-F238E27FC236}">
                <a16:creationId xmlns:a16="http://schemas.microsoft.com/office/drawing/2014/main" id="{BD003F00-8FEF-59DE-268B-19370C727CBE}"/>
              </a:ext>
            </a:extLst>
          </p:cNvPr>
          <p:cNvSpPr txBox="1"/>
          <p:nvPr/>
        </p:nvSpPr>
        <p:spPr>
          <a:xfrm>
            <a:off x="87075" y="276054"/>
            <a:ext cx="1809750"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2800" b="1" i="1" u="sng"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Pre-train</a:t>
            </a:r>
            <a:endParaRPr kumimoji="0" lang="zh-TW" altLang="en-US" sz="2800" b="1" i="1" u="sng"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34" name="文字方塊 33">
            <a:extLst>
              <a:ext uri="{FF2B5EF4-FFF2-40B4-BE49-F238E27FC236}">
                <a16:creationId xmlns:a16="http://schemas.microsoft.com/office/drawing/2014/main" id="{175A34E6-6DB1-0EF9-D405-B3D41235C9AF}"/>
              </a:ext>
            </a:extLst>
          </p:cNvPr>
          <p:cNvSpPr txBox="1"/>
          <p:nvPr/>
        </p:nvSpPr>
        <p:spPr>
          <a:xfrm>
            <a:off x="1781028" y="2134301"/>
            <a:ext cx="4096328" cy="46166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Token generation by rules</a:t>
            </a: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50" name="矩形: 圓角 49">
            <a:extLst>
              <a:ext uri="{FF2B5EF4-FFF2-40B4-BE49-F238E27FC236}">
                <a16:creationId xmlns:a16="http://schemas.microsoft.com/office/drawing/2014/main" id="{3DFC17B0-3130-1EFD-DCBD-E7D82E1AC7C5}"/>
              </a:ext>
            </a:extLst>
          </p:cNvPr>
          <p:cNvSpPr/>
          <p:nvPr/>
        </p:nvSpPr>
        <p:spPr>
          <a:xfrm>
            <a:off x="6708525" y="3141466"/>
            <a:ext cx="5019297" cy="1171047"/>
          </a:xfrm>
          <a:prstGeom prst="roundRect">
            <a:avLst/>
          </a:prstGeom>
          <a:ln w="57150">
            <a:solidFill>
              <a:schemeClr val="accent2"/>
            </a:solid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2800" b="1"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51" name="文字方塊 50">
            <a:extLst>
              <a:ext uri="{FF2B5EF4-FFF2-40B4-BE49-F238E27FC236}">
                <a16:creationId xmlns:a16="http://schemas.microsoft.com/office/drawing/2014/main" id="{6051BBEB-4268-4F1B-5F62-4654CE976311}"/>
              </a:ext>
            </a:extLst>
          </p:cNvPr>
          <p:cNvSpPr txBox="1"/>
          <p:nvPr/>
        </p:nvSpPr>
        <p:spPr>
          <a:xfrm>
            <a:off x="6597364" y="4601037"/>
            <a:ext cx="1111321"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[CLS]</a:t>
            </a:r>
            <a:endPar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cxnSp>
        <p:nvCxnSpPr>
          <p:cNvPr id="52" name="直線單箭頭接點 51">
            <a:extLst>
              <a:ext uri="{FF2B5EF4-FFF2-40B4-BE49-F238E27FC236}">
                <a16:creationId xmlns:a16="http://schemas.microsoft.com/office/drawing/2014/main" id="{B33BD52C-7DBA-8393-409A-4474EF636C33}"/>
              </a:ext>
            </a:extLst>
          </p:cNvPr>
          <p:cNvCxnSpPr>
            <a:cxnSpLocks/>
          </p:cNvCxnSpPr>
          <p:nvPr/>
        </p:nvCxnSpPr>
        <p:spPr>
          <a:xfrm flipV="1">
            <a:off x="7129447" y="4341287"/>
            <a:ext cx="0" cy="35151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3" name="直線單箭頭接點 52">
            <a:extLst>
              <a:ext uri="{FF2B5EF4-FFF2-40B4-BE49-F238E27FC236}">
                <a16:creationId xmlns:a16="http://schemas.microsoft.com/office/drawing/2014/main" id="{6C2B2B68-38D3-C9FF-E20A-3A682238F7E9}"/>
              </a:ext>
            </a:extLst>
          </p:cNvPr>
          <p:cNvCxnSpPr>
            <a:cxnSpLocks/>
          </p:cNvCxnSpPr>
          <p:nvPr/>
        </p:nvCxnSpPr>
        <p:spPr>
          <a:xfrm flipV="1">
            <a:off x="8183664" y="4341287"/>
            <a:ext cx="0" cy="35151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4" name="直線單箭頭接點 53">
            <a:extLst>
              <a:ext uri="{FF2B5EF4-FFF2-40B4-BE49-F238E27FC236}">
                <a16:creationId xmlns:a16="http://schemas.microsoft.com/office/drawing/2014/main" id="{F1E9A795-C89B-8EF8-C616-282F5DCAD957}"/>
              </a:ext>
            </a:extLst>
          </p:cNvPr>
          <p:cNvCxnSpPr>
            <a:cxnSpLocks/>
          </p:cNvCxnSpPr>
          <p:nvPr/>
        </p:nvCxnSpPr>
        <p:spPr>
          <a:xfrm flipV="1">
            <a:off x="9204249" y="4341287"/>
            <a:ext cx="0" cy="35151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5" name="直線單箭頭接點 54">
            <a:extLst>
              <a:ext uri="{FF2B5EF4-FFF2-40B4-BE49-F238E27FC236}">
                <a16:creationId xmlns:a16="http://schemas.microsoft.com/office/drawing/2014/main" id="{492EADA8-1489-3ED4-3310-84E248A0DBAE}"/>
              </a:ext>
            </a:extLst>
          </p:cNvPr>
          <p:cNvCxnSpPr>
            <a:cxnSpLocks/>
          </p:cNvCxnSpPr>
          <p:nvPr/>
        </p:nvCxnSpPr>
        <p:spPr>
          <a:xfrm flipV="1">
            <a:off x="10258465" y="4341287"/>
            <a:ext cx="0" cy="35151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6" name="直線單箭頭接點 55">
            <a:extLst>
              <a:ext uri="{FF2B5EF4-FFF2-40B4-BE49-F238E27FC236}">
                <a16:creationId xmlns:a16="http://schemas.microsoft.com/office/drawing/2014/main" id="{AB60D759-BBF3-4175-B0B2-FEE7DC21F6EF}"/>
              </a:ext>
            </a:extLst>
          </p:cNvPr>
          <p:cNvCxnSpPr>
            <a:cxnSpLocks/>
          </p:cNvCxnSpPr>
          <p:nvPr/>
        </p:nvCxnSpPr>
        <p:spPr>
          <a:xfrm flipV="1">
            <a:off x="7114526" y="2789949"/>
            <a:ext cx="0" cy="35151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7" name="矩形 56">
            <a:extLst>
              <a:ext uri="{FF2B5EF4-FFF2-40B4-BE49-F238E27FC236}">
                <a16:creationId xmlns:a16="http://schemas.microsoft.com/office/drawing/2014/main" id="{05FDEE07-BE50-313C-BF06-6D89F0EC933B}"/>
              </a:ext>
            </a:extLst>
          </p:cNvPr>
          <p:cNvSpPr/>
          <p:nvPr/>
        </p:nvSpPr>
        <p:spPr>
          <a:xfrm rot="5400000">
            <a:off x="6929969" y="2447530"/>
            <a:ext cx="360000" cy="195209"/>
          </a:xfrm>
          <a:prstGeom prst="rect">
            <a:avLst/>
          </a:prstGeom>
        </p:spPr>
        <p:style>
          <a:lnRef idx="0">
            <a:schemeClr val="accent4"/>
          </a:lnRef>
          <a:fillRef idx="3">
            <a:schemeClr val="accent4"/>
          </a:fillRef>
          <a:effectRef idx="3">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58" name="矩形: 圓角 57">
            <a:extLst>
              <a:ext uri="{FF2B5EF4-FFF2-40B4-BE49-F238E27FC236}">
                <a16:creationId xmlns:a16="http://schemas.microsoft.com/office/drawing/2014/main" id="{A24B9E3E-98D1-EE6B-4259-EE1CBFDDC426}"/>
              </a:ext>
            </a:extLst>
          </p:cNvPr>
          <p:cNvSpPr/>
          <p:nvPr/>
        </p:nvSpPr>
        <p:spPr>
          <a:xfrm>
            <a:off x="6348944" y="1538090"/>
            <a:ext cx="1548424" cy="446771"/>
          </a:xfrm>
          <a:prstGeom prst="roundRect">
            <a:avLst/>
          </a:prstGeom>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Linear</a:t>
            </a:r>
          </a:p>
        </p:txBody>
      </p:sp>
      <p:cxnSp>
        <p:nvCxnSpPr>
          <p:cNvPr id="59" name="直線單箭頭接點 58">
            <a:extLst>
              <a:ext uri="{FF2B5EF4-FFF2-40B4-BE49-F238E27FC236}">
                <a16:creationId xmlns:a16="http://schemas.microsoft.com/office/drawing/2014/main" id="{E42FBDE1-0697-C797-B396-5CFE6555ED81}"/>
              </a:ext>
            </a:extLst>
          </p:cNvPr>
          <p:cNvCxnSpPr>
            <a:cxnSpLocks/>
          </p:cNvCxnSpPr>
          <p:nvPr/>
        </p:nvCxnSpPr>
        <p:spPr>
          <a:xfrm flipV="1">
            <a:off x="7107834" y="1227396"/>
            <a:ext cx="0" cy="35151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0" name="直線單箭頭接點 59">
            <a:extLst>
              <a:ext uri="{FF2B5EF4-FFF2-40B4-BE49-F238E27FC236}">
                <a16:creationId xmlns:a16="http://schemas.microsoft.com/office/drawing/2014/main" id="{79CB2C76-2C84-8D7B-9BE5-EA602484291C}"/>
              </a:ext>
            </a:extLst>
          </p:cNvPr>
          <p:cNvCxnSpPr>
            <a:cxnSpLocks/>
          </p:cNvCxnSpPr>
          <p:nvPr/>
        </p:nvCxnSpPr>
        <p:spPr>
          <a:xfrm flipV="1">
            <a:off x="7114526" y="1984862"/>
            <a:ext cx="0" cy="35151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1" name="矩形 60">
            <a:extLst>
              <a:ext uri="{FF2B5EF4-FFF2-40B4-BE49-F238E27FC236}">
                <a16:creationId xmlns:a16="http://schemas.microsoft.com/office/drawing/2014/main" id="{E73B7F8D-43D1-4F47-EC88-68E502A22AC9}"/>
              </a:ext>
            </a:extLst>
          </p:cNvPr>
          <p:cNvSpPr/>
          <p:nvPr/>
        </p:nvSpPr>
        <p:spPr>
          <a:xfrm>
            <a:off x="6508824" y="744130"/>
            <a:ext cx="1198020" cy="46166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pos/neg</a:t>
            </a: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cxnSp>
        <p:nvCxnSpPr>
          <p:cNvPr id="71" name="直線單箭頭接點 70">
            <a:extLst>
              <a:ext uri="{FF2B5EF4-FFF2-40B4-BE49-F238E27FC236}">
                <a16:creationId xmlns:a16="http://schemas.microsoft.com/office/drawing/2014/main" id="{47FD101D-F52E-81B6-0DCE-3864C3E53D92}"/>
              </a:ext>
            </a:extLst>
          </p:cNvPr>
          <p:cNvCxnSpPr>
            <a:cxnSpLocks/>
          </p:cNvCxnSpPr>
          <p:nvPr/>
        </p:nvCxnSpPr>
        <p:spPr>
          <a:xfrm flipV="1">
            <a:off x="8183664" y="5122473"/>
            <a:ext cx="0" cy="630000"/>
          </a:xfrm>
          <a:prstGeom prst="straightConnector1">
            <a:avLst/>
          </a:prstGeom>
          <a:ln w="57150">
            <a:solidFill>
              <a:srgbClr val="0000FF"/>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72" name="直線單箭頭接點 71">
            <a:extLst>
              <a:ext uri="{FF2B5EF4-FFF2-40B4-BE49-F238E27FC236}">
                <a16:creationId xmlns:a16="http://schemas.microsoft.com/office/drawing/2014/main" id="{007821C3-8C7F-A58D-CCF5-D69AB24F23A4}"/>
              </a:ext>
            </a:extLst>
          </p:cNvPr>
          <p:cNvCxnSpPr>
            <a:cxnSpLocks/>
          </p:cNvCxnSpPr>
          <p:nvPr/>
        </p:nvCxnSpPr>
        <p:spPr>
          <a:xfrm flipV="1">
            <a:off x="9223299" y="5122473"/>
            <a:ext cx="0" cy="630000"/>
          </a:xfrm>
          <a:prstGeom prst="straightConnector1">
            <a:avLst/>
          </a:prstGeom>
          <a:ln w="57150">
            <a:solidFill>
              <a:srgbClr val="0000FF"/>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73" name="直線單箭頭接點 72">
            <a:extLst>
              <a:ext uri="{FF2B5EF4-FFF2-40B4-BE49-F238E27FC236}">
                <a16:creationId xmlns:a16="http://schemas.microsoft.com/office/drawing/2014/main" id="{FC9EAA48-565E-78EE-6D16-735EA9E41787}"/>
              </a:ext>
            </a:extLst>
          </p:cNvPr>
          <p:cNvCxnSpPr>
            <a:cxnSpLocks/>
          </p:cNvCxnSpPr>
          <p:nvPr/>
        </p:nvCxnSpPr>
        <p:spPr>
          <a:xfrm flipV="1">
            <a:off x="10257982" y="5122473"/>
            <a:ext cx="0" cy="630000"/>
          </a:xfrm>
          <a:prstGeom prst="straightConnector1">
            <a:avLst/>
          </a:prstGeom>
          <a:ln w="57150">
            <a:solidFill>
              <a:srgbClr val="0000FF"/>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74" name="直線單箭頭接點 73">
            <a:extLst>
              <a:ext uri="{FF2B5EF4-FFF2-40B4-BE49-F238E27FC236}">
                <a16:creationId xmlns:a16="http://schemas.microsoft.com/office/drawing/2014/main" id="{241561CA-6CD7-370C-A07F-7E078C0C1788}"/>
              </a:ext>
            </a:extLst>
          </p:cNvPr>
          <p:cNvCxnSpPr>
            <a:cxnSpLocks/>
          </p:cNvCxnSpPr>
          <p:nvPr/>
        </p:nvCxnSpPr>
        <p:spPr>
          <a:xfrm flipV="1">
            <a:off x="11314648" y="5122473"/>
            <a:ext cx="0" cy="630000"/>
          </a:xfrm>
          <a:prstGeom prst="straightConnector1">
            <a:avLst/>
          </a:prstGeom>
          <a:ln w="57150">
            <a:solidFill>
              <a:srgbClr val="0000FF"/>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79" name="直線單箭頭接點 78">
            <a:extLst>
              <a:ext uri="{FF2B5EF4-FFF2-40B4-BE49-F238E27FC236}">
                <a16:creationId xmlns:a16="http://schemas.microsoft.com/office/drawing/2014/main" id="{13F88898-33AE-0144-1CBA-9E96D2692147}"/>
              </a:ext>
            </a:extLst>
          </p:cNvPr>
          <p:cNvCxnSpPr>
            <a:cxnSpLocks/>
          </p:cNvCxnSpPr>
          <p:nvPr/>
        </p:nvCxnSpPr>
        <p:spPr>
          <a:xfrm flipV="1">
            <a:off x="11305821" y="4341287"/>
            <a:ext cx="0" cy="35151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3" name="文字方塊 82">
            <a:extLst>
              <a:ext uri="{FF2B5EF4-FFF2-40B4-BE49-F238E27FC236}">
                <a16:creationId xmlns:a16="http://schemas.microsoft.com/office/drawing/2014/main" id="{1B68DF56-A714-8B57-9F00-ED6BD31BA67C}"/>
              </a:ext>
            </a:extLst>
          </p:cNvPr>
          <p:cNvSpPr txBox="1"/>
          <p:nvPr/>
        </p:nvSpPr>
        <p:spPr>
          <a:xfrm>
            <a:off x="7688874" y="5642240"/>
            <a:ext cx="847868"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2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the</a:t>
            </a:r>
            <a:endParaRPr kumimoji="0" lang="zh-TW" altLang="en-US" sz="2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84" name="文字方塊 83">
            <a:extLst>
              <a:ext uri="{FF2B5EF4-FFF2-40B4-BE49-F238E27FC236}">
                <a16:creationId xmlns:a16="http://schemas.microsoft.com/office/drawing/2014/main" id="{755C75FB-680B-E778-BDB0-C28081A8F5B7}"/>
              </a:ext>
            </a:extLst>
          </p:cNvPr>
          <p:cNvSpPr txBox="1"/>
          <p:nvPr/>
        </p:nvSpPr>
        <p:spPr>
          <a:xfrm>
            <a:off x="9861017" y="5670792"/>
            <a:ext cx="847868"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2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is</a:t>
            </a:r>
            <a:endParaRPr kumimoji="0" lang="zh-TW" altLang="en-US" sz="2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85" name="文字方塊 84">
            <a:extLst>
              <a:ext uri="{FF2B5EF4-FFF2-40B4-BE49-F238E27FC236}">
                <a16:creationId xmlns:a16="http://schemas.microsoft.com/office/drawing/2014/main" id="{9C77CDB6-2A6F-1F11-D74C-508BDFF0059A}"/>
              </a:ext>
            </a:extLst>
          </p:cNvPr>
          <p:cNvSpPr txBox="1"/>
          <p:nvPr/>
        </p:nvSpPr>
        <p:spPr>
          <a:xfrm>
            <a:off x="8703618" y="5656009"/>
            <a:ext cx="1156334"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2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movie</a:t>
            </a:r>
            <a:endParaRPr kumimoji="0" lang="zh-TW" altLang="en-US" sz="2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86" name="文字方塊 85">
            <a:extLst>
              <a:ext uri="{FF2B5EF4-FFF2-40B4-BE49-F238E27FC236}">
                <a16:creationId xmlns:a16="http://schemas.microsoft.com/office/drawing/2014/main" id="{DFB426BF-BD95-39E7-00C6-5F9DAFE6CE6E}"/>
              </a:ext>
            </a:extLst>
          </p:cNvPr>
          <p:cNvSpPr txBox="1"/>
          <p:nvPr/>
        </p:nvSpPr>
        <p:spPr>
          <a:xfrm>
            <a:off x="10740969" y="5670792"/>
            <a:ext cx="1144890"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2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good</a:t>
            </a:r>
            <a:endParaRPr kumimoji="0" lang="zh-TW" altLang="en-US" sz="2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graphicFrame>
        <p:nvGraphicFramePr>
          <p:cNvPr id="91" name="表格 6">
            <a:extLst>
              <a:ext uri="{FF2B5EF4-FFF2-40B4-BE49-F238E27FC236}">
                <a16:creationId xmlns:a16="http://schemas.microsoft.com/office/drawing/2014/main" id="{1F6FCD2A-2D4E-37CB-ECBC-073625E73BF5}"/>
              </a:ext>
            </a:extLst>
          </p:cNvPr>
          <p:cNvGraphicFramePr>
            <a:graphicFrameLocks/>
          </p:cNvGraphicFramePr>
          <p:nvPr/>
        </p:nvGraphicFramePr>
        <p:xfrm>
          <a:off x="803122" y="2772237"/>
          <a:ext cx="2323776" cy="3657600"/>
        </p:xfrm>
        <a:graphic>
          <a:graphicData uri="http://schemas.openxmlformats.org/drawingml/2006/table">
            <a:tbl>
              <a:tblPr firstRow="1" bandRow="1">
                <a:tableStyleId>{5940675A-B579-460E-94D1-54222C63F5DA}</a:tableStyleId>
              </a:tblPr>
              <a:tblGrid>
                <a:gridCol w="1161888">
                  <a:extLst>
                    <a:ext uri="{9D8B030D-6E8A-4147-A177-3AD203B41FA5}">
                      <a16:colId xmlns:a16="http://schemas.microsoft.com/office/drawing/2014/main" val="3852959223"/>
                    </a:ext>
                  </a:extLst>
                </a:gridCol>
                <a:gridCol w="1161888">
                  <a:extLst>
                    <a:ext uri="{9D8B030D-6E8A-4147-A177-3AD203B41FA5}">
                      <a16:colId xmlns:a16="http://schemas.microsoft.com/office/drawing/2014/main" val="1642699507"/>
                    </a:ext>
                  </a:extLst>
                </a:gridCol>
              </a:tblGrid>
              <a:tr h="407303">
                <a:tc>
                  <a:txBody>
                    <a:bodyPr/>
                    <a:lstStyle/>
                    <a:p>
                      <a:pPr algn="ctr"/>
                      <a:r>
                        <a:rPr lang="en-US" altLang="zh-TW" sz="2400" dirty="0"/>
                        <a:t>ID</a:t>
                      </a:r>
                      <a:endParaRPr lang="zh-TW" altLang="en-US" sz="2400" dirty="0"/>
                    </a:p>
                  </a:txBody>
                  <a:tcPr/>
                </a:tc>
                <a:tc>
                  <a:txBody>
                    <a:bodyPr/>
                    <a:lstStyle/>
                    <a:p>
                      <a:pPr algn="ctr"/>
                      <a:r>
                        <a:rPr lang="en-US" altLang="zh-TW" sz="2400" dirty="0"/>
                        <a:t>text</a:t>
                      </a:r>
                      <a:endParaRPr lang="zh-TW" altLang="en-US" sz="2400" dirty="0"/>
                    </a:p>
                  </a:txBody>
                  <a:tcPr/>
                </a:tc>
                <a:extLst>
                  <a:ext uri="{0D108BD9-81ED-4DB2-BD59-A6C34878D82A}">
                    <a16:rowId xmlns:a16="http://schemas.microsoft.com/office/drawing/2014/main" val="1611557005"/>
                  </a:ext>
                </a:extLst>
              </a:tr>
              <a:tr h="407303">
                <a:tc>
                  <a:txBody>
                    <a:bodyPr/>
                    <a:lstStyle/>
                    <a:p>
                      <a:pPr algn="ctr"/>
                      <a:r>
                        <a:rPr lang="en-US" altLang="zh-TW" sz="2400" dirty="0"/>
                        <a:t>1</a:t>
                      </a:r>
                      <a:endParaRPr lang="zh-TW" altLang="en-US" sz="2400" dirty="0"/>
                    </a:p>
                  </a:txBody>
                  <a:tcPr/>
                </a:tc>
                <a:tc>
                  <a:txBody>
                    <a:bodyPr/>
                    <a:lstStyle/>
                    <a:p>
                      <a:pPr algn="ctr"/>
                      <a:r>
                        <a:rPr lang="en-US" altLang="zh-TW" sz="2400" dirty="0"/>
                        <a:t>the</a:t>
                      </a:r>
                      <a:endParaRPr lang="zh-TW" altLang="en-US" sz="2400" dirty="0"/>
                    </a:p>
                  </a:txBody>
                  <a:tcPr/>
                </a:tc>
                <a:extLst>
                  <a:ext uri="{0D108BD9-81ED-4DB2-BD59-A6C34878D82A}">
                    <a16:rowId xmlns:a16="http://schemas.microsoft.com/office/drawing/2014/main" val="459988974"/>
                  </a:ext>
                </a:extLst>
              </a:tr>
              <a:tr h="407303">
                <a:tc>
                  <a:txBody>
                    <a:bodyPr/>
                    <a:lstStyle/>
                    <a:p>
                      <a:pPr algn="ctr"/>
                      <a:r>
                        <a:rPr lang="en-US" altLang="zh-TW" sz="2400" dirty="0"/>
                        <a:t>2</a:t>
                      </a:r>
                      <a:endParaRPr lang="zh-TW" altLang="en-US" sz="2400" dirty="0"/>
                    </a:p>
                  </a:txBody>
                  <a:tcPr/>
                </a:tc>
                <a:tc>
                  <a:txBody>
                    <a:bodyPr/>
                    <a:lstStyle/>
                    <a:p>
                      <a:pPr algn="ctr"/>
                      <a:r>
                        <a:rPr lang="en-US" altLang="zh-TW" sz="2400" dirty="0"/>
                        <a:t>a</a:t>
                      </a:r>
                      <a:endParaRPr lang="zh-TW" altLang="en-US" sz="2400" dirty="0"/>
                    </a:p>
                  </a:txBody>
                  <a:tcPr/>
                </a:tc>
                <a:extLst>
                  <a:ext uri="{0D108BD9-81ED-4DB2-BD59-A6C34878D82A}">
                    <a16:rowId xmlns:a16="http://schemas.microsoft.com/office/drawing/2014/main" val="2792319949"/>
                  </a:ext>
                </a:extLst>
              </a:tr>
              <a:tr h="407303">
                <a:tc>
                  <a:txBody>
                    <a:bodyPr/>
                    <a:lstStyle/>
                    <a:p>
                      <a:pPr algn="ctr"/>
                      <a:r>
                        <a:rPr lang="en-US" altLang="zh-TW" sz="2400" dirty="0"/>
                        <a:t>3</a:t>
                      </a:r>
                      <a:endParaRPr lang="zh-TW" altLang="en-US" sz="2400" dirty="0"/>
                    </a:p>
                  </a:txBody>
                  <a:tcPr/>
                </a:tc>
                <a:tc>
                  <a:txBody>
                    <a:bodyPr/>
                    <a:lstStyle/>
                    <a:p>
                      <a:pPr algn="ctr"/>
                      <a:r>
                        <a:rPr lang="en-US" altLang="zh-TW" sz="2400" dirty="0"/>
                        <a:t>Is</a:t>
                      </a:r>
                      <a:endParaRPr lang="zh-TW" altLang="en-US" sz="2400" dirty="0"/>
                    </a:p>
                  </a:txBody>
                  <a:tcPr/>
                </a:tc>
                <a:extLst>
                  <a:ext uri="{0D108BD9-81ED-4DB2-BD59-A6C34878D82A}">
                    <a16:rowId xmlns:a16="http://schemas.microsoft.com/office/drawing/2014/main" val="709338667"/>
                  </a:ext>
                </a:extLst>
              </a:tr>
              <a:tr h="407303">
                <a:tc>
                  <a:txBody>
                    <a:bodyPr/>
                    <a:lstStyle/>
                    <a:p>
                      <a:pPr algn="ctr"/>
                      <a:r>
                        <a:rPr lang="en-US" altLang="zh-TW" sz="2400" dirty="0"/>
                        <a:t>4</a:t>
                      </a:r>
                      <a:endParaRPr lang="zh-TW" altLang="en-US" sz="2400" dirty="0"/>
                    </a:p>
                  </a:txBody>
                  <a:tcPr/>
                </a:tc>
                <a:tc>
                  <a:txBody>
                    <a:bodyPr/>
                    <a:lstStyle/>
                    <a:p>
                      <a:pPr algn="ctr"/>
                      <a:r>
                        <a:rPr lang="en-US" altLang="zh-TW" sz="2400" dirty="0"/>
                        <a:t>good</a:t>
                      </a:r>
                      <a:endParaRPr lang="zh-TW" altLang="en-US" sz="2400" dirty="0"/>
                    </a:p>
                  </a:txBody>
                  <a:tcPr/>
                </a:tc>
                <a:extLst>
                  <a:ext uri="{0D108BD9-81ED-4DB2-BD59-A6C34878D82A}">
                    <a16:rowId xmlns:a16="http://schemas.microsoft.com/office/drawing/2014/main" val="2411120984"/>
                  </a:ext>
                </a:extLst>
              </a:tr>
              <a:tr h="407303">
                <a:tc>
                  <a:txBody>
                    <a:bodyPr/>
                    <a:lstStyle/>
                    <a:p>
                      <a:pPr algn="ctr"/>
                      <a:r>
                        <a:rPr lang="en-US" altLang="zh-TW" sz="2400" dirty="0"/>
                        <a:t>…</a:t>
                      </a:r>
                      <a:endParaRPr lang="zh-TW" altLang="en-US" sz="2400" dirty="0"/>
                    </a:p>
                  </a:txBody>
                  <a:tcPr/>
                </a:tc>
                <a:tc>
                  <a:txBody>
                    <a:bodyPr/>
                    <a:lstStyle/>
                    <a:p>
                      <a:pPr algn="ctr"/>
                      <a:r>
                        <a:rPr lang="en-US" altLang="zh-TW" sz="2400" dirty="0"/>
                        <a:t>…</a:t>
                      </a:r>
                      <a:endParaRPr lang="zh-TW" altLang="en-US" sz="2400" dirty="0"/>
                    </a:p>
                  </a:txBody>
                  <a:tcPr/>
                </a:tc>
                <a:extLst>
                  <a:ext uri="{0D108BD9-81ED-4DB2-BD59-A6C34878D82A}">
                    <a16:rowId xmlns:a16="http://schemas.microsoft.com/office/drawing/2014/main" val="3101507485"/>
                  </a:ext>
                </a:extLst>
              </a:tr>
              <a:tr h="407303">
                <a:tc>
                  <a:txBody>
                    <a:bodyPr/>
                    <a:lstStyle/>
                    <a:p>
                      <a:pPr algn="ctr"/>
                      <a:r>
                        <a:rPr lang="en-US" altLang="zh-TW" sz="2400" dirty="0"/>
                        <a:t>101</a:t>
                      </a:r>
                      <a:endParaRPr lang="zh-TW" altLang="en-US" sz="2400" dirty="0"/>
                    </a:p>
                  </a:txBody>
                  <a:tcPr/>
                </a:tc>
                <a:tc>
                  <a:txBody>
                    <a:bodyPr/>
                    <a:lstStyle/>
                    <a:p>
                      <a:pPr algn="ctr"/>
                      <a:r>
                        <a:rPr lang="en-US" altLang="zh-TW" sz="2400" dirty="0"/>
                        <a:t>movie</a:t>
                      </a:r>
                      <a:endParaRPr lang="zh-TW" altLang="en-US" sz="2400" dirty="0"/>
                    </a:p>
                  </a:txBody>
                  <a:tcPr/>
                </a:tc>
                <a:extLst>
                  <a:ext uri="{0D108BD9-81ED-4DB2-BD59-A6C34878D82A}">
                    <a16:rowId xmlns:a16="http://schemas.microsoft.com/office/drawing/2014/main" val="2280626592"/>
                  </a:ext>
                </a:extLst>
              </a:tr>
              <a:tr h="407303">
                <a:tc>
                  <a:txBody>
                    <a:bodyPr/>
                    <a:lstStyle/>
                    <a:p>
                      <a:pPr algn="ctr"/>
                      <a:r>
                        <a:rPr lang="en-US" altLang="zh-TW" sz="2400" dirty="0"/>
                        <a:t>…</a:t>
                      </a:r>
                      <a:endParaRPr lang="zh-TW" altLang="en-US" sz="2400" dirty="0"/>
                    </a:p>
                  </a:txBody>
                  <a:tcPr/>
                </a:tc>
                <a:tc>
                  <a:txBody>
                    <a:bodyPr/>
                    <a:lstStyle/>
                    <a:p>
                      <a:pPr algn="ctr"/>
                      <a:r>
                        <a:rPr lang="en-US" altLang="zh-TW" sz="2400" dirty="0"/>
                        <a:t>…</a:t>
                      </a:r>
                      <a:endParaRPr lang="zh-TW" altLang="en-US" sz="2400" dirty="0"/>
                    </a:p>
                  </a:txBody>
                  <a:tcPr/>
                </a:tc>
                <a:extLst>
                  <a:ext uri="{0D108BD9-81ED-4DB2-BD59-A6C34878D82A}">
                    <a16:rowId xmlns:a16="http://schemas.microsoft.com/office/drawing/2014/main" val="3127365446"/>
                  </a:ext>
                </a:extLst>
              </a:tr>
            </a:tbl>
          </a:graphicData>
        </a:graphic>
      </p:graphicFrame>
      <p:sp>
        <p:nvSpPr>
          <p:cNvPr id="94" name="橢圓 93">
            <a:extLst>
              <a:ext uri="{FF2B5EF4-FFF2-40B4-BE49-F238E27FC236}">
                <a16:creationId xmlns:a16="http://schemas.microsoft.com/office/drawing/2014/main" id="{CEB7BAD4-2899-90D8-D945-0F53A3576138}"/>
              </a:ext>
            </a:extLst>
          </p:cNvPr>
          <p:cNvSpPr/>
          <p:nvPr/>
        </p:nvSpPr>
        <p:spPr>
          <a:xfrm>
            <a:off x="7977990" y="4659850"/>
            <a:ext cx="357808" cy="357808"/>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1</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cxnSp>
        <p:nvCxnSpPr>
          <p:cNvPr id="4100" name="直線單箭頭接點 4099">
            <a:extLst>
              <a:ext uri="{FF2B5EF4-FFF2-40B4-BE49-F238E27FC236}">
                <a16:creationId xmlns:a16="http://schemas.microsoft.com/office/drawing/2014/main" id="{6FC0A3E3-C4F7-B311-55B3-765008762927}"/>
              </a:ext>
            </a:extLst>
          </p:cNvPr>
          <p:cNvCxnSpPr>
            <a:cxnSpLocks/>
          </p:cNvCxnSpPr>
          <p:nvPr/>
        </p:nvCxnSpPr>
        <p:spPr>
          <a:xfrm>
            <a:off x="4266417" y="3687749"/>
            <a:ext cx="2330947"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03" name="直線接點 4102">
            <a:extLst>
              <a:ext uri="{FF2B5EF4-FFF2-40B4-BE49-F238E27FC236}">
                <a16:creationId xmlns:a16="http://schemas.microsoft.com/office/drawing/2014/main" id="{D7B9BD47-D2D5-E3AC-3721-641062B0D090}"/>
              </a:ext>
            </a:extLst>
          </p:cNvPr>
          <p:cNvCxnSpPr>
            <a:cxnSpLocks/>
          </p:cNvCxnSpPr>
          <p:nvPr/>
        </p:nvCxnSpPr>
        <p:spPr>
          <a:xfrm>
            <a:off x="4226496" y="2595966"/>
            <a:ext cx="0" cy="1091783"/>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05" name="矩形 104">
            <a:extLst>
              <a:ext uri="{FF2B5EF4-FFF2-40B4-BE49-F238E27FC236}">
                <a16:creationId xmlns:a16="http://schemas.microsoft.com/office/drawing/2014/main" id="{BD54BE1E-F4E1-02C2-07FE-312E9DEDF4FE}"/>
              </a:ext>
            </a:extLst>
          </p:cNvPr>
          <p:cNvSpPr/>
          <p:nvPr/>
        </p:nvSpPr>
        <p:spPr>
          <a:xfrm>
            <a:off x="7646180" y="3725044"/>
            <a:ext cx="3271209" cy="46166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(take token IDs as input)</a:t>
            </a: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grpSp>
        <p:nvGrpSpPr>
          <p:cNvPr id="4106" name="群組 4105">
            <a:extLst>
              <a:ext uri="{FF2B5EF4-FFF2-40B4-BE49-F238E27FC236}">
                <a16:creationId xmlns:a16="http://schemas.microsoft.com/office/drawing/2014/main" id="{3A31D02D-62B6-BFD3-1887-15341D4282D7}"/>
              </a:ext>
            </a:extLst>
          </p:cNvPr>
          <p:cNvGrpSpPr/>
          <p:nvPr/>
        </p:nvGrpSpPr>
        <p:grpSpPr>
          <a:xfrm>
            <a:off x="8886104" y="4671789"/>
            <a:ext cx="647268" cy="390913"/>
            <a:chOff x="4236215" y="5164915"/>
            <a:chExt cx="647268" cy="390913"/>
          </a:xfrm>
        </p:grpSpPr>
        <p:sp>
          <p:nvSpPr>
            <p:cNvPr id="106" name="橢圓 105">
              <a:extLst>
                <a:ext uri="{FF2B5EF4-FFF2-40B4-BE49-F238E27FC236}">
                  <a16:creationId xmlns:a16="http://schemas.microsoft.com/office/drawing/2014/main" id="{2D2D8C3F-89A2-698B-FAB0-C93AAFE6706F}"/>
                </a:ext>
              </a:extLst>
            </p:cNvPr>
            <p:cNvSpPr/>
            <p:nvPr/>
          </p:nvSpPr>
          <p:spPr>
            <a:xfrm>
              <a:off x="4380999" y="5164915"/>
              <a:ext cx="357808" cy="357808"/>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4105" name="文字方塊 4104">
              <a:extLst>
                <a:ext uri="{FF2B5EF4-FFF2-40B4-BE49-F238E27FC236}">
                  <a16:creationId xmlns:a16="http://schemas.microsoft.com/office/drawing/2014/main" id="{090E8D50-6A22-57BA-AF9A-76EFF1AE5C25}"/>
                </a:ext>
              </a:extLst>
            </p:cNvPr>
            <p:cNvSpPr txBox="1"/>
            <p:nvPr/>
          </p:nvSpPr>
          <p:spPr>
            <a:xfrm>
              <a:off x="4236215" y="5186496"/>
              <a:ext cx="647268"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101</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grpSp>
      <p:grpSp>
        <p:nvGrpSpPr>
          <p:cNvPr id="109" name="群組 108">
            <a:extLst>
              <a:ext uri="{FF2B5EF4-FFF2-40B4-BE49-F238E27FC236}">
                <a16:creationId xmlns:a16="http://schemas.microsoft.com/office/drawing/2014/main" id="{047770BF-A80F-2683-65DD-173775F81FC1}"/>
              </a:ext>
            </a:extLst>
          </p:cNvPr>
          <p:cNvGrpSpPr/>
          <p:nvPr/>
        </p:nvGrpSpPr>
        <p:grpSpPr>
          <a:xfrm>
            <a:off x="9919554" y="4668760"/>
            <a:ext cx="647268" cy="369332"/>
            <a:chOff x="4237463" y="5156250"/>
            <a:chExt cx="647268" cy="369332"/>
          </a:xfrm>
        </p:grpSpPr>
        <p:sp>
          <p:nvSpPr>
            <p:cNvPr id="110" name="橢圓 109">
              <a:extLst>
                <a:ext uri="{FF2B5EF4-FFF2-40B4-BE49-F238E27FC236}">
                  <a16:creationId xmlns:a16="http://schemas.microsoft.com/office/drawing/2014/main" id="{6F94BA69-17C8-CF57-F8E9-0A1E705A707D}"/>
                </a:ext>
              </a:extLst>
            </p:cNvPr>
            <p:cNvSpPr/>
            <p:nvPr/>
          </p:nvSpPr>
          <p:spPr>
            <a:xfrm>
              <a:off x="4380999" y="5164915"/>
              <a:ext cx="357808" cy="357808"/>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111" name="文字方塊 110">
              <a:extLst>
                <a:ext uri="{FF2B5EF4-FFF2-40B4-BE49-F238E27FC236}">
                  <a16:creationId xmlns:a16="http://schemas.microsoft.com/office/drawing/2014/main" id="{9211A2AD-5323-F851-9460-ECAE1CE2EAC5}"/>
                </a:ext>
              </a:extLst>
            </p:cNvPr>
            <p:cNvSpPr txBox="1"/>
            <p:nvPr/>
          </p:nvSpPr>
          <p:spPr>
            <a:xfrm>
              <a:off x="4237463" y="5156250"/>
              <a:ext cx="647268"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3</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grpSp>
      <p:grpSp>
        <p:nvGrpSpPr>
          <p:cNvPr id="112" name="群組 111">
            <a:extLst>
              <a:ext uri="{FF2B5EF4-FFF2-40B4-BE49-F238E27FC236}">
                <a16:creationId xmlns:a16="http://schemas.microsoft.com/office/drawing/2014/main" id="{0CFC82F3-414B-9276-20AB-EBCAB8EC97FF}"/>
              </a:ext>
            </a:extLst>
          </p:cNvPr>
          <p:cNvGrpSpPr/>
          <p:nvPr/>
        </p:nvGrpSpPr>
        <p:grpSpPr>
          <a:xfrm>
            <a:off x="10958492" y="4703521"/>
            <a:ext cx="647268" cy="384212"/>
            <a:chOff x="4225676" y="5164915"/>
            <a:chExt cx="647268" cy="384212"/>
          </a:xfrm>
        </p:grpSpPr>
        <p:sp>
          <p:nvSpPr>
            <p:cNvPr id="113" name="橢圓 112">
              <a:extLst>
                <a:ext uri="{FF2B5EF4-FFF2-40B4-BE49-F238E27FC236}">
                  <a16:creationId xmlns:a16="http://schemas.microsoft.com/office/drawing/2014/main" id="{C8991BC9-9302-C2DD-0600-47866141142F}"/>
                </a:ext>
              </a:extLst>
            </p:cNvPr>
            <p:cNvSpPr/>
            <p:nvPr/>
          </p:nvSpPr>
          <p:spPr>
            <a:xfrm>
              <a:off x="4380999" y="5164915"/>
              <a:ext cx="357808" cy="357808"/>
            </a:xfrm>
            <a:prstGeom prst="ellipse">
              <a:avLst/>
            </a:prstGeom>
          </p:spPr>
          <p:style>
            <a:lnRef idx="1">
              <a:schemeClr val="dk1"/>
            </a:lnRef>
            <a:fillRef idx="2">
              <a:schemeClr val="dk1"/>
            </a:fillRef>
            <a:effectRef idx="1">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114" name="文字方塊 113">
              <a:extLst>
                <a:ext uri="{FF2B5EF4-FFF2-40B4-BE49-F238E27FC236}">
                  <a16:creationId xmlns:a16="http://schemas.microsoft.com/office/drawing/2014/main" id="{B289B7F7-E47C-4675-0AD2-CB19B28046E4}"/>
                </a:ext>
              </a:extLst>
            </p:cNvPr>
            <p:cNvSpPr txBox="1"/>
            <p:nvPr/>
          </p:nvSpPr>
          <p:spPr>
            <a:xfrm>
              <a:off x="4225676" y="5179795"/>
              <a:ext cx="647268"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4</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grpSp>
      <p:sp>
        <p:nvSpPr>
          <p:cNvPr id="69" name="文字方塊 68">
            <a:extLst>
              <a:ext uri="{FF2B5EF4-FFF2-40B4-BE49-F238E27FC236}">
                <a16:creationId xmlns:a16="http://schemas.microsoft.com/office/drawing/2014/main" id="{1EBB2CD8-C460-9BFF-86F4-2AE97B3AA090}"/>
              </a:ext>
            </a:extLst>
          </p:cNvPr>
          <p:cNvSpPr txBox="1"/>
          <p:nvPr/>
        </p:nvSpPr>
        <p:spPr>
          <a:xfrm>
            <a:off x="6233785" y="3263119"/>
            <a:ext cx="6096000" cy="52322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2800" b="1"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BERT pre-training on token IDs </a:t>
            </a:r>
            <a:endParaRPr kumimoji="0" lang="zh-TW" altLang="en-US" sz="2800" b="1"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70" name="矩形: 圓角 69">
            <a:extLst>
              <a:ext uri="{FF2B5EF4-FFF2-40B4-BE49-F238E27FC236}">
                <a16:creationId xmlns:a16="http://schemas.microsoft.com/office/drawing/2014/main" id="{F7998CD4-CE8D-DBF0-5056-680198E04231}"/>
              </a:ext>
            </a:extLst>
          </p:cNvPr>
          <p:cNvSpPr/>
          <p:nvPr/>
        </p:nvSpPr>
        <p:spPr>
          <a:xfrm>
            <a:off x="1886428" y="289121"/>
            <a:ext cx="4079725" cy="1790026"/>
          </a:xfrm>
          <a:prstGeom prst="roundRect">
            <a:avLst/>
          </a:prstGeom>
          <a:noFill/>
          <a:ln w="57150">
            <a:solidFill>
              <a:schemeClr val="tx1"/>
            </a:solidFill>
          </a:ln>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2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grpSp>
        <p:nvGrpSpPr>
          <p:cNvPr id="75" name="群組 74">
            <a:extLst>
              <a:ext uri="{FF2B5EF4-FFF2-40B4-BE49-F238E27FC236}">
                <a16:creationId xmlns:a16="http://schemas.microsoft.com/office/drawing/2014/main" id="{5F59E909-7F98-AA7B-C7D9-801D2FF10771}"/>
              </a:ext>
            </a:extLst>
          </p:cNvPr>
          <p:cNvGrpSpPr/>
          <p:nvPr/>
        </p:nvGrpSpPr>
        <p:grpSpPr>
          <a:xfrm>
            <a:off x="2052660" y="416883"/>
            <a:ext cx="3092103" cy="364906"/>
            <a:chOff x="498377" y="4716850"/>
            <a:chExt cx="3092103" cy="364906"/>
          </a:xfrm>
        </p:grpSpPr>
        <p:sp>
          <p:nvSpPr>
            <p:cNvPr id="76" name="橢圓 75">
              <a:extLst>
                <a:ext uri="{FF2B5EF4-FFF2-40B4-BE49-F238E27FC236}">
                  <a16:creationId xmlns:a16="http://schemas.microsoft.com/office/drawing/2014/main" id="{53C1202F-C37F-00A9-738B-507BC3313111}"/>
                </a:ext>
              </a:extLst>
            </p:cNvPr>
            <p:cNvSpPr/>
            <p:nvPr/>
          </p:nvSpPr>
          <p:spPr>
            <a:xfrm>
              <a:off x="498377" y="4716850"/>
              <a:ext cx="357808" cy="357808"/>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1</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77" name="橢圓 76">
              <a:extLst>
                <a:ext uri="{FF2B5EF4-FFF2-40B4-BE49-F238E27FC236}">
                  <a16:creationId xmlns:a16="http://schemas.microsoft.com/office/drawing/2014/main" id="{71F0237D-24D8-F50D-1A8A-3F1A58686912}"/>
                </a:ext>
              </a:extLst>
            </p:cNvPr>
            <p:cNvSpPr/>
            <p:nvPr/>
          </p:nvSpPr>
          <p:spPr>
            <a:xfrm>
              <a:off x="1061594" y="4716850"/>
              <a:ext cx="357808" cy="357808"/>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2</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78" name="橢圓 77">
              <a:extLst>
                <a:ext uri="{FF2B5EF4-FFF2-40B4-BE49-F238E27FC236}">
                  <a16:creationId xmlns:a16="http://schemas.microsoft.com/office/drawing/2014/main" id="{4BEE9509-A407-D872-9B66-F2E10154001B}"/>
                </a:ext>
              </a:extLst>
            </p:cNvPr>
            <p:cNvSpPr/>
            <p:nvPr/>
          </p:nvSpPr>
          <p:spPr>
            <a:xfrm>
              <a:off x="1611393" y="4716850"/>
              <a:ext cx="357808" cy="357808"/>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1</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80" name="橢圓 79">
              <a:extLst>
                <a:ext uri="{FF2B5EF4-FFF2-40B4-BE49-F238E27FC236}">
                  <a16:creationId xmlns:a16="http://schemas.microsoft.com/office/drawing/2014/main" id="{E7E7AA9C-4F8F-C3F3-3E37-5C512B60DC8A}"/>
                </a:ext>
              </a:extLst>
            </p:cNvPr>
            <p:cNvSpPr/>
            <p:nvPr/>
          </p:nvSpPr>
          <p:spPr>
            <a:xfrm>
              <a:off x="2161192" y="4716850"/>
              <a:ext cx="357808" cy="357808"/>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1</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81" name="橢圓 80">
              <a:extLst>
                <a:ext uri="{FF2B5EF4-FFF2-40B4-BE49-F238E27FC236}">
                  <a16:creationId xmlns:a16="http://schemas.microsoft.com/office/drawing/2014/main" id="{A8FCE7B5-9EC4-31EB-CBE2-2617A81F060B}"/>
                </a:ext>
              </a:extLst>
            </p:cNvPr>
            <p:cNvSpPr/>
            <p:nvPr/>
          </p:nvSpPr>
          <p:spPr>
            <a:xfrm>
              <a:off x="2710991" y="4716850"/>
              <a:ext cx="357808" cy="357808"/>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7</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82" name="橢圓 81">
              <a:extLst>
                <a:ext uri="{FF2B5EF4-FFF2-40B4-BE49-F238E27FC236}">
                  <a16:creationId xmlns:a16="http://schemas.microsoft.com/office/drawing/2014/main" id="{7026B83C-459A-F3D2-9FC8-6A3F9D5C6699}"/>
                </a:ext>
              </a:extLst>
            </p:cNvPr>
            <p:cNvSpPr/>
            <p:nvPr/>
          </p:nvSpPr>
          <p:spPr>
            <a:xfrm>
              <a:off x="3232672" y="4723948"/>
              <a:ext cx="357808" cy="357808"/>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7</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grpSp>
      <p:grpSp>
        <p:nvGrpSpPr>
          <p:cNvPr id="87" name="群組 86">
            <a:extLst>
              <a:ext uri="{FF2B5EF4-FFF2-40B4-BE49-F238E27FC236}">
                <a16:creationId xmlns:a16="http://schemas.microsoft.com/office/drawing/2014/main" id="{CD37CA41-C2EC-FB6B-B77F-ED61692A2E4D}"/>
              </a:ext>
            </a:extLst>
          </p:cNvPr>
          <p:cNvGrpSpPr/>
          <p:nvPr/>
        </p:nvGrpSpPr>
        <p:grpSpPr>
          <a:xfrm>
            <a:off x="2052660" y="931307"/>
            <a:ext cx="3092103" cy="364906"/>
            <a:chOff x="498377" y="4716850"/>
            <a:chExt cx="3092103" cy="364906"/>
          </a:xfrm>
        </p:grpSpPr>
        <p:sp>
          <p:nvSpPr>
            <p:cNvPr id="88" name="橢圓 87">
              <a:extLst>
                <a:ext uri="{FF2B5EF4-FFF2-40B4-BE49-F238E27FC236}">
                  <a16:creationId xmlns:a16="http://schemas.microsoft.com/office/drawing/2014/main" id="{732DB184-1952-2079-8658-D3DDC26FB8A5}"/>
                </a:ext>
              </a:extLst>
            </p:cNvPr>
            <p:cNvSpPr/>
            <p:nvPr/>
          </p:nvSpPr>
          <p:spPr>
            <a:xfrm>
              <a:off x="498377" y="4716850"/>
              <a:ext cx="357808" cy="357808"/>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3</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89" name="橢圓 88">
              <a:extLst>
                <a:ext uri="{FF2B5EF4-FFF2-40B4-BE49-F238E27FC236}">
                  <a16:creationId xmlns:a16="http://schemas.microsoft.com/office/drawing/2014/main" id="{740BF2AD-AA35-5045-9DFE-6515652C1D6D}"/>
                </a:ext>
              </a:extLst>
            </p:cNvPr>
            <p:cNvSpPr/>
            <p:nvPr/>
          </p:nvSpPr>
          <p:spPr>
            <a:xfrm>
              <a:off x="1061594" y="4716850"/>
              <a:ext cx="357808" cy="357808"/>
            </a:xfrm>
            <a:prstGeom prst="ellipse">
              <a:avLst/>
            </a:prstGeom>
            <a:solidFill>
              <a:schemeClr val="bg2"/>
            </a:solidFill>
            <a:ln>
              <a:solidFill>
                <a:schemeClr val="tx1"/>
              </a:solid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9</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90" name="橢圓 89">
              <a:extLst>
                <a:ext uri="{FF2B5EF4-FFF2-40B4-BE49-F238E27FC236}">
                  <a16:creationId xmlns:a16="http://schemas.microsoft.com/office/drawing/2014/main" id="{C9949960-23C7-2319-D3A0-67E8D13863CD}"/>
                </a:ext>
              </a:extLst>
            </p:cNvPr>
            <p:cNvSpPr/>
            <p:nvPr/>
          </p:nvSpPr>
          <p:spPr>
            <a:xfrm>
              <a:off x="1611393" y="4716850"/>
              <a:ext cx="357808" cy="357808"/>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3</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92" name="橢圓 91">
              <a:extLst>
                <a:ext uri="{FF2B5EF4-FFF2-40B4-BE49-F238E27FC236}">
                  <a16:creationId xmlns:a16="http://schemas.microsoft.com/office/drawing/2014/main" id="{E8830824-BA54-AE85-8474-6C28DD4AC2AA}"/>
                </a:ext>
              </a:extLst>
            </p:cNvPr>
            <p:cNvSpPr/>
            <p:nvPr/>
          </p:nvSpPr>
          <p:spPr>
            <a:xfrm>
              <a:off x="2161192" y="4716850"/>
              <a:ext cx="357808" cy="357808"/>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6</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93" name="橢圓 92">
              <a:extLst>
                <a:ext uri="{FF2B5EF4-FFF2-40B4-BE49-F238E27FC236}">
                  <a16:creationId xmlns:a16="http://schemas.microsoft.com/office/drawing/2014/main" id="{E9FAA5A5-82CA-52E6-C9C6-A7304EFC23C0}"/>
                </a:ext>
              </a:extLst>
            </p:cNvPr>
            <p:cNvSpPr/>
            <p:nvPr/>
          </p:nvSpPr>
          <p:spPr>
            <a:xfrm>
              <a:off x="2710991" y="4716850"/>
              <a:ext cx="357808" cy="357808"/>
            </a:xfrm>
            <a:prstGeom prst="ellipse">
              <a:avLst/>
            </a:prstGeom>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5</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95" name="橢圓 94">
              <a:extLst>
                <a:ext uri="{FF2B5EF4-FFF2-40B4-BE49-F238E27FC236}">
                  <a16:creationId xmlns:a16="http://schemas.microsoft.com/office/drawing/2014/main" id="{B779C83F-663E-E29F-C20A-669D9E14088D}"/>
                </a:ext>
              </a:extLst>
            </p:cNvPr>
            <p:cNvSpPr/>
            <p:nvPr/>
          </p:nvSpPr>
          <p:spPr>
            <a:xfrm>
              <a:off x="3232672" y="4723948"/>
              <a:ext cx="357808" cy="357808"/>
            </a:xfrm>
            <a:prstGeom prst="ellipse">
              <a:avLst/>
            </a:prstGeom>
          </p:spPr>
          <p:style>
            <a:lnRef idx="1">
              <a:schemeClr val="dk1"/>
            </a:lnRef>
            <a:fillRef idx="2">
              <a:schemeClr val="dk1"/>
            </a:fillRef>
            <a:effectRef idx="1">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4</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grpSp>
      <p:sp>
        <p:nvSpPr>
          <p:cNvPr id="96" name="文字方塊 95">
            <a:extLst>
              <a:ext uri="{FF2B5EF4-FFF2-40B4-BE49-F238E27FC236}">
                <a16:creationId xmlns:a16="http://schemas.microsoft.com/office/drawing/2014/main" id="{DB30F679-1143-A09A-8A58-2D46A1B32A03}"/>
              </a:ext>
            </a:extLst>
          </p:cNvPr>
          <p:cNvSpPr txBox="1"/>
          <p:nvPr/>
        </p:nvSpPr>
        <p:spPr>
          <a:xfrm>
            <a:off x="5183737" y="269499"/>
            <a:ext cx="782415"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TW" sz="2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a:t>
            </a:r>
            <a:endParaRPr kumimoji="0" lang="zh-TW" altLang="en-US" sz="2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97" name="文字方塊 96">
            <a:extLst>
              <a:ext uri="{FF2B5EF4-FFF2-40B4-BE49-F238E27FC236}">
                <a16:creationId xmlns:a16="http://schemas.microsoft.com/office/drawing/2014/main" id="{45E7A5FE-4F54-BEA0-5D05-2D2C112A7176}"/>
              </a:ext>
            </a:extLst>
          </p:cNvPr>
          <p:cNvSpPr txBox="1"/>
          <p:nvPr/>
        </p:nvSpPr>
        <p:spPr>
          <a:xfrm>
            <a:off x="5183737" y="811575"/>
            <a:ext cx="782415"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TW" sz="2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a:t>
            </a:r>
            <a:endParaRPr kumimoji="0" lang="zh-TW" altLang="en-US" sz="2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grpSp>
        <p:nvGrpSpPr>
          <p:cNvPr id="98" name="群組 97">
            <a:extLst>
              <a:ext uri="{FF2B5EF4-FFF2-40B4-BE49-F238E27FC236}">
                <a16:creationId xmlns:a16="http://schemas.microsoft.com/office/drawing/2014/main" id="{B2DAD1F3-2239-9CB8-76D2-6ACDF27608C6}"/>
              </a:ext>
            </a:extLst>
          </p:cNvPr>
          <p:cNvGrpSpPr/>
          <p:nvPr/>
        </p:nvGrpSpPr>
        <p:grpSpPr>
          <a:xfrm>
            <a:off x="2052660" y="1489598"/>
            <a:ext cx="3092103" cy="364906"/>
            <a:chOff x="498377" y="4716850"/>
            <a:chExt cx="3092103" cy="364906"/>
          </a:xfrm>
        </p:grpSpPr>
        <p:sp>
          <p:nvSpPr>
            <p:cNvPr id="99" name="橢圓 98">
              <a:extLst>
                <a:ext uri="{FF2B5EF4-FFF2-40B4-BE49-F238E27FC236}">
                  <a16:creationId xmlns:a16="http://schemas.microsoft.com/office/drawing/2014/main" id="{5B48D3BA-C615-48DC-FFD1-566837BEC943}"/>
                </a:ext>
              </a:extLst>
            </p:cNvPr>
            <p:cNvSpPr/>
            <p:nvPr/>
          </p:nvSpPr>
          <p:spPr>
            <a:xfrm>
              <a:off x="498377" y="4716850"/>
              <a:ext cx="357808" cy="357808"/>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7</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100" name="橢圓 99">
              <a:extLst>
                <a:ext uri="{FF2B5EF4-FFF2-40B4-BE49-F238E27FC236}">
                  <a16:creationId xmlns:a16="http://schemas.microsoft.com/office/drawing/2014/main" id="{4B9C578B-E1F1-3F3A-CDD7-A1F4E4D671FD}"/>
                </a:ext>
              </a:extLst>
            </p:cNvPr>
            <p:cNvSpPr/>
            <p:nvPr/>
          </p:nvSpPr>
          <p:spPr>
            <a:xfrm>
              <a:off x="1061594" y="4716850"/>
              <a:ext cx="357808" cy="357808"/>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3</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101" name="橢圓 100">
              <a:extLst>
                <a:ext uri="{FF2B5EF4-FFF2-40B4-BE49-F238E27FC236}">
                  <a16:creationId xmlns:a16="http://schemas.microsoft.com/office/drawing/2014/main" id="{71D57B45-3427-77C5-5928-251AFC715C99}"/>
                </a:ext>
              </a:extLst>
            </p:cNvPr>
            <p:cNvSpPr/>
            <p:nvPr/>
          </p:nvSpPr>
          <p:spPr>
            <a:xfrm>
              <a:off x="1611393" y="4716850"/>
              <a:ext cx="357808" cy="357808"/>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5</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102" name="橢圓 101">
              <a:extLst>
                <a:ext uri="{FF2B5EF4-FFF2-40B4-BE49-F238E27FC236}">
                  <a16:creationId xmlns:a16="http://schemas.microsoft.com/office/drawing/2014/main" id="{0BC7F61D-8FD8-F185-67AE-C89AB7655CCC}"/>
                </a:ext>
              </a:extLst>
            </p:cNvPr>
            <p:cNvSpPr/>
            <p:nvPr/>
          </p:nvSpPr>
          <p:spPr>
            <a:xfrm>
              <a:off x="2161192" y="4716850"/>
              <a:ext cx="357808" cy="357808"/>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1</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103" name="橢圓 102">
              <a:extLst>
                <a:ext uri="{FF2B5EF4-FFF2-40B4-BE49-F238E27FC236}">
                  <a16:creationId xmlns:a16="http://schemas.microsoft.com/office/drawing/2014/main" id="{B9412418-CCC5-F3A0-544B-DAA06A019B61}"/>
                </a:ext>
              </a:extLst>
            </p:cNvPr>
            <p:cNvSpPr/>
            <p:nvPr/>
          </p:nvSpPr>
          <p:spPr>
            <a:xfrm>
              <a:off x="2710991" y="4716850"/>
              <a:ext cx="357808" cy="357808"/>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5</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104" name="橢圓 103">
              <a:extLst>
                <a:ext uri="{FF2B5EF4-FFF2-40B4-BE49-F238E27FC236}">
                  <a16:creationId xmlns:a16="http://schemas.microsoft.com/office/drawing/2014/main" id="{769B1D6F-491B-A991-757D-3B47616855E3}"/>
                </a:ext>
              </a:extLst>
            </p:cNvPr>
            <p:cNvSpPr/>
            <p:nvPr/>
          </p:nvSpPr>
          <p:spPr>
            <a:xfrm>
              <a:off x="3232672" y="4723948"/>
              <a:ext cx="357808" cy="357808"/>
            </a:xfrm>
            <a:prstGeom prst="ellipse">
              <a:avLst/>
            </a:prstGeom>
            <a:solidFill>
              <a:schemeClr val="bg2"/>
            </a:solidFill>
            <a:ln>
              <a:solidFill>
                <a:schemeClr val="tx1"/>
              </a:solid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9</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grpSp>
      <p:sp>
        <p:nvSpPr>
          <p:cNvPr id="107" name="文字方塊 106">
            <a:extLst>
              <a:ext uri="{FF2B5EF4-FFF2-40B4-BE49-F238E27FC236}">
                <a16:creationId xmlns:a16="http://schemas.microsoft.com/office/drawing/2014/main" id="{CC6E24AA-6BC6-C37C-EEBA-D468EC031D41}"/>
              </a:ext>
            </a:extLst>
          </p:cNvPr>
          <p:cNvSpPr txBox="1"/>
          <p:nvPr/>
        </p:nvSpPr>
        <p:spPr>
          <a:xfrm>
            <a:off x="5183737" y="1369866"/>
            <a:ext cx="782415"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TW" sz="2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a:t>
            </a:r>
            <a:endParaRPr kumimoji="0" lang="zh-TW" altLang="en-US" sz="2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108" name="矩形: 圓角 107">
            <a:extLst>
              <a:ext uri="{FF2B5EF4-FFF2-40B4-BE49-F238E27FC236}">
                <a16:creationId xmlns:a16="http://schemas.microsoft.com/office/drawing/2014/main" id="{F709EFB1-9496-873E-AFDF-B525C52C2D1D}"/>
              </a:ext>
            </a:extLst>
          </p:cNvPr>
          <p:cNvSpPr/>
          <p:nvPr/>
        </p:nvSpPr>
        <p:spPr>
          <a:xfrm>
            <a:off x="3630388" y="895612"/>
            <a:ext cx="524832" cy="485252"/>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15" name="矩形: 圓角 114">
            <a:extLst>
              <a:ext uri="{FF2B5EF4-FFF2-40B4-BE49-F238E27FC236}">
                <a16:creationId xmlns:a16="http://schemas.microsoft.com/office/drawing/2014/main" id="{C489D43B-13E8-CB7E-4C61-7A9C0E836C37}"/>
              </a:ext>
            </a:extLst>
          </p:cNvPr>
          <p:cNvSpPr/>
          <p:nvPr/>
        </p:nvSpPr>
        <p:spPr>
          <a:xfrm>
            <a:off x="4149977" y="1399119"/>
            <a:ext cx="524832" cy="485252"/>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16" name="矩形: 圓角 115">
            <a:extLst>
              <a:ext uri="{FF2B5EF4-FFF2-40B4-BE49-F238E27FC236}">
                <a16:creationId xmlns:a16="http://schemas.microsoft.com/office/drawing/2014/main" id="{37BFBA68-A598-C772-0185-592FF648DAE2}"/>
              </a:ext>
            </a:extLst>
          </p:cNvPr>
          <p:cNvSpPr/>
          <p:nvPr/>
        </p:nvSpPr>
        <p:spPr>
          <a:xfrm>
            <a:off x="2552199" y="366967"/>
            <a:ext cx="524832" cy="485252"/>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2" name="文字方塊 1">
            <a:extLst>
              <a:ext uri="{FF2B5EF4-FFF2-40B4-BE49-F238E27FC236}">
                <a16:creationId xmlns:a16="http://schemas.microsoft.com/office/drawing/2014/main" id="{D8B9DA9E-4DE6-B3CA-AC08-9CF7A99A356F}"/>
              </a:ext>
            </a:extLst>
          </p:cNvPr>
          <p:cNvSpPr txBox="1"/>
          <p:nvPr/>
        </p:nvSpPr>
        <p:spPr>
          <a:xfrm>
            <a:off x="8249515" y="195173"/>
            <a:ext cx="3793043" cy="95410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TW" sz="2800" b="0" i="0" u="sng"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NLP Downstream Task:</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TW" sz="2800" b="0" i="0" u="sng"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Sentiment Analysis</a:t>
            </a:r>
            <a:endParaRPr kumimoji="0" lang="zh-TW" altLang="en-US" sz="2800" b="0" i="0" u="sng"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grpSp>
        <p:nvGrpSpPr>
          <p:cNvPr id="7" name="群組 6">
            <a:extLst>
              <a:ext uri="{FF2B5EF4-FFF2-40B4-BE49-F238E27FC236}">
                <a16:creationId xmlns:a16="http://schemas.microsoft.com/office/drawing/2014/main" id="{C69AC8A4-D82B-EDE7-F63A-91072E796549}"/>
              </a:ext>
            </a:extLst>
          </p:cNvPr>
          <p:cNvGrpSpPr/>
          <p:nvPr/>
        </p:nvGrpSpPr>
        <p:grpSpPr>
          <a:xfrm>
            <a:off x="8587719" y="1950080"/>
            <a:ext cx="1601954" cy="1313039"/>
            <a:chOff x="8587719" y="1950080"/>
            <a:chExt cx="1601954" cy="1313039"/>
          </a:xfrm>
        </p:grpSpPr>
        <p:cxnSp>
          <p:nvCxnSpPr>
            <p:cNvPr id="117" name="直線單箭頭接點 116">
              <a:extLst>
                <a:ext uri="{FF2B5EF4-FFF2-40B4-BE49-F238E27FC236}">
                  <a16:creationId xmlns:a16="http://schemas.microsoft.com/office/drawing/2014/main" id="{70A48C68-C898-F273-7E28-31B92ED85B00}"/>
                </a:ext>
              </a:extLst>
            </p:cNvPr>
            <p:cNvCxnSpPr>
              <a:cxnSpLocks/>
            </p:cNvCxnSpPr>
            <p:nvPr/>
          </p:nvCxnSpPr>
          <p:spPr>
            <a:xfrm flipV="1">
              <a:off x="9388696" y="2443393"/>
              <a:ext cx="0" cy="819726"/>
            </a:xfrm>
            <a:prstGeom prst="straightConnector1">
              <a:avLst/>
            </a:prstGeom>
            <a:ln w="7620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5" name="文字方塊 4">
              <a:extLst>
                <a:ext uri="{FF2B5EF4-FFF2-40B4-BE49-F238E27FC236}">
                  <a16:creationId xmlns:a16="http://schemas.microsoft.com/office/drawing/2014/main" id="{DBB50840-2D01-E8CB-C830-D256AAFE9218}"/>
                </a:ext>
              </a:extLst>
            </p:cNvPr>
            <p:cNvSpPr txBox="1"/>
            <p:nvPr/>
          </p:nvSpPr>
          <p:spPr>
            <a:xfrm>
              <a:off x="8587719" y="1950080"/>
              <a:ext cx="1601954"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2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Fine-tune</a:t>
              </a:r>
              <a:endParaRPr kumimoji="0" lang="zh-TW" altLang="en-US" sz="2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grpSp>
    </p:spTree>
    <p:extLst>
      <p:ext uri="{BB962C8B-B14F-4D97-AF65-F5344CB8AC3E}">
        <p14:creationId xmlns:p14="http://schemas.microsoft.com/office/powerpoint/2010/main" val="2371544088"/>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10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10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8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8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8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61"/>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91"/>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71"/>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72"/>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73"/>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74"/>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94"/>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4106"/>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109"/>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11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52"/>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53"/>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54"/>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55"/>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79"/>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51"/>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56"/>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57"/>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58"/>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59"/>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60"/>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nodeType="clickEffect">
                                  <p:stCondLst>
                                    <p:cond delay="0"/>
                                  </p:stCondLst>
                                  <p:childTnLst>
                                    <p:set>
                                      <p:cBhvr>
                                        <p:cTn id="9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51" grpId="0"/>
      <p:bldP spid="57" grpId="0" animBg="1"/>
      <p:bldP spid="58" grpId="0" animBg="1"/>
      <p:bldP spid="61" grpId="0"/>
      <p:bldP spid="83" grpId="0"/>
      <p:bldP spid="84" grpId="0"/>
      <p:bldP spid="85" grpId="0"/>
      <p:bldP spid="86" grpId="0"/>
      <p:bldP spid="94" grpId="0" animBg="1"/>
      <p:bldP spid="105" grpId="0"/>
      <p:bldP spid="69" grpId="0"/>
      <p:bldP spid="108" grpId="0" animBg="1"/>
      <p:bldP spid="115" grpId="0" animBg="1"/>
      <p:bldP spid="116" grpId="0" animBg="1"/>
      <p:bldP spid="2"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22A9F0A-C84D-427A-B0B9-ECADEA229448}"/>
              </a:ext>
            </a:extLst>
          </p:cNvPr>
          <p:cNvSpPr>
            <a:spLocks noGrp="1"/>
          </p:cNvSpPr>
          <p:nvPr>
            <p:ph type="title"/>
          </p:nvPr>
        </p:nvSpPr>
        <p:spPr/>
        <p:txBody>
          <a:bodyPr/>
          <a:lstStyle/>
          <a:p>
            <a:r>
              <a:rPr lang="en-US" altLang="zh-TW" dirty="0"/>
              <a:t>Pre-training on Artificial Data</a:t>
            </a:r>
            <a:endParaRPr lang="zh-TW" altLang="en-US" dirty="0"/>
          </a:p>
        </p:txBody>
      </p:sp>
      <p:sp>
        <p:nvSpPr>
          <p:cNvPr id="7" name="文字方塊 6">
            <a:extLst>
              <a:ext uri="{FF2B5EF4-FFF2-40B4-BE49-F238E27FC236}">
                <a16:creationId xmlns:a16="http://schemas.microsoft.com/office/drawing/2014/main" id="{B149760F-A9EF-42AF-8AA6-7578B397B931}"/>
              </a:ext>
            </a:extLst>
          </p:cNvPr>
          <p:cNvSpPr txBox="1"/>
          <p:nvPr/>
        </p:nvSpPr>
        <p:spPr>
          <a:xfrm>
            <a:off x="838200" y="1275189"/>
            <a:ext cx="4952449"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Absolute improvement (%) compared to training from scratch</a:t>
            </a: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graphicFrame>
        <p:nvGraphicFramePr>
          <p:cNvPr id="12" name="圖表 11">
            <a:extLst>
              <a:ext uri="{FF2B5EF4-FFF2-40B4-BE49-F238E27FC236}">
                <a16:creationId xmlns:a16="http://schemas.microsoft.com/office/drawing/2014/main" id="{0BFA7512-A46C-44A1-A351-523F03FF2E9E}"/>
              </a:ext>
            </a:extLst>
          </p:cNvPr>
          <p:cNvGraphicFramePr>
            <a:graphicFrameLocks/>
          </p:cNvGraphicFramePr>
          <p:nvPr/>
        </p:nvGraphicFramePr>
        <p:xfrm>
          <a:off x="2861628" y="2082340"/>
          <a:ext cx="3927022" cy="4586288"/>
        </p:xfrm>
        <a:graphic>
          <a:graphicData uri="http://schemas.openxmlformats.org/drawingml/2006/chart">
            <c:chart xmlns:c="http://schemas.openxmlformats.org/drawingml/2006/chart" xmlns:r="http://schemas.openxmlformats.org/officeDocument/2006/relationships" r:id="rId3"/>
          </a:graphicData>
        </a:graphic>
      </p:graphicFrame>
      <p:sp>
        <p:nvSpPr>
          <p:cNvPr id="10" name="矩形: 圓角 9">
            <a:extLst>
              <a:ext uri="{FF2B5EF4-FFF2-40B4-BE49-F238E27FC236}">
                <a16:creationId xmlns:a16="http://schemas.microsoft.com/office/drawing/2014/main" id="{481FD8D6-4F10-AF8D-BD50-DF2D672955AC}"/>
              </a:ext>
            </a:extLst>
          </p:cNvPr>
          <p:cNvSpPr/>
          <p:nvPr/>
        </p:nvSpPr>
        <p:spPr>
          <a:xfrm>
            <a:off x="3410677" y="5722856"/>
            <a:ext cx="1385913" cy="421270"/>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4" name="左大括弧 13">
            <a:extLst>
              <a:ext uri="{FF2B5EF4-FFF2-40B4-BE49-F238E27FC236}">
                <a16:creationId xmlns:a16="http://schemas.microsoft.com/office/drawing/2014/main" id="{3C23C3CE-95F6-3DDB-3113-618A81F69E2F}"/>
              </a:ext>
            </a:extLst>
          </p:cNvPr>
          <p:cNvSpPr/>
          <p:nvPr/>
        </p:nvSpPr>
        <p:spPr>
          <a:xfrm>
            <a:off x="2470484" y="2245895"/>
            <a:ext cx="391144" cy="3336916"/>
          </a:xfrm>
          <a:prstGeom prst="leftBrace">
            <a:avLst>
              <a:gd name="adj1" fmla="val 37042"/>
              <a:gd name="adj2" fmla="val 50000"/>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cxnSp>
        <p:nvCxnSpPr>
          <p:cNvPr id="16" name="直線接點 15">
            <a:extLst>
              <a:ext uri="{FF2B5EF4-FFF2-40B4-BE49-F238E27FC236}">
                <a16:creationId xmlns:a16="http://schemas.microsoft.com/office/drawing/2014/main" id="{18473098-1B3A-593F-974F-7AE6D278CB2F}"/>
              </a:ext>
            </a:extLst>
          </p:cNvPr>
          <p:cNvCxnSpPr>
            <a:cxnSpLocks/>
          </p:cNvCxnSpPr>
          <p:nvPr/>
        </p:nvCxnSpPr>
        <p:spPr>
          <a:xfrm>
            <a:off x="1844842" y="3914274"/>
            <a:ext cx="59355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直線接點 17">
            <a:extLst>
              <a:ext uri="{FF2B5EF4-FFF2-40B4-BE49-F238E27FC236}">
                <a16:creationId xmlns:a16="http://schemas.microsoft.com/office/drawing/2014/main" id="{05A7A092-7F71-5594-CED5-6A5819F6631C}"/>
              </a:ext>
            </a:extLst>
          </p:cNvPr>
          <p:cNvCxnSpPr>
            <a:cxnSpLocks/>
          </p:cNvCxnSpPr>
          <p:nvPr/>
        </p:nvCxnSpPr>
        <p:spPr>
          <a:xfrm flipV="1">
            <a:off x="1824789" y="2106186"/>
            <a:ext cx="0" cy="1808088"/>
          </a:xfrm>
          <a:prstGeom prst="line">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1" name="文字方塊 20">
            <a:extLst>
              <a:ext uri="{FF2B5EF4-FFF2-40B4-BE49-F238E27FC236}">
                <a16:creationId xmlns:a16="http://schemas.microsoft.com/office/drawing/2014/main" id="{2B95569E-5D44-6A6F-CD56-AF6FBDFEDD93}"/>
              </a:ext>
            </a:extLst>
          </p:cNvPr>
          <p:cNvSpPr txBox="1"/>
          <p:nvPr/>
        </p:nvSpPr>
        <p:spPr>
          <a:xfrm>
            <a:off x="3252772" y="2245895"/>
            <a:ext cx="1973179"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Upper bound</a:t>
            </a: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grpSp>
        <p:nvGrpSpPr>
          <p:cNvPr id="5" name="群組 4">
            <a:extLst>
              <a:ext uri="{FF2B5EF4-FFF2-40B4-BE49-F238E27FC236}">
                <a16:creationId xmlns:a16="http://schemas.microsoft.com/office/drawing/2014/main" id="{0B4D5449-A9FB-1F65-BDBD-6FF20F150471}"/>
              </a:ext>
            </a:extLst>
          </p:cNvPr>
          <p:cNvGrpSpPr/>
          <p:nvPr/>
        </p:nvGrpSpPr>
        <p:grpSpPr>
          <a:xfrm>
            <a:off x="6425502" y="1753453"/>
            <a:ext cx="3941709" cy="954107"/>
            <a:chOff x="6425502" y="1753453"/>
            <a:chExt cx="3941709" cy="954107"/>
          </a:xfrm>
        </p:grpSpPr>
        <p:sp>
          <p:nvSpPr>
            <p:cNvPr id="11" name="文字方塊 10">
              <a:extLst>
                <a:ext uri="{FF2B5EF4-FFF2-40B4-BE49-F238E27FC236}">
                  <a16:creationId xmlns:a16="http://schemas.microsoft.com/office/drawing/2014/main" id="{2541833E-B9C9-D4DE-98F9-E3A11D564830}"/>
                </a:ext>
              </a:extLst>
            </p:cNvPr>
            <p:cNvSpPr txBox="1"/>
            <p:nvPr/>
          </p:nvSpPr>
          <p:spPr>
            <a:xfrm>
              <a:off x="7011380" y="1753453"/>
              <a:ext cx="3355831" cy="95410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TW" sz="2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Average performance on GLUE tasks </a:t>
              </a:r>
              <a:endParaRPr kumimoji="0" lang="zh-TW" altLang="en-US" sz="2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4" name="箭號: 向右 3">
              <a:extLst>
                <a:ext uri="{FF2B5EF4-FFF2-40B4-BE49-F238E27FC236}">
                  <a16:creationId xmlns:a16="http://schemas.microsoft.com/office/drawing/2014/main" id="{9E6A353B-2F31-47CD-BBD9-4120F1791CE9}"/>
                </a:ext>
              </a:extLst>
            </p:cNvPr>
            <p:cNvSpPr/>
            <p:nvPr/>
          </p:nvSpPr>
          <p:spPr>
            <a:xfrm rot="8724489">
              <a:off x="6425502" y="2226550"/>
              <a:ext cx="567699" cy="419725"/>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grpSp>
    </p:spTree>
    <p:extLst>
      <p:ext uri="{BB962C8B-B14F-4D97-AF65-F5344CB8AC3E}">
        <p14:creationId xmlns:p14="http://schemas.microsoft.com/office/powerpoint/2010/main" val="2815791731"/>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animBg="1"/>
      <p:bldP spid="14" grpId="0" animBg="1"/>
      <p:bldP spid="21"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22A9F0A-C84D-427A-B0B9-ECADEA229448}"/>
              </a:ext>
            </a:extLst>
          </p:cNvPr>
          <p:cNvSpPr>
            <a:spLocks noGrp="1"/>
          </p:cNvSpPr>
          <p:nvPr>
            <p:ph type="title"/>
          </p:nvPr>
        </p:nvSpPr>
        <p:spPr/>
        <p:txBody>
          <a:bodyPr/>
          <a:lstStyle/>
          <a:p>
            <a:r>
              <a:rPr lang="en-US" altLang="zh-TW" dirty="0"/>
              <a:t>Pre-training on Artificial Data</a:t>
            </a:r>
            <a:endParaRPr lang="zh-TW" altLang="en-US" dirty="0"/>
          </a:p>
        </p:txBody>
      </p:sp>
      <p:sp>
        <p:nvSpPr>
          <p:cNvPr id="7" name="文字方塊 6">
            <a:extLst>
              <a:ext uri="{FF2B5EF4-FFF2-40B4-BE49-F238E27FC236}">
                <a16:creationId xmlns:a16="http://schemas.microsoft.com/office/drawing/2014/main" id="{B149760F-A9EF-42AF-8AA6-7578B397B931}"/>
              </a:ext>
            </a:extLst>
          </p:cNvPr>
          <p:cNvSpPr txBox="1"/>
          <p:nvPr/>
        </p:nvSpPr>
        <p:spPr>
          <a:xfrm>
            <a:off x="838200" y="1275189"/>
            <a:ext cx="4952449"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Absolute improvement (%) compared to training from scratch</a:t>
            </a: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graphicFrame>
        <p:nvGraphicFramePr>
          <p:cNvPr id="12" name="圖表 11">
            <a:extLst>
              <a:ext uri="{FF2B5EF4-FFF2-40B4-BE49-F238E27FC236}">
                <a16:creationId xmlns:a16="http://schemas.microsoft.com/office/drawing/2014/main" id="{0BFA7512-A46C-44A1-A351-523F03FF2E9E}"/>
              </a:ext>
            </a:extLst>
          </p:cNvPr>
          <p:cNvGraphicFramePr>
            <a:graphicFrameLocks/>
          </p:cNvGraphicFramePr>
          <p:nvPr/>
        </p:nvGraphicFramePr>
        <p:xfrm>
          <a:off x="2861628" y="2082340"/>
          <a:ext cx="3927022" cy="4586288"/>
        </p:xfrm>
        <a:graphic>
          <a:graphicData uri="http://schemas.openxmlformats.org/drawingml/2006/chart">
            <c:chart xmlns:c="http://schemas.openxmlformats.org/drawingml/2006/chart" xmlns:r="http://schemas.openxmlformats.org/officeDocument/2006/relationships" r:id="rId3"/>
          </a:graphicData>
        </a:graphic>
      </p:graphicFrame>
      <p:sp>
        <p:nvSpPr>
          <p:cNvPr id="10" name="矩形: 圓角 9">
            <a:extLst>
              <a:ext uri="{FF2B5EF4-FFF2-40B4-BE49-F238E27FC236}">
                <a16:creationId xmlns:a16="http://schemas.microsoft.com/office/drawing/2014/main" id="{481FD8D6-4F10-AF8D-BD50-DF2D672955AC}"/>
              </a:ext>
            </a:extLst>
          </p:cNvPr>
          <p:cNvSpPr/>
          <p:nvPr/>
        </p:nvSpPr>
        <p:spPr>
          <a:xfrm>
            <a:off x="4806107" y="5722856"/>
            <a:ext cx="1385913" cy="421270"/>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4" name="左大括弧 13">
            <a:extLst>
              <a:ext uri="{FF2B5EF4-FFF2-40B4-BE49-F238E27FC236}">
                <a16:creationId xmlns:a16="http://schemas.microsoft.com/office/drawing/2014/main" id="{3C23C3CE-95F6-3DDB-3113-618A81F69E2F}"/>
              </a:ext>
            </a:extLst>
          </p:cNvPr>
          <p:cNvSpPr/>
          <p:nvPr/>
        </p:nvSpPr>
        <p:spPr>
          <a:xfrm>
            <a:off x="2470484" y="2245895"/>
            <a:ext cx="391144" cy="3336916"/>
          </a:xfrm>
          <a:prstGeom prst="leftBrace">
            <a:avLst>
              <a:gd name="adj1" fmla="val 37042"/>
              <a:gd name="adj2" fmla="val 50000"/>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cxnSp>
        <p:nvCxnSpPr>
          <p:cNvPr id="16" name="直線接點 15">
            <a:extLst>
              <a:ext uri="{FF2B5EF4-FFF2-40B4-BE49-F238E27FC236}">
                <a16:creationId xmlns:a16="http://schemas.microsoft.com/office/drawing/2014/main" id="{18473098-1B3A-593F-974F-7AE6D278CB2F}"/>
              </a:ext>
            </a:extLst>
          </p:cNvPr>
          <p:cNvCxnSpPr>
            <a:cxnSpLocks/>
          </p:cNvCxnSpPr>
          <p:nvPr/>
        </p:nvCxnSpPr>
        <p:spPr>
          <a:xfrm>
            <a:off x="1844842" y="3914274"/>
            <a:ext cx="59355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直線接點 17">
            <a:extLst>
              <a:ext uri="{FF2B5EF4-FFF2-40B4-BE49-F238E27FC236}">
                <a16:creationId xmlns:a16="http://schemas.microsoft.com/office/drawing/2014/main" id="{05A7A092-7F71-5594-CED5-6A5819F6631C}"/>
              </a:ext>
            </a:extLst>
          </p:cNvPr>
          <p:cNvCxnSpPr>
            <a:cxnSpLocks/>
          </p:cNvCxnSpPr>
          <p:nvPr/>
        </p:nvCxnSpPr>
        <p:spPr>
          <a:xfrm flipV="1">
            <a:off x="1824789" y="2106186"/>
            <a:ext cx="0" cy="1808088"/>
          </a:xfrm>
          <a:prstGeom prst="line">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2" name="箭號: 向下 21">
            <a:extLst>
              <a:ext uri="{FF2B5EF4-FFF2-40B4-BE49-F238E27FC236}">
                <a16:creationId xmlns:a16="http://schemas.microsoft.com/office/drawing/2014/main" id="{7289D718-3BF7-05E7-FAA9-C18FF04AFFC3}"/>
              </a:ext>
            </a:extLst>
          </p:cNvPr>
          <p:cNvSpPr/>
          <p:nvPr/>
        </p:nvSpPr>
        <p:spPr>
          <a:xfrm>
            <a:off x="4424631" y="4535502"/>
            <a:ext cx="371959" cy="340963"/>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23" name="文字方塊 22">
            <a:extLst>
              <a:ext uri="{FF2B5EF4-FFF2-40B4-BE49-F238E27FC236}">
                <a16:creationId xmlns:a16="http://schemas.microsoft.com/office/drawing/2014/main" id="{6D40C475-DCED-9E5E-0B55-FC2B1FF5C2C8}"/>
              </a:ext>
            </a:extLst>
          </p:cNvPr>
          <p:cNvSpPr txBox="1"/>
          <p:nvPr/>
        </p:nvSpPr>
        <p:spPr>
          <a:xfrm>
            <a:off x="7179795" y="2190624"/>
            <a:ext cx="4643238" cy="1200329"/>
          </a:xfrm>
          <a:prstGeom prst="rect">
            <a:avLst/>
          </a:prstGeom>
          <a:noFill/>
        </p:spPr>
        <p:txBody>
          <a:bodyPr wrap="square">
            <a:spAutoFit/>
          </a:bodyPr>
          <a:lstStyle/>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Pre-training on random tokens yields the same performance as training from scratch.</a:t>
            </a:r>
          </a:p>
        </p:txBody>
      </p:sp>
      <p:sp>
        <p:nvSpPr>
          <p:cNvPr id="24" name="矩形: 圓角 23">
            <a:extLst>
              <a:ext uri="{FF2B5EF4-FFF2-40B4-BE49-F238E27FC236}">
                <a16:creationId xmlns:a16="http://schemas.microsoft.com/office/drawing/2014/main" id="{448008C7-6509-EA93-F118-704EEA93FD0B}"/>
              </a:ext>
            </a:extLst>
          </p:cNvPr>
          <p:cNvSpPr/>
          <p:nvPr/>
        </p:nvSpPr>
        <p:spPr>
          <a:xfrm>
            <a:off x="7758005" y="3562026"/>
            <a:ext cx="3595795" cy="657726"/>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2800" b="0" i="0" u="none" strike="noStrike" kern="1200" cap="none" spc="0" normalizeH="0" baseline="0" noProof="0" dirty="0">
                <a:ln>
                  <a:noFill/>
                </a:ln>
                <a:solidFill>
                  <a:prstClr val="white"/>
                </a:solidFill>
                <a:effectLst/>
                <a:uLnTx/>
                <a:uFillTx/>
                <a:latin typeface="Calibri" panose="020F0502020204030204"/>
                <a:ea typeface="新細明體" panose="02020500000000000000" pitchFamily="18" charset="-120"/>
                <a:cs typeface="+mn-cs"/>
              </a:rPr>
              <a:t>Data plays the role.</a:t>
            </a:r>
          </a:p>
        </p:txBody>
      </p:sp>
    </p:spTree>
    <p:extLst>
      <p:ext uri="{BB962C8B-B14F-4D97-AF65-F5344CB8AC3E}">
        <p14:creationId xmlns:p14="http://schemas.microsoft.com/office/powerpoint/2010/main" val="1218013573"/>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2" grpId="0" animBg="1"/>
      <p:bldP spid="23" grpId="0"/>
      <p:bldP spid="24"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22A9F0A-C84D-427A-B0B9-ECADEA229448}"/>
              </a:ext>
            </a:extLst>
          </p:cNvPr>
          <p:cNvSpPr>
            <a:spLocks noGrp="1"/>
          </p:cNvSpPr>
          <p:nvPr>
            <p:ph type="title"/>
          </p:nvPr>
        </p:nvSpPr>
        <p:spPr/>
        <p:txBody>
          <a:bodyPr/>
          <a:lstStyle/>
          <a:p>
            <a:r>
              <a:rPr lang="en-US" altLang="zh-TW" dirty="0"/>
              <a:t>Pre-training on Artificial Data</a:t>
            </a:r>
            <a:endParaRPr lang="zh-TW" altLang="en-US" dirty="0"/>
          </a:p>
        </p:txBody>
      </p:sp>
      <p:sp>
        <p:nvSpPr>
          <p:cNvPr id="7" name="文字方塊 6">
            <a:extLst>
              <a:ext uri="{FF2B5EF4-FFF2-40B4-BE49-F238E27FC236}">
                <a16:creationId xmlns:a16="http://schemas.microsoft.com/office/drawing/2014/main" id="{B149760F-A9EF-42AF-8AA6-7578B397B931}"/>
              </a:ext>
            </a:extLst>
          </p:cNvPr>
          <p:cNvSpPr txBox="1"/>
          <p:nvPr/>
        </p:nvSpPr>
        <p:spPr>
          <a:xfrm>
            <a:off x="838200" y="1275189"/>
            <a:ext cx="4952449"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Absolute improvement (%) compared to training from scratch</a:t>
            </a: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graphicFrame>
        <p:nvGraphicFramePr>
          <p:cNvPr id="12" name="圖表 11">
            <a:extLst>
              <a:ext uri="{FF2B5EF4-FFF2-40B4-BE49-F238E27FC236}">
                <a16:creationId xmlns:a16="http://schemas.microsoft.com/office/drawing/2014/main" id="{0BFA7512-A46C-44A1-A351-523F03FF2E9E}"/>
              </a:ext>
            </a:extLst>
          </p:cNvPr>
          <p:cNvGraphicFramePr>
            <a:graphicFrameLocks/>
          </p:cNvGraphicFramePr>
          <p:nvPr/>
        </p:nvGraphicFramePr>
        <p:xfrm>
          <a:off x="2861628" y="2082340"/>
          <a:ext cx="3927022" cy="4586288"/>
        </p:xfrm>
        <a:graphic>
          <a:graphicData uri="http://schemas.openxmlformats.org/drawingml/2006/chart">
            <c:chart xmlns:c="http://schemas.openxmlformats.org/drawingml/2006/chart" xmlns:r="http://schemas.openxmlformats.org/officeDocument/2006/relationships" r:id="rId3"/>
          </a:graphicData>
        </a:graphic>
      </p:graphicFrame>
      <p:sp>
        <p:nvSpPr>
          <p:cNvPr id="10" name="矩形: 圓角 9">
            <a:extLst>
              <a:ext uri="{FF2B5EF4-FFF2-40B4-BE49-F238E27FC236}">
                <a16:creationId xmlns:a16="http://schemas.microsoft.com/office/drawing/2014/main" id="{481FD8D6-4F10-AF8D-BD50-DF2D672955AC}"/>
              </a:ext>
            </a:extLst>
          </p:cNvPr>
          <p:cNvSpPr/>
          <p:nvPr/>
        </p:nvSpPr>
        <p:spPr>
          <a:xfrm>
            <a:off x="3314424" y="6146928"/>
            <a:ext cx="1385913" cy="421270"/>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4" name="左大括弧 13">
            <a:extLst>
              <a:ext uri="{FF2B5EF4-FFF2-40B4-BE49-F238E27FC236}">
                <a16:creationId xmlns:a16="http://schemas.microsoft.com/office/drawing/2014/main" id="{3C23C3CE-95F6-3DDB-3113-618A81F69E2F}"/>
              </a:ext>
            </a:extLst>
          </p:cNvPr>
          <p:cNvSpPr/>
          <p:nvPr/>
        </p:nvSpPr>
        <p:spPr>
          <a:xfrm>
            <a:off x="2470484" y="2245895"/>
            <a:ext cx="391144" cy="3336916"/>
          </a:xfrm>
          <a:prstGeom prst="leftBrace">
            <a:avLst>
              <a:gd name="adj1" fmla="val 37042"/>
              <a:gd name="adj2" fmla="val 50000"/>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cxnSp>
        <p:nvCxnSpPr>
          <p:cNvPr id="16" name="直線接點 15">
            <a:extLst>
              <a:ext uri="{FF2B5EF4-FFF2-40B4-BE49-F238E27FC236}">
                <a16:creationId xmlns:a16="http://schemas.microsoft.com/office/drawing/2014/main" id="{18473098-1B3A-593F-974F-7AE6D278CB2F}"/>
              </a:ext>
            </a:extLst>
          </p:cNvPr>
          <p:cNvCxnSpPr>
            <a:cxnSpLocks/>
          </p:cNvCxnSpPr>
          <p:nvPr/>
        </p:nvCxnSpPr>
        <p:spPr>
          <a:xfrm>
            <a:off x="1844842" y="3914274"/>
            <a:ext cx="59355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直線接點 17">
            <a:extLst>
              <a:ext uri="{FF2B5EF4-FFF2-40B4-BE49-F238E27FC236}">
                <a16:creationId xmlns:a16="http://schemas.microsoft.com/office/drawing/2014/main" id="{05A7A092-7F71-5594-CED5-6A5819F6631C}"/>
              </a:ext>
            </a:extLst>
          </p:cNvPr>
          <p:cNvCxnSpPr>
            <a:cxnSpLocks/>
          </p:cNvCxnSpPr>
          <p:nvPr/>
        </p:nvCxnSpPr>
        <p:spPr>
          <a:xfrm flipV="1">
            <a:off x="1824789" y="2106186"/>
            <a:ext cx="0" cy="1808088"/>
          </a:xfrm>
          <a:prstGeom prst="line">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2" name="箭號: 向下 21">
            <a:extLst>
              <a:ext uri="{FF2B5EF4-FFF2-40B4-BE49-F238E27FC236}">
                <a16:creationId xmlns:a16="http://schemas.microsoft.com/office/drawing/2014/main" id="{7289D718-3BF7-05E7-FAA9-C18FF04AFFC3}"/>
              </a:ext>
            </a:extLst>
          </p:cNvPr>
          <p:cNvSpPr/>
          <p:nvPr/>
        </p:nvSpPr>
        <p:spPr>
          <a:xfrm>
            <a:off x="5126786" y="2981497"/>
            <a:ext cx="371959" cy="340963"/>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3" name="文字方塊 12">
            <a:extLst>
              <a:ext uri="{FF2B5EF4-FFF2-40B4-BE49-F238E27FC236}">
                <a16:creationId xmlns:a16="http://schemas.microsoft.com/office/drawing/2014/main" id="{D609D827-C2A8-BB22-EED5-CAAC5BF6387F}"/>
              </a:ext>
            </a:extLst>
          </p:cNvPr>
          <p:cNvSpPr txBox="1"/>
          <p:nvPr/>
        </p:nvSpPr>
        <p:spPr>
          <a:xfrm>
            <a:off x="7179794" y="2082340"/>
            <a:ext cx="4388406" cy="830997"/>
          </a:xfrm>
          <a:prstGeom prst="rect">
            <a:avLst/>
          </a:prstGeom>
          <a:noFill/>
        </p:spPr>
        <p:txBody>
          <a:bodyPr wrap="square">
            <a:spAutoFit/>
          </a:bodyPr>
          <a:lstStyle/>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All the tokens in the generated sequences are paired.</a:t>
            </a:r>
          </a:p>
        </p:txBody>
      </p:sp>
      <p:sp>
        <p:nvSpPr>
          <p:cNvPr id="29" name="文字方塊 28">
            <a:extLst>
              <a:ext uri="{FF2B5EF4-FFF2-40B4-BE49-F238E27FC236}">
                <a16:creationId xmlns:a16="http://schemas.microsoft.com/office/drawing/2014/main" id="{02B084DC-CC7B-4BF0-8A77-36EED8614FFC}"/>
              </a:ext>
            </a:extLst>
          </p:cNvPr>
          <p:cNvSpPr txBox="1"/>
          <p:nvPr/>
        </p:nvSpPr>
        <p:spPr>
          <a:xfrm>
            <a:off x="7831199" y="327367"/>
            <a:ext cx="4572000" cy="1477328"/>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srgbClr val="000000"/>
                </a:solidFill>
                <a:effectLst/>
                <a:uLnTx/>
                <a:uFillTx/>
                <a:latin typeface="Lucida Grande"/>
                <a:ea typeface="新細明體" panose="02020500000000000000" pitchFamily="18" charset="-120"/>
                <a:cs typeface="+mn-cs"/>
              </a:rPr>
              <a:t>Also refer to:</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Lucida Grande"/>
                <a:ea typeface="新細明體" panose="02020500000000000000" pitchFamily="18" charset="-120"/>
                <a:cs typeface="+mn-cs"/>
              </a:rPr>
              <a:t>Isabel Papadimitriou</a:t>
            </a:r>
            <a:r>
              <a:rPr kumimoji="0" lang="en-US" altLang="zh-TW" sz="1800" b="0" i="0" u="none" strike="noStrike" kern="1200" cap="none" spc="0" normalizeH="0" baseline="0" noProof="0" dirty="0">
                <a:ln>
                  <a:noFill/>
                </a:ln>
                <a:solidFill>
                  <a:srgbClr val="000000"/>
                </a:solidFill>
                <a:effectLst/>
                <a:uLnTx/>
                <a:uFillTx/>
                <a:latin typeface="Lucida Grande"/>
                <a:ea typeface="新細明體" panose="02020500000000000000" pitchFamily="18" charset="-120"/>
                <a:cs typeface="+mn-cs"/>
              </a:rPr>
              <a:t>, </a:t>
            </a:r>
            <a:r>
              <a:rPr kumimoji="0" lang="en-US" altLang="zh-TW" sz="1800" b="0" i="0" u="none" strike="noStrike" kern="1200" cap="none" spc="0" normalizeH="0" baseline="0" noProof="0" dirty="0">
                <a:ln>
                  <a:noFill/>
                </a:ln>
                <a:solidFill>
                  <a:prstClr val="black"/>
                </a:solidFill>
                <a:effectLst/>
                <a:uLnTx/>
                <a:uFillTx/>
                <a:latin typeface="Lucida Grande"/>
                <a:ea typeface="新細明體" panose="02020500000000000000" pitchFamily="18" charset="-120"/>
                <a:cs typeface="+mn-cs"/>
              </a:rPr>
              <a:t>Dan Jurafsky</a:t>
            </a:r>
            <a:r>
              <a:rPr kumimoji="0" lang="en-US" altLang="zh-TW" sz="1800" b="0" i="0" u="sng" strike="noStrike" kern="1200" cap="none" spc="0" normalizeH="0" baseline="0" noProof="0" dirty="0">
                <a:ln>
                  <a:noFill/>
                </a:ln>
                <a:solidFill>
                  <a:prstClr val="black"/>
                </a:solidFill>
                <a:effectLst/>
                <a:uLnTx/>
                <a:uFillTx/>
                <a:latin typeface="Lucida Grande"/>
                <a:ea typeface="新細明體" panose="02020500000000000000" pitchFamily="18" charset="-120"/>
                <a:cs typeface="+mn-cs"/>
              </a:rPr>
              <a:t>, </a:t>
            </a:r>
            <a:r>
              <a:rPr kumimoji="0" lang="en-US" altLang="zh-TW" sz="1800" b="0" i="0" u="none" strike="noStrike" kern="1200" cap="none" spc="0" normalizeH="0" baseline="0" noProof="0" dirty="0">
                <a:ln>
                  <a:noFill/>
                </a:ln>
                <a:solidFill>
                  <a:srgbClr val="000000"/>
                </a:solidFill>
                <a:effectLst/>
                <a:uLnTx/>
                <a:uFillTx/>
                <a:latin typeface="Lucida Grande"/>
                <a:ea typeface="新細明體" panose="02020500000000000000" pitchFamily="18" charset="-120"/>
                <a:cs typeface="+mn-cs"/>
              </a:rPr>
              <a:t>Learning Music Helps You Read: Using Transfer to Study Linguistic Structure in Language Models, EMNLP, 2020</a:t>
            </a:r>
          </a:p>
        </p:txBody>
      </p:sp>
      <p:grpSp>
        <p:nvGrpSpPr>
          <p:cNvPr id="3" name="群組 2">
            <a:extLst>
              <a:ext uri="{FF2B5EF4-FFF2-40B4-BE49-F238E27FC236}">
                <a16:creationId xmlns:a16="http://schemas.microsoft.com/office/drawing/2014/main" id="{6C3C840F-CF61-FF99-7266-E6226DF863C6}"/>
              </a:ext>
            </a:extLst>
          </p:cNvPr>
          <p:cNvGrpSpPr/>
          <p:nvPr/>
        </p:nvGrpSpPr>
        <p:grpSpPr>
          <a:xfrm>
            <a:off x="7627851" y="3834835"/>
            <a:ext cx="4092396" cy="372322"/>
            <a:chOff x="7627851" y="3733237"/>
            <a:chExt cx="4092396" cy="372322"/>
          </a:xfrm>
        </p:grpSpPr>
        <p:sp>
          <p:nvSpPr>
            <p:cNvPr id="37" name="橢圓 36">
              <a:extLst>
                <a:ext uri="{FF2B5EF4-FFF2-40B4-BE49-F238E27FC236}">
                  <a16:creationId xmlns:a16="http://schemas.microsoft.com/office/drawing/2014/main" id="{3583A7AD-7B8D-038C-6B50-FD2CC76FEC85}"/>
                </a:ext>
              </a:extLst>
            </p:cNvPr>
            <p:cNvSpPr/>
            <p:nvPr/>
          </p:nvSpPr>
          <p:spPr>
            <a:xfrm>
              <a:off x="7627851" y="3740493"/>
              <a:ext cx="357808" cy="357808"/>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7</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38" name="橢圓 37">
              <a:extLst>
                <a:ext uri="{FF2B5EF4-FFF2-40B4-BE49-F238E27FC236}">
                  <a16:creationId xmlns:a16="http://schemas.microsoft.com/office/drawing/2014/main" id="{887972AB-2E02-A2FC-7090-365690E8876A}"/>
                </a:ext>
              </a:extLst>
            </p:cNvPr>
            <p:cNvSpPr/>
            <p:nvPr/>
          </p:nvSpPr>
          <p:spPr>
            <a:xfrm>
              <a:off x="8191068" y="3740493"/>
              <a:ext cx="357808" cy="357808"/>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3</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39" name="橢圓 38">
              <a:extLst>
                <a:ext uri="{FF2B5EF4-FFF2-40B4-BE49-F238E27FC236}">
                  <a16:creationId xmlns:a16="http://schemas.microsoft.com/office/drawing/2014/main" id="{0E731C9B-3F45-28CD-B6A5-1AD2AC4265CA}"/>
                </a:ext>
              </a:extLst>
            </p:cNvPr>
            <p:cNvSpPr/>
            <p:nvPr/>
          </p:nvSpPr>
          <p:spPr>
            <a:xfrm>
              <a:off x="8740867" y="3740493"/>
              <a:ext cx="357808" cy="357808"/>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5</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40" name="橢圓 39">
              <a:extLst>
                <a:ext uri="{FF2B5EF4-FFF2-40B4-BE49-F238E27FC236}">
                  <a16:creationId xmlns:a16="http://schemas.microsoft.com/office/drawing/2014/main" id="{A52838D8-E620-B14F-A78D-5FDAAFD519F7}"/>
                </a:ext>
              </a:extLst>
            </p:cNvPr>
            <p:cNvSpPr/>
            <p:nvPr/>
          </p:nvSpPr>
          <p:spPr>
            <a:xfrm>
              <a:off x="9290666" y="3740493"/>
              <a:ext cx="357808" cy="357808"/>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1</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41" name="橢圓 40">
              <a:extLst>
                <a:ext uri="{FF2B5EF4-FFF2-40B4-BE49-F238E27FC236}">
                  <a16:creationId xmlns:a16="http://schemas.microsoft.com/office/drawing/2014/main" id="{FF3B80F2-649C-ACDC-E50D-4A6D261E00C2}"/>
                </a:ext>
              </a:extLst>
            </p:cNvPr>
            <p:cNvSpPr/>
            <p:nvPr/>
          </p:nvSpPr>
          <p:spPr>
            <a:xfrm>
              <a:off x="9840465" y="3740493"/>
              <a:ext cx="357808" cy="357808"/>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5</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47" name="橢圓 46">
              <a:extLst>
                <a:ext uri="{FF2B5EF4-FFF2-40B4-BE49-F238E27FC236}">
                  <a16:creationId xmlns:a16="http://schemas.microsoft.com/office/drawing/2014/main" id="{5BD343A8-A182-3F97-B2FF-021B69A53330}"/>
                </a:ext>
              </a:extLst>
            </p:cNvPr>
            <p:cNvSpPr/>
            <p:nvPr/>
          </p:nvSpPr>
          <p:spPr>
            <a:xfrm>
              <a:off x="10342952" y="3747751"/>
              <a:ext cx="357808" cy="357808"/>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1</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48" name="橢圓 47">
              <a:extLst>
                <a:ext uri="{FF2B5EF4-FFF2-40B4-BE49-F238E27FC236}">
                  <a16:creationId xmlns:a16="http://schemas.microsoft.com/office/drawing/2014/main" id="{E2D1EBD4-E567-D534-2402-23DADBCA8B68}"/>
                </a:ext>
              </a:extLst>
            </p:cNvPr>
            <p:cNvSpPr/>
            <p:nvPr/>
          </p:nvSpPr>
          <p:spPr>
            <a:xfrm>
              <a:off x="10842766" y="3747750"/>
              <a:ext cx="357808" cy="357808"/>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7</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49" name="橢圓 48">
              <a:extLst>
                <a:ext uri="{FF2B5EF4-FFF2-40B4-BE49-F238E27FC236}">
                  <a16:creationId xmlns:a16="http://schemas.microsoft.com/office/drawing/2014/main" id="{F79116DE-2161-0B01-CF04-5C7FD6CA403C}"/>
                </a:ext>
              </a:extLst>
            </p:cNvPr>
            <p:cNvSpPr/>
            <p:nvPr/>
          </p:nvSpPr>
          <p:spPr>
            <a:xfrm>
              <a:off x="11362439" y="3733237"/>
              <a:ext cx="357808" cy="357808"/>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3</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grpSp>
      <p:cxnSp>
        <p:nvCxnSpPr>
          <p:cNvPr id="5" name="直線接點 4">
            <a:extLst>
              <a:ext uri="{FF2B5EF4-FFF2-40B4-BE49-F238E27FC236}">
                <a16:creationId xmlns:a16="http://schemas.microsoft.com/office/drawing/2014/main" id="{C44D71A3-5EC8-05D2-F8B2-79043AD24158}"/>
              </a:ext>
            </a:extLst>
          </p:cNvPr>
          <p:cNvCxnSpPr/>
          <p:nvPr/>
        </p:nvCxnSpPr>
        <p:spPr>
          <a:xfrm>
            <a:off x="7779657" y="3139841"/>
            <a:ext cx="319314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直線接點 49">
            <a:extLst>
              <a:ext uri="{FF2B5EF4-FFF2-40B4-BE49-F238E27FC236}">
                <a16:creationId xmlns:a16="http://schemas.microsoft.com/office/drawing/2014/main" id="{A25AC1B4-D8C4-8637-6399-6B2F9607AA2F}"/>
              </a:ext>
            </a:extLst>
          </p:cNvPr>
          <p:cNvCxnSpPr>
            <a:cxnSpLocks/>
          </p:cNvCxnSpPr>
          <p:nvPr/>
        </p:nvCxnSpPr>
        <p:spPr>
          <a:xfrm>
            <a:off x="7779657" y="3139841"/>
            <a:ext cx="0" cy="69499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直線接點 50">
            <a:extLst>
              <a:ext uri="{FF2B5EF4-FFF2-40B4-BE49-F238E27FC236}">
                <a16:creationId xmlns:a16="http://schemas.microsoft.com/office/drawing/2014/main" id="{B5B6884C-8F35-39CF-6D98-4E60A348A733}"/>
              </a:ext>
            </a:extLst>
          </p:cNvPr>
          <p:cNvCxnSpPr>
            <a:cxnSpLocks/>
          </p:cNvCxnSpPr>
          <p:nvPr/>
        </p:nvCxnSpPr>
        <p:spPr>
          <a:xfrm>
            <a:off x="11023600" y="3139841"/>
            <a:ext cx="0" cy="74504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直線接點 51">
            <a:extLst>
              <a:ext uri="{FF2B5EF4-FFF2-40B4-BE49-F238E27FC236}">
                <a16:creationId xmlns:a16="http://schemas.microsoft.com/office/drawing/2014/main" id="{37BDEF4E-5FE9-3AFA-B972-FB5C039D59BB}"/>
              </a:ext>
            </a:extLst>
          </p:cNvPr>
          <p:cNvCxnSpPr/>
          <p:nvPr/>
        </p:nvCxnSpPr>
        <p:spPr>
          <a:xfrm>
            <a:off x="8375057" y="5013373"/>
            <a:ext cx="319314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直線接點 52">
            <a:extLst>
              <a:ext uri="{FF2B5EF4-FFF2-40B4-BE49-F238E27FC236}">
                <a16:creationId xmlns:a16="http://schemas.microsoft.com/office/drawing/2014/main" id="{501BEE9A-44C8-14B2-9303-D1A458E24CDE}"/>
              </a:ext>
            </a:extLst>
          </p:cNvPr>
          <p:cNvCxnSpPr>
            <a:cxnSpLocks/>
          </p:cNvCxnSpPr>
          <p:nvPr/>
        </p:nvCxnSpPr>
        <p:spPr>
          <a:xfrm>
            <a:off x="8382314" y="4168657"/>
            <a:ext cx="0" cy="84471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直線接點 53">
            <a:extLst>
              <a:ext uri="{FF2B5EF4-FFF2-40B4-BE49-F238E27FC236}">
                <a16:creationId xmlns:a16="http://schemas.microsoft.com/office/drawing/2014/main" id="{71C46A8E-C2C5-0CA3-9D11-5915F205E74E}"/>
              </a:ext>
            </a:extLst>
          </p:cNvPr>
          <p:cNvCxnSpPr>
            <a:cxnSpLocks/>
          </p:cNvCxnSpPr>
          <p:nvPr/>
        </p:nvCxnSpPr>
        <p:spPr>
          <a:xfrm>
            <a:off x="11568200" y="4207156"/>
            <a:ext cx="0" cy="80621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直線接點 57">
            <a:extLst>
              <a:ext uri="{FF2B5EF4-FFF2-40B4-BE49-F238E27FC236}">
                <a16:creationId xmlns:a16="http://schemas.microsoft.com/office/drawing/2014/main" id="{6B4D361F-CDE2-5C39-4817-CD9B8B77F6B2}"/>
              </a:ext>
            </a:extLst>
          </p:cNvPr>
          <p:cNvCxnSpPr>
            <a:cxnSpLocks/>
          </p:cNvCxnSpPr>
          <p:nvPr/>
        </p:nvCxnSpPr>
        <p:spPr>
          <a:xfrm>
            <a:off x="8929555" y="3424058"/>
            <a:ext cx="109981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直線接點 59">
            <a:extLst>
              <a:ext uri="{FF2B5EF4-FFF2-40B4-BE49-F238E27FC236}">
                <a16:creationId xmlns:a16="http://schemas.microsoft.com/office/drawing/2014/main" id="{C8DFC5FC-20F2-8DC8-64D2-167623CD114B}"/>
              </a:ext>
            </a:extLst>
          </p:cNvPr>
          <p:cNvCxnSpPr>
            <a:cxnSpLocks/>
          </p:cNvCxnSpPr>
          <p:nvPr/>
        </p:nvCxnSpPr>
        <p:spPr>
          <a:xfrm>
            <a:off x="8929555" y="3423608"/>
            <a:ext cx="0" cy="41122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直線接點 63">
            <a:extLst>
              <a:ext uri="{FF2B5EF4-FFF2-40B4-BE49-F238E27FC236}">
                <a16:creationId xmlns:a16="http://schemas.microsoft.com/office/drawing/2014/main" id="{F367B216-D8BD-14B2-2671-D71CC1C4F9E4}"/>
              </a:ext>
            </a:extLst>
          </p:cNvPr>
          <p:cNvCxnSpPr>
            <a:cxnSpLocks/>
          </p:cNvCxnSpPr>
          <p:nvPr/>
        </p:nvCxnSpPr>
        <p:spPr>
          <a:xfrm>
            <a:off x="10010869" y="3438121"/>
            <a:ext cx="0" cy="41122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直線接點 64">
            <a:extLst>
              <a:ext uri="{FF2B5EF4-FFF2-40B4-BE49-F238E27FC236}">
                <a16:creationId xmlns:a16="http://schemas.microsoft.com/office/drawing/2014/main" id="{C3942F1B-C474-B142-C0C0-7CA4A4C6EF5E}"/>
              </a:ext>
            </a:extLst>
          </p:cNvPr>
          <p:cNvCxnSpPr>
            <a:cxnSpLocks/>
          </p:cNvCxnSpPr>
          <p:nvPr/>
        </p:nvCxnSpPr>
        <p:spPr>
          <a:xfrm>
            <a:off x="9459326" y="4708573"/>
            <a:ext cx="109981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直線接點 65">
            <a:extLst>
              <a:ext uri="{FF2B5EF4-FFF2-40B4-BE49-F238E27FC236}">
                <a16:creationId xmlns:a16="http://schemas.microsoft.com/office/drawing/2014/main" id="{280E923E-6290-98F9-F6DC-FFD4EDAC8E35}"/>
              </a:ext>
            </a:extLst>
          </p:cNvPr>
          <p:cNvCxnSpPr>
            <a:cxnSpLocks/>
          </p:cNvCxnSpPr>
          <p:nvPr/>
        </p:nvCxnSpPr>
        <p:spPr>
          <a:xfrm>
            <a:off x="9444811" y="4236185"/>
            <a:ext cx="0" cy="41122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直線接點 66">
            <a:extLst>
              <a:ext uri="{FF2B5EF4-FFF2-40B4-BE49-F238E27FC236}">
                <a16:creationId xmlns:a16="http://schemas.microsoft.com/office/drawing/2014/main" id="{AD426DD9-96B6-941A-BE95-1665AECE9C83}"/>
              </a:ext>
            </a:extLst>
          </p:cNvPr>
          <p:cNvCxnSpPr>
            <a:cxnSpLocks/>
          </p:cNvCxnSpPr>
          <p:nvPr/>
        </p:nvCxnSpPr>
        <p:spPr>
          <a:xfrm>
            <a:off x="10526125" y="4250698"/>
            <a:ext cx="0" cy="41122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9" name="文字方塊 68">
            <a:extLst>
              <a:ext uri="{FF2B5EF4-FFF2-40B4-BE49-F238E27FC236}">
                <a16:creationId xmlns:a16="http://schemas.microsoft.com/office/drawing/2014/main" id="{4A4CE188-5C5A-FAB2-AEF1-17ADE70051C0}"/>
              </a:ext>
            </a:extLst>
          </p:cNvPr>
          <p:cNvSpPr txBox="1"/>
          <p:nvPr/>
        </p:nvSpPr>
        <p:spPr>
          <a:xfrm>
            <a:off x="7506059" y="5205076"/>
            <a:ext cx="3927022"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Structured data is critical for learning useful skills for NLP.</a:t>
            </a: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70" name="文字方塊 69">
            <a:extLst>
              <a:ext uri="{FF2B5EF4-FFF2-40B4-BE49-F238E27FC236}">
                <a16:creationId xmlns:a16="http://schemas.microsoft.com/office/drawing/2014/main" id="{1CE2D0A5-8687-D3EF-DDB4-94D52568862F}"/>
              </a:ext>
            </a:extLst>
          </p:cNvPr>
          <p:cNvSpPr txBox="1"/>
          <p:nvPr/>
        </p:nvSpPr>
        <p:spPr>
          <a:xfrm>
            <a:off x="7837362" y="6080687"/>
            <a:ext cx="3927022" cy="461665"/>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Is it true?</a:t>
            </a: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2965096441"/>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0"/>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58"/>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6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66"/>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65"/>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6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2" grpId="0" animBg="1"/>
      <p:bldP spid="13" grpId="0"/>
      <p:bldP spid="29" grpId="0"/>
      <p:bldP spid="69" grpId="0"/>
      <p:bldP spid="70"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22A9F0A-C84D-427A-B0B9-ECADEA229448}"/>
              </a:ext>
            </a:extLst>
          </p:cNvPr>
          <p:cNvSpPr>
            <a:spLocks noGrp="1"/>
          </p:cNvSpPr>
          <p:nvPr>
            <p:ph type="title"/>
          </p:nvPr>
        </p:nvSpPr>
        <p:spPr/>
        <p:txBody>
          <a:bodyPr/>
          <a:lstStyle/>
          <a:p>
            <a:r>
              <a:rPr lang="en-US" altLang="zh-TW" dirty="0"/>
              <a:t>Pre-training on Artificial Data</a:t>
            </a:r>
            <a:endParaRPr lang="zh-TW" altLang="en-US" dirty="0"/>
          </a:p>
        </p:txBody>
      </p:sp>
      <p:sp>
        <p:nvSpPr>
          <p:cNvPr id="7" name="文字方塊 6">
            <a:extLst>
              <a:ext uri="{FF2B5EF4-FFF2-40B4-BE49-F238E27FC236}">
                <a16:creationId xmlns:a16="http://schemas.microsoft.com/office/drawing/2014/main" id="{B149760F-A9EF-42AF-8AA6-7578B397B931}"/>
              </a:ext>
            </a:extLst>
          </p:cNvPr>
          <p:cNvSpPr txBox="1"/>
          <p:nvPr/>
        </p:nvSpPr>
        <p:spPr>
          <a:xfrm>
            <a:off x="838200" y="1275189"/>
            <a:ext cx="4952449"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Absolute improvement (%) compared to training from scratch</a:t>
            </a: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graphicFrame>
        <p:nvGraphicFramePr>
          <p:cNvPr id="12" name="圖表 11">
            <a:extLst>
              <a:ext uri="{FF2B5EF4-FFF2-40B4-BE49-F238E27FC236}">
                <a16:creationId xmlns:a16="http://schemas.microsoft.com/office/drawing/2014/main" id="{0BFA7512-A46C-44A1-A351-523F03FF2E9E}"/>
              </a:ext>
            </a:extLst>
          </p:cNvPr>
          <p:cNvGraphicFramePr>
            <a:graphicFrameLocks/>
          </p:cNvGraphicFramePr>
          <p:nvPr/>
        </p:nvGraphicFramePr>
        <p:xfrm>
          <a:off x="2861628" y="2082340"/>
          <a:ext cx="3927022" cy="4586288"/>
        </p:xfrm>
        <a:graphic>
          <a:graphicData uri="http://schemas.openxmlformats.org/drawingml/2006/chart">
            <c:chart xmlns:c="http://schemas.openxmlformats.org/drawingml/2006/chart" xmlns:r="http://schemas.openxmlformats.org/officeDocument/2006/relationships" r:id="rId3"/>
          </a:graphicData>
        </a:graphic>
      </p:graphicFrame>
      <p:sp>
        <p:nvSpPr>
          <p:cNvPr id="10" name="矩形: 圓角 9">
            <a:extLst>
              <a:ext uri="{FF2B5EF4-FFF2-40B4-BE49-F238E27FC236}">
                <a16:creationId xmlns:a16="http://schemas.microsoft.com/office/drawing/2014/main" id="{481FD8D6-4F10-AF8D-BD50-DF2D672955AC}"/>
              </a:ext>
            </a:extLst>
          </p:cNvPr>
          <p:cNvSpPr/>
          <p:nvPr/>
        </p:nvSpPr>
        <p:spPr>
          <a:xfrm>
            <a:off x="4825139" y="6146928"/>
            <a:ext cx="1385913" cy="421270"/>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4" name="左大括弧 13">
            <a:extLst>
              <a:ext uri="{FF2B5EF4-FFF2-40B4-BE49-F238E27FC236}">
                <a16:creationId xmlns:a16="http://schemas.microsoft.com/office/drawing/2014/main" id="{3C23C3CE-95F6-3DDB-3113-618A81F69E2F}"/>
              </a:ext>
            </a:extLst>
          </p:cNvPr>
          <p:cNvSpPr/>
          <p:nvPr/>
        </p:nvSpPr>
        <p:spPr>
          <a:xfrm>
            <a:off x="2470484" y="2245895"/>
            <a:ext cx="391144" cy="3336916"/>
          </a:xfrm>
          <a:prstGeom prst="leftBrace">
            <a:avLst>
              <a:gd name="adj1" fmla="val 37042"/>
              <a:gd name="adj2" fmla="val 50000"/>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cxnSp>
        <p:nvCxnSpPr>
          <p:cNvPr id="16" name="直線接點 15">
            <a:extLst>
              <a:ext uri="{FF2B5EF4-FFF2-40B4-BE49-F238E27FC236}">
                <a16:creationId xmlns:a16="http://schemas.microsoft.com/office/drawing/2014/main" id="{18473098-1B3A-593F-974F-7AE6D278CB2F}"/>
              </a:ext>
            </a:extLst>
          </p:cNvPr>
          <p:cNvCxnSpPr>
            <a:cxnSpLocks/>
          </p:cNvCxnSpPr>
          <p:nvPr/>
        </p:nvCxnSpPr>
        <p:spPr>
          <a:xfrm>
            <a:off x="1844842" y="3914274"/>
            <a:ext cx="59355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直線接點 17">
            <a:extLst>
              <a:ext uri="{FF2B5EF4-FFF2-40B4-BE49-F238E27FC236}">
                <a16:creationId xmlns:a16="http://schemas.microsoft.com/office/drawing/2014/main" id="{05A7A092-7F71-5594-CED5-6A5819F6631C}"/>
              </a:ext>
            </a:extLst>
          </p:cNvPr>
          <p:cNvCxnSpPr>
            <a:cxnSpLocks/>
          </p:cNvCxnSpPr>
          <p:nvPr/>
        </p:nvCxnSpPr>
        <p:spPr>
          <a:xfrm flipV="1">
            <a:off x="1824789" y="2106186"/>
            <a:ext cx="0" cy="1808088"/>
          </a:xfrm>
          <a:prstGeom prst="line">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2" name="箭號: 向下 21">
            <a:extLst>
              <a:ext uri="{FF2B5EF4-FFF2-40B4-BE49-F238E27FC236}">
                <a16:creationId xmlns:a16="http://schemas.microsoft.com/office/drawing/2014/main" id="{7289D718-3BF7-05E7-FAA9-C18FF04AFFC3}"/>
              </a:ext>
            </a:extLst>
          </p:cNvPr>
          <p:cNvSpPr/>
          <p:nvPr/>
        </p:nvSpPr>
        <p:spPr>
          <a:xfrm>
            <a:off x="5820294" y="3176325"/>
            <a:ext cx="371959" cy="340963"/>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grpSp>
        <p:nvGrpSpPr>
          <p:cNvPr id="31" name="群組 30">
            <a:extLst>
              <a:ext uri="{FF2B5EF4-FFF2-40B4-BE49-F238E27FC236}">
                <a16:creationId xmlns:a16="http://schemas.microsoft.com/office/drawing/2014/main" id="{A1298A1D-0AE1-F04C-F147-C8F9E9E735CE}"/>
              </a:ext>
            </a:extLst>
          </p:cNvPr>
          <p:cNvGrpSpPr/>
          <p:nvPr/>
        </p:nvGrpSpPr>
        <p:grpSpPr>
          <a:xfrm>
            <a:off x="8059504" y="2681392"/>
            <a:ext cx="2880524" cy="532266"/>
            <a:chOff x="914400" y="5323646"/>
            <a:chExt cx="2880524" cy="532266"/>
          </a:xfrm>
        </p:grpSpPr>
        <p:sp>
          <p:nvSpPr>
            <p:cNvPr id="32" name="橢圓 31">
              <a:extLst>
                <a:ext uri="{FF2B5EF4-FFF2-40B4-BE49-F238E27FC236}">
                  <a16:creationId xmlns:a16="http://schemas.microsoft.com/office/drawing/2014/main" id="{EC57572B-0954-FC04-25B9-9A87AB9B52A8}"/>
                </a:ext>
              </a:extLst>
            </p:cNvPr>
            <p:cNvSpPr/>
            <p:nvPr/>
          </p:nvSpPr>
          <p:spPr>
            <a:xfrm>
              <a:off x="914400" y="5498104"/>
              <a:ext cx="357808" cy="357808"/>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1</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33" name="橢圓 32">
              <a:extLst>
                <a:ext uri="{FF2B5EF4-FFF2-40B4-BE49-F238E27FC236}">
                  <a16:creationId xmlns:a16="http://schemas.microsoft.com/office/drawing/2014/main" id="{7D40650A-541F-3EA6-84BE-7A87562B4B14}"/>
                </a:ext>
              </a:extLst>
            </p:cNvPr>
            <p:cNvSpPr/>
            <p:nvPr/>
          </p:nvSpPr>
          <p:spPr>
            <a:xfrm>
              <a:off x="1477617" y="5498104"/>
              <a:ext cx="357808" cy="357808"/>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2</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34" name="橢圓 33">
              <a:extLst>
                <a:ext uri="{FF2B5EF4-FFF2-40B4-BE49-F238E27FC236}">
                  <a16:creationId xmlns:a16="http://schemas.microsoft.com/office/drawing/2014/main" id="{4A7C7567-9FC4-1E8D-88E8-AE03817584E5}"/>
                </a:ext>
              </a:extLst>
            </p:cNvPr>
            <p:cNvSpPr/>
            <p:nvPr/>
          </p:nvSpPr>
          <p:spPr>
            <a:xfrm>
              <a:off x="2027416" y="5498104"/>
              <a:ext cx="357808" cy="357808"/>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3</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grpSp>
          <p:nvGrpSpPr>
            <p:cNvPr id="35" name="群組 34">
              <a:extLst>
                <a:ext uri="{FF2B5EF4-FFF2-40B4-BE49-F238E27FC236}">
                  <a16:creationId xmlns:a16="http://schemas.microsoft.com/office/drawing/2014/main" id="{64A6B84B-B677-AF89-BEE8-CB84966AFBAB}"/>
                </a:ext>
              </a:extLst>
            </p:cNvPr>
            <p:cNvGrpSpPr/>
            <p:nvPr/>
          </p:nvGrpSpPr>
          <p:grpSpPr>
            <a:xfrm>
              <a:off x="3299624" y="5467818"/>
              <a:ext cx="495300" cy="376142"/>
              <a:chOff x="3299624" y="5467818"/>
              <a:chExt cx="495300" cy="376142"/>
            </a:xfrm>
          </p:grpSpPr>
          <p:sp>
            <p:nvSpPr>
              <p:cNvPr id="40" name="橢圓 39">
                <a:extLst>
                  <a:ext uri="{FF2B5EF4-FFF2-40B4-BE49-F238E27FC236}">
                    <a16:creationId xmlns:a16="http://schemas.microsoft.com/office/drawing/2014/main" id="{1607E97F-DF54-C7E9-21F4-DEA4387A036C}"/>
                  </a:ext>
                </a:extLst>
              </p:cNvPr>
              <p:cNvSpPr/>
              <p:nvPr/>
            </p:nvSpPr>
            <p:spPr>
              <a:xfrm>
                <a:off x="3362945" y="5486152"/>
                <a:ext cx="357808" cy="357808"/>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41" name="文字方塊 40">
                <a:extLst>
                  <a:ext uri="{FF2B5EF4-FFF2-40B4-BE49-F238E27FC236}">
                    <a16:creationId xmlns:a16="http://schemas.microsoft.com/office/drawing/2014/main" id="{8CF005A6-CA72-160C-4F8A-B1732E060234}"/>
                  </a:ext>
                </a:extLst>
              </p:cNvPr>
              <p:cNvSpPr txBox="1"/>
              <p:nvPr/>
            </p:nvSpPr>
            <p:spPr>
              <a:xfrm>
                <a:off x="3299624" y="5467818"/>
                <a:ext cx="495300" cy="369332"/>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64</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grpSp>
        <p:grpSp>
          <p:nvGrpSpPr>
            <p:cNvPr id="36" name="群組 35">
              <a:extLst>
                <a:ext uri="{FF2B5EF4-FFF2-40B4-BE49-F238E27FC236}">
                  <a16:creationId xmlns:a16="http://schemas.microsoft.com/office/drawing/2014/main" id="{BDA630D9-38FF-5698-D2DD-6A8B67E7EAEE}"/>
                </a:ext>
              </a:extLst>
            </p:cNvPr>
            <p:cNvGrpSpPr/>
            <p:nvPr/>
          </p:nvGrpSpPr>
          <p:grpSpPr>
            <a:xfrm>
              <a:off x="2760799" y="5479445"/>
              <a:ext cx="495300" cy="369332"/>
              <a:chOff x="3294199" y="5479445"/>
              <a:chExt cx="495300" cy="369332"/>
            </a:xfrm>
          </p:grpSpPr>
          <p:sp>
            <p:nvSpPr>
              <p:cNvPr id="38" name="橢圓 37">
                <a:extLst>
                  <a:ext uri="{FF2B5EF4-FFF2-40B4-BE49-F238E27FC236}">
                    <a16:creationId xmlns:a16="http://schemas.microsoft.com/office/drawing/2014/main" id="{5A40935D-78F2-649D-0EF5-7B040689E838}"/>
                  </a:ext>
                </a:extLst>
              </p:cNvPr>
              <p:cNvSpPr/>
              <p:nvPr/>
            </p:nvSpPr>
            <p:spPr>
              <a:xfrm>
                <a:off x="3362945" y="5486152"/>
                <a:ext cx="357808" cy="357808"/>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39" name="文字方塊 38">
                <a:extLst>
                  <a:ext uri="{FF2B5EF4-FFF2-40B4-BE49-F238E27FC236}">
                    <a16:creationId xmlns:a16="http://schemas.microsoft.com/office/drawing/2014/main" id="{D73AE940-AEDD-69A4-E50D-DB0B584CA67D}"/>
                  </a:ext>
                </a:extLst>
              </p:cNvPr>
              <p:cNvSpPr txBox="1"/>
              <p:nvPr/>
            </p:nvSpPr>
            <p:spPr>
              <a:xfrm>
                <a:off x="3294199" y="5479445"/>
                <a:ext cx="495300" cy="369332"/>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63</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grpSp>
        <p:sp>
          <p:nvSpPr>
            <p:cNvPr id="37" name="文字方塊 36">
              <a:extLst>
                <a:ext uri="{FF2B5EF4-FFF2-40B4-BE49-F238E27FC236}">
                  <a16:creationId xmlns:a16="http://schemas.microsoft.com/office/drawing/2014/main" id="{8FD21BAA-447F-4E5B-FB2F-F3F8C99CA5FE}"/>
                </a:ext>
              </a:extLst>
            </p:cNvPr>
            <p:cNvSpPr txBox="1"/>
            <p:nvPr/>
          </p:nvSpPr>
          <p:spPr>
            <a:xfrm>
              <a:off x="2250507" y="5323646"/>
              <a:ext cx="704850"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2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a:t>
              </a:r>
              <a:endParaRPr kumimoji="0" lang="zh-TW" altLang="en-US" sz="2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grpSp>
      <p:grpSp>
        <p:nvGrpSpPr>
          <p:cNvPr id="42" name="群組 41">
            <a:extLst>
              <a:ext uri="{FF2B5EF4-FFF2-40B4-BE49-F238E27FC236}">
                <a16:creationId xmlns:a16="http://schemas.microsoft.com/office/drawing/2014/main" id="{9224B3F2-596D-98B3-0D03-7E2A9875C81F}"/>
              </a:ext>
            </a:extLst>
          </p:cNvPr>
          <p:cNvGrpSpPr/>
          <p:nvPr/>
        </p:nvGrpSpPr>
        <p:grpSpPr>
          <a:xfrm>
            <a:off x="8082528" y="3977114"/>
            <a:ext cx="2875677" cy="537608"/>
            <a:chOff x="914400" y="5323646"/>
            <a:chExt cx="2875677" cy="537608"/>
          </a:xfrm>
        </p:grpSpPr>
        <p:sp>
          <p:nvSpPr>
            <p:cNvPr id="43" name="橢圓 42">
              <a:extLst>
                <a:ext uri="{FF2B5EF4-FFF2-40B4-BE49-F238E27FC236}">
                  <a16:creationId xmlns:a16="http://schemas.microsoft.com/office/drawing/2014/main" id="{1210F578-ADE9-B942-CFCA-448CAEE5518D}"/>
                </a:ext>
              </a:extLst>
            </p:cNvPr>
            <p:cNvSpPr/>
            <p:nvPr/>
          </p:nvSpPr>
          <p:spPr>
            <a:xfrm>
              <a:off x="914400" y="5498104"/>
              <a:ext cx="357808" cy="357808"/>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44" name="橢圓 43">
              <a:extLst>
                <a:ext uri="{FF2B5EF4-FFF2-40B4-BE49-F238E27FC236}">
                  <a16:creationId xmlns:a16="http://schemas.microsoft.com/office/drawing/2014/main" id="{05C4CC3F-4A79-F6EB-6966-913DB4224620}"/>
                </a:ext>
              </a:extLst>
            </p:cNvPr>
            <p:cNvSpPr/>
            <p:nvPr/>
          </p:nvSpPr>
          <p:spPr>
            <a:xfrm>
              <a:off x="1477617" y="5498104"/>
              <a:ext cx="357808" cy="357808"/>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9</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45" name="橢圓 44">
              <a:extLst>
                <a:ext uri="{FF2B5EF4-FFF2-40B4-BE49-F238E27FC236}">
                  <a16:creationId xmlns:a16="http://schemas.microsoft.com/office/drawing/2014/main" id="{B218CFDF-195D-7031-B120-F422DCA0CC95}"/>
                </a:ext>
              </a:extLst>
            </p:cNvPr>
            <p:cNvSpPr/>
            <p:nvPr/>
          </p:nvSpPr>
          <p:spPr>
            <a:xfrm>
              <a:off x="2027416" y="5498104"/>
              <a:ext cx="357808" cy="357808"/>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5</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grpSp>
          <p:nvGrpSpPr>
            <p:cNvPr id="46" name="群組 45">
              <a:extLst>
                <a:ext uri="{FF2B5EF4-FFF2-40B4-BE49-F238E27FC236}">
                  <a16:creationId xmlns:a16="http://schemas.microsoft.com/office/drawing/2014/main" id="{CC43670C-23C6-F92C-AA2E-FDD5EC9CC86C}"/>
                </a:ext>
              </a:extLst>
            </p:cNvPr>
            <p:cNvGrpSpPr/>
            <p:nvPr/>
          </p:nvGrpSpPr>
          <p:grpSpPr>
            <a:xfrm>
              <a:off x="3294777" y="5486152"/>
              <a:ext cx="495300" cy="375102"/>
              <a:chOff x="3294777" y="5486152"/>
              <a:chExt cx="495300" cy="375102"/>
            </a:xfrm>
          </p:grpSpPr>
          <p:sp>
            <p:nvSpPr>
              <p:cNvPr id="51" name="橢圓 50">
                <a:extLst>
                  <a:ext uri="{FF2B5EF4-FFF2-40B4-BE49-F238E27FC236}">
                    <a16:creationId xmlns:a16="http://schemas.microsoft.com/office/drawing/2014/main" id="{4A93CC42-E528-27B3-939F-E811E1F52D87}"/>
                  </a:ext>
                </a:extLst>
              </p:cNvPr>
              <p:cNvSpPr/>
              <p:nvPr/>
            </p:nvSpPr>
            <p:spPr>
              <a:xfrm>
                <a:off x="3362945" y="5486152"/>
                <a:ext cx="357808" cy="357808"/>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52" name="文字方塊 51">
                <a:extLst>
                  <a:ext uri="{FF2B5EF4-FFF2-40B4-BE49-F238E27FC236}">
                    <a16:creationId xmlns:a16="http://schemas.microsoft.com/office/drawing/2014/main" id="{AD5CD59E-6976-3133-8C6D-60F588C0F6DA}"/>
                  </a:ext>
                </a:extLst>
              </p:cNvPr>
              <p:cNvSpPr txBox="1"/>
              <p:nvPr/>
            </p:nvSpPr>
            <p:spPr>
              <a:xfrm>
                <a:off x="3294777" y="5491922"/>
                <a:ext cx="495300" cy="369332"/>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43</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grpSp>
        <p:grpSp>
          <p:nvGrpSpPr>
            <p:cNvPr id="47" name="群組 46">
              <a:extLst>
                <a:ext uri="{FF2B5EF4-FFF2-40B4-BE49-F238E27FC236}">
                  <a16:creationId xmlns:a16="http://schemas.microsoft.com/office/drawing/2014/main" id="{E6819C94-418C-F3E8-D067-A5E4D1D54054}"/>
                </a:ext>
              </a:extLst>
            </p:cNvPr>
            <p:cNvGrpSpPr/>
            <p:nvPr/>
          </p:nvGrpSpPr>
          <p:grpSpPr>
            <a:xfrm>
              <a:off x="2779849" y="5486152"/>
              <a:ext cx="495300" cy="369332"/>
              <a:chOff x="3313249" y="5486152"/>
              <a:chExt cx="495300" cy="369332"/>
            </a:xfrm>
          </p:grpSpPr>
          <p:sp>
            <p:nvSpPr>
              <p:cNvPr id="49" name="橢圓 48">
                <a:extLst>
                  <a:ext uri="{FF2B5EF4-FFF2-40B4-BE49-F238E27FC236}">
                    <a16:creationId xmlns:a16="http://schemas.microsoft.com/office/drawing/2014/main" id="{3A5F6CBD-8E43-CE95-0EAB-DE888C72B4D7}"/>
                  </a:ext>
                </a:extLst>
              </p:cNvPr>
              <p:cNvSpPr/>
              <p:nvPr/>
            </p:nvSpPr>
            <p:spPr>
              <a:xfrm>
                <a:off x="3362945" y="5486152"/>
                <a:ext cx="357808" cy="357808"/>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50" name="文字方塊 49">
                <a:extLst>
                  <a:ext uri="{FF2B5EF4-FFF2-40B4-BE49-F238E27FC236}">
                    <a16:creationId xmlns:a16="http://schemas.microsoft.com/office/drawing/2014/main" id="{9E2AEAA1-B7C9-9F0E-8F1C-71F7A8360D13}"/>
                  </a:ext>
                </a:extLst>
              </p:cNvPr>
              <p:cNvSpPr txBox="1"/>
              <p:nvPr/>
            </p:nvSpPr>
            <p:spPr>
              <a:xfrm>
                <a:off x="3313249" y="5486152"/>
                <a:ext cx="495300" cy="369332"/>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22</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grpSp>
        <p:sp>
          <p:nvSpPr>
            <p:cNvPr id="48" name="文字方塊 47">
              <a:extLst>
                <a:ext uri="{FF2B5EF4-FFF2-40B4-BE49-F238E27FC236}">
                  <a16:creationId xmlns:a16="http://schemas.microsoft.com/office/drawing/2014/main" id="{2B986DF8-3E5C-DCDC-1846-200E5CE09465}"/>
                </a:ext>
              </a:extLst>
            </p:cNvPr>
            <p:cNvSpPr txBox="1"/>
            <p:nvPr/>
          </p:nvSpPr>
          <p:spPr>
            <a:xfrm>
              <a:off x="2250507" y="5323646"/>
              <a:ext cx="704850"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2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a:t>
              </a:r>
              <a:endParaRPr kumimoji="0" lang="zh-TW" altLang="en-US" sz="2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grpSp>
      <p:sp>
        <p:nvSpPr>
          <p:cNvPr id="53" name="文字方塊 52">
            <a:extLst>
              <a:ext uri="{FF2B5EF4-FFF2-40B4-BE49-F238E27FC236}">
                <a16:creationId xmlns:a16="http://schemas.microsoft.com/office/drawing/2014/main" id="{D6E75E82-4B07-4CA6-AAFA-6238DCFE23EF}"/>
              </a:ext>
            </a:extLst>
          </p:cNvPr>
          <p:cNvSpPr txBox="1"/>
          <p:nvPr/>
        </p:nvSpPr>
        <p:spPr>
          <a:xfrm>
            <a:off x="8013782" y="4139620"/>
            <a:ext cx="495300" cy="369332"/>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57</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54" name="箭號: 向右 53">
            <a:extLst>
              <a:ext uri="{FF2B5EF4-FFF2-40B4-BE49-F238E27FC236}">
                <a16:creationId xmlns:a16="http://schemas.microsoft.com/office/drawing/2014/main" id="{EB8B166F-4631-972D-0C07-9A4BD9D5735E}"/>
              </a:ext>
            </a:extLst>
          </p:cNvPr>
          <p:cNvSpPr/>
          <p:nvPr/>
        </p:nvSpPr>
        <p:spPr>
          <a:xfrm rot="5400000">
            <a:off x="9227677" y="3403779"/>
            <a:ext cx="461666" cy="522547"/>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55" name="矩形: 圓角 54">
            <a:extLst>
              <a:ext uri="{FF2B5EF4-FFF2-40B4-BE49-F238E27FC236}">
                <a16:creationId xmlns:a16="http://schemas.microsoft.com/office/drawing/2014/main" id="{3AFC7F00-B9EB-9D20-280A-777EBFD3DA98}"/>
              </a:ext>
            </a:extLst>
          </p:cNvPr>
          <p:cNvSpPr/>
          <p:nvPr/>
        </p:nvSpPr>
        <p:spPr>
          <a:xfrm>
            <a:off x="8548803" y="4081660"/>
            <a:ext cx="524832" cy="485252"/>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56" name="文字方塊 55">
            <a:extLst>
              <a:ext uri="{FF2B5EF4-FFF2-40B4-BE49-F238E27FC236}">
                <a16:creationId xmlns:a16="http://schemas.microsoft.com/office/drawing/2014/main" id="{ED64E1E8-324E-1332-5EF0-25A7E333D309}"/>
              </a:ext>
            </a:extLst>
          </p:cNvPr>
          <p:cNvSpPr txBox="1"/>
          <p:nvPr/>
        </p:nvSpPr>
        <p:spPr>
          <a:xfrm>
            <a:off x="6971074" y="2082340"/>
            <a:ext cx="4388406" cy="461665"/>
          </a:xfrm>
          <a:prstGeom prst="rect">
            <a:avLst/>
          </a:prstGeom>
          <a:noFill/>
        </p:spPr>
        <p:txBody>
          <a:bodyPr wrap="square">
            <a:spAutoFit/>
          </a:bodyPr>
          <a:lstStyle/>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Shuffle</a:t>
            </a:r>
          </a:p>
        </p:txBody>
      </p:sp>
      <p:sp>
        <p:nvSpPr>
          <p:cNvPr id="3" name="文字方塊 2">
            <a:extLst>
              <a:ext uri="{FF2B5EF4-FFF2-40B4-BE49-F238E27FC236}">
                <a16:creationId xmlns:a16="http://schemas.microsoft.com/office/drawing/2014/main" id="{688C0CBB-8C0F-A4DB-C0B8-F327F35B9F12}"/>
              </a:ext>
            </a:extLst>
          </p:cNvPr>
          <p:cNvSpPr txBox="1"/>
          <p:nvPr/>
        </p:nvSpPr>
        <p:spPr>
          <a:xfrm>
            <a:off x="6887093" y="4972787"/>
            <a:ext cx="5142834"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To predict this token, model needs to go through the whole sequence.</a:t>
            </a: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cxnSp>
        <p:nvCxnSpPr>
          <p:cNvPr id="5" name="直線單箭頭接點 4">
            <a:extLst>
              <a:ext uri="{FF2B5EF4-FFF2-40B4-BE49-F238E27FC236}">
                <a16:creationId xmlns:a16="http://schemas.microsoft.com/office/drawing/2014/main" id="{4FDD70B0-772A-C530-4BD9-2F47B61A6CCD}"/>
              </a:ext>
            </a:extLst>
          </p:cNvPr>
          <p:cNvCxnSpPr>
            <a:cxnSpLocks/>
          </p:cNvCxnSpPr>
          <p:nvPr/>
        </p:nvCxnSpPr>
        <p:spPr>
          <a:xfrm flipV="1">
            <a:off x="8821074" y="4595940"/>
            <a:ext cx="0" cy="405875"/>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8" name="文字方塊 7">
            <a:extLst>
              <a:ext uri="{FF2B5EF4-FFF2-40B4-BE49-F238E27FC236}">
                <a16:creationId xmlns:a16="http://schemas.microsoft.com/office/drawing/2014/main" id="{F504EF21-F04C-C07B-A968-D87F93DF4963}"/>
              </a:ext>
            </a:extLst>
          </p:cNvPr>
          <p:cNvSpPr txBox="1"/>
          <p:nvPr/>
        </p:nvSpPr>
        <p:spPr>
          <a:xfrm>
            <a:off x="7375162" y="5837631"/>
            <a:ext cx="4654766"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srgbClr val="202124"/>
                </a:solidFill>
                <a:effectLst/>
                <a:uLnTx/>
                <a:uFillTx/>
                <a:latin typeface="Calibri" panose="020F0502020204030204"/>
                <a:ea typeface="新細明體" panose="02020500000000000000" pitchFamily="18" charset="-120"/>
                <a:cs typeface="+mn-cs"/>
              </a:rPr>
              <a:t>Is long-range reading the key to the success of a pretrained model?</a:t>
            </a: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1819673033"/>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2" grpId="0" animBg="1"/>
      <p:bldP spid="53" grpId="0"/>
      <p:bldP spid="54" grpId="0" animBg="1"/>
      <p:bldP spid="55" grpId="0" animBg="1"/>
      <p:bldP spid="3" grpId="0"/>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2CE2B8-F809-8340-9F09-053DB23BA0AC}"/>
              </a:ext>
            </a:extLst>
          </p:cNvPr>
          <p:cNvSpPr>
            <a:spLocks noGrp="1"/>
          </p:cNvSpPr>
          <p:nvPr>
            <p:ph type="title"/>
          </p:nvPr>
        </p:nvSpPr>
        <p:spPr/>
        <p:txBody>
          <a:bodyPr>
            <a:normAutofit/>
          </a:bodyPr>
          <a:lstStyle/>
          <a:p>
            <a:r>
              <a:rPr lang="en-US" altLang="zh-TW"/>
              <a:t>Schedule</a:t>
            </a:r>
            <a:endParaRPr lang="en-TW"/>
          </a:p>
        </p:txBody>
      </p:sp>
      <p:sp>
        <p:nvSpPr>
          <p:cNvPr id="3" name="Content Placeholder 2">
            <a:extLst>
              <a:ext uri="{FF2B5EF4-FFF2-40B4-BE49-F238E27FC236}">
                <a16:creationId xmlns:a16="http://schemas.microsoft.com/office/drawing/2014/main" id="{42A689D7-414B-D34C-9FE7-6D6CD22E3CBC}"/>
              </a:ext>
            </a:extLst>
          </p:cNvPr>
          <p:cNvSpPr>
            <a:spLocks noGrp="1"/>
          </p:cNvSpPr>
          <p:nvPr>
            <p:ph idx="1"/>
          </p:nvPr>
        </p:nvSpPr>
        <p:spPr>
          <a:xfrm>
            <a:off x="838200" y="1219200"/>
            <a:ext cx="10515600" cy="5365955"/>
          </a:xfrm>
        </p:spPr>
        <p:txBody>
          <a:bodyPr vert="horz" lIns="91440" tIns="45720" rIns="91440" bIns="45720" rtlCol="0" anchor="t">
            <a:normAutofit/>
          </a:bodyPr>
          <a:lstStyle/>
          <a:p>
            <a:pPr marL="0" indent="0" algn="l">
              <a:buNone/>
            </a:pPr>
            <a:r>
              <a:rPr lang="en-US" altLang="zh-TW" sz="2400">
                <a:ea typeface="新細明體"/>
                <a:cs typeface="Calibri"/>
              </a:rPr>
              <a:t>17:00 </a:t>
            </a:r>
            <a:r>
              <a:rPr lang="en-US" altLang="zh-TW" sz="2400"/>
              <a:t>– </a:t>
            </a:r>
            <a:r>
              <a:rPr lang="en-US" altLang="zh-TW" sz="2400">
                <a:ea typeface="新細明體"/>
                <a:cs typeface="Calibri"/>
              </a:rPr>
              <a:t>17:10    </a:t>
            </a:r>
            <a:r>
              <a:rPr lang="en-US" altLang="zh-TW" sz="2400" b="1">
                <a:ea typeface="新細明體"/>
                <a:cs typeface="Calibri"/>
              </a:rPr>
              <a:t>Part 1</a:t>
            </a:r>
            <a:r>
              <a:rPr lang="en-US" altLang="zh-TW" sz="2400">
                <a:ea typeface="新細明體"/>
                <a:cs typeface="Calibri"/>
              </a:rPr>
              <a:t> Introduction [Hung-</a:t>
            </a:r>
            <a:r>
              <a:rPr lang="en-US" altLang="zh-TW" sz="2400" err="1">
                <a:ea typeface="新細明體"/>
                <a:cs typeface="Calibri"/>
              </a:rPr>
              <a:t>yi</a:t>
            </a:r>
            <a:r>
              <a:rPr lang="en-US" altLang="zh-TW" sz="2400">
                <a:ea typeface="新細明體"/>
                <a:cs typeface="Calibri"/>
              </a:rPr>
              <a:t>]</a:t>
            </a:r>
          </a:p>
          <a:p>
            <a:pPr marL="0" indent="0" algn="l">
              <a:buNone/>
            </a:pPr>
            <a:r>
              <a:rPr lang="en-US" altLang="zh-TW" sz="2400">
                <a:solidFill>
                  <a:schemeClr val="bg2">
                    <a:lumMod val="90000"/>
                  </a:schemeClr>
                </a:solidFill>
                <a:ea typeface="新細明體"/>
                <a:cs typeface="Calibri"/>
              </a:rPr>
              <a:t>17:10 </a:t>
            </a:r>
            <a:r>
              <a:rPr lang="en-US" altLang="zh-TW" sz="2400">
                <a:solidFill>
                  <a:schemeClr val="bg2">
                    <a:lumMod val="90000"/>
                  </a:schemeClr>
                </a:solidFill>
              </a:rPr>
              <a:t>– 17:40    </a:t>
            </a:r>
            <a:r>
              <a:rPr lang="en-US" altLang="zh-TW" sz="2400" b="1">
                <a:solidFill>
                  <a:schemeClr val="bg2">
                    <a:lumMod val="90000"/>
                  </a:schemeClr>
                </a:solidFill>
              </a:rPr>
              <a:t>Part 2</a:t>
            </a:r>
            <a:r>
              <a:rPr lang="en-US" altLang="zh-TW" sz="2400">
                <a:solidFill>
                  <a:schemeClr val="bg2">
                    <a:lumMod val="90000"/>
                  </a:schemeClr>
                </a:solidFill>
              </a:rPr>
              <a:t> Why do PLMs work </a:t>
            </a:r>
            <a:r>
              <a:rPr lang="en-US" altLang="zh-TW" sz="2400">
                <a:solidFill>
                  <a:schemeClr val="bg2">
                    <a:lumMod val="90000"/>
                  </a:schemeClr>
                </a:solidFill>
                <a:ea typeface="新細明體"/>
                <a:cs typeface="Calibri"/>
              </a:rPr>
              <a:t>[Hung-</a:t>
            </a:r>
            <a:r>
              <a:rPr lang="en-US" altLang="zh-TW" sz="2400" err="1">
                <a:solidFill>
                  <a:schemeClr val="bg2">
                    <a:lumMod val="90000"/>
                  </a:schemeClr>
                </a:solidFill>
                <a:ea typeface="新細明體"/>
                <a:cs typeface="Calibri"/>
              </a:rPr>
              <a:t>yi</a:t>
            </a:r>
            <a:r>
              <a:rPr lang="en-US" altLang="zh-TW" sz="2400">
                <a:solidFill>
                  <a:schemeClr val="bg2">
                    <a:lumMod val="90000"/>
                  </a:schemeClr>
                </a:solidFill>
                <a:ea typeface="新細明體"/>
                <a:cs typeface="Calibri"/>
              </a:rPr>
              <a:t>]</a:t>
            </a:r>
          </a:p>
          <a:p>
            <a:pPr marL="0" indent="0" algn="l">
              <a:buNone/>
            </a:pPr>
            <a:r>
              <a:rPr lang="en-US" altLang="zh-TW" sz="2400">
                <a:solidFill>
                  <a:schemeClr val="bg2">
                    <a:lumMod val="90000"/>
                  </a:schemeClr>
                </a:solidFill>
              </a:rPr>
              <a:t>17:40 – 18:20    </a:t>
            </a:r>
            <a:r>
              <a:rPr lang="en-US" altLang="zh-TW" sz="2400" b="1">
                <a:solidFill>
                  <a:schemeClr val="bg2">
                    <a:lumMod val="90000"/>
                  </a:schemeClr>
                </a:solidFill>
              </a:rPr>
              <a:t>Part 3</a:t>
            </a:r>
            <a:r>
              <a:rPr lang="en-US" altLang="zh-TW" sz="2400">
                <a:solidFill>
                  <a:schemeClr val="bg2">
                    <a:lumMod val="90000"/>
                  </a:schemeClr>
                </a:solidFill>
              </a:rPr>
              <a:t> How to use PLMs: Contrastive Learning for PLMs [Yung-Sung]</a:t>
            </a:r>
          </a:p>
          <a:p>
            <a:pPr marL="0" indent="0" algn="l">
              <a:buNone/>
            </a:pPr>
            <a:r>
              <a:rPr lang="en-US" altLang="zh-TW" sz="2400">
                <a:solidFill>
                  <a:schemeClr val="bg2">
                    <a:lumMod val="90000"/>
                  </a:schemeClr>
                </a:solidFill>
              </a:rPr>
              <a:t>18:20 – 18:30    Q&amp;A for Part 1+2+3</a:t>
            </a:r>
          </a:p>
          <a:p>
            <a:pPr marL="0" indent="0" algn="l">
              <a:buNone/>
            </a:pPr>
            <a:endParaRPr lang="en-US" altLang="zh-TW" sz="1000">
              <a:solidFill>
                <a:schemeClr val="bg2">
                  <a:lumMod val="90000"/>
                </a:schemeClr>
              </a:solidFill>
            </a:endParaRPr>
          </a:p>
          <a:p>
            <a:pPr marL="0" indent="0" algn="l">
              <a:buNone/>
            </a:pPr>
            <a:r>
              <a:rPr lang="en-US" altLang="zh-TW" sz="2400">
                <a:solidFill>
                  <a:schemeClr val="bg2">
                    <a:lumMod val="90000"/>
                  </a:schemeClr>
                </a:solidFill>
              </a:rPr>
              <a:t>18:30 – 18:40    Break</a:t>
            </a:r>
          </a:p>
          <a:p>
            <a:pPr marL="0" indent="0" algn="l">
              <a:buNone/>
            </a:pPr>
            <a:endParaRPr lang="en-US" altLang="zh-TW" sz="1000"/>
          </a:p>
          <a:p>
            <a:pPr marL="0" indent="0" algn="l">
              <a:buNone/>
            </a:pPr>
            <a:r>
              <a:rPr lang="en-US" altLang="zh-TW" sz="2400">
                <a:solidFill>
                  <a:schemeClr val="bg2">
                    <a:lumMod val="90000"/>
                  </a:schemeClr>
                </a:solidFill>
              </a:rPr>
              <a:t>18:40 – 19:05    </a:t>
            </a:r>
            <a:r>
              <a:rPr lang="en-US" altLang="zh-TW" sz="2400" b="1">
                <a:solidFill>
                  <a:schemeClr val="bg2">
                    <a:lumMod val="90000"/>
                  </a:schemeClr>
                </a:solidFill>
              </a:rPr>
              <a:t>Part 4</a:t>
            </a:r>
            <a:r>
              <a:rPr lang="en-US" altLang="zh-TW" sz="2400">
                <a:solidFill>
                  <a:schemeClr val="bg2">
                    <a:lumMod val="90000"/>
                  </a:schemeClr>
                </a:solidFill>
              </a:rPr>
              <a:t> How to use PLMs: Parameter-efficient fine-tuning [Cheng-</a:t>
            </a:r>
          </a:p>
          <a:p>
            <a:pPr marL="0" indent="0" algn="l">
              <a:buNone/>
            </a:pPr>
            <a:r>
              <a:rPr lang="en-US" altLang="zh-TW" sz="2400">
                <a:solidFill>
                  <a:schemeClr val="bg1"/>
                </a:solidFill>
              </a:rPr>
              <a:t>19:00 – 19:30    </a:t>
            </a:r>
            <a:r>
              <a:rPr lang="en-US" altLang="zh-TW" sz="2400" b="1">
                <a:solidFill>
                  <a:schemeClr val="bg1"/>
                </a:solidFill>
              </a:rPr>
              <a:t>Part 4</a:t>
            </a:r>
            <a:r>
              <a:rPr lang="en-US" altLang="zh-TW" sz="2400">
                <a:solidFill>
                  <a:schemeClr val="bg1"/>
                </a:solidFill>
              </a:rPr>
              <a:t> </a:t>
            </a:r>
            <a:r>
              <a:rPr lang="en-US" altLang="zh-TW" sz="2400">
                <a:solidFill>
                  <a:schemeClr val="bg2">
                    <a:lumMod val="90000"/>
                  </a:schemeClr>
                </a:solidFill>
              </a:rPr>
              <a:t>Han]</a:t>
            </a:r>
          </a:p>
          <a:p>
            <a:pPr marL="0" indent="0" algn="l">
              <a:buNone/>
            </a:pPr>
            <a:r>
              <a:rPr lang="en-US" altLang="zh-TW" sz="2400">
                <a:solidFill>
                  <a:schemeClr val="bg2">
                    <a:lumMod val="90000"/>
                  </a:schemeClr>
                </a:solidFill>
              </a:rPr>
              <a:t>19:05 – 19:50    </a:t>
            </a:r>
            <a:r>
              <a:rPr lang="en-US" altLang="zh-TW" sz="2400" b="1">
                <a:solidFill>
                  <a:schemeClr val="bg2">
                    <a:lumMod val="90000"/>
                  </a:schemeClr>
                </a:solidFill>
              </a:rPr>
              <a:t>Part 5</a:t>
            </a:r>
            <a:r>
              <a:rPr lang="en-US" altLang="zh-TW" sz="2400">
                <a:solidFill>
                  <a:schemeClr val="bg2">
                    <a:lumMod val="90000"/>
                  </a:schemeClr>
                </a:solidFill>
              </a:rPr>
              <a:t> How to use PLMs: Using PLMs with different amounts of data</a:t>
            </a:r>
          </a:p>
          <a:p>
            <a:pPr marL="0" indent="0" algn="l">
              <a:buNone/>
            </a:pPr>
            <a:r>
              <a:rPr lang="en-US" altLang="zh-TW" sz="2400">
                <a:solidFill>
                  <a:schemeClr val="bg1"/>
                </a:solidFill>
              </a:rPr>
              <a:t>19:30 – 20:15    </a:t>
            </a:r>
            <a:r>
              <a:rPr lang="en-US" altLang="zh-TW" sz="2400" b="1">
                <a:solidFill>
                  <a:schemeClr val="bg1"/>
                </a:solidFill>
              </a:rPr>
              <a:t>Part 5</a:t>
            </a:r>
            <a:r>
              <a:rPr lang="en-US" altLang="zh-TW" sz="2400">
                <a:solidFill>
                  <a:schemeClr val="bg1"/>
                </a:solidFill>
              </a:rPr>
              <a:t> </a:t>
            </a:r>
            <a:r>
              <a:rPr lang="en-US" altLang="zh-TW" sz="2400">
                <a:solidFill>
                  <a:schemeClr val="bg2">
                    <a:lumMod val="90000"/>
                  </a:schemeClr>
                </a:solidFill>
              </a:rPr>
              <a:t>[Cheng-Han]</a:t>
            </a:r>
          </a:p>
          <a:p>
            <a:pPr marL="0" indent="0" algn="l">
              <a:buNone/>
            </a:pPr>
            <a:r>
              <a:rPr lang="en-US" altLang="zh-TW" sz="2400">
                <a:solidFill>
                  <a:schemeClr val="bg2">
                    <a:lumMod val="90000"/>
                  </a:schemeClr>
                </a:solidFill>
              </a:rPr>
              <a:t>19:50 – 20:00    Conclusion and Future work + Q&amp;A</a:t>
            </a:r>
            <a:endParaRPr lang="en-TW" sz="2400">
              <a:solidFill>
                <a:schemeClr val="bg2">
                  <a:lumMod val="90000"/>
                </a:schemeClr>
              </a:solidFill>
              <a:cs typeface="Calibri" panose="020F0502020204030204"/>
            </a:endParaRPr>
          </a:p>
        </p:txBody>
      </p:sp>
      <p:sp>
        <p:nvSpPr>
          <p:cNvPr id="4" name="日期版面配置區 3">
            <a:extLst>
              <a:ext uri="{FF2B5EF4-FFF2-40B4-BE49-F238E27FC236}">
                <a16:creationId xmlns:a16="http://schemas.microsoft.com/office/drawing/2014/main" id="{DEDFFA8D-4596-96F5-D972-4C82F3C356FE}"/>
              </a:ext>
            </a:extLst>
          </p:cNvPr>
          <p:cNvSpPr>
            <a:spLocks noGrp="1"/>
          </p:cNvSpPr>
          <p:nvPr>
            <p:ph type="dt" sz="half" idx="10"/>
          </p:nvPr>
        </p:nvSpPr>
        <p:spPr/>
        <p:txBody>
          <a:bodyPr/>
          <a:lstStyle/>
          <a:p>
            <a:endParaRPr lang="en-TW"/>
          </a:p>
        </p:txBody>
      </p:sp>
    </p:spTree>
    <p:extLst>
      <p:ext uri="{BB962C8B-B14F-4D97-AF65-F5344CB8AC3E}">
        <p14:creationId xmlns:p14="http://schemas.microsoft.com/office/powerpoint/2010/main" val="78572604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圖表 5">
            <a:extLst>
              <a:ext uri="{FF2B5EF4-FFF2-40B4-BE49-F238E27FC236}">
                <a16:creationId xmlns:a16="http://schemas.microsoft.com/office/drawing/2014/main" id="{0BFA7512-A46C-44A1-A351-523F03FF2E9E}"/>
              </a:ext>
            </a:extLst>
          </p:cNvPr>
          <p:cNvGraphicFramePr>
            <a:graphicFrameLocks/>
          </p:cNvGraphicFramePr>
          <p:nvPr/>
        </p:nvGraphicFramePr>
        <p:xfrm>
          <a:off x="1039705" y="1262011"/>
          <a:ext cx="4581020" cy="4677265"/>
        </p:xfrm>
        <a:graphic>
          <a:graphicData uri="http://schemas.openxmlformats.org/drawingml/2006/chart">
            <c:chart xmlns:c="http://schemas.openxmlformats.org/drawingml/2006/chart" xmlns:r="http://schemas.openxmlformats.org/officeDocument/2006/relationships" r:id="rId2"/>
          </a:graphicData>
        </a:graphic>
      </p:graphicFrame>
      <p:sp>
        <p:nvSpPr>
          <p:cNvPr id="7" name="文字方塊 6">
            <a:extLst>
              <a:ext uri="{FF2B5EF4-FFF2-40B4-BE49-F238E27FC236}">
                <a16:creationId xmlns:a16="http://schemas.microsoft.com/office/drawing/2014/main" id="{04714737-E39A-FAFC-A260-74F5B5ACC511}"/>
              </a:ext>
            </a:extLst>
          </p:cNvPr>
          <p:cNvSpPr txBox="1"/>
          <p:nvPr/>
        </p:nvSpPr>
        <p:spPr>
          <a:xfrm>
            <a:off x="1143551" y="398991"/>
            <a:ext cx="4952449"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Absolute improvement (%) compared to training from scratch</a:t>
            </a: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8" name="矩形: 圓角 7">
            <a:extLst>
              <a:ext uri="{FF2B5EF4-FFF2-40B4-BE49-F238E27FC236}">
                <a16:creationId xmlns:a16="http://schemas.microsoft.com/office/drawing/2014/main" id="{B66ABC1F-677B-70FB-CEA8-7E2EA5AF4CA3}"/>
              </a:ext>
            </a:extLst>
          </p:cNvPr>
          <p:cNvSpPr/>
          <p:nvPr/>
        </p:nvSpPr>
        <p:spPr>
          <a:xfrm>
            <a:off x="6444041" y="4554334"/>
            <a:ext cx="5029200" cy="1214813"/>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2800" b="0" i="0" u="none" strike="noStrike" kern="1200" cap="none" spc="0" normalizeH="0" baseline="0" noProof="0" dirty="0">
                <a:ln>
                  <a:noFill/>
                </a:ln>
                <a:solidFill>
                  <a:prstClr val="white"/>
                </a:solidFill>
                <a:effectLst/>
                <a:uLnTx/>
                <a:uFillTx/>
                <a:latin typeface="Calibri" panose="020F0502020204030204"/>
                <a:ea typeface="新細明體" panose="02020500000000000000" pitchFamily="18" charset="-120"/>
                <a:cs typeface="+mn-cs"/>
              </a:rPr>
              <a:t>Learning to read a long-range in a sequence is crucial. </a:t>
            </a:r>
          </a:p>
        </p:txBody>
      </p:sp>
      <p:sp>
        <p:nvSpPr>
          <p:cNvPr id="9" name="矩形: 圓角 8">
            <a:extLst>
              <a:ext uri="{FF2B5EF4-FFF2-40B4-BE49-F238E27FC236}">
                <a16:creationId xmlns:a16="http://schemas.microsoft.com/office/drawing/2014/main" id="{AAFC79C0-242F-4955-6776-C658419FDCAE}"/>
              </a:ext>
            </a:extLst>
          </p:cNvPr>
          <p:cNvSpPr/>
          <p:nvPr/>
        </p:nvSpPr>
        <p:spPr>
          <a:xfrm>
            <a:off x="1642405" y="5436704"/>
            <a:ext cx="549252" cy="423000"/>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3" name="橢圓 12">
            <a:extLst>
              <a:ext uri="{FF2B5EF4-FFF2-40B4-BE49-F238E27FC236}">
                <a16:creationId xmlns:a16="http://schemas.microsoft.com/office/drawing/2014/main" id="{3AC6FCB9-04AE-5B05-B021-439B4ABBD8C3}"/>
              </a:ext>
            </a:extLst>
          </p:cNvPr>
          <p:cNvSpPr/>
          <p:nvPr/>
        </p:nvSpPr>
        <p:spPr>
          <a:xfrm>
            <a:off x="6360240" y="849013"/>
            <a:ext cx="357808" cy="357808"/>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1</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14" name="橢圓 13">
            <a:extLst>
              <a:ext uri="{FF2B5EF4-FFF2-40B4-BE49-F238E27FC236}">
                <a16:creationId xmlns:a16="http://schemas.microsoft.com/office/drawing/2014/main" id="{E365BA4B-A389-BFB1-0394-04084ABCF11F}"/>
              </a:ext>
            </a:extLst>
          </p:cNvPr>
          <p:cNvSpPr/>
          <p:nvPr/>
        </p:nvSpPr>
        <p:spPr>
          <a:xfrm>
            <a:off x="6923457" y="849013"/>
            <a:ext cx="357808" cy="357808"/>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2</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15" name="橢圓 14">
            <a:extLst>
              <a:ext uri="{FF2B5EF4-FFF2-40B4-BE49-F238E27FC236}">
                <a16:creationId xmlns:a16="http://schemas.microsoft.com/office/drawing/2014/main" id="{757E883C-980B-6FF0-7DAA-45855D45CAC4}"/>
              </a:ext>
            </a:extLst>
          </p:cNvPr>
          <p:cNvSpPr/>
          <p:nvPr/>
        </p:nvSpPr>
        <p:spPr>
          <a:xfrm>
            <a:off x="7473256" y="849013"/>
            <a:ext cx="357808" cy="357808"/>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3</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23" name="橢圓 22">
            <a:extLst>
              <a:ext uri="{FF2B5EF4-FFF2-40B4-BE49-F238E27FC236}">
                <a16:creationId xmlns:a16="http://schemas.microsoft.com/office/drawing/2014/main" id="{2FC4B793-0751-E7DD-61EE-422DF7F09670}"/>
              </a:ext>
            </a:extLst>
          </p:cNvPr>
          <p:cNvSpPr/>
          <p:nvPr/>
        </p:nvSpPr>
        <p:spPr>
          <a:xfrm>
            <a:off x="8017542" y="856271"/>
            <a:ext cx="357808" cy="357808"/>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4</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24" name="矩形: 圓角 23">
            <a:extLst>
              <a:ext uri="{FF2B5EF4-FFF2-40B4-BE49-F238E27FC236}">
                <a16:creationId xmlns:a16="http://schemas.microsoft.com/office/drawing/2014/main" id="{12662524-580A-13F0-EF14-50A814406DDA}"/>
              </a:ext>
            </a:extLst>
          </p:cNvPr>
          <p:cNvSpPr/>
          <p:nvPr/>
        </p:nvSpPr>
        <p:spPr>
          <a:xfrm>
            <a:off x="6274707" y="692226"/>
            <a:ext cx="2249714" cy="685898"/>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white"/>
              </a:solidFill>
              <a:effectLst/>
              <a:uLnTx/>
              <a:uFillTx/>
              <a:latin typeface="Calibri" panose="020F0502020204030204"/>
              <a:ea typeface="新細明體" panose="02020500000000000000" pitchFamily="18" charset="-120"/>
              <a:cs typeface="+mn-cs"/>
            </a:endParaRPr>
          </a:p>
        </p:txBody>
      </p:sp>
      <p:sp>
        <p:nvSpPr>
          <p:cNvPr id="25" name="橢圓 24">
            <a:extLst>
              <a:ext uri="{FF2B5EF4-FFF2-40B4-BE49-F238E27FC236}">
                <a16:creationId xmlns:a16="http://schemas.microsoft.com/office/drawing/2014/main" id="{F56CCB4A-7CE0-0D40-CB3F-87140A8FA40C}"/>
              </a:ext>
            </a:extLst>
          </p:cNvPr>
          <p:cNvSpPr/>
          <p:nvPr/>
        </p:nvSpPr>
        <p:spPr>
          <a:xfrm>
            <a:off x="8647361" y="849013"/>
            <a:ext cx="357808" cy="357808"/>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3</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26" name="橢圓 25">
            <a:extLst>
              <a:ext uri="{FF2B5EF4-FFF2-40B4-BE49-F238E27FC236}">
                <a16:creationId xmlns:a16="http://schemas.microsoft.com/office/drawing/2014/main" id="{E6CCEFCD-9CDB-BDDA-EBAC-085232131626}"/>
              </a:ext>
            </a:extLst>
          </p:cNvPr>
          <p:cNvSpPr/>
          <p:nvPr/>
        </p:nvSpPr>
        <p:spPr>
          <a:xfrm>
            <a:off x="9210578" y="849013"/>
            <a:ext cx="357808" cy="357808"/>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4</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27" name="橢圓 26">
            <a:extLst>
              <a:ext uri="{FF2B5EF4-FFF2-40B4-BE49-F238E27FC236}">
                <a16:creationId xmlns:a16="http://schemas.microsoft.com/office/drawing/2014/main" id="{BE55712B-00CA-1C52-BF02-8084878D56C7}"/>
              </a:ext>
            </a:extLst>
          </p:cNvPr>
          <p:cNvSpPr/>
          <p:nvPr/>
        </p:nvSpPr>
        <p:spPr>
          <a:xfrm>
            <a:off x="9760377" y="849013"/>
            <a:ext cx="357808" cy="357808"/>
          </a:xfrm>
          <a:prstGeom prst="ellipse">
            <a:avLst/>
          </a:prstGeom>
        </p:spPr>
        <p:style>
          <a:lnRef idx="1">
            <a:schemeClr val="dk1"/>
          </a:lnRef>
          <a:fillRef idx="2">
            <a:schemeClr val="dk1"/>
          </a:fillRef>
          <a:effectRef idx="1">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5</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28" name="橢圓 27">
            <a:extLst>
              <a:ext uri="{FF2B5EF4-FFF2-40B4-BE49-F238E27FC236}">
                <a16:creationId xmlns:a16="http://schemas.microsoft.com/office/drawing/2014/main" id="{E0B6F3D2-43C8-BE50-53A9-C3CDC41E32E3}"/>
              </a:ext>
            </a:extLst>
          </p:cNvPr>
          <p:cNvSpPr/>
          <p:nvPr/>
        </p:nvSpPr>
        <p:spPr>
          <a:xfrm>
            <a:off x="10304663" y="856271"/>
            <a:ext cx="357808" cy="357808"/>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6</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29" name="矩形: 圓角 28">
            <a:extLst>
              <a:ext uri="{FF2B5EF4-FFF2-40B4-BE49-F238E27FC236}">
                <a16:creationId xmlns:a16="http://schemas.microsoft.com/office/drawing/2014/main" id="{5526D866-A0E5-BB66-5DBD-3E5250CD4DEC}"/>
              </a:ext>
            </a:extLst>
          </p:cNvPr>
          <p:cNvSpPr/>
          <p:nvPr/>
        </p:nvSpPr>
        <p:spPr>
          <a:xfrm>
            <a:off x="8561828" y="692226"/>
            <a:ext cx="2249714" cy="685898"/>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white"/>
              </a:solidFill>
              <a:effectLst/>
              <a:uLnTx/>
              <a:uFillTx/>
              <a:latin typeface="Calibri" panose="020F0502020204030204"/>
              <a:ea typeface="新細明體" panose="02020500000000000000" pitchFamily="18" charset="-120"/>
              <a:cs typeface="+mn-cs"/>
            </a:endParaRPr>
          </a:p>
        </p:txBody>
      </p:sp>
      <p:sp>
        <p:nvSpPr>
          <p:cNvPr id="35" name="文字方塊 34">
            <a:extLst>
              <a:ext uri="{FF2B5EF4-FFF2-40B4-BE49-F238E27FC236}">
                <a16:creationId xmlns:a16="http://schemas.microsoft.com/office/drawing/2014/main" id="{D82A03C9-E023-6EFB-7827-87CC330CABF2}"/>
              </a:ext>
            </a:extLst>
          </p:cNvPr>
          <p:cNvSpPr txBox="1"/>
          <p:nvPr/>
        </p:nvSpPr>
        <p:spPr>
          <a:xfrm>
            <a:off x="10879117" y="709759"/>
            <a:ext cx="828911"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TW" sz="2800" b="1"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a:t>
            </a:r>
            <a:endParaRPr kumimoji="0" lang="zh-TW" altLang="en-US" sz="2800" b="1"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36" name="橢圓 35">
            <a:extLst>
              <a:ext uri="{FF2B5EF4-FFF2-40B4-BE49-F238E27FC236}">
                <a16:creationId xmlns:a16="http://schemas.microsoft.com/office/drawing/2014/main" id="{6EBFBF20-4BB7-769A-E511-3017C5E2588A}"/>
              </a:ext>
            </a:extLst>
          </p:cNvPr>
          <p:cNvSpPr/>
          <p:nvPr/>
        </p:nvSpPr>
        <p:spPr>
          <a:xfrm>
            <a:off x="6372138" y="2365756"/>
            <a:ext cx="357808" cy="357808"/>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4</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37" name="橢圓 36">
            <a:extLst>
              <a:ext uri="{FF2B5EF4-FFF2-40B4-BE49-F238E27FC236}">
                <a16:creationId xmlns:a16="http://schemas.microsoft.com/office/drawing/2014/main" id="{E3997C43-D41C-9F07-89B1-375A2693400F}"/>
              </a:ext>
            </a:extLst>
          </p:cNvPr>
          <p:cNvSpPr/>
          <p:nvPr/>
        </p:nvSpPr>
        <p:spPr>
          <a:xfrm>
            <a:off x="6935355" y="2365756"/>
            <a:ext cx="357808" cy="357808"/>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2</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38" name="橢圓 37">
            <a:extLst>
              <a:ext uri="{FF2B5EF4-FFF2-40B4-BE49-F238E27FC236}">
                <a16:creationId xmlns:a16="http://schemas.microsoft.com/office/drawing/2014/main" id="{ED1AD6D5-59EC-BCD1-53E7-430C8249499D}"/>
              </a:ext>
            </a:extLst>
          </p:cNvPr>
          <p:cNvSpPr/>
          <p:nvPr/>
        </p:nvSpPr>
        <p:spPr>
          <a:xfrm>
            <a:off x="7485154" y="2365756"/>
            <a:ext cx="357808" cy="357808"/>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3</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39" name="橢圓 38">
            <a:extLst>
              <a:ext uri="{FF2B5EF4-FFF2-40B4-BE49-F238E27FC236}">
                <a16:creationId xmlns:a16="http://schemas.microsoft.com/office/drawing/2014/main" id="{BB40DCAC-D787-9380-6943-A9CC7192EE50}"/>
              </a:ext>
            </a:extLst>
          </p:cNvPr>
          <p:cNvSpPr/>
          <p:nvPr/>
        </p:nvSpPr>
        <p:spPr>
          <a:xfrm>
            <a:off x="8029440" y="2373014"/>
            <a:ext cx="357808" cy="357808"/>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1</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40" name="矩形: 圓角 39">
            <a:extLst>
              <a:ext uri="{FF2B5EF4-FFF2-40B4-BE49-F238E27FC236}">
                <a16:creationId xmlns:a16="http://schemas.microsoft.com/office/drawing/2014/main" id="{9E36C8B1-2969-348D-5244-DE43B05751C0}"/>
              </a:ext>
            </a:extLst>
          </p:cNvPr>
          <p:cNvSpPr/>
          <p:nvPr/>
        </p:nvSpPr>
        <p:spPr>
          <a:xfrm>
            <a:off x="6286605" y="2208969"/>
            <a:ext cx="2249714" cy="685898"/>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white"/>
              </a:solidFill>
              <a:effectLst/>
              <a:uLnTx/>
              <a:uFillTx/>
              <a:latin typeface="Calibri" panose="020F0502020204030204"/>
              <a:ea typeface="新細明體" panose="02020500000000000000" pitchFamily="18" charset="-120"/>
              <a:cs typeface="+mn-cs"/>
            </a:endParaRPr>
          </a:p>
        </p:txBody>
      </p:sp>
      <p:sp>
        <p:nvSpPr>
          <p:cNvPr id="41" name="橢圓 40">
            <a:extLst>
              <a:ext uri="{FF2B5EF4-FFF2-40B4-BE49-F238E27FC236}">
                <a16:creationId xmlns:a16="http://schemas.microsoft.com/office/drawing/2014/main" id="{3577A513-A90D-EE6E-E14A-7773DA2F8151}"/>
              </a:ext>
            </a:extLst>
          </p:cNvPr>
          <p:cNvSpPr/>
          <p:nvPr/>
        </p:nvSpPr>
        <p:spPr>
          <a:xfrm>
            <a:off x="8659259" y="2365756"/>
            <a:ext cx="357808" cy="357808"/>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4</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42" name="橢圓 41">
            <a:extLst>
              <a:ext uri="{FF2B5EF4-FFF2-40B4-BE49-F238E27FC236}">
                <a16:creationId xmlns:a16="http://schemas.microsoft.com/office/drawing/2014/main" id="{2CA09DEF-6AF5-C577-1875-06E19FFAEE7B}"/>
              </a:ext>
            </a:extLst>
          </p:cNvPr>
          <p:cNvSpPr/>
          <p:nvPr/>
        </p:nvSpPr>
        <p:spPr>
          <a:xfrm>
            <a:off x="9222476" y="2365756"/>
            <a:ext cx="357808" cy="357808"/>
          </a:xfrm>
          <a:prstGeom prst="ellipse">
            <a:avLst/>
          </a:prstGeom>
        </p:spPr>
        <p:style>
          <a:lnRef idx="1">
            <a:schemeClr val="dk1"/>
          </a:lnRef>
          <a:fillRef idx="2">
            <a:schemeClr val="dk1"/>
          </a:fillRef>
          <a:effectRef idx="1">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5</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43" name="橢圓 42">
            <a:extLst>
              <a:ext uri="{FF2B5EF4-FFF2-40B4-BE49-F238E27FC236}">
                <a16:creationId xmlns:a16="http://schemas.microsoft.com/office/drawing/2014/main" id="{9B455A75-747B-A483-E218-7E8182D16BBA}"/>
              </a:ext>
            </a:extLst>
          </p:cNvPr>
          <p:cNvSpPr/>
          <p:nvPr/>
        </p:nvSpPr>
        <p:spPr>
          <a:xfrm>
            <a:off x="9772275" y="2365756"/>
            <a:ext cx="357808" cy="357808"/>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6</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44" name="橢圓 43">
            <a:extLst>
              <a:ext uri="{FF2B5EF4-FFF2-40B4-BE49-F238E27FC236}">
                <a16:creationId xmlns:a16="http://schemas.microsoft.com/office/drawing/2014/main" id="{FDE0343F-85AB-0050-F3E1-BB3ACE88DE53}"/>
              </a:ext>
            </a:extLst>
          </p:cNvPr>
          <p:cNvSpPr/>
          <p:nvPr/>
        </p:nvSpPr>
        <p:spPr>
          <a:xfrm>
            <a:off x="10316561" y="2373014"/>
            <a:ext cx="357808" cy="357808"/>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3</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45" name="矩形: 圓角 44">
            <a:extLst>
              <a:ext uri="{FF2B5EF4-FFF2-40B4-BE49-F238E27FC236}">
                <a16:creationId xmlns:a16="http://schemas.microsoft.com/office/drawing/2014/main" id="{C0EE7DAC-F23E-5AE6-748D-3117F4F93B3F}"/>
              </a:ext>
            </a:extLst>
          </p:cNvPr>
          <p:cNvSpPr/>
          <p:nvPr/>
        </p:nvSpPr>
        <p:spPr>
          <a:xfrm>
            <a:off x="8573726" y="2208969"/>
            <a:ext cx="2249714" cy="685898"/>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white"/>
              </a:solidFill>
              <a:effectLst/>
              <a:uLnTx/>
              <a:uFillTx/>
              <a:latin typeface="Calibri" panose="020F0502020204030204"/>
              <a:ea typeface="新細明體" panose="02020500000000000000" pitchFamily="18" charset="-120"/>
              <a:cs typeface="+mn-cs"/>
            </a:endParaRPr>
          </a:p>
        </p:txBody>
      </p:sp>
      <p:sp>
        <p:nvSpPr>
          <p:cNvPr id="46" name="文字方塊 45">
            <a:extLst>
              <a:ext uri="{FF2B5EF4-FFF2-40B4-BE49-F238E27FC236}">
                <a16:creationId xmlns:a16="http://schemas.microsoft.com/office/drawing/2014/main" id="{0B991961-588A-A391-FE7B-9147DED5A4EE}"/>
              </a:ext>
            </a:extLst>
          </p:cNvPr>
          <p:cNvSpPr txBox="1"/>
          <p:nvPr/>
        </p:nvSpPr>
        <p:spPr>
          <a:xfrm>
            <a:off x="10879117" y="2240940"/>
            <a:ext cx="828911"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TW" sz="2800" b="1"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a:t>
            </a:r>
            <a:endParaRPr kumimoji="0" lang="zh-TW" altLang="en-US" sz="2800" b="1"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47" name="箭號: 向右 46">
            <a:extLst>
              <a:ext uri="{FF2B5EF4-FFF2-40B4-BE49-F238E27FC236}">
                <a16:creationId xmlns:a16="http://schemas.microsoft.com/office/drawing/2014/main" id="{02A9B2A8-0FDE-C87E-B96E-E938157EF783}"/>
              </a:ext>
            </a:extLst>
          </p:cNvPr>
          <p:cNvSpPr/>
          <p:nvPr/>
        </p:nvSpPr>
        <p:spPr>
          <a:xfrm rot="5400000">
            <a:off x="7187817" y="1529454"/>
            <a:ext cx="461666" cy="522547"/>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2" name="文字方塊 1">
            <a:extLst>
              <a:ext uri="{FF2B5EF4-FFF2-40B4-BE49-F238E27FC236}">
                <a16:creationId xmlns:a16="http://schemas.microsoft.com/office/drawing/2014/main" id="{23D3C5B8-4464-22AD-8A7A-7844B32A096B}"/>
              </a:ext>
            </a:extLst>
          </p:cNvPr>
          <p:cNvSpPr txBox="1"/>
          <p:nvPr/>
        </p:nvSpPr>
        <p:spPr>
          <a:xfrm>
            <a:off x="1492978" y="6111935"/>
            <a:ext cx="3858509"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Length of consecutive tokens</a:t>
            </a: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3" name="右大括弧 2">
            <a:extLst>
              <a:ext uri="{FF2B5EF4-FFF2-40B4-BE49-F238E27FC236}">
                <a16:creationId xmlns:a16="http://schemas.microsoft.com/office/drawing/2014/main" id="{E9684785-BADD-D8C6-011D-E4100F716B6E}"/>
              </a:ext>
            </a:extLst>
          </p:cNvPr>
          <p:cNvSpPr/>
          <p:nvPr/>
        </p:nvSpPr>
        <p:spPr>
          <a:xfrm rot="5400000">
            <a:off x="3314346" y="4203584"/>
            <a:ext cx="237015" cy="3657386"/>
          </a:xfrm>
          <a:prstGeom prst="rightBrace">
            <a:avLst>
              <a:gd name="adj1" fmla="val 37670"/>
              <a:gd name="adj2" fmla="val 50000"/>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31" name="右大括弧 30">
            <a:extLst>
              <a:ext uri="{FF2B5EF4-FFF2-40B4-BE49-F238E27FC236}">
                <a16:creationId xmlns:a16="http://schemas.microsoft.com/office/drawing/2014/main" id="{2C1481C2-4F5F-B0AB-CA8B-2E14F70C77E0}"/>
              </a:ext>
            </a:extLst>
          </p:cNvPr>
          <p:cNvSpPr/>
          <p:nvPr/>
        </p:nvSpPr>
        <p:spPr>
          <a:xfrm rot="5400000">
            <a:off x="7212887" y="2252030"/>
            <a:ext cx="411529" cy="2249715"/>
          </a:xfrm>
          <a:prstGeom prst="rightBrace">
            <a:avLst>
              <a:gd name="adj1" fmla="val 37670"/>
              <a:gd name="adj2" fmla="val 50000"/>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4" name="文字方塊 3">
            <a:extLst>
              <a:ext uri="{FF2B5EF4-FFF2-40B4-BE49-F238E27FC236}">
                <a16:creationId xmlns:a16="http://schemas.microsoft.com/office/drawing/2014/main" id="{3C9B7DA2-815E-AFE8-9C0E-8E3123D38A69}"/>
              </a:ext>
            </a:extLst>
          </p:cNvPr>
          <p:cNvSpPr txBox="1"/>
          <p:nvPr/>
        </p:nvSpPr>
        <p:spPr>
          <a:xfrm>
            <a:off x="6489769" y="3600643"/>
            <a:ext cx="4549784"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Longer consecutive tokens, better performance in NLP tasks </a:t>
            </a: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33" name="箭號: 向右 32">
            <a:extLst>
              <a:ext uri="{FF2B5EF4-FFF2-40B4-BE49-F238E27FC236}">
                <a16:creationId xmlns:a16="http://schemas.microsoft.com/office/drawing/2014/main" id="{A768C050-310D-24C8-05C7-67076B93572E}"/>
              </a:ext>
            </a:extLst>
          </p:cNvPr>
          <p:cNvSpPr/>
          <p:nvPr/>
        </p:nvSpPr>
        <p:spPr>
          <a:xfrm rot="5400000">
            <a:off x="9377287" y="1520762"/>
            <a:ext cx="461666" cy="522547"/>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cxnSp>
        <p:nvCxnSpPr>
          <p:cNvPr id="10" name="直線單箭頭接點 9">
            <a:extLst>
              <a:ext uri="{FF2B5EF4-FFF2-40B4-BE49-F238E27FC236}">
                <a16:creationId xmlns:a16="http://schemas.microsoft.com/office/drawing/2014/main" id="{33E59653-1923-7288-C3E3-16F19537A126}"/>
              </a:ext>
            </a:extLst>
          </p:cNvPr>
          <p:cNvCxnSpPr>
            <a:cxnSpLocks/>
          </p:cNvCxnSpPr>
          <p:nvPr/>
        </p:nvCxnSpPr>
        <p:spPr>
          <a:xfrm flipV="1">
            <a:off x="1798820" y="1559894"/>
            <a:ext cx="2828052" cy="2165818"/>
          </a:xfrm>
          <a:prstGeom prst="straightConnector1">
            <a:avLst/>
          </a:prstGeom>
          <a:ln w="57150">
            <a:solidFill>
              <a:schemeClr val="accent3">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2" name="文字方塊 11">
            <a:extLst>
              <a:ext uri="{FF2B5EF4-FFF2-40B4-BE49-F238E27FC236}">
                <a16:creationId xmlns:a16="http://schemas.microsoft.com/office/drawing/2014/main" id="{ABBA0FBB-F036-549C-362B-A1F9E7FE1768}"/>
              </a:ext>
            </a:extLst>
          </p:cNvPr>
          <p:cNvSpPr txBox="1"/>
          <p:nvPr/>
        </p:nvSpPr>
        <p:spPr>
          <a:xfrm>
            <a:off x="8029441" y="5909832"/>
            <a:ext cx="3858510"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Are there more factors?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Need more investigation </a:t>
            </a: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sym typeface="Wingdings" panose="05000000000000000000" pitchFamily="2" charset="2"/>
              </a:rPr>
              <a:t></a:t>
            </a: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1700176899"/>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6"/>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7"/>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8"/>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9"/>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0"/>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1"/>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42"/>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43"/>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44"/>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45"/>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46"/>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47"/>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3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1"/>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4"/>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10"/>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8"/>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3" grpId="0" animBg="1"/>
      <p:bldP spid="14" grpId="0" animBg="1"/>
      <p:bldP spid="15" grpId="0" animBg="1"/>
      <p:bldP spid="23" grpId="0" animBg="1"/>
      <p:bldP spid="24" grpId="0" animBg="1"/>
      <p:bldP spid="25" grpId="0" animBg="1"/>
      <p:bldP spid="26" grpId="0" animBg="1"/>
      <p:bldP spid="27" grpId="0" animBg="1"/>
      <p:bldP spid="28" grpId="0" animBg="1"/>
      <p:bldP spid="29" grpId="0" animBg="1"/>
      <p:bldP spid="35" grpId="0"/>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p:bldP spid="47" grpId="0" animBg="1"/>
      <p:bldP spid="2" grpId="0"/>
      <p:bldP spid="3" grpId="0" animBg="1"/>
      <p:bldP spid="31" grpId="0" animBg="1"/>
      <p:bldP spid="4" grpId="0"/>
      <p:bldP spid="33" grpId="0" animBg="1"/>
      <p:bldP spid="12"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96DAC4FC-6359-6D87-FC97-737AB841FE1A}"/>
              </a:ext>
            </a:extLst>
          </p:cNvPr>
          <p:cNvSpPr>
            <a:spLocks noGrp="1"/>
          </p:cNvSpPr>
          <p:nvPr>
            <p:ph type="title"/>
          </p:nvPr>
        </p:nvSpPr>
        <p:spPr/>
        <p:txBody>
          <a:bodyPr/>
          <a:lstStyle/>
          <a:p>
            <a:r>
              <a:rPr lang="en-US" altLang="zh-TW" dirty="0"/>
              <a:t>To learn more ……</a:t>
            </a:r>
            <a:endParaRPr lang="zh-TW" altLang="en-US" dirty="0"/>
          </a:p>
        </p:txBody>
      </p:sp>
      <p:pic>
        <p:nvPicPr>
          <p:cNvPr id="5" name="圖片 4">
            <a:extLst>
              <a:ext uri="{FF2B5EF4-FFF2-40B4-BE49-F238E27FC236}">
                <a16:creationId xmlns:a16="http://schemas.microsoft.com/office/drawing/2014/main" id="{9F2FC98C-2BE4-09EA-B05C-1211CBBED82B}"/>
              </a:ext>
            </a:extLst>
          </p:cNvPr>
          <p:cNvPicPr>
            <a:picLocks noChangeAspect="1"/>
          </p:cNvPicPr>
          <p:nvPr/>
        </p:nvPicPr>
        <p:blipFill>
          <a:blip r:embed="rId3"/>
          <a:stretch>
            <a:fillRect/>
          </a:stretch>
        </p:blipFill>
        <p:spPr>
          <a:xfrm>
            <a:off x="5453744" y="1579857"/>
            <a:ext cx="6545028" cy="4632439"/>
          </a:xfrm>
          <a:prstGeom prst="rect">
            <a:avLst/>
          </a:prstGeom>
        </p:spPr>
      </p:pic>
      <p:sp>
        <p:nvSpPr>
          <p:cNvPr id="7" name="文字方塊 6">
            <a:extLst>
              <a:ext uri="{FF2B5EF4-FFF2-40B4-BE49-F238E27FC236}">
                <a16:creationId xmlns:a16="http://schemas.microsoft.com/office/drawing/2014/main" id="{A04C1879-038B-55A8-0DAA-FA1B4DC28D53}"/>
              </a:ext>
            </a:extLst>
          </p:cNvPr>
          <p:cNvSpPr txBox="1"/>
          <p:nvPr/>
        </p:nvSpPr>
        <p:spPr>
          <a:xfrm>
            <a:off x="583747" y="4869905"/>
            <a:ext cx="4869997" cy="1477328"/>
          </a:xfrm>
          <a:prstGeom prst="rect">
            <a:avLst/>
          </a:prstGeom>
          <a:noFill/>
        </p:spPr>
        <p:txBody>
          <a:bodyPr wrap="square">
            <a:spAutoFit/>
          </a:bodyPr>
          <a:lstStyle/>
          <a:p>
            <a:r>
              <a:rPr lang="zh-TW" altLang="en-US" dirty="0"/>
              <a:t>Koustuv Sinha, Robin Jia, Dieuwke Hupkes, Joelle Pineau, Adina Williams, Douwe Kiela, Masked Language Modeling and the Distributional Hypothesis: Order Word Matters Pre-training for Little, EMNLP, 2021</a:t>
            </a:r>
          </a:p>
        </p:txBody>
      </p:sp>
      <p:sp>
        <p:nvSpPr>
          <p:cNvPr id="9" name="文字方塊 8">
            <a:extLst>
              <a:ext uri="{FF2B5EF4-FFF2-40B4-BE49-F238E27FC236}">
                <a16:creationId xmlns:a16="http://schemas.microsoft.com/office/drawing/2014/main" id="{5EE77BEC-DCB0-BFC8-4CDA-5169BA9CD328}"/>
              </a:ext>
            </a:extLst>
          </p:cNvPr>
          <p:cNvSpPr txBox="1"/>
          <p:nvPr/>
        </p:nvSpPr>
        <p:spPr>
          <a:xfrm>
            <a:off x="707571" y="2118700"/>
            <a:ext cx="4386943" cy="646331"/>
          </a:xfrm>
          <a:prstGeom prst="rect">
            <a:avLst/>
          </a:prstGeom>
          <a:noFill/>
        </p:spPr>
        <p:txBody>
          <a:bodyPr wrap="square">
            <a:spAutoFit/>
          </a:bodyPr>
          <a:lstStyle/>
          <a:p>
            <a:r>
              <a:rPr lang="en-US" altLang="zh-TW" dirty="0">
                <a:solidFill>
                  <a:srgbClr val="333333"/>
                </a:solidFill>
                <a:latin typeface="Helvetica Neue"/>
              </a:rPr>
              <a:t>AACL-IJCNLP 2022 </a:t>
            </a:r>
            <a:r>
              <a:rPr lang="en-US" altLang="zh-TW" b="0" i="0" dirty="0">
                <a:solidFill>
                  <a:srgbClr val="333333"/>
                </a:solidFill>
                <a:effectLst/>
                <a:latin typeface="Helvetica Neue"/>
              </a:rPr>
              <a:t>will be held online from November 20-23 , 2022 . </a:t>
            </a:r>
            <a:endParaRPr lang="zh-TW" altLang="en-US" dirty="0"/>
          </a:p>
        </p:txBody>
      </p:sp>
      <p:sp>
        <p:nvSpPr>
          <p:cNvPr id="10" name="文字方塊 9">
            <a:extLst>
              <a:ext uri="{FF2B5EF4-FFF2-40B4-BE49-F238E27FC236}">
                <a16:creationId xmlns:a16="http://schemas.microsoft.com/office/drawing/2014/main" id="{02166404-39BD-855E-90EB-4CDB132B1F8E}"/>
              </a:ext>
            </a:extLst>
          </p:cNvPr>
          <p:cNvSpPr txBox="1"/>
          <p:nvPr/>
        </p:nvSpPr>
        <p:spPr>
          <a:xfrm>
            <a:off x="707570" y="3414331"/>
            <a:ext cx="4386943" cy="646331"/>
          </a:xfrm>
          <a:prstGeom prst="rect">
            <a:avLst/>
          </a:prstGeom>
          <a:noFill/>
        </p:spPr>
        <p:txBody>
          <a:bodyPr wrap="square">
            <a:spAutoFit/>
          </a:bodyPr>
          <a:lstStyle/>
          <a:p>
            <a:r>
              <a:rPr lang="en-US" altLang="zh-TW" b="0" i="0" dirty="0">
                <a:solidFill>
                  <a:srgbClr val="333333"/>
                </a:solidFill>
                <a:effectLst/>
                <a:latin typeface="Helvetica Neue"/>
              </a:rPr>
              <a:t>will 2022 , be November . online </a:t>
            </a:r>
            <a:r>
              <a:rPr lang="en-US" altLang="zh-TW" dirty="0">
                <a:solidFill>
                  <a:srgbClr val="333333"/>
                </a:solidFill>
                <a:latin typeface="Helvetica Neue"/>
              </a:rPr>
              <a:t>2022</a:t>
            </a:r>
            <a:r>
              <a:rPr lang="en-US" altLang="zh-TW" b="0" i="0" dirty="0">
                <a:solidFill>
                  <a:srgbClr val="333333"/>
                </a:solidFill>
                <a:effectLst/>
                <a:latin typeface="Helvetica Neue"/>
              </a:rPr>
              <a:t> from held 20-23 </a:t>
            </a:r>
            <a:r>
              <a:rPr lang="en-US" altLang="zh-TW" dirty="0">
                <a:solidFill>
                  <a:srgbClr val="333333"/>
                </a:solidFill>
                <a:latin typeface="Helvetica Neue"/>
              </a:rPr>
              <a:t>AACL-IJCNLP</a:t>
            </a:r>
            <a:endParaRPr lang="zh-TW" altLang="en-US" dirty="0"/>
          </a:p>
        </p:txBody>
      </p:sp>
      <p:sp>
        <p:nvSpPr>
          <p:cNvPr id="11" name="矩形: 圓角 10">
            <a:extLst>
              <a:ext uri="{FF2B5EF4-FFF2-40B4-BE49-F238E27FC236}">
                <a16:creationId xmlns:a16="http://schemas.microsoft.com/office/drawing/2014/main" id="{DE6237ED-93A6-1EB3-0726-56F82BE3FB06}"/>
              </a:ext>
            </a:extLst>
          </p:cNvPr>
          <p:cNvSpPr/>
          <p:nvPr/>
        </p:nvSpPr>
        <p:spPr>
          <a:xfrm>
            <a:off x="707570" y="2037249"/>
            <a:ext cx="4093030" cy="809231"/>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矩形: 圓角 11">
            <a:extLst>
              <a:ext uri="{FF2B5EF4-FFF2-40B4-BE49-F238E27FC236}">
                <a16:creationId xmlns:a16="http://schemas.microsoft.com/office/drawing/2014/main" id="{73AEF956-22CE-CCA8-5ECD-0E6253803D91}"/>
              </a:ext>
            </a:extLst>
          </p:cNvPr>
          <p:cNvSpPr/>
          <p:nvPr/>
        </p:nvSpPr>
        <p:spPr>
          <a:xfrm>
            <a:off x="707570" y="3332880"/>
            <a:ext cx="4093030" cy="809231"/>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箭號: 向下 12">
            <a:extLst>
              <a:ext uri="{FF2B5EF4-FFF2-40B4-BE49-F238E27FC236}">
                <a16:creationId xmlns:a16="http://schemas.microsoft.com/office/drawing/2014/main" id="{CD319CA1-F573-FD67-7519-53514420F067}"/>
              </a:ext>
            </a:extLst>
          </p:cNvPr>
          <p:cNvSpPr/>
          <p:nvPr/>
        </p:nvSpPr>
        <p:spPr>
          <a:xfrm>
            <a:off x="2476500" y="2866860"/>
            <a:ext cx="495300" cy="428012"/>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2296245037"/>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D3A2388-09C0-7946-48B1-C0D709983B0B}"/>
              </a:ext>
            </a:extLst>
          </p:cNvPr>
          <p:cNvSpPr>
            <a:spLocks noGrp="1"/>
          </p:cNvSpPr>
          <p:nvPr>
            <p:ph type="title"/>
          </p:nvPr>
        </p:nvSpPr>
        <p:spPr/>
        <p:txBody>
          <a:bodyPr/>
          <a:lstStyle/>
          <a:p>
            <a:r>
              <a:rPr lang="en-US" altLang="zh-TW" dirty="0"/>
              <a:t>To learn more ……</a:t>
            </a:r>
            <a:endParaRPr lang="zh-TW" altLang="en-US" dirty="0"/>
          </a:p>
        </p:txBody>
      </p:sp>
      <p:sp>
        <p:nvSpPr>
          <p:cNvPr id="3" name="內容版面配置區 2">
            <a:extLst>
              <a:ext uri="{FF2B5EF4-FFF2-40B4-BE49-F238E27FC236}">
                <a16:creationId xmlns:a16="http://schemas.microsoft.com/office/drawing/2014/main" id="{3B24EC52-B923-B8DB-9292-409F2555422B}"/>
              </a:ext>
            </a:extLst>
          </p:cNvPr>
          <p:cNvSpPr>
            <a:spLocks noGrp="1"/>
          </p:cNvSpPr>
          <p:nvPr>
            <p:ph idx="1"/>
          </p:nvPr>
        </p:nvSpPr>
        <p:spPr>
          <a:xfrm>
            <a:off x="838200" y="1825625"/>
            <a:ext cx="5317400" cy="4351338"/>
          </a:xfrm>
        </p:spPr>
        <p:txBody>
          <a:bodyPr>
            <a:normAutofit/>
          </a:bodyPr>
          <a:lstStyle/>
          <a:p>
            <a:r>
              <a:rPr lang="en-US" altLang="zh-TW" sz="2400" dirty="0"/>
              <a:t>What knowledge in pretrained encoders are transferred across different languages?</a:t>
            </a:r>
            <a:endParaRPr lang="zh-TW" altLang="en-US" sz="2400" dirty="0"/>
          </a:p>
        </p:txBody>
      </p:sp>
      <p:sp>
        <p:nvSpPr>
          <p:cNvPr id="5" name="文字方塊 4">
            <a:extLst>
              <a:ext uri="{FF2B5EF4-FFF2-40B4-BE49-F238E27FC236}">
                <a16:creationId xmlns:a16="http://schemas.microsoft.com/office/drawing/2014/main" id="{D20E7440-B7B8-C639-3946-272C5B247057}"/>
              </a:ext>
            </a:extLst>
          </p:cNvPr>
          <p:cNvSpPr txBox="1"/>
          <p:nvPr/>
        </p:nvSpPr>
        <p:spPr>
          <a:xfrm>
            <a:off x="974271" y="5287938"/>
            <a:ext cx="5121729" cy="923330"/>
          </a:xfrm>
          <a:prstGeom prst="rect">
            <a:avLst/>
          </a:prstGeom>
          <a:noFill/>
        </p:spPr>
        <p:txBody>
          <a:bodyPr wrap="square">
            <a:spAutoFit/>
          </a:bodyPr>
          <a:lstStyle/>
          <a:p>
            <a:r>
              <a:rPr lang="en-US" altLang="zh-TW" b="0" i="0" u="none" strike="noStrike" dirty="0">
                <a:effectLst/>
                <a:latin typeface="-apple-system"/>
              </a:rPr>
              <a:t>Ryokan Ri</a:t>
            </a:r>
            <a:r>
              <a:rPr lang="en-US" altLang="zh-TW" b="0" i="0" dirty="0">
                <a:effectLst/>
                <a:latin typeface="-apple-system"/>
              </a:rPr>
              <a:t>, </a:t>
            </a:r>
            <a:r>
              <a:rPr lang="en-US" altLang="zh-TW" b="0" i="0" u="none" strike="noStrike" dirty="0">
                <a:effectLst/>
                <a:latin typeface="-apple-system"/>
              </a:rPr>
              <a:t>Yoshimasa </a:t>
            </a:r>
            <a:r>
              <a:rPr lang="en-US" altLang="zh-TW" b="0" i="0" u="none" strike="noStrike" dirty="0" err="1">
                <a:effectLst/>
                <a:latin typeface="-apple-system"/>
              </a:rPr>
              <a:t>Tsuruoka</a:t>
            </a:r>
            <a:r>
              <a:rPr lang="en-US" altLang="zh-TW" b="0" i="0" u="none" strike="noStrike" dirty="0">
                <a:effectLst/>
                <a:latin typeface="-apple-system"/>
              </a:rPr>
              <a:t>, Pretraining with Artificial Language: Studying Transferable Knowledge in Language Models,</a:t>
            </a:r>
            <a:r>
              <a:rPr lang="zh-TW" altLang="en-US" b="0" i="0" u="none" strike="noStrike" dirty="0">
                <a:effectLst/>
                <a:latin typeface="-apple-system"/>
              </a:rPr>
              <a:t> </a:t>
            </a:r>
            <a:r>
              <a:rPr lang="en-US" altLang="zh-TW" b="0" i="0" u="none" strike="noStrike" dirty="0">
                <a:effectLst/>
                <a:latin typeface="-apple-system"/>
              </a:rPr>
              <a:t>ACL,</a:t>
            </a:r>
            <a:r>
              <a:rPr lang="zh-TW" altLang="en-US" b="0" i="0" u="none" strike="noStrike" dirty="0">
                <a:effectLst/>
                <a:latin typeface="-apple-system"/>
              </a:rPr>
              <a:t> </a:t>
            </a:r>
            <a:r>
              <a:rPr lang="en-US" altLang="zh-TW" b="0" i="0" u="none" strike="noStrike" dirty="0">
                <a:effectLst/>
                <a:latin typeface="-apple-system"/>
              </a:rPr>
              <a:t>2022</a:t>
            </a:r>
            <a:endParaRPr lang="en-US" altLang="zh-TW" b="0" i="0" dirty="0">
              <a:effectLst/>
              <a:latin typeface="-apple-system"/>
            </a:endParaRPr>
          </a:p>
        </p:txBody>
      </p:sp>
      <p:pic>
        <p:nvPicPr>
          <p:cNvPr id="7" name="圖片 6">
            <a:extLst>
              <a:ext uri="{FF2B5EF4-FFF2-40B4-BE49-F238E27FC236}">
                <a16:creationId xmlns:a16="http://schemas.microsoft.com/office/drawing/2014/main" id="{5B5DD2DD-CA47-91C4-F1C4-4B5BF4E5F913}"/>
              </a:ext>
            </a:extLst>
          </p:cNvPr>
          <p:cNvPicPr>
            <a:picLocks noChangeAspect="1"/>
          </p:cNvPicPr>
          <p:nvPr/>
        </p:nvPicPr>
        <p:blipFill>
          <a:blip r:embed="rId2"/>
          <a:stretch>
            <a:fillRect/>
          </a:stretch>
        </p:blipFill>
        <p:spPr>
          <a:xfrm>
            <a:off x="6155600" y="681037"/>
            <a:ext cx="5198200" cy="5771531"/>
          </a:xfrm>
          <a:prstGeom prst="rect">
            <a:avLst/>
          </a:prstGeom>
        </p:spPr>
      </p:pic>
      <p:sp>
        <p:nvSpPr>
          <p:cNvPr id="9" name="文字方塊 8">
            <a:extLst>
              <a:ext uri="{FF2B5EF4-FFF2-40B4-BE49-F238E27FC236}">
                <a16:creationId xmlns:a16="http://schemas.microsoft.com/office/drawing/2014/main" id="{4FBAE5AE-1C4C-E809-6DE3-E0599296510D}"/>
              </a:ext>
            </a:extLst>
          </p:cNvPr>
          <p:cNvSpPr txBox="1"/>
          <p:nvPr/>
        </p:nvSpPr>
        <p:spPr>
          <a:xfrm>
            <a:off x="1072107" y="2966637"/>
            <a:ext cx="4846094" cy="1200329"/>
          </a:xfrm>
          <a:prstGeom prst="rect">
            <a:avLst/>
          </a:prstGeom>
          <a:noFill/>
        </p:spPr>
        <p:txBody>
          <a:bodyPr wrap="square">
            <a:spAutoFit/>
          </a:bodyPr>
          <a:lstStyle/>
          <a:p>
            <a:r>
              <a:rPr lang="en-US" altLang="zh-TW" sz="2400" dirty="0"/>
              <a:t>“tokens in a sequence can be characterized by its neighbor tokens at specific positions”</a:t>
            </a:r>
            <a:endParaRPr lang="zh-TW" altLang="en-US" sz="2400" dirty="0"/>
          </a:p>
        </p:txBody>
      </p:sp>
    </p:spTree>
    <p:extLst>
      <p:ext uri="{BB962C8B-B14F-4D97-AF65-F5344CB8AC3E}">
        <p14:creationId xmlns:p14="http://schemas.microsoft.com/office/powerpoint/2010/main" val="1788749002"/>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BC1E420-1DF0-E1D3-3189-6DD352A5ED80}"/>
              </a:ext>
            </a:extLst>
          </p:cNvPr>
          <p:cNvSpPr>
            <a:spLocks noGrp="1"/>
          </p:cNvSpPr>
          <p:nvPr>
            <p:ph type="title"/>
          </p:nvPr>
        </p:nvSpPr>
        <p:spPr/>
        <p:txBody>
          <a:bodyPr/>
          <a:lstStyle/>
          <a:p>
            <a:r>
              <a:rPr lang="en-US" altLang="zh-TW" dirty="0"/>
              <a:t>Concluding Remarks of Part 2</a:t>
            </a:r>
            <a:endParaRPr lang="zh-TW" altLang="en-US" dirty="0"/>
          </a:p>
        </p:txBody>
      </p:sp>
      <p:sp>
        <p:nvSpPr>
          <p:cNvPr id="3" name="內容版面配置區 2">
            <a:extLst>
              <a:ext uri="{FF2B5EF4-FFF2-40B4-BE49-F238E27FC236}">
                <a16:creationId xmlns:a16="http://schemas.microsoft.com/office/drawing/2014/main" id="{B5463AA6-ABAF-F335-8CA0-2472B6EF55D5}"/>
              </a:ext>
            </a:extLst>
          </p:cNvPr>
          <p:cNvSpPr>
            <a:spLocks noGrp="1"/>
          </p:cNvSpPr>
          <p:nvPr>
            <p:ph idx="1"/>
          </p:nvPr>
        </p:nvSpPr>
        <p:spPr/>
        <p:txBody>
          <a:bodyPr>
            <a:normAutofit/>
          </a:bodyPr>
          <a:lstStyle/>
          <a:p>
            <a:r>
              <a:rPr lang="en-US" altLang="zh-TW" dirty="0"/>
              <a:t>Why do PLMs work? </a:t>
            </a:r>
          </a:p>
          <a:p>
            <a:pPr lvl="1"/>
            <a:endParaRPr lang="en-US" altLang="zh-TW" sz="2800" dirty="0"/>
          </a:p>
          <a:p>
            <a:pPr lvl="1"/>
            <a:r>
              <a:rPr lang="en-US" altLang="zh-TW" sz="2800" dirty="0"/>
              <a:t>Contextualized word representations </a:t>
            </a:r>
          </a:p>
          <a:p>
            <a:pPr lvl="1"/>
            <a:r>
              <a:rPr lang="en-US" altLang="zh-TW" sz="2800" dirty="0" err="1"/>
              <a:t>BERTology</a:t>
            </a:r>
            <a:r>
              <a:rPr lang="en-US" altLang="zh-TW" sz="2800" dirty="0"/>
              <a:t>: Analyzing what is learned by BERT</a:t>
            </a:r>
          </a:p>
          <a:p>
            <a:pPr lvl="1"/>
            <a:r>
              <a:rPr lang="en-US" altLang="zh-TW" sz="2800" dirty="0"/>
              <a:t>BERT Embryology: Analyzing what BERT learned during training</a:t>
            </a:r>
            <a:endParaRPr lang="zh-TW" altLang="en-US" sz="2800" dirty="0"/>
          </a:p>
          <a:p>
            <a:pPr lvl="1"/>
            <a:endParaRPr lang="en-US" altLang="zh-TW" sz="2800" dirty="0"/>
          </a:p>
          <a:p>
            <a:pPr lvl="1"/>
            <a:r>
              <a:rPr lang="en-US" altLang="zh-TW" sz="2800" dirty="0"/>
              <a:t>Cross-discipline Capability</a:t>
            </a:r>
          </a:p>
          <a:p>
            <a:pPr lvl="1"/>
            <a:r>
              <a:rPr lang="en-US" altLang="zh-TW" sz="2800" dirty="0"/>
              <a:t>Pre-training on Artificial Data</a:t>
            </a:r>
            <a:endParaRPr lang="zh-TW" altLang="en-US" sz="2800" dirty="0"/>
          </a:p>
        </p:txBody>
      </p:sp>
      <p:sp>
        <p:nvSpPr>
          <p:cNvPr id="5" name="文字方塊 4">
            <a:extLst>
              <a:ext uri="{FF2B5EF4-FFF2-40B4-BE49-F238E27FC236}">
                <a16:creationId xmlns:a16="http://schemas.microsoft.com/office/drawing/2014/main" id="{A6910D89-7606-8CDA-0D61-18D90C168A21}"/>
              </a:ext>
            </a:extLst>
          </p:cNvPr>
          <p:cNvSpPr txBox="1"/>
          <p:nvPr/>
        </p:nvSpPr>
        <p:spPr>
          <a:xfrm>
            <a:off x="4481424" y="1808372"/>
            <a:ext cx="6098874" cy="523220"/>
          </a:xfrm>
          <a:prstGeom prst="rect">
            <a:avLst/>
          </a:prstGeom>
          <a:noFill/>
        </p:spPr>
        <p:txBody>
          <a:bodyPr wrap="square">
            <a:spAutoFit/>
          </a:bodyPr>
          <a:lstStyle/>
          <a:p>
            <a:r>
              <a:rPr lang="en-US" altLang="zh-TW" sz="2800" b="1" dirty="0"/>
              <a:t>D</a:t>
            </a:r>
            <a:r>
              <a:rPr lang="zh-TW" altLang="en-US" sz="2800" b="1" dirty="0"/>
              <a:t>on't know the answer yet</a:t>
            </a:r>
            <a:r>
              <a:rPr lang="en-US" altLang="zh-TW" sz="2800" b="1" dirty="0"/>
              <a:t>. </a:t>
            </a:r>
            <a:endParaRPr lang="zh-TW" altLang="en-US" sz="2800" b="1" dirty="0"/>
          </a:p>
        </p:txBody>
      </p:sp>
    </p:spTree>
    <p:extLst>
      <p:ext uri="{BB962C8B-B14F-4D97-AF65-F5344CB8AC3E}">
        <p14:creationId xmlns:p14="http://schemas.microsoft.com/office/powerpoint/2010/main" val="4068197619"/>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2CE2B8-F809-8340-9F09-053DB23BA0AC}"/>
              </a:ext>
            </a:extLst>
          </p:cNvPr>
          <p:cNvSpPr>
            <a:spLocks noGrp="1"/>
          </p:cNvSpPr>
          <p:nvPr>
            <p:ph type="title"/>
          </p:nvPr>
        </p:nvSpPr>
        <p:spPr/>
        <p:txBody>
          <a:bodyPr>
            <a:normAutofit/>
          </a:bodyPr>
          <a:lstStyle/>
          <a:p>
            <a:r>
              <a:rPr lang="en-US" altLang="zh-TW"/>
              <a:t>Schedule</a:t>
            </a:r>
            <a:endParaRPr lang="en-TW"/>
          </a:p>
        </p:txBody>
      </p:sp>
      <p:sp>
        <p:nvSpPr>
          <p:cNvPr id="3" name="Content Placeholder 2">
            <a:extLst>
              <a:ext uri="{FF2B5EF4-FFF2-40B4-BE49-F238E27FC236}">
                <a16:creationId xmlns:a16="http://schemas.microsoft.com/office/drawing/2014/main" id="{42A689D7-414B-D34C-9FE7-6D6CD22E3CBC}"/>
              </a:ext>
            </a:extLst>
          </p:cNvPr>
          <p:cNvSpPr>
            <a:spLocks noGrp="1"/>
          </p:cNvSpPr>
          <p:nvPr>
            <p:ph idx="1"/>
          </p:nvPr>
        </p:nvSpPr>
        <p:spPr>
          <a:xfrm>
            <a:off x="838200" y="1219200"/>
            <a:ext cx="10515600" cy="5365955"/>
          </a:xfrm>
        </p:spPr>
        <p:txBody>
          <a:bodyPr vert="horz" lIns="91440" tIns="45720" rIns="91440" bIns="45720" rtlCol="0" anchor="t">
            <a:normAutofit/>
          </a:bodyPr>
          <a:lstStyle/>
          <a:p>
            <a:pPr marL="0" indent="0" algn="l">
              <a:buNone/>
            </a:pPr>
            <a:r>
              <a:rPr lang="en-US" altLang="zh-TW" sz="2400">
                <a:solidFill>
                  <a:schemeClr val="bg2">
                    <a:lumMod val="90000"/>
                  </a:schemeClr>
                </a:solidFill>
                <a:ea typeface="新細明體"/>
                <a:cs typeface="Calibri"/>
              </a:rPr>
              <a:t>17:00 </a:t>
            </a:r>
            <a:r>
              <a:rPr lang="en-US" altLang="zh-TW" sz="2400">
                <a:solidFill>
                  <a:schemeClr val="bg2">
                    <a:lumMod val="90000"/>
                  </a:schemeClr>
                </a:solidFill>
              </a:rPr>
              <a:t>– </a:t>
            </a:r>
            <a:r>
              <a:rPr lang="en-US" altLang="zh-TW" sz="2400">
                <a:solidFill>
                  <a:schemeClr val="bg2">
                    <a:lumMod val="90000"/>
                  </a:schemeClr>
                </a:solidFill>
                <a:ea typeface="新細明體"/>
                <a:cs typeface="Calibri"/>
              </a:rPr>
              <a:t>17:10    </a:t>
            </a:r>
            <a:r>
              <a:rPr lang="en-US" altLang="zh-TW" sz="2400" b="1">
                <a:solidFill>
                  <a:schemeClr val="bg2">
                    <a:lumMod val="90000"/>
                  </a:schemeClr>
                </a:solidFill>
                <a:ea typeface="新細明體"/>
                <a:cs typeface="Calibri"/>
              </a:rPr>
              <a:t>Part 1</a:t>
            </a:r>
            <a:r>
              <a:rPr lang="en-US" altLang="zh-TW" sz="2400">
                <a:solidFill>
                  <a:schemeClr val="bg2">
                    <a:lumMod val="90000"/>
                  </a:schemeClr>
                </a:solidFill>
                <a:ea typeface="新細明體"/>
                <a:cs typeface="Calibri"/>
              </a:rPr>
              <a:t> Introduction [Hung-</a:t>
            </a:r>
            <a:r>
              <a:rPr lang="en-US" altLang="zh-TW" sz="2400" err="1">
                <a:solidFill>
                  <a:schemeClr val="bg2">
                    <a:lumMod val="90000"/>
                  </a:schemeClr>
                </a:solidFill>
                <a:ea typeface="新細明體"/>
                <a:cs typeface="Calibri"/>
              </a:rPr>
              <a:t>yi</a:t>
            </a:r>
            <a:r>
              <a:rPr lang="en-US" altLang="zh-TW" sz="2400">
                <a:solidFill>
                  <a:schemeClr val="bg2">
                    <a:lumMod val="90000"/>
                  </a:schemeClr>
                </a:solidFill>
                <a:ea typeface="新細明體"/>
                <a:cs typeface="Calibri"/>
              </a:rPr>
              <a:t>]</a:t>
            </a:r>
          </a:p>
          <a:p>
            <a:pPr marL="0" indent="0" algn="l">
              <a:buNone/>
            </a:pPr>
            <a:r>
              <a:rPr lang="en-US" altLang="zh-TW" sz="2400">
                <a:solidFill>
                  <a:schemeClr val="bg2">
                    <a:lumMod val="90000"/>
                  </a:schemeClr>
                </a:solidFill>
                <a:ea typeface="新細明體"/>
                <a:cs typeface="Calibri"/>
              </a:rPr>
              <a:t>17:10 </a:t>
            </a:r>
            <a:r>
              <a:rPr lang="en-US" altLang="zh-TW" sz="2400">
                <a:solidFill>
                  <a:schemeClr val="bg2">
                    <a:lumMod val="90000"/>
                  </a:schemeClr>
                </a:solidFill>
              </a:rPr>
              <a:t>– 17:40    </a:t>
            </a:r>
            <a:r>
              <a:rPr lang="en-US" altLang="zh-TW" sz="2400" b="1">
                <a:solidFill>
                  <a:schemeClr val="bg2">
                    <a:lumMod val="90000"/>
                  </a:schemeClr>
                </a:solidFill>
              </a:rPr>
              <a:t>Part 2</a:t>
            </a:r>
            <a:r>
              <a:rPr lang="en-US" altLang="zh-TW" sz="2400">
                <a:solidFill>
                  <a:schemeClr val="bg2">
                    <a:lumMod val="90000"/>
                  </a:schemeClr>
                </a:solidFill>
              </a:rPr>
              <a:t> Why do PLMs work </a:t>
            </a:r>
            <a:r>
              <a:rPr lang="en-US" altLang="zh-TW" sz="2400">
                <a:solidFill>
                  <a:schemeClr val="bg2">
                    <a:lumMod val="90000"/>
                  </a:schemeClr>
                </a:solidFill>
                <a:ea typeface="新細明體"/>
                <a:cs typeface="Calibri"/>
              </a:rPr>
              <a:t>[Hung-</a:t>
            </a:r>
            <a:r>
              <a:rPr lang="en-US" altLang="zh-TW" sz="2400" err="1">
                <a:solidFill>
                  <a:schemeClr val="bg2">
                    <a:lumMod val="90000"/>
                  </a:schemeClr>
                </a:solidFill>
                <a:ea typeface="新細明體"/>
                <a:cs typeface="Calibri"/>
              </a:rPr>
              <a:t>yi</a:t>
            </a:r>
            <a:r>
              <a:rPr lang="en-US" altLang="zh-TW" sz="2400">
                <a:solidFill>
                  <a:schemeClr val="bg2">
                    <a:lumMod val="90000"/>
                  </a:schemeClr>
                </a:solidFill>
                <a:ea typeface="新細明體"/>
                <a:cs typeface="Calibri"/>
              </a:rPr>
              <a:t>]</a:t>
            </a:r>
          </a:p>
          <a:p>
            <a:pPr marL="0" indent="0" algn="l">
              <a:buNone/>
            </a:pPr>
            <a:r>
              <a:rPr lang="en-US" altLang="zh-TW" sz="2400"/>
              <a:t>17:40 – 18:20    </a:t>
            </a:r>
            <a:r>
              <a:rPr lang="en-US" altLang="zh-TW" sz="2400" b="1"/>
              <a:t>Part 3</a:t>
            </a:r>
            <a:r>
              <a:rPr lang="en-US" altLang="zh-TW" sz="2400"/>
              <a:t> How to use PLMs: Contrastive Learning for PLMs [Yung-Sung]</a:t>
            </a:r>
          </a:p>
          <a:p>
            <a:pPr marL="0" indent="0" algn="l">
              <a:buNone/>
            </a:pPr>
            <a:r>
              <a:rPr lang="en-US" altLang="zh-TW" sz="2400">
                <a:solidFill>
                  <a:schemeClr val="bg2">
                    <a:lumMod val="90000"/>
                  </a:schemeClr>
                </a:solidFill>
              </a:rPr>
              <a:t>18:20 – 18:30    Q&amp;A for Part 1+2+3</a:t>
            </a:r>
          </a:p>
          <a:p>
            <a:pPr marL="0" indent="0" algn="l">
              <a:buNone/>
            </a:pPr>
            <a:endParaRPr lang="en-US" altLang="zh-TW" sz="1000">
              <a:solidFill>
                <a:schemeClr val="bg2">
                  <a:lumMod val="90000"/>
                </a:schemeClr>
              </a:solidFill>
            </a:endParaRPr>
          </a:p>
          <a:p>
            <a:pPr marL="0" indent="0" algn="l">
              <a:buNone/>
            </a:pPr>
            <a:r>
              <a:rPr lang="en-US" altLang="zh-TW" sz="2400">
                <a:solidFill>
                  <a:schemeClr val="bg2">
                    <a:lumMod val="90000"/>
                  </a:schemeClr>
                </a:solidFill>
              </a:rPr>
              <a:t>18:30 – 18:40    Break</a:t>
            </a:r>
          </a:p>
          <a:p>
            <a:pPr marL="0" indent="0" algn="l">
              <a:buNone/>
            </a:pPr>
            <a:endParaRPr lang="en-US" altLang="zh-TW" sz="1000"/>
          </a:p>
          <a:p>
            <a:pPr marL="0" indent="0" algn="l">
              <a:buNone/>
            </a:pPr>
            <a:r>
              <a:rPr lang="en-US" altLang="zh-TW" sz="2400">
                <a:solidFill>
                  <a:schemeClr val="bg2">
                    <a:lumMod val="90000"/>
                  </a:schemeClr>
                </a:solidFill>
              </a:rPr>
              <a:t>18:40 – 19:05    </a:t>
            </a:r>
            <a:r>
              <a:rPr lang="en-US" altLang="zh-TW" sz="2400" b="1">
                <a:solidFill>
                  <a:schemeClr val="bg2">
                    <a:lumMod val="90000"/>
                  </a:schemeClr>
                </a:solidFill>
              </a:rPr>
              <a:t>Part 4</a:t>
            </a:r>
            <a:r>
              <a:rPr lang="en-US" altLang="zh-TW" sz="2400">
                <a:solidFill>
                  <a:schemeClr val="bg2">
                    <a:lumMod val="90000"/>
                  </a:schemeClr>
                </a:solidFill>
              </a:rPr>
              <a:t> How to use PLMs: Parameter-efficient fine-tuning [Cheng-</a:t>
            </a:r>
          </a:p>
          <a:p>
            <a:pPr marL="0" indent="0" algn="l">
              <a:buNone/>
            </a:pPr>
            <a:r>
              <a:rPr lang="en-US" altLang="zh-TW" sz="2400">
                <a:solidFill>
                  <a:schemeClr val="bg1"/>
                </a:solidFill>
              </a:rPr>
              <a:t>19:00 – 19:30    </a:t>
            </a:r>
            <a:r>
              <a:rPr lang="en-US" altLang="zh-TW" sz="2400" b="1">
                <a:solidFill>
                  <a:schemeClr val="bg1"/>
                </a:solidFill>
              </a:rPr>
              <a:t>Part 4</a:t>
            </a:r>
            <a:r>
              <a:rPr lang="en-US" altLang="zh-TW" sz="2400">
                <a:solidFill>
                  <a:schemeClr val="bg1"/>
                </a:solidFill>
              </a:rPr>
              <a:t> </a:t>
            </a:r>
            <a:r>
              <a:rPr lang="en-US" altLang="zh-TW" sz="2400">
                <a:solidFill>
                  <a:schemeClr val="bg2">
                    <a:lumMod val="90000"/>
                  </a:schemeClr>
                </a:solidFill>
              </a:rPr>
              <a:t>Han]</a:t>
            </a:r>
          </a:p>
          <a:p>
            <a:pPr marL="0" indent="0" algn="l">
              <a:buNone/>
            </a:pPr>
            <a:r>
              <a:rPr lang="en-US" altLang="zh-TW" sz="2400">
                <a:solidFill>
                  <a:schemeClr val="bg2">
                    <a:lumMod val="90000"/>
                  </a:schemeClr>
                </a:solidFill>
              </a:rPr>
              <a:t>19:05 – 19:50    </a:t>
            </a:r>
            <a:r>
              <a:rPr lang="en-US" altLang="zh-TW" sz="2400" b="1">
                <a:solidFill>
                  <a:schemeClr val="bg2">
                    <a:lumMod val="90000"/>
                  </a:schemeClr>
                </a:solidFill>
              </a:rPr>
              <a:t>Part 5</a:t>
            </a:r>
            <a:r>
              <a:rPr lang="en-US" altLang="zh-TW" sz="2400">
                <a:solidFill>
                  <a:schemeClr val="bg2">
                    <a:lumMod val="90000"/>
                  </a:schemeClr>
                </a:solidFill>
              </a:rPr>
              <a:t> How to use PLMs: Using PLMs with different amounts of data</a:t>
            </a:r>
          </a:p>
          <a:p>
            <a:pPr marL="0" indent="0" algn="l">
              <a:buNone/>
            </a:pPr>
            <a:r>
              <a:rPr lang="en-US" altLang="zh-TW" sz="2400">
                <a:solidFill>
                  <a:schemeClr val="bg1"/>
                </a:solidFill>
              </a:rPr>
              <a:t>19:30 – 20:15    </a:t>
            </a:r>
            <a:r>
              <a:rPr lang="en-US" altLang="zh-TW" sz="2400" b="1">
                <a:solidFill>
                  <a:schemeClr val="bg1"/>
                </a:solidFill>
              </a:rPr>
              <a:t>Part 5</a:t>
            </a:r>
            <a:r>
              <a:rPr lang="en-US" altLang="zh-TW" sz="2400">
                <a:solidFill>
                  <a:schemeClr val="bg1"/>
                </a:solidFill>
              </a:rPr>
              <a:t> </a:t>
            </a:r>
            <a:r>
              <a:rPr lang="en-US" altLang="zh-TW" sz="2400">
                <a:solidFill>
                  <a:schemeClr val="bg2">
                    <a:lumMod val="90000"/>
                  </a:schemeClr>
                </a:solidFill>
              </a:rPr>
              <a:t>[Cheng-Han]</a:t>
            </a:r>
          </a:p>
          <a:p>
            <a:pPr marL="0" indent="0" algn="l">
              <a:buNone/>
            </a:pPr>
            <a:r>
              <a:rPr lang="en-US" altLang="zh-TW" sz="2400">
                <a:solidFill>
                  <a:schemeClr val="bg2">
                    <a:lumMod val="90000"/>
                  </a:schemeClr>
                </a:solidFill>
              </a:rPr>
              <a:t>19:50 – 20:00    Conclusion and Future work + Q&amp;A</a:t>
            </a:r>
            <a:endParaRPr lang="en-TW" sz="2400">
              <a:solidFill>
                <a:schemeClr val="bg2">
                  <a:lumMod val="90000"/>
                </a:schemeClr>
              </a:solidFill>
              <a:cs typeface="Calibri" panose="020F0502020204030204"/>
            </a:endParaRPr>
          </a:p>
        </p:txBody>
      </p:sp>
      <p:sp>
        <p:nvSpPr>
          <p:cNvPr id="4" name="日期版面配置區 3">
            <a:extLst>
              <a:ext uri="{FF2B5EF4-FFF2-40B4-BE49-F238E27FC236}">
                <a16:creationId xmlns:a16="http://schemas.microsoft.com/office/drawing/2014/main" id="{F43A8197-8342-67E4-07A6-9471524D76B3}"/>
              </a:ext>
            </a:extLst>
          </p:cNvPr>
          <p:cNvSpPr>
            <a:spLocks noGrp="1"/>
          </p:cNvSpPr>
          <p:nvPr>
            <p:ph type="dt" sz="half" idx="10"/>
          </p:nvPr>
        </p:nvSpPr>
        <p:spPr/>
        <p:txBody>
          <a:bodyPr/>
          <a:lstStyle/>
          <a:p>
            <a:endParaRPr lang="en-TW"/>
          </a:p>
        </p:txBody>
      </p:sp>
    </p:spTree>
    <p:extLst>
      <p:ext uri="{BB962C8B-B14F-4D97-AF65-F5344CB8AC3E}">
        <p14:creationId xmlns:p14="http://schemas.microsoft.com/office/powerpoint/2010/main" val="182153058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 name="內容版面配置區 2">
            <a:extLst>
              <a:ext uri="{FF2B5EF4-FFF2-40B4-BE49-F238E27FC236}">
                <a16:creationId xmlns:a16="http://schemas.microsoft.com/office/drawing/2014/main" id="{54A3D107-F405-C0D8-C3C7-056569756A07}"/>
              </a:ext>
            </a:extLst>
          </p:cNvPr>
          <p:cNvSpPr>
            <a:spLocks noGrp="1"/>
          </p:cNvSpPr>
          <p:nvPr>
            <p:ph idx="1"/>
          </p:nvPr>
        </p:nvSpPr>
        <p:spPr/>
        <p:txBody>
          <a:bodyPr>
            <a:normAutofit/>
          </a:bodyPr>
          <a:lstStyle/>
          <a:p>
            <a:pPr marL="0" indent="0" algn="l">
              <a:buNone/>
            </a:pPr>
            <a:r>
              <a:rPr lang="en-US" altLang="zh-TW" sz="4000" b="1">
                <a:solidFill>
                  <a:schemeClr val="bg1"/>
                </a:solidFill>
              </a:rPr>
              <a:t>Part 3:</a:t>
            </a:r>
          </a:p>
          <a:p>
            <a:pPr marL="0" indent="0" algn="l">
              <a:buNone/>
            </a:pPr>
            <a:r>
              <a:rPr lang="en-US" altLang="zh-TW" sz="4000" b="1">
                <a:solidFill>
                  <a:schemeClr val="bg1"/>
                </a:solidFill>
              </a:rPr>
              <a:t>How to use PLMs: </a:t>
            </a:r>
          </a:p>
          <a:p>
            <a:pPr marL="0" indent="0" algn="l">
              <a:buNone/>
            </a:pPr>
            <a:r>
              <a:rPr lang="en-US" altLang="zh-TW" sz="4000" b="1">
                <a:solidFill>
                  <a:schemeClr val="bg1"/>
                </a:solidFill>
              </a:rPr>
              <a:t>Contrastive Learning for PLMs</a:t>
            </a:r>
          </a:p>
        </p:txBody>
      </p:sp>
      <p:sp>
        <p:nvSpPr>
          <p:cNvPr id="2" name="日期版面配置區 1">
            <a:extLst>
              <a:ext uri="{FF2B5EF4-FFF2-40B4-BE49-F238E27FC236}">
                <a16:creationId xmlns:a16="http://schemas.microsoft.com/office/drawing/2014/main" id="{F7CFEAFC-F67F-1BC8-2FE8-382D628BDFE0}"/>
              </a:ext>
            </a:extLst>
          </p:cNvPr>
          <p:cNvSpPr>
            <a:spLocks noGrp="1"/>
          </p:cNvSpPr>
          <p:nvPr>
            <p:ph type="dt" sz="half" idx="10"/>
          </p:nvPr>
        </p:nvSpPr>
        <p:spPr/>
        <p:txBody>
          <a:bodyPr/>
          <a:lstStyle/>
          <a:p>
            <a:endParaRPr lang="en-TW"/>
          </a:p>
        </p:txBody>
      </p:sp>
      <p:grpSp>
        <p:nvGrpSpPr>
          <p:cNvPr id="7" name="群組 6">
            <a:extLst>
              <a:ext uri="{FF2B5EF4-FFF2-40B4-BE49-F238E27FC236}">
                <a16:creationId xmlns:a16="http://schemas.microsoft.com/office/drawing/2014/main" id="{735087FF-F3B0-2A68-1460-E7C65D5365EC}"/>
              </a:ext>
            </a:extLst>
          </p:cNvPr>
          <p:cNvGrpSpPr/>
          <p:nvPr/>
        </p:nvGrpSpPr>
        <p:grpSpPr>
          <a:xfrm>
            <a:off x="8181667" y="3196611"/>
            <a:ext cx="3650225" cy="2938719"/>
            <a:chOff x="4270886" y="3616939"/>
            <a:chExt cx="3650225" cy="2938719"/>
          </a:xfrm>
        </p:grpSpPr>
        <p:sp>
          <p:nvSpPr>
            <p:cNvPr id="8" name="副標題 5">
              <a:extLst>
                <a:ext uri="{FF2B5EF4-FFF2-40B4-BE49-F238E27FC236}">
                  <a16:creationId xmlns:a16="http://schemas.microsoft.com/office/drawing/2014/main" id="{FED0D98A-693B-AC0E-AD19-CD4A4A703FE8}"/>
                </a:ext>
              </a:extLst>
            </p:cNvPr>
            <p:cNvSpPr txBox="1">
              <a:spLocks/>
            </p:cNvSpPr>
            <p:nvPr/>
          </p:nvSpPr>
          <p:spPr>
            <a:xfrm>
              <a:off x="4270886" y="3616939"/>
              <a:ext cx="3650225" cy="1655762"/>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 altLang="zh-TW" b="0" i="0" dirty="0">
                  <a:solidFill>
                    <a:schemeClr val="bg1"/>
                  </a:solidFill>
                  <a:effectLst/>
                  <a:ea typeface="新細明體"/>
                </a:rPr>
                <a:t>Yung-Sung Chuang</a:t>
              </a:r>
            </a:p>
            <a:p>
              <a:r>
                <a:rPr lang="en-US" altLang="zh-TW" b="1" dirty="0">
                  <a:solidFill>
                    <a:schemeClr val="bg1"/>
                  </a:solidFill>
                  <a:ea typeface="新細明體"/>
                </a:rPr>
                <a:t>CSAIL, MIT</a:t>
              </a:r>
              <a:endParaRPr lang="zh-TW" altLang="en-US" b="1" dirty="0">
                <a:solidFill>
                  <a:schemeClr val="bg1"/>
                </a:solidFill>
                <a:ea typeface="新細明體"/>
              </a:endParaRPr>
            </a:p>
          </p:txBody>
        </p:sp>
        <p:pic>
          <p:nvPicPr>
            <p:cNvPr id="9" name="圖片 8">
              <a:extLst>
                <a:ext uri="{FF2B5EF4-FFF2-40B4-BE49-F238E27FC236}">
                  <a16:creationId xmlns:a16="http://schemas.microsoft.com/office/drawing/2014/main" id="{27ED47DA-F3AD-E0DB-AB7D-B545A1406E57}"/>
                </a:ext>
              </a:extLst>
            </p:cNvPr>
            <p:cNvPicPr>
              <a:picLocks noChangeAspect="1"/>
            </p:cNvPicPr>
            <p:nvPr/>
          </p:nvPicPr>
          <p:blipFill>
            <a:blip r:embed="rId2"/>
            <a:stretch>
              <a:fillRect/>
            </a:stretch>
          </p:blipFill>
          <p:spPr>
            <a:xfrm>
              <a:off x="5159478" y="4682613"/>
              <a:ext cx="1873045" cy="1873045"/>
            </a:xfrm>
            <a:prstGeom prst="rect">
              <a:avLst/>
            </a:prstGeom>
          </p:spPr>
        </p:pic>
      </p:grpSp>
      <p:grpSp>
        <p:nvGrpSpPr>
          <p:cNvPr id="10" name="群組 9">
            <a:extLst>
              <a:ext uri="{FF2B5EF4-FFF2-40B4-BE49-F238E27FC236}">
                <a16:creationId xmlns:a16="http://schemas.microsoft.com/office/drawing/2014/main" id="{DC4199FB-FC8F-428A-C56D-0B325D307B1D}"/>
              </a:ext>
            </a:extLst>
          </p:cNvPr>
          <p:cNvGrpSpPr/>
          <p:nvPr/>
        </p:nvGrpSpPr>
        <p:grpSpPr>
          <a:xfrm>
            <a:off x="173482" y="217484"/>
            <a:ext cx="4667766" cy="660340"/>
            <a:chOff x="173482" y="217484"/>
            <a:chExt cx="4667766" cy="660340"/>
          </a:xfrm>
        </p:grpSpPr>
        <p:grpSp>
          <p:nvGrpSpPr>
            <p:cNvPr id="11" name="群組 10">
              <a:extLst>
                <a:ext uri="{FF2B5EF4-FFF2-40B4-BE49-F238E27FC236}">
                  <a16:creationId xmlns:a16="http://schemas.microsoft.com/office/drawing/2014/main" id="{E322EC16-AB95-3E1C-806F-699E67C55E6F}"/>
                </a:ext>
              </a:extLst>
            </p:cNvPr>
            <p:cNvGrpSpPr>
              <a:grpSpLocks noChangeAspect="1"/>
            </p:cNvGrpSpPr>
            <p:nvPr/>
          </p:nvGrpSpPr>
          <p:grpSpPr>
            <a:xfrm>
              <a:off x="173482" y="218108"/>
              <a:ext cx="978897" cy="659716"/>
              <a:chOff x="2946400" y="1352853"/>
              <a:chExt cx="1219729" cy="822022"/>
            </a:xfrm>
          </p:grpSpPr>
          <p:sp>
            <p:nvSpPr>
              <p:cNvPr id="13" name="矩形 12">
                <a:extLst>
                  <a:ext uri="{FF2B5EF4-FFF2-40B4-BE49-F238E27FC236}">
                    <a16:creationId xmlns:a16="http://schemas.microsoft.com/office/drawing/2014/main" id="{3E51CA4A-CEDA-17F7-6EB4-2653BBEA107B}"/>
                  </a:ext>
                </a:extLst>
              </p:cNvPr>
              <p:cNvSpPr/>
              <p:nvPr/>
            </p:nvSpPr>
            <p:spPr>
              <a:xfrm>
                <a:off x="2946400" y="1402935"/>
                <a:ext cx="1025525" cy="771940"/>
              </a:xfrm>
              <a:prstGeom prst="rect">
                <a:avLst/>
              </a:prstGeom>
              <a:solidFill>
                <a:srgbClr val="DD22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14" name="矩形 13">
                <a:extLst>
                  <a:ext uri="{FF2B5EF4-FFF2-40B4-BE49-F238E27FC236}">
                    <a16:creationId xmlns:a16="http://schemas.microsoft.com/office/drawing/2014/main" id="{E91F8F49-EB47-63B4-BD4F-9B9033C83ADB}"/>
                  </a:ext>
                </a:extLst>
              </p:cNvPr>
              <p:cNvSpPr/>
              <p:nvPr/>
            </p:nvSpPr>
            <p:spPr>
              <a:xfrm>
                <a:off x="3219269" y="1677172"/>
                <a:ext cx="482781" cy="227828"/>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15" name="矩形 14">
                <a:extLst>
                  <a:ext uri="{FF2B5EF4-FFF2-40B4-BE49-F238E27FC236}">
                    <a16:creationId xmlns:a16="http://schemas.microsoft.com/office/drawing/2014/main" id="{3A8A9F71-AC09-9BB2-370D-92AAF48326DE}"/>
                  </a:ext>
                </a:extLst>
              </p:cNvPr>
              <p:cNvSpPr/>
              <p:nvPr/>
            </p:nvSpPr>
            <p:spPr>
              <a:xfrm>
                <a:off x="3702050" y="1352853"/>
                <a:ext cx="269875" cy="113997"/>
              </a:xfrm>
              <a:prstGeom prst="rect">
                <a:avLst/>
              </a:prstGeom>
              <a:solidFill>
                <a:srgbClr val="DD22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TW"/>
                  <a:t>     </a:t>
                </a:r>
                <a:endParaRPr kumimoji="1" lang="zh-TW" altLang="en-US"/>
              </a:p>
            </p:txBody>
          </p:sp>
          <p:sp>
            <p:nvSpPr>
              <p:cNvPr id="16" name="矩形 15">
                <a:extLst>
                  <a:ext uri="{FF2B5EF4-FFF2-40B4-BE49-F238E27FC236}">
                    <a16:creationId xmlns:a16="http://schemas.microsoft.com/office/drawing/2014/main" id="{E0EF4D14-692A-711E-6A80-9F5BD493B5D5}"/>
                  </a:ext>
                </a:extLst>
              </p:cNvPr>
              <p:cNvSpPr/>
              <p:nvPr/>
            </p:nvSpPr>
            <p:spPr>
              <a:xfrm>
                <a:off x="3896254" y="1905000"/>
                <a:ext cx="269875" cy="269875"/>
              </a:xfrm>
              <a:prstGeom prst="rect">
                <a:avLst/>
              </a:prstGeom>
              <a:solidFill>
                <a:srgbClr val="DD22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TW"/>
                  <a:t>    </a:t>
                </a:r>
                <a:endParaRPr kumimoji="1" lang="zh-TW" altLang="en-US"/>
              </a:p>
            </p:txBody>
          </p:sp>
        </p:grpSp>
        <p:sp>
          <p:nvSpPr>
            <p:cNvPr id="12" name="文字方塊 11">
              <a:extLst>
                <a:ext uri="{FF2B5EF4-FFF2-40B4-BE49-F238E27FC236}">
                  <a16:creationId xmlns:a16="http://schemas.microsoft.com/office/drawing/2014/main" id="{C5B79EF2-58EA-1B0D-B00F-22E771957D84}"/>
                </a:ext>
              </a:extLst>
            </p:cNvPr>
            <p:cNvSpPr txBox="1"/>
            <p:nvPr/>
          </p:nvSpPr>
          <p:spPr>
            <a:xfrm>
              <a:off x="1215512" y="217484"/>
              <a:ext cx="3625736" cy="646331"/>
            </a:xfrm>
            <a:prstGeom prst="rect">
              <a:avLst/>
            </a:prstGeom>
            <a:noFill/>
          </p:spPr>
          <p:txBody>
            <a:bodyPr wrap="none" rtlCol="0">
              <a:spAutoFit/>
            </a:bodyPr>
            <a:lstStyle/>
            <a:p>
              <a:r>
                <a:rPr lang="en" altLang="zh-TW" sz="3600" b="1" i="0">
                  <a:solidFill>
                    <a:schemeClr val="bg1"/>
                  </a:solidFill>
                  <a:effectLst/>
                  <a:latin typeface="Space Grotesk"/>
                </a:rPr>
                <a:t>2022 AACL-IJCNLP</a:t>
              </a:r>
            </a:p>
          </p:txBody>
        </p:sp>
      </p:grpSp>
    </p:spTree>
    <p:extLst>
      <p:ext uri="{BB962C8B-B14F-4D97-AF65-F5344CB8AC3E}">
        <p14:creationId xmlns:p14="http://schemas.microsoft.com/office/powerpoint/2010/main" val="419834938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2BAA40B-54A3-BB52-EFC6-F3E6663D7C3E}"/>
              </a:ext>
            </a:extLst>
          </p:cNvPr>
          <p:cNvSpPr>
            <a:spLocks noGrp="1"/>
          </p:cNvSpPr>
          <p:nvPr>
            <p:ph type="title"/>
          </p:nvPr>
        </p:nvSpPr>
        <p:spPr/>
        <p:txBody>
          <a:bodyPr/>
          <a:lstStyle/>
          <a:p>
            <a:endParaRPr lang="zh-TW" altLang="en-US"/>
          </a:p>
        </p:txBody>
      </p:sp>
      <p:sp>
        <p:nvSpPr>
          <p:cNvPr id="3" name="內容版面配置區 2">
            <a:extLst>
              <a:ext uri="{FF2B5EF4-FFF2-40B4-BE49-F238E27FC236}">
                <a16:creationId xmlns:a16="http://schemas.microsoft.com/office/drawing/2014/main" id="{2554AB41-9DB3-04FB-3F6E-56C5F47299C5}"/>
              </a:ext>
            </a:extLst>
          </p:cNvPr>
          <p:cNvSpPr>
            <a:spLocks noGrp="1"/>
          </p:cNvSpPr>
          <p:nvPr>
            <p:ph idx="1"/>
          </p:nvPr>
        </p:nvSpPr>
        <p:spPr/>
        <p:txBody>
          <a:bodyPr/>
          <a:lstStyle/>
          <a:p>
            <a:endParaRPr lang="zh-TW" altLang="en-US"/>
          </a:p>
        </p:txBody>
      </p:sp>
      <p:sp>
        <p:nvSpPr>
          <p:cNvPr id="4" name="日期版面配置區 3">
            <a:extLst>
              <a:ext uri="{FF2B5EF4-FFF2-40B4-BE49-F238E27FC236}">
                <a16:creationId xmlns:a16="http://schemas.microsoft.com/office/drawing/2014/main" id="{C47316CF-946B-2340-F9D8-CA17D196E6F5}"/>
              </a:ext>
            </a:extLst>
          </p:cNvPr>
          <p:cNvSpPr>
            <a:spLocks noGrp="1"/>
          </p:cNvSpPr>
          <p:nvPr>
            <p:ph type="dt" sz="half" idx="10"/>
          </p:nvPr>
        </p:nvSpPr>
        <p:spPr/>
        <p:txBody>
          <a:bodyPr/>
          <a:lstStyle/>
          <a:p>
            <a:endParaRPr lang="en-TW"/>
          </a:p>
        </p:txBody>
      </p:sp>
      <p:sp>
        <p:nvSpPr>
          <p:cNvPr id="5" name="橢圓 4">
            <a:extLst>
              <a:ext uri="{FF2B5EF4-FFF2-40B4-BE49-F238E27FC236}">
                <a16:creationId xmlns:a16="http://schemas.microsoft.com/office/drawing/2014/main" id="{79FAE175-5707-750A-7B9B-9956A540CF2E}"/>
              </a:ext>
            </a:extLst>
          </p:cNvPr>
          <p:cNvSpPr/>
          <p:nvPr/>
        </p:nvSpPr>
        <p:spPr>
          <a:xfrm>
            <a:off x="637309" y="2410690"/>
            <a:ext cx="5144654" cy="2336800"/>
          </a:xfrm>
          <a:prstGeom prst="ellipse">
            <a:avLst/>
          </a:prstGeom>
          <a:ln w="57150"/>
        </p:spPr>
        <p:style>
          <a:lnRef idx="2">
            <a:schemeClr val="dk1"/>
          </a:lnRef>
          <a:fillRef idx="1">
            <a:schemeClr val="lt1"/>
          </a:fillRef>
          <a:effectRef idx="0">
            <a:schemeClr val="dk1"/>
          </a:effectRef>
          <a:fontRef idx="minor">
            <a:schemeClr val="dk1"/>
          </a:fontRef>
        </p:style>
        <p:txBody>
          <a:bodyPr rtlCol="0" anchor="ctr"/>
          <a:lstStyle/>
          <a:p>
            <a:pPr algn="ctr"/>
            <a:r>
              <a:rPr lang="zh-TW" altLang="en-US" sz="3200">
                <a:ea typeface="新細明體"/>
                <a:cs typeface="Calibri"/>
              </a:rPr>
              <a:t>Contrastive Learning</a:t>
            </a:r>
          </a:p>
        </p:txBody>
      </p:sp>
      <p:sp>
        <p:nvSpPr>
          <p:cNvPr id="6" name="矩形 5">
            <a:extLst>
              <a:ext uri="{FF2B5EF4-FFF2-40B4-BE49-F238E27FC236}">
                <a16:creationId xmlns:a16="http://schemas.microsoft.com/office/drawing/2014/main" id="{892D6B50-8F80-9A7D-4CA1-B78502E2A0C0}"/>
              </a:ext>
            </a:extLst>
          </p:cNvPr>
          <p:cNvSpPr/>
          <p:nvPr/>
        </p:nvSpPr>
        <p:spPr>
          <a:xfrm>
            <a:off x="6696363" y="1570181"/>
            <a:ext cx="4008581" cy="960581"/>
          </a:xfrm>
          <a:prstGeom prst="rect">
            <a:avLst/>
          </a:prstGeom>
          <a:ln w="57150"/>
        </p:spPr>
        <p:style>
          <a:lnRef idx="2">
            <a:schemeClr val="accent2"/>
          </a:lnRef>
          <a:fillRef idx="1">
            <a:schemeClr val="lt1"/>
          </a:fillRef>
          <a:effectRef idx="0">
            <a:schemeClr val="accent2"/>
          </a:effectRef>
          <a:fontRef idx="minor">
            <a:schemeClr val="dk1"/>
          </a:fontRef>
        </p:style>
        <p:txBody>
          <a:bodyPr rtlCol="0" anchor="ctr"/>
          <a:lstStyle/>
          <a:p>
            <a:pPr algn="ctr"/>
            <a:r>
              <a:rPr lang="zh-TW" altLang="en-US" sz="2800">
                <a:ea typeface="新細明體"/>
                <a:cs typeface="Calibri"/>
              </a:rPr>
              <a:t>Computer Vision:</a:t>
            </a:r>
            <a:endParaRPr lang="zh-TW" altLang="en-US" sz="2800">
              <a:ea typeface="新細明體" panose="02020500000000000000" pitchFamily="18" charset="-120"/>
              <a:cs typeface="Calibri"/>
            </a:endParaRPr>
          </a:p>
          <a:p>
            <a:pPr algn="ctr"/>
            <a:r>
              <a:rPr lang="zh-TW" altLang="en-US" sz="2800">
                <a:ea typeface="新細明體"/>
                <a:cs typeface="Calibri"/>
              </a:rPr>
              <a:t>CPC, SimCLR, MoCo, SwAV</a:t>
            </a:r>
          </a:p>
        </p:txBody>
      </p:sp>
      <p:sp>
        <p:nvSpPr>
          <p:cNvPr id="7" name="矩形 6">
            <a:extLst>
              <a:ext uri="{FF2B5EF4-FFF2-40B4-BE49-F238E27FC236}">
                <a16:creationId xmlns:a16="http://schemas.microsoft.com/office/drawing/2014/main" id="{254A617E-253B-0CE1-6282-76D7AB817A21}"/>
              </a:ext>
            </a:extLst>
          </p:cNvPr>
          <p:cNvSpPr/>
          <p:nvPr/>
        </p:nvSpPr>
        <p:spPr>
          <a:xfrm>
            <a:off x="6696363" y="3071089"/>
            <a:ext cx="4008581" cy="960581"/>
          </a:xfrm>
          <a:prstGeom prst="rect">
            <a:avLst/>
          </a:prstGeom>
          <a:ln w="57150"/>
        </p:spPr>
        <p:style>
          <a:lnRef idx="2">
            <a:schemeClr val="accent6"/>
          </a:lnRef>
          <a:fillRef idx="1">
            <a:schemeClr val="lt1"/>
          </a:fillRef>
          <a:effectRef idx="0">
            <a:schemeClr val="accent6"/>
          </a:effectRef>
          <a:fontRef idx="minor">
            <a:schemeClr val="dk1"/>
          </a:fontRef>
        </p:style>
        <p:txBody>
          <a:bodyPr lIns="91440" tIns="45720" rIns="91440" bIns="45720" rtlCol="0" anchor="ctr"/>
          <a:lstStyle/>
          <a:p>
            <a:pPr algn="ctr"/>
            <a:r>
              <a:rPr lang="zh-TW" altLang="en-US" sz="2800">
                <a:ea typeface="新細明體"/>
                <a:cs typeface="Calibri"/>
              </a:rPr>
              <a:t>Speech Processing:</a:t>
            </a:r>
          </a:p>
          <a:p>
            <a:pPr algn="ctr"/>
            <a:r>
              <a:rPr lang="zh-TW" altLang="en-US" sz="2800">
                <a:ea typeface="新細明體"/>
                <a:cs typeface="Calibri"/>
              </a:rPr>
              <a:t>CPC, wav2vec,wav2vec2.0</a:t>
            </a:r>
          </a:p>
        </p:txBody>
      </p:sp>
      <p:sp>
        <p:nvSpPr>
          <p:cNvPr id="8" name="矩形 7">
            <a:extLst>
              <a:ext uri="{FF2B5EF4-FFF2-40B4-BE49-F238E27FC236}">
                <a16:creationId xmlns:a16="http://schemas.microsoft.com/office/drawing/2014/main" id="{5868C329-6120-2B75-D47B-D4F519D4EDD7}"/>
              </a:ext>
            </a:extLst>
          </p:cNvPr>
          <p:cNvSpPr/>
          <p:nvPr/>
        </p:nvSpPr>
        <p:spPr>
          <a:xfrm>
            <a:off x="6696362" y="4673597"/>
            <a:ext cx="4008581" cy="960581"/>
          </a:xfrm>
          <a:prstGeom prst="rect">
            <a:avLst/>
          </a:prstGeom>
          <a:ln w="57150"/>
        </p:spPr>
        <p:style>
          <a:lnRef idx="2">
            <a:schemeClr val="accent5"/>
          </a:lnRef>
          <a:fillRef idx="1">
            <a:schemeClr val="lt1"/>
          </a:fillRef>
          <a:effectRef idx="0">
            <a:schemeClr val="accent5"/>
          </a:effectRef>
          <a:fontRef idx="minor">
            <a:schemeClr val="dk1"/>
          </a:fontRef>
        </p:style>
        <p:txBody>
          <a:bodyPr lIns="91440" tIns="45720" rIns="91440" bIns="45720" rtlCol="0" anchor="ctr"/>
          <a:lstStyle/>
          <a:p>
            <a:pPr algn="ctr"/>
            <a:r>
              <a:rPr lang="zh-TW" altLang="en-US" sz="2800">
                <a:ea typeface="新細明體"/>
                <a:cs typeface="Calibri"/>
              </a:rPr>
              <a:t>NLP (?)</a:t>
            </a:r>
            <a:endParaRPr lang="zh-TW"/>
          </a:p>
        </p:txBody>
      </p:sp>
      <p:cxnSp>
        <p:nvCxnSpPr>
          <p:cNvPr id="9" name="直線單箭頭接點 8">
            <a:extLst>
              <a:ext uri="{FF2B5EF4-FFF2-40B4-BE49-F238E27FC236}">
                <a16:creationId xmlns:a16="http://schemas.microsoft.com/office/drawing/2014/main" id="{97697A1B-C314-B289-2002-F3D8DFE40A2B}"/>
              </a:ext>
            </a:extLst>
          </p:cNvPr>
          <p:cNvCxnSpPr/>
          <p:nvPr/>
        </p:nvCxnSpPr>
        <p:spPr>
          <a:xfrm flipV="1">
            <a:off x="5343237" y="2048164"/>
            <a:ext cx="1339272" cy="886691"/>
          </a:xfrm>
          <a:prstGeom prst="straightConnector1">
            <a:avLst/>
          </a:prstGeom>
          <a:ln w="57150">
            <a:tailEnd type="triangle"/>
          </a:ln>
        </p:spPr>
        <p:style>
          <a:lnRef idx="3">
            <a:schemeClr val="accent2"/>
          </a:lnRef>
          <a:fillRef idx="0">
            <a:schemeClr val="accent2"/>
          </a:fillRef>
          <a:effectRef idx="2">
            <a:schemeClr val="accent2"/>
          </a:effectRef>
          <a:fontRef idx="minor">
            <a:schemeClr val="tx1"/>
          </a:fontRef>
        </p:style>
      </p:cxnSp>
      <p:cxnSp>
        <p:nvCxnSpPr>
          <p:cNvPr id="10" name="直線單箭頭接點 9">
            <a:extLst>
              <a:ext uri="{FF2B5EF4-FFF2-40B4-BE49-F238E27FC236}">
                <a16:creationId xmlns:a16="http://schemas.microsoft.com/office/drawing/2014/main" id="{A50030F6-67E7-AB17-EFD4-8F4FF89F4524}"/>
              </a:ext>
            </a:extLst>
          </p:cNvPr>
          <p:cNvCxnSpPr>
            <a:cxnSpLocks/>
          </p:cNvCxnSpPr>
          <p:nvPr/>
        </p:nvCxnSpPr>
        <p:spPr>
          <a:xfrm flipV="1">
            <a:off x="5795818" y="3562927"/>
            <a:ext cx="900545" cy="32327"/>
          </a:xfrm>
          <a:prstGeom prst="straightConnector1">
            <a:avLst/>
          </a:prstGeom>
          <a:ln w="57150">
            <a:tailEnd type="triangle"/>
          </a:ln>
        </p:spPr>
        <p:style>
          <a:lnRef idx="3">
            <a:schemeClr val="accent6"/>
          </a:lnRef>
          <a:fillRef idx="0">
            <a:schemeClr val="accent6"/>
          </a:fillRef>
          <a:effectRef idx="2">
            <a:schemeClr val="accent6"/>
          </a:effectRef>
          <a:fontRef idx="minor">
            <a:schemeClr val="tx1"/>
          </a:fontRef>
        </p:style>
      </p:cxnSp>
      <p:cxnSp>
        <p:nvCxnSpPr>
          <p:cNvPr id="11" name="直線單箭頭接點 10">
            <a:extLst>
              <a:ext uri="{FF2B5EF4-FFF2-40B4-BE49-F238E27FC236}">
                <a16:creationId xmlns:a16="http://schemas.microsoft.com/office/drawing/2014/main" id="{944D4A34-CB64-F2FA-1017-CDC20A44A647}"/>
              </a:ext>
            </a:extLst>
          </p:cNvPr>
          <p:cNvCxnSpPr>
            <a:cxnSpLocks/>
          </p:cNvCxnSpPr>
          <p:nvPr/>
        </p:nvCxnSpPr>
        <p:spPr>
          <a:xfrm>
            <a:off x="5357091" y="4246416"/>
            <a:ext cx="1330035" cy="928255"/>
          </a:xfrm>
          <a:prstGeom prst="straightConnector1">
            <a:avLst/>
          </a:prstGeom>
          <a:ln w="57150">
            <a:tailEnd type="triangle"/>
          </a:ln>
        </p:spPr>
        <p:style>
          <a:lnRef idx="3">
            <a:schemeClr val="accent5"/>
          </a:lnRef>
          <a:fillRef idx="0">
            <a:schemeClr val="accent5"/>
          </a:fillRef>
          <a:effectRef idx="2">
            <a:schemeClr val="accent5"/>
          </a:effectRef>
          <a:fontRef idx="minor">
            <a:schemeClr val="tx1"/>
          </a:fontRef>
        </p:style>
      </p:cxnSp>
    </p:spTree>
    <p:extLst>
      <p:ext uri="{BB962C8B-B14F-4D97-AF65-F5344CB8AC3E}">
        <p14:creationId xmlns:p14="http://schemas.microsoft.com/office/powerpoint/2010/main" val="98302858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F4AE986-FDDA-C46A-D91C-52003231BA8B}"/>
              </a:ext>
            </a:extLst>
          </p:cNvPr>
          <p:cNvSpPr>
            <a:spLocks noGrp="1"/>
          </p:cNvSpPr>
          <p:nvPr>
            <p:ph type="title"/>
          </p:nvPr>
        </p:nvSpPr>
        <p:spPr/>
        <p:txBody>
          <a:bodyPr/>
          <a:lstStyle/>
          <a:p>
            <a:r>
              <a:rPr lang="zh-TW" altLang="zh-TW" b="0"/>
              <a:t>Why Contrastive?</a:t>
            </a:r>
            <a:endParaRPr kumimoji="1" lang="zh-TW" altLang="en-US"/>
          </a:p>
        </p:txBody>
      </p:sp>
      <p:sp>
        <p:nvSpPr>
          <p:cNvPr id="3" name="內容版面配置區 2">
            <a:extLst>
              <a:ext uri="{FF2B5EF4-FFF2-40B4-BE49-F238E27FC236}">
                <a16:creationId xmlns:a16="http://schemas.microsoft.com/office/drawing/2014/main" id="{594ECF35-01DB-8DF0-F42B-7F14F1A4FB68}"/>
              </a:ext>
            </a:extLst>
          </p:cNvPr>
          <p:cNvSpPr>
            <a:spLocks noGrp="1"/>
          </p:cNvSpPr>
          <p:nvPr>
            <p:ph idx="1"/>
          </p:nvPr>
        </p:nvSpPr>
        <p:spPr/>
        <p:txBody>
          <a:bodyPr/>
          <a:lstStyle/>
          <a:p>
            <a:pPr marL="0" lvl="0" indent="0" algn="l" rtl="0">
              <a:spcBef>
                <a:spcPts val="0"/>
              </a:spcBef>
              <a:spcAft>
                <a:spcPts val="0"/>
              </a:spcAft>
              <a:buNone/>
            </a:pPr>
            <a:r>
              <a:rPr lang="en" altLang="zh-TW"/>
              <a:t>We want to obtain a good representation space such that</a:t>
            </a:r>
          </a:p>
          <a:p>
            <a:pPr marL="114300" lvl="0" indent="0" algn="l" rtl="0">
              <a:spcBef>
                <a:spcPts val="1200"/>
              </a:spcBef>
              <a:spcAft>
                <a:spcPts val="0"/>
              </a:spcAft>
              <a:buSzPts val="1800"/>
              <a:buNone/>
            </a:pPr>
            <a:r>
              <a:rPr lang="en" altLang="zh-TW"/>
              <a:t>1. Similar inputs have similar representations. </a:t>
            </a:r>
            <a:r>
              <a:rPr lang="en" altLang="zh-TW">
                <a:solidFill>
                  <a:srgbClr val="CC4125"/>
                </a:solidFill>
              </a:rPr>
              <a:t>-&gt; Positive Pairs</a:t>
            </a:r>
          </a:p>
          <a:p>
            <a:endParaRPr kumimoji="1" lang="zh-TW" altLang="en-US"/>
          </a:p>
        </p:txBody>
      </p:sp>
      <p:sp>
        <p:nvSpPr>
          <p:cNvPr id="4" name="日期版面配置區 3">
            <a:extLst>
              <a:ext uri="{FF2B5EF4-FFF2-40B4-BE49-F238E27FC236}">
                <a16:creationId xmlns:a16="http://schemas.microsoft.com/office/drawing/2014/main" id="{E39E4939-9F22-D3AE-B87E-A1D3ED042AE6}"/>
              </a:ext>
            </a:extLst>
          </p:cNvPr>
          <p:cNvSpPr>
            <a:spLocks noGrp="1"/>
          </p:cNvSpPr>
          <p:nvPr>
            <p:ph type="dt" sz="half" idx="10"/>
          </p:nvPr>
        </p:nvSpPr>
        <p:spPr/>
        <p:txBody>
          <a:bodyPr/>
          <a:lstStyle/>
          <a:p>
            <a:r>
              <a:rPr lang="en" altLang="zh-TW" b="0" i="0">
                <a:effectLst/>
                <a:latin typeface="+mn-lt"/>
              </a:rPr>
              <a:t>Chen, Ting, et al. "A simple framework for contrastive learning of visual representations." </a:t>
            </a:r>
            <a:r>
              <a:rPr lang="en" altLang="zh-TW" b="0" i="1">
                <a:effectLst/>
                <a:latin typeface="+mn-lt"/>
              </a:rPr>
              <a:t>International conference on machine learning</a:t>
            </a:r>
            <a:r>
              <a:rPr lang="en" altLang="zh-TW" b="0" i="0">
                <a:effectLst/>
                <a:latin typeface="+mn-lt"/>
              </a:rPr>
              <a:t>. PMLR, 2020.</a:t>
            </a:r>
          </a:p>
          <a:p>
            <a:r>
              <a:rPr lang="en" altLang="zh-TW" b="0" i="0">
                <a:effectLst/>
                <a:latin typeface="+mn-lt"/>
              </a:rPr>
              <a:t>Khosla, </a:t>
            </a:r>
            <a:r>
              <a:rPr lang="en" altLang="zh-TW" b="0" i="0" err="1">
                <a:effectLst/>
                <a:latin typeface="+mn-lt"/>
              </a:rPr>
              <a:t>Prannay</a:t>
            </a:r>
            <a:r>
              <a:rPr lang="en" altLang="zh-TW" b="0" i="0">
                <a:effectLst/>
                <a:latin typeface="+mn-lt"/>
              </a:rPr>
              <a:t>, et al. "Supervised contrastive learning." </a:t>
            </a:r>
            <a:r>
              <a:rPr lang="en" altLang="zh-TW" b="0" i="1">
                <a:effectLst/>
                <a:latin typeface="+mn-lt"/>
              </a:rPr>
              <a:t>Advances in Neural Information Processing Systems</a:t>
            </a:r>
            <a:r>
              <a:rPr lang="en" altLang="zh-TW" b="0" i="0">
                <a:effectLst/>
                <a:latin typeface="+mn-lt"/>
              </a:rPr>
              <a:t> 33 (2020): 18661-18673.</a:t>
            </a:r>
          </a:p>
          <a:p>
            <a:endParaRPr lang="en-TW">
              <a:latin typeface="+mn-lt"/>
            </a:endParaRPr>
          </a:p>
        </p:txBody>
      </p:sp>
      <p:pic>
        <p:nvPicPr>
          <p:cNvPr id="5" name="Google Shape;169;p38">
            <a:extLst>
              <a:ext uri="{FF2B5EF4-FFF2-40B4-BE49-F238E27FC236}">
                <a16:creationId xmlns:a16="http://schemas.microsoft.com/office/drawing/2014/main" id="{CD898C5D-AE52-7D1A-799A-DCE846EC1036}"/>
              </a:ext>
            </a:extLst>
          </p:cNvPr>
          <p:cNvPicPr preferRelativeResize="0"/>
          <p:nvPr/>
        </p:nvPicPr>
        <p:blipFill>
          <a:blip r:embed="rId2">
            <a:alphaModFix/>
          </a:blip>
          <a:stretch>
            <a:fillRect/>
          </a:stretch>
        </p:blipFill>
        <p:spPr>
          <a:xfrm>
            <a:off x="1879504" y="2685906"/>
            <a:ext cx="3396343" cy="3141961"/>
          </a:xfrm>
          <a:prstGeom prst="rect">
            <a:avLst/>
          </a:prstGeom>
          <a:noFill/>
          <a:ln>
            <a:noFill/>
          </a:ln>
        </p:spPr>
      </p:pic>
      <p:pic>
        <p:nvPicPr>
          <p:cNvPr id="6" name="Google Shape;172;p38">
            <a:extLst>
              <a:ext uri="{FF2B5EF4-FFF2-40B4-BE49-F238E27FC236}">
                <a16:creationId xmlns:a16="http://schemas.microsoft.com/office/drawing/2014/main" id="{167AA45C-212A-3221-E40B-28527A98C83B}"/>
              </a:ext>
            </a:extLst>
          </p:cNvPr>
          <p:cNvPicPr preferRelativeResize="0"/>
          <p:nvPr/>
        </p:nvPicPr>
        <p:blipFill rotWithShape="1">
          <a:blip r:embed="rId3">
            <a:alphaModFix/>
          </a:blip>
          <a:srcRect r="75963"/>
          <a:stretch/>
        </p:blipFill>
        <p:spPr>
          <a:xfrm>
            <a:off x="7222826" y="2791326"/>
            <a:ext cx="1209974" cy="1808893"/>
          </a:xfrm>
          <a:prstGeom prst="rect">
            <a:avLst/>
          </a:prstGeom>
          <a:noFill/>
          <a:ln>
            <a:noFill/>
          </a:ln>
        </p:spPr>
      </p:pic>
      <p:pic>
        <p:nvPicPr>
          <p:cNvPr id="7" name="Google Shape;173;p38">
            <a:extLst>
              <a:ext uri="{FF2B5EF4-FFF2-40B4-BE49-F238E27FC236}">
                <a16:creationId xmlns:a16="http://schemas.microsoft.com/office/drawing/2014/main" id="{73A1870B-7FE6-15F9-8D3C-4E8BF518EB4B}"/>
              </a:ext>
            </a:extLst>
          </p:cNvPr>
          <p:cNvPicPr preferRelativeResize="0"/>
          <p:nvPr/>
        </p:nvPicPr>
        <p:blipFill rotWithShape="1">
          <a:blip r:embed="rId3">
            <a:alphaModFix/>
          </a:blip>
          <a:srcRect l="72967"/>
          <a:stretch/>
        </p:blipFill>
        <p:spPr>
          <a:xfrm>
            <a:off x="8599922" y="2846327"/>
            <a:ext cx="1209973" cy="1698172"/>
          </a:xfrm>
          <a:prstGeom prst="rect">
            <a:avLst/>
          </a:prstGeom>
          <a:noFill/>
          <a:ln>
            <a:noFill/>
          </a:ln>
        </p:spPr>
      </p:pic>
      <p:sp>
        <p:nvSpPr>
          <p:cNvPr id="8" name="Google Shape;175;p38">
            <a:extLst>
              <a:ext uri="{FF2B5EF4-FFF2-40B4-BE49-F238E27FC236}">
                <a16:creationId xmlns:a16="http://schemas.microsoft.com/office/drawing/2014/main" id="{91077712-329D-B7D8-9368-5368DDC7EDFC}"/>
              </a:ext>
            </a:extLst>
          </p:cNvPr>
          <p:cNvSpPr txBox="1"/>
          <p:nvPr/>
        </p:nvSpPr>
        <p:spPr>
          <a:xfrm>
            <a:off x="7464852" y="4781944"/>
            <a:ext cx="2256664" cy="677078"/>
          </a:xfrm>
          <a:prstGeom prst="rect">
            <a:avLst/>
          </a:prstGeom>
          <a:solidFill>
            <a:srgbClr val="CFE2F3">
              <a:alpha val="52980"/>
            </a:srgbClr>
          </a:solidFill>
          <a:ln>
            <a:noFill/>
          </a:ln>
        </p:spPr>
        <p:txBody>
          <a:bodyPr spcFirstLastPara="1" wrap="square" lIns="91425" tIns="91425" rIns="91425" bIns="91425" anchor="t" anchorCtr="0">
            <a:spAutoFit/>
          </a:bodyPr>
          <a:lstStyle/>
          <a:p>
            <a:pPr algn="ctr"/>
            <a:r>
              <a:rPr lang="zh-TW" sz="1600" b="1">
                <a:latin typeface="Open Sans"/>
                <a:ea typeface="Open Sans"/>
                <a:cs typeface="Open Sans"/>
                <a:sym typeface="Open Sans"/>
              </a:rPr>
              <a:t>Images sampled from</a:t>
            </a:r>
            <a:r>
              <a:rPr lang="zh-TW" altLang="en-US" sz="1600" b="1">
                <a:latin typeface="Open Sans"/>
                <a:ea typeface="Open Sans"/>
                <a:cs typeface="Open Sans"/>
                <a:sym typeface="Open Sans"/>
              </a:rPr>
              <a:t> </a:t>
            </a:r>
            <a:r>
              <a:rPr lang="zh-TW" sz="1600" b="1">
                <a:latin typeface="Open Sans"/>
                <a:ea typeface="Open Sans"/>
                <a:cs typeface="Open Sans"/>
                <a:sym typeface="Open Sans"/>
              </a:rPr>
              <a:t>the same class</a:t>
            </a:r>
            <a:endParaRPr lang="zh-TW" altLang="en-US" sz="1600" b="1">
              <a:latin typeface="Open Sans"/>
              <a:ea typeface="Open Sans"/>
              <a:cs typeface="Open Sans"/>
              <a:sym typeface="Open Sans"/>
            </a:endParaRPr>
          </a:p>
        </p:txBody>
      </p:sp>
      <p:sp>
        <p:nvSpPr>
          <p:cNvPr id="9" name="Google Shape;174;p38">
            <a:extLst>
              <a:ext uri="{FF2B5EF4-FFF2-40B4-BE49-F238E27FC236}">
                <a16:creationId xmlns:a16="http://schemas.microsoft.com/office/drawing/2014/main" id="{F7880D40-D57D-BDA1-8C1A-F59FCCA690EB}"/>
              </a:ext>
            </a:extLst>
          </p:cNvPr>
          <p:cNvSpPr txBox="1"/>
          <p:nvPr/>
        </p:nvSpPr>
        <p:spPr>
          <a:xfrm>
            <a:off x="2007398" y="3887569"/>
            <a:ext cx="2949248" cy="738633"/>
          </a:xfrm>
          <a:prstGeom prst="rect">
            <a:avLst/>
          </a:prstGeom>
          <a:solidFill>
            <a:srgbClr val="CFE2F3">
              <a:alpha val="52980"/>
            </a:srgbClr>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zh-TW" b="1">
                <a:latin typeface="Open Sans"/>
                <a:ea typeface="Open Sans"/>
                <a:cs typeface="Open Sans"/>
                <a:sym typeface="Open Sans"/>
              </a:rPr>
              <a:t>Random crops from the same image</a:t>
            </a:r>
            <a:endParaRPr b="1">
              <a:latin typeface="Open Sans"/>
              <a:ea typeface="Open Sans"/>
              <a:cs typeface="Open Sans"/>
              <a:sym typeface="Open Sans"/>
            </a:endParaRPr>
          </a:p>
        </p:txBody>
      </p:sp>
    </p:spTree>
    <p:extLst>
      <p:ext uri="{BB962C8B-B14F-4D97-AF65-F5344CB8AC3E}">
        <p14:creationId xmlns:p14="http://schemas.microsoft.com/office/powerpoint/2010/main" val="30356520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26594C6-3A84-063A-40CA-3CD66EBF1F3C}"/>
              </a:ext>
            </a:extLst>
          </p:cNvPr>
          <p:cNvSpPr>
            <a:spLocks noGrp="1"/>
          </p:cNvSpPr>
          <p:nvPr>
            <p:ph type="title"/>
          </p:nvPr>
        </p:nvSpPr>
        <p:spPr/>
        <p:txBody>
          <a:bodyPr/>
          <a:lstStyle/>
          <a:p>
            <a:r>
              <a:rPr lang="zh-TW" altLang="zh-TW"/>
              <a:t>Why Contrastive?</a:t>
            </a:r>
            <a:endParaRPr kumimoji="1" lang="zh-TW" altLang="en-US" b="1"/>
          </a:p>
        </p:txBody>
      </p:sp>
      <p:sp>
        <p:nvSpPr>
          <p:cNvPr id="3" name="內容版面配置區 2">
            <a:extLst>
              <a:ext uri="{FF2B5EF4-FFF2-40B4-BE49-F238E27FC236}">
                <a16:creationId xmlns:a16="http://schemas.microsoft.com/office/drawing/2014/main" id="{A005DA0F-A346-6FF7-1853-EB0DB9C57A9D}"/>
              </a:ext>
            </a:extLst>
          </p:cNvPr>
          <p:cNvSpPr>
            <a:spLocks noGrp="1"/>
          </p:cNvSpPr>
          <p:nvPr>
            <p:ph idx="1"/>
          </p:nvPr>
        </p:nvSpPr>
        <p:spPr/>
        <p:txBody>
          <a:bodyPr/>
          <a:lstStyle/>
          <a:p>
            <a:pPr marL="0" lvl="0" indent="0" algn="l" rtl="0">
              <a:spcBef>
                <a:spcPts val="0"/>
              </a:spcBef>
              <a:spcAft>
                <a:spcPts val="0"/>
              </a:spcAft>
              <a:buNone/>
            </a:pPr>
            <a:r>
              <a:rPr lang="en" altLang="zh-TW"/>
              <a:t>We want to obtain a good representation space such that</a:t>
            </a:r>
          </a:p>
          <a:p>
            <a:pPr marL="114300" lvl="0" indent="0" algn="l" rtl="0">
              <a:spcBef>
                <a:spcPts val="1200"/>
              </a:spcBef>
              <a:spcAft>
                <a:spcPts val="0"/>
              </a:spcAft>
              <a:buSzPts val="1800"/>
              <a:buNone/>
            </a:pPr>
            <a:r>
              <a:rPr lang="en" altLang="zh-TW"/>
              <a:t>2. Dissimilar inputs have dissimilar representations. </a:t>
            </a:r>
            <a:r>
              <a:rPr lang="en" altLang="zh-TW" b="1">
                <a:solidFill>
                  <a:srgbClr val="6AA84F"/>
                </a:solidFill>
              </a:rPr>
              <a:t>-&gt; Negative Pairs</a:t>
            </a:r>
          </a:p>
          <a:p>
            <a:endParaRPr kumimoji="1" lang="zh-TW" altLang="en-US"/>
          </a:p>
        </p:txBody>
      </p:sp>
      <p:sp>
        <p:nvSpPr>
          <p:cNvPr id="4" name="日期版面配置區 3">
            <a:extLst>
              <a:ext uri="{FF2B5EF4-FFF2-40B4-BE49-F238E27FC236}">
                <a16:creationId xmlns:a16="http://schemas.microsoft.com/office/drawing/2014/main" id="{741C5BDA-A15F-3B8E-0822-49CA01398B58}"/>
              </a:ext>
            </a:extLst>
          </p:cNvPr>
          <p:cNvSpPr>
            <a:spLocks noGrp="1"/>
          </p:cNvSpPr>
          <p:nvPr>
            <p:ph type="dt" sz="half" idx="10"/>
          </p:nvPr>
        </p:nvSpPr>
        <p:spPr>
          <a:xfrm>
            <a:off x="838200" y="6283330"/>
            <a:ext cx="7594600" cy="365125"/>
          </a:xfrm>
        </p:spPr>
        <p:txBody>
          <a:bodyPr/>
          <a:lstStyle/>
          <a:p>
            <a:r>
              <a:rPr lang="en" altLang="zh-TW" b="0" i="0">
                <a:effectLst/>
                <a:latin typeface="+mn-lt"/>
              </a:rPr>
              <a:t>Chen, Ting, et al. "A simple framework for contrastive learning of visual representations." </a:t>
            </a:r>
            <a:r>
              <a:rPr lang="en" altLang="zh-TW" b="0" i="1">
                <a:effectLst/>
                <a:latin typeface="+mn-lt"/>
              </a:rPr>
              <a:t>International conference on machine learning</a:t>
            </a:r>
            <a:r>
              <a:rPr lang="en" altLang="zh-TW" b="0" i="0">
                <a:effectLst/>
                <a:latin typeface="+mn-lt"/>
              </a:rPr>
              <a:t>. PMLR, 2020.</a:t>
            </a:r>
          </a:p>
          <a:p>
            <a:r>
              <a:rPr lang="en" altLang="zh-TW" b="0" i="0">
                <a:effectLst/>
                <a:latin typeface="+mn-lt"/>
              </a:rPr>
              <a:t>Khosla, </a:t>
            </a:r>
            <a:r>
              <a:rPr lang="en" altLang="zh-TW" b="0" i="0" err="1">
                <a:effectLst/>
                <a:latin typeface="+mn-lt"/>
              </a:rPr>
              <a:t>Prannay</a:t>
            </a:r>
            <a:r>
              <a:rPr lang="en" altLang="zh-TW" b="0" i="0">
                <a:effectLst/>
                <a:latin typeface="+mn-lt"/>
              </a:rPr>
              <a:t>, et al. "Supervised contrastive learning." </a:t>
            </a:r>
            <a:r>
              <a:rPr lang="en" altLang="zh-TW" b="0" i="1">
                <a:effectLst/>
                <a:latin typeface="+mn-lt"/>
              </a:rPr>
              <a:t>Advances in Neural Information Processing Systems</a:t>
            </a:r>
            <a:r>
              <a:rPr lang="en" altLang="zh-TW" b="0" i="0">
                <a:effectLst/>
                <a:latin typeface="+mn-lt"/>
              </a:rPr>
              <a:t> 33 (2020): 18661-18673.</a:t>
            </a:r>
          </a:p>
        </p:txBody>
      </p:sp>
      <p:pic>
        <p:nvPicPr>
          <p:cNvPr id="8" name="Google Shape;183;p39">
            <a:extLst>
              <a:ext uri="{FF2B5EF4-FFF2-40B4-BE49-F238E27FC236}">
                <a16:creationId xmlns:a16="http://schemas.microsoft.com/office/drawing/2014/main" id="{D4AE0C7A-E9E2-B346-380F-C1B38B5F69BC}"/>
              </a:ext>
            </a:extLst>
          </p:cNvPr>
          <p:cNvPicPr preferRelativeResize="0"/>
          <p:nvPr/>
        </p:nvPicPr>
        <p:blipFill rotWithShape="1">
          <a:blip r:embed="rId2">
            <a:alphaModFix/>
          </a:blip>
          <a:srcRect l="72967"/>
          <a:stretch/>
        </p:blipFill>
        <p:spPr>
          <a:xfrm>
            <a:off x="6481597" y="3140074"/>
            <a:ext cx="1225346" cy="1699182"/>
          </a:xfrm>
          <a:prstGeom prst="rect">
            <a:avLst/>
          </a:prstGeom>
          <a:noFill/>
          <a:ln>
            <a:noFill/>
          </a:ln>
        </p:spPr>
      </p:pic>
      <p:sp>
        <p:nvSpPr>
          <p:cNvPr id="9" name="Google Shape;184;p39">
            <a:extLst>
              <a:ext uri="{FF2B5EF4-FFF2-40B4-BE49-F238E27FC236}">
                <a16:creationId xmlns:a16="http://schemas.microsoft.com/office/drawing/2014/main" id="{D1462676-855E-9F05-64E3-173334AB3F08}"/>
              </a:ext>
            </a:extLst>
          </p:cNvPr>
          <p:cNvSpPr txBox="1"/>
          <p:nvPr/>
        </p:nvSpPr>
        <p:spPr>
          <a:xfrm>
            <a:off x="4267269" y="4945623"/>
            <a:ext cx="3493896" cy="461635"/>
          </a:xfrm>
          <a:prstGeom prst="rect">
            <a:avLst/>
          </a:prstGeom>
          <a:solidFill>
            <a:srgbClr val="CFE2F3">
              <a:alpha val="52980"/>
            </a:srgbClr>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zh-TW" b="1">
                <a:latin typeface="Open Sans"/>
                <a:ea typeface="Open Sans"/>
                <a:cs typeface="Open Sans"/>
                <a:sym typeface="Open Sans"/>
              </a:rPr>
              <a:t>Randomly sampled images</a:t>
            </a:r>
            <a:endParaRPr b="1">
              <a:latin typeface="Open Sans"/>
              <a:ea typeface="Open Sans"/>
              <a:cs typeface="Open Sans"/>
              <a:sym typeface="Open Sans"/>
            </a:endParaRPr>
          </a:p>
        </p:txBody>
      </p:sp>
      <p:pic>
        <p:nvPicPr>
          <p:cNvPr id="10" name="Google Shape;185;p39">
            <a:extLst>
              <a:ext uri="{FF2B5EF4-FFF2-40B4-BE49-F238E27FC236}">
                <a16:creationId xmlns:a16="http://schemas.microsoft.com/office/drawing/2014/main" id="{69F38C00-766F-FD31-53F2-39DA3DF14E1F}"/>
              </a:ext>
            </a:extLst>
          </p:cNvPr>
          <p:cNvPicPr preferRelativeResize="0"/>
          <p:nvPr/>
        </p:nvPicPr>
        <p:blipFill rotWithShape="1">
          <a:blip r:embed="rId3">
            <a:alphaModFix/>
          </a:blip>
          <a:srcRect b="4770"/>
          <a:stretch/>
        </p:blipFill>
        <p:spPr>
          <a:xfrm>
            <a:off x="4400120" y="3196962"/>
            <a:ext cx="1614097" cy="1551345"/>
          </a:xfrm>
          <a:prstGeom prst="rect">
            <a:avLst/>
          </a:prstGeom>
          <a:noFill/>
          <a:ln>
            <a:noFill/>
          </a:ln>
        </p:spPr>
      </p:pic>
    </p:spTree>
    <p:extLst>
      <p:ext uri="{BB962C8B-B14F-4D97-AF65-F5344CB8AC3E}">
        <p14:creationId xmlns:p14="http://schemas.microsoft.com/office/powerpoint/2010/main" val="185218686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A359AF8-C7EF-EE5E-89EF-C67F267A79C6}"/>
              </a:ext>
            </a:extLst>
          </p:cNvPr>
          <p:cNvSpPr>
            <a:spLocks noGrp="1"/>
          </p:cNvSpPr>
          <p:nvPr>
            <p:ph type="title"/>
          </p:nvPr>
        </p:nvSpPr>
        <p:spPr/>
        <p:txBody>
          <a:bodyPr/>
          <a:lstStyle/>
          <a:p>
            <a:r>
              <a:rPr lang="zh-TW" altLang="zh-TW"/>
              <a:t>Contrastive Learning</a:t>
            </a:r>
            <a:endParaRPr kumimoji="1" lang="zh-TW" altLang="en-US"/>
          </a:p>
        </p:txBody>
      </p:sp>
      <p:sp>
        <p:nvSpPr>
          <p:cNvPr id="3" name="內容版面配置區 2">
            <a:extLst>
              <a:ext uri="{FF2B5EF4-FFF2-40B4-BE49-F238E27FC236}">
                <a16:creationId xmlns:a16="http://schemas.microsoft.com/office/drawing/2014/main" id="{01B10531-CEDB-8A64-7B71-5F906DADCC46}"/>
              </a:ext>
            </a:extLst>
          </p:cNvPr>
          <p:cNvSpPr>
            <a:spLocks noGrp="1"/>
          </p:cNvSpPr>
          <p:nvPr>
            <p:ph idx="1"/>
          </p:nvPr>
        </p:nvSpPr>
        <p:spPr/>
        <p:txBody>
          <a:bodyPr/>
          <a:lstStyle/>
          <a:p>
            <a:pPr marL="0" lvl="0" indent="0" algn="l" rtl="0">
              <a:spcBef>
                <a:spcPts val="0"/>
              </a:spcBef>
              <a:spcAft>
                <a:spcPts val="0"/>
              </a:spcAft>
              <a:buNone/>
            </a:pPr>
            <a:r>
              <a:rPr lang="en" altLang="zh-TW" err="1"/>
              <a:t>SimCLR</a:t>
            </a:r>
            <a:r>
              <a:rPr lang="en" altLang="zh-TW"/>
              <a:t> for Computer Vision</a:t>
            </a:r>
          </a:p>
          <a:p>
            <a:pPr marL="0" lvl="0" indent="0" algn="l" rtl="0">
              <a:spcBef>
                <a:spcPts val="1200"/>
              </a:spcBef>
              <a:spcAft>
                <a:spcPts val="1200"/>
              </a:spcAft>
              <a:buNone/>
            </a:pPr>
            <a:endParaRPr lang="en" altLang="zh-TW"/>
          </a:p>
          <a:p>
            <a:endParaRPr kumimoji="1" lang="zh-TW" altLang="en-US"/>
          </a:p>
        </p:txBody>
      </p:sp>
      <p:sp>
        <p:nvSpPr>
          <p:cNvPr id="4" name="日期版面配置區 3">
            <a:extLst>
              <a:ext uri="{FF2B5EF4-FFF2-40B4-BE49-F238E27FC236}">
                <a16:creationId xmlns:a16="http://schemas.microsoft.com/office/drawing/2014/main" id="{B62C6255-CF9D-5418-3E73-5D89E672867E}"/>
              </a:ext>
            </a:extLst>
          </p:cNvPr>
          <p:cNvSpPr>
            <a:spLocks noGrp="1"/>
          </p:cNvSpPr>
          <p:nvPr>
            <p:ph type="dt" sz="half" idx="10"/>
          </p:nvPr>
        </p:nvSpPr>
        <p:spPr/>
        <p:txBody>
          <a:bodyPr/>
          <a:lstStyle/>
          <a:p>
            <a:r>
              <a:rPr lang="en" altLang="zh-TW" b="0" i="0">
                <a:effectLst/>
                <a:latin typeface="+mn-lt"/>
              </a:rPr>
              <a:t>Chen, Ting, et al. "A simple framework for contrastive learning of visual representations." </a:t>
            </a:r>
            <a:r>
              <a:rPr lang="en" altLang="zh-TW" b="0" i="1">
                <a:effectLst/>
                <a:latin typeface="+mn-lt"/>
              </a:rPr>
              <a:t>International conference on machine learning</a:t>
            </a:r>
            <a:r>
              <a:rPr lang="en" altLang="zh-TW" b="0" i="0">
                <a:effectLst/>
                <a:latin typeface="+mn-lt"/>
              </a:rPr>
              <a:t>. PMLR, 2020.</a:t>
            </a:r>
            <a:endParaRPr lang="en-TW">
              <a:latin typeface="+mn-lt"/>
            </a:endParaRPr>
          </a:p>
        </p:txBody>
      </p:sp>
      <p:pic>
        <p:nvPicPr>
          <p:cNvPr id="5" name="Google Shape;192;p40">
            <a:extLst>
              <a:ext uri="{FF2B5EF4-FFF2-40B4-BE49-F238E27FC236}">
                <a16:creationId xmlns:a16="http://schemas.microsoft.com/office/drawing/2014/main" id="{955760D3-3B5C-BBA9-4F0A-197464F0EC2C}"/>
              </a:ext>
            </a:extLst>
          </p:cNvPr>
          <p:cNvPicPr preferRelativeResize="0"/>
          <p:nvPr/>
        </p:nvPicPr>
        <p:blipFill>
          <a:blip r:embed="rId2">
            <a:alphaModFix/>
          </a:blip>
          <a:stretch>
            <a:fillRect/>
          </a:stretch>
        </p:blipFill>
        <p:spPr>
          <a:xfrm>
            <a:off x="6916440" y="1226649"/>
            <a:ext cx="4085510" cy="4536335"/>
          </a:xfrm>
          <a:prstGeom prst="rect">
            <a:avLst/>
          </a:prstGeom>
          <a:noFill/>
          <a:ln>
            <a:noFill/>
          </a:ln>
        </p:spPr>
      </p:pic>
      <p:pic>
        <p:nvPicPr>
          <p:cNvPr id="6" name="Google Shape;193;p40">
            <a:extLst>
              <a:ext uri="{FF2B5EF4-FFF2-40B4-BE49-F238E27FC236}">
                <a16:creationId xmlns:a16="http://schemas.microsoft.com/office/drawing/2014/main" id="{5DCD202B-45B6-FEB7-305E-B0CD0D8C9569}"/>
              </a:ext>
            </a:extLst>
          </p:cNvPr>
          <p:cNvPicPr preferRelativeResize="0"/>
          <p:nvPr/>
        </p:nvPicPr>
        <p:blipFill>
          <a:blip r:embed="rId3">
            <a:alphaModFix/>
          </a:blip>
          <a:stretch>
            <a:fillRect/>
          </a:stretch>
        </p:blipFill>
        <p:spPr>
          <a:xfrm>
            <a:off x="1755490" y="2177990"/>
            <a:ext cx="3220500" cy="1046375"/>
          </a:xfrm>
          <a:prstGeom prst="rect">
            <a:avLst/>
          </a:prstGeom>
          <a:noFill/>
          <a:ln>
            <a:noFill/>
          </a:ln>
        </p:spPr>
      </p:pic>
    </p:spTree>
    <p:extLst>
      <p:ext uri="{BB962C8B-B14F-4D97-AF65-F5344CB8AC3E}">
        <p14:creationId xmlns:p14="http://schemas.microsoft.com/office/powerpoint/2010/main" val="24265503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 name="內容版面配置區 2">
            <a:extLst>
              <a:ext uri="{FF2B5EF4-FFF2-40B4-BE49-F238E27FC236}">
                <a16:creationId xmlns:a16="http://schemas.microsoft.com/office/drawing/2014/main" id="{54A3D107-F405-C0D8-C3C7-056569756A07}"/>
              </a:ext>
            </a:extLst>
          </p:cNvPr>
          <p:cNvSpPr>
            <a:spLocks noGrp="1"/>
          </p:cNvSpPr>
          <p:nvPr>
            <p:ph idx="1"/>
          </p:nvPr>
        </p:nvSpPr>
        <p:spPr/>
        <p:txBody>
          <a:bodyPr>
            <a:normAutofit/>
          </a:bodyPr>
          <a:lstStyle/>
          <a:p>
            <a:pPr marL="0" indent="0" algn="l">
              <a:buNone/>
            </a:pPr>
            <a:r>
              <a:rPr lang="en-US" altLang="zh-TW" sz="4000" b="1">
                <a:solidFill>
                  <a:schemeClr val="bg1"/>
                </a:solidFill>
              </a:rPr>
              <a:t>Part 1:</a:t>
            </a:r>
          </a:p>
          <a:p>
            <a:pPr marL="0" indent="0" algn="l">
              <a:buNone/>
            </a:pPr>
            <a:r>
              <a:rPr lang="en-US" altLang="zh-TW" sz="4000" b="1">
                <a:solidFill>
                  <a:schemeClr val="bg1"/>
                </a:solidFill>
              </a:rPr>
              <a:t>Introduction</a:t>
            </a:r>
          </a:p>
        </p:txBody>
      </p:sp>
      <p:sp>
        <p:nvSpPr>
          <p:cNvPr id="2" name="日期版面配置區 1">
            <a:extLst>
              <a:ext uri="{FF2B5EF4-FFF2-40B4-BE49-F238E27FC236}">
                <a16:creationId xmlns:a16="http://schemas.microsoft.com/office/drawing/2014/main" id="{F7CFEAFC-F67F-1BC8-2FE8-382D628BDFE0}"/>
              </a:ext>
            </a:extLst>
          </p:cNvPr>
          <p:cNvSpPr>
            <a:spLocks noGrp="1"/>
          </p:cNvSpPr>
          <p:nvPr>
            <p:ph type="dt" sz="half" idx="10"/>
          </p:nvPr>
        </p:nvSpPr>
        <p:spPr/>
        <p:txBody>
          <a:bodyPr/>
          <a:lstStyle/>
          <a:p>
            <a:endParaRPr lang="en-TW"/>
          </a:p>
        </p:txBody>
      </p:sp>
      <p:grpSp>
        <p:nvGrpSpPr>
          <p:cNvPr id="10" name="群組 9">
            <a:extLst>
              <a:ext uri="{FF2B5EF4-FFF2-40B4-BE49-F238E27FC236}">
                <a16:creationId xmlns:a16="http://schemas.microsoft.com/office/drawing/2014/main" id="{DC4199FB-FC8F-428A-C56D-0B325D307B1D}"/>
              </a:ext>
            </a:extLst>
          </p:cNvPr>
          <p:cNvGrpSpPr/>
          <p:nvPr/>
        </p:nvGrpSpPr>
        <p:grpSpPr>
          <a:xfrm>
            <a:off x="173482" y="217484"/>
            <a:ext cx="4667766" cy="660340"/>
            <a:chOff x="173482" y="217484"/>
            <a:chExt cx="4667766" cy="660340"/>
          </a:xfrm>
        </p:grpSpPr>
        <p:grpSp>
          <p:nvGrpSpPr>
            <p:cNvPr id="11" name="群組 10">
              <a:extLst>
                <a:ext uri="{FF2B5EF4-FFF2-40B4-BE49-F238E27FC236}">
                  <a16:creationId xmlns:a16="http://schemas.microsoft.com/office/drawing/2014/main" id="{E322EC16-AB95-3E1C-806F-699E67C55E6F}"/>
                </a:ext>
              </a:extLst>
            </p:cNvPr>
            <p:cNvGrpSpPr>
              <a:grpSpLocks noChangeAspect="1"/>
            </p:cNvGrpSpPr>
            <p:nvPr/>
          </p:nvGrpSpPr>
          <p:grpSpPr>
            <a:xfrm>
              <a:off x="173482" y="218108"/>
              <a:ext cx="978897" cy="659716"/>
              <a:chOff x="2946400" y="1352853"/>
              <a:chExt cx="1219729" cy="822022"/>
            </a:xfrm>
          </p:grpSpPr>
          <p:sp>
            <p:nvSpPr>
              <p:cNvPr id="13" name="矩形 12">
                <a:extLst>
                  <a:ext uri="{FF2B5EF4-FFF2-40B4-BE49-F238E27FC236}">
                    <a16:creationId xmlns:a16="http://schemas.microsoft.com/office/drawing/2014/main" id="{3E51CA4A-CEDA-17F7-6EB4-2653BBEA107B}"/>
                  </a:ext>
                </a:extLst>
              </p:cNvPr>
              <p:cNvSpPr/>
              <p:nvPr/>
            </p:nvSpPr>
            <p:spPr>
              <a:xfrm>
                <a:off x="2946400" y="1402935"/>
                <a:ext cx="1025525" cy="771940"/>
              </a:xfrm>
              <a:prstGeom prst="rect">
                <a:avLst/>
              </a:prstGeom>
              <a:solidFill>
                <a:srgbClr val="DD22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14" name="矩形 13">
                <a:extLst>
                  <a:ext uri="{FF2B5EF4-FFF2-40B4-BE49-F238E27FC236}">
                    <a16:creationId xmlns:a16="http://schemas.microsoft.com/office/drawing/2014/main" id="{E91F8F49-EB47-63B4-BD4F-9B9033C83ADB}"/>
                  </a:ext>
                </a:extLst>
              </p:cNvPr>
              <p:cNvSpPr/>
              <p:nvPr/>
            </p:nvSpPr>
            <p:spPr>
              <a:xfrm>
                <a:off x="3219269" y="1677172"/>
                <a:ext cx="482781" cy="227828"/>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15" name="矩形 14">
                <a:extLst>
                  <a:ext uri="{FF2B5EF4-FFF2-40B4-BE49-F238E27FC236}">
                    <a16:creationId xmlns:a16="http://schemas.microsoft.com/office/drawing/2014/main" id="{3A8A9F71-AC09-9BB2-370D-92AAF48326DE}"/>
                  </a:ext>
                </a:extLst>
              </p:cNvPr>
              <p:cNvSpPr/>
              <p:nvPr/>
            </p:nvSpPr>
            <p:spPr>
              <a:xfrm>
                <a:off x="3702050" y="1352853"/>
                <a:ext cx="269875" cy="113997"/>
              </a:xfrm>
              <a:prstGeom prst="rect">
                <a:avLst/>
              </a:prstGeom>
              <a:solidFill>
                <a:srgbClr val="DD22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TW"/>
                  <a:t>     </a:t>
                </a:r>
                <a:endParaRPr kumimoji="1" lang="zh-TW" altLang="en-US"/>
              </a:p>
            </p:txBody>
          </p:sp>
          <p:sp>
            <p:nvSpPr>
              <p:cNvPr id="16" name="矩形 15">
                <a:extLst>
                  <a:ext uri="{FF2B5EF4-FFF2-40B4-BE49-F238E27FC236}">
                    <a16:creationId xmlns:a16="http://schemas.microsoft.com/office/drawing/2014/main" id="{E0EF4D14-692A-711E-6A80-9F5BD493B5D5}"/>
                  </a:ext>
                </a:extLst>
              </p:cNvPr>
              <p:cNvSpPr/>
              <p:nvPr/>
            </p:nvSpPr>
            <p:spPr>
              <a:xfrm>
                <a:off x="3896254" y="1905000"/>
                <a:ext cx="269875" cy="269875"/>
              </a:xfrm>
              <a:prstGeom prst="rect">
                <a:avLst/>
              </a:prstGeom>
              <a:solidFill>
                <a:srgbClr val="DD22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TW"/>
                  <a:t>    </a:t>
                </a:r>
                <a:endParaRPr kumimoji="1" lang="zh-TW" altLang="en-US"/>
              </a:p>
            </p:txBody>
          </p:sp>
        </p:grpSp>
        <p:sp>
          <p:nvSpPr>
            <p:cNvPr id="12" name="文字方塊 11">
              <a:extLst>
                <a:ext uri="{FF2B5EF4-FFF2-40B4-BE49-F238E27FC236}">
                  <a16:creationId xmlns:a16="http://schemas.microsoft.com/office/drawing/2014/main" id="{C5B79EF2-58EA-1B0D-B00F-22E771957D84}"/>
                </a:ext>
              </a:extLst>
            </p:cNvPr>
            <p:cNvSpPr txBox="1"/>
            <p:nvPr/>
          </p:nvSpPr>
          <p:spPr>
            <a:xfrm>
              <a:off x="1215512" y="217484"/>
              <a:ext cx="3625736" cy="646331"/>
            </a:xfrm>
            <a:prstGeom prst="rect">
              <a:avLst/>
            </a:prstGeom>
            <a:noFill/>
          </p:spPr>
          <p:txBody>
            <a:bodyPr wrap="none" rtlCol="0">
              <a:spAutoFit/>
            </a:bodyPr>
            <a:lstStyle/>
            <a:p>
              <a:r>
                <a:rPr lang="en" altLang="zh-TW" sz="3600" b="1" i="0">
                  <a:solidFill>
                    <a:schemeClr val="bg1"/>
                  </a:solidFill>
                  <a:effectLst/>
                  <a:latin typeface="Space Grotesk"/>
                </a:rPr>
                <a:t>2022 AACL-IJCNLP</a:t>
              </a:r>
            </a:p>
          </p:txBody>
        </p:sp>
      </p:grpSp>
      <p:grpSp>
        <p:nvGrpSpPr>
          <p:cNvPr id="4" name="群組 3">
            <a:extLst>
              <a:ext uri="{FF2B5EF4-FFF2-40B4-BE49-F238E27FC236}">
                <a16:creationId xmlns:a16="http://schemas.microsoft.com/office/drawing/2014/main" id="{45541612-A507-3966-3FA3-4C32BE57B44D}"/>
              </a:ext>
            </a:extLst>
          </p:cNvPr>
          <p:cNvGrpSpPr/>
          <p:nvPr/>
        </p:nvGrpSpPr>
        <p:grpSpPr>
          <a:xfrm>
            <a:off x="8181667" y="3182015"/>
            <a:ext cx="3650225" cy="2953315"/>
            <a:chOff x="8181667" y="3602343"/>
            <a:chExt cx="3650225" cy="2953315"/>
          </a:xfrm>
        </p:grpSpPr>
        <p:sp>
          <p:nvSpPr>
            <p:cNvPr id="5" name="副標題 5">
              <a:extLst>
                <a:ext uri="{FF2B5EF4-FFF2-40B4-BE49-F238E27FC236}">
                  <a16:creationId xmlns:a16="http://schemas.microsoft.com/office/drawing/2014/main" id="{FAD9F191-D5CD-A3D4-DA02-1E71B1DD4E98}"/>
                </a:ext>
              </a:extLst>
            </p:cNvPr>
            <p:cNvSpPr txBox="1">
              <a:spLocks/>
            </p:cNvSpPr>
            <p:nvPr/>
          </p:nvSpPr>
          <p:spPr>
            <a:xfrm>
              <a:off x="8181667" y="3602343"/>
              <a:ext cx="3650225" cy="16557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altLang="zh-TW" b="0" i="0">
                  <a:solidFill>
                    <a:schemeClr val="bg1"/>
                  </a:solidFill>
                  <a:effectLst/>
                </a:rPr>
                <a:t>Hung-</a:t>
              </a:r>
              <a:r>
                <a:rPr lang="en-US" altLang="zh-TW" b="0" i="0" err="1">
                  <a:solidFill>
                    <a:schemeClr val="bg1"/>
                  </a:solidFill>
                  <a:effectLst/>
                </a:rPr>
                <a:t>yi</a:t>
              </a:r>
              <a:r>
                <a:rPr lang="en-US" altLang="zh-TW">
                  <a:solidFill>
                    <a:schemeClr val="bg1"/>
                  </a:solidFill>
                </a:rPr>
                <a:t> Lee</a:t>
              </a:r>
            </a:p>
            <a:p>
              <a:r>
                <a:rPr lang="en-US" altLang="zh-TW" b="1">
                  <a:solidFill>
                    <a:schemeClr val="bg1"/>
                  </a:solidFill>
                </a:rPr>
                <a:t>National Taiwan University</a:t>
              </a:r>
              <a:endParaRPr lang="zh-TW" altLang="en-US" b="1">
                <a:solidFill>
                  <a:schemeClr val="bg1"/>
                </a:solidFill>
              </a:endParaRPr>
            </a:p>
          </p:txBody>
        </p:sp>
        <p:pic>
          <p:nvPicPr>
            <p:cNvPr id="6" name="圖片 5">
              <a:extLst>
                <a:ext uri="{FF2B5EF4-FFF2-40B4-BE49-F238E27FC236}">
                  <a16:creationId xmlns:a16="http://schemas.microsoft.com/office/drawing/2014/main" id="{E02D423F-8358-0C8E-5E78-E92724A2DD9C}"/>
                </a:ext>
              </a:extLst>
            </p:cNvPr>
            <p:cNvPicPr>
              <a:picLocks noChangeAspect="1"/>
            </p:cNvPicPr>
            <p:nvPr/>
          </p:nvPicPr>
          <p:blipFill>
            <a:blip r:embed="rId2"/>
            <a:stretch>
              <a:fillRect/>
            </a:stretch>
          </p:blipFill>
          <p:spPr>
            <a:xfrm>
              <a:off x="9070256" y="4682613"/>
              <a:ext cx="1873045" cy="1873045"/>
            </a:xfrm>
            <a:prstGeom prst="rect">
              <a:avLst/>
            </a:prstGeom>
          </p:spPr>
        </p:pic>
      </p:grpSp>
    </p:spTree>
    <p:extLst>
      <p:ext uri="{BB962C8B-B14F-4D97-AF65-F5344CB8AC3E}">
        <p14:creationId xmlns:p14="http://schemas.microsoft.com/office/powerpoint/2010/main" val="386225290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E071730-675E-F200-927B-2C68356AB72D}"/>
              </a:ext>
            </a:extLst>
          </p:cNvPr>
          <p:cNvSpPr>
            <a:spLocks noGrp="1"/>
          </p:cNvSpPr>
          <p:nvPr>
            <p:ph type="title"/>
          </p:nvPr>
        </p:nvSpPr>
        <p:spPr/>
        <p:txBody>
          <a:bodyPr/>
          <a:lstStyle/>
          <a:p>
            <a:r>
              <a:rPr lang="zh-TW" altLang="zh-TW"/>
              <a:t>Contrastive Learning for NLP?</a:t>
            </a:r>
            <a:endParaRPr kumimoji="1" lang="zh-TW" altLang="en-US"/>
          </a:p>
        </p:txBody>
      </p:sp>
      <p:sp>
        <p:nvSpPr>
          <p:cNvPr id="3" name="內容版面配置區 2">
            <a:extLst>
              <a:ext uri="{FF2B5EF4-FFF2-40B4-BE49-F238E27FC236}">
                <a16:creationId xmlns:a16="http://schemas.microsoft.com/office/drawing/2014/main" id="{26D96EF2-57F7-3C91-7FE3-1CE1558B5ADA}"/>
              </a:ext>
            </a:extLst>
          </p:cNvPr>
          <p:cNvSpPr>
            <a:spLocks noGrp="1"/>
          </p:cNvSpPr>
          <p:nvPr>
            <p:ph idx="1"/>
          </p:nvPr>
        </p:nvSpPr>
        <p:spPr>
          <a:xfrm>
            <a:off x="838200" y="1219200"/>
            <a:ext cx="10515600" cy="1296775"/>
          </a:xfrm>
        </p:spPr>
        <p:txBody>
          <a:bodyPr/>
          <a:lstStyle/>
          <a:p>
            <a:r>
              <a:rPr lang="en" altLang="zh-TW"/>
              <a:t>Masked Language Modeling shares some similarity to contrastive learning</a:t>
            </a:r>
          </a:p>
          <a:p>
            <a:endParaRPr kumimoji="1" lang="zh-TW" altLang="en-US"/>
          </a:p>
        </p:txBody>
      </p:sp>
      <p:sp>
        <p:nvSpPr>
          <p:cNvPr id="4" name="日期版面配置區 3">
            <a:extLst>
              <a:ext uri="{FF2B5EF4-FFF2-40B4-BE49-F238E27FC236}">
                <a16:creationId xmlns:a16="http://schemas.microsoft.com/office/drawing/2014/main" id="{6F87694F-9C95-AEE9-DC7E-6E8F322058B9}"/>
              </a:ext>
            </a:extLst>
          </p:cNvPr>
          <p:cNvSpPr>
            <a:spLocks noGrp="1"/>
          </p:cNvSpPr>
          <p:nvPr>
            <p:ph type="dt" sz="half" idx="10"/>
          </p:nvPr>
        </p:nvSpPr>
        <p:spPr/>
        <p:txBody>
          <a:bodyPr/>
          <a:lstStyle/>
          <a:p>
            <a:r>
              <a:rPr lang="en" altLang="zh-TW" b="0" i="0">
                <a:effectLst/>
              </a:rPr>
              <a:t>Devlin, Jacob, et al. "BERT: Pre-training of Deep Bidirectional Transformers for Language Understanding." </a:t>
            </a:r>
            <a:r>
              <a:rPr lang="en" altLang="zh-TW" b="0" i="1">
                <a:effectLst/>
              </a:rPr>
              <a:t>Proceedings of the 2019 Conference of the North American Chapter of the Association for Computational Linguistics: Human Language Technologies, Volume 1 (Long and Short Papers)</a:t>
            </a:r>
            <a:r>
              <a:rPr lang="en" altLang="zh-TW" b="0" i="0">
                <a:effectLst/>
              </a:rPr>
              <a:t>. 2019.</a:t>
            </a:r>
            <a:endParaRPr lang="en-TW"/>
          </a:p>
        </p:txBody>
      </p:sp>
      <p:sp>
        <p:nvSpPr>
          <p:cNvPr id="5" name="Google Shape;212;p41">
            <a:extLst>
              <a:ext uri="{FF2B5EF4-FFF2-40B4-BE49-F238E27FC236}">
                <a16:creationId xmlns:a16="http://schemas.microsoft.com/office/drawing/2014/main" id="{2170EBAA-B2C4-7E0F-C994-05973524F6E8}"/>
              </a:ext>
            </a:extLst>
          </p:cNvPr>
          <p:cNvSpPr txBox="1"/>
          <p:nvPr/>
        </p:nvSpPr>
        <p:spPr>
          <a:xfrm>
            <a:off x="6585809" y="3405462"/>
            <a:ext cx="5851320" cy="800189"/>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TW" sz="2000" b="1">
                <a:solidFill>
                  <a:srgbClr val="CC4125"/>
                </a:solidFill>
                <a:ea typeface="Open Sans"/>
                <a:cs typeface="Open Sans"/>
                <a:sym typeface="Open Sans"/>
              </a:rPr>
              <a:t>Positive Pairs: </a:t>
            </a:r>
            <a:endParaRPr sz="2000">
              <a:ea typeface="Open Sans"/>
              <a:cs typeface="Open Sans"/>
              <a:sym typeface="Open Sans"/>
            </a:endParaRPr>
          </a:p>
          <a:p>
            <a:pPr marL="0" lvl="0" indent="0" algn="l" rtl="0">
              <a:spcBef>
                <a:spcPts val="0"/>
              </a:spcBef>
              <a:spcAft>
                <a:spcPts val="0"/>
              </a:spcAft>
              <a:buNone/>
            </a:pPr>
            <a:r>
              <a:rPr lang="zh-TW" sz="2000">
                <a:ea typeface="Open Sans"/>
                <a:cs typeface="Open Sans"/>
                <a:sym typeface="Open Sans"/>
              </a:rPr>
              <a:t>non-contextualized representation of “weather”</a:t>
            </a:r>
            <a:endParaRPr sz="2000">
              <a:ea typeface="Open Sans"/>
              <a:cs typeface="Open Sans"/>
              <a:sym typeface="Open Sans"/>
            </a:endParaRPr>
          </a:p>
        </p:txBody>
      </p:sp>
      <p:sp>
        <p:nvSpPr>
          <p:cNvPr id="6" name="Google Shape;213;p41">
            <a:extLst>
              <a:ext uri="{FF2B5EF4-FFF2-40B4-BE49-F238E27FC236}">
                <a16:creationId xmlns:a16="http://schemas.microsoft.com/office/drawing/2014/main" id="{28F02374-3E0B-C9D4-0957-1232780A5649}"/>
              </a:ext>
            </a:extLst>
          </p:cNvPr>
          <p:cNvSpPr txBox="1"/>
          <p:nvPr/>
        </p:nvSpPr>
        <p:spPr>
          <a:xfrm>
            <a:off x="6585809" y="2287818"/>
            <a:ext cx="5163887" cy="800189"/>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TW" sz="2000" b="1">
                <a:solidFill>
                  <a:srgbClr val="8E7CC3"/>
                </a:solidFill>
                <a:ea typeface="Open Sans"/>
                <a:cs typeface="Open Sans"/>
                <a:sym typeface="Open Sans"/>
              </a:rPr>
              <a:t>Instance:</a:t>
            </a:r>
            <a:br>
              <a:rPr lang="zh-TW" sz="2000">
                <a:ea typeface="Open Sans"/>
                <a:cs typeface="Open Sans"/>
                <a:sym typeface="Open Sans"/>
              </a:rPr>
            </a:br>
            <a:r>
              <a:rPr lang="zh-TW" sz="2000">
                <a:ea typeface="Open Sans"/>
                <a:cs typeface="Open Sans"/>
                <a:sym typeface="Open Sans"/>
              </a:rPr>
              <a:t>contextualized representation of [MASK]</a:t>
            </a:r>
            <a:endParaRPr sz="2000"/>
          </a:p>
        </p:txBody>
      </p:sp>
      <p:sp>
        <p:nvSpPr>
          <p:cNvPr id="7" name="Google Shape;214;p41">
            <a:extLst>
              <a:ext uri="{FF2B5EF4-FFF2-40B4-BE49-F238E27FC236}">
                <a16:creationId xmlns:a16="http://schemas.microsoft.com/office/drawing/2014/main" id="{A913CFF6-466D-334E-5F09-BF28287F7960}"/>
              </a:ext>
            </a:extLst>
          </p:cNvPr>
          <p:cNvSpPr txBox="1"/>
          <p:nvPr/>
        </p:nvSpPr>
        <p:spPr>
          <a:xfrm>
            <a:off x="6585809" y="4530835"/>
            <a:ext cx="5851320" cy="1107965"/>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TW" sz="2000" b="1">
                <a:solidFill>
                  <a:srgbClr val="6AA84F"/>
                </a:solidFill>
                <a:ea typeface="Open Sans"/>
                <a:cs typeface="Open Sans"/>
                <a:sym typeface="Open Sans"/>
              </a:rPr>
              <a:t>Negative Pairs: </a:t>
            </a:r>
            <a:endParaRPr sz="2000">
              <a:solidFill>
                <a:srgbClr val="6AA84F"/>
              </a:solidFill>
              <a:ea typeface="Open Sans"/>
              <a:cs typeface="Open Sans"/>
              <a:sym typeface="Open Sans"/>
            </a:endParaRPr>
          </a:p>
          <a:p>
            <a:pPr marL="0" lvl="0" indent="0" algn="l" rtl="0">
              <a:spcBef>
                <a:spcPts val="0"/>
              </a:spcBef>
              <a:spcAft>
                <a:spcPts val="0"/>
              </a:spcAft>
              <a:buNone/>
            </a:pPr>
            <a:r>
              <a:rPr lang="zh-TW" sz="2000">
                <a:ea typeface="Open Sans"/>
                <a:cs typeface="Open Sans"/>
                <a:sym typeface="Open Sans"/>
              </a:rPr>
              <a:t>non-contextualized representation of all the other words in the vocabulary</a:t>
            </a:r>
            <a:endParaRPr sz="2000">
              <a:ea typeface="Open Sans"/>
              <a:cs typeface="Open Sans"/>
              <a:sym typeface="Open Sans"/>
            </a:endParaRPr>
          </a:p>
        </p:txBody>
      </p:sp>
      <p:sp>
        <p:nvSpPr>
          <p:cNvPr id="8" name="Google Shape;202;p41">
            <a:extLst>
              <a:ext uri="{FF2B5EF4-FFF2-40B4-BE49-F238E27FC236}">
                <a16:creationId xmlns:a16="http://schemas.microsoft.com/office/drawing/2014/main" id="{A833EBA2-A82C-4BB2-1BB2-12BC1399B8E2}"/>
              </a:ext>
            </a:extLst>
          </p:cNvPr>
          <p:cNvSpPr/>
          <p:nvPr/>
        </p:nvSpPr>
        <p:spPr>
          <a:xfrm>
            <a:off x="2198330" y="3693551"/>
            <a:ext cx="3050100" cy="512100"/>
          </a:xfrm>
          <a:prstGeom prst="roundRect">
            <a:avLst>
              <a:gd name="adj" fmla="val 16667"/>
            </a:avLst>
          </a:prstGeom>
          <a:solidFill>
            <a:srgbClr val="FFF2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zh-TW"/>
              <a:t>BERT</a:t>
            </a:r>
            <a:endParaRPr/>
          </a:p>
        </p:txBody>
      </p:sp>
      <p:sp>
        <p:nvSpPr>
          <p:cNvPr id="9" name="Google Shape;203;p41">
            <a:extLst>
              <a:ext uri="{FF2B5EF4-FFF2-40B4-BE49-F238E27FC236}">
                <a16:creationId xmlns:a16="http://schemas.microsoft.com/office/drawing/2014/main" id="{4CFAA791-51A8-692C-2FF3-7B6BFB3C7119}"/>
              </a:ext>
            </a:extLst>
          </p:cNvPr>
          <p:cNvSpPr txBox="1"/>
          <p:nvPr/>
        </p:nvSpPr>
        <p:spPr>
          <a:xfrm>
            <a:off x="2092905" y="5027001"/>
            <a:ext cx="32382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zh-TW">
                <a:latin typeface="Open Sans"/>
                <a:ea typeface="Open Sans"/>
                <a:cs typeface="Open Sans"/>
                <a:sym typeface="Open Sans"/>
              </a:rPr>
              <a:t>How   is   the </a:t>
            </a:r>
            <a:r>
              <a:rPr lang="zh-TW" sz="1200">
                <a:latin typeface="Open Sans"/>
                <a:ea typeface="Open Sans"/>
                <a:cs typeface="Open Sans"/>
                <a:sym typeface="Open Sans"/>
              </a:rPr>
              <a:t>[MASK]</a:t>
            </a:r>
            <a:r>
              <a:rPr lang="zh-TW">
                <a:latin typeface="Open Sans"/>
                <a:ea typeface="Open Sans"/>
                <a:cs typeface="Open Sans"/>
                <a:sym typeface="Open Sans"/>
              </a:rPr>
              <a:t> today ?</a:t>
            </a:r>
            <a:endParaRPr>
              <a:latin typeface="Open Sans"/>
              <a:ea typeface="Open Sans"/>
              <a:cs typeface="Open Sans"/>
              <a:sym typeface="Open Sans"/>
            </a:endParaRPr>
          </a:p>
        </p:txBody>
      </p:sp>
      <p:sp>
        <p:nvSpPr>
          <p:cNvPr id="10" name="Google Shape;204;p41">
            <a:extLst>
              <a:ext uri="{FF2B5EF4-FFF2-40B4-BE49-F238E27FC236}">
                <a16:creationId xmlns:a16="http://schemas.microsoft.com/office/drawing/2014/main" id="{EFDFD15E-CB5D-B0F3-3816-D46319FFA8BC}"/>
              </a:ext>
            </a:extLst>
          </p:cNvPr>
          <p:cNvSpPr txBox="1"/>
          <p:nvPr/>
        </p:nvSpPr>
        <p:spPr>
          <a:xfrm>
            <a:off x="3235905" y="2588601"/>
            <a:ext cx="12501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zh-TW">
                <a:latin typeface="Open Sans"/>
                <a:ea typeface="Open Sans"/>
                <a:cs typeface="Open Sans"/>
                <a:sym typeface="Open Sans"/>
              </a:rPr>
              <a:t>weather</a:t>
            </a:r>
            <a:endParaRPr>
              <a:latin typeface="Open Sans"/>
              <a:ea typeface="Open Sans"/>
              <a:cs typeface="Open Sans"/>
              <a:sym typeface="Open Sans"/>
            </a:endParaRPr>
          </a:p>
        </p:txBody>
      </p:sp>
      <p:cxnSp>
        <p:nvCxnSpPr>
          <p:cNvPr id="11" name="Google Shape;205;p41">
            <a:extLst>
              <a:ext uri="{FF2B5EF4-FFF2-40B4-BE49-F238E27FC236}">
                <a16:creationId xmlns:a16="http://schemas.microsoft.com/office/drawing/2014/main" id="{70D8683B-190C-918B-C996-0E94A3E19602}"/>
              </a:ext>
            </a:extLst>
          </p:cNvPr>
          <p:cNvCxnSpPr/>
          <p:nvPr/>
        </p:nvCxnSpPr>
        <p:spPr>
          <a:xfrm rot="10800000">
            <a:off x="2762255" y="4786676"/>
            <a:ext cx="0" cy="305400"/>
          </a:xfrm>
          <a:prstGeom prst="straightConnector1">
            <a:avLst/>
          </a:prstGeom>
          <a:noFill/>
          <a:ln w="9525" cap="flat" cmpd="sng">
            <a:solidFill>
              <a:schemeClr val="dk2"/>
            </a:solidFill>
            <a:prstDash val="solid"/>
            <a:round/>
            <a:headEnd type="none" w="med" len="med"/>
            <a:tailEnd type="triangle" w="med" len="med"/>
          </a:ln>
        </p:spPr>
      </p:cxnSp>
      <p:cxnSp>
        <p:nvCxnSpPr>
          <p:cNvPr id="12" name="Google Shape;206;p41">
            <a:extLst>
              <a:ext uri="{FF2B5EF4-FFF2-40B4-BE49-F238E27FC236}">
                <a16:creationId xmlns:a16="http://schemas.microsoft.com/office/drawing/2014/main" id="{852897F7-9750-D81F-C421-593A993DC17D}"/>
              </a:ext>
            </a:extLst>
          </p:cNvPr>
          <p:cNvCxnSpPr/>
          <p:nvPr/>
        </p:nvCxnSpPr>
        <p:spPr>
          <a:xfrm rot="10800000">
            <a:off x="3143255" y="4786676"/>
            <a:ext cx="0" cy="305400"/>
          </a:xfrm>
          <a:prstGeom prst="straightConnector1">
            <a:avLst/>
          </a:prstGeom>
          <a:noFill/>
          <a:ln w="9525" cap="flat" cmpd="sng">
            <a:solidFill>
              <a:schemeClr val="dk2"/>
            </a:solidFill>
            <a:prstDash val="solid"/>
            <a:round/>
            <a:headEnd type="none" w="med" len="med"/>
            <a:tailEnd type="triangle" w="med" len="med"/>
          </a:ln>
        </p:spPr>
      </p:cxnSp>
      <p:cxnSp>
        <p:nvCxnSpPr>
          <p:cNvPr id="13" name="Google Shape;207;p41">
            <a:extLst>
              <a:ext uri="{FF2B5EF4-FFF2-40B4-BE49-F238E27FC236}">
                <a16:creationId xmlns:a16="http://schemas.microsoft.com/office/drawing/2014/main" id="{E358C053-5214-1D7F-B03E-18EBDFBD7842}"/>
              </a:ext>
            </a:extLst>
          </p:cNvPr>
          <p:cNvCxnSpPr/>
          <p:nvPr/>
        </p:nvCxnSpPr>
        <p:spPr>
          <a:xfrm rot="10800000">
            <a:off x="3524255" y="4786676"/>
            <a:ext cx="0" cy="305400"/>
          </a:xfrm>
          <a:prstGeom prst="straightConnector1">
            <a:avLst/>
          </a:prstGeom>
          <a:noFill/>
          <a:ln w="9525" cap="flat" cmpd="sng">
            <a:solidFill>
              <a:schemeClr val="dk2"/>
            </a:solidFill>
            <a:prstDash val="solid"/>
            <a:round/>
            <a:headEnd type="none" w="med" len="med"/>
            <a:tailEnd type="triangle" w="med" len="med"/>
          </a:ln>
        </p:spPr>
      </p:cxnSp>
      <p:cxnSp>
        <p:nvCxnSpPr>
          <p:cNvPr id="14" name="Google Shape;208;p41">
            <a:extLst>
              <a:ext uri="{FF2B5EF4-FFF2-40B4-BE49-F238E27FC236}">
                <a16:creationId xmlns:a16="http://schemas.microsoft.com/office/drawing/2014/main" id="{DF02CDCE-FBC2-63BD-839D-BB7E51D67505}"/>
              </a:ext>
            </a:extLst>
          </p:cNvPr>
          <p:cNvCxnSpPr/>
          <p:nvPr/>
        </p:nvCxnSpPr>
        <p:spPr>
          <a:xfrm rot="10800000">
            <a:off x="3912786" y="4786676"/>
            <a:ext cx="0" cy="305400"/>
          </a:xfrm>
          <a:prstGeom prst="straightConnector1">
            <a:avLst/>
          </a:prstGeom>
          <a:noFill/>
          <a:ln w="9525" cap="flat" cmpd="sng">
            <a:solidFill>
              <a:schemeClr val="dk2"/>
            </a:solidFill>
            <a:prstDash val="solid"/>
            <a:round/>
            <a:headEnd type="none" w="med" len="med"/>
            <a:tailEnd type="triangle" w="med" len="med"/>
          </a:ln>
        </p:spPr>
      </p:cxnSp>
      <p:cxnSp>
        <p:nvCxnSpPr>
          <p:cNvPr id="15" name="Google Shape;209;p41">
            <a:extLst>
              <a:ext uri="{FF2B5EF4-FFF2-40B4-BE49-F238E27FC236}">
                <a16:creationId xmlns:a16="http://schemas.microsoft.com/office/drawing/2014/main" id="{0D23C52B-BAAB-4A6C-46CD-D7570D4618BD}"/>
              </a:ext>
            </a:extLst>
          </p:cNvPr>
          <p:cNvCxnSpPr/>
          <p:nvPr/>
        </p:nvCxnSpPr>
        <p:spPr>
          <a:xfrm rot="10800000">
            <a:off x="4286255" y="4786676"/>
            <a:ext cx="0" cy="305400"/>
          </a:xfrm>
          <a:prstGeom prst="straightConnector1">
            <a:avLst/>
          </a:prstGeom>
          <a:noFill/>
          <a:ln w="9525" cap="flat" cmpd="sng">
            <a:solidFill>
              <a:schemeClr val="dk2"/>
            </a:solidFill>
            <a:prstDash val="solid"/>
            <a:round/>
            <a:headEnd type="none" w="med" len="med"/>
            <a:tailEnd type="triangle" w="med" len="med"/>
          </a:ln>
        </p:spPr>
      </p:cxnSp>
      <p:cxnSp>
        <p:nvCxnSpPr>
          <p:cNvPr id="16" name="Google Shape;210;p41">
            <a:extLst>
              <a:ext uri="{FF2B5EF4-FFF2-40B4-BE49-F238E27FC236}">
                <a16:creationId xmlns:a16="http://schemas.microsoft.com/office/drawing/2014/main" id="{2218E77F-3756-24A4-E4BB-4D8C5EBB2E0D}"/>
              </a:ext>
            </a:extLst>
          </p:cNvPr>
          <p:cNvCxnSpPr/>
          <p:nvPr/>
        </p:nvCxnSpPr>
        <p:spPr>
          <a:xfrm rot="10800000">
            <a:off x="4667255" y="4786676"/>
            <a:ext cx="0" cy="305400"/>
          </a:xfrm>
          <a:prstGeom prst="straightConnector1">
            <a:avLst/>
          </a:prstGeom>
          <a:noFill/>
          <a:ln w="9525" cap="flat" cmpd="sng">
            <a:solidFill>
              <a:schemeClr val="dk2"/>
            </a:solidFill>
            <a:prstDash val="solid"/>
            <a:round/>
            <a:headEnd type="none" w="med" len="med"/>
            <a:tailEnd type="triangle" w="med" len="med"/>
          </a:ln>
        </p:spPr>
      </p:cxnSp>
      <p:cxnSp>
        <p:nvCxnSpPr>
          <p:cNvPr id="17" name="Google Shape;211;p41">
            <a:extLst>
              <a:ext uri="{FF2B5EF4-FFF2-40B4-BE49-F238E27FC236}">
                <a16:creationId xmlns:a16="http://schemas.microsoft.com/office/drawing/2014/main" id="{D315F114-7E4E-C3ED-2298-9803228F8543}"/>
              </a:ext>
            </a:extLst>
          </p:cNvPr>
          <p:cNvCxnSpPr/>
          <p:nvPr/>
        </p:nvCxnSpPr>
        <p:spPr>
          <a:xfrm rot="10800000">
            <a:off x="3905255" y="2911799"/>
            <a:ext cx="0" cy="305400"/>
          </a:xfrm>
          <a:prstGeom prst="straightConnector1">
            <a:avLst/>
          </a:prstGeom>
          <a:noFill/>
          <a:ln w="9525" cap="flat" cmpd="sng">
            <a:solidFill>
              <a:schemeClr val="dk2"/>
            </a:solidFill>
            <a:prstDash val="solid"/>
            <a:round/>
            <a:headEnd type="none" w="med" len="med"/>
            <a:tailEnd type="triangle" w="med" len="med"/>
          </a:ln>
        </p:spPr>
      </p:cxnSp>
      <p:sp>
        <p:nvSpPr>
          <p:cNvPr id="18" name="Google Shape;215;p41">
            <a:extLst>
              <a:ext uri="{FF2B5EF4-FFF2-40B4-BE49-F238E27FC236}">
                <a16:creationId xmlns:a16="http://schemas.microsoft.com/office/drawing/2014/main" id="{0DA51BC2-53F7-FFED-6C0A-4391C2B3CD37}"/>
              </a:ext>
            </a:extLst>
          </p:cNvPr>
          <p:cNvSpPr/>
          <p:nvPr/>
        </p:nvSpPr>
        <p:spPr>
          <a:xfrm>
            <a:off x="2724609" y="4409851"/>
            <a:ext cx="75300" cy="335700"/>
          </a:xfrm>
          <a:prstGeom prst="roundRect">
            <a:avLst>
              <a:gd name="adj" fmla="val 16667"/>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16;p41">
            <a:extLst>
              <a:ext uri="{FF2B5EF4-FFF2-40B4-BE49-F238E27FC236}">
                <a16:creationId xmlns:a16="http://schemas.microsoft.com/office/drawing/2014/main" id="{124F8D1D-9B39-CABD-2916-6ADE683419CA}"/>
              </a:ext>
            </a:extLst>
          </p:cNvPr>
          <p:cNvSpPr/>
          <p:nvPr/>
        </p:nvSpPr>
        <p:spPr>
          <a:xfrm>
            <a:off x="3105609" y="4409851"/>
            <a:ext cx="75300" cy="335700"/>
          </a:xfrm>
          <a:prstGeom prst="roundRect">
            <a:avLst>
              <a:gd name="adj" fmla="val 16667"/>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17;p41">
            <a:extLst>
              <a:ext uri="{FF2B5EF4-FFF2-40B4-BE49-F238E27FC236}">
                <a16:creationId xmlns:a16="http://schemas.microsoft.com/office/drawing/2014/main" id="{FE5014CA-CFF6-646F-B894-8BD2084AB4CD}"/>
              </a:ext>
            </a:extLst>
          </p:cNvPr>
          <p:cNvSpPr/>
          <p:nvPr/>
        </p:nvSpPr>
        <p:spPr>
          <a:xfrm>
            <a:off x="3486609" y="4409851"/>
            <a:ext cx="75300" cy="335700"/>
          </a:xfrm>
          <a:prstGeom prst="roundRect">
            <a:avLst>
              <a:gd name="adj" fmla="val 16667"/>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8;p41">
            <a:extLst>
              <a:ext uri="{FF2B5EF4-FFF2-40B4-BE49-F238E27FC236}">
                <a16:creationId xmlns:a16="http://schemas.microsoft.com/office/drawing/2014/main" id="{73B991DF-30B5-C884-33A9-990978468C4A}"/>
              </a:ext>
            </a:extLst>
          </p:cNvPr>
          <p:cNvSpPr/>
          <p:nvPr/>
        </p:nvSpPr>
        <p:spPr>
          <a:xfrm>
            <a:off x="3867609" y="4409851"/>
            <a:ext cx="75300" cy="335700"/>
          </a:xfrm>
          <a:prstGeom prst="roundRect">
            <a:avLst>
              <a:gd name="adj" fmla="val 16667"/>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19;p41">
            <a:extLst>
              <a:ext uri="{FF2B5EF4-FFF2-40B4-BE49-F238E27FC236}">
                <a16:creationId xmlns:a16="http://schemas.microsoft.com/office/drawing/2014/main" id="{6E737F8D-21D6-7B7C-96EB-CC9B165DCB67}"/>
              </a:ext>
            </a:extLst>
          </p:cNvPr>
          <p:cNvSpPr/>
          <p:nvPr/>
        </p:nvSpPr>
        <p:spPr>
          <a:xfrm>
            <a:off x="4248609" y="4409851"/>
            <a:ext cx="75300" cy="335700"/>
          </a:xfrm>
          <a:prstGeom prst="roundRect">
            <a:avLst>
              <a:gd name="adj" fmla="val 16667"/>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20;p41">
            <a:extLst>
              <a:ext uri="{FF2B5EF4-FFF2-40B4-BE49-F238E27FC236}">
                <a16:creationId xmlns:a16="http://schemas.microsoft.com/office/drawing/2014/main" id="{F5971890-A8E5-B20A-A186-68C721A0EF2A}"/>
              </a:ext>
            </a:extLst>
          </p:cNvPr>
          <p:cNvSpPr/>
          <p:nvPr/>
        </p:nvSpPr>
        <p:spPr>
          <a:xfrm>
            <a:off x="4629609" y="4409851"/>
            <a:ext cx="75300" cy="335700"/>
          </a:xfrm>
          <a:prstGeom prst="roundRect">
            <a:avLst>
              <a:gd name="adj" fmla="val 16667"/>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21;p41">
            <a:extLst>
              <a:ext uri="{FF2B5EF4-FFF2-40B4-BE49-F238E27FC236}">
                <a16:creationId xmlns:a16="http://schemas.microsoft.com/office/drawing/2014/main" id="{D7028C80-140F-8F9D-6931-466C191EEFDE}"/>
              </a:ext>
            </a:extLst>
          </p:cNvPr>
          <p:cNvSpPr/>
          <p:nvPr/>
        </p:nvSpPr>
        <p:spPr>
          <a:xfrm>
            <a:off x="3867609" y="3281912"/>
            <a:ext cx="75300" cy="335700"/>
          </a:xfrm>
          <a:prstGeom prst="roundRect">
            <a:avLst>
              <a:gd name="adj" fmla="val 16667"/>
            </a:avLst>
          </a:prstGeom>
          <a:solidFill>
            <a:srgbClr val="B4A7D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22;p41">
            <a:extLst>
              <a:ext uri="{FF2B5EF4-FFF2-40B4-BE49-F238E27FC236}">
                <a16:creationId xmlns:a16="http://schemas.microsoft.com/office/drawing/2014/main" id="{E9D194C2-888D-EF22-4707-7CA72E309FCE}"/>
              </a:ext>
            </a:extLst>
          </p:cNvPr>
          <p:cNvSpPr txBox="1"/>
          <p:nvPr/>
        </p:nvSpPr>
        <p:spPr>
          <a:xfrm>
            <a:off x="2185955" y="3407378"/>
            <a:ext cx="17322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TW" sz="1000">
                <a:latin typeface="Open Sans"/>
                <a:ea typeface="Open Sans"/>
                <a:cs typeface="Open Sans"/>
                <a:sym typeface="Open Sans"/>
              </a:rPr>
              <a:t>Contexutalized</a:t>
            </a:r>
            <a:endParaRPr sz="1000">
              <a:latin typeface="Open Sans"/>
              <a:ea typeface="Open Sans"/>
              <a:cs typeface="Open Sans"/>
              <a:sym typeface="Open Sans"/>
            </a:endParaRPr>
          </a:p>
        </p:txBody>
      </p:sp>
      <p:sp>
        <p:nvSpPr>
          <p:cNvPr id="26" name="Google Shape;223;p41">
            <a:extLst>
              <a:ext uri="{FF2B5EF4-FFF2-40B4-BE49-F238E27FC236}">
                <a16:creationId xmlns:a16="http://schemas.microsoft.com/office/drawing/2014/main" id="{E0647375-C687-30A7-086D-FEAD406FE227}"/>
              </a:ext>
            </a:extLst>
          </p:cNvPr>
          <p:cNvSpPr txBox="1"/>
          <p:nvPr/>
        </p:nvSpPr>
        <p:spPr>
          <a:xfrm>
            <a:off x="2185955" y="4124193"/>
            <a:ext cx="21462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TW" sz="1000">
                <a:latin typeface="Open Sans"/>
                <a:ea typeface="Open Sans"/>
                <a:cs typeface="Open Sans"/>
                <a:sym typeface="Open Sans"/>
              </a:rPr>
              <a:t>Non-contexutalized</a:t>
            </a:r>
            <a:endParaRPr sz="1000">
              <a:latin typeface="Open Sans"/>
              <a:ea typeface="Open Sans"/>
              <a:cs typeface="Open Sans"/>
              <a:sym typeface="Open Sans"/>
            </a:endParaRPr>
          </a:p>
        </p:txBody>
      </p:sp>
    </p:spTree>
    <p:extLst>
      <p:ext uri="{BB962C8B-B14F-4D97-AF65-F5344CB8AC3E}">
        <p14:creationId xmlns:p14="http://schemas.microsoft.com/office/powerpoint/2010/main" val="3290598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7F722B2-65FC-8FDB-4DFE-2B116875A0C7}"/>
              </a:ext>
            </a:extLst>
          </p:cNvPr>
          <p:cNvSpPr>
            <a:spLocks noGrp="1"/>
          </p:cNvSpPr>
          <p:nvPr>
            <p:ph type="title"/>
          </p:nvPr>
        </p:nvSpPr>
        <p:spPr/>
        <p:txBody>
          <a:bodyPr/>
          <a:lstStyle/>
          <a:p>
            <a:r>
              <a:rPr lang="zh-TW" altLang="zh-TW"/>
              <a:t>Why Contrastive on NLP?</a:t>
            </a:r>
            <a:endParaRPr kumimoji="1" lang="zh-TW" altLang="en-US"/>
          </a:p>
        </p:txBody>
      </p:sp>
      <p:sp>
        <p:nvSpPr>
          <p:cNvPr id="4" name="日期版面配置區 3">
            <a:extLst>
              <a:ext uri="{FF2B5EF4-FFF2-40B4-BE49-F238E27FC236}">
                <a16:creationId xmlns:a16="http://schemas.microsoft.com/office/drawing/2014/main" id="{B1CEDD31-A489-4A47-669D-1B0DC328B442}"/>
              </a:ext>
            </a:extLst>
          </p:cNvPr>
          <p:cNvSpPr>
            <a:spLocks noGrp="1"/>
          </p:cNvSpPr>
          <p:nvPr>
            <p:ph type="dt" sz="half" idx="10"/>
          </p:nvPr>
        </p:nvSpPr>
        <p:spPr/>
        <p:txBody>
          <a:bodyPr/>
          <a:lstStyle/>
          <a:p>
            <a:endParaRPr lang="en-TW"/>
          </a:p>
        </p:txBody>
      </p:sp>
      <p:sp>
        <p:nvSpPr>
          <p:cNvPr id="5" name="Google Shape;230;p42">
            <a:extLst>
              <a:ext uri="{FF2B5EF4-FFF2-40B4-BE49-F238E27FC236}">
                <a16:creationId xmlns:a16="http://schemas.microsoft.com/office/drawing/2014/main" id="{ED424A7C-E933-4460-74EC-64476FB88E6E}"/>
              </a:ext>
            </a:extLst>
          </p:cNvPr>
          <p:cNvSpPr txBox="1">
            <a:spLocks/>
          </p:cNvSpPr>
          <p:nvPr/>
        </p:nvSpPr>
        <p:spPr>
          <a:xfrm>
            <a:off x="838199" y="1226649"/>
            <a:ext cx="10515599" cy="2785024"/>
          </a:xfrm>
          <a:prstGeom prst="rect">
            <a:avLst/>
          </a:prstGeom>
        </p:spPr>
        <p:txBody>
          <a:bodyPr spcFirstLastPara="1" vert="horz" wrap="square" lIns="91425" tIns="91425" rIns="91425" bIns="91425" rtlCol="0" anchor="t" anchorCtr="0">
            <a:noAutofit/>
          </a:bodyPr>
          <a:lstStyle>
            <a:lvl1pPr marL="228600" indent="-228600" algn="just"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just"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just"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just"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just"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342900" algn="l">
              <a:spcBef>
                <a:spcPts val="0"/>
              </a:spcBef>
              <a:buSzPts val="1800"/>
              <a:buFont typeface="Arial" panose="020B0604020202020204" pitchFamily="34" charset="0"/>
              <a:buChar char="●"/>
            </a:pPr>
            <a:r>
              <a:rPr lang="en" altLang="zh-TW"/>
              <a:t>MLM can be seen as a contrastive learning task using all negative pairs for training</a:t>
            </a:r>
            <a:endParaRPr lang="en"/>
          </a:p>
          <a:p>
            <a:pPr marL="457200" indent="-342900" algn="l">
              <a:spcBef>
                <a:spcPts val="0"/>
              </a:spcBef>
              <a:buSzPts val="1800"/>
              <a:buFont typeface="Arial" panose="020B0604020202020204" pitchFamily="34" charset="0"/>
              <a:buChar char="●"/>
            </a:pPr>
            <a:r>
              <a:rPr lang="en" altLang="zh-TW"/>
              <a:t>Finite vocabulary size (30k for BERT) prevents negative sampling issues</a:t>
            </a:r>
            <a:br>
              <a:rPr lang="en" altLang="zh-TW"/>
            </a:br>
            <a:r>
              <a:rPr lang="en" altLang="zh-TW"/>
              <a:t>-&gt; MLM can be trained as a simple token-level classification task</a:t>
            </a:r>
            <a:endParaRPr lang="en"/>
          </a:p>
          <a:p>
            <a:pPr marL="457200" indent="-342900" algn="l">
              <a:spcBef>
                <a:spcPts val="0"/>
              </a:spcBef>
              <a:buSzPts val="1800"/>
              <a:buFont typeface="Arial" panose="020B0604020202020204" pitchFamily="34" charset="0"/>
              <a:buChar char="●"/>
            </a:pPr>
            <a:r>
              <a:rPr lang="en" altLang="zh-TW"/>
              <a:t>Are there any task has infinite possible inputs?</a:t>
            </a:r>
            <a:endParaRPr lang="en"/>
          </a:p>
        </p:txBody>
      </p:sp>
      <p:sp>
        <p:nvSpPr>
          <p:cNvPr id="6" name="Google Shape;231;p42">
            <a:extLst>
              <a:ext uri="{FF2B5EF4-FFF2-40B4-BE49-F238E27FC236}">
                <a16:creationId xmlns:a16="http://schemas.microsoft.com/office/drawing/2014/main" id="{251DD04F-53A8-3939-5362-F0C508E38D06}"/>
              </a:ext>
            </a:extLst>
          </p:cNvPr>
          <p:cNvSpPr txBox="1">
            <a:spLocks/>
          </p:cNvSpPr>
          <p:nvPr/>
        </p:nvSpPr>
        <p:spPr>
          <a:xfrm>
            <a:off x="838200" y="4011672"/>
            <a:ext cx="10515598" cy="2086619"/>
          </a:xfrm>
          <a:prstGeom prst="rect">
            <a:avLst/>
          </a:prstGeom>
        </p:spPr>
        <p:txBody>
          <a:bodyPr spcFirstLastPara="1" vert="horz" wrap="square" lIns="91425" tIns="91425" rIns="91425" bIns="91425" rtlCol="0" anchor="t" anchorCtr="0">
            <a:noAutofit/>
          </a:bodyPr>
          <a:lstStyle>
            <a:lvl1pPr marL="228600" indent="-228600" algn="just"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just"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just"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just"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just"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342900" algn="l">
              <a:spcBef>
                <a:spcPts val="0"/>
              </a:spcBef>
              <a:buClr>
                <a:srgbClr val="CC4125"/>
              </a:buClr>
              <a:buSzPts val="1800"/>
              <a:buFont typeface="Arial" panose="020B0604020202020204" pitchFamily="34" charset="0"/>
              <a:buChar char="➔"/>
            </a:pPr>
            <a:r>
              <a:rPr lang="en" altLang="zh-TW" b="1">
                <a:solidFill>
                  <a:srgbClr val="CC4125"/>
                </a:solidFill>
              </a:rPr>
              <a:t>Sentence-level task!</a:t>
            </a:r>
            <a:endParaRPr lang="en" b="1">
              <a:solidFill>
                <a:srgbClr val="CC4125"/>
              </a:solidFill>
            </a:endParaRPr>
          </a:p>
          <a:p>
            <a:pPr marL="457200" indent="-342900" algn="l">
              <a:spcBef>
                <a:spcPts val="0"/>
              </a:spcBef>
              <a:buSzPts val="1800"/>
              <a:buFont typeface="Arial" panose="020B0604020202020204" pitchFamily="34" charset="0"/>
              <a:buChar char="➔"/>
            </a:pPr>
            <a:r>
              <a:rPr lang="en" altLang="zh-TW"/>
              <a:t>We have infinite possible sentences; not possible to enumerate all the sentences in the world.</a:t>
            </a:r>
            <a:endParaRPr lang="en"/>
          </a:p>
          <a:p>
            <a:pPr marL="457200" indent="-342900" algn="l">
              <a:spcBef>
                <a:spcPts val="0"/>
              </a:spcBef>
              <a:buSzPts val="1800"/>
              <a:buFont typeface="Arial" panose="020B0604020202020204" pitchFamily="34" charset="0"/>
              <a:buChar char="➔"/>
            </a:pPr>
            <a:r>
              <a:rPr lang="en" altLang="zh-TW"/>
              <a:t>Good to apply contrastive learning for sentence-level representations.</a:t>
            </a:r>
            <a:endParaRPr lang="en"/>
          </a:p>
        </p:txBody>
      </p:sp>
    </p:spTree>
    <p:extLst>
      <p:ext uri="{BB962C8B-B14F-4D97-AF65-F5344CB8AC3E}">
        <p14:creationId xmlns:p14="http://schemas.microsoft.com/office/powerpoint/2010/main" val="1636737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D5401C3-C257-AAB0-AEA3-5B4427563F98}"/>
              </a:ext>
            </a:extLst>
          </p:cNvPr>
          <p:cNvSpPr>
            <a:spLocks noGrp="1"/>
          </p:cNvSpPr>
          <p:nvPr>
            <p:ph type="title"/>
          </p:nvPr>
        </p:nvSpPr>
        <p:spPr/>
        <p:txBody>
          <a:bodyPr/>
          <a:lstStyle/>
          <a:p>
            <a:r>
              <a:rPr lang="zh-TW" altLang="zh-TW"/>
              <a:t>Outline</a:t>
            </a:r>
            <a:r>
              <a:rPr lang="zh-TW" altLang="en-US"/>
              <a:t> </a:t>
            </a:r>
            <a:r>
              <a:rPr lang="en-US" altLang="zh-TW"/>
              <a:t>of Part 3</a:t>
            </a:r>
            <a:endParaRPr kumimoji="1" lang="zh-TW" altLang="en-US"/>
          </a:p>
        </p:txBody>
      </p:sp>
      <p:sp>
        <p:nvSpPr>
          <p:cNvPr id="3" name="內容版面配置區 2">
            <a:extLst>
              <a:ext uri="{FF2B5EF4-FFF2-40B4-BE49-F238E27FC236}">
                <a16:creationId xmlns:a16="http://schemas.microsoft.com/office/drawing/2014/main" id="{F9AAE0A9-C838-0368-F985-8F8824B84E2E}"/>
              </a:ext>
            </a:extLst>
          </p:cNvPr>
          <p:cNvSpPr>
            <a:spLocks noGrp="1"/>
          </p:cNvSpPr>
          <p:nvPr>
            <p:ph idx="1"/>
          </p:nvPr>
        </p:nvSpPr>
        <p:spPr/>
        <p:txBody>
          <a:bodyPr vert="horz" lIns="91440" tIns="45720" rIns="91440" bIns="45720" rtlCol="0" anchor="t">
            <a:normAutofit/>
          </a:bodyPr>
          <a:lstStyle/>
          <a:p>
            <a:pPr marL="457200" lvl="0" indent="-342900" algn="l" rtl="0">
              <a:spcBef>
                <a:spcPts val="0"/>
              </a:spcBef>
              <a:spcAft>
                <a:spcPts val="0"/>
              </a:spcAft>
              <a:buSzPts val="1800"/>
              <a:buAutoNum type="arabicPeriod"/>
            </a:pPr>
            <a:r>
              <a:rPr lang="en" altLang="zh-TW">
                <a:ea typeface="新細明體"/>
              </a:rPr>
              <a:t>Why we need sentence-level representations?</a:t>
            </a:r>
          </a:p>
          <a:p>
            <a:pPr marL="457200" lvl="0" indent="-342900" algn="l" rtl="0">
              <a:spcBef>
                <a:spcPts val="0"/>
              </a:spcBef>
              <a:spcAft>
                <a:spcPts val="0"/>
              </a:spcAft>
              <a:buSzPts val="1800"/>
              <a:buAutoNum type="arabicPeriod"/>
            </a:pPr>
            <a:r>
              <a:rPr lang="en" altLang="zh-TW">
                <a:ea typeface="新細明體"/>
              </a:rPr>
              <a:t>Pre-BERT methods</a:t>
            </a:r>
            <a:endParaRPr lang="en" altLang="zh-TW">
              <a:ea typeface="新細明體"/>
              <a:cs typeface="Calibri"/>
            </a:endParaRPr>
          </a:p>
          <a:p>
            <a:pPr marL="457200" lvl="0" indent="-342900" algn="l" rtl="0">
              <a:spcBef>
                <a:spcPts val="0"/>
              </a:spcBef>
              <a:spcAft>
                <a:spcPts val="0"/>
              </a:spcAft>
              <a:buSzPts val="1800"/>
              <a:buAutoNum type="arabicPeriod"/>
            </a:pPr>
            <a:r>
              <a:rPr lang="en" altLang="zh-TW">
                <a:ea typeface="新細明體"/>
              </a:rPr>
              <a:t>How to obtain sentence-level representations from BERTs?</a:t>
            </a:r>
            <a:endParaRPr lang="en" altLang="zh-TW">
              <a:ea typeface="新細明體"/>
              <a:cs typeface="Calibri"/>
            </a:endParaRPr>
          </a:p>
          <a:p>
            <a:pPr marL="914400" lvl="1" indent="-317500" algn="l" rtl="0">
              <a:spcBef>
                <a:spcPts val="0"/>
              </a:spcBef>
              <a:spcAft>
                <a:spcPts val="0"/>
              </a:spcAft>
              <a:buSzPts val="1400"/>
              <a:buAutoNum type="alphaLcPeriod"/>
            </a:pPr>
            <a:r>
              <a:rPr lang="en" altLang="zh-TW">
                <a:ea typeface="新細明體"/>
              </a:rPr>
              <a:t>Post-processing Methods</a:t>
            </a:r>
            <a:endParaRPr lang="en" altLang="zh-TW">
              <a:ea typeface="新細明體"/>
              <a:cs typeface="Calibri"/>
            </a:endParaRPr>
          </a:p>
          <a:p>
            <a:pPr marL="457200" lvl="0" indent="-342900" algn="l" rtl="0">
              <a:spcBef>
                <a:spcPts val="0"/>
              </a:spcBef>
              <a:spcAft>
                <a:spcPts val="0"/>
              </a:spcAft>
              <a:buSzPts val="1800"/>
              <a:buAutoNum type="arabicPeriod"/>
            </a:pPr>
            <a:r>
              <a:rPr lang="en" altLang="zh-TW">
                <a:ea typeface="新細明體"/>
              </a:rPr>
              <a:t>Contrastive Learning Methods:</a:t>
            </a:r>
            <a:endParaRPr lang="en" altLang="zh-TW">
              <a:ea typeface="新細明體"/>
              <a:cs typeface="Calibri"/>
            </a:endParaRPr>
          </a:p>
          <a:p>
            <a:pPr marL="914400" lvl="1" indent="-317500" algn="l" rtl="0">
              <a:spcBef>
                <a:spcPts val="0"/>
              </a:spcBef>
              <a:spcAft>
                <a:spcPts val="0"/>
              </a:spcAft>
              <a:buSzPts val="1400"/>
              <a:buAutoNum type="alphaLcPeriod"/>
            </a:pPr>
            <a:r>
              <a:rPr lang="en" altLang="zh-TW">
                <a:ea typeface="新細明體"/>
              </a:rPr>
              <a:t>Designed </a:t>
            </a:r>
            <a:r>
              <a:rPr lang="en">
                <a:ea typeface="+mn-lt"/>
                <a:cs typeface="+mn-lt"/>
              </a:rPr>
              <a:t>Positives</a:t>
            </a:r>
          </a:p>
          <a:p>
            <a:pPr marL="914400" lvl="1" indent="-317500" algn="l" rtl="0">
              <a:spcBef>
                <a:spcPts val="0"/>
              </a:spcBef>
              <a:spcAft>
                <a:spcPts val="0"/>
              </a:spcAft>
              <a:buSzPts val="1400"/>
              <a:buAutoNum type="alphaLcPeriod"/>
            </a:pPr>
            <a:r>
              <a:rPr lang="en" altLang="zh-TW">
                <a:ea typeface="新細明體"/>
              </a:rPr>
              <a:t>Generating Positives</a:t>
            </a:r>
            <a:endParaRPr lang="en" altLang="zh-TW">
              <a:ea typeface="新細明體"/>
              <a:cs typeface="Calibri"/>
            </a:endParaRPr>
          </a:p>
          <a:p>
            <a:pPr marL="914400" lvl="1" indent="-317500" algn="l" rtl="0">
              <a:spcBef>
                <a:spcPts val="0"/>
              </a:spcBef>
              <a:spcAft>
                <a:spcPts val="0"/>
              </a:spcAft>
              <a:buSzPts val="1400"/>
              <a:buAutoNum type="alphaLcPeriod"/>
            </a:pPr>
            <a:r>
              <a:rPr lang="en" altLang="zh-TW">
                <a:ea typeface="新細明體"/>
              </a:rPr>
              <a:t>Bootstrapping Methods</a:t>
            </a:r>
            <a:endParaRPr lang="en" altLang="zh-TW">
              <a:ea typeface="新細明體"/>
              <a:cs typeface="Calibri"/>
            </a:endParaRPr>
          </a:p>
          <a:p>
            <a:pPr marL="914400" lvl="1" indent="-317500" algn="l" rtl="0">
              <a:spcBef>
                <a:spcPts val="0"/>
              </a:spcBef>
              <a:spcAft>
                <a:spcPts val="0"/>
              </a:spcAft>
              <a:buSzPts val="1400"/>
              <a:buAutoNum type="alphaLcPeriod"/>
            </a:pPr>
            <a:r>
              <a:rPr lang="en" altLang="zh-TW">
                <a:ea typeface="新細明體"/>
              </a:rPr>
              <a:t>Dropout Augmentations</a:t>
            </a:r>
            <a:endParaRPr lang="en" altLang="zh-TW">
              <a:ea typeface="新細明體"/>
              <a:cs typeface="Calibri"/>
            </a:endParaRPr>
          </a:p>
          <a:p>
            <a:pPr marL="914400" lvl="1" indent="-317500" algn="l" rtl="0">
              <a:spcBef>
                <a:spcPts val="0"/>
              </a:spcBef>
              <a:spcAft>
                <a:spcPts val="0"/>
              </a:spcAft>
              <a:buSzPts val="1400"/>
              <a:buAutoNum type="alphaLcPeriod"/>
            </a:pPr>
            <a:r>
              <a:rPr lang="en" altLang="zh-TW">
                <a:ea typeface="新細明體"/>
              </a:rPr>
              <a:t>Equivariant Contrastive Learning</a:t>
            </a:r>
            <a:endParaRPr lang="en" altLang="zh-TW">
              <a:ea typeface="新細明體"/>
              <a:cs typeface="Calibri"/>
            </a:endParaRPr>
          </a:p>
          <a:p>
            <a:pPr marL="914400" lvl="1" indent="-317500" algn="l" rtl="0">
              <a:spcBef>
                <a:spcPts val="0"/>
              </a:spcBef>
              <a:spcAft>
                <a:spcPts val="0"/>
              </a:spcAft>
              <a:buSzPts val="1400"/>
              <a:buAutoNum type="alphaLcPeriod"/>
            </a:pPr>
            <a:r>
              <a:rPr lang="en" altLang="zh-TW">
                <a:ea typeface="新細明體"/>
              </a:rPr>
              <a:t>Prompting</a:t>
            </a:r>
            <a:endParaRPr lang="en" altLang="zh-TW">
              <a:ea typeface="新細明體"/>
              <a:cs typeface="Calibri"/>
            </a:endParaRPr>
          </a:p>
          <a:p>
            <a:pPr marL="914400" lvl="1" indent="-317500" algn="l" rtl="0">
              <a:spcBef>
                <a:spcPts val="0"/>
              </a:spcBef>
              <a:spcAft>
                <a:spcPts val="0"/>
              </a:spcAft>
              <a:buSzPts val="1400"/>
              <a:buAutoNum type="alphaLcPeriod"/>
            </a:pPr>
            <a:r>
              <a:rPr lang="en" altLang="zh-TW">
                <a:ea typeface="新細明體"/>
              </a:rPr>
              <a:t>Ranking-based Methods</a:t>
            </a:r>
            <a:endParaRPr lang="en" altLang="zh-TW">
              <a:ea typeface="新細明體"/>
              <a:cs typeface="Calibri"/>
            </a:endParaRPr>
          </a:p>
          <a:p>
            <a:pPr marL="457200" lvl="0" indent="-342900" algn="l" rtl="0">
              <a:spcBef>
                <a:spcPts val="0"/>
              </a:spcBef>
              <a:spcAft>
                <a:spcPts val="0"/>
              </a:spcAft>
              <a:buSzPts val="1800"/>
              <a:buAutoNum type="arabicPeriod"/>
            </a:pPr>
            <a:r>
              <a:rPr lang="en" altLang="zh-TW">
                <a:ea typeface="新細明體"/>
              </a:rPr>
              <a:t>Conclusion</a:t>
            </a:r>
            <a:endParaRPr lang="en" altLang="zh-TW">
              <a:ea typeface="新細明體"/>
              <a:cs typeface="Calibri"/>
            </a:endParaRPr>
          </a:p>
          <a:p>
            <a:endParaRPr kumimoji="1" lang="zh-TW" altLang="en-US"/>
          </a:p>
        </p:txBody>
      </p:sp>
      <p:sp>
        <p:nvSpPr>
          <p:cNvPr id="4" name="日期版面配置區 3">
            <a:extLst>
              <a:ext uri="{FF2B5EF4-FFF2-40B4-BE49-F238E27FC236}">
                <a16:creationId xmlns:a16="http://schemas.microsoft.com/office/drawing/2014/main" id="{6AD01B2B-2C84-12CE-9483-C1BDD60CE2DD}"/>
              </a:ext>
            </a:extLst>
          </p:cNvPr>
          <p:cNvSpPr>
            <a:spLocks noGrp="1"/>
          </p:cNvSpPr>
          <p:nvPr>
            <p:ph type="dt" sz="half" idx="10"/>
          </p:nvPr>
        </p:nvSpPr>
        <p:spPr/>
        <p:txBody>
          <a:bodyPr/>
          <a:lstStyle/>
          <a:p>
            <a:endParaRPr lang="en-TW"/>
          </a:p>
        </p:txBody>
      </p:sp>
    </p:spTree>
    <p:extLst>
      <p:ext uri="{BB962C8B-B14F-4D97-AF65-F5344CB8AC3E}">
        <p14:creationId xmlns:p14="http://schemas.microsoft.com/office/powerpoint/2010/main" val="139876725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BC3B186-E434-FC9E-B976-0D4DCEB1BD52}"/>
              </a:ext>
            </a:extLst>
          </p:cNvPr>
          <p:cNvSpPr>
            <a:spLocks noGrp="1"/>
          </p:cNvSpPr>
          <p:nvPr>
            <p:ph type="title"/>
          </p:nvPr>
        </p:nvSpPr>
        <p:spPr/>
        <p:txBody>
          <a:bodyPr/>
          <a:lstStyle/>
          <a:p>
            <a:r>
              <a:rPr lang="zh-TW" altLang="zh-TW"/>
              <a:t>Outline</a:t>
            </a:r>
            <a:r>
              <a:rPr lang="zh-TW" altLang="en-US"/>
              <a:t> </a:t>
            </a:r>
            <a:r>
              <a:rPr lang="en-US" altLang="zh-TW"/>
              <a:t>of Part 3</a:t>
            </a:r>
            <a:endParaRPr kumimoji="1" lang="zh-TW" altLang="en-US"/>
          </a:p>
        </p:txBody>
      </p:sp>
      <p:sp>
        <p:nvSpPr>
          <p:cNvPr id="3" name="內容版面配置區 2">
            <a:extLst>
              <a:ext uri="{FF2B5EF4-FFF2-40B4-BE49-F238E27FC236}">
                <a16:creationId xmlns:a16="http://schemas.microsoft.com/office/drawing/2014/main" id="{8B353902-60A3-2457-5B4A-8EF29FBB7F57}"/>
              </a:ext>
            </a:extLst>
          </p:cNvPr>
          <p:cNvSpPr>
            <a:spLocks noGrp="1"/>
          </p:cNvSpPr>
          <p:nvPr>
            <p:ph idx="1"/>
          </p:nvPr>
        </p:nvSpPr>
        <p:spPr/>
        <p:txBody>
          <a:bodyPr vert="horz" lIns="91440" tIns="45720" rIns="91440" bIns="45720" rtlCol="0" anchor="t">
            <a:normAutofit/>
          </a:bodyPr>
          <a:lstStyle/>
          <a:p>
            <a:pPr marL="457200" lvl="0" indent="-342900" algn="l" rtl="0">
              <a:spcBef>
                <a:spcPts val="0"/>
              </a:spcBef>
              <a:spcAft>
                <a:spcPts val="0"/>
              </a:spcAft>
              <a:buSzPts val="1800"/>
              <a:buAutoNum type="arabicPeriod"/>
            </a:pPr>
            <a:r>
              <a:rPr lang="en" altLang="zh-TW" b="1">
                <a:ea typeface="新細明體"/>
              </a:rPr>
              <a:t>Why we need sentence-level representations?</a:t>
            </a:r>
          </a:p>
          <a:p>
            <a:pPr marL="457200" lvl="0" indent="-342900" algn="l" rtl="0">
              <a:spcBef>
                <a:spcPts val="0"/>
              </a:spcBef>
              <a:spcAft>
                <a:spcPts val="0"/>
              </a:spcAft>
              <a:buSzPts val="1800"/>
              <a:buAutoNum type="arabicPeriod"/>
            </a:pPr>
            <a:r>
              <a:rPr lang="en" altLang="zh-TW">
                <a:ea typeface="新細明體"/>
              </a:rPr>
              <a:t>Pre-BERT methods</a:t>
            </a:r>
            <a:endParaRPr lang="en" altLang="zh-TW">
              <a:ea typeface="新細明體"/>
              <a:cs typeface="Calibri"/>
            </a:endParaRPr>
          </a:p>
          <a:p>
            <a:pPr marL="457200" lvl="0" indent="-342900" algn="l" rtl="0">
              <a:spcBef>
                <a:spcPts val="0"/>
              </a:spcBef>
              <a:spcAft>
                <a:spcPts val="0"/>
              </a:spcAft>
              <a:buSzPts val="1800"/>
              <a:buAutoNum type="arabicPeriod"/>
            </a:pPr>
            <a:r>
              <a:rPr lang="en" altLang="zh-TW">
                <a:ea typeface="新細明體"/>
              </a:rPr>
              <a:t>How to obtain sentence-level representations from BERTs?</a:t>
            </a:r>
            <a:endParaRPr lang="en" altLang="zh-TW">
              <a:ea typeface="新細明體"/>
              <a:cs typeface="Calibri"/>
            </a:endParaRPr>
          </a:p>
          <a:p>
            <a:pPr marL="914400" lvl="1" indent="-317500" algn="l" rtl="0">
              <a:spcBef>
                <a:spcPts val="0"/>
              </a:spcBef>
              <a:spcAft>
                <a:spcPts val="0"/>
              </a:spcAft>
              <a:buSzPts val="1400"/>
              <a:buAutoNum type="alphaLcPeriod"/>
            </a:pPr>
            <a:r>
              <a:rPr lang="en" altLang="zh-TW">
                <a:ea typeface="新細明體"/>
              </a:rPr>
              <a:t>Post-processing Methods</a:t>
            </a:r>
            <a:endParaRPr lang="en" altLang="zh-TW">
              <a:ea typeface="新細明體"/>
              <a:cs typeface="Calibri"/>
            </a:endParaRPr>
          </a:p>
          <a:p>
            <a:pPr marL="457200" lvl="0" indent="-342900" algn="l" rtl="0">
              <a:spcBef>
                <a:spcPts val="0"/>
              </a:spcBef>
              <a:spcAft>
                <a:spcPts val="0"/>
              </a:spcAft>
              <a:buSzPts val="1800"/>
              <a:buAutoNum type="arabicPeriod"/>
            </a:pPr>
            <a:r>
              <a:rPr lang="en" altLang="zh-TW">
                <a:ea typeface="新細明體"/>
              </a:rPr>
              <a:t>Contrastive Learning Methods:</a:t>
            </a:r>
            <a:endParaRPr lang="en" altLang="zh-TW">
              <a:ea typeface="新細明體"/>
              <a:cs typeface="Calibri"/>
            </a:endParaRPr>
          </a:p>
          <a:p>
            <a:pPr marL="914400" lvl="1" indent="-317500" algn="l" rtl="0">
              <a:spcBef>
                <a:spcPts val="0"/>
              </a:spcBef>
              <a:spcAft>
                <a:spcPts val="0"/>
              </a:spcAft>
              <a:buSzPts val="1400"/>
              <a:buAutoNum type="alphaLcPeriod"/>
            </a:pPr>
            <a:r>
              <a:rPr lang="en" altLang="zh-TW">
                <a:ea typeface="新細明體"/>
              </a:rPr>
              <a:t>Designed </a:t>
            </a:r>
            <a:r>
              <a:rPr lang="en">
                <a:ea typeface="+mn-lt"/>
                <a:cs typeface="+mn-lt"/>
              </a:rPr>
              <a:t>Positives</a:t>
            </a:r>
          </a:p>
          <a:p>
            <a:pPr marL="914400" lvl="1" indent="-317500" algn="l" rtl="0">
              <a:spcBef>
                <a:spcPts val="0"/>
              </a:spcBef>
              <a:spcAft>
                <a:spcPts val="0"/>
              </a:spcAft>
              <a:buSzPts val="1400"/>
              <a:buAutoNum type="alphaLcPeriod"/>
            </a:pPr>
            <a:r>
              <a:rPr lang="en" altLang="zh-TW">
                <a:ea typeface="新細明體"/>
              </a:rPr>
              <a:t>Generating Positives</a:t>
            </a:r>
            <a:endParaRPr lang="en" altLang="zh-TW">
              <a:ea typeface="新細明體"/>
              <a:cs typeface="Calibri"/>
            </a:endParaRPr>
          </a:p>
          <a:p>
            <a:pPr marL="914400" lvl="1" indent="-317500" algn="l" rtl="0">
              <a:spcBef>
                <a:spcPts val="0"/>
              </a:spcBef>
              <a:spcAft>
                <a:spcPts val="0"/>
              </a:spcAft>
              <a:buSzPts val="1400"/>
              <a:buAutoNum type="alphaLcPeriod"/>
            </a:pPr>
            <a:r>
              <a:rPr lang="en" altLang="zh-TW">
                <a:ea typeface="新細明體"/>
              </a:rPr>
              <a:t>Bootstrapping Methods</a:t>
            </a:r>
            <a:endParaRPr lang="en" altLang="zh-TW">
              <a:ea typeface="新細明體"/>
              <a:cs typeface="Calibri"/>
            </a:endParaRPr>
          </a:p>
          <a:p>
            <a:pPr marL="914400" lvl="1" indent="-317500" algn="l" rtl="0">
              <a:spcBef>
                <a:spcPts val="0"/>
              </a:spcBef>
              <a:spcAft>
                <a:spcPts val="0"/>
              </a:spcAft>
              <a:buSzPts val="1400"/>
              <a:buAutoNum type="alphaLcPeriod"/>
            </a:pPr>
            <a:r>
              <a:rPr lang="en" altLang="zh-TW">
                <a:ea typeface="新細明體"/>
              </a:rPr>
              <a:t>Dropout Augmentations</a:t>
            </a:r>
            <a:endParaRPr lang="en" altLang="zh-TW">
              <a:ea typeface="新細明體"/>
              <a:cs typeface="Calibri"/>
            </a:endParaRPr>
          </a:p>
          <a:p>
            <a:pPr marL="914400" lvl="1" indent="-317500" algn="l" rtl="0">
              <a:spcBef>
                <a:spcPts val="0"/>
              </a:spcBef>
              <a:spcAft>
                <a:spcPts val="0"/>
              </a:spcAft>
              <a:buSzPts val="1400"/>
              <a:buAutoNum type="alphaLcPeriod"/>
            </a:pPr>
            <a:r>
              <a:rPr lang="en" altLang="zh-TW">
                <a:ea typeface="新細明體"/>
              </a:rPr>
              <a:t>Equivariant Contrastive Learning</a:t>
            </a:r>
            <a:endParaRPr lang="en" altLang="zh-TW">
              <a:ea typeface="新細明體"/>
              <a:cs typeface="Calibri"/>
            </a:endParaRPr>
          </a:p>
          <a:p>
            <a:pPr marL="914400" lvl="1" indent="-317500" algn="l" rtl="0">
              <a:spcBef>
                <a:spcPts val="0"/>
              </a:spcBef>
              <a:spcAft>
                <a:spcPts val="0"/>
              </a:spcAft>
              <a:buSzPts val="1400"/>
              <a:buAutoNum type="alphaLcPeriod"/>
            </a:pPr>
            <a:r>
              <a:rPr lang="en" altLang="zh-TW">
                <a:ea typeface="新細明體"/>
              </a:rPr>
              <a:t>Prompting</a:t>
            </a:r>
            <a:endParaRPr lang="en" altLang="zh-TW">
              <a:ea typeface="新細明體"/>
              <a:cs typeface="Calibri"/>
            </a:endParaRPr>
          </a:p>
          <a:p>
            <a:pPr marL="914400" lvl="1" indent="-317500" algn="l" rtl="0">
              <a:spcBef>
                <a:spcPts val="0"/>
              </a:spcBef>
              <a:spcAft>
                <a:spcPts val="0"/>
              </a:spcAft>
              <a:buSzPts val="1400"/>
              <a:buAutoNum type="alphaLcPeriod"/>
            </a:pPr>
            <a:r>
              <a:rPr lang="en" altLang="zh-TW">
                <a:ea typeface="新細明體"/>
              </a:rPr>
              <a:t>Ranking-based Methods</a:t>
            </a:r>
            <a:endParaRPr lang="en" altLang="zh-TW">
              <a:ea typeface="新細明體"/>
              <a:cs typeface="Calibri"/>
            </a:endParaRPr>
          </a:p>
          <a:p>
            <a:pPr marL="457200" lvl="0" indent="-342900" algn="l" rtl="0">
              <a:spcBef>
                <a:spcPts val="0"/>
              </a:spcBef>
              <a:spcAft>
                <a:spcPts val="0"/>
              </a:spcAft>
              <a:buSzPts val="1800"/>
              <a:buAutoNum type="arabicPeriod"/>
            </a:pPr>
            <a:r>
              <a:rPr lang="en" altLang="zh-TW">
                <a:ea typeface="新細明體"/>
              </a:rPr>
              <a:t>Conclusion</a:t>
            </a:r>
            <a:endParaRPr lang="en" altLang="zh-TW">
              <a:ea typeface="新細明體"/>
              <a:cs typeface="Calibri"/>
            </a:endParaRPr>
          </a:p>
          <a:p>
            <a:endParaRPr kumimoji="1" lang="zh-TW" altLang="en-US"/>
          </a:p>
        </p:txBody>
      </p:sp>
      <p:sp>
        <p:nvSpPr>
          <p:cNvPr id="4" name="日期版面配置區 3">
            <a:extLst>
              <a:ext uri="{FF2B5EF4-FFF2-40B4-BE49-F238E27FC236}">
                <a16:creationId xmlns:a16="http://schemas.microsoft.com/office/drawing/2014/main" id="{A00DCFE5-863F-E45E-35AA-AB1D6D823CA5}"/>
              </a:ext>
            </a:extLst>
          </p:cNvPr>
          <p:cNvSpPr>
            <a:spLocks noGrp="1"/>
          </p:cNvSpPr>
          <p:nvPr>
            <p:ph type="dt" sz="half" idx="10"/>
          </p:nvPr>
        </p:nvSpPr>
        <p:spPr/>
        <p:txBody>
          <a:bodyPr/>
          <a:lstStyle/>
          <a:p>
            <a:endParaRPr lang="en-TW"/>
          </a:p>
        </p:txBody>
      </p:sp>
    </p:spTree>
    <p:extLst>
      <p:ext uri="{BB962C8B-B14F-4D97-AF65-F5344CB8AC3E}">
        <p14:creationId xmlns:p14="http://schemas.microsoft.com/office/powerpoint/2010/main" val="350748917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3444CCC-EDEF-3AFC-80DA-3B1BA9F55738}"/>
              </a:ext>
            </a:extLst>
          </p:cNvPr>
          <p:cNvSpPr>
            <a:spLocks noGrp="1"/>
          </p:cNvSpPr>
          <p:nvPr>
            <p:ph type="title"/>
          </p:nvPr>
        </p:nvSpPr>
        <p:spPr/>
        <p:txBody>
          <a:bodyPr/>
          <a:lstStyle/>
          <a:p>
            <a:r>
              <a:rPr lang="zh-TW" altLang="zh-TW"/>
              <a:t>General-Purpose Sentence Representations</a:t>
            </a:r>
            <a:endParaRPr kumimoji="1" lang="zh-TW" altLang="en-US"/>
          </a:p>
        </p:txBody>
      </p:sp>
      <p:sp>
        <p:nvSpPr>
          <p:cNvPr id="3" name="內容版面配置區 2">
            <a:extLst>
              <a:ext uri="{FF2B5EF4-FFF2-40B4-BE49-F238E27FC236}">
                <a16:creationId xmlns:a16="http://schemas.microsoft.com/office/drawing/2014/main" id="{9E777C07-4CC8-EFE1-92BB-3BF153377E13}"/>
              </a:ext>
            </a:extLst>
          </p:cNvPr>
          <p:cNvSpPr>
            <a:spLocks noGrp="1"/>
          </p:cNvSpPr>
          <p:nvPr>
            <p:ph idx="1"/>
          </p:nvPr>
        </p:nvSpPr>
        <p:spPr/>
        <p:txBody>
          <a:bodyPr vert="horz" lIns="91440" tIns="45720" rIns="91440" bIns="45720" rtlCol="0" anchor="t">
            <a:normAutofit/>
          </a:bodyPr>
          <a:lstStyle/>
          <a:p>
            <a:pPr marL="457200" lvl="0" indent="-342900" algn="l" rtl="0">
              <a:spcBef>
                <a:spcPts val="0"/>
              </a:spcBef>
              <a:spcAft>
                <a:spcPts val="0"/>
              </a:spcAft>
              <a:buSzPts val="1800"/>
              <a:buChar char="●"/>
            </a:pPr>
            <a:r>
              <a:rPr lang="en" altLang="zh-TW">
                <a:ea typeface="新細明體"/>
              </a:rPr>
              <a:t>Provide as </a:t>
            </a:r>
            <a:r>
              <a:rPr lang="en" altLang="zh-TW" b="1">
                <a:ea typeface="新細明體"/>
              </a:rPr>
              <a:t>a backbone</a:t>
            </a:r>
            <a:r>
              <a:rPr lang="en" altLang="zh-TW">
                <a:ea typeface="新細明體"/>
              </a:rPr>
              <a:t> that can be useful on a variety of downstream sentence-level tasks</a:t>
            </a:r>
          </a:p>
          <a:p>
            <a:pPr marL="457200" lvl="0" indent="-342900" algn="l" rtl="0">
              <a:spcBef>
                <a:spcPts val="0"/>
              </a:spcBef>
              <a:spcAft>
                <a:spcPts val="0"/>
              </a:spcAft>
              <a:buSzPts val="1800"/>
              <a:buChar char="●"/>
            </a:pPr>
            <a:r>
              <a:rPr lang="en" altLang="zh-TW">
                <a:ea typeface="新細明體"/>
              </a:rPr>
              <a:t>Good generalization ability on tasks without much training data</a:t>
            </a:r>
            <a:br>
              <a:rPr lang="en" altLang="zh-TW"/>
            </a:br>
            <a:r>
              <a:rPr lang="en" altLang="zh-TW">
                <a:ea typeface="新細明體"/>
              </a:rPr>
              <a:t>e.g. even </a:t>
            </a:r>
            <a:r>
              <a:rPr lang="en" altLang="zh-TW" b="1">
                <a:ea typeface="新細明體"/>
              </a:rPr>
              <a:t>linear probing</a:t>
            </a:r>
            <a:r>
              <a:rPr lang="en" altLang="zh-TW">
                <a:ea typeface="新細明體"/>
              </a:rPr>
              <a:t> can achieve good performance</a:t>
            </a:r>
            <a:endParaRPr lang="en" altLang="zh-TW">
              <a:ea typeface="新細明體"/>
              <a:cs typeface="Calibri"/>
            </a:endParaRPr>
          </a:p>
          <a:p>
            <a:pPr marL="457200" lvl="0" indent="-342900" algn="l" rtl="0">
              <a:spcBef>
                <a:spcPts val="0"/>
              </a:spcBef>
              <a:spcAft>
                <a:spcPts val="0"/>
              </a:spcAft>
              <a:buSzPts val="1800"/>
              <a:buChar char="●"/>
            </a:pPr>
            <a:r>
              <a:rPr lang="en" altLang="zh-TW">
                <a:ea typeface="新細明體"/>
              </a:rPr>
              <a:t>Efficient sentence-level </a:t>
            </a:r>
            <a:r>
              <a:rPr lang="en" altLang="zh-TW" b="1">
                <a:ea typeface="新細明體"/>
              </a:rPr>
              <a:t>clustering</a:t>
            </a:r>
            <a:r>
              <a:rPr lang="en" altLang="zh-TW">
                <a:ea typeface="新細明體"/>
              </a:rPr>
              <a:t> or </a:t>
            </a:r>
            <a:r>
              <a:rPr lang="en" altLang="zh-TW" b="1">
                <a:ea typeface="新細明體"/>
              </a:rPr>
              <a:t>semantic search</a:t>
            </a:r>
            <a:r>
              <a:rPr lang="en" altLang="zh-TW">
                <a:ea typeface="新細明體"/>
              </a:rPr>
              <a:t> by inner products</a:t>
            </a:r>
            <a:endParaRPr lang="en" altLang="zh-TW">
              <a:ea typeface="新細明體"/>
              <a:cs typeface="Calibri"/>
            </a:endParaRPr>
          </a:p>
          <a:p>
            <a:pPr marL="457200" lvl="0" indent="-342900" algn="l" rtl="0">
              <a:spcBef>
                <a:spcPts val="0"/>
              </a:spcBef>
              <a:spcAft>
                <a:spcPts val="0"/>
              </a:spcAft>
              <a:buSzPts val="1800"/>
              <a:buChar char="●"/>
            </a:pPr>
            <a:r>
              <a:rPr lang="en" altLang="zh-TW">
                <a:ea typeface="新細明體"/>
              </a:rPr>
              <a:t>Measure </a:t>
            </a:r>
            <a:r>
              <a:rPr lang="en" altLang="zh-TW" b="1">
                <a:ea typeface="新細明體"/>
              </a:rPr>
              <a:t>similarities</a:t>
            </a:r>
            <a:r>
              <a:rPr lang="en" altLang="zh-TW">
                <a:ea typeface="新細明體"/>
              </a:rPr>
              <a:t> among sentence pairs</a:t>
            </a:r>
            <a:endParaRPr lang="en" altLang="zh-TW">
              <a:ea typeface="新細明體"/>
              <a:cs typeface="Calibri"/>
            </a:endParaRPr>
          </a:p>
          <a:p>
            <a:pPr marL="457200" lvl="0" indent="-342900" algn="l" rtl="0">
              <a:spcBef>
                <a:spcPts val="0"/>
              </a:spcBef>
              <a:spcAft>
                <a:spcPts val="0"/>
              </a:spcAft>
              <a:buSzPts val="1800"/>
              <a:buChar char="●"/>
            </a:pPr>
            <a:r>
              <a:rPr lang="en" altLang="zh-TW" b="1">
                <a:ea typeface="新細明體"/>
              </a:rPr>
              <a:t>Unsupervised</a:t>
            </a:r>
            <a:r>
              <a:rPr lang="en" altLang="zh-TW">
                <a:ea typeface="新細明體"/>
              </a:rPr>
              <a:t> methods are more desirable in order to be applied to languages beyond English</a:t>
            </a:r>
            <a:endParaRPr lang="en" altLang="zh-TW">
              <a:ea typeface="新細明體"/>
              <a:cs typeface="Calibri"/>
            </a:endParaRPr>
          </a:p>
          <a:p>
            <a:pPr algn="l"/>
            <a:endParaRPr kumimoji="1" lang="zh-TW" altLang="en-US"/>
          </a:p>
        </p:txBody>
      </p:sp>
      <p:sp>
        <p:nvSpPr>
          <p:cNvPr id="4" name="日期版面配置區 3">
            <a:extLst>
              <a:ext uri="{FF2B5EF4-FFF2-40B4-BE49-F238E27FC236}">
                <a16:creationId xmlns:a16="http://schemas.microsoft.com/office/drawing/2014/main" id="{89E80A50-D7BE-8FC8-8F20-8A9F2B9DBB79}"/>
              </a:ext>
            </a:extLst>
          </p:cNvPr>
          <p:cNvSpPr>
            <a:spLocks noGrp="1"/>
          </p:cNvSpPr>
          <p:nvPr>
            <p:ph type="dt" sz="half" idx="10"/>
          </p:nvPr>
        </p:nvSpPr>
        <p:spPr/>
        <p:txBody>
          <a:bodyPr/>
          <a:lstStyle/>
          <a:p>
            <a:endParaRPr lang="en-TW"/>
          </a:p>
        </p:txBody>
      </p:sp>
      <p:sp>
        <p:nvSpPr>
          <p:cNvPr id="5" name="Google Shape;250;p45">
            <a:extLst>
              <a:ext uri="{FF2B5EF4-FFF2-40B4-BE49-F238E27FC236}">
                <a16:creationId xmlns:a16="http://schemas.microsoft.com/office/drawing/2014/main" id="{4347E936-06F4-8A10-BE29-AA0729C4BAB8}"/>
              </a:ext>
            </a:extLst>
          </p:cNvPr>
          <p:cNvSpPr txBox="1"/>
          <p:nvPr/>
        </p:nvSpPr>
        <p:spPr>
          <a:xfrm>
            <a:off x="4124217" y="5407950"/>
            <a:ext cx="74877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TW" sz="1800" i="1">
                <a:solidFill>
                  <a:srgbClr val="4A86E8"/>
                </a:solidFill>
                <a:latin typeface="Open Sans"/>
                <a:ea typeface="Open Sans"/>
                <a:cs typeface="Open Sans"/>
                <a:sym typeface="Open Sans"/>
              </a:rPr>
              <a:t>We will mainly focus on unsupervised methods through this tutorial!</a:t>
            </a:r>
            <a:endParaRPr sz="1800" i="1">
              <a:solidFill>
                <a:srgbClr val="4A86E8"/>
              </a:solidFill>
              <a:latin typeface="Open Sans"/>
              <a:ea typeface="Open Sans"/>
              <a:cs typeface="Open Sans"/>
              <a:sym typeface="Open Sans"/>
            </a:endParaRPr>
          </a:p>
        </p:txBody>
      </p:sp>
    </p:spTree>
    <p:extLst>
      <p:ext uri="{BB962C8B-B14F-4D97-AF65-F5344CB8AC3E}">
        <p14:creationId xmlns:p14="http://schemas.microsoft.com/office/powerpoint/2010/main" val="18712439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A9DD7B2-0669-C0ED-574D-B6A1FB8A279A}"/>
              </a:ext>
            </a:extLst>
          </p:cNvPr>
          <p:cNvSpPr>
            <a:spLocks noGrp="1"/>
          </p:cNvSpPr>
          <p:nvPr>
            <p:ph type="title"/>
          </p:nvPr>
        </p:nvSpPr>
        <p:spPr/>
        <p:txBody>
          <a:bodyPr/>
          <a:lstStyle/>
          <a:p>
            <a:r>
              <a:rPr lang="zh-TW" altLang="zh-TW"/>
              <a:t>Before BERT came out…</a:t>
            </a:r>
            <a:endParaRPr kumimoji="1" lang="zh-TW" altLang="en-US"/>
          </a:p>
        </p:txBody>
      </p:sp>
      <p:sp>
        <p:nvSpPr>
          <p:cNvPr id="3" name="內容版面配置區 2">
            <a:extLst>
              <a:ext uri="{FF2B5EF4-FFF2-40B4-BE49-F238E27FC236}">
                <a16:creationId xmlns:a16="http://schemas.microsoft.com/office/drawing/2014/main" id="{7246B4F7-D1A6-C240-5E11-2ADFCE32E513}"/>
              </a:ext>
            </a:extLst>
          </p:cNvPr>
          <p:cNvSpPr>
            <a:spLocks noGrp="1"/>
          </p:cNvSpPr>
          <p:nvPr>
            <p:ph idx="1"/>
          </p:nvPr>
        </p:nvSpPr>
        <p:spPr/>
        <p:txBody>
          <a:bodyPr/>
          <a:lstStyle/>
          <a:p>
            <a:r>
              <a:rPr lang="en" altLang="zh-TW" u="sng">
                <a:solidFill>
                  <a:schemeClr val="hlink"/>
                </a:solidFill>
                <a:hlinkClick r:id="rId2"/>
              </a:rPr>
              <a:t>Skip-Thought Vectors</a:t>
            </a:r>
            <a:r>
              <a:rPr lang="en" altLang="zh-TW"/>
              <a:t>, NIPS 2016 </a:t>
            </a:r>
            <a:r>
              <a:rPr lang="en" altLang="zh-TW" i="1">
                <a:solidFill>
                  <a:srgbClr val="4A86E8"/>
                </a:solidFill>
              </a:rPr>
              <a:t>-&gt; Next Sentence </a:t>
            </a:r>
            <a:r>
              <a:rPr lang="en" altLang="zh-TW" i="1" err="1">
                <a:solidFill>
                  <a:srgbClr val="4A86E8"/>
                </a:solidFill>
              </a:rPr>
              <a:t>Prdiction</a:t>
            </a:r>
            <a:endParaRPr lang="en" altLang="zh-TW" i="1">
              <a:solidFill>
                <a:srgbClr val="4A86E8"/>
              </a:solidFill>
            </a:endParaRPr>
          </a:p>
          <a:p>
            <a:endParaRPr kumimoji="1" lang="zh-TW" altLang="en-US"/>
          </a:p>
        </p:txBody>
      </p:sp>
      <p:sp>
        <p:nvSpPr>
          <p:cNvPr id="4" name="日期版面配置區 3">
            <a:extLst>
              <a:ext uri="{FF2B5EF4-FFF2-40B4-BE49-F238E27FC236}">
                <a16:creationId xmlns:a16="http://schemas.microsoft.com/office/drawing/2014/main" id="{5ABD1C83-42CC-9B3F-F9DD-8AE37A276AAD}"/>
              </a:ext>
            </a:extLst>
          </p:cNvPr>
          <p:cNvSpPr>
            <a:spLocks noGrp="1"/>
          </p:cNvSpPr>
          <p:nvPr>
            <p:ph type="dt" sz="half" idx="10"/>
          </p:nvPr>
        </p:nvSpPr>
        <p:spPr/>
        <p:txBody>
          <a:bodyPr/>
          <a:lstStyle/>
          <a:p>
            <a:r>
              <a:rPr lang="en" altLang="zh-TW" b="0" i="0" err="1">
                <a:effectLst/>
                <a:latin typeface="+mn-lt"/>
              </a:rPr>
              <a:t>Kiros</a:t>
            </a:r>
            <a:r>
              <a:rPr lang="en" altLang="zh-TW" b="0" i="0">
                <a:effectLst/>
                <a:latin typeface="+mn-lt"/>
              </a:rPr>
              <a:t>, Ryan, et al. "Skip-thought vectors." </a:t>
            </a:r>
            <a:r>
              <a:rPr lang="en" altLang="zh-TW" b="0" i="1">
                <a:effectLst/>
                <a:latin typeface="+mn-lt"/>
              </a:rPr>
              <a:t>Advances in neural information processing systems</a:t>
            </a:r>
            <a:r>
              <a:rPr lang="en" altLang="zh-TW" b="0" i="0">
                <a:effectLst/>
                <a:latin typeface="+mn-lt"/>
              </a:rPr>
              <a:t> 28 (2015).</a:t>
            </a:r>
            <a:endParaRPr lang="en-TW">
              <a:latin typeface="+mn-lt"/>
            </a:endParaRPr>
          </a:p>
        </p:txBody>
      </p:sp>
      <p:pic>
        <p:nvPicPr>
          <p:cNvPr id="5" name="Google Shape;257;p46">
            <a:extLst>
              <a:ext uri="{FF2B5EF4-FFF2-40B4-BE49-F238E27FC236}">
                <a16:creationId xmlns:a16="http://schemas.microsoft.com/office/drawing/2014/main" id="{6506C4BF-7B87-A56F-C7FB-45ACF7B4BEE0}"/>
              </a:ext>
            </a:extLst>
          </p:cNvPr>
          <p:cNvPicPr preferRelativeResize="0"/>
          <p:nvPr/>
        </p:nvPicPr>
        <p:blipFill>
          <a:blip r:embed="rId3">
            <a:alphaModFix/>
          </a:blip>
          <a:stretch>
            <a:fillRect/>
          </a:stretch>
        </p:blipFill>
        <p:spPr>
          <a:xfrm>
            <a:off x="1523998" y="2324387"/>
            <a:ext cx="9144003" cy="2857501"/>
          </a:xfrm>
          <a:prstGeom prst="rect">
            <a:avLst/>
          </a:prstGeom>
          <a:noFill/>
          <a:ln>
            <a:noFill/>
          </a:ln>
        </p:spPr>
      </p:pic>
    </p:spTree>
    <p:extLst>
      <p:ext uri="{BB962C8B-B14F-4D97-AF65-F5344CB8AC3E}">
        <p14:creationId xmlns:p14="http://schemas.microsoft.com/office/powerpoint/2010/main" val="425882243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7E86BDE-ABE2-F730-08DD-3C46B6B1CAA6}"/>
              </a:ext>
            </a:extLst>
          </p:cNvPr>
          <p:cNvSpPr>
            <a:spLocks noGrp="1"/>
          </p:cNvSpPr>
          <p:nvPr>
            <p:ph type="title"/>
          </p:nvPr>
        </p:nvSpPr>
        <p:spPr/>
        <p:txBody>
          <a:bodyPr/>
          <a:lstStyle/>
          <a:p>
            <a:r>
              <a:rPr lang="zh-TW" altLang="zh-TW"/>
              <a:t>Before BERT came out…</a:t>
            </a:r>
            <a:endParaRPr kumimoji="1" lang="zh-TW" altLang="en-US"/>
          </a:p>
        </p:txBody>
      </p:sp>
      <p:sp>
        <p:nvSpPr>
          <p:cNvPr id="3" name="內容版面配置區 2">
            <a:extLst>
              <a:ext uri="{FF2B5EF4-FFF2-40B4-BE49-F238E27FC236}">
                <a16:creationId xmlns:a16="http://schemas.microsoft.com/office/drawing/2014/main" id="{BBF44E75-7D97-6219-BD69-D84411D1EE4A}"/>
              </a:ext>
            </a:extLst>
          </p:cNvPr>
          <p:cNvSpPr>
            <a:spLocks noGrp="1"/>
          </p:cNvSpPr>
          <p:nvPr>
            <p:ph idx="1"/>
          </p:nvPr>
        </p:nvSpPr>
        <p:spPr/>
        <p:txBody>
          <a:bodyPr/>
          <a:lstStyle/>
          <a:p>
            <a:r>
              <a:rPr lang="en" altLang="zh-TW"/>
              <a:t>Quick-Thought vectors, ICLR 2018 </a:t>
            </a:r>
            <a:r>
              <a:rPr lang="en" altLang="zh-TW" i="1">
                <a:solidFill>
                  <a:srgbClr val="4A86E8"/>
                </a:solidFill>
              </a:rPr>
              <a:t>-&gt; Next Sentence </a:t>
            </a:r>
            <a:r>
              <a:rPr lang="en" altLang="zh-TW" i="1" err="1">
                <a:solidFill>
                  <a:srgbClr val="4A86E8"/>
                </a:solidFill>
              </a:rPr>
              <a:t>Prdiction</a:t>
            </a:r>
            <a:r>
              <a:rPr lang="en" altLang="zh-TW" i="1">
                <a:solidFill>
                  <a:srgbClr val="4A86E8"/>
                </a:solidFill>
              </a:rPr>
              <a:t> w/o Decoder</a:t>
            </a:r>
            <a:endParaRPr lang="en" altLang="zh-TW"/>
          </a:p>
          <a:p>
            <a:endParaRPr kumimoji="1" lang="zh-TW" altLang="en-US"/>
          </a:p>
        </p:txBody>
      </p:sp>
      <p:sp>
        <p:nvSpPr>
          <p:cNvPr id="4" name="日期版面配置區 3">
            <a:extLst>
              <a:ext uri="{FF2B5EF4-FFF2-40B4-BE49-F238E27FC236}">
                <a16:creationId xmlns:a16="http://schemas.microsoft.com/office/drawing/2014/main" id="{876C512A-F3EF-2F15-86F6-F2BF61FF1F82}"/>
              </a:ext>
            </a:extLst>
          </p:cNvPr>
          <p:cNvSpPr>
            <a:spLocks noGrp="1"/>
          </p:cNvSpPr>
          <p:nvPr>
            <p:ph type="dt" sz="half" idx="10"/>
          </p:nvPr>
        </p:nvSpPr>
        <p:spPr/>
        <p:txBody>
          <a:bodyPr/>
          <a:lstStyle/>
          <a:p>
            <a:r>
              <a:rPr lang="en" altLang="zh-TW" b="0" i="0" err="1">
                <a:effectLst/>
                <a:latin typeface="+mn-lt"/>
              </a:rPr>
              <a:t>Logeswaran</a:t>
            </a:r>
            <a:r>
              <a:rPr lang="en" altLang="zh-TW" b="0" i="0">
                <a:effectLst/>
                <a:latin typeface="+mn-lt"/>
              </a:rPr>
              <a:t>, </a:t>
            </a:r>
            <a:r>
              <a:rPr lang="en" altLang="zh-TW" b="0" i="0" err="1">
                <a:effectLst/>
                <a:latin typeface="+mn-lt"/>
              </a:rPr>
              <a:t>Lajanugen</a:t>
            </a:r>
            <a:r>
              <a:rPr lang="en" altLang="zh-TW" b="0" i="0">
                <a:effectLst/>
                <a:latin typeface="+mn-lt"/>
              </a:rPr>
              <a:t>, and </a:t>
            </a:r>
            <a:r>
              <a:rPr lang="en" altLang="zh-TW" b="0" i="0" err="1">
                <a:effectLst/>
                <a:latin typeface="+mn-lt"/>
              </a:rPr>
              <a:t>Honglak</a:t>
            </a:r>
            <a:r>
              <a:rPr lang="en" altLang="zh-TW" b="0" i="0">
                <a:effectLst/>
                <a:latin typeface="+mn-lt"/>
              </a:rPr>
              <a:t> Lee. "An efficient framework for learning sentence representations." </a:t>
            </a:r>
            <a:r>
              <a:rPr lang="en" altLang="zh-TW" b="0" i="1">
                <a:effectLst/>
                <a:latin typeface="+mn-lt"/>
              </a:rPr>
              <a:t>International Conference on Learning Representations</a:t>
            </a:r>
            <a:r>
              <a:rPr lang="en" altLang="zh-TW" b="0" i="0">
                <a:effectLst/>
                <a:latin typeface="+mn-lt"/>
              </a:rPr>
              <a:t>. 2018.</a:t>
            </a:r>
            <a:endParaRPr lang="en-TW">
              <a:latin typeface="+mn-lt"/>
            </a:endParaRPr>
          </a:p>
        </p:txBody>
      </p:sp>
      <p:pic>
        <p:nvPicPr>
          <p:cNvPr id="5" name="Google Shape;262;p47">
            <a:extLst>
              <a:ext uri="{FF2B5EF4-FFF2-40B4-BE49-F238E27FC236}">
                <a16:creationId xmlns:a16="http://schemas.microsoft.com/office/drawing/2014/main" id="{D464A500-44A1-F577-A9F3-1D948EE72F69}"/>
              </a:ext>
            </a:extLst>
          </p:cNvPr>
          <p:cNvPicPr preferRelativeResize="0"/>
          <p:nvPr/>
        </p:nvPicPr>
        <p:blipFill>
          <a:blip r:embed="rId2">
            <a:alphaModFix/>
          </a:blip>
          <a:stretch>
            <a:fillRect/>
          </a:stretch>
        </p:blipFill>
        <p:spPr>
          <a:xfrm>
            <a:off x="2548513" y="2476547"/>
            <a:ext cx="7094973" cy="3221825"/>
          </a:xfrm>
          <a:prstGeom prst="rect">
            <a:avLst/>
          </a:prstGeom>
          <a:noFill/>
          <a:ln>
            <a:noFill/>
          </a:ln>
        </p:spPr>
      </p:pic>
    </p:spTree>
    <p:extLst>
      <p:ext uri="{BB962C8B-B14F-4D97-AF65-F5344CB8AC3E}">
        <p14:creationId xmlns:p14="http://schemas.microsoft.com/office/powerpoint/2010/main" val="326648931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Google Shape;270;p48"/>
          <p:cNvSpPr txBox="1">
            <a:spLocks noGrp="1"/>
          </p:cNvSpPr>
          <p:nvPr>
            <p:ph type="title"/>
          </p:nvPr>
        </p:nvSpPr>
        <p:spPr>
          <a:xfrm>
            <a:off x="415600" y="593367"/>
            <a:ext cx="11360800" cy="943200"/>
          </a:xfrm>
          <a:prstGeom prst="rect">
            <a:avLst/>
          </a:prstGeom>
        </p:spPr>
        <p:txBody>
          <a:bodyPr spcFirstLastPara="1" vert="horz" wrap="square" lIns="121900" tIns="121900" rIns="121900" bIns="121900" rtlCol="0" anchor="t" anchorCtr="0">
            <a:noAutofit/>
          </a:bodyPr>
          <a:lstStyle/>
          <a:p>
            <a:endParaRPr/>
          </a:p>
        </p:txBody>
      </p:sp>
      <p:sp>
        <p:nvSpPr>
          <p:cNvPr id="271" name="Google Shape;271;p48"/>
          <p:cNvSpPr txBox="1">
            <a:spLocks noGrp="1"/>
          </p:cNvSpPr>
          <p:nvPr>
            <p:ph type="body" idx="1"/>
          </p:nvPr>
        </p:nvSpPr>
        <p:spPr>
          <a:xfrm>
            <a:off x="415600" y="1688433"/>
            <a:ext cx="11360800" cy="4403600"/>
          </a:xfrm>
          <a:prstGeom prst="rect">
            <a:avLst/>
          </a:prstGeom>
        </p:spPr>
        <p:txBody>
          <a:bodyPr spcFirstLastPara="1" vert="horz" wrap="square" lIns="121900" tIns="121900" rIns="121900" bIns="121900" rtlCol="0" anchor="t" anchorCtr="0">
            <a:noAutofit/>
          </a:bodyPr>
          <a:lstStyle/>
          <a:p>
            <a:pPr marL="0" indent="0">
              <a:spcAft>
                <a:spcPts val="1600"/>
              </a:spcAft>
              <a:buNone/>
            </a:pPr>
            <a:endParaRPr/>
          </a:p>
        </p:txBody>
      </p:sp>
      <p:pic>
        <p:nvPicPr>
          <p:cNvPr id="272" name="Google Shape;272;p48"/>
          <p:cNvPicPr preferRelativeResize="0"/>
          <p:nvPr/>
        </p:nvPicPr>
        <p:blipFill>
          <a:blip r:embed="rId3">
            <a:alphaModFix/>
          </a:blip>
          <a:stretch>
            <a:fillRect/>
          </a:stretch>
        </p:blipFill>
        <p:spPr>
          <a:xfrm>
            <a:off x="1" y="-1"/>
            <a:ext cx="12192001" cy="6853673"/>
          </a:xfrm>
          <a:prstGeom prst="rect">
            <a:avLst/>
          </a:prstGeom>
          <a:noFill/>
          <a:ln>
            <a:noFill/>
          </a:ln>
        </p:spPr>
      </p:pic>
      <p:sp>
        <p:nvSpPr>
          <p:cNvPr id="273" name="Google Shape;273;p48"/>
          <p:cNvSpPr txBox="1"/>
          <p:nvPr/>
        </p:nvSpPr>
        <p:spPr>
          <a:xfrm>
            <a:off x="7700008" y="6422825"/>
            <a:ext cx="4427823" cy="430847"/>
          </a:xfrm>
          <a:prstGeom prst="rect">
            <a:avLst/>
          </a:prstGeom>
          <a:noFill/>
          <a:ln>
            <a:noFill/>
          </a:ln>
        </p:spPr>
        <p:txBody>
          <a:bodyPr spcFirstLastPara="1" wrap="square" lIns="121900" tIns="121900" rIns="121900" bIns="121900" anchor="t" anchorCtr="0">
            <a:spAutoFit/>
          </a:bodyPr>
          <a:lstStyle/>
          <a:p>
            <a:r>
              <a:rPr lang="en-US" altLang="zh-TW" sz="1200" u="sng">
                <a:solidFill>
                  <a:schemeClr val="hlink"/>
                </a:solidFill>
                <a:latin typeface="Calibri" panose="020F0502020204030204" pitchFamily="34" charset="0"/>
                <a:ea typeface="Open Sans"/>
                <a:cs typeface="Calibri" panose="020F0502020204030204" pitchFamily="34" charset="0"/>
                <a:sym typeface="Open Sans"/>
                <a:hlinkClick r:id="rId4"/>
              </a:rPr>
              <a:t>https://leemeng.tw/attack_on_bert_transfer_learning_in_nlp.html</a:t>
            </a:r>
            <a:endParaRPr sz="1200">
              <a:solidFill>
                <a:schemeClr val="lt1"/>
              </a:solidFill>
              <a:latin typeface="Calibri" panose="020F0502020204030204" pitchFamily="34" charset="0"/>
              <a:ea typeface="Open Sans"/>
              <a:cs typeface="Calibri" panose="020F0502020204030204" pitchFamily="34" charset="0"/>
              <a:sym typeface="Open Sans"/>
            </a:endParaRPr>
          </a:p>
        </p:txBody>
      </p:sp>
      <p:sp>
        <p:nvSpPr>
          <p:cNvPr id="274" name="Google Shape;274;p48"/>
          <p:cNvSpPr txBox="1"/>
          <p:nvPr/>
        </p:nvSpPr>
        <p:spPr>
          <a:xfrm>
            <a:off x="292600" y="320033"/>
            <a:ext cx="3191200" cy="902835"/>
          </a:xfrm>
          <a:prstGeom prst="rect">
            <a:avLst/>
          </a:prstGeom>
          <a:noFill/>
          <a:ln>
            <a:noFill/>
          </a:ln>
        </p:spPr>
        <p:txBody>
          <a:bodyPr spcFirstLastPara="1" wrap="square" lIns="121900" tIns="121900" rIns="121900" bIns="121900" anchor="t" anchorCtr="0">
            <a:spAutoFit/>
          </a:bodyPr>
          <a:lstStyle/>
          <a:p>
            <a:r>
              <a:rPr lang="en-US" altLang="zh-TW" sz="4267" b="1">
                <a:solidFill>
                  <a:schemeClr val="lt1"/>
                </a:solidFill>
                <a:ea typeface="Open Sans"/>
                <a:cs typeface="Open Sans"/>
                <a:sym typeface="Open Sans"/>
              </a:rPr>
              <a:t>Oct 2018:</a:t>
            </a:r>
            <a:endParaRPr sz="4267" b="1">
              <a:solidFill>
                <a:schemeClr val="lt1"/>
              </a:solidFill>
              <a:ea typeface="Open Sans"/>
              <a:cs typeface="Open Sans"/>
              <a:sym typeface="Open Sans"/>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C4A9B85-8A97-5457-87D8-226E74A8A177}"/>
              </a:ext>
            </a:extLst>
          </p:cNvPr>
          <p:cNvSpPr>
            <a:spLocks noGrp="1"/>
          </p:cNvSpPr>
          <p:nvPr>
            <p:ph type="title"/>
          </p:nvPr>
        </p:nvSpPr>
        <p:spPr/>
        <p:txBody>
          <a:bodyPr/>
          <a:lstStyle/>
          <a:p>
            <a:r>
              <a:rPr lang="zh-TW" altLang="zh-TW" sz="3600"/>
              <a:t>How to obtain sentence representations from BERT? </a:t>
            </a:r>
            <a:endParaRPr kumimoji="1" lang="zh-TW" altLang="en-US"/>
          </a:p>
        </p:txBody>
      </p:sp>
      <p:sp>
        <p:nvSpPr>
          <p:cNvPr id="3" name="內容版面配置區 2">
            <a:extLst>
              <a:ext uri="{FF2B5EF4-FFF2-40B4-BE49-F238E27FC236}">
                <a16:creationId xmlns:a16="http://schemas.microsoft.com/office/drawing/2014/main" id="{39D05476-B068-FAF9-A96C-E0E5AD2749B1}"/>
              </a:ext>
            </a:extLst>
          </p:cNvPr>
          <p:cNvSpPr>
            <a:spLocks noGrp="1"/>
          </p:cNvSpPr>
          <p:nvPr>
            <p:ph idx="1"/>
          </p:nvPr>
        </p:nvSpPr>
        <p:spPr/>
        <p:txBody>
          <a:bodyPr/>
          <a:lstStyle/>
          <a:p>
            <a:pPr marL="457200" lvl="0" indent="-342900" algn="l" rtl="0">
              <a:spcBef>
                <a:spcPts val="0"/>
              </a:spcBef>
              <a:spcAft>
                <a:spcPts val="0"/>
              </a:spcAft>
              <a:buSzPts val="1800"/>
              <a:buChar char="●"/>
            </a:pPr>
            <a:r>
              <a:rPr lang="en" altLang="zh-TW"/>
              <a:t>It cannot be trivially obtained from token-level representations</a:t>
            </a:r>
          </a:p>
          <a:p>
            <a:pPr marL="457200" lvl="0" indent="-342900" algn="l" rtl="0">
              <a:spcBef>
                <a:spcPts val="0"/>
              </a:spcBef>
              <a:spcAft>
                <a:spcPts val="0"/>
              </a:spcAft>
              <a:buSzPts val="1800"/>
              <a:buChar char="●"/>
            </a:pPr>
            <a:r>
              <a:rPr lang="en" altLang="zh-TW"/>
              <a:t>Average pooling performs even worse than avg. </a:t>
            </a:r>
            <a:r>
              <a:rPr lang="en" altLang="zh-TW" err="1"/>
              <a:t>GloVe</a:t>
            </a:r>
            <a:r>
              <a:rPr lang="en" altLang="zh-TW"/>
              <a:t> embeddings</a:t>
            </a:r>
          </a:p>
          <a:p>
            <a:endParaRPr kumimoji="1" lang="zh-TW" altLang="en-US"/>
          </a:p>
        </p:txBody>
      </p:sp>
      <p:sp>
        <p:nvSpPr>
          <p:cNvPr id="4" name="日期版面配置區 3">
            <a:extLst>
              <a:ext uri="{FF2B5EF4-FFF2-40B4-BE49-F238E27FC236}">
                <a16:creationId xmlns:a16="http://schemas.microsoft.com/office/drawing/2014/main" id="{0D936EFC-9EBC-4273-5234-D84DB07B775F}"/>
              </a:ext>
            </a:extLst>
          </p:cNvPr>
          <p:cNvSpPr>
            <a:spLocks noGrp="1"/>
          </p:cNvSpPr>
          <p:nvPr>
            <p:ph type="dt" sz="half" idx="10"/>
          </p:nvPr>
        </p:nvSpPr>
        <p:spPr/>
        <p:txBody>
          <a:bodyPr/>
          <a:lstStyle/>
          <a:p>
            <a:r>
              <a:rPr lang="en" altLang="zh-TW" b="0" i="0">
                <a:effectLst/>
                <a:latin typeface="+mn-lt"/>
              </a:rPr>
              <a:t>Li, </a:t>
            </a:r>
            <a:r>
              <a:rPr lang="en" altLang="zh-TW" b="0" i="0" err="1">
                <a:effectLst/>
                <a:latin typeface="+mn-lt"/>
              </a:rPr>
              <a:t>Bohan</a:t>
            </a:r>
            <a:r>
              <a:rPr lang="en" altLang="zh-TW" b="0" i="0">
                <a:effectLst/>
                <a:latin typeface="+mn-lt"/>
              </a:rPr>
              <a:t>, et al. "On the Sentence Embeddings from Pre-trained Language Models." </a:t>
            </a:r>
            <a:r>
              <a:rPr lang="en" altLang="zh-TW" b="0" i="1">
                <a:effectLst/>
                <a:latin typeface="+mn-lt"/>
              </a:rPr>
              <a:t>Proceedings of the 2020 Conference on Empirical Methods in Natural Language Processing (EMNLP)</a:t>
            </a:r>
            <a:r>
              <a:rPr lang="en" altLang="zh-TW" b="0" i="0">
                <a:effectLst/>
                <a:latin typeface="+mn-lt"/>
              </a:rPr>
              <a:t>. 2020.</a:t>
            </a:r>
            <a:endParaRPr lang="en-TW">
              <a:latin typeface="+mn-lt"/>
            </a:endParaRPr>
          </a:p>
        </p:txBody>
      </p:sp>
      <p:pic>
        <p:nvPicPr>
          <p:cNvPr id="5" name="Google Shape;281;p49">
            <a:extLst>
              <a:ext uri="{FF2B5EF4-FFF2-40B4-BE49-F238E27FC236}">
                <a16:creationId xmlns:a16="http://schemas.microsoft.com/office/drawing/2014/main" id="{572B4BFB-CCA8-41ED-10A1-A055863124A0}"/>
              </a:ext>
            </a:extLst>
          </p:cNvPr>
          <p:cNvPicPr preferRelativeResize="0">
            <a:picLocks noChangeAspect="1"/>
          </p:cNvPicPr>
          <p:nvPr/>
        </p:nvPicPr>
        <p:blipFill>
          <a:blip r:embed="rId2">
            <a:alphaModFix/>
          </a:blip>
          <a:stretch>
            <a:fillRect/>
          </a:stretch>
        </p:blipFill>
        <p:spPr>
          <a:xfrm>
            <a:off x="1370459" y="2684298"/>
            <a:ext cx="9451082" cy="1770823"/>
          </a:xfrm>
          <a:prstGeom prst="rect">
            <a:avLst/>
          </a:prstGeom>
          <a:noFill/>
          <a:ln>
            <a:noFill/>
          </a:ln>
        </p:spPr>
      </p:pic>
    </p:spTree>
    <p:extLst>
      <p:ext uri="{BB962C8B-B14F-4D97-AF65-F5344CB8AC3E}">
        <p14:creationId xmlns:p14="http://schemas.microsoft.com/office/powerpoint/2010/main" val="330355792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7331A20-C6B3-CD3D-4355-AB6138597313}"/>
              </a:ext>
            </a:extLst>
          </p:cNvPr>
          <p:cNvSpPr>
            <a:spLocks noGrp="1"/>
          </p:cNvSpPr>
          <p:nvPr>
            <p:ph type="title"/>
          </p:nvPr>
        </p:nvSpPr>
        <p:spPr/>
        <p:txBody>
          <a:bodyPr/>
          <a:lstStyle/>
          <a:p>
            <a:r>
              <a:rPr lang="zh-TW" altLang="zh-TW"/>
              <a:t>Anisotropy problem in BER</a:t>
            </a:r>
            <a:r>
              <a:rPr lang="en-US" altLang="zh-TW"/>
              <a:t>T’s</a:t>
            </a:r>
            <a:r>
              <a:rPr lang="zh-TW" altLang="zh-TW"/>
              <a:t> repr</a:t>
            </a:r>
            <a:r>
              <a:rPr lang="en-US" altLang="zh-TW" err="1"/>
              <a:t>esentation</a:t>
            </a:r>
            <a:r>
              <a:rPr lang="zh-TW" altLang="zh-TW"/>
              <a:t> space</a:t>
            </a:r>
            <a:endParaRPr kumimoji="1" lang="zh-TW" altLang="en-US"/>
          </a:p>
        </p:txBody>
      </p:sp>
      <p:sp>
        <p:nvSpPr>
          <p:cNvPr id="3" name="內容版面配置區 2">
            <a:extLst>
              <a:ext uri="{FF2B5EF4-FFF2-40B4-BE49-F238E27FC236}">
                <a16:creationId xmlns:a16="http://schemas.microsoft.com/office/drawing/2014/main" id="{405BE612-3015-1534-94BA-90DDB26E068B}"/>
              </a:ext>
            </a:extLst>
          </p:cNvPr>
          <p:cNvSpPr>
            <a:spLocks noGrp="1"/>
          </p:cNvSpPr>
          <p:nvPr>
            <p:ph idx="1"/>
          </p:nvPr>
        </p:nvSpPr>
        <p:spPr>
          <a:xfrm>
            <a:off x="4468872" y="1219200"/>
            <a:ext cx="6884928" cy="4957763"/>
          </a:xfrm>
        </p:spPr>
        <p:txBody>
          <a:bodyPr vert="horz" lIns="91440" tIns="45720" rIns="91440" bIns="45720" rtlCol="0" anchor="t">
            <a:normAutofit/>
          </a:bodyPr>
          <a:lstStyle/>
          <a:p>
            <a:pPr marL="457200" lvl="0" indent="-342900" algn="l" rtl="0">
              <a:spcBef>
                <a:spcPts val="0"/>
              </a:spcBef>
              <a:spcAft>
                <a:spcPts val="0"/>
              </a:spcAft>
              <a:buSzPts val="1800"/>
              <a:buChar char="●"/>
            </a:pPr>
            <a:r>
              <a:rPr lang="en" altLang="zh-TW" b="1"/>
              <a:t>Representation degeneration</a:t>
            </a:r>
            <a:r>
              <a:rPr lang="en" altLang="zh-TW"/>
              <a:t>: </a:t>
            </a:r>
            <a:br>
              <a:rPr lang="en" altLang="zh-TW"/>
            </a:br>
            <a:r>
              <a:rPr lang="en" altLang="zh-TW"/>
              <a:t>the learned embeddings occupy a narrow cone in the vector space</a:t>
            </a:r>
          </a:p>
          <a:p>
            <a:pPr marL="457200" lvl="0" indent="-342900" algn="l" rtl="0">
              <a:spcBef>
                <a:spcPts val="0"/>
              </a:spcBef>
              <a:spcAft>
                <a:spcPts val="0"/>
              </a:spcAft>
              <a:buSzPts val="1800"/>
              <a:buChar char="●"/>
            </a:pPr>
            <a:r>
              <a:rPr lang="en" altLang="zh-TW"/>
              <a:t>Limits the expressiveness of the vector space.</a:t>
            </a:r>
          </a:p>
          <a:p>
            <a:pPr algn="l"/>
            <a:endParaRPr kumimoji="1" lang="zh-TW" altLang="en-US"/>
          </a:p>
        </p:txBody>
      </p:sp>
      <p:sp>
        <p:nvSpPr>
          <p:cNvPr id="4" name="日期版面配置區 3">
            <a:extLst>
              <a:ext uri="{FF2B5EF4-FFF2-40B4-BE49-F238E27FC236}">
                <a16:creationId xmlns:a16="http://schemas.microsoft.com/office/drawing/2014/main" id="{D5172CCD-24E6-9C2F-CE82-0C72C95D73DD}"/>
              </a:ext>
            </a:extLst>
          </p:cNvPr>
          <p:cNvSpPr>
            <a:spLocks noGrp="1"/>
          </p:cNvSpPr>
          <p:nvPr>
            <p:ph type="dt" sz="half" idx="10"/>
          </p:nvPr>
        </p:nvSpPr>
        <p:spPr>
          <a:xfrm>
            <a:off x="838200" y="6176963"/>
            <a:ext cx="10942320" cy="365125"/>
          </a:xfrm>
        </p:spPr>
        <p:txBody>
          <a:bodyPr/>
          <a:lstStyle/>
          <a:p>
            <a:r>
              <a:rPr lang="en" altLang="zh-TW" b="0" i="0">
                <a:effectLst/>
              </a:rPr>
              <a:t>Gao, Jun, et al. "Representation Degeneration Problem in Training Natural Language Generation Models." </a:t>
            </a:r>
            <a:r>
              <a:rPr lang="en" altLang="zh-TW" b="0" i="1">
                <a:effectLst/>
              </a:rPr>
              <a:t>International Conference on Learning Representations</a:t>
            </a:r>
            <a:r>
              <a:rPr lang="en" altLang="zh-TW" b="0" i="0">
                <a:effectLst/>
              </a:rPr>
              <a:t>. 2018.</a:t>
            </a:r>
          </a:p>
          <a:p>
            <a:r>
              <a:rPr lang="en" altLang="zh-TW" b="0" i="0" err="1">
                <a:effectLst/>
              </a:rPr>
              <a:t>Ethayarajh</a:t>
            </a:r>
            <a:r>
              <a:rPr lang="en" altLang="zh-TW" b="0" i="0">
                <a:effectLst/>
              </a:rPr>
              <a:t>, Kawin. "How Contextual are Contextualized Word Representations? Comparing the Geometry of BERT, </a:t>
            </a:r>
            <a:r>
              <a:rPr lang="en" altLang="zh-TW" b="0" i="0" err="1">
                <a:effectLst/>
              </a:rPr>
              <a:t>ELMo</a:t>
            </a:r>
            <a:r>
              <a:rPr lang="en" altLang="zh-TW" b="0" i="0">
                <a:effectLst/>
              </a:rPr>
              <a:t>, and GPT-2 Embeddings." </a:t>
            </a:r>
            <a:r>
              <a:rPr lang="en" altLang="zh-TW" b="0" i="1">
                <a:effectLst/>
              </a:rPr>
              <a:t>Proceedings of the 2019 Conference on Empirical Methods in Natural Language Processing and the 9th International Joint Conference on Natural Language Processing (EMNLP-IJCNLP)</a:t>
            </a:r>
            <a:r>
              <a:rPr lang="en" altLang="zh-TW" b="0" i="0">
                <a:effectLst/>
              </a:rPr>
              <a:t>. 2019.</a:t>
            </a:r>
          </a:p>
          <a:p>
            <a:r>
              <a:rPr lang="en" altLang="zh-TW" b="0" i="0">
                <a:effectLst/>
              </a:rPr>
              <a:t>Wang, </a:t>
            </a:r>
            <a:r>
              <a:rPr lang="en" altLang="zh-TW" b="0" i="0" err="1">
                <a:effectLst/>
              </a:rPr>
              <a:t>Lingxiao</a:t>
            </a:r>
            <a:r>
              <a:rPr lang="en" altLang="zh-TW" b="0" i="0">
                <a:effectLst/>
              </a:rPr>
              <a:t>, et al. "Improving neural language generation with spectrum control." </a:t>
            </a:r>
            <a:r>
              <a:rPr lang="en" altLang="zh-TW" b="0" i="1">
                <a:effectLst/>
              </a:rPr>
              <a:t>International Conference on Learning Representations</a:t>
            </a:r>
            <a:r>
              <a:rPr lang="en" altLang="zh-TW" b="0" i="0">
                <a:effectLst/>
              </a:rPr>
              <a:t>. 2019.</a:t>
            </a:r>
            <a:endParaRPr lang="en-TW"/>
          </a:p>
        </p:txBody>
      </p:sp>
      <p:pic>
        <p:nvPicPr>
          <p:cNvPr id="5" name="Google Shape;290;p50">
            <a:extLst>
              <a:ext uri="{FF2B5EF4-FFF2-40B4-BE49-F238E27FC236}">
                <a16:creationId xmlns:a16="http://schemas.microsoft.com/office/drawing/2014/main" id="{BBAFF6DE-6B7F-E4F6-BC64-17B46F6DD7E5}"/>
              </a:ext>
            </a:extLst>
          </p:cNvPr>
          <p:cNvPicPr preferRelativeResize="0"/>
          <p:nvPr/>
        </p:nvPicPr>
        <p:blipFill>
          <a:blip r:embed="rId2">
            <a:alphaModFix/>
          </a:blip>
          <a:stretch>
            <a:fillRect/>
          </a:stretch>
        </p:blipFill>
        <p:spPr>
          <a:xfrm>
            <a:off x="838200" y="1342616"/>
            <a:ext cx="3630672" cy="3016253"/>
          </a:xfrm>
          <a:prstGeom prst="rect">
            <a:avLst/>
          </a:prstGeom>
          <a:noFill/>
          <a:ln>
            <a:noFill/>
          </a:ln>
        </p:spPr>
      </p:pic>
    </p:spTree>
    <p:extLst>
      <p:ext uri="{BB962C8B-B14F-4D97-AF65-F5344CB8AC3E}">
        <p14:creationId xmlns:p14="http://schemas.microsoft.com/office/powerpoint/2010/main" val="7394251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線單箭頭接點 3">
            <a:extLst>
              <a:ext uri="{FF2B5EF4-FFF2-40B4-BE49-F238E27FC236}">
                <a16:creationId xmlns:a16="http://schemas.microsoft.com/office/drawing/2014/main" id="{C666F46C-4DF8-4325-8713-F9B93D1357D1}"/>
              </a:ext>
            </a:extLst>
          </p:cNvPr>
          <p:cNvCxnSpPr>
            <a:cxnSpLocks/>
          </p:cNvCxnSpPr>
          <p:nvPr/>
        </p:nvCxnSpPr>
        <p:spPr>
          <a:xfrm>
            <a:off x="3715644" y="2456508"/>
            <a:ext cx="380217" cy="0"/>
          </a:xfrm>
          <a:prstGeom prst="straightConnector1">
            <a:avLst/>
          </a:prstGeom>
          <a:noFill/>
          <a:ln w="38100" cap="flat" cmpd="sng" algn="ctr">
            <a:solidFill>
              <a:sysClr val="windowText" lastClr="000000"/>
            </a:solidFill>
            <a:prstDash val="solid"/>
            <a:miter lim="800000"/>
            <a:tailEnd type="triangle"/>
          </a:ln>
          <a:effectLst/>
        </p:spPr>
      </p:cxnSp>
      <p:pic>
        <p:nvPicPr>
          <p:cNvPr id="5" name="Picture 2" descr="ãdocumentãçåçæå°çµæ">
            <a:extLst>
              <a:ext uri="{FF2B5EF4-FFF2-40B4-BE49-F238E27FC236}">
                <a16:creationId xmlns:a16="http://schemas.microsoft.com/office/drawing/2014/main" id="{A0DE37FC-196E-477B-8C6F-2F6764E23B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23917" y="4742020"/>
            <a:ext cx="841606" cy="896798"/>
          </a:xfrm>
          <a:prstGeom prst="rect">
            <a:avLst/>
          </a:prstGeom>
          <a:noFill/>
          <a:extLst>
            <a:ext uri="{909E8E84-426E-40DD-AFC4-6F175D3DCCD1}">
              <a14:hiddenFill xmlns:a14="http://schemas.microsoft.com/office/drawing/2010/main">
                <a:solidFill>
                  <a:srgbClr val="FFFFFF"/>
                </a:solidFill>
              </a14:hiddenFill>
            </a:ext>
          </a:extLst>
        </p:spPr>
      </p:pic>
      <p:cxnSp>
        <p:nvCxnSpPr>
          <p:cNvPr id="6" name="直線單箭頭接點 5">
            <a:extLst>
              <a:ext uri="{FF2B5EF4-FFF2-40B4-BE49-F238E27FC236}">
                <a16:creationId xmlns:a16="http://schemas.microsoft.com/office/drawing/2014/main" id="{1FA07CCE-001F-4579-8155-49E95443B96C}"/>
              </a:ext>
            </a:extLst>
          </p:cNvPr>
          <p:cNvCxnSpPr>
            <a:cxnSpLocks/>
          </p:cNvCxnSpPr>
          <p:nvPr/>
        </p:nvCxnSpPr>
        <p:spPr>
          <a:xfrm>
            <a:off x="5368146" y="2473874"/>
            <a:ext cx="514696" cy="0"/>
          </a:xfrm>
          <a:prstGeom prst="straightConnector1">
            <a:avLst/>
          </a:prstGeom>
          <a:noFill/>
          <a:ln w="38100" cap="flat" cmpd="sng" algn="ctr">
            <a:solidFill>
              <a:sysClr val="windowText" lastClr="000000"/>
            </a:solidFill>
            <a:prstDash val="solid"/>
            <a:miter lim="800000"/>
            <a:tailEnd type="triangle"/>
          </a:ln>
          <a:effectLst/>
        </p:spPr>
      </p:cxnSp>
      <p:sp>
        <p:nvSpPr>
          <p:cNvPr id="8" name="Google Shape;111;p27">
            <a:extLst>
              <a:ext uri="{FF2B5EF4-FFF2-40B4-BE49-F238E27FC236}">
                <a16:creationId xmlns:a16="http://schemas.microsoft.com/office/drawing/2014/main" id="{502E6555-526F-45B6-9B9F-D78150567D2F}"/>
              </a:ext>
            </a:extLst>
          </p:cNvPr>
          <p:cNvSpPr/>
          <p:nvPr/>
        </p:nvSpPr>
        <p:spPr>
          <a:xfrm>
            <a:off x="4207853" y="2133152"/>
            <a:ext cx="1077027" cy="701694"/>
          </a:xfrm>
          <a:custGeom>
            <a:avLst/>
            <a:gdLst/>
            <a:ahLst/>
            <a:cxnLst/>
            <a:rect l="l" t="t" r="r" b="b"/>
            <a:pathLst>
              <a:path w="20765" h="21427" extrusionOk="0">
                <a:moveTo>
                  <a:pt x="7654" y="1"/>
                </a:moveTo>
                <a:cubicBezTo>
                  <a:pt x="6294" y="20"/>
                  <a:pt x="4753" y="903"/>
                  <a:pt x="4110" y="2532"/>
                </a:cubicBezTo>
                <a:cubicBezTo>
                  <a:pt x="4110" y="2532"/>
                  <a:pt x="4104" y="2532"/>
                  <a:pt x="4104" y="2532"/>
                </a:cubicBezTo>
                <a:cubicBezTo>
                  <a:pt x="3722" y="3624"/>
                  <a:pt x="3929" y="4445"/>
                  <a:pt x="3945" y="4495"/>
                </a:cubicBezTo>
                <a:cubicBezTo>
                  <a:pt x="3976" y="4602"/>
                  <a:pt x="3935" y="4724"/>
                  <a:pt x="3855" y="4767"/>
                </a:cubicBezTo>
                <a:cubicBezTo>
                  <a:pt x="3839" y="4774"/>
                  <a:pt x="3828" y="4781"/>
                  <a:pt x="3812" y="4781"/>
                </a:cubicBezTo>
                <a:cubicBezTo>
                  <a:pt x="3743" y="4788"/>
                  <a:pt x="3679" y="4730"/>
                  <a:pt x="3653" y="4644"/>
                </a:cubicBezTo>
                <a:cubicBezTo>
                  <a:pt x="3642" y="4595"/>
                  <a:pt x="3430" y="3790"/>
                  <a:pt x="3722" y="2691"/>
                </a:cubicBezTo>
                <a:cubicBezTo>
                  <a:pt x="3754" y="2562"/>
                  <a:pt x="3690" y="2425"/>
                  <a:pt x="3590" y="2425"/>
                </a:cubicBezTo>
                <a:cubicBezTo>
                  <a:pt x="1950" y="2425"/>
                  <a:pt x="273" y="5524"/>
                  <a:pt x="347" y="7372"/>
                </a:cubicBezTo>
                <a:cubicBezTo>
                  <a:pt x="353" y="7515"/>
                  <a:pt x="475" y="7579"/>
                  <a:pt x="555" y="7493"/>
                </a:cubicBezTo>
                <a:cubicBezTo>
                  <a:pt x="778" y="7236"/>
                  <a:pt x="1021" y="7029"/>
                  <a:pt x="1281" y="6886"/>
                </a:cubicBezTo>
                <a:cubicBezTo>
                  <a:pt x="1350" y="6850"/>
                  <a:pt x="1429" y="6879"/>
                  <a:pt x="1472" y="6964"/>
                </a:cubicBezTo>
                <a:cubicBezTo>
                  <a:pt x="1530" y="7078"/>
                  <a:pt x="1487" y="7236"/>
                  <a:pt x="1397" y="7279"/>
                </a:cubicBezTo>
                <a:cubicBezTo>
                  <a:pt x="1036" y="7471"/>
                  <a:pt x="750" y="7772"/>
                  <a:pt x="516" y="8129"/>
                </a:cubicBezTo>
                <a:cubicBezTo>
                  <a:pt x="-529" y="10034"/>
                  <a:pt x="140" y="12853"/>
                  <a:pt x="1392" y="14423"/>
                </a:cubicBezTo>
                <a:cubicBezTo>
                  <a:pt x="1610" y="14680"/>
                  <a:pt x="1833" y="14902"/>
                  <a:pt x="2056" y="15088"/>
                </a:cubicBezTo>
                <a:cubicBezTo>
                  <a:pt x="2156" y="15166"/>
                  <a:pt x="2358" y="15310"/>
                  <a:pt x="2352" y="15324"/>
                </a:cubicBezTo>
                <a:cubicBezTo>
                  <a:pt x="3759" y="16381"/>
                  <a:pt x="5347" y="16295"/>
                  <a:pt x="5973" y="16216"/>
                </a:cubicBezTo>
                <a:cubicBezTo>
                  <a:pt x="6105" y="16202"/>
                  <a:pt x="6238" y="16244"/>
                  <a:pt x="6344" y="16344"/>
                </a:cubicBezTo>
                <a:cubicBezTo>
                  <a:pt x="6567" y="16543"/>
                  <a:pt x="8073" y="17950"/>
                  <a:pt x="10605" y="17872"/>
                </a:cubicBezTo>
                <a:cubicBezTo>
                  <a:pt x="11231" y="17850"/>
                  <a:pt x="12001" y="17751"/>
                  <a:pt x="12824" y="17401"/>
                </a:cubicBezTo>
                <a:cubicBezTo>
                  <a:pt x="13912" y="16937"/>
                  <a:pt x="14755" y="15760"/>
                  <a:pt x="14686" y="14325"/>
                </a:cubicBezTo>
                <a:cubicBezTo>
                  <a:pt x="14506" y="12369"/>
                  <a:pt x="13817" y="11205"/>
                  <a:pt x="12469" y="10377"/>
                </a:cubicBezTo>
                <a:cubicBezTo>
                  <a:pt x="11806" y="9970"/>
                  <a:pt x="11046" y="9898"/>
                  <a:pt x="10467" y="9926"/>
                </a:cubicBezTo>
                <a:cubicBezTo>
                  <a:pt x="10122" y="9948"/>
                  <a:pt x="9815" y="9999"/>
                  <a:pt x="9550" y="10056"/>
                </a:cubicBezTo>
                <a:lnTo>
                  <a:pt x="9512" y="10069"/>
                </a:lnTo>
                <a:cubicBezTo>
                  <a:pt x="8599" y="10283"/>
                  <a:pt x="8137" y="10662"/>
                  <a:pt x="8132" y="10669"/>
                </a:cubicBezTo>
                <a:cubicBezTo>
                  <a:pt x="8111" y="10691"/>
                  <a:pt x="8085" y="10698"/>
                  <a:pt x="8064" y="10698"/>
                </a:cubicBezTo>
                <a:cubicBezTo>
                  <a:pt x="8006" y="10705"/>
                  <a:pt x="7952" y="10669"/>
                  <a:pt x="7920" y="10598"/>
                </a:cubicBezTo>
                <a:cubicBezTo>
                  <a:pt x="7872" y="10498"/>
                  <a:pt x="7899" y="10370"/>
                  <a:pt x="7968" y="10306"/>
                </a:cubicBezTo>
                <a:cubicBezTo>
                  <a:pt x="7989" y="10291"/>
                  <a:pt x="8266" y="10062"/>
                  <a:pt x="8807" y="9848"/>
                </a:cubicBezTo>
                <a:cubicBezTo>
                  <a:pt x="8903" y="9813"/>
                  <a:pt x="8918" y="9641"/>
                  <a:pt x="8839" y="9570"/>
                </a:cubicBezTo>
                <a:cubicBezTo>
                  <a:pt x="8313" y="9098"/>
                  <a:pt x="7617" y="8270"/>
                  <a:pt x="7416" y="7071"/>
                </a:cubicBezTo>
                <a:cubicBezTo>
                  <a:pt x="7394" y="6957"/>
                  <a:pt x="7448" y="6843"/>
                  <a:pt x="7533" y="6821"/>
                </a:cubicBezTo>
                <a:cubicBezTo>
                  <a:pt x="7618" y="6793"/>
                  <a:pt x="7698" y="6865"/>
                  <a:pt x="7719" y="6987"/>
                </a:cubicBezTo>
                <a:cubicBezTo>
                  <a:pt x="7942" y="8321"/>
                  <a:pt x="8912" y="9179"/>
                  <a:pt x="9358" y="9507"/>
                </a:cubicBezTo>
                <a:cubicBezTo>
                  <a:pt x="9469" y="9586"/>
                  <a:pt x="9597" y="9620"/>
                  <a:pt x="9719" y="9592"/>
                </a:cubicBezTo>
                <a:cubicBezTo>
                  <a:pt x="10234" y="9492"/>
                  <a:pt x="11518" y="9334"/>
                  <a:pt x="12595" y="9998"/>
                </a:cubicBezTo>
                <a:cubicBezTo>
                  <a:pt x="12998" y="10240"/>
                  <a:pt x="13345" y="10521"/>
                  <a:pt x="13636" y="10828"/>
                </a:cubicBezTo>
                <a:cubicBezTo>
                  <a:pt x="13743" y="10942"/>
                  <a:pt x="13897" y="10948"/>
                  <a:pt x="14008" y="10841"/>
                </a:cubicBezTo>
                <a:cubicBezTo>
                  <a:pt x="14640" y="10241"/>
                  <a:pt x="15270" y="10013"/>
                  <a:pt x="15902" y="10156"/>
                </a:cubicBezTo>
                <a:cubicBezTo>
                  <a:pt x="16756" y="10356"/>
                  <a:pt x="17361" y="11205"/>
                  <a:pt x="17584" y="11691"/>
                </a:cubicBezTo>
                <a:cubicBezTo>
                  <a:pt x="17626" y="11784"/>
                  <a:pt x="17616" y="11912"/>
                  <a:pt x="17552" y="11983"/>
                </a:cubicBezTo>
                <a:cubicBezTo>
                  <a:pt x="17526" y="12011"/>
                  <a:pt x="17499" y="12025"/>
                  <a:pt x="17468" y="12025"/>
                </a:cubicBezTo>
                <a:cubicBezTo>
                  <a:pt x="17414" y="12032"/>
                  <a:pt x="17357" y="11996"/>
                  <a:pt x="17325" y="11925"/>
                </a:cubicBezTo>
                <a:cubicBezTo>
                  <a:pt x="17144" y="11532"/>
                  <a:pt x="16602" y="10749"/>
                  <a:pt x="15849" y="10578"/>
                </a:cubicBezTo>
                <a:cubicBezTo>
                  <a:pt x="15313" y="10456"/>
                  <a:pt x="14766" y="10648"/>
                  <a:pt x="14214" y="11169"/>
                </a:cubicBezTo>
                <a:cubicBezTo>
                  <a:pt x="14123" y="11254"/>
                  <a:pt x="14108" y="11418"/>
                  <a:pt x="14177" y="11532"/>
                </a:cubicBezTo>
                <a:cubicBezTo>
                  <a:pt x="14389" y="11875"/>
                  <a:pt x="14565" y="12262"/>
                  <a:pt x="14698" y="12683"/>
                </a:cubicBezTo>
                <a:cubicBezTo>
                  <a:pt x="14846" y="13169"/>
                  <a:pt x="14952" y="13695"/>
                  <a:pt x="15005" y="14316"/>
                </a:cubicBezTo>
                <a:cubicBezTo>
                  <a:pt x="16369" y="14966"/>
                  <a:pt x="19967" y="14602"/>
                  <a:pt x="20652" y="11448"/>
                </a:cubicBezTo>
                <a:cubicBezTo>
                  <a:pt x="21071" y="9520"/>
                  <a:pt x="20280" y="7208"/>
                  <a:pt x="19086" y="6630"/>
                </a:cubicBezTo>
                <a:cubicBezTo>
                  <a:pt x="18943" y="6558"/>
                  <a:pt x="18795" y="6680"/>
                  <a:pt x="18758" y="6879"/>
                </a:cubicBezTo>
                <a:cubicBezTo>
                  <a:pt x="18652" y="7472"/>
                  <a:pt x="18444" y="7944"/>
                  <a:pt x="18242" y="8258"/>
                </a:cubicBezTo>
                <a:cubicBezTo>
                  <a:pt x="18189" y="8336"/>
                  <a:pt x="18189" y="8458"/>
                  <a:pt x="18242" y="8543"/>
                </a:cubicBezTo>
                <a:cubicBezTo>
                  <a:pt x="18338" y="8693"/>
                  <a:pt x="18481" y="8971"/>
                  <a:pt x="18635" y="9442"/>
                </a:cubicBezTo>
                <a:cubicBezTo>
                  <a:pt x="18667" y="9542"/>
                  <a:pt x="18640" y="9678"/>
                  <a:pt x="18565" y="9728"/>
                </a:cubicBezTo>
                <a:cubicBezTo>
                  <a:pt x="18544" y="9742"/>
                  <a:pt x="18529" y="9748"/>
                  <a:pt x="18507" y="9748"/>
                </a:cubicBezTo>
                <a:cubicBezTo>
                  <a:pt x="18438" y="9755"/>
                  <a:pt x="18375" y="9700"/>
                  <a:pt x="18348" y="9614"/>
                </a:cubicBezTo>
                <a:cubicBezTo>
                  <a:pt x="18348" y="9607"/>
                  <a:pt x="18226" y="9179"/>
                  <a:pt x="17977" y="8793"/>
                </a:cubicBezTo>
                <a:cubicBezTo>
                  <a:pt x="17653" y="8301"/>
                  <a:pt x="17271" y="8108"/>
                  <a:pt x="16836" y="8222"/>
                </a:cubicBezTo>
                <a:cubicBezTo>
                  <a:pt x="16740" y="8244"/>
                  <a:pt x="16650" y="8150"/>
                  <a:pt x="16650" y="8015"/>
                </a:cubicBezTo>
                <a:cubicBezTo>
                  <a:pt x="16650" y="7908"/>
                  <a:pt x="16708" y="7822"/>
                  <a:pt x="16783" y="7807"/>
                </a:cubicBezTo>
                <a:cubicBezTo>
                  <a:pt x="17244" y="7686"/>
                  <a:pt x="17610" y="7886"/>
                  <a:pt x="17791" y="8022"/>
                </a:cubicBezTo>
                <a:cubicBezTo>
                  <a:pt x="17871" y="8079"/>
                  <a:pt x="17971" y="8057"/>
                  <a:pt x="18030" y="7957"/>
                </a:cubicBezTo>
                <a:cubicBezTo>
                  <a:pt x="18444" y="7300"/>
                  <a:pt x="18980" y="5845"/>
                  <a:pt x="18215" y="4332"/>
                </a:cubicBezTo>
                <a:cubicBezTo>
                  <a:pt x="17738" y="3390"/>
                  <a:pt x="16750" y="2824"/>
                  <a:pt x="15965" y="2789"/>
                </a:cubicBezTo>
                <a:cubicBezTo>
                  <a:pt x="15901" y="2789"/>
                  <a:pt x="15843" y="2790"/>
                  <a:pt x="15779" y="2798"/>
                </a:cubicBezTo>
                <a:cubicBezTo>
                  <a:pt x="15647" y="2812"/>
                  <a:pt x="15403" y="2824"/>
                  <a:pt x="15074" y="2931"/>
                </a:cubicBezTo>
                <a:cubicBezTo>
                  <a:pt x="14560" y="3096"/>
                  <a:pt x="14279" y="3382"/>
                  <a:pt x="14273" y="3382"/>
                </a:cubicBezTo>
                <a:cubicBezTo>
                  <a:pt x="14204" y="3453"/>
                  <a:pt x="14107" y="3433"/>
                  <a:pt x="14054" y="3333"/>
                </a:cubicBezTo>
                <a:cubicBezTo>
                  <a:pt x="14007" y="3240"/>
                  <a:pt x="14019" y="3103"/>
                  <a:pt x="14088" y="3039"/>
                </a:cubicBezTo>
                <a:cubicBezTo>
                  <a:pt x="14114" y="3010"/>
                  <a:pt x="14470" y="2669"/>
                  <a:pt x="15096" y="2483"/>
                </a:cubicBezTo>
                <a:cubicBezTo>
                  <a:pt x="15186" y="2455"/>
                  <a:pt x="15227" y="2304"/>
                  <a:pt x="15169" y="2204"/>
                </a:cubicBezTo>
                <a:cubicBezTo>
                  <a:pt x="14341" y="648"/>
                  <a:pt x="11471" y="-173"/>
                  <a:pt x="10170" y="641"/>
                </a:cubicBezTo>
                <a:cubicBezTo>
                  <a:pt x="10048" y="719"/>
                  <a:pt x="9996" y="919"/>
                  <a:pt x="10059" y="1076"/>
                </a:cubicBezTo>
                <a:cubicBezTo>
                  <a:pt x="10203" y="1461"/>
                  <a:pt x="10265" y="1904"/>
                  <a:pt x="10233" y="2325"/>
                </a:cubicBezTo>
                <a:cubicBezTo>
                  <a:pt x="10228" y="2432"/>
                  <a:pt x="10165" y="2512"/>
                  <a:pt x="10091" y="2519"/>
                </a:cubicBezTo>
                <a:cubicBezTo>
                  <a:pt x="10080" y="2519"/>
                  <a:pt x="10075" y="2519"/>
                  <a:pt x="10064" y="2519"/>
                </a:cubicBezTo>
                <a:cubicBezTo>
                  <a:pt x="9979" y="2505"/>
                  <a:pt x="9916" y="2404"/>
                  <a:pt x="9927" y="2282"/>
                </a:cubicBezTo>
                <a:cubicBezTo>
                  <a:pt x="9937" y="2140"/>
                  <a:pt x="10011" y="1106"/>
                  <a:pt x="9295" y="520"/>
                </a:cubicBezTo>
                <a:cubicBezTo>
                  <a:pt x="8854" y="161"/>
                  <a:pt x="8273" y="-8"/>
                  <a:pt x="7654" y="1"/>
                </a:cubicBezTo>
                <a:close/>
                <a:moveTo>
                  <a:pt x="6930" y="3139"/>
                </a:moveTo>
                <a:cubicBezTo>
                  <a:pt x="7435" y="3144"/>
                  <a:pt x="7913" y="3351"/>
                  <a:pt x="8361" y="3761"/>
                </a:cubicBezTo>
                <a:cubicBezTo>
                  <a:pt x="8886" y="4239"/>
                  <a:pt x="9242" y="4895"/>
                  <a:pt x="9449" y="5352"/>
                </a:cubicBezTo>
                <a:cubicBezTo>
                  <a:pt x="9491" y="5444"/>
                  <a:pt x="9582" y="5480"/>
                  <a:pt x="9656" y="5430"/>
                </a:cubicBezTo>
                <a:cubicBezTo>
                  <a:pt x="10925" y="4509"/>
                  <a:pt x="12288" y="4695"/>
                  <a:pt x="13403" y="5952"/>
                </a:cubicBezTo>
                <a:cubicBezTo>
                  <a:pt x="13456" y="6009"/>
                  <a:pt x="13535" y="6015"/>
                  <a:pt x="13593" y="5958"/>
                </a:cubicBezTo>
                <a:cubicBezTo>
                  <a:pt x="13795" y="5758"/>
                  <a:pt x="14331" y="5353"/>
                  <a:pt x="15154" y="5617"/>
                </a:cubicBezTo>
                <a:cubicBezTo>
                  <a:pt x="15239" y="5631"/>
                  <a:pt x="15291" y="5745"/>
                  <a:pt x="15270" y="5867"/>
                </a:cubicBezTo>
                <a:cubicBezTo>
                  <a:pt x="15249" y="5981"/>
                  <a:pt x="15164" y="6045"/>
                  <a:pt x="15079" y="6016"/>
                </a:cubicBezTo>
                <a:cubicBezTo>
                  <a:pt x="14527" y="5866"/>
                  <a:pt x="14076" y="5967"/>
                  <a:pt x="13736" y="6331"/>
                </a:cubicBezTo>
                <a:cubicBezTo>
                  <a:pt x="13418" y="6673"/>
                  <a:pt x="13217" y="7243"/>
                  <a:pt x="13195" y="7856"/>
                </a:cubicBezTo>
                <a:cubicBezTo>
                  <a:pt x="13190" y="7964"/>
                  <a:pt x="13132" y="8050"/>
                  <a:pt x="13053" y="8057"/>
                </a:cubicBezTo>
                <a:cubicBezTo>
                  <a:pt x="13026" y="8057"/>
                  <a:pt x="13000" y="8057"/>
                  <a:pt x="12973" y="8028"/>
                </a:cubicBezTo>
                <a:cubicBezTo>
                  <a:pt x="12915" y="7985"/>
                  <a:pt x="12882" y="7900"/>
                  <a:pt x="12887" y="7814"/>
                </a:cubicBezTo>
                <a:cubicBezTo>
                  <a:pt x="12903" y="7336"/>
                  <a:pt x="13015" y="6880"/>
                  <a:pt x="13195" y="6509"/>
                </a:cubicBezTo>
                <a:cubicBezTo>
                  <a:pt x="13243" y="6416"/>
                  <a:pt x="13228" y="6295"/>
                  <a:pt x="13164" y="6224"/>
                </a:cubicBezTo>
                <a:cubicBezTo>
                  <a:pt x="11630" y="4532"/>
                  <a:pt x="10133" y="5487"/>
                  <a:pt x="9543" y="5994"/>
                </a:cubicBezTo>
                <a:cubicBezTo>
                  <a:pt x="9464" y="6058"/>
                  <a:pt x="9364" y="6023"/>
                  <a:pt x="9321" y="5909"/>
                </a:cubicBezTo>
                <a:cubicBezTo>
                  <a:pt x="9194" y="5559"/>
                  <a:pt x="8827" y="4688"/>
                  <a:pt x="8185" y="4102"/>
                </a:cubicBezTo>
                <a:cubicBezTo>
                  <a:pt x="7548" y="3524"/>
                  <a:pt x="6843" y="3403"/>
                  <a:pt x="6084" y="3746"/>
                </a:cubicBezTo>
                <a:cubicBezTo>
                  <a:pt x="5999" y="3781"/>
                  <a:pt x="5909" y="3717"/>
                  <a:pt x="5888" y="3603"/>
                </a:cubicBezTo>
                <a:cubicBezTo>
                  <a:pt x="5867" y="3496"/>
                  <a:pt x="5915" y="3375"/>
                  <a:pt x="5994" y="3346"/>
                </a:cubicBezTo>
                <a:cubicBezTo>
                  <a:pt x="6315" y="3204"/>
                  <a:pt x="6627" y="3136"/>
                  <a:pt x="6930" y="3139"/>
                </a:cubicBezTo>
                <a:close/>
                <a:moveTo>
                  <a:pt x="4412" y="7120"/>
                </a:moveTo>
                <a:cubicBezTo>
                  <a:pt x="4454" y="7118"/>
                  <a:pt x="4496" y="7136"/>
                  <a:pt x="4528" y="7178"/>
                </a:cubicBezTo>
                <a:cubicBezTo>
                  <a:pt x="5112" y="7964"/>
                  <a:pt x="5357" y="9491"/>
                  <a:pt x="4678" y="11169"/>
                </a:cubicBezTo>
                <a:cubicBezTo>
                  <a:pt x="4630" y="11290"/>
                  <a:pt x="4688" y="11440"/>
                  <a:pt x="4789" y="11448"/>
                </a:cubicBezTo>
                <a:cubicBezTo>
                  <a:pt x="5622" y="11512"/>
                  <a:pt x="7236" y="11876"/>
                  <a:pt x="8250" y="13725"/>
                </a:cubicBezTo>
                <a:cubicBezTo>
                  <a:pt x="8287" y="13789"/>
                  <a:pt x="8351" y="13816"/>
                  <a:pt x="8409" y="13781"/>
                </a:cubicBezTo>
                <a:cubicBezTo>
                  <a:pt x="9009" y="13474"/>
                  <a:pt x="9645" y="13354"/>
                  <a:pt x="10245" y="13439"/>
                </a:cubicBezTo>
                <a:cubicBezTo>
                  <a:pt x="10314" y="13447"/>
                  <a:pt x="10373" y="13374"/>
                  <a:pt x="10373" y="13281"/>
                </a:cubicBezTo>
                <a:cubicBezTo>
                  <a:pt x="10373" y="12831"/>
                  <a:pt x="10547" y="12183"/>
                  <a:pt x="11237" y="11833"/>
                </a:cubicBezTo>
                <a:cubicBezTo>
                  <a:pt x="11322" y="11791"/>
                  <a:pt x="11413" y="11855"/>
                  <a:pt x="11439" y="11970"/>
                </a:cubicBezTo>
                <a:cubicBezTo>
                  <a:pt x="11466" y="12077"/>
                  <a:pt x="11417" y="12190"/>
                  <a:pt x="11338" y="12233"/>
                </a:cubicBezTo>
                <a:cubicBezTo>
                  <a:pt x="10547" y="12640"/>
                  <a:pt x="10691" y="13418"/>
                  <a:pt x="10696" y="13446"/>
                </a:cubicBezTo>
                <a:cubicBezTo>
                  <a:pt x="10707" y="13510"/>
                  <a:pt x="10743" y="13552"/>
                  <a:pt x="10786" y="13567"/>
                </a:cubicBezTo>
                <a:cubicBezTo>
                  <a:pt x="11391" y="13788"/>
                  <a:pt x="11889" y="14216"/>
                  <a:pt x="12170" y="14780"/>
                </a:cubicBezTo>
                <a:cubicBezTo>
                  <a:pt x="12218" y="14873"/>
                  <a:pt x="12208" y="15010"/>
                  <a:pt x="12144" y="15074"/>
                </a:cubicBezTo>
                <a:cubicBezTo>
                  <a:pt x="12117" y="15103"/>
                  <a:pt x="12091" y="15117"/>
                  <a:pt x="12059" y="15117"/>
                </a:cubicBezTo>
                <a:cubicBezTo>
                  <a:pt x="12006" y="15124"/>
                  <a:pt x="11954" y="15087"/>
                  <a:pt x="11917" y="15023"/>
                </a:cubicBezTo>
                <a:cubicBezTo>
                  <a:pt x="11386" y="13945"/>
                  <a:pt x="9852" y="13361"/>
                  <a:pt x="8308" y="14289"/>
                </a:cubicBezTo>
                <a:cubicBezTo>
                  <a:pt x="8239" y="14332"/>
                  <a:pt x="8160" y="14295"/>
                  <a:pt x="8117" y="14209"/>
                </a:cubicBezTo>
                <a:cubicBezTo>
                  <a:pt x="6870" y="11625"/>
                  <a:pt x="4296" y="11862"/>
                  <a:pt x="4270" y="11862"/>
                </a:cubicBezTo>
                <a:lnTo>
                  <a:pt x="3961" y="11847"/>
                </a:lnTo>
                <a:cubicBezTo>
                  <a:pt x="3924" y="11818"/>
                  <a:pt x="3892" y="11768"/>
                  <a:pt x="3881" y="11711"/>
                </a:cubicBezTo>
                <a:cubicBezTo>
                  <a:pt x="3759" y="11011"/>
                  <a:pt x="3176" y="10055"/>
                  <a:pt x="2332" y="9641"/>
                </a:cubicBezTo>
                <a:cubicBezTo>
                  <a:pt x="2263" y="9605"/>
                  <a:pt x="2209" y="9514"/>
                  <a:pt x="2220" y="9407"/>
                </a:cubicBezTo>
                <a:cubicBezTo>
                  <a:pt x="2236" y="9271"/>
                  <a:pt x="2337" y="9192"/>
                  <a:pt x="2427" y="9235"/>
                </a:cubicBezTo>
                <a:cubicBezTo>
                  <a:pt x="2788" y="9406"/>
                  <a:pt x="3170" y="9735"/>
                  <a:pt x="3483" y="10120"/>
                </a:cubicBezTo>
                <a:cubicBezTo>
                  <a:pt x="3680" y="10363"/>
                  <a:pt x="3913" y="10720"/>
                  <a:pt x="4067" y="11162"/>
                </a:cubicBezTo>
                <a:cubicBezTo>
                  <a:pt x="4115" y="11291"/>
                  <a:pt x="4248" y="11306"/>
                  <a:pt x="4306" y="11184"/>
                </a:cubicBezTo>
                <a:cubicBezTo>
                  <a:pt x="5022" y="9614"/>
                  <a:pt x="4831" y="8186"/>
                  <a:pt x="4311" y="7486"/>
                </a:cubicBezTo>
                <a:cubicBezTo>
                  <a:pt x="4253" y="7408"/>
                  <a:pt x="4243" y="7273"/>
                  <a:pt x="4301" y="7194"/>
                </a:cubicBezTo>
                <a:cubicBezTo>
                  <a:pt x="4330" y="7148"/>
                  <a:pt x="4370" y="7123"/>
                  <a:pt x="4412" y="7120"/>
                </a:cubicBezTo>
                <a:close/>
                <a:moveTo>
                  <a:pt x="2258" y="15717"/>
                </a:moveTo>
                <a:cubicBezTo>
                  <a:pt x="1971" y="17680"/>
                  <a:pt x="4031" y="19435"/>
                  <a:pt x="5702" y="18764"/>
                </a:cubicBezTo>
                <a:cubicBezTo>
                  <a:pt x="5612" y="19699"/>
                  <a:pt x="5001" y="21083"/>
                  <a:pt x="5001" y="21083"/>
                </a:cubicBezTo>
                <a:lnTo>
                  <a:pt x="6238" y="21427"/>
                </a:lnTo>
                <a:lnTo>
                  <a:pt x="8727" y="18063"/>
                </a:lnTo>
                <a:cubicBezTo>
                  <a:pt x="7390" y="17742"/>
                  <a:pt x="6699" y="17172"/>
                  <a:pt x="6333" y="16843"/>
                </a:cubicBezTo>
                <a:cubicBezTo>
                  <a:pt x="6163" y="16686"/>
                  <a:pt x="5962" y="16614"/>
                  <a:pt x="5761" y="16636"/>
                </a:cubicBezTo>
                <a:cubicBezTo>
                  <a:pt x="5442" y="16672"/>
                  <a:pt x="4954" y="16693"/>
                  <a:pt x="4381" y="16593"/>
                </a:cubicBezTo>
                <a:cubicBezTo>
                  <a:pt x="3786" y="16494"/>
                  <a:pt x="3027" y="16259"/>
                  <a:pt x="2258" y="15717"/>
                </a:cubicBezTo>
                <a:close/>
              </a:path>
            </a:pathLst>
          </a:custGeom>
          <a:solidFill>
            <a:schemeClr val="accent1"/>
          </a:solidFill>
          <a:ln>
            <a:noFill/>
          </a:ln>
        </p:spPr>
        <p:txBody>
          <a:bodyPr spcFirstLastPara="1" wrap="square" lIns="32750" tIns="32750" rIns="32750" bIns="32750" anchor="ctr" anchorCtr="0">
            <a:noAutofit/>
          </a:bodyPr>
          <a:lstStyle/>
          <a:p>
            <a:pPr marL="0" marR="0" lvl="0" indent="0" algn="ctr" defTabSz="457200" rtl="0" eaLnBrk="1" fontAlgn="auto" latinLnBrk="0" hangingPunct="1">
              <a:lnSpc>
                <a:spcPct val="100000"/>
              </a:lnSpc>
              <a:spcBef>
                <a:spcPts val="0"/>
              </a:spcBef>
              <a:spcAft>
                <a:spcPts val="0"/>
              </a:spcAft>
              <a:buClr>
                <a:srgbClr val="FFFFFF"/>
              </a:buClr>
              <a:buSzPts val="1400"/>
              <a:buFontTx/>
              <a:buNone/>
              <a:tabLst/>
              <a:defRPr/>
            </a:pPr>
            <a:endParaRPr kumimoji="0" sz="1400" b="0" i="0" u="none" strike="noStrike" kern="1200" cap="none" spc="0" normalizeH="0" baseline="0" noProof="0">
              <a:ln>
                <a:noFill/>
              </a:ln>
              <a:solidFill>
                <a:srgbClr val="FFFFFF"/>
              </a:solidFill>
              <a:effectLst/>
              <a:uLnTx/>
              <a:uFillTx/>
              <a:latin typeface="Helvetica Neue"/>
              <a:ea typeface="Helvetica Neue"/>
              <a:cs typeface="Helvetica Neue"/>
              <a:sym typeface="Helvetica Neue"/>
            </a:endParaRPr>
          </a:p>
        </p:txBody>
      </p:sp>
      <p:pic>
        <p:nvPicPr>
          <p:cNvPr id="10" name="圖片 9">
            <a:extLst>
              <a:ext uri="{FF2B5EF4-FFF2-40B4-BE49-F238E27FC236}">
                <a16:creationId xmlns:a16="http://schemas.microsoft.com/office/drawing/2014/main" id="{CCBBD1EE-2DA9-4C6B-A27E-30DC10B86C4F}"/>
              </a:ext>
            </a:extLst>
          </p:cNvPr>
          <p:cNvPicPr>
            <a:picLocks noChangeAspect="1"/>
          </p:cNvPicPr>
          <p:nvPr/>
        </p:nvPicPr>
        <p:blipFill>
          <a:blip r:embed="rId3"/>
          <a:stretch>
            <a:fillRect/>
          </a:stretch>
        </p:blipFill>
        <p:spPr>
          <a:xfrm>
            <a:off x="2596185" y="1834909"/>
            <a:ext cx="1007467" cy="1114645"/>
          </a:xfrm>
          <a:prstGeom prst="rect">
            <a:avLst/>
          </a:prstGeom>
        </p:spPr>
      </p:pic>
      <p:pic>
        <p:nvPicPr>
          <p:cNvPr id="12" name="圖片 11">
            <a:extLst>
              <a:ext uri="{FF2B5EF4-FFF2-40B4-BE49-F238E27FC236}">
                <a16:creationId xmlns:a16="http://schemas.microsoft.com/office/drawing/2014/main" id="{DFC7E00D-7CC3-402A-B740-A1057A516D1F}"/>
              </a:ext>
            </a:extLst>
          </p:cNvPr>
          <p:cNvPicPr>
            <a:picLocks noChangeAspect="1"/>
          </p:cNvPicPr>
          <p:nvPr/>
        </p:nvPicPr>
        <p:blipFill>
          <a:blip r:embed="rId4"/>
          <a:stretch>
            <a:fillRect/>
          </a:stretch>
        </p:blipFill>
        <p:spPr>
          <a:xfrm>
            <a:off x="5960897" y="1822722"/>
            <a:ext cx="919543" cy="1055213"/>
          </a:xfrm>
          <a:prstGeom prst="rect">
            <a:avLst/>
          </a:prstGeom>
        </p:spPr>
      </p:pic>
      <p:pic>
        <p:nvPicPr>
          <p:cNvPr id="15" name="圖片 14">
            <a:extLst>
              <a:ext uri="{FF2B5EF4-FFF2-40B4-BE49-F238E27FC236}">
                <a16:creationId xmlns:a16="http://schemas.microsoft.com/office/drawing/2014/main" id="{CF04D83B-83EC-4612-A111-CB8586D6F95C}"/>
              </a:ext>
            </a:extLst>
          </p:cNvPr>
          <p:cNvPicPr>
            <a:picLocks noChangeAspect="1"/>
          </p:cNvPicPr>
          <p:nvPr/>
        </p:nvPicPr>
        <p:blipFill>
          <a:blip r:embed="rId3"/>
          <a:stretch>
            <a:fillRect/>
          </a:stretch>
        </p:blipFill>
        <p:spPr>
          <a:xfrm>
            <a:off x="7672856" y="1235684"/>
            <a:ext cx="1007467" cy="1114645"/>
          </a:xfrm>
          <a:prstGeom prst="rect">
            <a:avLst/>
          </a:prstGeom>
        </p:spPr>
      </p:pic>
      <p:pic>
        <p:nvPicPr>
          <p:cNvPr id="16" name="圖片 15">
            <a:extLst>
              <a:ext uri="{FF2B5EF4-FFF2-40B4-BE49-F238E27FC236}">
                <a16:creationId xmlns:a16="http://schemas.microsoft.com/office/drawing/2014/main" id="{11F21D12-DD76-40AB-A840-2FEA1D3CCBEE}"/>
              </a:ext>
            </a:extLst>
          </p:cNvPr>
          <p:cNvPicPr>
            <a:picLocks noChangeAspect="1"/>
          </p:cNvPicPr>
          <p:nvPr/>
        </p:nvPicPr>
        <p:blipFill>
          <a:blip r:embed="rId4"/>
          <a:stretch>
            <a:fillRect/>
          </a:stretch>
        </p:blipFill>
        <p:spPr>
          <a:xfrm>
            <a:off x="8908923" y="1265399"/>
            <a:ext cx="919543" cy="1055213"/>
          </a:xfrm>
          <a:prstGeom prst="rect">
            <a:avLst/>
          </a:prstGeom>
        </p:spPr>
      </p:pic>
      <p:cxnSp>
        <p:nvCxnSpPr>
          <p:cNvPr id="22" name="直線單箭頭接點 21">
            <a:extLst>
              <a:ext uri="{FF2B5EF4-FFF2-40B4-BE49-F238E27FC236}">
                <a16:creationId xmlns:a16="http://schemas.microsoft.com/office/drawing/2014/main" id="{6A9BB115-0659-4ECD-B367-B1F0C03B26D8}"/>
              </a:ext>
            </a:extLst>
          </p:cNvPr>
          <p:cNvCxnSpPr>
            <a:cxnSpLocks/>
          </p:cNvCxnSpPr>
          <p:nvPr/>
        </p:nvCxnSpPr>
        <p:spPr>
          <a:xfrm>
            <a:off x="3714732" y="5218638"/>
            <a:ext cx="380217" cy="0"/>
          </a:xfrm>
          <a:prstGeom prst="straightConnector1">
            <a:avLst/>
          </a:prstGeom>
          <a:noFill/>
          <a:ln w="38100" cap="flat" cmpd="sng" algn="ctr">
            <a:solidFill>
              <a:sysClr val="windowText" lastClr="000000"/>
            </a:solidFill>
            <a:prstDash val="solid"/>
            <a:miter lim="800000"/>
            <a:tailEnd type="triangle"/>
          </a:ln>
          <a:effectLst/>
        </p:spPr>
      </p:cxnSp>
      <p:cxnSp>
        <p:nvCxnSpPr>
          <p:cNvPr id="23" name="直線單箭頭接點 22">
            <a:extLst>
              <a:ext uri="{FF2B5EF4-FFF2-40B4-BE49-F238E27FC236}">
                <a16:creationId xmlns:a16="http://schemas.microsoft.com/office/drawing/2014/main" id="{18012AD5-813B-4EB6-9E78-8A2C5EC8BFF5}"/>
              </a:ext>
            </a:extLst>
          </p:cNvPr>
          <p:cNvCxnSpPr>
            <a:cxnSpLocks/>
          </p:cNvCxnSpPr>
          <p:nvPr/>
        </p:nvCxnSpPr>
        <p:spPr>
          <a:xfrm>
            <a:off x="5367234" y="5236004"/>
            <a:ext cx="514696" cy="0"/>
          </a:xfrm>
          <a:prstGeom prst="straightConnector1">
            <a:avLst/>
          </a:prstGeom>
          <a:noFill/>
          <a:ln w="38100" cap="flat" cmpd="sng" algn="ctr">
            <a:solidFill>
              <a:sysClr val="windowText" lastClr="000000"/>
            </a:solidFill>
            <a:prstDash val="solid"/>
            <a:miter lim="800000"/>
            <a:tailEnd type="triangle"/>
          </a:ln>
          <a:effectLst/>
        </p:spPr>
      </p:cxnSp>
      <p:sp>
        <p:nvSpPr>
          <p:cNvPr id="28" name="Google Shape;111;p27">
            <a:extLst>
              <a:ext uri="{FF2B5EF4-FFF2-40B4-BE49-F238E27FC236}">
                <a16:creationId xmlns:a16="http://schemas.microsoft.com/office/drawing/2014/main" id="{0F25A4F7-3F70-4A28-950B-2CB8E79BB677}"/>
              </a:ext>
            </a:extLst>
          </p:cNvPr>
          <p:cNvSpPr/>
          <p:nvPr/>
        </p:nvSpPr>
        <p:spPr>
          <a:xfrm>
            <a:off x="4206941" y="4867791"/>
            <a:ext cx="1077027" cy="701694"/>
          </a:xfrm>
          <a:custGeom>
            <a:avLst/>
            <a:gdLst/>
            <a:ahLst/>
            <a:cxnLst/>
            <a:rect l="l" t="t" r="r" b="b"/>
            <a:pathLst>
              <a:path w="20765" h="21427" extrusionOk="0">
                <a:moveTo>
                  <a:pt x="7654" y="1"/>
                </a:moveTo>
                <a:cubicBezTo>
                  <a:pt x="6294" y="20"/>
                  <a:pt x="4753" y="903"/>
                  <a:pt x="4110" y="2532"/>
                </a:cubicBezTo>
                <a:cubicBezTo>
                  <a:pt x="4110" y="2532"/>
                  <a:pt x="4104" y="2532"/>
                  <a:pt x="4104" y="2532"/>
                </a:cubicBezTo>
                <a:cubicBezTo>
                  <a:pt x="3722" y="3624"/>
                  <a:pt x="3929" y="4445"/>
                  <a:pt x="3945" y="4495"/>
                </a:cubicBezTo>
                <a:cubicBezTo>
                  <a:pt x="3976" y="4602"/>
                  <a:pt x="3935" y="4724"/>
                  <a:pt x="3855" y="4767"/>
                </a:cubicBezTo>
                <a:cubicBezTo>
                  <a:pt x="3839" y="4774"/>
                  <a:pt x="3828" y="4781"/>
                  <a:pt x="3812" y="4781"/>
                </a:cubicBezTo>
                <a:cubicBezTo>
                  <a:pt x="3743" y="4788"/>
                  <a:pt x="3679" y="4730"/>
                  <a:pt x="3653" y="4644"/>
                </a:cubicBezTo>
                <a:cubicBezTo>
                  <a:pt x="3642" y="4595"/>
                  <a:pt x="3430" y="3790"/>
                  <a:pt x="3722" y="2691"/>
                </a:cubicBezTo>
                <a:cubicBezTo>
                  <a:pt x="3754" y="2562"/>
                  <a:pt x="3690" y="2425"/>
                  <a:pt x="3590" y="2425"/>
                </a:cubicBezTo>
                <a:cubicBezTo>
                  <a:pt x="1950" y="2425"/>
                  <a:pt x="273" y="5524"/>
                  <a:pt x="347" y="7372"/>
                </a:cubicBezTo>
                <a:cubicBezTo>
                  <a:pt x="353" y="7515"/>
                  <a:pt x="475" y="7579"/>
                  <a:pt x="555" y="7493"/>
                </a:cubicBezTo>
                <a:cubicBezTo>
                  <a:pt x="778" y="7236"/>
                  <a:pt x="1021" y="7029"/>
                  <a:pt x="1281" y="6886"/>
                </a:cubicBezTo>
                <a:cubicBezTo>
                  <a:pt x="1350" y="6850"/>
                  <a:pt x="1429" y="6879"/>
                  <a:pt x="1472" y="6964"/>
                </a:cubicBezTo>
                <a:cubicBezTo>
                  <a:pt x="1530" y="7078"/>
                  <a:pt x="1487" y="7236"/>
                  <a:pt x="1397" y="7279"/>
                </a:cubicBezTo>
                <a:cubicBezTo>
                  <a:pt x="1036" y="7471"/>
                  <a:pt x="750" y="7772"/>
                  <a:pt x="516" y="8129"/>
                </a:cubicBezTo>
                <a:cubicBezTo>
                  <a:pt x="-529" y="10034"/>
                  <a:pt x="140" y="12853"/>
                  <a:pt x="1392" y="14423"/>
                </a:cubicBezTo>
                <a:cubicBezTo>
                  <a:pt x="1610" y="14680"/>
                  <a:pt x="1833" y="14902"/>
                  <a:pt x="2056" y="15088"/>
                </a:cubicBezTo>
                <a:cubicBezTo>
                  <a:pt x="2156" y="15166"/>
                  <a:pt x="2358" y="15310"/>
                  <a:pt x="2352" y="15324"/>
                </a:cubicBezTo>
                <a:cubicBezTo>
                  <a:pt x="3759" y="16381"/>
                  <a:pt x="5347" y="16295"/>
                  <a:pt x="5973" y="16216"/>
                </a:cubicBezTo>
                <a:cubicBezTo>
                  <a:pt x="6105" y="16202"/>
                  <a:pt x="6238" y="16244"/>
                  <a:pt x="6344" y="16344"/>
                </a:cubicBezTo>
                <a:cubicBezTo>
                  <a:pt x="6567" y="16543"/>
                  <a:pt x="8073" y="17950"/>
                  <a:pt x="10605" y="17872"/>
                </a:cubicBezTo>
                <a:cubicBezTo>
                  <a:pt x="11231" y="17850"/>
                  <a:pt x="12001" y="17751"/>
                  <a:pt x="12824" y="17401"/>
                </a:cubicBezTo>
                <a:cubicBezTo>
                  <a:pt x="13912" y="16937"/>
                  <a:pt x="14755" y="15760"/>
                  <a:pt x="14686" y="14325"/>
                </a:cubicBezTo>
                <a:cubicBezTo>
                  <a:pt x="14506" y="12369"/>
                  <a:pt x="13817" y="11205"/>
                  <a:pt x="12469" y="10377"/>
                </a:cubicBezTo>
                <a:cubicBezTo>
                  <a:pt x="11806" y="9970"/>
                  <a:pt x="11046" y="9898"/>
                  <a:pt x="10467" y="9926"/>
                </a:cubicBezTo>
                <a:cubicBezTo>
                  <a:pt x="10122" y="9948"/>
                  <a:pt x="9815" y="9999"/>
                  <a:pt x="9550" y="10056"/>
                </a:cubicBezTo>
                <a:lnTo>
                  <a:pt x="9512" y="10069"/>
                </a:lnTo>
                <a:cubicBezTo>
                  <a:pt x="8599" y="10283"/>
                  <a:pt x="8137" y="10662"/>
                  <a:pt x="8132" y="10669"/>
                </a:cubicBezTo>
                <a:cubicBezTo>
                  <a:pt x="8111" y="10691"/>
                  <a:pt x="8085" y="10698"/>
                  <a:pt x="8064" y="10698"/>
                </a:cubicBezTo>
                <a:cubicBezTo>
                  <a:pt x="8006" y="10705"/>
                  <a:pt x="7952" y="10669"/>
                  <a:pt x="7920" y="10598"/>
                </a:cubicBezTo>
                <a:cubicBezTo>
                  <a:pt x="7872" y="10498"/>
                  <a:pt x="7899" y="10370"/>
                  <a:pt x="7968" y="10306"/>
                </a:cubicBezTo>
                <a:cubicBezTo>
                  <a:pt x="7989" y="10291"/>
                  <a:pt x="8266" y="10062"/>
                  <a:pt x="8807" y="9848"/>
                </a:cubicBezTo>
                <a:cubicBezTo>
                  <a:pt x="8903" y="9813"/>
                  <a:pt x="8918" y="9641"/>
                  <a:pt x="8839" y="9570"/>
                </a:cubicBezTo>
                <a:cubicBezTo>
                  <a:pt x="8313" y="9098"/>
                  <a:pt x="7617" y="8270"/>
                  <a:pt x="7416" y="7071"/>
                </a:cubicBezTo>
                <a:cubicBezTo>
                  <a:pt x="7394" y="6957"/>
                  <a:pt x="7448" y="6843"/>
                  <a:pt x="7533" y="6821"/>
                </a:cubicBezTo>
                <a:cubicBezTo>
                  <a:pt x="7618" y="6793"/>
                  <a:pt x="7698" y="6865"/>
                  <a:pt x="7719" y="6987"/>
                </a:cubicBezTo>
                <a:cubicBezTo>
                  <a:pt x="7942" y="8321"/>
                  <a:pt x="8912" y="9179"/>
                  <a:pt x="9358" y="9507"/>
                </a:cubicBezTo>
                <a:cubicBezTo>
                  <a:pt x="9469" y="9586"/>
                  <a:pt x="9597" y="9620"/>
                  <a:pt x="9719" y="9592"/>
                </a:cubicBezTo>
                <a:cubicBezTo>
                  <a:pt x="10234" y="9492"/>
                  <a:pt x="11518" y="9334"/>
                  <a:pt x="12595" y="9998"/>
                </a:cubicBezTo>
                <a:cubicBezTo>
                  <a:pt x="12998" y="10240"/>
                  <a:pt x="13345" y="10521"/>
                  <a:pt x="13636" y="10828"/>
                </a:cubicBezTo>
                <a:cubicBezTo>
                  <a:pt x="13743" y="10942"/>
                  <a:pt x="13897" y="10948"/>
                  <a:pt x="14008" y="10841"/>
                </a:cubicBezTo>
                <a:cubicBezTo>
                  <a:pt x="14640" y="10241"/>
                  <a:pt x="15270" y="10013"/>
                  <a:pt x="15902" y="10156"/>
                </a:cubicBezTo>
                <a:cubicBezTo>
                  <a:pt x="16756" y="10356"/>
                  <a:pt x="17361" y="11205"/>
                  <a:pt x="17584" y="11691"/>
                </a:cubicBezTo>
                <a:cubicBezTo>
                  <a:pt x="17626" y="11784"/>
                  <a:pt x="17616" y="11912"/>
                  <a:pt x="17552" y="11983"/>
                </a:cubicBezTo>
                <a:cubicBezTo>
                  <a:pt x="17526" y="12011"/>
                  <a:pt x="17499" y="12025"/>
                  <a:pt x="17468" y="12025"/>
                </a:cubicBezTo>
                <a:cubicBezTo>
                  <a:pt x="17414" y="12032"/>
                  <a:pt x="17357" y="11996"/>
                  <a:pt x="17325" y="11925"/>
                </a:cubicBezTo>
                <a:cubicBezTo>
                  <a:pt x="17144" y="11532"/>
                  <a:pt x="16602" y="10749"/>
                  <a:pt x="15849" y="10578"/>
                </a:cubicBezTo>
                <a:cubicBezTo>
                  <a:pt x="15313" y="10456"/>
                  <a:pt x="14766" y="10648"/>
                  <a:pt x="14214" y="11169"/>
                </a:cubicBezTo>
                <a:cubicBezTo>
                  <a:pt x="14123" y="11254"/>
                  <a:pt x="14108" y="11418"/>
                  <a:pt x="14177" y="11532"/>
                </a:cubicBezTo>
                <a:cubicBezTo>
                  <a:pt x="14389" y="11875"/>
                  <a:pt x="14565" y="12262"/>
                  <a:pt x="14698" y="12683"/>
                </a:cubicBezTo>
                <a:cubicBezTo>
                  <a:pt x="14846" y="13169"/>
                  <a:pt x="14952" y="13695"/>
                  <a:pt x="15005" y="14316"/>
                </a:cubicBezTo>
                <a:cubicBezTo>
                  <a:pt x="16369" y="14966"/>
                  <a:pt x="19967" y="14602"/>
                  <a:pt x="20652" y="11448"/>
                </a:cubicBezTo>
                <a:cubicBezTo>
                  <a:pt x="21071" y="9520"/>
                  <a:pt x="20280" y="7208"/>
                  <a:pt x="19086" y="6630"/>
                </a:cubicBezTo>
                <a:cubicBezTo>
                  <a:pt x="18943" y="6558"/>
                  <a:pt x="18795" y="6680"/>
                  <a:pt x="18758" y="6879"/>
                </a:cubicBezTo>
                <a:cubicBezTo>
                  <a:pt x="18652" y="7472"/>
                  <a:pt x="18444" y="7944"/>
                  <a:pt x="18242" y="8258"/>
                </a:cubicBezTo>
                <a:cubicBezTo>
                  <a:pt x="18189" y="8336"/>
                  <a:pt x="18189" y="8458"/>
                  <a:pt x="18242" y="8543"/>
                </a:cubicBezTo>
                <a:cubicBezTo>
                  <a:pt x="18338" y="8693"/>
                  <a:pt x="18481" y="8971"/>
                  <a:pt x="18635" y="9442"/>
                </a:cubicBezTo>
                <a:cubicBezTo>
                  <a:pt x="18667" y="9542"/>
                  <a:pt x="18640" y="9678"/>
                  <a:pt x="18565" y="9728"/>
                </a:cubicBezTo>
                <a:cubicBezTo>
                  <a:pt x="18544" y="9742"/>
                  <a:pt x="18529" y="9748"/>
                  <a:pt x="18507" y="9748"/>
                </a:cubicBezTo>
                <a:cubicBezTo>
                  <a:pt x="18438" y="9755"/>
                  <a:pt x="18375" y="9700"/>
                  <a:pt x="18348" y="9614"/>
                </a:cubicBezTo>
                <a:cubicBezTo>
                  <a:pt x="18348" y="9607"/>
                  <a:pt x="18226" y="9179"/>
                  <a:pt x="17977" y="8793"/>
                </a:cubicBezTo>
                <a:cubicBezTo>
                  <a:pt x="17653" y="8301"/>
                  <a:pt x="17271" y="8108"/>
                  <a:pt x="16836" y="8222"/>
                </a:cubicBezTo>
                <a:cubicBezTo>
                  <a:pt x="16740" y="8244"/>
                  <a:pt x="16650" y="8150"/>
                  <a:pt x="16650" y="8015"/>
                </a:cubicBezTo>
                <a:cubicBezTo>
                  <a:pt x="16650" y="7908"/>
                  <a:pt x="16708" y="7822"/>
                  <a:pt x="16783" y="7807"/>
                </a:cubicBezTo>
                <a:cubicBezTo>
                  <a:pt x="17244" y="7686"/>
                  <a:pt x="17610" y="7886"/>
                  <a:pt x="17791" y="8022"/>
                </a:cubicBezTo>
                <a:cubicBezTo>
                  <a:pt x="17871" y="8079"/>
                  <a:pt x="17971" y="8057"/>
                  <a:pt x="18030" y="7957"/>
                </a:cubicBezTo>
                <a:cubicBezTo>
                  <a:pt x="18444" y="7300"/>
                  <a:pt x="18980" y="5845"/>
                  <a:pt x="18215" y="4332"/>
                </a:cubicBezTo>
                <a:cubicBezTo>
                  <a:pt x="17738" y="3390"/>
                  <a:pt x="16750" y="2824"/>
                  <a:pt x="15965" y="2789"/>
                </a:cubicBezTo>
                <a:cubicBezTo>
                  <a:pt x="15901" y="2789"/>
                  <a:pt x="15843" y="2790"/>
                  <a:pt x="15779" y="2798"/>
                </a:cubicBezTo>
                <a:cubicBezTo>
                  <a:pt x="15647" y="2812"/>
                  <a:pt x="15403" y="2824"/>
                  <a:pt x="15074" y="2931"/>
                </a:cubicBezTo>
                <a:cubicBezTo>
                  <a:pt x="14560" y="3096"/>
                  <a:pt x="14279" y="3382"/>
                  <a:pt x="14273" y="3382"/>
                </a:cubicBezTo>
                <a:cubicBezTo>
                  <a:pt x="14204" y="3453"/>
                  <a:pt x="14107" y="3433"/>
                  <a:pt x="14054" y="3333"/>
                </a:cubicBezTo>
                <a:cubicBezTo>
                  <a:pt x="14007" y="3240"/>
                  <a:pt x="14019" y="3103"/>
                  <a:pt x="14088" y="3039"/>
                </a:cubicBezTo>
                <a:cubicBezTo>
                  <a:pt x="14114" y="3010"/>
                  <a:pt x="14470" y="2669"/>
                  <a:pt x="15096" y="2483"/>
                </a:cubicBezTo>
                <a:cubicBezTo>
                  <a:pt x="15186" y="2455"/>
                  <a:pt x="15227" y="2304"/>
                  <a:pt x="15169" y="2204"/>
                </a:cubicBezTo>
                <a:cubicBezTo>
                  <a:pt x="14341" y="648"/>
                  <a:pt x="11471" y="-173"/>
                  <a:pt x="10170" y="641"/>
                </a:cubicBezTo>
                <a:cubicBezTo>
                  <a:pt x="10048" y="719"/>
                  <a:pt x="9996" y="919"/>
                  <a:pt x="10059" y="1076"/>
                </a:cubicBezTo>
                <a:cubicBezTo>
                  <a:pt x="10203" y="1461"/>
                  <a:pt x="10265" y="1904"/>
                  <a:pt x="10233" y="2325"/>
                </a:cubicBezTo>
                <a:cubicBezTo>
                  <a:pt x="10228" y="2432"/>
                  <a:pt x="10165" y="2512"/>
                  <a:pt x="10091" y="2519"/>
                </a:cubicBezTo>
                <a:cubicBezTo>
                  <a:pt x="10080" y="2519"/>
                  <a:pt x="10075" y="2519"/>
                  <a:pt x="10064" y="2519"/>
                </a:cubicBezTo>
                <a:cubicBezTo>
                  <a:pt x="9979" y="2505"/>
                  <a:pt x="9916" y="2404"/>
                  <a:pt x="9927" y="2282"/>
                </a:cubicBezTo>
                <a:cubicBezTo>
                  <a:pt x="9937" y="2140"/>
                  <a:pt x="10011" y="1106"/>
                  <a:pt x="9295" y="520"/>
                </a:cubicBezTo>
                <a:cubicBezTo>
                  <a:pt x="8854" y="161"/>
                  <a:pt x="8273" y="-8"/>
                  <a:pt x="7654" y="1"/>
                </a:cubicBezTo>
                <a:close/>
                <a:moveTo>
                  <a:pt x="6930" y="3139"/>
                </a:moveTo>
                <a:cubicBezTo>
                  <a:pt x="7435" y="3144"/>
                  <a:pt x="7913" y="3351"/>
                  <a:pt x="8361" y="3761"/>
                </a:cubicBezTo>
                <a:cubicBezTo>
                  <a:pt x="8886" y="4239"/>
                  <a:pt x="9242" y="4895"/>
                  <a:pt x="9449" y="5352"/>
                </a:cubicBezTo>
                <a:cubicBezTo>
                  <a:pt x="9491" y="5444"/>
                  <a:pt x="9582" y="5480"/>
                  <a:pt x="9656" y="5430"/>
                </a:cubicBezTo>
                <a:cubicBezTo>
                  <a:pt x="10925" y="4509"/>
                  <a:pt x="12288" y="4695"/>
                  <a:pt x="13403" y="5952"/>
                </a:cubicBezTo>
                <a:cubicBezTo>
                  <a:pt x="13456" y="6009"/>
                  <a:pt x="13535" y="6015"/>
                  <a:pt x="13593" y="5958"/>
                </a:cubicBezTo>
                <a:cubicBezTo>
                  <a:pt x="13795" y="5758"/>
                  <a:pt x="14331" y="5353"/>
                  <a:pt x="15154" y="5617"/>
                </a:cubicBezTo>
                <a:cubicBezTo>
                  <a:pt x="15239" y="5631"/>
                  <a:pt x="15291" y="5745"/>
                  <a:pt x="15270" y="5867"/>
                </a:cubicBezTo>
                <a:cubicBezTo>
                  <a:pt x="15249" y="5981"/>
                  <a:pt x="15164" y="6045"/>
                  <a:pt x="15079" y="6016"/>
                </a:cubicBezTo>
                <a:cubicBezTo>
                  <a:pt x="14527" y="5866"/>
                  <a:pt x="14076" y="5967"/>
                  <a:pt x="13736" y="6331"/>
                </a:cubicBezTo>
                <a:cubicBezTo>
                  <a:pt x="13418" y="6673"/>
                  <a:pt x="13217" y="7243"/>
                  <a:pt x="13195" y="7856"/>
                </a:cubicBezTo>
                <a:cubicBezTo>
                  <a:pt x="13190" y="7964"/>
                  <a:pt x="13132" y="8050"/>
                  <a:pt x="13053" y="8057"/>
                </a:cubicBezTo>
                <a:cubicBezTo>
                  <a:pt x="13026" y="8057"/>
                  <a:pt x="13000" y="8057"/>
                  <a:pt x="12973" y="8028"/>
                </a:cubicBezTo>
                <a:cubicBezTo>
                  <a:pt x="12915" y="7985"/>
                  <a:pt x="12882" y="7900"/>
                  <a:pt x="12887" y="7814"/>
                </a:cubicBezTo>
                <a:cubicBezTo>
                  <a:pt x="12903" y="7336"/>
                  <a:pt x="13015" y="6880"/>
                  <a:pt x="13195" y="6509"/>
                </a:cubicBezTo>
                <a:cubicBezTo>
                  <a:pt x="13243" y="6416"/>
                  <a:pt x="13228" y="6295"/>
                  <a:pt x="13164" y="6224"/>
                </a:cubicBezTo>
                <a:cubicBezTo>
                  <a:pt x="11630" y="4532"/>
                  <a:pt x="10133" y="5487"/>
                  <a:pt x="9543" y="5994"/>
                </a:cubicBezTo>
                <a:cubicBezTo>
                  <a:pt x="9464" y="6058"/>
                  <a:pt x="9364" y="6023"/>
                  <a:pt x="9321" y="5909"/>
                </a:cubicBezTo>
                <a:cubicBezTo>
                  <a:pt x="9194" y="5559"/>
                  <a:pt x="8827" y="4688"/>
                  <a:pt x="8185" y="4102"/>
                </a:cubicBezTo>
                <a:cubicBezTo>
                  <a:pt x="7548" y="3524"/>
                  <a:pt x="6843" y="3403"/>
                  <a:pt x="6084" y="3746"/>
                </a:cubicBezTo>
                <a:cubicBezTo>
                  <a:pt x="5999" y="3781"/>
                  <a:pt x="5909" y="3717"/>
                  <a:pt x="5888" y="3603"/>
                </a:cubicBezTo>
                <a:cubicBezTo>
                  <a:pt x="5867" y="3496"/>
                  <a:pt x="5915" y="3375"/>
                  <a:pt x="5994" y="3346"/>
                </a:cubicBezTo>
                <a:cubicBezTo>
                  <a:pt x="6315" y="3204"/>
                  <a:pt x="6627" y="3136"/>
                  <a:pt x="6930" y="3139"/>
                </a:cubicBezTo>
                <a:close/>
                <a:moveTo>
                  <a:pt x="4412" y="7120"/>
                </a:moveTo>
                <a:cubicBezTo>
                  <a:pt x="4454" y="7118"/>
                  <a:pt x="4496" y="7136"/>
                  <a:pt x="4528" y="7178"/>
                </a:cubicBezTo>
                <a:cubicBezTo>
                  <a:pt x="5112" y="7964"/>
                  <a:pt x="5357" y="9491"/>
                  <a:pt x="4678" y="11169"/>
                </a:cubicBezTo>
                <a:cubicBezTo>
                  <a:pt x="4630" y="11290"/>
                  <a:pt x="4688" y="11440"/>
                  <a:pt x="4789" y="11448"/>
                </a:cubicBezTo>
                <a:cubicBezTo>
                  <a:pt x="5622" y="11512"/>
                  <a:pt x="7236" y="11876"/>
                  <a:pt x="8250" y="13725"/>
                </a:cubicBezTo>
                <a:cubicBezTo>
                  <a:pt x="8287" y="13789"/>
                  <a:pt x="8351" y="13816"/>
                  <a:pt x="8409" y="13781"/>
                </a:cubicBezTo>
                <a:cubicBezTo>
                  <a:pt x="9009" y="13474"/>
                  <a:pt x="9645" y="13354"/>
                  <a:pt x="10245" y="13439"/>
                </a:cubicBezTo>
                <a:cubicBezTo>
                  <a:pt x="10314" y="13447"/>
                  <a:pt x="10373" y="13374"/>
                  <a:pt x="10373" y="13281"/>
                </a:cubicBezTo>
                <a:cubicBezTo>
                  <a:pt x="10373" y="12831"/>
                  <a:pt x="10547" y="12183"/>
                  <a:pt x="11237" y="11833"/>
                </a:cubicBezTo>
                <a:cubicBezTo>
                  <a:pt x="11322" y="11791"/>
                  <a:pt x="11413" y="11855"/>
                  <a:pt x="11439" y="11970"/>
                </a:cubicBezTo>
                <a:cubicBezTo>
                  <a:pt x="11466" y="12077"/>
                  <a:pt x="11417" y="12190"/>
                  <a:pt x="11338" y="12233"/>
                </a:cubicBezTo>
                <a:cubicBezTo>
                  <a:pt x="10547" y="12640"/>
                  <a:pt x="10691" y="13418"/>
                  <a:pt x="10696" y="13446"/>
                </a:cubicBezTo>
                <a:cubicBezTo>
                  <a:pt x="10707" y="13510"/>
                  <a:pt x="10743" y="13552"/>
                  <a:pt x="10786" y="13567"/>
                </a:cubicBezTo>
                <a:cubicBezTo>
                  <a:pt x="11391" y="13788"/>
                  <a:pt x="11889" y="14216"/>
                  <a:pt x="12170" y="14780"/>
                </a:cubicBezTo>
                <a:cubicBezTo>
                  <a:pt x="12218" y="14873"/>
                  <a:pt x="12208" y="15010"/>
                  <a:pt x="12144" y="15074"/>
                </a:cubicBezTo>
                <a:cubicBezTo>
                  <a:pt x="12117" y="15103"/>
                  <a:pt x="12091" y="15117"/>
                  <a:pt x="12059" y="15117"/>
                </a:cubicBezTo>
                <a:cubicBezTo>
                  <a:pt x="12006" y="15124"/>
                  <a:pt x="11954" y="15087"/>
                  <a:pt x="11917" y="15023"/>
                </a:cubicBezTo>
                <a:cubicBezTo>
                  <a:pt x="11386" y="13945"/>
                  <a:pt x="9852" y="13361"/>
                  <a:pt x="8308" y="14289"/>
                </a:cubicBezTo>
                <a:cubicBezTo>
                  <a:pt x="8239" y="14332"/>
                  <a:pt x="8160" y="14295"/>
                  <a:pt x="8117" y="14209"/>
                </a:cubicBezTo>
                <a:cubicBezTo>
                  <a:pt x="6870" y="11625"/>
                  <a:pt x="4296" y="11862"/>
                  <a:pt x="4270" y="11862"/>
                </a:cubicBezTo>
                <a:lnTo>
                  <a:pt x="3961" y="11847"/>
                </a:lnTo>
                <a:cubicBezTo>
                  <a:pt x="3924" y="11818"/>
                  <a:pt x="3892" y="11768"/>
                  <a:pt x="3881" y="11711"/>
                </a:cubicBezTo>
                <a:cubicBezTo>
                  <a:pt x="3759" y="11011"/>
                  <a:pt x="3176" y="10055"/>
                  <a:pt x="2332" y="9641"/>
                </a:cubicBezTo>
                <a:cubicBezTo>
                  <a:pt x="2263" y="9605"/>
                  <a:pt x="2209" y="9514"/>
                  <a:pt x="2220" y="9407"/>
                </a:cubicBezTo>
                <a:cubicBezTo>
                  <a:pt x="2236" y="9271"/>
                  <a:pt x="2337" y="9192"/>
                  <a:pt x="2427" y="9235"/>
                </a:cubicBezTo>
                <a:cubicBezTo>
                  <a:pt x="2788" y="9406"/>
                  <a:pt x="3170" y="9735"/>
                  <a:pt x="3483" y="10120"/>
                </a:cubicBezTo>
                <a:cubicBezTo>
                  <a:pt x="3680" y="10363"/>
                  <a:pt x="3913" y="10720"/>
                  <a:pt x="4067" y="11162"/>
                </a:cubicBezTo>
                <a:cubicBezTo>
                  <a:pt x="4115" y="11291"/>
                  <a:pt x="4248" y="11306"/>
                  <a:pt x="4306" y="11184"/>
                </a:cubicBezTo>
                <a:cubicBezTo>
                  <a:pt x="5022" y="9614"/>
                  <a:pt x="4831" y="8186"/>
                  <a:pt x="4311" y="7486"/>
                </a:cubicBezTo>
                <a:cubicBezTo>
                  <a:pt x="4253" y="7408"/>
                  <a:pt x="4243" y="7273"/>
                  <a:pt x="4301" y="7194"/>
                </a:cubicBezTo>
                <a:cubicBezTo>
                  <a:pt x="4330" y="7148"/>
                  <a:pt x="4370" y="7123"/>
                  <a:pt x="4412" y="7120"/>
                </a:cubicBezTo>
                <a:close/>
                <a:moveTo>
                  <a:pt x="2258" y="15717"/>
                </a:moveTo>
                <a:cubicBezTo>
                  <a:pt x="1971" y="17680"/>
                  <a:pt x="4031" y="19435"/>
                  <a:pt x="5702" y="18764"/>
                </a:cubicBezTo>
                <a:cubicBezTo>
                  <a:pt x="5612" y="19699"/>
                  <a:pt x="5001" y="21083"/>
                  <a:pt x="5001" y="21083"/>
                </a:cubicBezTo>
                <a:lnTo>
                  <a:pt x="6238" y="21427"/>
                </a:lnTo>
                <a:lnTo>
                  <a:pt x="8727" y="18063"/>
                </a:lnTo>
                <a:cubicBezTo>
                  <a:pt x="7390" y="17742"/>
                  <a:pt x="6699" y="17172"/>
                  <a:pt x="6333" y="16843"/>
                </a:cubicBezTo>
                <a:cubicBezTo>
                  <a:pt x="6163" y="16686"/>
                  <a:pt x="5962" y="16614"/>
                  <a:pt x="5761" y="16636"/>
                </a:cubicBezTo>
                <a:cubicBezTo>
                  <a:pt x="5442" y="16672"/>
                  <a:pt x="4954" y="16693"/>
                  <a:pt x="4381" y="16593"/>
                </a:cubicBezTo>
                <a:cubicBezTo>
                  <a:pt x="3786" y="16494"/>
                  <a:pt x="3027" y="16259"/>
                  <a:pt x="2258" y="15717"/>
                </a:cubicBezTo>
                <a:close/>
              </a:path>
            </a:pathLst>
          </a:custGeom>
          <a:solidFill>
            <a:schemeClr val="accent2">
              <a:lumMod val="60000"/>
              <a:lumOff val="40000"/>
            </a:schemeClr>
          </a:solidFill>
          <a:ln>
            <a:noFill/>
          </a:ln>
        </p:spPr>
        <p:txBody>
          <a:bodyPr spcFirstLastPara="1" wrap="square" lIns="32750" tIns="32750" rIns="32750" bIns="32750" anchor="ctr" anchorCtr="0">
            <a:noAutofit/>
          </a:bodyPr>
          <a:lstStyle/>
          <a:p>
            <a:pPr marL="0" marR="0" lvl="0" indent="0" algn="ctr" defTabSz="457200" rtl="0" eaLnBrk="1" fontAlgn="auto" latinLnBrk="0" hangingPunct="1">
              <a:lnSpc>
                <a:spcPct val="100000"/>
              </a:lnSpc>
              <a:spcBef>
                <a:spcPts val="0"/>
              </a:spcBef>
              <a:spcAft>
                <a:spcPts val="0"/>
              </a:spcAft>
              <a:buClr>
                <a:srgbClr val="FFFFFF"/>
              </a:buClr>
              <a:buSzPts val="1400"/>
              <a:buFontTx/>
              <a:buNone/>
              <a:tabLst/>
              <a:defRPr/>
            </a:pPr>
            <a:endParaRPr kumimoji="0" sz="1400" b="0" i="0" u="none" strike="noStrike" kern="1200" cap="none" spc="0" normalizeH="0" baseline="0" noProof="0">
              <a:ln>
                <a:noFill/>
              </a:ln>
              <a:solidFill>
                <a:srgbClr val="FFFFFF"/>
              </a:solidFill>
              <a:effectLst/>
              <a:uLnTx/>
              <a:uFillTx/>
              <a:latin typeface="Helvetica Neue"/>
              <a:ea typeface="Helvetica Neue"/>
              <a:cs typeface="Helvetica Neue"/>
              <a:sym typeface="Helvetica Neue"/>
            </a:endParaRPr>
          </a:p>
        </p:txBody>
      </p:sp>
      <p:sp>
        <p:nvSpPr>
          <p:cNvPr id="30" name="文字方塊 29">
            <a:extLst>
              <a:ext uri="{FF2B5EF4-FFF2-40B4-BE49-F238E27FC236}">
                <a16:creationId xmlns:a16="http://schemas.microsoft.com/office/drawing/2014/main" id="{FFE0EE36-8873-41AF-9693-BCEE331F7AF2}"/>
              </a:ext>
            </a:extLst>
          </p:cNvPr>
          <p:cNvSpPr txBox="1"/>
          <p:nvPr/>
        </p:nvSpPr>
        <p:spPr>
          <a:xfrm>
            <a:off x="1621104" y="155917"/>
            <a:ext cx="9105900" cy="58477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3200" b="1" i="1" u="sng"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Deep Learning for Human Language Processing</a:t>
            </a:r>
            <a:endParaRPr kumimoji="0" lang="zh-TW" altLang="en-US" sz="3200" b="1" i="1" u="sng"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31" name="文字方塊 30">
            <a:extLst>
              <a:ext uri="{FF2B5EF4-FFF2-40B4-BE49-F238E27FC236}">
                <a16:creationId xmlns:a16="http://schemas.microsoft.com/office/drawing/2014/main" id="{92D3632D-30AB-4E18-BB73-1BD6888294BA}"/>
              </a:ext>
            </a:extLst>
          </p:cNvPr>
          <p:cNvSpPr txBox="1"/>
          <p:nvPr/>
        </p:nvSpPr>
        <p:spPr>
          <a:xfrm>
            <a:off x="2079399" y="1012172"/>
            <a:ext cx="9105900" cy="4616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TW" sz="2400" b="1" i="1" u="sng"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Summarization</a:t>
            </a:r>
            <a:endParaRPr kumimoji="0" lang="zh-TW" altLang="en-US" sz="2400" b="1" i="1" u="sng"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32" name="矩形: 圓角 31">
            <a:extLst>
              <a:ext uri="{FF2B5EF4-FFF2-40B4-BE49-F238E27FC236}">
                <a16:creationId xmlns:a16="http://schemas.microsoft.com/office/drawing/2014/main" id="{44118056-BF0B-452A-8098-87B59F330DB0}"/>
              </a:ext>
            </a:extLst>
          </p:cNvPr>
          <p:cNvSpPr/>
          <p:nvPr/>
        </p:nvSpPr>
        <p:spPr>
          <a:xfrm>
            <a:off x="7376281" y="1098121"/>
            <a:ext cx="2719426" cy="2599826"/>
          </a:xfrm>
          <a:prstGeom prst="roundRect">
            <a:avLst/>
          </a:prstGeom>
          <a:noFill/>
          <a:ln w="28575">
            <a:solidFill>
              <a:schemeClr val="tx1"/>
            </a:solidFill>
          </a:ln>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2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33" name="文字方塊 32">
            <a:extLst>
              <a:ext uri="{FF2B5EF4-FFF2-40B4-BE49-F238E27FC236}">
                <a16:creationId xmlns:a16="http://schemas.microsoft.com/office/drawing/2014/main" id="{24A13836-441C-4D0A-B70D-E9C15F4B99E2}"/>
              </a:ext>
            </a:extLst>
          </p:cNvPr>
          <p:cNvSpPr txBox="1"/>
          <p:nvPr/>
        </p:nvSpPr>
        <p:spPr>
          <a:xfrm>
            <a:off x="2079399" y="3840006"/>
            <a:ext cx="9105900" cy="4616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TW" sz="2400" b="1" i="1" u="sng"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Machine Translation </a:t>
            </a:r>
            <a:endParaRPr kumimoji="0" lang="zh-TW" altLang="en-US" sz="2400" b="1" i="1" u="sng"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pic>
        <p:nvPicPr>
          <p:cNvPr id="36" name="Picture 2" descr="ãdocumentãçåçæå°çµæ">
            <a:extLst>
              <a:ext uri="{FF2B5EF4-FFF2-40B4-BE49-F238E27FC236}">
                <a16:creationId xmlns:a16="http://schemas.microsoft.com/office/drawing/2014/main" id="{52FF8E6B-17BB-42C8-9DB0-CAC3E185B64C}"/>
              </a:ext>
            </a:extLst>
          </p:cNvPr>
          <p:cNvPicPr>
            <a:picLocks noChangeAspect="1" noChangeArrowheads="1"/>
          </p:cNvPicPr>
          <p:nvPr/>
        </p:nvPicPr>
        <p:blipFill>
          <a:blip r:embed="rId2">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925384" y="4787605"/>
            <a:ext cx="841606" cy="896798"/>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descr="ãdocumentãçåçæå°çµæ">
            <a:extLst>
              <a:ext uri="{FF2B5EF4-FFF2-40B4-BE49-F238E27FC236}">
                <a16:creationId xmlns:a16="http://schemas.microsoft.com/office/drawing/2014/main" id="{5410A6A6-CA9C-4C7A-9B4A-CCF178E290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03277" y="4206451"/>
            <a:ext cx="841606" cy="896798"/>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ãdocumentãçåçæå°çµæ">
            <a:extLst>
              <a:ext uri="{FF2B5EF4-FFF2-40B4-BE49-F238E27FC236}">
                <a16:creationId xmlns:a16="http://schemas.microsoft.com/office/drawing/2014/main" id="{4EBEF33A-AE0A-4C88-AC6E-4C8AEA25361D}"/>
              </a:ext>
            </a:extLst>
          </p:cNvPr>
          <p:cNvPicPr>
            <a:picLocks noChangeAspect="1" noChangeArrowheads="1"/>
          </p:cNvPicPr>
          <p:nvPr/>
        </p:nvPicPr>
        <p:blipFill>
          <a:blip r:embed="rId2">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957322" y="4206451"/>
            <a:ext cx="841606" cy="896798"/>
          </a:xfrm>
          <a:prstGeom prst="rect">
            <a:avLst/>
          </a:prstGeom>
          <a:noFill/>
          <a:extLst>
            <a:ext uri="{909E8E84-426E-40DD-AFC4-6F175D3DCCD1}">
              <a14:hiddenFill xmlns:a14="http://schemas.microsoft.com/office/drawing/2010/main">
                <a:solidFill>
                  <a:srgbClr val="FFFFFF"/>
                </a:solidFill>
              </a14:hiddenFill>
            </a:ext>
          </a:extLst>
        </p:spPr>
      </p:pic>
      <p:pic>
        <p:nvPicPr>
          <p:cNvPr id="39" name="圖片 38">
            <a:extLst>
              <a:ext uri="{FF2B5EF4-FFF2-40B4-BE49-F238E27FC236}">
                <a16:creationId xmlns:a16="http://schemas.microsoft.com/office/drawing/2014/main" id="{65E21D51-32C6-47A5-9107-A36AF534FA08}"/>
              </a:ext>
            </a:extLst>
          </p:cNvPr>
          <p:cNvPicPr>
            <a:picLocks noChangeAspect="1"/>
          </p:cNvPicPr>
          <p:nvPr/>
        </p:nvPicPr>
        <p:blipFill>
          <a:blip r:embed="rId3">
            <a:duotone>
              <a:schemeClr val="accent2">
                <a:shade val="45000"/>
                <a:satMod val="135000"/>
              </a:schemeClr>
              <a:prstClr val="white"/>
            </a:duotone>
          </a:blip>
          <a:stretch>
            <a:fillRect/>
          </a:stretch>
        </p:blipFill>
        <p:spPr>
          <a:xfrm>
            <a:off x="7672856" y="2488053"/>
            <a:ext cx="1007467" cy="1114645"/>
          </a:xfrm>
          <a:prstGeom prst="rect">
            <a:avLst/>
          </a:prstGeom>
        </p:spPr>
      </p:pic>
      <p:pic>
        <p:nvPicPr>
          <p:cNvPr id="40" name="圖片 39">
            <a:extLst>
              <a:ext uri="{FF2B5EF4-FFF2-40B4-BE49-F238E27FC236}">
                <a16:creationId xmlns:a16="http://schemas.microsoft.com/office/drawing/2014/main" id="{242DEEEE-3C1D-4C19-BE39-0A2C9402B2AC}"/>
              </a:ext>
            </a:extLst>
          </p:cNvPr>
          <p:cNvPicPr>
            <a:picLocks noChangeAspect="1"/>
          </p:cNvPicPr>
          <p:nvPr/>
        </p:nvPicPr>
        <p:blipFill>
          <a:blip r:embed="rId4">
            <a:duotone>
              <a:schemeClr val="accent2">
                <a:shade val="45000"/>
                <a:satMod val="135000"/>
              </a:schemeClr>
              <a:prstClr val="white"/>
            </a:duotone>
          </a:blip>
          <a:stretch>
            <a:fillRect/>
          </a:stretch>
        </p:blipFill>
        <p:spPr>
          <a:xfrm>
            <a:off x="8908923" y="2536818"/>
            <a:ext cx="919543" cy="1055213"/>
          </a:xfrm>
          <a:prstGeom prst="rect">
            <a:avLst/>
          </a:prstGeom>
        </p:spPr>
      </p:pic>
      <p:pic>
        <p:nvPicPr>
          <p:cNvPr id="41" name="Picture 2" descr="ãdocumentãçåçæå°çµæ">
            <a:extLst>
              <a:ext uri="{FF2B5EF4-FFF2-40B4-BE49-F238E27FC236}">
                <a16:creationId xmlns:a16="http://schemas.microsoft.com/office/drawing/2014/main" id="{7E2D0CD5-4873-467E-819A-47CFC10854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97375" y="5271737"/>
            <a:ext cx="841606" cy="896798"/>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descr="ãdocumentãçåçæå°çµæ">
            <a:extLst>
              <a:ext uri="{FF2B5EF4-FFF2-40B4-BE49-F238E27FC236}">
                <a16:creationId xmlns:a16="http://schemas.microsoft.com/office/drawing/2014/main" id="{49B77F8A-7816-4CA1-8A57-0829BE16C920}"/>
              </a:ext>
            </a:extLst>
          </p:cNvPr>
          <p:cNvPicPr>
            <a:picLocks noChangeAspect="1" noChangeArrowheads="1"/>
          </p:cNvPicPr>
          <p:nvPr/>
        </p:nvPicPr>
        <p:blipFill>
          <a:blip r:embed="rId2">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951420" y="5271737"/>
            <a:ext cx="841606" cy="896798"/>
          </a:xfrm>
          <a:prstGeom prst="rect">
            <a:avLst/>
          </a:prstGeom>
          <a:noFill/>
          <a:extLst>
            <a:ext uri="{909E8E84-426E-40DD-AFC4-6F175D3DCCD1}">
              <a14:hiddenFill xmlns:a14="http://schemas.microsoft.com/office/drawing/2010/main">
                <a:solidFill>
                  <a:srgbClr val="FFFFFF"/>
                </a:solidFill>
              </a14:hiddenFill>
            </a:ext>
          </a:extLst>
        </p:spPr>
      </p:pic>
      <p:sp>
        <p:nvSpPr>
          <p:cNvPr id="43" name="矩形: 圓角 42">
            <a:extLst>
              <a:ext uri="{FF2B5EF4-FFF2-40B4-BE49-F238E27FC236}">
                <a16:creationId xmlns:a16="http://schemas.microsoft.com/office/drawing/2014/main" id="{B1483DFB-5F36-4008-885F-9F1877682761}"/>
              </a:ext>
            </a:extLst>
          </p:cNvPr>
          <p:cNvSpPr/>
          <p:nvPr/>
        </p:nvSpPr>
        <p:spPr>
          <a:xfrm>
            <a:off x="7393175" y="3905038"/>
            <a:ext cx="2719426" cy="2599826"/>
          </a:xfrm>
          <a:prstGeom prst="roundRect">
            <a:avLst/>
          </a:prstGeom>
          <a:noFill/>
          <a:ln w="28575">
            <a:solidFill>
              <a:schemeClr val="tx1"/>
            </a:solidFill>
          </a:ln>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2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cxnSp>
        <p:nvCxnSpPr>
          <p:cNvPr id="44" name="直線單箭頭接點 43">
            <a:extLst>
              <a:ext uri="{FF2B5EF4-FFF2-40B4-BE49-F238E27FC236}">
                <a16:creationId xmlns:a16="http://schemas.microsoft.com/office/drawing/2014/main" id="{155611D2-2EB3-4808-9F3A-3C799E593AED}"/>
              </a:ext>
            </a:extLst>
          </p:cNvPr>
          <p:cNvCxnSpPr>
            <a:cxnSpLocks/>
          </p:cNvCxnSpPr>
          <p:nvPr/>
        </p:nvCxnSpPr>
        <p:spPr>
          <a:xfrm>
            <a:off x="8507210" y="1811997"/>
            <a:ext cx="514696" cy="0"/>
          </a:xfrm>
          <a:prstGeom prst="straightConnector1">
            <a:avLst/>
          </a:prstGeom>
          <a:noFill/>
          <a:ln w="38100" cap="flat" cmpd="sng" algn="ctr">
            <a:solidFill>
              <a:sysClr val="windowText" lastClr="000000"/>
            </a:solidFill>
            <a:prstDash val="solid"/>
            <a:miter lim="800000"/>
            <a:headEnd type="triangle" w="med" len="med"/>
            <a:tailEnd type="triangle" w="med" len="med"/>
          </a:ln>
          <a:effectLst/>
        </p:spPr>
      </p:cxnSp>
      <p:cxnSp>
        <p:nvCxnSpPr>
          <p:cNvPr id="45" name="直線單箭頭接點 44">
            <a:extLst>
              <a:ext uri="{FF2B5EF4-FFF2-40B4-BE49-F238E27FC236}">
                <a16:creationId xmlns:a16="http://schemas.microsoft.com/office/drawing/2014/main" id="{EFCB7324-723E-4C0D-AA02-5934944F2442}"/>
              </a:ext>
            </a:extLst>
          </p:cNvPr>
          <p:cNvCxnSpPr>
            <a:cxnSpLocks/>
          </p:cNvCxnSpPr>
          <p:nvPr/>
        </p:nvCxnSpPr>
        <p:spPr>
          <a:xfrm>
            <a:off x="8526260" y="3047566"/>
            <a:ext cx="514696" cy="0"/>
          </a:xfrm>
          <a:prstGeom prst="straightConnector1">
            <a:avLst/>
          </a:prstGeom>
          <a:noFill/>
          <a:ln w="38100" cap="flat" cmpd="sng" algn="ctr">
            <a:solidFill>
              <a:sysClr val="windowText" lastClr="000000"/>
            </a:solidFill>
            <a:prstDash val="solid"/>
            <a:miter lim="800000"/>
            <a:headEnd type="triangle" w="med" len="med"/>
            <a:tailEnd type="triangle" w="med" len="med"/>
          </a:ln>
          <a:effectLst/>
        </p:spPr>
      </p:cxnSp>
      <p:cxnSp>
        <p:nvCxnSpPr>
          <p:cNvPr id="46" name="直線單箭頭接點 45">
            <a:extLst>
              <a:ext uri="{FF2B5EF4-FFF2-40B4-BE49-F238E27FC236}">
                <a16:creationId xmlns:a16="http://schemas.microsoft.com/office/drawing/2014/main" id="{D1E1F4DE-CAC7-4054-BBD8-CF57D1D86EC9}"/>
              </a:ext>
            </a:extLst>
          </p:cNvPr>
          <p:cNvCxnSpPr>
            <a:cxnSpLocks/>
          </p:cNvCxnSpPr>
          <p:nvPr/>
        </p:nvCxnSpPr>
        <p:spPr>
          <a:xfrm>
            <a:off x="8526260" y="4684436"/>
            <a:ext cx="514696" cy="0"/>
          </a:xfrm>
          <a:prstGeom prst="straightConnector1">
            <a:avLst/>
          </a:prstGeom>
          <a:noFill/>
          <a:ln w="38100" cap="flat" cmpd="sng" algn="ctr">
            <a:solidFill>
              <a:sysClr val="windowText" lastClr="000000"/>
            </a:solidFill>
            <a:prstDash val="solid"/>
            <a:miter lim="800000"/>
            <a:headEnd type="triangle" w="med" len="med"/>
            <a:tailEnd type="triangle" w="med" len="med"/>
          </a:ln>
          <a:effectLst/>
        </p:spPr>
      </p:cxnSp>
      <p:cxnSp>
        <p:nvCxnSpPr>
          <p:cNvPr id="47" name="直線單箭頭接點 46">
            <a:extLst>
              <a:ext uri="{FF2B5EF4-FFF2-40B4-BE49-F238E27FC236}">
                <a16:creationId xmlns:a16="http://schemas.microsoft.com/office/drawing/2014/main" id="{9596EE1D-5E45-44B3-8CF3-C4C39290D37B}"/>
              </a:ext>
            </a:extLst>
          </p:cNvPr>
          <p:cNvCxnSpPr>
            <a:cxnSpLocks/>
          </p:cNvCxnSpPr>
          <p:nvPr/>
        </p:nvCxnSpPr>
        <p:spPr>
          <a:xfrm>
            <a:off x="8526260" y="5758739"/>
            <a:ext cx="514696" cy="0"/>
          </a:xfrm>
          <a:prstGeom prst="straightConnector1">
            <a:avLst/>
          </a:prstGeom>
          <a:noFill/>
          <a:ln w="38100" cap="flat" cmpd="sng" algn="ctr">
            <a:solidFill>
              <a:sysClr val="windowText" lastClr="000000"/>
            </a:solidFill>
            <a:prstDash val="solid"/>
            <a:miter lim="800000"/>
            <a:headEnd type="triangle" w="med" len="med"/>
            <a:tailEnd type="triangle" w="med" len="med"/>
          </a:ln>
          <a:effectLst/>
        </p:spPr>
      </p:cxnSp>
      <p:sp>
        <p:nvSpPr>
          <p:cNvPr id="20" name="文字方塊 19">
            <a:extLst>
              <a:ext uri="{FF2B5EF4-FFF2-40B4-BE49-F238E27FC236}">
                <a16:creationId xmlns:a16="http://schemas.microsoft.com/office/drawing/2014/main" id="{7578CC85-ACAA-4E55-917B-0000F3C24BCB}"/>
              </a:ext>
            </a:extLst>
          </p:cNvPr>
          <p:cNvSpPr txBox="1"/>
          <p:nvPr/>
        </p:nvSpPr>
        <p:spPr>
          <a:xfrm>
            <a:off x="2079399" y="2972274"/>
            <a:ext cx="2015549"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document</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49" name="文字方塊 48">
            <a:extLst>
              <a:ext uri="{FF2B5EF4-FFF2-40B4-BE49-F238E27FC236}">
                <a16:creationId xmlns:a16="http://schemas.microsoft.com/office/drawing/2014/main" id="{B5A4E625-A35F-4ECD-9A27-98D94B46A19B}"/>
              </a:ext>
            </a:extLst>
          </p:cNvPr>
          <p:cNvSpPr txBox="1"/>
          <p:nvPr/>
        </p:nvSpPr>
        <p:spPr>
          <a:xfrm>
            <a:off x="5398371" y="2952463"/>
            <a:ext cx="2015549"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summary</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50" name="文字方塊 49">
            <a:extLst>
              <a:ext uri="{FF2B5EF4-FFF2-40B4-BE49-F238E27FC236}">
                <a16:creationId xmlns:a16="http://schemas.microsoft.com/office/drawing/2014/main" id="{789E7A01-1335-4CB8-9CB2-D918DA713B36}"/>
              </a:ext>
            </a:extLst>
          </p:cNvPr>
          <p:cNvSpPr txBox="1"/>
          <p:nvPr/>
        </p:nvSpPr>
        <p:spPr>
          <a:xfrm>
            <a:off x="2136946" y="5715354"/>
            <a:ext cx="2015549"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source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language</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52" name="文字方塊 51">
            <a:extLst>
              <a:ext uri="{FF2B5EF4-FFF2-40B4-BE49-F238E27FC236}">
                <a16:creationId xmlns:a16="http://schemas.microsoft.com/office/drawing/2014/main" id="{6A9F96E5-0CB3-43CF-A152-2DAD2CF19141}"/>
              </a:ext>
            </a:extLst>
          </p:cNvPr>
          <p:cNvSpPr txBox="1"/>
          <p:nvPr/>
        </p:nvSpPr>
        <p:spPr>
          <a:xfrm>
            <a:off x="5312703" y="5730956"/>
            <a:ext cx="2015549"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target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language</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687869759"/>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0"/>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4"/>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5"/>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3"/>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8"/>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6"/>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50"/>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52"/>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7"/>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38"/>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41"/>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42"/>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43"/>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46"/>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8" grpId="0" animBg="1"/>
      <p:bldP spid="31" grpId="0"/>
      <p:bldP spid="32" grpId="0" animBg="1"/>
      <p:bldP spid="33" grpId="0"/>
      <p:bldP spid="43" grpId="0" animBg="1"/>
      <p:bldP spid="20" grpId="0"/>
      <p:bldP spid="49" grpId="0"/>
      <p:bldP spid="50" grpId="0"/>
      <p:bldP spid="52"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F37C16A-29F1-B5BD-6B22-99A89DB9B639}"/>
              </a:ext>
            </a:extLst>
          </p:cNvPr>
          <p:cNvSpPr>
            <a:spLocks noGrp="1"/>
          </p:cNvSpPr>
          <p:nvPr>
            <p:ph type="title"/>
          </p:nvPr>
        </p:nvSpPr>
        <p:spPr/>
        <p:txBody>
          <a:bodyPr/>
          <a:lstStyle/>
          <a:p>
            <a:r>
              <a:rPr lang="zh-TW" altLang="zh-TW"/>
              <a:t>BERT-flow</a:t>
            </a:r>
            <a:endParaRPr kumimoji="1" lang="zh-TW" altLang="en-US"/>
          </a:p>
        </p:txBody>
      </p:sp>
      <p:sp>
        <p:nvSpPr>
          <p:cNvPr id="3" name="內容版面配置區 2">
            <a:extLst>
              <a:ext uri="{FF2B5EF4-FFF2-40B4-BE49-F238E27FC236}">
                <a16:creationId xmlns:a16="http://schemas.microsoft.com/office/drawing/2014/main" id="{6D972E57-CF3E-1266-AB37-4E147E73B3A1}"/>
              </a:ext>
            </a:extLst>
          </p:cNvPr>
          <p:cNvSpPr>
            <a:spLocks noGrp="1"/>
          </p:cNvSpPr>
          <p:nvPr>
            <p:ph idx="1"/>
          </p:nvPr>
        </p:nvSpPr>
        <p:spPr/>
        <p:txBody>
          <a:bodyPr/>
          <a:lstStyle/>
          <a:p>
            <a:endParaRPr kumimoji="1" lang="zh-TW" altLang="en-US"/>
          </a:p>
        </p:txBody>
      </p:sp>
      <p:sp>
        <p:nvSpPr>
          <p:cNvPr id="4" name="日期版面配置區 3">
            <a:extLst>
              <a:ext uri="{FF2B5EF4-FFF2-40B4-BE49-F238E27FC236}">
                <a16:creationId xmlns:a16="http://schemas.microsoft.com/office/drawing/2014/main" id="{11DF6E0C-BF38-DC78-FD5B-BBE96E56A416}"/>
              </a:ext>
            </a:extLst>
          </p:cNvPr>
          <p:cNvSpPr>
            <a:spLocks noGrp="1"/>
          </p:cNvSpPr>
          <p:nvPr>
            <p:ph type="dt" sz="half" idx="10"/>
          </p:nvPr>
        </p:nvSpPr>
        <p:spPr/>
        <p:txBody>
          <a:bodyPr/>
          <a:lstStyle/>
          <a:p>
            <a:r>
              <a:rPr lang="en" altLang="zh-TW" b="0" i="0">
                <a:solidFill>
                  <a:srgbClr val="222222"/>
                </a:solidFill>
                <a:effectLst/>
                <a:latin typeface="Arial" panose="020B0604020202020204" pitchFamily="34" charset="0"/>
              </a:rPr>
              <a:t>Li, </a:t>
            </a:r>
            <a:r>
              <a:rPr lang="en" altLang="zh-TW" b="0" i="0" err="1">
                <a:solidFill>
                  <a:srgbClr val="222222"/>
                </a:solidFill>
                <a:effectLst/>
                <a:latin typeface="Arial" panose="020B0604020202020204" pitchFamily="34" charset="0"/>
              </a:rPr>
              <a:t>Bohan</a:t>
            </a:r>
            <a:r>
              <a:rPr lang="en" altLang="zh-TW" b="0" i="0">
                <a:solidFill>
                  <a:srgbClr val="222222"/>
                </a:solidFill>
                <a:effectLst/>
                <a:latin typeface="Arial" panose="020B0604020202020204" pitchFamily="34" charset="0"/>
              </a:rPr>
              <a:t>, et al. "On the Sentence Embeddings from Pre-trained Language Models." </a:t>
            </a:r>
            <a:r>
              <a:rPr lang="en" altLang="zh-TW" b="0" i="1">
                <a:solidFill>
                  <a:srgbClr val="222222"/>
                </a:solidFill>
                <a:effectLst/>
                <a:latin typeface="Arial" panose="020B0604020202020204" pitchFamily="34" charset="0"/>
              </a:rPr>
              <a:t>Proceedings of the 2020 Conference on Empirical Methods in Natural Language Processing (EMNLP)</a:t>
            </a:r>
            <a:r>
              <a:rPr lang="en" altLang="zh-TW" b="0" i="0">
                <a:solidFill>
                  <a:srgbClr val="222222"/>
                </a:solidFill>
                <a:effectLst/>
                <a:latin typeface="Arial" panose="020B0604020202020204" pitchFamily="34" charset="0"/>
              </a:rPr>
              <a:t>. 2020.</a:t>
            </a:r>
            <a:endParaRPr lang="en-TW" altLang="zh-TW"/>
          </a:p>
        </p:txBody>
      </p:sp>
      <p:pic>
        <p:nvPicPr>
          <p:cNvPr id="5" name="Google Shape;297;p51">
            <a:extLst>
              <a:ext uri="{FF2B5EF4-FFF2-40B4-BE49-F238E27FC236}">
                <a16:creationId xmlns:a16="http://schemas.microsoft.com/office/drawing/2014/main" id="{AB5B2D1C-B788-70E7-DD4C-DAB6147B8274}"/>
              </a:ext>
            </a:extLst>
          </p:cNvPr>
          <p:cNvPicPr preferRelativeResize="0"/>
          <p:nvPr/>
        </p:nvPicPr>
        <p:blipFill rotWithShape="1">
          <a:blip r:embed="rId2">
            <a:alphaModFix/>
          </a:blip>
          <a:srcRect b="25205"/>
          <a:stretch/>
        </p:blipFill>
        <p:spPr>
          <a:xfrm>
            <a:off x="3514750" y="2208151"/>
            <a:ext cx="5162499" cy="2821999"/>
          </a:xfrm>
          <a:prstGeom prst="rect">
            <a:avLst/>
          </a:prstGeom>
          <a:noFill/>
          <a:ln>
            <a:noFill/>
          </a:ln>
        </p:spPr>
      </p:pic>
      <p:sp>
        <p:nvSpPr>
          <p:cNvPr id="6" name="Google Shape;299;p51">
            <a:extLst>
              <a:ext uri="{FF2B5EF4-FFF2-40B4-BE49-F238E27FC236}">
                <a16:creationId xmlns:a16="http://schemas.microsoft.com/office/drawing/2014/main" id="{3DE6DE62-D897-8854-DA5E-C0EBD9C57780}"/>
              </a:ext>
            </a:extLst>
          </p:cNvPr>
          <p:cNvSpPr txBox="1"/>
          <p:nvPr/>
        </p:nvSpPr>
        <p:spPr>
          <a:xfrm>
            <a:off x="1320250" y="3203501"/>
            <a:ext cx="2194500" cy="1292631"/>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zh-TW" sz="2400" b="1">
                <a:latin typeface="Calibri" panose="020F0502020204030204" pitchFamily="34" charset="0"/>
                <a:ea typeface="Open Sans"/>
                <a:cs typeface="Calibri" panose="020F0502020204030204" pitchFamily="34" charset="0"/>
                <a:sym typeface="Open Sans"/>
              </a:rPr>
              <a:t>non-smooth </a:t>
            </a:r>
            <a:br>
              <a:rPr lang="zh-TW" sz="2400" b="1">
                <a:latin typeface="Calibri" panose="020F0502020204030204" pitchFamily="34" charset="0"/>
                <a:ea typeface="Open Sans"/>
                <a:cs typeface="Calibri" panose="020F0502020204030204" pitchFamily="34" charset="0"/>
                <a:sym typeface="Open Sans"/>
              </a:rPr>
            </a:br>
            <a:r>
              <a:rPr lang="zh-TW" sz="2400" b="1">
                <a:latin typeface="Calibri" panose="020F0502020204030204" pitchFamily="34" charset="0"/>
                <a:ea typeface="Open Sans"/>
                <a:cs typeface="Calibri" panose="020F0502020204030204" pitchFamily="34" charset="0"/>
                <a:sym typeface="Open Sans"/>
              </a:rPr>
              <a:t>anisotropic </a:t>
            </a:r>
            <a:br>
              <a:rPr lang="zh-TW" sz="2400" b="1">
                <a:latin typeface="Calibri" panose="020F0502020204030204" pitchFamily="34" charset="0"/>
                <a:ea typeface="Open Sans"/>
                <a:cs typeface="Calibri" panose="020F0502020204030204" pitchFamily="34" charset="0"/>
                <a:sym typeface="Open Sans"/>
              </a:rPr>
            </a:br>
            <a:r>
              <a:rPr lang="zh-TW" sz="2400" b="1">
                <a:latin typeface="Calibri" panose="020F0502020204030204" pitchFamily="34" charset="0"/>
                <a:ea typeface="Open Sans"/>
                <a:cs typeface="Calibri" panose="020F0502020204030204" pitchFamily="34" charset="0"/>
                <a:sym typeface="Open Sans"/>
              </a:rPr>
              <a:t>semantic space</a:t>
            </a:r>
            <a:endParaRPr sz="2400" b="1">
              <a:latin typeface="Calibri" panose="020F0502020204030204" pitchFamily="34" charset="0"/>
              <a:ea typeface="Open Sans"/>
              <a:cs typeface="Calibri" panose="020F0502020204030204" pitchFamily="34" charset="0"/>
              <a:sym typeface="Open Sans"/>
            </a:endParaRPr>
          </a:p>
        </p:txBody>
      </p:sp>
      <p:sp>
        <p:nvSpPr>
          <p:cNvPr id="7" name="Google Shape;300;p51">
            <a:extLst>
              <a:ext uri="{FF2B5EF4-FFF2-40B4-BE49-F238E27FC236}">
                <a16:creationId xmlns:a16="http://schemas.microsoft.com/office/drawing/2014/main" id="{294F1372-5E56-FA94-B76E-C6F6169BFD83}"/>
              </a:ext>
            </a:extLst>
          </p:cNvPr>
          <p:cNvSpPr txBox="1"/>
          <p:nvPr/>
        </p:nvSpPr>
        <p:spPr>
          <a:xfrm>
            <a:off x="8534400" y="3203501"/>
            <a:ext cx="2194500" cy="1292631"/>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zh-TW" sz="2400" b="1">
                <a:latin typeface="Calibri" panose="020F0502020204030204" pitchFamily="34" charset="0"/>
                <a:ea typeface="Open Sans"/>
                <a:cs typeface="Calibri" panose="020F0502020204030204" pitchFamily="34" charset="0"/>
                <a:sym typeface="Open Sans"/>
              </a:rPr>
              <a:t>smooth </a:t>
            </a:r>
            <a:br>
              <a:rPr lang="zh-TW" sz="2400" b="1">
                <a:latin typeface="Calibri" panose="020F0502020204030204" pitchFamily="34" charset="0"/>
                <a:ea typeface="Open Sans"/>
                <a:cs typeface="Calibri" panose="020F0502020204030204" pitchFamily="34" charset="0"/>
                <a:sym typeface="Open Sans"/>
              </a:rPr>
            </a:br>
            <a:r>
              <a:rPr lang="zh-TW" sz="2400" b="1">
                <a:latin typeface="Calibri" panose="020F0502020204030204" pitchFamily="34" charset="0"/>
                <a:ea typeface="Open Sans"/>
                <a:cs typeface="Calibri" panose="020F0502020204030204" pitchFamily="34" charset="0"/>
                <a:sym typeface="Open Sans"/>
              </a:rPr>
              <a:t>isotropic </a:t>
            </a:r>
            <a:br>
              <a:rPr lang="zh-TW" sz="2400" b="1">
                <a:latin typeface="Calibri" panose="020F0502020204030204" pitchFamily="34" charset="0"/>
                <a:ea typeface="Open Sans"/>
                <a:cs typeface="Calibri" panose="020F0502020204030204" pitchFamily="34" charset="0"/>
                <a:sym typeface="Open Sans"/>
              </a:rPr>
            </a:br>
            <a:r>
              <a:rPr lang="zh-TW" sz="2400" b="1">
                <a:latin typeface="Calibri" panose="020F0502020204030204" pitchFamily="34" charset="0"/>
                <a:ea typeface="Open Sans"/>
                <a:cs typeface="Calibri" panose="020F0502020204030204" pitchFamily="34" charset="0"/>
                <a:sym typeface="Open Sans"/>
              </a:rPr>
              <a:t>semantic space</a:t>
            </a:r>
            <a:endParaRPr sz="2400" b="1">
              <a:latin typeface="Calibri" panose="020F0502020204030204" pitchFamily="34" charset="0"/>
              <a:ea typeface="Open Sans"/>
              <a:cs typeface="Calibri" panose="020F0502020204030204" pitchFamily="34" charset="0"/>
              <a:sym typeface="Open Sans"/>
            </a:endParaRPr>
          </a:p>
        </p:txBody>
      </p:sp>
    </p:spTree>
    <p:extLst>
      <p:ext uri="{BB962C8B-B14F-4D97-AF65-F5344CB8AC3E}">
        <p14:creationId xmlns:p14="http://schemas.microsoft.com/office/powerpoint/2010/main" val="219894286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2FCE0F3-8B5D-8ADE-989B-980511F4CC0C}"/>
              </a:ext>
            </a:extLst>
          </p:cNvPr>
          <p:cNvSpPr>
            <a:spLocks noGrp="1"/>
          </p:cNvSpPr>
          <p:nvPr>
            <p:ph type="title"/>
          </p:nvPr>
        </p:nvSpPr>
        <p:spPr/>
        <p:txBody>
          <a:bodyPr/>
          <a:lstStyle/>
          <a:p>
            <a:r>
              <a:rPr lang="zh-TW" altLang="zh-TW"/>
              <a:t>BERT-flow</a:t>
            </a:r>
            <a:endParaRPr kumimoji="1" lang="zh-TW" altLang="en-US"/>
          </a:p>
        </p:txBody>
      </p:sp>
      <p:sp>
        <p:nvSpPr>
          <p:cNvPr id="3" name="內容版面配置區 2">
            <a:extLst>
              <a:ext uri="{FF2B5EF4-FFF2-40B4-BE49-F238E27FC236}">
                <a16:creationId xmlns:a16="http://schemas.microsoft.com/office/drawing/2014/main" id="{C8F21E27-679C-C461-0967-5D35965E196F}"/>
              </a:ext>
            </a:extLst>
          </p:cNvPr>
          <p:cNvSpPr>
            <a:spLocks noGrp="1"/>
          </p:cNvSpPr>
          <p:nvPr>
            <p:ph idx="1"/>
          </p:nvPr>
        </p:nvSpPr>
        <p:spPr/>
        <p:txBody>
          <a:bodyPr vert="horz" lIns="91440" tIns="45720" rIns="91440" bIns="45720" rtlCol="0" anchor="t">
            <a:normAutofit/>
          </a:bodyPr>
          <a:lstStyle/>
          <a:p>
            <a:pPr algn="l"/>
            <a:r>
              <a:rPr lang="en" altLang="zh-TW" b="1"/>
              <a:t>Sentence Textual Similarity (STS) Task</a:t>
            </a:r>
            <a:br>
              <a:rPr lang="en" altLang="zh-TW"/>
            </a:br>
            <a:r>
              <a:rPr lang="en" altLang="zh-TW"/>
              <a:t>Data: Sentence pairs with 1-5 human ratings for the similarity</a:t>
            </a:r>
            <a:br>
              <a:rPr lang="en" altLang="zh-TW"/>
            </a:br>
            <a:r>
              <a:rPr lang="en" altLang="zh-TW"/>
              <a:t>Metric: Spearman Correlation between model predictions and human ratings</a:t>
            </a:r>
          </a:p>
          <a:p>
            <a:pPr algn="l"/>
            <a:endParaRPr kumimoji="1" lang="zh-TW" altLang="en-US"/>
          </a:p>
        </p:txBody>
      </p:sp>
      <p:sp>
        <p:nvSpPr>
          <p:cNvPr id="4" name="日期版面配置區 3">
            <a:extLst>
              <a:ext uri="{FF2B5EF4-FFF2-40B4-BE49-F238E27FC236}">
                <a16:creationId xmlns:a16="http://schemas.microsoft.com/office/drawing/2014/main" id="{796637C0-26EA-56A0-09B6-F56A04287583}"/>
              </a:ext>
            </a:extLst>
          </p:cNvPr>
          <p:cNvSpPr>
            <a:spLocks noGrp="1"/>
          </p:cNvSpPr>
          <p:nvPr>
            <p:ph type="dt" sz="half" idx="10"/>
          </p:nvPr>
        </p:nvSpPr>
        <p:spPr/>
        <p:txBody>
          <a:bodyPr/>
          <a:lstStyle/>
          <a:p>
            <a:r>
              <a:rPr lang="en" altLang="zh-TW" b="0" i="0">
                <a:solidFill>
                  <a:srgbClr val="222222"/>
                </a:solidFill>
                <a:effectLst/>
                <a:latin typeface="+mn-lt"/>
              </a:rPr>
              <a:t>Li, </a:t>
            </a:r>
            <a:r>
              <a:rPr lang="en" altLang="zh-TW" b="0" i="0" err="1">
                <a:solidFill>
                  <a:srgbClr val="222222"/>
                </a:solidFill>
                <a:effectLst/>
                <a:latin typeface="+mn-lt"/>
              </a:rPr>
              <a:t>Bohan</a:t>
            </a:r>
            <a:r>
              <a:rPr lang="en" altLang="zh-TW" b="0" i="0">
                <a:solidFill>
                  <a:srgbClr val="222222"/>
                </a:solidFill>
                <a:effectLst/>
                <a:latin typeface="+mn-lt"/>
              </a:rPr>
              <a:t>, et al. "On the Sentence Embeddings from Pre-trained Language Models." </a:t>
            </a:r>
            <a:r>
              <a:rPr lang="en" altLang="zh-TW" b="0" i="1">
                <a:solidFill>
                  <a:srgbClr val="222222"/>
                </a:solidFill>
                <a:effectLst/>
                <a:latin typeface="+mn-lt"/>
              </a:rPr>
              <a:t>Proceedings of the 2020 Conference on Empirical Methods in Natural Language Processing (EMNLP)</a:t>
            </a:r>
            <a:r>
              <a:rPr lang="en" altLang="zh-TW" b="0" i="0">
                <a:solidFill>
                  <a:srgbClr val="222222"/>
                </a:solidFill>
                <a:effectLst/>
                <a:latin typeface="+mn-lt"/>
              </a:rPr>
              <a:t>. 2020.</a:t>
            </a:r>
            <a:endParaRPr lang="en-TW" altLang="zh-TW">
              <a:latin typeface="+mn-lt"/>
            </a:endParaRPr>
          </a:p>
        </p:txBody>
      </p:sp>
      <p:pic>
        <p:nvPicPr>
          <p:cNvPr id="5" name="Google Shape;308;p52">
            <a:extLst>
              <a:ext uri="{FF2B5EF4-FFF2-40B4-BE49-F238E27FC236}">
                <a16:creationId xmlns:a16="http://schemas.microsoft.com/office/drawing/2014/main" id="{657D515E-34CE-DED6-5725-382A8C2DD1BE}"/>
              </a:ext>
            </a:extLst>
          </p:cNvPr>
          <p:cNvPicPr preferRelativeResize="0"/>
          <p:nvPr/>
        </p:nvPicPr>
        <p:blipFill>
          <a:blip r:embed="rId2">
            <a:alphaModFix/>
          </a:blip>
          <a:stretch>
            <a:fillRect/>
          </a:stretch>
        </p:blipFill>
        <p:spPr>
          <a:xfrm>
            <a:off x="2340101" y="3115300"/>
            <a:ext cx="7511798" cy="2523500"/>
          </a:xfrm>
          <a:prstGeom prst="rect">
            <a:avLst/>
          </a:prstGeom>
          <a:noFill/>
          <a:ln>
            <a:noFill/>
          </a:ln>
        </p:spPr>
      </p:pic>
    </p:spTree>
    <p:extLst>
      <p:ext uri="{BB962C8B-B14F-4D97-AF65-F5344CB8AC3E}">
        <p14:creationId xmlns:p14="http://schemas.microsoft.com/office/powerpoint/2010/main" val="302919449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523ABC1-75DE-F73B-5B19-C1148B910C96}"/>
              </a:ext>
            </a:extLst>
          </p:cNvPr>
          <p:cNvSpPr>
            <a:spLocks noGrp="1"/>
          </p:cNvSpPr>
          <p:nvPr>
            <p:ph type="title"/>
          </p:nvPr>
        </p:nvSpPr>
        <p:spPr/>
        <p:txBody>
          <a:bodyPr/>
          <a:lstStyle/>
          <a:p>
            <a:r>
              <a:rPr lang="zh-TW" altLang="zh-TW"/>
              <a:t>BERT-whitening</a:t>
            </a:r>
            <a:endParaRPr kumimoji="1" lang="zh-TW" altLang="en-US"/>
          </a:p>
        </p:txBody>
      </p:sp>
      <p:sp>
        <p:nvSpPr>
          <p:cNvPr id="3" name="內容版面配置區 2">
            <a:extLst>
              <a:ext uri="{FF2B5EF4-FFF2-40B4-BE49-F238E27FC236}">
                <a16:creationId xmlns:a16="http://schemas.microsoft.com/office/drawing/2014/main" id="{8B93EA51-4FD5-DFEB-D47E-962BF4E1CDA3}"/>
              </a:ext>
            </a:extLst>
          </p:cNvPr>
          <p:cNvSpPr>
            <a:spLocks noGrp="1"/>
          </p:cNvSpPr>
          <p:nvPr>
            <p:ph idx="1"/>
          </p:nvPr>
        </p:nvSpPr>
        <p:spPr/>
        <p:txBody>
          <a:bodyPr/>
          <a:lstStyle/>
          <a:p>
            <a:r>
              <a:rPr lang="en" altLang="zh-TW"/>
              <a:t>Using a simple whitening post-processing can outperform BERT-flow</a:t>
            </a:r>
          </a:p>
          <a:p>
            <a:endParaRPr kumimoji="1" lang="zh-TW" altLang="en-US"/>
          </a:p>
        </p:txBody>
      </p:sp>
      <p:sp>
        <p:nvSpPr>
          <p:cNvPr id="4" name="日期版面配置區 3">
            <a:extLst>
              <a:ext uri="{FF2B5EF4-FFF2-40B4-BE49-F238E27FC236}">
                <a16:creationId xmlns:a16="http://schemas.microsoft.com/office/drawing/2014/main" id="{2FDD148A-E0CE-3E58-54BE-93C3731087BF}"/>
              </a:ext>
            </a:extLst>
          </p:cNvPr>
          <p:cNvSpPr>
            <a:spLocks noGrp="1"/>
          </p:cNvSpPr>
          <p:nvPr>
            <p:ph type="dt" sz="half" idx="10"/>
          </p:nvPr>
        </p:nvSpPr>
        <p:spPr/>
        <p:txBody>
          <a:bodyPr/>
          <a:lstStyle/>
          <a:p>
            <a:r>
              <a:rPr lang="en" altLang="zh-TW" b="0" i="0" err="1">
                <a:effectLst/>
                <a:latin typeface="+mn-lt"/>
              </a:rPr>
              <a:t>Su</a:t>
            </a:r>
            <a:r>
              <a:rPr lang="en" altLang="zh-TW" b="0" i="0">
                <a:effectLst/>
                <a:latin typeface="+mn-lt"/>
              </a:rPr>
              <a:t>, </a:t>
            </a:r>
            <a:r>
              <a:rPr lang="en" altLang="zh-TW" b="0" i="0" err="1">
                <a:effectLst/>
                <a:latin typeface="+mn-lt"/>
              </a:rPr>
              <a:t>Jianlin</a:t>
            </a:r>
            <a:r>
              <a:rPr lang="en" altLang="zh-TW" b="0" i="0">
                <a:effectLst/>
                <a:latin typeface="+mn-lt"/>
              </a:rPr>
              <a:t>, et al. "Whitening sentence representations for better semantics and faster retrieval." </a:t>
            </a:r>
            <a:r>
              <a:rPr lang="en" altLang="zh-TW" b="0" i="1" err="1">
                <a:effectLst/>
                <a:latin typeface="+mn-lt"/>
              </a:rPr>
              <a:t>arXiv</a:t>
            </a:r>
            <a:r>
              <a:rPr lang="en" altLang="zh-TW" b="0" i="1">
                <a:effectLst/>
                <a:latin typeface="+mn-lt"/>
              </a:rPr>
              <a:t> preprint arXiv:2103.15316</a:t>
            </a:r>
            <a:r>
              <a:rPr lang="en" altLang="zh-TW" b="0" i="0">
                <a:effectLst/>
                <a:latin typeface="+mn-lt"/>
              </a:rPr>
              <a:t> (2021).</a:t>
            </a:r>
            <a:endParaRPr lang="en-TW">
              <a:latin typeface="+mn-lt"/>
            </a:endParaRPr>
          </a:p>
        </p:txBody>
      </p:sp>
      <p:pic>
        <p:nvPicPr>
          <p:cNvPr id="5" name="Google Shape;317;p53">
            <a:extLst>
              <a:ext uri="{FF2B5EF4-FFF2-40B4-BE49-F238E27FC236}">
                <a16:creationId xmlns:a16="http://schemas.microsoft.com/office/drawing/2014/main" id="{67CF6E2A-D36F-7343-FB18-F57EF8A63BFA}"/>
              </a:ext>
            </a:extLst>
          </p:cNvPr>
          <p:cNvPicPr preferRelativeResize="0">
            <a:picLocks noChangeAspect="1"/>
          </p:cNvPicPr>
          <p:nvPr/>
        </p:nvPicPr>
        <p:blipFill rotWithShape="1">
          <a:blip r:embed="rId2">
            <a:alphaModFix/>
          </a:blip>
          <a:srcRect b="2343"/>
          <a:stretch/>
        </p:blipFill>
        <p:spPr>
          <a:xfrm>
            <a:off x="1119589" y="2193184"/>
            <a:ext cx="9952821" cy="3689004"/>
          </a:xfrm>
          <a:prstGeom prst="rect">
            <a:avLst/>
          </a:prstGeom>
          <a:noFill/>
          <a:ln>
            <a:noFill/>
          </a:ln>
        </p:spPr>
      </p:pic>
    </p:spTree>
    <p:extLst>
      <p:ext uri="{BB962C8B-B14F-4D97-AF65-F5344CB8AC3E}">
        <p14:creationId xmlns:p14="http://schemas.microsoft.com/office/powerpoint/2010/main" val="293432605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322;p54">
            <a:extLst>
              <a:ext uri="{FF2B5EF4-FFF2-40B4-BE49-F238E27FC236}">
                <a16:creationId xmlns:a16="http://schemas.microsoft.com/office/drawing/2014/main" id="{D66121EA-D11A-D49A-30E5-6507AF4DC422}"/>
              </a:ext>
            </a:extLst>
          </p:cNvPr>
          <p:cNvSpPr txBox="1">
            <a:spLocks noGrp="1"/>
          </p:cNvSpPr>
          <p:nvPr>
            <p:ph type="title"/>
          </p:nvPr>
        </p:nvSpPr>
        <p:spPr>
          <a:xfrm>
            <a:off x="1835700" y="2350542"/>
            <a:ext cx="8520600" cy="1666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zh-TW"/>
              <a:t>We need further fine-tuning </a:t>
            </a:r>
            <a:br>
              <a:rPr lang="zh-TW"/>
            </a:br>
            <a:r>
              <a:rPr lang="zh-TW"/>
              <a:t>to extract better sentence embeddings </a:t>
            </a:r>
            <a:br>
              <a:rPr lang="zh-TW"/>
            </a:br>
            <a:r>
              <a:rPr lang="zh-TW"/>
              <a:t>from pre-trained language models…</a:t>
            </a:r>
            <a:endParaRPr/>
          </a:p>
        </p:txBody>
      </p:sp>
    </p:spTree>
    <p:extLst>
      <p:ext uri="{BB962C8B-B14F-4D97-AF65-F5344CB8AC3E}">
        <p14:creationId xmlns:p14="http://schemas.microsoft.com/office/powerpoint/2010/main" val="399323833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6E0A6E4-8BFF-49AA-D0DD-09F36ED3061D}"/>
              </a:ext>
            </a:extLst>
          </p:cNvPr>
          <p:cNvSpPr>
            <a:spLocks noGrp="1"/>
          </p:cNvSpPr>
          <p:nvPr>
            <p:ph type="title"/>
          </p:nvPr>
        </p:nvSpPr>
        <p:spPr/>
        <p:txBody>
          <a:bodyPr/>
          <a:lstStyle/>
          <a:p>
            <a:r>
              <a:rPr lang="zh-TW" altLang="zh-TW"/>
              <a:t>Outline</a:t>
            </a:r>
            <a:r>
              <a:rPr lang="zh-TW" altLang="en-US"/>
              <a:t> </a:t>
            </a:r>
            <a:r>
              <a:rPr lang="en-US" altLang="zh-TW"/>
              <a:t>of Part 3</a:t>
            </a:r>
            <a:endParaRPr kumimoji="1" lang="zh-TW" altLang="en-US"/>
          </a:p>
        </p:txBody>
      </p:sp>
      <p:sp>
        <p:nvSpPr>
          <p:cNvPr id="3" name="內容版面配置區 2">
            <a:extLst>
              <a:ext uri="{FF2B5EF4-FFF2-40B4-BE49-F238E27FC236}">
                <a16:creationId xmlns:a16="http://schemas.microsoft.com/office/drawing/2014/main" id="{3D00B770-7E58-D2AB-BFCA-C2B565EE8190}"/>
              </a:ext>
            </a:extLst>
          </p:cNvPr>
          <p:cNvSpPr>
            <a:spLocks noGrp="1"/>
          </p:cNvSpPr>
          <p:nvPr>
            <p:ph idx="1"/>
          </p:nvPr>
        </p:nvSpPr>
        <p:spPr/>
        <p:txBody>
          <a:bodyPr vert="horz" lIns="91440" tIns="45720" rIns="91440" bIns="45720" rtlCol="0" anchor="t">
            <a:normAutofit/>
          </a:bodyPr>
          <a:lstStyle/>
          <a:p>
            <a:pPr marL="457200" lvl="0" indent="-342900" algn="l" rtl="0">
              <a:spcBef>
                <a:spcPts val="0"/>
              </a:spcBef>
              <a:spcAft>
                <a:spcPts val="0"/>
              </a:spcAft>
              <a:buSzPts val="1800"/>
              <a:buAutoNum type="arabicPeriod"/>
            </a:pPr>
            <a:r>
              <a:rPr lang="en" altLang="zh-TW">
                <a:ea typeface="新細明體"/>
              </a:rPr>
              <a:t>Why we need sentence-level representations?</a:t>
            </a:r>
          </a:p>
          <a:p>
            <a:pPr marL="457200" lvl="0" indent="-342900" algn="l" rtl="0">
              <a:spcBef>
                <a:spcPts val="0"/>
              </a:spcBef>
              <a:spcAft>
                <a:spcPts val="0"/>
              </a:spcAft>
              <a:buSzPts val="1800"/>
              <a:buAutoNum type="arabicPeriod"/>
            </a:pPr>
            <a:r>
              <a:rPr lang="en" altLang="zh-TW">
                <a:ea typeface="新細明體"/>
              </a:rPr>
              <a:t>Pre-BERT methods</a:t>
            </a:r>
            <a:endParaRPr lang="en" altLang="zh-TW">
              <a:ea typeface="新細明體"/>
              <a:cs typeface="Calibri"/>
            </a:endParaRPr>
          </a:p>
          <a:p>
            <a:pPr marL="457200" lvl="0" indent="-342900" algn="l" rtl="0">
              <a:spcBef>
                <a:spcPts val="0"/>
              </a:spcBef>
              <a:spcAft>
                <a:spcPts val="0"/>
              </a:spcAft>
              <a:buSzPts val="1800"/>
              <a:buAutoNum type="arabicPeriod"/>
            </a:pPr>
            <a:r>
              <a:rPr lang="en" altLang="zh-TW">
                <a:ea typeface="新細明體"/>
              </a:rPr>
              <a:t>How to obtain sentence-level representations from BERTs?</a:t>
            </a:r>
            <a:endParaRPr lang="en" altLang="zh-TW">
              <a:ea typeface="新細明體"/>
              <a:cs typeface="Calibri"/>
            </a:endParaRPr>
          </a:p>
          <a:p>
            <a:pPr marL="914400" lvl="1" indent="-317500" algn="l" rtl="0">
              <a:spcBef>
                <a:spcPts val="0"/>
              </a:spcBef>
              <a:spcAft>
                <a:spcPts val="0"/>
              </a:spcAft>
              <a:buSzPts val="1400"/>
              <a:buAutoNum type="alphaLcPeriod"/>
            </a:pPr>
            <a:r>
              <a:rPr lang="en" altLang="zh-TW">
                <a:ea typeface="新細明體"/>
              </a:rPr>
              <a:t>Post-processing Methods</a:t>
            </a:r>
            <a:endParaRPr lang="en" altLang="zh-TW">
              <a:ea typeface="新細明體"/>
              <a:cs typeface="Calibri"/>
            </a:endParaRPr>
          </a:p>
          <a:p>
            <a:pPr marL="457200" lvl="0" indent="-342900" algn="l" rtl="0">
              <a:spcBef>
                <a:spcPts val="0"/>
              </a:spcBef>
              <a:spcAft>
                <a:spcPts val="0"/>
              </a:spcAft>
              <a:buSzPts val="1800"/>
              <a:buAutoNum type="arabicPeriod"/>
            </a:pPr>
            <a:r>
              <a:rPr lang="en" altLang="zh-TW" b="1">
                <a:ea typeface="新細明體"/>
              </a:rPr>
              <a:t>Contrastive Learning Methods:</a:t>
            </a:r>
            <a:endParaRPr lang="en" altLang="zh-TW" b="1">
              <a:ea typeface="新細明體"/>
              <a:cs typeface="Calibri"/>
            </a:endParaRPr>
          </a:p>
          <a:p>
            <a:pPr marL="914400" lvl="1" indent="-317500" algn="l" rtl="0">
              <a:spcBef>
                <a:spcPts val="0"/>
              </a:spcBef>
              <a:spcAft>
                <a:spcPts val="0"/>
              </a:spcAft>
              <a:buSzPts val="1400"/>
              <a:buAutoNum type="alphaLcPeriod"/>
            </a:pPr>
            <a:r>
              <a:rPr lang="en" altLang="zh-TW">
                <a:ea typeface="新細明體"/>
              </a:rPr>
              <a:t>Designed </a:t>
            </a:r>
            <a:r>
              <a:rPr lang="en">
                <a:ea typeface="+mn-lt"/>
                <a:cs typeface="+mn-lt"/>
              </a:rPr>
              <a:t>Positives</a:t>
            </a:r>
          </a:p>
          <a:p>
            <a:pPr marL="914400" lvl="1" indent="-317500" algn="l" rtl="0">
              <a:spcBef>
                <a:spcPts val="0"/>
              </a:spcBef>
              <a:spcAft>
                <a:spcPts val="0"/>
              </a:spcAft>
              <a:buSzPts val="1400"/>
              <a:buAutoNum type="alphaLcPeriod"/>
            </a:pPr>
            <a:r>
              <a:rPr lang="en" altLang="zh-TW">
                <a:ea typeface="新細明體"/>
              </a:rPr>
              <a:t>Generating Positives</a:t>
            </a:r>
            <a:endParaRPr lang="en" altLang="zh-TW">
              <a:ea typeface="新細明體"/>
              <a:cs typeface="Calibri"/>
            </a:endParaRPr>
          </a:p>
          <a:p>
            <a:pPr marL="914400" lvl="1" indent="-317500" algn="l" rtl="0">
              <a:spcBef>
                <a:spcPts val="0"/>
              </a:spcBef>
              <a:spcAft>
                <a:spcPts val="0"/>
              </a:spcAft>
              <a:buSzPts val="1400"/>
              <a:buAutoNum type="alphaLcPeriod"/>
            </a:pPr>
            <a:r>
              <a:rPr lang="en" altLang="zh-TW">
                <a:ea typeface="新細明體"/>
              </a:rPr>
              <a:t>Bootstrapping Methods</a:t>
            </a:r>
            <a:endParaRPr lang="en" altLang="zh-TW">
              <a:ea typeface="新細明體"/>
              <a:cs typeface="Calibri"/>
            </a:endParaRPr>
          </a:p>
          <a:p>
            <a:pPr marL="914400" lvl="1" indent="-317500" algn="l" rtl="0">
              <a:spcBef>
                <a:spcPts val="0"/>
              </a:spcBef>
              <a:spcAft>
                <a:spcPts val="0"/>
              </a:spcAft>
              <a:buSzPts val="1400"/>
              <a:buAutoNum type="alphaLcPeriod"/>
            </a:pPr>
            <a:r>
              <a:rPr lang="en" altLang="zh-TW">
                <a:ea typeface="新細明體"/>
              </a:rPr>
              <a:t>Dropout Augmentations</a:t>
            </a:r>
            <a:endParaRPr lang="en" altLang="zh-TW">
              <a:ea typeface="新細明體"/>
              <a:cs typeface="Calibri"/>
            </a:endParaRPr>
          </a:p>
          <a:p>
            <a:pPr marL="914400" lvl="1" indent="-317500" algn="l" rtl="0">
              <a:spcBef>
                <a:spcPts val="0"/>
              </a:spcBef>
              <a:spcAft>
                <a:spcPts val="0"/>
              </a:spcAft>
              <a:buSzPts val="1400"/>
              <a:buAutoNum type="alphaLcPeriod"/>
            </a:pPr>
            <a:r>
              <a:rPr lang="en" altLang="zh-TW">
                <a:ea typeface="新細明體"/>
              </a:rPr>
              <a:t>Equivariant Contrastive Learning</a:t>
            </a:r>
            <a:endParaRPr lang="en" altLang="zh-TW">
              <a:ea typeface="新細明體"/>
              <a:cs typeface="Calibri"/>
            </a:endParaRPr>
          </a:p>
          <a:p>
            <a:pPr marL="914400" lvl="1" indent="-317500" algn="l" rtl="0">
              <a:spcBef>
                <a:spcPts val="0"/>
              </a:spcBef>
              <a:spcAft>
                <a:spcPts val="0"/>
              </a:spcAft>
              <a:buSzPts val="1400"/>
              <a:buAutoNum type="alphaLcPeriod"/>
            </a:pPr>
            <a:r>
              <a:rPr lang="en" altLang="zh-TW">
                <a:ea typeface="新細明體"/>
              </a:rPr>
              <a:t>Prompting</a:t>
            </a:r>
            <a:endParaRPr lang="en" altLang="zh-TW">
              <a:ea typeface="新細明體"/>
              <a:cs typeface="Calibri"/>
            </a:endParaRPr>
          </a:p>
          <a:p>
            <a:pPr marL="914400" lvl="1" indent="-317500" algn="l" rtl="0">
              <a:spcBef>
                <a:spcPts val="0"/>
              </a:spcBef>
              <a:spcAft>
                <a:spcPts val="0"/>
              </a:spcAft>
              <a:buSzPts val="1400"/>
              <a:buAutoNum type="alphaLcPeriod"/>
            </a:pPr>
            <a:r>
              <a:rPr lang="en" altLang="zh-TW">
                <a:ea typeface="新細明體"/>
              </a:rPr>
              <a:t>Ranking-based Methods</a:t>
            </a:r>
            <a:endParaRPr lang="en" altLang="zh-TW">
              <a:ea typeface="新細明體"/>
              <a:cs typeface="Calibri"/>
            </a:endParaRPr>
          </a:p>
          <a:p>
            <a:pPr marL="457200" lvl="0" indent="-342900" algn="l" rtl="0">
              <a:spcBef>
                <a:spcPts val="0"/>
              </a:spcBef>
              <a:spcAft>
                <a:spcPts val="0"/>
              </a:spcAft>
              <a:buSzPts val="1800"/>
              <a:buAutoNum type="arabicPeriod"/>
            </a:pPr>
            <a:r>
              <a:rPr lang="en" altLang="zh-TW">
                <a:ea typeface="新細明體"/>
              </a:rPr>
              <a:t>Conclusion</a:t>
            </a:r>
            <a:endParaRPr lang="en" altLang="zh-TW">
              <a:ea typeface="新細明體"/>
              <a:cs typeface="Calibri"/>
            </a:endParaRPr>
          </a:p>
          <a:p>
            <a:endParaRPr kumimoji="1" lang="zh-TW" altLang="en-US"/>
          </a:p>
        </p:txBody>
      </p:sp>
      <p:sp>
        <p:nvSpPr>
          <p:cNvPr id="4" name="日期版面配置區 3">
            <a:extLst>
              <a:ext uri="{FF2B5EF4-FFF2-40B4-BE49-F238E27FC236}">
                <a16:creationId xmlns:a16="http://schemas.microsoft.com/office/drawing/2014/main" id="{72A363BA-ACC2-286C-672D-2B15197B6668}"/>
              </a:ext>
            </a:extLst>
          </p:cNvPr>
          <p:cNvSpPr>
            <a:spLocks noGrp="1"/>
          </p:cNvSpPr>
          <p:nvPr>
            <p:ph type="dt" sz="half" idx="10"/>
          </p:nvPr>
        </p:nvSpPr>
        <p:spPr/>
        <p:txBody>
          <a:bodyPr/>
          <a:lstStyle/>
          <a:p>
            <a:endParaRPr lang="en-TW"/>
          </a:p>
        </p:txBody>
      </p:sp>
    </p:spTree>
    <p:extLst>
      <p:ext uri="{BB962C8B-B14F-4D97-AF65-F5344CB8AC3E}">
        <p14:creationId xmlns:p14="http://schemas.microsoft.com/office/powerpoint/2010/main" val="205670047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938C9D04-5E45-B138-8255-BDB2AD97F51E}"/>
              </a:ext>
            </a:extLst>
          </p:cNvPr>
          <p:cNvSpPr>
            <a:spLocks noGrp="1"/>
          </p:cNvSpPr>
          <p:nvPr>
            <p:ph type="title"/>
          </p:nvPr>
        </p:nvSpPr>
        <p:spPr/>
        <p:txBody>
          <a:bodyPr/>
          <a:lstStyle/>
          <a:p>
            <a:r>
              <a:rPr lang="zh-TW" altLang="zh-TW"/>
              <a:t>Contrastive Learning</a:t>
            </a:r>
            <a:endParaRPr kumimoji="1" lang="zh-TW" altLang="en-US"/>
          </a:p>
        </p:txBody>
      </p:sp>
      <p:sp>
        <p:nvSpPr>
          <p:cNvPr id="3" name="內容版面配置區 2">
            <a:extLst>
              <a:ext uri="{FF2B5EF4-FFF2-40B4-BE49-F238E27FC236}">
                <a16:creationId xmlns:a16="http://schemas.microsoft.com/office/drawing/2014/main" id="{620FF97A-3E27-5835-9286-AE9CE5A0D180}"/>
              </a:ext>
            </a:extLst>
          </p:cNvPr>
          <p:cNvSpPr>
            <a:spLocks noGrp="1"/>
          </p:cNvSpPr>
          <p:nvPr>
            <p:ph idx="1"/>
          </p:nvPr>
        </p:nvSpPr>
        <p:spPr>
          <a:xfrm>
            <a:off x="838200" y="1219200"/>
            <a:ext cx="4923208" cy="4957763"/>
          </a:xfrm>
        </p:spPr>
        <p:txBody>
          <a:bodyPr vert="horz" lIns="91440" tIns="45720" rIns="91440" bIns="45720" rtlCol="0" anchor="t">
            <a:normAutofit/>
          </a:bodyPr>
          <a:lstStyle/>
          <a:p>
            <a:pPr marL="0" indent="0" algn="l">
              <a:buNone/>
            </a:pPr>
            <a:r>
              <a:rPr lang="en" altLang="zh-TW" sz="2800">
                <a:solidFill>
                  <a:srgbClr val="000000"/>
                </a:solidFill>
              </a:rPr>
              <a:t>How can we produce augmentations in NLP?</a:t>
            </a:r>
            <a:endParaRPr lang="en" altLang="zh-TW" sz="2800">
              <a:solidFill>
                <a:srgbClr val="000000"/>
              </a:solidFill>
              <a:latin typeface="Open Sans"/>
              <a:ea typeface="Open Sans"/>
              <a:cs typeface="Open Sans"/>
              <a:sym typeface="Open Sans"/>
            </a:endParaRPr>
          </a:p>
          <a:p>
            <a:pPr algn="l"/>
            <a:endParaRPr kumimoji="1" lang="zh-TW" altLang="en-US">
              <a:solidFill>
                <a:srgbClr val="000000"/>
              </a:solidFill>
            </a:endParaRPr>
          </a:p>
        </p:txBody>
      </p:sp>
      <p:sp>
        <p:nvSpPr>
          <p:cNvPr id="4" name="日期版面配置區 3">
            <a:extLst>
              <a:ext uri="{FF2B5EF4-FFF2-40B4-BE49-F238E27FC236}">
                <a16:creationId xmlns:a16="http://schemas.microsoft.com/office/drawing/2014/main" id="{AC18FEB7-BE91-19A7-FBB4-8DBB4F894798}"/>
              </a:ext>
            </a:extLst>
          </p:cNvPr>
          <p:cNvSpPr>
            <a:spLocks noGrp="1"/>
          </p:cNvSpPr>
          <p:nvPr>
            <p:ph type="dt" sz="half" idx="10"/>
          </p:nvPr>
        </p:nvSpPr>
        <p:spPr/>
        <p:txBody>
          <a:bodyPr/>
          <a:lstStyle/>
          <a:p>
            <a:endParaRPr lang="en-TW"/>
          </a:p>
        </p:txBody>
      </p:sp>
      <p:pic>
        <p:nvPicPr>
          <p:cNvPr id="5" name="Google Shape;333;p56">
            <a:extLst>
              <a:ext uri="{FF2B5EF4-FFF2-40B4-BE49-F238E27FC236}">
                <a16:creationId xmlns:a16="http://schemas.microsoft.com/office/drawing/2014/main" id="{4DBABC09-4DCF-56B6-9EE3-F673B563230E}"/>
              </a:ext>
            </a:extLst>
          </p:cNvPr>
          <p:cNvPicPr preferRelativeResize="0"/>
          <p:nvPr/>
        </p:nvPicPr>
        <p:blipFill>
          <a:blip r:embed="rId2">
            <a:alphaModFix/>
          </a:blip>
          <a:stretch>
            <a:fillRect/>
          </a:stretch>
        </p:blipFill>
        <p:spPr>
          <a:xfrm>
            <a:off x="6494175" y="681037"/>
            <a:ext cx="4629151" cy="5143501"/>
          </a:xfrm>
          <a:prstGeom prst="rect">
            <a:avLst/>
          </a:prstGeom>
          <a:noFill/>
          <a:ln>
            <a:noFill/>
          </a:ln>
        </p:spPr>
      </p:pic>
      <p:sp>
        <p:nvSpPr>
          <p:cNvPr id="6" name="Google Shape;335;p56">
            <a:extLst>
              <a:ext uri="{FF2B5EF4-FFF2-40B4-BE49-F238E27FC236}">
                <a16:creationId xmlns:a16="http://schemas.microsoft.com/office/drawing/2014/main" id="{17517B90-789F-628B-E706-D8470F66485C}"/>
              </a:ext>
            </a:extLst>
          </p:cNvPr>
          <p:cNvSpPr/>
          <p:nvPr/>
        </p:nvSpPr>
        <p:spPr>
          <a:xfrm>
            <a:off x="6096000" y="3872437"/>
            <a:ext cx="5547000" cy="1197900"/>
          </a:xfrm>
          <a:prstGeom prst="ellipse">
            <a:avLst/>
          </a:prstGeom>
          <a:solidFill>
            <a:srgbClr val="FCE5CD">
              <a:alpha val="30360"/>
            </a:srgbClr>
          </a:solid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zh-TW" sz="2200" b="1">
                <a:solidFill>
                  <a:srgbClr val="FF0000"/>
                </a:solidFill>
              </a:rPr>
              <a:t>NLP?</a:t>
            </a:r>
            <a:endParaRPr sz="2200" b="1">
              <a:solidFill>
                <a:srgbClr val="FF0000"/>
              </a:solidFill>
            </a:endParaRPr>
          </a:p>
        </p:txBody>
      </p:sp>
    </p:spTree>
    <p:extLst>
      <p:ext uri="{BB962C8B-B14F-4D97-AF65-F5344CB8AC3E}">
        <p14:creationId xmlns:p14="http://schemas.microsoft.com/office/powerpoint/2010/main" val="2668045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723E6B9-F450-E071-39A1-DB529B6A4D1D}"/>
              </a:ext>
            </a:extLst>
          </p:cNvPr>
          <p:cNvSpPr>
            <a:spLocks noGrp="1"/>
          </p:cNvSpPr>
          <p:nvPr>
            <p:ph type="title"/>
          </p:nvPr>
        </p:nvSpPr>
        <p:spPr/>
        <p:txBody>
          <a:bodyPr/>
          <a:lstStyle/>
          <a:p>
            <a:r>
              <a:rPr lang="zh-TW" altLang="zh-TW"/>
              <a:t>Outline</a:t>
            </a:r>
            <a:r>
              <a:rPr lang="zh-TW" altLang="en-US"/>
              <a:t> </a:t>
            </a:r>
            <a:r>
              <a:rPr lang="en-US" altLang="zh-TW"/>
              <a:t>of Part 3</a:t>
            </a:r>
            <a:endParaRPr kumimoji="1" lang="zh-TW" altLang="en-US"/>
          </a:p>
        </p:txBody>
      </p:sp>
      <p:sp>
        <p:nvSpPr>
          <p:cNvPr id="3" name="內容版面配置區 2">
            <a:extLst>
              <a:ext uri="{FF2B5EF4-FFF2-40B4-BE49-F238E27FC236}">
                <a16:creationId xmlns:a16="http://schemas.microsoft.com/office/drawing/2014/main" id="{561C7577-194A-E11E-D1EB-0FD4C0D79491}"/>
              </a:ext>
            </a:extLst>
          </p:cNvPr>
          <p:cNvSpPr>
            <a:spLocks noGrp="1"/>
          </p:cNvSpPr>
          <p:nvPr>
            <p:ph idx="1"/>
          </p:nvPr>
        </p:nvSpPr>
        <p:spPr/>
        <p:txBody>
          <a:bodyPr vert="horz" lIns="91440" tIns="45720" rIns="91440" bIns="45720" rtlCol="0" anchor="t">
            <a:normAutofit/>
          </a:bodyPr>
          <a:lstStyle/>
          <a:p>
            <a:pPr marL="457200" lvl="0" indent="-342900" algn="l" rtl="0">
              <a:spcBef>
                <a:spcPts val="0"/>
              </a:spcBef>
              <a:spcAft>
                <a:spcPts val="0"/>
              </a:spcAft>
              <a:buSzPts val="1800"/>
              <a:buAutoNum type="arabicPeriod"/>
            </a:pPr>
            <a:r>
              <a:rPr lang="en" altLang="zh-TW">
                <a:ea typeface="新細明體"/>
              </a:rPr>
              <a:t>Why we need sentence-level representations?</a:t>
            </a:r>
          </a:p>
          <a:p>
            <a:pPr marL="457200" lvl="0" indent="-342900" algn="l" rtl="0">
              <a:spcBef>
                <a:spcPts val="0"/>
              </a:spcBef>
              <a:spcAft>
                <a:spcPts val="0"/>
              </a:spcAft>
              <a:buSzPts val="1800"/>
              <a:buAutoNum type="arabicPeriod"/>
            </a:pPr>
            <a:r>
              <a:rPr lang="en" altLang="zh-TW">
                <a:ea typeface="新細明體"/>
              </a:rPr>
              <a:t>Pre-BERT methods</a:t>
            </a:r>
            <a:endParaRPr lang="en" altLang="zh-TW">
              <a:ea typeface="新細明體"/>
              <a:cs typeface="Calibri"/>
            </a:endParaRPr>
          </a:p>
          <a:p>
            <a:pPr marL="457200" lvl="0" indent="-342900" algn="l" rtl="0">
              <a:spcBef>
                <a:spcPts val="0"/>
              </a:spcBef>
              <a:spcAft>
                <a:spcPts val="0"/>
              </a:spcAft>
              <a:buSzPts val="1800"/>
              <a:buAutoNum type="arabicPeriod"/>
            </a:pPr>
            <a:r>
              <a:rPr lang="en" altLang="zh-TW">
                <a:ea typeface="新細明體"/>
              </a:rPr>
              <a:t>How to obtain sentence-level representations from BERTs?</a:t>
            </a:r>
            <a:endParaRPr lang="en" altLang="zh-TW">
              <a:ea typeface="新細明體"/>
              <a:cs typeface="Calibri"/>
            </a:endParaRPr>
          </a:p>
          <a:p>
            <a:pPr marL="914400" lvl="1" indent="-317500" algn="l" rtl="0">
              <a:spcBef>
                <a:spcPts val="0"/>
              </a:spcBef>
              <a:spcAft>
                <a:spcPts val="0"/>
              </a:spcAft>
              <a:buSzPts val="1400"/>
              <a:buAutoNum type="alphaLcPeriod"/>
            </a:pPr>
            <a:r>
              <a:rPr lang="en" altLang="zh-TW">
                <a:ea typeface="新細明體"/>
              </a:rPr>
              <a:t>Post-processing Methods</a:t>
            </a:r>
            <a:endParaRPr lang="en" altLang="zh-TW">
              <a:ea typeface="新細明體"/>
              <a:cs typeface="Calibri"/>
            </a:endParaRPr>
          </a:p>
          <a:p>
            <a:pPr marL="457200" lvl="0" indent="-342900" algn="l" rtl="0">
              <a:spcBef>
                <a:spcPts val="0"/>
              </a:spcBef>
              <a:spcAft>
                <a:spcPts val="0"/>
              </a:spcAft>
              <a:buSzPts val="1800"/>
              <a:buAutoNum type="arabicPeriod"/>
            </a:pPr>
            <a:r>
              <a:rPr lang="en" altLang="zh-TW">
                <a:ea typeface="新細明體"/>
              </a:rPr>
              <a:t>Contrastive Learning Methods:</a:t>
            </a:r>
            <a:endParaRPr lang="en" altLang="zh-TW">
              <a:ea typeface="新細明體"/>
              <a:cs typeface="Calibri"/>
            </a:endParaRPr>
          </a:p>
          <a:p>
            <a:pPr marL="914400" lvl="1" indent="-317500" algn="l" rtl="0">
              <a:spcBef>
                <a:spcPts val="0"/>
              </a:spcBef>
              <a:spcAft>
                <a:spcPts val="0"/>
              </a:spcAft>
              <a:buSzPts val="1400"/>
              <a:buAutoNum type="alphaLcPeriod"/>
            </a:pPr>
            <a:r>
              <a:rPr lang="en" altLang="zh-TW" b="1">
                <a:ea typeface="新細明體"/>
              </a:rPr>
              <a:t>Designed Positives</a:t>
            </a:r>
            <a:endParaRPr lang="en" altLang="zh-TW" b="1">
              <a:ea typeface="新細明體"/>
              <a:cs typeface="Calibri"/>
            </a:endParaRPr>
          </a:p>
          <a:p>
            <a:pPr marL="914400" lvl="1" indent="-317500" algn="l" rtl="0">
              <a:spcBef>
                <a:spcPts val="0"/>
              </a:spcBef>
              <a:spcAft>
                <a:spcPts val="0"/>
              </a:spcAft>
              <a:buSzPts val="1400"/>
              <a:buAutoNum type="alphaLcPeriod"/>
            </a:pPr>
            <a:r>
              <a:rPr lang="en" altLang="zh-TW">
                <a:ea typeface="新細明體"/>
              </a:rPr>
              <a:t>Generating Positives</a:t>
            </a:r>
            <a:endParaRPr lang="en" altLang="zh-TW">
              <a:ea typeface="新細明體"/>
              <a:cs typeface="Calibri"/>
            </a:endParaRPr>
          </a:p>
          <a:p>
            <a:pPr marL="914400" lvl="1" indent="-317500" algn="l" rtl="0">
              <a:spcBef>
                <a:spcPts val="0"/>
              </a:spcBef>
              <a:spcAft>
                <a:spcPts val="0"/>
              </a:spcAft>
              <a:buSzPts val="1400"/>
              <a:buAutoNum type="alphaLcPeriod"/>
            </a:pPr>
            <a:r>
              <a:rPr lang="en" altLang="zh-TW">
                <a:ea typeface="新細明體"/>
              </a:rPr>
              <a:t>Bootstrapping Methods</a:t>
            </a:r>
            <a:endParaRPr lang="en" altLang="zh-TW">
              <a:ea typeface="新細明體"/>
              <a:cs typeface="Calibri"/>
            </a:endParaRPr>
          </a:p>
          <a:p>
            <a:pPr marL="914400" lvl="1" indent="-317500" algn="l" rtl="0">
              <a:spcBef>
                <a:spcPts val="0"/>
              </a:spcBef>
              <a:spcAft>
                <a:spcPts val="0"/>
              </a:spcAft>
              <a:buSzPts val="1400"/>
              <a:buAutoNum type="alphaLcPeriod"/>
            </a:pPr>
            <a:r>
              <a:rPr lang="en" altLang="zh-TW">
                <a:ea typeface="新細明體"/>
              </a:rPr>
              <a:t>Dropout Augmentations</a:t>
            </a:r>
            <a:endParaRPr lang="en" altLang="zh-TW">
              <a:ea typeface="新細明體"/>
              <a:cs typeface="Calibri"/>
            </a:endParaRPr>
          </a:p>
          <a:p>
            <a:pPr marL="914400" lvl="1" indent="-317500" algn="l" rtl="0">
              <a:spcBef>
                <a:spcPts val="0"/>
              </a:spcBef>
              <a:spcAft>
                <a:spcPts val="0"/>
              </a:spcAft>
              <a:buSzPts val="1400"/>
              <a:buAutoNum type="alphaLcPeriod"/>
            </a:pPr>
            <a:r>
              <a:rPr lang="en" altLang="zh-TW">
                <a:ea typeface="新細明體"/>
              </a:rPr>
              <a:t>Equivariant Contrastive Learning</a:t>
            </a:r>
            <a:endParaRPr lang="en" altLang="zh-TW">
              <a:ea typeface="新細明體"/>
              <a:cs typeface="Calibri"/>
            </a:endParaRPr>
          </a:p>
          <a:p>
            <a:pPr marL="914400" lvl="1" indent="-317500" algn="l" rtl="0">
              <a:spcBef>
                <a:spcPts val="0"/>
              </a:spcBef>
              <a:spcAft>
                <a:spcPts val="0"/>
              </a:spcAft>
              <a:buSzPts val="1400"/>
              <a:buAutoNum type="alphaLcPeriod"/>
            </a:pPr>
            <a:r>
              <a:rPr lang="en" altLang="zh-TW">
                <a:ea typeface="新細明體"/>
              </a:rPr>
              <a:t>Prompting</a:t>
            </a:r>
            <a:endParaRPr lang="en" altLang="zh-TW">
              <a:ea typeface="新細明體"/>
              <a:cs typeface="Calibri"/>
            </a:endParaRPr>
          </a:p>
          <a:p>
            <a:pPr marL="914400" lvl="1" indent="-317500" algn="l" rtl="0">
              <a:spcBef>
                <a:spcPts val="0"/>
              </a:spcBef>
              <a:spcAft>
                <a:spcPts val="0"/>
              </a:spcAft>
              <a:buSzPts val="1400"/>
              <a:buAutoNum type="alphaLcPeriod"/>
            </a:pPr>
            <a:r>
              <a:rPr lang="en" altLang="zh-TW">
                <a:ea typeface="新細明體"/>
              </a:rPr>
              <a:t>Ranking-based Methods</a:t>
            </a:r>
            <a:endParaRPr lang="en" altLang="zh-TW">
              <a:ea typeface="新細明體"/>
              <a:cs typeface="Calibri"/>
            </a:endParaRPr>
          </a:p>
          <a:p>
            <a:pPr marL="457200" lvl="0" indent="-342900" algn="l" rtl="0">
              <a:spcBef>
                <a:spcPts val="0"/>
              </a:spcBef>
              <a:spcAft>
                <a:spcPts val="0"/>
              </a:spcAft>
              <a:buSzPts val="1800"/>
              <a:buAutoNum type="arabicPeriod"/>
            </a:pPr>
            <a:r>
              <a:rPr lang="en" altLang="zh-TW">
                <a:ea typeface="新細明體"/>
              </a:rPr>
              <a:t>Conclusion</a:t>
            </a:r>
            <a:endParaRPr lang="en" altLang="zh-TW">
              <a:ea typeface="新細明體"/>
              <a:cs typeface="Calibri"/>
            </a:endParaRPr>
          </a:p>
          <a:p>
            <a:endParaRPr kumimoji="1" lang="zh-TW" altLang="en-US"/>
          </a:p>
        </p:txBody>
      </p:sp>
      <p:sp>
        <p:nvSpPr>
          <p:cNvPr id="4" name="日期版面配置區 3">
            <a:extLst>
              <a:ext uri="{FF2B5EF4-FFF2-40B4-BE49-F238E27FC236}">
                <a16:creationId xmlns:a16="http://schemas.microsoft.com/office/drawing/2014/main" id="{7541A549-909D-9A36-6390-5058D7781712}"/>
              </a:ext>
            </a:extLst>
          </p:cNvPr>
          <p:cNvSpPr>
            <a:spLocks noGrp="1"/>
          </p:cNvSpPr>
          <p:nvPr>
            <p:ph type="dt" sz="half" idx="10"/>
          </p:nvPr>
        </p:nvSpPr>
        <p:spPr/>
        <p:txBody>
          <a:bodyPr/>
          <a:lstStyle/>
          <a:p>
            <a:endParaRPr lang="en-TW"/>
          </a:p>
        </p:txBody>
      </p:sp>
    </p:spTree>
    <p:extLst>
      <p:ext uri="{BB962C8B-B14F-4D97-AF65-F5344CB8AC3E}">
        <p14:creationId xmlns:p14="http://schemas.microsoft.com/office/powerpoint/2010/main" val="102989008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443AE94-A0B7-C155-BF5C-2C868580C2BF}"/>
              </a:ext>
            </a:extLst>
          </p:cNvPr>
          <p:cNvSpPr>
            <a:spLocks noGrp="1"/>
          </p:cNvSpPr>
          <p:nvPr>
            <p:ph type="title"/>
          </p:nvPr>
        </p:nvSpPr>
        <p:spPr/>
        <p:txBody>
          <a:bodyPr/>
          <a:lstStyle/>
          <a:p>
            <a:r>
              <a:rPr lang="zh-TW" altLang="zh-TW" sz="3600"/>
              <a:t>DeCLUTR</a:t>
            </a:r>
            <a:endParaRPr kumimoji="1" lang="zh-TW" altLang="en-US"/>
          </a:p>
        </p:txBody>
      </p:sp>
      <p:sp>
        <p:nvSpPr>
          <p:cNvPr id="3" name="內容版面配置區 2">
            <a:extLst>
              <a:ext uri="{FF2B5EF4-FFF2-40B4-BE49-F238E27FC236}">
                <a16:creationId xmlns:a16="http://schemas.microsoft.com/office/drawing/2014/main" id="{AA2A2ACC-A5ED-9AC7-4695-D9DF692305DF}"/>
              </a:ext>
            </a:extLst>
          </p:cNvPr>
          <p:cNvSpPr>
            <a:spLocks noGrp="1"/>
          </p:cNvSpPr>
          <p:nvPr>
            <p:ph idx="1"/>
          </p:nvPr>
        </p:nvSpPr>
        <p:spPr>
          <a:xfrm>
            <a:off x="838200" y="1219200"/>
            <a:ext cx="5356344" cy="4957763"/>
          </a:xfrm>
        </p:spPr>
        <p:txBody>
          <a:bodyPr vert="horz" lIns="91440" tIns="45720" rIns="91440" bIns="45720" rtlCol="0" anchor="t">
            <a:normAutofit/>
          </a:bodyPr>
          <a:lstStyle/>
          <a:p>
            <a:pPr algn="l">
              <a:spcBef>
                <a:spcPts val="0"/>
              </a:spcBef>
            </a:pPr>
            <a:r>
              <a:rPr lang="en" altLang="zh-TW" sz="2800" b="1">
                <a:solidFill>
                  <a:srgbClr val="CC4125"/>
                </a:solidFill>
                <a:ea typeface="Open Sans"/>
                <a:cs typeface="Open Sans"/>
                <a:sym typeface="Open Sans"/>
              </a:rPr>
              <a:t>Positive Pairs:</a:t>
            </a:r>
            <a:endParaRPr lang="en" altLang="zh-TW" b="1">
              <a:solidFill>
                <a:schemeClr val="dk2"/>
              </a:solidFill>
              <a:ea typeface="Open Sans"/>
              <a:cs typeface="Open Sans"/>
              <a:sym typeface="Open Sans"/>
            </a:endParaRPr>
          </a:p>
          <a:p>
            <a:pPr marL="457200" lvl="1" indent="0" algn="l">
              <a:spcBef>
                <a:spcPts val="0"/>
              </a:spcBef>
              <a:buNone/>
            </a:pPr>
            <a:r>
              <a:rPr lang="en" altLang="zh-TW">
                <a:solidFill>
                  <a:srgbClr val="000000"/>
                </a:solidFill>
                <a:ea typeface="Open Sans"/>
                <a:cs typeface="Open Sans"/>
                <a:sym typeface="Open Sans"/>
              </a:rPr>
              <a:t>Overlapping/adjacent spans from the same document</a:t>
            </a:r>
            <a:endParaRPr lang="en" altLang="zh-TW">
              <a:solidFill>
                <a:srgbClr val="000000"/>
              </a:solidFill>
              <a:ea typeface="Open Sans"/>
              <a:cs typeface="Open Sans"/>
            </a:endParaRPr>
          </a:p>
          <a:p>
            <a:pPr marL="0" lvl="0" indent="0" algn="l" rtl="0">
              <a:spcBef>
                <a:spcPts val="0"/>
              </a:spcBef>
              <a:spcAft>
                <a:spcPts val="0"/>
              </a:spcAft>
              <a:buNone/>
            </a:pPr>
            <a:endParaRPr lang="en" altLang="zh-TW" sz="2800">
              <a:solidFill>
                <a:schemeClr val="dk2"/>
              </a:solidFill>
              <a:ea typeface="Open Sans"/>
              <a:cs typeface="Open Sans"/>
              <a:sym typeface="Open Sans"/>
            </a:endParaRPr>
          </a:p>
          <a:p>
            <a:pPr algn="l">
              <a:spcBef>
                <a:spcPts val="0"/>
              </a:spcBef>
            </a:pPr>
            <a:r>
              <a:rPr lang="en" altLang="zh-TW" sz="2800" b="1">
                <a:solidFill>
                  <a:srgbClr val="6AA84F"/>
                </a:solidFill>
                <a:ea typeface="Open Sans"/>
                <a:cs typeface="Open Sans"/>
                <a:sym typeface="Open Sans"/>
              </a:rPr>
              <a:t>Negative Pairs:</a:t>
            </a:r>
            <a:endParaRPr lang="en" altLang="zh-TW" sz="2800">
              <a:solidFill>
                <a:schemeClr val="dk2"/>
              </a:solidFill>
              <a:ea typeface="Open Sans"/>
              <a:cs typeface="Open Sans"/>
              <a:sym typeface="Open Sans"/>
            </a:endParaRPr>
          </a:p>
          <a:p>
            <a:pPr lvl="1" algn="l">
              <a:spcBef>
                <a:spcPts val="0"/>
              </a:spcBef>
            </a:pPr>
            <a:r>
              <a:rPr lang="en" altLang="zh-TW" b="1">
                <a:solidFill>
                  <a:srgbClr val="8E7CC3"/>
                </a:solidFill>
                <a:ea typeface="Open Sans"/>
                <a:cs typeface="Open Sans"/>
                <a:sym typeface="Open Sans"/>
              </a:rPr>
              <a:t>hard</a:t>
            </a:r>
            <a:r>
              <a:rPr lang="en" altLang="zh-TW">
                <a:solidFill>
                  <a:schemeClr val="dk2"/>
                </a:solidFill>
                <a:ea typeface="Open Sans"/>
                <a:cs typeface="Open Sans"/>
                <a:sym typeface="Open Sans"/>
              </a:rPr>
              <a:t> </a:t>
            </a:r>
            <a:r>
              <a:rPr lang="en" altLang="zh-TW">
                <a:solidFill>
                  <a:srgbClr val="000000"/>
                </a:solidFill>
                <a:ea typeface="Open Sans"/>
                <a:cs typeface="Open Sans"/>
                <a:sym typeface="Open Sans"/>
              </a:rPr>
              <a:t>negatives from the same docs</a:t>
            </a:r>
            <a:endParaRPr lang="en" altLang="zh-TW" sz="2800" b="1">
              <a:solidFill>
                <a:srgbClr val="000000"/>
              </a:solidFill>
              <a:ea typeface="Open Sans"/>
              <a:cs typeface="Open Sans"/>
              <a:sym typeface="Open Sans"/>
            </a:endParaRPr>
          </a:p>
          <a:p>
            <a:pPr lvl="1" algn="l">
              <a:spcBef>
                <a:spcPts val="0"/>
              </a:spcBef>
            </a:pPr>
            <a:r>
              <a:rPr lang="en" altLang="zh-TW" b="1">
                <a:solidFill>
                  <a:srgbClr val="8E7CC3"/>
                </a:solidFill>
                <a:ea typeface="Open Sans"/>
                <a:cs typeface="Open Sans"/>
                <a:sym typeface="Open Sans"/>
              </a:rPr>
              <a:t>easy</a:t>
            </a:r>
            <a:r>
              <a:rPr lang="en" altLang="zh-TW">
                <a:solidFill>
                  <a:schemeClr val="dk2"/>
                </a:solidFill>
                <a:ea typeface="Open Sans"/>
                <a:cs typeface="Open Sans"/>
                <a:sym typeface="Open Sans"/>
              </a:rPr>
              <a:t> </a:t>
            </a:r>
            <a:r>
              <a:rPr lang="en" altLang="zh-TW">
                <a:solidFill>
                  <a:srgbClr val="000000"/>
                </a:solidFill>
                <a:ea typeface="Open Sans"/>
                <a:cs typeface="Open Sans"/>
                <a:sym typeface="Open Sans"/>
              </a:rPr>
              <a:t>negatives from different docs</a:t>
            </a:r>
            <a:endParaRPr lang="en" altLang="zh-TW">
              <a:solidFill>
                <a:srgbClr val="000000"/>
              </a:solidFill>
              <a:ea typeface="Open Sans"/>
              <a:cs typeface="Open Sans"/>
            </a:endParaRPr>
          </a:p>
          <a:p>
            <a:endParaRPr kumimoji="1" lang="zh-TW" altLang="en-US"/>
          </a:p>
        </p:txBody>
      </p:sp>
      <p:sp>
        <p:nvSpPr>
          <p:cNvPr id="4" name="日期版面配置區 3">
            <a:extLst>
              <a:ext uri="{FF2B5EF4-FFF2-40B4-BE49-F238E27FC236}">
                <a16:creationId xmlns:a16="http://schemas.microsoft.com/office/drawing/2014/main" id="{1335C00B-A1D7-3A72-D845-603F9449A207}"/>
              </a:ext>
            </a:extLst>
          </p:cNvPr>
          <p:cNvSpPr>
            <a:spLocks noGrp="1"/>
          </p:cNvSpPr>
          <p:nvPr>
            <p:ph type="dt" sz="half" idx="10"/>
          </p:nvPr>
        </p:nvSpPr>
        <p:spPr/>
        <p:txBody>
          <a:bodyPr/>
          <a:lstStyle/>
          <a:p>
            <a:r>
              <a:rPr lang="en" altLang="zh-TW" b="0" i="0">
                <a:effectLst/>
                <a:latin typeface="+mn-lt"/>
              </a:rPr>
              <a:t>Giorgi, John, et al. "</a:t>
            </a:r>
            <a:r>
              <a:rPr lang="en" altLang="zh-TW" b="0" i="0" err="1">
                <a:effectLst/>
                <a:latin typeface="+mn-lt"/>
              </a:rPr>
              <a:t>DeCLUTR</a:t>
            </a:r>
            <a:r>
              <a:rPr lang="en" altLang="zh-TW" b="0" i="0">
                <a:effectLst/>
                <a:latin typeface="+mn-lt"/>
              </a:rPr>
              <a:t>: Deep Contrastive Learning for Unsupervised Textual Representations." </a:t>
            </a:r>
            <a:r>
              <a:rPr lang="en" altLang="zh-TW" b="0" i="1">
                <a:effectLst/>
                <a:latin typeface="+mn-lt"/>
              </a:rPr>
              <a:t>Proceedings of the 59th Annual Meeting of the Association for Computational Linguistics and the 11th International Joint Conference on Natural Language Processing (Volume 1: Long Papers)</a:t>
            </a:r>
            <a:r>
              <a:rPr lang="en" altLang="zh-TW" b="0" i="0">
                <a:effectLst/>
                <a:latin typeface="+mn-lt"/>
              </a:rPr>
              <a:t>. 2021.</a:t>
            </a:r>
            <a:endParaRPr lang="en-TW">
              <a:latin typeface="+mn-lt"/>
            </a:endParaRPr>
          </a:p>
        </p:txBody>
      </p:sp>
      <p:pic>
        <p:nvPicPr>
          <p:cNvPr id="5" name="Google Shape;348;p58">
            <a:extLst>
              <a:ext uri="{FF2B5EF4-FFF2-40B4-BE49-F238E27FC236}">
                <a16:creationId xmlns:a16="http://schemas.microsoft.com/office/drawing/2014/main" id="{CB9EF0F2-A5E3-5763-01CA-CBA88C9E4D87}"/>
              </a:ext>
            </a:extLst>
          </p:cNvPr>
          <p:cNvPicPr preferRelativeResize="0"/>
          <p:nvPr/>
        </p:nvPicPr>
        <p:blipFill>
          <a:blip r:embed="rId2">
            <a:alphaModFix/>
          </a:blip>
          <a:stretch>
            <a:fillRect/>
          </a:stretch>
        </p:blipFill>
        <p:spPr>
          <a:xfrm>
            <a:off x="6294235" y="1554050"/>
            <a:ext cx="5681766" cy="3914875"/>
          </a:xfrm>
          <a:prstGeom prst="rect">
            <a:avLst/>
          </a:prstGeom>
          <a:noFill/>
          <a:ln>
            <a:noFill/>
          </a:ln>
        </p:spPr>
      </p:pic>
    </p:spTree>
    <p:extLst>
      <p:ext uri="{BB962C8B-B14F-4D97-AF65-F5344CB8AC3E}">
        <p14:creationId xmlns:p14="http://schemas.microsoft.com/office/powerpoint/2010/main" val="797288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015C52A-B4B8-041A-89B1-5DF5699F8435}"/>
              </a:ext>
            </a:extLst>
          </p:cNvPr>
          <p:cNvSpPr>
            <a:spLocks noGrp="1"/>
          </p:cNvSpPr>
          <p:nvPr>
            <p:ph type="title"/>
          </p:nvPr>
        </p:nvSpPr>
        <p:spPr/>
        <p:txBody>
          <a:bodyPr/>
          <a:lstStyle/>
          <a:p>
            <a:r>
              <a:rPr lang="zh-TW" altLang="zh-TW"/>
              <a:t>Results (STS)</a:t>
            </a:r>
            <a:endParaRPr kumimoji="1" lang="zh-TW" altLang="en-US"/>
          </a:p>
        </p:txBody>
      </p:sp>
      <p:sp>
        <p:nvSpPr>
          <p:cNvPr id="3" name="內容版面配置區 2">
            <a:extLst>
              <a:ext uri="{FF2B5EF4-FFF2-40B4-BE49-F238E27FC236}">
                <a16:creationId xmlns:a16="http://schemas.microsoft.com/office/drawing/2014/main" id="{3C2FFB41-28E0-07E7-EF44-E795DD5A4ADB}"/>
              </a:ext>
            </a:extLst>
          </p:cNvPr>
          <p:cNvSpPr>
            <a:spLocks noGrp="1"/>
          </p:cNvSpPr>
          <p:nvPr>
            <p:ph idx="1"/>
          </p:nvPr>
        </p:nvSpPr>
        <p:spPr/>
        <p:txBody>
          <a:bodyPr/>
          <a:lstStyle/>
          <a:p>
            <a:r>
              <a:rPr lang="en" altLang="zh-TW"/>
              <a:t>Good improvement over post-processing methods</a:t>
            </a:r>
          </a:p>
          <a:p>
            <a:endParaRPr kumimoji="1" lang="zh-TW" altLang="en-US"/>
          </a:p>
        </p:txBody>
      </p:sp>
      <p:sp>
        <p:nvSpPr>
          <p:cNvPr id="4" name="日期版面配置區 3">
            <a:extLst>
              <a:ext uri="{FF2B5EF4-FFF2-40B4-BE49-F238E27FC236}">
                <a16:creationId xmlns:a16="http://schemas.microsoft.com/office/drawing/2014/main" id="{BA73A69D-0314-8278-0A4C-0F7D27483872}"/>
              </a:ext>
            </a:extLst>
          </p:cNvPr>
          <p:cNvSpPr>
            <a:spLocks noGrp="1"/>
          </p:cNvSpPr>
          <p:nvPr>
            <p:ph type="dt" sz="half" idx="10"/>
          </p:nvPr>
        </p:nvSpPr>
        <p:spPr/>
        <p:txBody>
          <a:bodyPr/>
          <a:lstStyle/>
          <a:p>
            <a:r>
              <a:rPr lang="en" altLang="zh-TW" b="0" i="0">
                <a:effectLst/>
                <a:latin typeface="+mn-lt"/>
              </a:rPr>
              <a:t>Giorgi, John, et al. "</a:t>
            </a:r>
            <a:r>
              <a:rPr lang="en" altLang="zh-TW" b="0" i="0" err="1">
                <a:effectLst/>
                <a:latin typeface="+mn-lt"/>
              </a:rPr>
              <a:t>DeCLUTR</a:t>
            </a:r>
            <a:r>
              <a:rPr lang="en" altLang="zh-TW" b="0" i="0">
                <a:effectLst/>
                <a:latin typeface="+mn-lt"/>
              </a:rPr>
              <a:t>: Deep Contrastive Learning for Unsupervised Textual Representations." </a:t>
            </a:r>
            <a:r>
              <a:rPr lang="en" altLang="zh-TW" b="0" i="1">
                <a:effectLst/>
                <a:latin typeface="+mn-lt"/>
              </a:rPr>
              <a:t>Proceedings of the 59th Annual Meeting of the Association for Computational Linguistics and the 11th International Joint Conference on Natural Language Processing (Volume 1: Long Papers)</a:t>
            </a:r>
            <a:r>
              <a:rPr lang="en" altLang="zh-TW" b="0" i="0">
                <a:effectLst/>
                <a:latin typeface="+mn-lt"/>
              </a:rPr>
              <a:t>. 2021.</a:t>
            </a:r>
            <a:endParaRPr lang="en-TW">
              <a:latin typeface="+mn-lt"/>
            </a:endParaRPr>
          </a:p>
        </p:txBody>
      </p:sp>
      <p:pic>
        <p:nvPicPr>
          <p:cNvPr id="5" name="Google Shape;357;p59">
            <a:extLst>
              <a:ext uri="{FF2B5EF4-FFF2-40B4-BE49-F238E27FC236}">
                <a16:creationId xmlns:a16="http://schemas.microsoft.com/office/drawing/2014/main" id="{756DB94C-A67A-5896-676F-5E1721988C7F}"/>
              </a:ext>
            </a:extLst>
          </p:cNvPr>
          <p:cNvPicPr preferRelativeResize="0"/>
          <p:nvPr/>
        </p:nvPicPr>
        <p:blipFill rotWithShape="1">
          <a:blip r:embed="rId2">
            <a:alphaModFix/>
          </a:blip>
          <a:srcRect r="14133"/>
          <a:stretch/>
        </p:blipFill>
        <p:spPr>
          <a:xfrm>
            <a:off x="2170038" y="2412815"/>
            <a:ext cx="7851924" cy="2250700"/>
          </a:xfrm>
          <a:prstGeom prst="rect">
            <a:avLst/>
          </a:prstGeom>
          <a:noFill/>
          <a:ln>
            <a:noFill/>
          </a:ln>
        </p:spPr>
      </p:pic>
      <p:sp>
        <p:nvSpPr>
          <p:cNvPr id="6" name="Google Shape;358;p59">
            <a:extLst>
              <a:ext uri="{FF2B5EF4-FFF2-40B4-BE49-F238E27FC236}">
                <a16:creationId xmlns:a16="http://schemas.microsoft.com/office/drawing/2014/main" id="{69AE2B55-5412-CAD9-64EE-6F43E2A14D21}"/>
              </a:ext>
            </a:extLst>
          </p:cNvPr>
          <p:cNvSpPr txBox="1"/>
          <p:nvPr/>
        </p:nvSpPr>
        <p:spPr>
          <a:xfrm>
            <a:off x="2141309" y="4618365"/>
            <a:ext cx="79071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TW" sz="1200" b="1">
                <a:solidFill>
                  <a:srgbClr val="0000FF"/>
                </a:solidFill>
                <a:latin typeface="Open Sans"/>
                <a:ea typeface="Open Sans"/>
                <a:cs typeface="Open Sans"/>
                <a:sym typeface="Open Sans"/>
              </a:rPr>
              <a:t>BERT-flow                   --            63.11        70.72         --           63.48        72.02       68.42       73.77                 75.37</a:t>
            </a:r>
            <a:endParaRPr sz="1200" b="1">
              <a:solidFill>
                <a:srgbClr val="0000FF"/>
              </a:solidFill>
              <a:latin typeface="Open Sans"/>
              <a:ea typeface="Open Sans"/>
              <a:cs typeface="Open Sans"/>
              <a:sym typeface="Open Sans"/>
            </a:endParaRPr>
          </a:p>
          <a:p>
            <a:pPr marL="0" lvl="0" indent="0" algn="l" rtl="0">
              <a:spcBef>
                <a:spcPts val="0"/>
              </a:spcBef>
              <a:spcAft>
                <a:spcPts val="0"/>
              </a:spcAft>
              <a:buNone/>
            </a:pPr>
            <a:r>
              <a:rPr lang="zh-TW" sz="1200" b="1">
                <a:solidFill>
                  <a:srgbClr val="0000FF"/>
                </a:solidFill>
                <a:latin typeface="Open Sans"/>
                <a:ea typeface="Open Sans"/>
                <a:cs typeface="Open Sans"/>
                <a:sym typeface="Open Sans"/>
              </a:rPr>
              <a:t>BERT-whitening        --            62.20        71.43         --           63.89        73.76       69.08       74.59                 74.40</a:t>
            </a:r>
            <a:endParaRPr sz="1200" b="1">
              <a:solidFill>
                <a:srgbClr val="0000FF"/>
              </a:solidFill>
              <a:latin typeface="Open Sans"/>
              <a:ea typeface="Open Sans"/>
              <a:cs typeface="Open Sans"/>
              <a:sym typeface="Open Sans"/>
            </a:endParaRPr>
          </a:p>
        </p:txBody>
      </p:sp>
    </p:spTree>
    <p:extLst>
      <p:ext uri="{BB962C8B-B14F-4D97-AF65-F5344CB8AC3E}">
        <p14:creationId xmlns:p14="http://schemas.microsoft.com/office/powerpoint/2010/main" val="91993973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E72403F-8BAA-E662-4D9F-17A114962214}"/>
              </a:ext>
            </a:extLst>
          </p:cNvPr>
          <p:cNvSpPr>
            <a:spLocks noGrp="1"/>
          </p:cNvSpPr>
          <p:nvPr>
            <p:ph type="title"/>
          </p:nvPr>
        </p:nvSpPr>
        <p:spPr/>
        <p:txBody>
          <a:bodyPr/>
          <a:lstStyle/>
          <a:p>
            <a:r>
              <a:rPr lang="zh-TW" altLang="zh-TW"/>
              <a:t>ConSERT</a:t>
            </a:r>
            <a:endParaRPr kumimoji="1" lang="zh-TW" altLang="en-US"/>
          </a:p>
        </p:txBody>
      </p:sp>
      <p:sp>
        <p:nvSpPr>
          <p:cNvPr id="3" name="內容版面配置區 2">
            <a:extLst>
              <a:ext uri="{FF2B5EF4-FFF2-40B4-BE49-F238E27FC236}">
                <a16:creationId xmlns:a16="http://schemas.microsoft.com/office/drawing/2014/main" id="{AEFCC466-E57D-80AA-28AC-571AFDDDC2F4}"/>
              </a:ext>
            </a:extLst>
          </p:cNvPr>
          <p:cNvSpPr>
            <a:spLocks noGrp="1"/>
          </p:cNvSpPr>
          <p:nvPr>
            <p:ph idx="1"/>
          </p:nvPr>
        </p:nvSpPr>
        <p:spPr/>
        <p:txBody>
          <a:bodyPr/>
          <a:lstStyle/>
          <a:p>
            <a:r>
              <a:rPr lang="en" altLang="zh-TW"/>
              <a:t>All the possible augmentations on token embedding space</a:t>
            </a:r>
          </a:p>
          <a:p>
            <a:endParaRPr kumimoji="1" lang="zh-TW" altLang="en-US"/>
          </a:p>
        </p:txBody>
      </p:sp>
      <p:sp>
        <p:nvSpPr>
          <p:cNvPr id="4" name="日期版面配置區 3">
            <a:extLst>
              <a:ext uri="{FF2B5EF4-FFF2-40B4-BE49-F238E27FC236}">
                <a16:creationId xmlns:a16="http://schemas.microsoft.com/office/drawing/2014/main" id="{82F284B6-8F8B-4DCE-411E-D01095A94E21}"/>
              </a:ext>
            </a:extLst>
          </p:cNvPr>
          <p:cNvSpPr>
            <a:spLocks noGrp="1"/>
          </p:cNvSpPr>
          <p:nvPr>
            <p:ph type="dt" sz="half" idx="10"/>
          </p:nvPr>
        </p:nvSpPr>
        <p:spPr/>
        <p:txBody>
          <a:bodyPr/>
          <a:lstStyle/>
          <a:p>
            <a:r>
              <a:rPr lang="en" altLang="zh-TW" b="0" i="0">
                <a:solidFill>
                  <a:srgbClr val="222222"/>
                </a:solidFill>
                <a:effectLst/>
                <a:latin typeface="+mn-lt"/>
              </a:rPr>
              <a:t>Yan, </a:t>
            </a:r>
            <a:r>
              <a:rPr lang="en" altLang="zh-TW" b="0" i="0" err="1">
                <a:solidFill>
                  <a:srgbClr val="222222"/>
                </a:solidFill>
                <a:effectLst/>
                <a:latin typeface="+mn-lt"/>
              </a:rPr>
              <a:t>Yuanmeng</a:t>
            </a:r>
            <a:r>
              <a:rPr lang="en" altLang="zh-TW" b="0" i="0">
                <a:solidFill>
                  <a:srgbClr val="222222"/>
                </a:solidFill>
                <a:effectLst/>
                <a:latin typeface="+mn-lt"/>
              </a:rPr>
              <a:t>, et al. "</a:t>
            </a:r>
            <a:r>
              <a:rPr lang="en" altLang="zh-TW" b="0" i="0" err="1">
                <a:solidFill>
                  <a:srgbClr val="222222"/>
                </a:solidFill>
                <a:effectLst/>
                <a:latin typeface="+mn-lt"/>
              </a:rPr>
              <a:t>ConSERT</a:t>
            </a:r>
            <a:r>
              <a:rPr lang="en" altLang="zh-TW" b="0" i="0">
                <a:solidFill>
                  <a:srgbClr val="222222"/>
                </a:solidFill>
                <a:effectLst/>
                <a:latin typeface="+mn-lt"/>
              </a:rPr>
              <a:t>: A Contrastive Framework for Self-Supervised Sentence Representation Transfer." </a:t>
            </a:r>
            <a:r>
              <a:rPr lang="en" altLang="zh-TW" b="0" i="1">
                <a:solidFill>
                  <a:srgbClr val="222222"/>
                </a:solidFill>
                <a:effectLst/>
                <a:latin typeface="+mn-lt"/>
              </a:rPr>
              <a:t>Proceedings of the 59th Annual Meeting of the Association for Computational Linguistics and the 11th International Joint Conference on Natural Language Processing (Volume 1: Long Papers)</a:t>
            </a:r>
            <a:r>
              <a:rPr lang="en" altLang="zh-TW" b="0" i="0">
                <a:solidFill>
                  <a:srgbClr val="222222"/>
                </a:solidFill>
                <a:effectLst/>
                <a:latin typeface="+mn-lt"/>
              </a:rPr>
              <a:t>. 2021.</a:t>
            </a:r>
            <a:endParaRPr lang="en-TW">
              <a:latin typeface="+mn-lt"/>
            </a:endParaRPr>
          </a:p>
        </p:txBody>
      </p:sp>
      <p:pic>
        <p:nvPicPr>
          <p:cNvPr id="5" name="Google Shape;365;p60">
            <a:extLst>
              <a:ext uri="{FF2B5EF4-FFF2-40B4-BE49-F238E27FC236}">
                <a16:creationId xmlns:a16="http://schemas.microsoft.com/office/drawing/2014/main" id="{0A37ED74-2DC1-5200-4E4E-D6FDE8E0607C}"/>
              </a:ext>
            </a:extLst>
          </p:cNvPr>
          <p:cNvPicPr preferRelativeResize="0"/>
          <p:nvPr/>
        </p:nvPicPr>
        <p:blipFill rotWithShape="1">
          <a:blip r:embed="rId2">
            <a:alphaModFix/>
          </a:blip>
          <a:srcRect b="8458"/>
          <a:stretch/>
        </p:blipFill>
        <p:spPr>
          <a:xfrm>
            <a:off x="2547713" y="2615350"/>
            <a:ext cx="7096574" cy="3023450"/>
          </a:xfrm>
          <a:prstGeom prst="rect">
            <a:avLst/>
          </a:prstGeom>
          <a:noFill/>
          <a:ln>
            <a:noFill/>
          </a:ln>
        </p:spPr>
      </p:pic>
    </p:spTree>
    <p:extLst>
      <p:ext uri="{BB962C8B-B14F-4D97-AF65-F5344CB8AC3E}">
        <p14:creationId xmlns:p14="http://schemas.microsoft.com/office/powerpoint/2010/main" val="421309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a:extLst>
              <a:ext uri="{FF2B5EF4-FFF2-40B4-BE49-F238E27FC236}">
                <a16:creationId xmlns:a16="http://schemas.microsoft.com/office/drawing/2014/main" id="{F4B667C8-E16B-4423-A986-0A14DF162B7A}"/>
              </a:ext>
            </a:extLst>
          </p:cNvPr>
          <p:cNvSpPr txBox="1"/>
          <p:nvPr/>
        </p:nvSpPr>
        <p:spPr>
          <a:xfrm>
            <a:off x="1849704" y="93500"/>
            <a:ext cx="9105900" cy="58477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TW" sz="3200" b="1" i="1" u="sng"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So many different tasks ……</a:t>
            </a:r>
            <a:endParaRPr kumimoji="0" lang="zh-TW" altLang="en-US" sz="3200" b="1" i="1" u="sng"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17" name="文字方塊 16">
            <a:extLst>
              <a:ext uri="{FF2B5EF4-FFF2-40B4-BE49-F238E27FC236}">
                <a16:creationId xmlns:a16="http://schemas.microsoft.com/office/drawing/2014/main" id="{210A65AD-B4B0-4765-8AF8-F11E26C83E45}"/>
              </a:ext>
            </a:extLst>
          </p:cNvPr>
          <p:cNvSpPr txBox="1"/>
          <p:nvPr/>
        </p:nvSpPr>
        <p:spPr>
          <a:xfrm>
            <a:off x="2198241" y="807532"/>
            <a:ext cx="3426246"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Speech Recognition</a:t>
            </a: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18" name="文字方塊 17">
            <a:extLst>
              <a:ext uri="{FF2B5EF4-FFF2-40B4-BE49-F238E27FC236}">
                <a16:creationId xmlns:a16="http://schemas.microsoft.com/office/drawing/2014/main" id="{CE71A7D3-07EC-4A8F-9D9B-FDFAB56C8D21}"/>
              </a:ext>
            </a:extLst>
          </p:cNvPr>
          <p:cNvSpPr txBox="1"/>
          <p:nvPr/>
        </p:nvSpPr>
        <p:spPr>
          <a:xfrm>
            <a:off x="2198241" y="1364619"/>
            <a:ext cx="3426246"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Speaker Recognition </a:t>
            </a: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19" name="文字方塊 18">
            <a:extLst>
              <a:ext uri="{FF2B5EF4-FFF2-40B4-BE49-F238E27FC236}">
                <a16:creationId xmlns:a16="http://schemas.microsoft.com/office/drawing/2014/main" id="{97807EE1-D07E-420D-B9EA-3CB3710C3E82}"/>
              </a:ext>
            </a:extLst>
          </p:cNvPr>
          <p:cNvSpPr txBox="1"/>
          <p:nvPr/>
        </p:nvSpPr>
        <p:spPr>
          <a:xfrm>
            <a:off x="2198241" y="1921706"/>
            <a:ext cx="3426246"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Text-to-Speech (TTS)</a:t>
            </a: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20" name="文字方塊 19">
            <a:extLst>
              <a:ext uri="{FF2B5EF4-FFF2-40B4-BE49-F238E27FC236}">
                <a16:creationId xmlns:a16="http://schemas.microsoft.com/office/drawing/2014/main" id="{D75B39E7-8A37-4C9C-BA56-319A6328EDA4}"/>
              </a:ext>
            </a:extLst>
          </p:cNvPr>
          <p:cNvSpPr txBox="1"/>
          <p:nvPr/>
        </p:nvSpPr>
        <p:spPr>
          <a:xfrm>
            <a:off x="2198241" y="2478793"/>
            <a:ext cx="3426246"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Denoising </a:t>
            </a: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21" name="文字方塊 20">
            <a:extLst>
              <a:ext uri="{FF2B5EF4-FFF2-40B4-BE49-F238E27FC236}">
                <a16:creationId xmlns:a16="http://schemas.microsoft.com/office/drawing/2014/main" id="{2271B1CD-54EB-497C-A71D-BEA983112C05}"/>
              </a:ext>
            </a:extLst>
          </p:cNvPr>
          <p:cNvSpPr txBox="1"/>
          <p:nvPr/>
        </p:nvSpPr>
        <p:spPr>
          <a:xfrm>
            <a:off x="2198241" y="3035880"/>
            <a:ext cx="3426246"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Speech Separation </a:t>
            </a: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22" name="文字方塊 21">
            <a:extLst>
              <a:ext uri="{FF2B5EF4-FFF2-40B4-BE49-F238E27FC236}">
                <a16:creationId xmlns:a16="http://schemas.microsoft.com/office/drawing/2014/main" id="{29046129-45F1-4801-B8B1-D0101BC52480}"/>
              </a:ext>
            </a:extLst>
          </p:cNvPr>
          <p:cNvSpPr txBox="1"/>
          <p:nvPr/>
        </p:nvSpPr>
        <p:spPr>
          <a:xfrm>
            <a:off x="2198241" y="3592967"/>
            <a:ext cx="3426246"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Voice Conversion (VC) </a:t>
            </a: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23" name="文字方塊 22">
            <a:extLst>
              <a:ext uri="{FF2B5EF4-FFF2-40B4-BE49-F238E27FC236}">
                <a16:creationId xmlns:a16="http://schemas.microsoft.com/office/drawing/2014/main" id="{35E1A7B5-C201-4B63-83EE-F1DB0A2B0914}"/>
              </a:ext>
            </a:extLst>
          </p:cNvPr>
          <p:cNvSpPr txBox="1"/>
          <p:nvPr/>
        </p:nvSpPr>
        <p:spPr>
          <a:xfrm>
            <a:off x="2198242" y="4150054"/>
            <a:ext cx="4726925"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Spoken Term Detection (STD)</a:t>
            </a: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24" name="文字方塊 23">
            <a:extLst>
              <a:ext uri="{FF2B5EF4-FFF2-40B4-BE49-F238E27FC236}">
                <a16:creationId xmlns:a16="http://schemas.microsoft.com/office/drawing/2014/main" id="{EA94A794-B3B5-42D0-AA84-6F5CB9CDBA1D}"/>
              </a:ext>
            </a:extLst>
          </p:cNvPr>
          <p:cNvSpPr txBox="1"/>
          <p:nvPr/>
        </p:nvSpPr>
        <p:spPr>
          <a:xfrm>
            <a:off x="2198242" y="4707141"/>
            <a:ext cx="4726925"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Speech Question Answering</a:t>
            </a: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25" name="文字方塊 24">
            <a:extLst>
              <a:ext uri="{FF2B5EF4-FFF2-40B4-BE49-F238E27FC236}">
                <a16:creationId xmlns:a16="http://schemas.microsoft.com/office/drawing/2014/main" id="{D1DA8C93-C85B-47B2-B069-BD05A6B0420E}"/>
              </a:ext>
            </a:extLst>
          </p:cNvPr>
          <p:cNvSpPr txBox="1"/>
          <p:nvPr/>
        </p:nvSpPr>
        <p:spPr>
          <a:xfrm>
            <a:off x="2198242" y="5264228"/>
            <a:ext cx="4726925"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Speech Translation </a:t>
            </a: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26" name="文字方塊 25">
            <a:extLst>
              <a:ext uri="{FF2B5EF4-FFF2-40B4-BE49-F238E27FC236}">
                <a16:creationId xmlns:a16="http://schemas.microsoft.com/office/drawing/2014/main" id="{D280C8B8-743B-4AA9-A0E1-57BFB174E8AB}"/>
              </a:ext>
            </a:extLst>
          </p:cNvPr>
          <p:cNvSpPr txBox="1"/>
          <p:nvPr/>
        </p:nvSpPr>
        <p:spPr>
          <a:xfrm>
            <a:off x="2198241" y="5821315"/>
            <a:ext cx="5121148"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Spoken Language Understanding</a:t>
            </a: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27" name="文字方塊 26">
            <a:extLst>
              <a:ext uri="{FF2B5EF4-FFF2-40B4-BE49-F238E27FC236}">
                <a16:creationId xmlns:a16="http://schemas.microsoft.com/office/drawing/2014/main" id="{B5A2B0F7-01C8-4C4E-A0AC-9B62DC299E95}"/>
              </a:ext>
            </a:extLst>
          </p:cNvPr>
          <p:cNvSpPr txBox="1"/>
          <p:nvPr/>
        </p:nvSpPr>
        <p:spPr>
          <a:xfrm>
            <a:off x="2198241" y="6282980"/>
            <a:ext cx="1112028"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a:t>
            </a: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grpSp>
        <p:nvGrpSpPr>
          <p:cNvPr id="28" name="群組 27">
            <a:extLst>
              <a:ext uri="{FF2B5EF4-FFF2-40B4-BE49-F238E27FC236}">
                <a16:creationId xmlns:a16="http://schemas.microsoft.com/office/drawing/2014/main" id="{A40368A9-E1E5-4B4A-957A-6CD0BFF5990F}"/>
              </a:ext>
            </a:extLst>
          </p:cNvPr>
          <p:cNvGrpSpPr/>
          <p:nvPr/>
        </p:nvGrpSpPr>
        <p:grpSpPr>
          <a:xfrm>
            <a:off x="6614298" y="807532"/>
            <a:ext cx="5202018" cy="5901613"/>
            <a:chOff x="4750056" y="701476"/>
            <a:chExt cx="5121148" cy="5901613"/>
          </a:xfrm>
        </p:grpSpPr>
        <p:sp>
          <p:nvSpPr>
            <p:cNvPr id="29" name="文字方塊 28">
              <a:extLst>
                <a:ext uri="{FF2B5EF4-FFF2-40B4-BE49-F238E27FC236}">
                  <a16:creationId xmlns:a16="http://schemas.microsoft.com/office/drawing/2014/main" id="{41B2539E-D84D-465E-BDFD-5AC74B247761}"/>
                </a:ext>
              </a:extLst>
            </p:cNvPr>
            <p:cNvSpPr txBox="1"/>
            <p:nvPr/>
          </p:nvSpPr>
          <p:spPr>
            <a:xfrm>
              <a:off x="4750056" y="701476"/>
              <a:ext cx="3426246"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Coreference Resolution </a:t>
              </a: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30" name="文字方塊 29">
              <a:extLst>
                <a:ext uri="{FF2B5EF4-FFF2-40B4-BE49-F238E27FC236}">
                  <a16:creationId xmlns:a16="http://schemas.microsoft.com/office/drawing/2014/main" id="{DF99A3F3-63D8-4922-B835-0E0A54672B4F}"/>
                </a:ext>
              </a:extLst>
            </p:cNvPr>
            <p:cNvSpPr txBox="1"/>
            <p:nvPr/>
          </p:nvSpPr>
          <p:spPr>
            <a:xfrm>
              <a:off x="4750056" y="1258563"/>
              <a:ext cx="3426246"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Syntactic Parsing </a:t>
              </a: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31" name="文字方塊 30">
              <a:extLst>
                <a:ext uri="{FF2B5EF4-FFF2-40B4-BE49-F238E27FC236}">
                  <a16:creationId xmlns:a16="http://schemas.microsoft.com/office/drawing/2014/main" id="{B24A40E0-90C5-4EF3-8BE8-8BD7B10F7721}"/>
                </a:ext>
              </a:extLst>
            </p:cNvPr>
            <p:cNvSpPr txBox="1"/>
            <p:nvPr/>
          </p:nvSpPr>
          <p:spPr>
            <a:xfrm>
              <a:off x="4750056" y="1815650"/>
              <a:ext cx="3426246"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Semantic Parsing </a:t>
              </a: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32" name="文字方塊 31">
              <a:extLst>
                <a:ext uri="{FF2B5EF4-FFF2-40B4-BE49-F238E27FC236}">
                  <a16:creationId xmlns:a16="http://schemas.microsoft.com/office/drawing/2014/main" id="{2A6E306E-A4F6-4D09-9F00-C0A9BD7FE740}"/>
                </a:ext>
              </a:extLst>
            </p:cNvPr>
            <p:cNvSpPr txBox="1"/>
            <p:nvPr/>
          </p:nvSpPr>
          <p:spPr>
            <a:xfrm>
              <a:off x="4750056" y="2372737"/>
              <a:ext cx="3426246"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Chatbot</a:t>
              </a: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33" name="文字方塊 32">
              <a:extLst>
                <a:ext uri="{FF2B5EF4-FFF2-40B4-BE49-F238E27FC236}">
                  <a16:creationId xmlns:a16="http://schemas.microsoft.com/office/drawing/2014/main" id="{4F1B2D08-D801-4A8E-BB4B-6012E3049430}"/>
                </a:ext>
              </a:extLst>
            </p:cNvPr>
            <p:cNvSpPr txBox="1"/>
            <p:nvPr/>
          </p:nvSpPr>
          <p:spPr>
            <a:xfrm>
              <a:off x="4750056" y="2929824"/>
              <a:ext cx="3426246"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Summarization </a:t>
              </a: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34" name="文字方塊 33">
              <a:extLst>
                <a:ext uri="{FF2B5EF4-FFF2-40B4-BE49-F238E27FC236}">
                  <a16:creationId xmlns:a16="http://schemas.microsoft.com/office/drawing/2014/main" id="{4673BC7E-A8A6-4F00-94D3-60DCAFD47D04}"/>
                </a:ext>
              </a:extLst>
            </p:cNvPr>
            <p:cNvSpPr txBox="1"/>
            <p:nvPr/>
          </p:nvSpPr>
          <p:spPr>
            <a:xfrm>
              <a:off x="4750056" y="3486911"/>
              <a:ext cx="3426246"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Text Style Transfer </a:t>
              </a: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35" name="文字方塊 34">
              <a:extLst>
                <a:ext uri="{FF2B5EF4-FFF2-40B4-BE49-F238E27FC236}">
                  <a16:creationId xmlns:a16="http://schemas.microsoft.com/office/drawing/2014/main" id="{A6F090AF-9E98-4DCA-8850-C54B09D371B0}"/>
                </a:ext>
              </a:extLst>
            </p:cNvPr>
            <p:cNvSpPr txBox="1"/>
            <p:nvPr/>
          </p:nvSpPr>
          <p:spPr>
            <a:xfrm>
              <a:off x="4750056" y="4043998"/>
              <a:ext cx="4726925"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Retrieval </a:t>
              </a: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36" name="文字方塊 35">
              <a:extLst>
                <a:ext uri="{FF2B5EF4-FFF2-40B4-BE49-F238E27FC236}">
                  <a16:creationId xmlns:a16="http://schemas.microsoft.com/office/drawing/2014/main" id="{F496F080-C6BA-4CBA-A5C9-746AA7381254}"/>
                </a:ext>
              </a:extLst>
            </p:cNvPr>
            <p:cNvSpPr txBox="1"/>
            <p:nvPr/>
          </p:nvSpPr>
          <p:spPr>
            <a:xfrm>
              <a:off x="4750056" y="4601085"/>
              <a:ext cx="4726925"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Question Answering</a:t>
              </a: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37" name="文字方塊 36">
              <a:extLst>
                <a:ext uri="{FF2B5EF4-FFF2-40B4-BE49-F238E27FC236}">
                  <a16:creationId xmlns:a16="http://schemas.microsoft.com/office/drawing/2014/main" id="{B6F8EEB6-00AE-448B-98D9-D3744A4EF048}"/>
                </a:ext>
              </a:extLst>
            </p:cNvPr>
            <p:cNvSpPr txBox="1"/>
            <p:nvPr/>
          </p:nvSpPr>
          <p:spPr>
            <a:xfrm>
              <a:off x="4750056" y="5158172"/>
              <a:ext cx="4726925"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Text Translation </a:t>
              </a: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38" name="文字方塊 37">
              <a:extLst>
                <a:ext uri="{FF2B5EF4-FFF2-40B4-BE49-F238E27FC236}">
                  <a16:creationId xmlns:a16="http://schemas.microsoft.com/office/drawing/2014/main" id="{7B6FE1AF-421D-4790-9C42-3B519F339BE8}"/>
                </a:ext>
              </a:extLst>
            </p:cNvPr>
            <p:cNvSpPr txBox="1"/>
            <p:nvPr/>
          </p:nvSpPr>
          <p:spPr>
            <a:xfrm>
              <a:off x="4750056" y="5715259"/>
              <a:ext cx="5121148"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Dialogue State Tracking </a:t>
              </a: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39" name="文字方塊 38">
              <a:extLst>
                <a:ext uri="{FF2B5EF4-FFF2-40B4-BE49-F238E27FC236}">
                  <a16:creationId xmlns:a16="http://schemas.microsoft.com/office/drawing/2014/main" id="{5BDAED98-584A-4F55-8480-2577DD5B022A}"/>
                </a:ext>
              </a:extLst>
            </p:cNvPr>
            <p:cNvSpPr txBox="1"/>
            <p:nvPr/>
          </p:nvSpPr>
          <p:spPr>
            <a:xfrm>
              <a:off x="4750056" y="6141424"/>
              <a:ext cx="1112028"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a:t>
              </a: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grpSp>
      <p:sp>
        <p:nvSpPr>
          <p:cNvPr id="41" name="文字方塊 40">
            <a:extLst>
              <a:ext uri="{FF2B5EF4-FFF2-40B4-BE49-F238E27FC236}">
                <a16:creationId xmlns:a16="http://schemas.microsoft.com/office/drawing/2014/main" id="{4ACB6557-4E89-4982-9021-191F6EB7C860}"/>
              </a:ext>
            </a:extLst>
          </p:cNvPr>
          <p:cNvSpPr txBox="1"/>
          <p:nvPr/>
        </p:nvSpPr>
        <p:spPr>
          <a:xfrm>
            <a:off x="7319389" y="296611"/>
            <a:ext cx="5181600"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https://youtu.be/tFBrqPPxWzE</a:t>
            </a:r>
          </a:p>
        </p:txBody>
      </p:sp>
    </p:spTree>
    <p:extLst>
      <p:ext uri="{BB962C8B-B14F-4D97-AF65-F5344CB8AC3E}">
        <p14:creationId xmlns:p14="http://schemas.microsoft.com/office/powerpoint/2010/main" val="4252796715"/>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8BCB1617-3DCB-AF58-D280-7C67437813F8}"/>
              </a:ext>
            </a:extLst>
          </p:cNvPr>
          <p:cNvSpPr>
            <a:spLocks noGrp="1"/>
          </p:cNvSpPr>
          <p:nvPr>
            <p:ph type="title"/>
          </p:nvPr>
        </p:nvSpPr>
        <p:spPr/>
        <p:txBody>
          <a:bodyPr/>
          <a:lstStyle/>
          <a:p>
            <a:r>
              <a:rPr lang="zh-TW" altLang="zh-TW"/>
              <a:t>Experiments</a:t>
            </a:r>
            <a:endParaRPr kumimoji="1" lang="zh-TW" altLang="en-US"/>
          </a:p>
        </p:txBody>
      </p:sp>
      <p:sp>
        <p:nvSpPr>
          <p:cNvPr id="3" name="內容版面配置區 2">
            <a:extLst>
              <a:ext uri="{FF2B5EF4-FFF2-40B4-BE49-F238E27FC236}">
                <a16:creationId xmlns:a16="http://schemas.microsoft.com/office/drawing/2014/main" id="{F8285239-BC1A-D6C6-B2B2-364826D36BE6}"/>
              </a:ext>
            </a:extLst>
          </p:cNvPr>
          <p:cNvSpPr>
            <a:spLocks noGrp="1"/>
          </p:cNvSpPr>
          <p:nvPr>
            <p:ph idx="1"/>
          </p:nvPr>
        </p:nvSpPr>
        <p:spPr/>
        <p:txBody>
          <a:bodyPr/>
          <a:lstStyle/>
          <a:p>
            <a:r>
              <a:rPr lang="en" altLang="zh-TW"/>
              <a:t>Using unlabeled text to train contrastive loss for adaptation</a:t>
            </a:r>
          </a:p>
          <a:p>
            <a:endParaRPr kumimoji="1" lang="zh-TW" altLang="en-US"/>
          </a:p>
        </p:txBody>
      </p:sp>
      <p:sp>
        <p:nvSpPr>
          <p:cNvPr id="4" name="日期版面配置區 3">
            <a:extLst>
              <a:ext uri="{FF2B5EF4-FFF2-40B4-BE49-F238E27FC236}">
                <a16:creationId xmlns:a16="http://schemas.microsoft.com/office/drawing/2014/main" id="{732130C3-3AD0-6E41-A2A1-653FC895805D}"/>
              </a:ext>
            </a:extLst>
          </p:cNvPr>
          <p:cNvSpPr>
            <a:spLocks noGrp="1"/>
          </p:cNvSpPr>
          <p:nvPr>
            <p:ph type="dt" sz="half" idx="10"/>
          </p:nvPr>
        </p:nvSpPr>
        <p:spPr/>
        <p:txBody>
          <a:bodyPr/>
          <a:lstStyle/>
          <a:p>
            <a:r>
              <a:rPr lang="en" altLang="zh-TW" b="0" i="0">
                <a:effectLst/>
                <a:latin typeface="+mn-lt"/>
              </a:rPr>
              <a:t>Yan, </a:t>
            </a:r>
            <a:r>
              <a:rPr lang="en" altLang="zh-TW" b="0" i="0" err="1">
                <a:effectLst/>
                <a:latin typeface="+mn-lt"/>
              </a:rPr>
              <a:t>Yuanmeng</a:t>
            </a:r>
            <a:r>
              <a:rPr lang="en" altLang="zh-TW" b="0" i="0">
                <a:effectLst/>
                <a:latin typeface="+mn-lt"/>
              </a:rPr>
              <a:t>, et al. "</a:t>
            </a:r>
            <a:r>
              <a:rPr lang="en" altLang="zh-TW" b="0" i="0" err="1">
                <a:effectLst/>
                <a:latin typeface="+mn-lt"/>
              </a:rPr>
              <a:t>ConSERT</a:t>
            </a:r>
            <a:r>
              <a:rPr lang="en" altLang="zh-TW" b="0" i="0">
                <a:effectLst/>
                <a:latin typeface="+mn-lt"/>
              </a:rPr>
              <a:t>: A Contrastive Framework for Self-Supervised Sentence Representation Transfer." </a:t>
            </a:r>
            <a:r>
              <a:rPr lang="en" altLang="zh-TW" b="0" i="1">
                <a:effectLst/>
                <a:latin typeface="+mn-lt"/>
              </a:rPr>
              <a:t>Proceedings of the 59th Annual Meeting of the Association for Computational Linguistics and the 11th International Joint Conference on Natural Language Processing (Volume 1: Long Papers)</a:t>
            </a:r>
            <a:r>
              <a:rPr lang="en" altLang="zh-TW" b="0" i="0">
                <a:effectLst/>
                <a:latin typeface="+mn-lt"/>
              </a:rPr>
              <a:t>. 2021.</a:t>
            </a:r>
            <a:endParaRPr lang="en-TW">
              <a:latin typeface="+mn-lt"/>
            </a:endParaRPr>
          </a:p>
        </p:txBody>
      </p:sp>
      <p:pic>
        <p:nvPicPr>
          <p:cNvPr id="5" name="Google Shape;372;p61">
            <a:extLst>
              <a:ext uri="{FF2B5EF4-FFF2-40B4-BE49-F238E27FC236}">
                <a16:creationId xmlns:a16="http://schemas.microsoft.com/office/drawing/2014/main" id="{A34B06A6-9F61-37AB-6596-9DF86B90E729}"/>
              </a:ext>
            </a:extLst>
          </p:cNvPr>
          <p:cNvPicPr preferRelativeResize="0"/>
          <p:nvPr/>
        </p:nvPicPr>
        <p:blipFill>
          <a:blip r:embed="rId2">
            <a:alphaModFix/>
          </a:blip>
          <a:stretch>
            <a:fillRect/>
          </a:stretch>
        </p:blipFill>
        <p:spPr>
          <a:xfrm>
            <a:off x="2681724" y="2029541"/>
            <a:ext cx="6828551" cy="3239600"/>
          </a:xfrm>
          <a:prstGeom prst="rect">
            <a:avLst/>
          </a:prstGeom>
          <a:noFill/>
          <a:ln>
            <a:noFill/>
          </a:ln>
        </p:spPr>
      </p:pic>
      <p:sp>
        <p:nvSpPr>
          <p:cNvPr id="6" name="Google Shape;375;p61">
            <a:extLst>
              <a:ext uri="{FF2B5EF4-FFF2-40B4-BE49-F238E27FC236}">
                <a16:creationId xmlns:a16="http://schemas.microsoft.com/office/drawing/2014/main" id="{7DCEA5A9-D214-F887-F055-1FA18121B29A}"/>
              </a:ext>
            </a:extLst>
          </p:cNvPr>
          <p:cNvSpPr txBox="1"/>
          <p:nvPr/>
        </p:nvSpPr>
        <p:spPr>
          <a:xfrm>
            <a:off x="2751771" y="5160160"/>
            <a:ext cx="7722600" cy="361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TW" sz="1150" b="1">
                <a:solidFill>
                  <a:srgbClr val="0000FF"/>
                </a:solidFill>
                <a:latin typeface="Open Sans"/>
                <a:ea typeface="Open Sans"/>
                <a:cs typeface="Open Sans"/>
                <a:sym typeface="Open Sans"/>
              </a:rPr>
              <a:t>DeCLUTR (BERT-base)        63.56      72.58      71.70       79.95      79.59     79.39       78.62      75.06</a:t>
            </a:r>
            <a:endParaRPr sz="1150" b="1">
              <a:solidFill>
                <a:srgbClr val="0000FF"/>
              </a:solidFill>
              <a:latin typeface="Open Sans"/>
              <a:ea typeface="Open Sans"/>
              <a:cs typeface="Open Sans"/>
              <a:sym typeface="Open Sans"/>
            </a:endParaRPr>
          </a:p>
        </p:txBody>
      </p:sp>
    </p:spTree>
    <p:extLst>
      <p:ext uri="{BB962C8B-B14F-4D97-AF65-F5344CB8AC3E}">
        <p14:creationId xmlns:p14="http://schemas.microsoft.com/office/powerpoint/2010/main" val="185454950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1CE67F5-CA93-8341-16DE-53FA1CE9DE74}"/>
              </a:ext>
            </a:extLst>
          </p:cNvPr>
          <p:cNvSpPr>
            <a:spLocks noGrp="1"/>
          </p:cNvSpPr>
          <p:nvPr>
            <p:ph type="title"/>
          </p:nvPr>
        </p:nvSpPr>
        <p:spPr/>
        <p:txBody>
          <a:bodyPr/>
          <a:lstStyle/>
          <a:p>
            <a:r>
              <a:rPr lang="zh-TW" altLang="zh-TW"/>
              <a:t>Effects of Augmentation Strategies</a:t>
            </a:r>
            <a:endParaRPr kumimoji="1" lang="zh-TW" altLang="en-US"/>
          </a:p>
        </p:txBody>
      </p:sp>
      <p:sp>
        <p:nvSpPr>
          <p:cNvPr id="3" name="內容版面配置區 2">
            <a:extLst>
              <a:ext uri="{FF2B5EF4-FFF2-40B4-BE49-F238E27FC236}">
                <a16:creationId xmlns:a16="http://schemas.microsoft.com/office/drawing/2014/main" id="{BFF5280E-D5AE-D3D0-74C4-A5F8E91D07AF}"/>
              </a:ext>
            </a:extLst>
          </p:cNvPr>
          <p:cNvSpPr>
            <a:spLocks noGrp="1"/>
          </p:cNvSpPr>
          <p:nvPr>
            <p:ph idx="1"/>
          </p:nvPr>
        </p:nvSpPr>
        <p:spPr/>
        <p:txBody>
          <a:bodyPr/>
          <a:lstStyle/>
          <a:p>
            <a:endParaRPr kumimoji="1" lang="zh-TW" altLang="en-US"/>
          </a:p>
        </p:txBody>
      </p:sp>
      <p:sp>
        <p:nvSpPr>
          <p:cNvPr id="4" name="日期版面配置區 3">
            <a:extLst>
              <a:ext uri="{FF2B5EF4-FFF2-40B4-BE49-F238E27FC236}">
                <a16:creationId xmlns:a16="http://schemas.microsoft.com/office/drawing/2014/main" id="{75C948BD-F18A-DE76-5404-77B005C3B7DC}"/>
              </a:ext>
            </a:extLst>
          </p:cNvPr>
          <p:cNvSpPr>
            <a:spLocks noGrp="1"/>
          </p:cNvSpPr>
          <p:nvPr>
            <p:ph type="dt" sz="half" idx="10"/>
          </p:nvPr>
        </p:nvSpPr>
        <p:spPr/>
        <p:txBody>
          <a:bodyPr/>
          <a:lstStyle/>
          <a:p>
            <a:r>
              <a:rPr lang="en" altLang="zh-TW" b="0" i="0">
                <a:effectLst/>
                <a:latin typeface="+mn-lt"/>
              </a:rPr>
              <a:t>Yan, </a:t>
            </a:r>
            <a:r>
              <a:rPr lang="en" altLang="zh-TW" b="0" i="0" err="1">
                <a:effectLst/>
                <a:latin typeface="+mn-lt"/>
              </a:rPr>
              <a:t>Yuanmeng</a:t>
            </a:r>
            <a:r>
              <a:rPr lang="en" altLang="zh-TW" b="0" i="0">
                <a:effectLst/>
                <a:latin typeface="+mn-lt"/>
              </a:rPr>
              <a:t>, et al. "</a:t>
            </a:r>
            <a:r>
              <a:rPr lang="en" altLang="zh-TW" b="0" i="0" err="1">
                <a:effectLst/>
                <a:latin typeface="+mn-lt"/>
              </a:rPr>
              <a:t>ConSERT</a:t>
            </a:r>
            <a:r>
              <a:rPr lang="en" altLang="zh-TW" b="0" i="0">
                <a:effectLst/>
                <a:latin typeface="+mn-lt"/>
              </a:rPr>
              <a:t>: A Contrastive Framework for Self-Supervised Sentence Representation Transfer." </a:t>
            </a:r>
            <a:r>
              <a:rPr lang="en" altLang="zh-TW" b="0" i="1">
                <a:effectLst/>
                <a:latin typeface="+mn-lt"/>
              </a:rPr>
              <a:t>Proceedings of the 59th Annual Meeting of the Association for Computational Linguistics and the 11th International Joint Conference on Natural Language Processing (Volume 1: Long Papers)</a:t>
            </a:r>
            <a:r>
              <a:rPr lang="en" altLang="zh-TW" b="0" i="0">
                <a:effectLst/>
                <a:latin typeface="+mn-lt"/>
              </a:rPr>
              <a:t>. 2021.</a:t>
            </a:r>
            <a:endParaRPr lang="en-TW">
              <a:latin typeface="+mn-lt"/>
            </a:endParaRPr>
          </a:p>
        </p:txBody>
      </p:sp>
      <p:pic>
        <p:nvPicPr>
          <p:cNvPr id="5" name="Google Shape;383;p62">
            <a:extLst>
              <a:ext uri="{FF2B5EF4-FFF2-40B4-BE49-F238E27FC236}">
                <a16:creationId xmlns:a16="http://schemas.microsoft.com/office/drawing/2014/main" id="{38418325-2D93-7EA3-ECEE-971B8968275B}"/>
              </a:ext>
            </a:extLst>
          </p:cNvPr>
          <p:cNvPicPr preferRelativeResize="0"/>
          <p:nvPr/>
        </p:nvPicPr>
        <p:blipFill rotWithShape="1">
          <a:blip r:embed="rId2">
            <a:alphaModFix/>
          </a:blip>
          <a:srcRect b="25506"/>
          <a:stretch/>
        </p:blipFill>
        <p:spPr>
          <a:xfrm>
            <a:off x="3441525" y="1925075"/>
            <a:ext cx="5308950" cy="3922675"/>
          </a:xfrm>
          <a:prstGeom prst="rect">
            <a:avLst/>
          </a:prstGeom>
          <a:noFill/>
          <a:ln>
            <a:noFill/>
          </a:ln>
        </p:spPr>
      </p:pic>
    </p:spTree>
    <p:extLst>
      <p:ext uri="{BB962C8B-B14F-4D97-AF65-F5344CB8AC3E}">
        <p14:creationId xmlns:p14="http://schemas.microsoft.com/office/powerpoint/2010/main" val="176797758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8BB21DF-3899-378B-5A79-6C29383E0754}"/>
              </a:ext>
            </a:extLst>
          </p:cNvPr>
          <p:cNvSpPr>
            <a:spLocks noGrp="1"/>
          </p:cNvSpPr>
          <p:nvPr>
            <p:ph type="title"/>
          </p:nvPr>
        </p:nvSpPr>
        <p:spPr/>
        <p:txBody>
          <a:bodyPr/>
          <a:lstStyle/>
          <a:p>
            <a:r>
              <a:rPr lang="zh-TW" altLang="zh-TW"/>
              <a:t>Outline</a:t>
            </a:r>
            <a:r>
              <a:rPr lang="zh-TW" altLang="en-US"/>
              <a:t> </a:t>
            </a:r>
            <a:r>
              <a:rPr lang="en-US" altLang="zh-TW"/>
              <a:t>of Part 3</a:t>
            </a:r>
            <a:endParaRPr kumimoji="1" lang="zh-TW" altLang="en-US"/>
          </a:p>
        </p:txBody>
      </p:sp>
      <p:sp>
        <p:nvSpPr>
          <p:cNvPr id="3" name="內容版面配置區 2">
            <a:extLst>
              <a:ext uri="{FF2B5EF4-FFF2-40B4-BE49-F238E27FC236}">
                <a16:creationId xmlns:a16="http://schemas.microsoft.com/office/drawing/2014/main" id="{4F8AFD4A-D2B6-756F-F3D7-8F65E3F77E8F}"/>
              </a:ext>
            </a:extLst>
          </p:cNvPr>
          <p:cNvSpPr>
            <a:spLocks noGrp="1"/>
          </p:cNvSpPr>
          <p:nvPr>
            <p:ph idx="1"/>
          </p:nvPr>
        </p:nvSpPr>
        <p:spPr/>
        <p:txBody>
          <a:bodyPr vert="horz" lIns="91440" tIns="45720" rIns="91440" bIns="45720" rtlCol="0" anchor="t">
            <a:normAutofit/>
          </a:bodyPr>
          <a:lstStyle/>
          <a:p>
            <a:pPr marL="457200" lvl="0" indent="-342900" algn="l" rtl="0">
              <a:spcBef>
                <a:spcPts val="0"/>
              </a:spcBef>
              <a:spcAft>
                <a:spcPts val="0"/>
              </a:spcAft>
              <a:buSzPts val="1800"/>
              <a:buAutoNum type="arabicPeriod"/>
            </a:pPr>
            <a:r>
              <a:rPr lang="en" altLang="zh-TW">
                <a:ea typeface="新細明體"/>
              </a:rPr>
              <a:t>Why we need sentence-level representations?</a:t>
            </a:r>
          </a:p>
          <a:p>
            <a:pPr marL="457200" lvl="0" indent="-342900" algn="l" rtl="0">
              <a:spcBef>
                <a:spcPts val="0"/>
              </a:spcBef>
              <a:spcAft>
                <a:spcPts val="0"/>
              </a:spcAft>
              <a:buSzPts val="1800"/>
              <a:buAutoNum type="arabicPeriod"/>
            </a:pPr>
            <a:r>
              <a:rPr lang="en" altLang="zh-TW">
                <a:ea typeface="新細明體"/>
              </a:rPr>
              <a:t>Pre-BERT methods</a:t>
            </a:r>
            <a:endParaRPr lang="en" altLang="zh-TW">
              <a:ea typeface="新細明體"/>
              <a:cs typeface="Calibri"/>
            </a:endParaRPr>
          </a:p>
          <a:p>
            <a:pPr marL="457200" lvl="0" indent="-342900" algn="l" rtl="0">
              <a:spcBef>
                <a:spcPts val="0"/>
              </a:spcBef>
              <a:spcAft>
                <a:spcPts val="0"/>
              </a:spcAft>
              <a:buSzPts val="1800"/>
              <a:buAutoNum type="arabicPeriod"/>
            </a:pPr>
            <a:r>
              <a:rPr lang="en" altLang="zh-TW">
                <a:ea typeface="新細明體"/>
              </a:rPr>
              <a:t>How to obtain sentence-level representations from BERTs?</a:t>
            </a:r>
            <a:endParaRPr lang="en" altLang="zh-TW">
              <a:ea typeface="新細明體"/>
              <a:cs typeface="Calibri"/>
            </a:endParaRPr>
          </a:p>
          <a:p>
            <a:pPr marL="914400" lvl="1" indent="-317500" algn="l" rtl="0">
              <a:spcBef>
                <a:spcPts val="0"/>
              </a:spcBef>
              <a:spcAft>
                <a:spcPts val="0"/>
              </a:spcAft>
              <a:buSzPts val="1400"/>
              <a:buAutoNum type="alphaLcPeriod"/>
            </a:pPr>
            <a:r>
              <a:rPr lang="en" altLang="zh-TW">
                <a:ea typeface="新細明體"/>
              </a:rPr>
              <a:t>Post-processing Methods</a:t>
            </a:r>
            <a:endParaRPr lang="en" altLang="zh-TW">
              <a:ea typeface="新細明體"/>
              <a:cs typeface="Calibri"/>
            </a:endParaRPr>
          </a:p>
          <a:p>
            <a:pPr marL="457200" lvl="0" indent="-342900" algn="l" rtl="0">
              <a:spcBef>
                <a:spcPts val="0"/>
              </a:spcBef>
              <a:spcAft>
                <a:spcPts val="0"/>
              </a:spcAft>
              <a:buSzPts val="1800"/>
              <a:buAutoNum type="arabicPeriod"/>
            </a:pPr>
            <a:r>
              <a:rPr lang="en" altLang="zh-TW">
                <a:ea typeface="新細明體"/>
              </a:rPr>
              <a:t>Contrastive Learning Methods:</a:t>
            </a:r>
            <a:endParaRPr lang="en" altLang="zh-TW">
              <a:ea typeface="新細明體"/>
              <a:cs typeface="Calibri"/>
            </a:endParaRPr>
          </a:p>
          <a:p>
            <a:pPr marL="914400" lvl="1" indent="-317500" algn="l" rtl="0">
              <a:spcBef>
                <a:spcPts val="0"/>
              </a:spcBef>
              <a:spcAft>
                <a:spcPts val="0"/>
              </a:spcAft>
              <a:buSzPts val="1400"/>
              <a:buAutoNum type="alphaLcPeriod"/>
            </a:pPr>
            <a:r>
              <a:rPr lang="en" altLang="zh-TW">
                <a:ea typeface="新細明體"/>
              </a:rPr>
              <a:t>Designed Positives</a:t>
            </a:r>
            <a:endParaRPr lang="en" altLang="zh-TW">
              <a:ea typeface="新細明體"/>
              <a:cs typeface="Calibri"/>
            </a:endParaRPr>
          </a:p>
          <a:p>
            <a:pPr marL="914400" lvl="1" indent="-317500" algn="l" rtl="0">
              <a:spcBef>
                <a:spcPts val="0"/>
              </a:spcBef>
              <a:spcAft>
                <a:spcPts val="0"/>
              </a:spcAft>
              <a:buSzPts val="1400"/>
              <a:buAutoNum type="alphaLcPeriod"/>
            </a:pPr>
            <a:r>
              <a:rPr lang="en" altLang="zh-TW" b="1">
                <a:ea typeface="新細明體"/>
              </a:rPr>
              <a:t>Generating Positives</a:t>
            </a:r>
            <a:endParaRPr lang="en" altLang="zh-TW" b="1">
              <a:ea typeface="新細明體"/>
              <a:cs typeface="Calibri"/>
            </a:endParaRPr>
          </a:p>
          <a:p>
            <a:pPr marL="914400" lvl="1" indent="-317500" algn="l" rtl="0">
              <a:spcBef>
                <a:spcPts val="0"/>
              </a:spcBef>
              <a:spcAft>
                <a:spcPts val="0"/>
              </a:spcAft>
              <a:buSzPts val="1400"/>
              <a:buAutoNum type="alphaLcPeriod"/>
            </a:pPr>
            <a:r>
              <a:rPr lang="en" altLang="zh-TW">
                <a:ea typeface="新細明體"/>
              </a:rPr>
              <a:t>Bootstrapping Methods</a:t>
            </a:r>
            <a:endParaRPr lang="en" altLang="zh-TW">
              <a:ea typeface="新細明體"/>
              <a:cs typeface="Calibri"/>
            </a:endParaRPr>
          </a:p>
          <a:p>
            <a:pPr marL="914400" lvl="1" indent="-317500" algn="l" rtl="0">
              <a:spcBef>
                <a:spcPts val="0"/>
              </a:spcBef>
              <a:spcAft>
                <a:spcPts val="0"/>
              </a:spcAft>
              <a:buSzPts val="1400"/>
              <a:buAutoNum type="alphaLcPeriod"/>
            </a:pPr>
            <a:r>
              <a:rPr lang="en" altLang="zh-TW">
                <a:ea typeface="新細明體"/>
              </a:rPr>
              <a:t>Dropout Augmentations</a:t>
            </a:r>
            <a:endParaRPr lang="en" altLang="zh-TW">
              <a:ea typeface="新細明體"/>
              <a:cs typeface="Calibri"/>
            </a:endParaRPr>
          </a:p>
          <a:p>
            <a:pPr marL="914400" lvl="1" indent="-317500" algn="l" rtl="0">
              <a:spcBef>
                <a:spcPts val="0"/>
              </a:spcBef>
              <a:spcAft>
                <a:spcPts val="0"/>
              </a:spcAft>
              <a:buSzPts val="1400"/>
              <a:buAutoNum type="alphaLcPeriod"/>
            </a:pPr>
            <a:r>
              <a:rPr lang="en" altLang="zh-TW">
                <a:ea typeface="新細明體"/>
              </a:rPr>
              <a:t>Equivariant Contrastive Learning</a:t>
            </a:r>
            <a:endParaRPr lang="en" altLang="zh-TW">
              <a:ea typeface="新細明體"/>
              <a:cs typeface="Calibri"/>
            </a:endParaRPr>
          </a:p>
          <a:p>
            <a:pPr marL="914400" lvl="1" indent="-317500" algn="l" rtl="0">
              <a:spcBef>
                <a:spcPts val="0"/>
              </a:spcBef>
              <a:spcAft>
                <a:spcPts val="0"/>
              </a:spcAft>
              <a:buSzPts val="1400"/>
              <a:buAutoNum type="alphaLcPeriod"/>
            </a:pPr>
            <a:r>
              <a:rPr lang="en" altLang="zh-TW">
                <a:ea typeface="新細明體"/>
              </a:rPr>
              <a:t>Prompting</a:t>
            </a:r>
            <a:endParaRPr lang="en" altLang="zh-TW">
              <a:ea typeface="新細明體"/>
              <a:cs typeface="Calibri"/>
            </a:endParaRPr>
          </a:p>
          <a:p>
            <a:pPr marL="914400" lvl="1" indent="-317500" algn="l" rtl="0">
              <a:spcBef>
                <a:spcPts val="0"/>
              </a:spcBef>
              <a:spcAft>
                <a:spcPts val="0"/>
              </a:spcAft>
              <a:buSzPts val="1400"/>
              <a:buAutoNum type="alphaLcPeriod"/>
            </a:pPr>
            <a:r>
              <a:rPr lang="en" altLang="zh-TW">
                <a:ea typeface="新細明體"/>
              </a:rPr>
              <a:t>Ranking-based Methods</a:t>
            </a:r>
            <a:endParaRPr lang="en" altLang="zh-TW">
              <a:ea typeface="新細明體"/>
              <a:cs typeface="Calibri"/>
            </a:endParaRPr>
          </a:p>
          <a:p>
            <a:pPr marL="457200" lvl="0" indent="-342900" algn="l" rtl="0">
              <a:spcBef>
                <a:spcPts val="0"/>
              </a:spcBef>
              <a:spcAft>
                <a:spcPts val="0"/>
              </a:spcAft>
              <a:buSzPts val="1800"/>
              <a:buAutoNum type="arabicPeriod"/>
            </a:pPr>
            <a:r>
              <a:rPr lang="en" altLang="zh-TW">
                <a:ea typeface="新細明體"/>
              </a:rPr>
              <a:t>Conclusion</a:t>
            </a:r>
            <a:endParaRPr lang="en" altLang="zh-TW">
              <a:ea typeface="新細明體"/>
              <a:cs typeface="Calibri"/>
            </a:endParaRPr>
          </a:p>
          <a:p>
            <a:endParaRPr kumimoji="1" lang="zh-TW" altLang="en-US"/>
          </a:p>
        </p:txBody>
      </p:sp>
      <p:sp>
        <p:nvSpPr>
          <p:cNvPr id="4" name="日期版面配置區 3">
            <a:extLst>
              <a:ext uri="{FF2B5EF4-FFF2-40B4-BE49-F238E27FC236}">
                <a16:creationId xmlns:a16="http://schemas.microsoft.com/office/drawing/2014/main" id="{51D35679-861A-15F4-30B3-B1E124FC2BC3}"/>
              </a:ext>
            </a:extLst>
          </p:cNvPr>
          <p:cNvSpPr>
            <a:spLocks noGrp="1"/>
          </p:cNvSpPr>
          <p:nvPr>
            <p:ph type="dt" sz="half" idx="10"/>
          </p:nvPr>
        </p:nvSpPr>
        <p:spPr/>
        <p:txBody>
          <a:bodyPr/>
          <a:lstStyle/>
          <a:p>
            <a:endParaRPr lang="en-TW"/>
          </a:p>
        </p:txBody>
      </p:sp>
    </p:spTree>
    <p:extLst>
      <p:ext uri="{BB962C8B-B14F-4D97-AF65-F5344CB8AC3E}">
        <p14:creationId xmlns:p14="http://schemas.microsoft.com/office/powerpoint/2010/main" val="166170925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30BF199-D47F-3787-0741-7F2F3DEF3AF2}"/>
              </a:ext>
            </a:extLst>
          </p:cNvPr>
          <p:cNvSpPr>
            <a:spLocks noGrp="1"/>
          </p:cNvSpPr>
          <p:nvPr>
            <p:ph type="title"/>
          </p:nvPr>
        </p:nvSpPr>
        <p:spPr/>
        <p:txBody>
          <a:bodyPr/>
          <a:lstStyle/>
          <a:p>
            <a:r>
              <a:rPr lang="zh-TW" altLang="zh-TW" u="sng"/>
              <a:t>D</a:t>
            </a:r>
            <a:r>
              <a:rPr lang="zh-TW" altLang="zh-TW"/>
              <a:t>atasets from </a:t>
            </a:r>
            <a:r>
              <a:rPr lang="zh-TW" altLang="zh-TW" u="sng"/>
              <a:t>In</a:t>
            </a:r>
            <a:r>
              <a:rPr lang="zh-TW" altLang="zh-TW"/>
              <a:t>structi</a:t>
            </a:r>
            <a:r>
              <a:rPr lang="zh-TW" altLang="zh-TW" u="sng"/>
              <a:t>o</a:t>
            </a:r>
            <a:r>
              <a:rPr lang="zh-TW" altLang="zh-TW"/>
              <a:t>ns (DINO 🦕)</a:t>
            </a:r>
            <a:endParaRPr kumimoji="1" lang="zh-TW" altLang="en-US"/>
          </a:p>
        </p:txBody>
      </p:sp>
      <p:sp>
        <p:nvSpPr>
          <p:cNvPr id="3" name="內容版面配置區 2">
            <a:extLst>
              <a:ext uri="{FF2B5EF4-FFF2-40B4-BE49-F238E27FC236}">
                <a16:creationId xmlns:a16="http://schemas.microsoft.com/office/drawing/2014/main" id="{DEB3B757-39BF-FC7B-8850-E923C9FE9D47}"/>
              </a:ext>
            </a:extLst>
          </p:cNvPr>
          <p:cNvSpPr>
            <a:spLocks noGrp="1"/>
          </p:cNvSpPr>
          <p:nvPr>
            <p:ph idx="1"/>
          </p:nvPr>
        </p:nvSpPr>
        <p:spPr/>
        <p:txBody>
          <a:bodyPr/>
          <a:lstStyle/>
          <a:p>
            <a:r>
              <a:rPr lang="en" altLang="zh-TW"/>
              <a:t>Continuations generated by GPT-2 XL</a:t>
            </a:r>
          </a:p>
          <a:p>
            <a:endParaRPr kumimoji="1" lang="zh-TW" altLang="en-US"/>
          </a:p>
        </p:txBody>
      </p:sp>
      <p:sp>
        <p:nvSpPr>
          <p:cNvPr id="4" name="日期版面配置區 3">
            <a:extLst>
              <a:ext uri="{FF2B5EF4-FFF2-40B4-BE49-F238E27FC236}">
                <a16:creationId xmlns:a16="http://schemas.microsoft.com/office/drawing/2014/main" id="{6394B651-BA2D-E4DC-1309-99DCC701F87D}"/>
              </a:ext>
            </a:extLst>
          </p:cNvPr>
          <p:cNvSpPr>
            <a:spLocks noGrp="1"/>
          </p:cNvSpPr>
          <p:nvPr>
            <p:ph type="dt" sz="half" idx="10"/>
          </p:nvPr>
        </p:nvSpPr>
        <p:spPr/>
        <p:txBody>
          <a:bodyPr/>
          <a:lstStyle/>
          <a:p>
            <a:r>
              <a:rPr lang="en" altLang="zh-TW" b="0" i="0">
                <a:effectLst/>
                <a:latin typeface="+mn-lt"/>
              </a:rPr>
              <a:t>Schick, Timo, and Hinrich </a:t>
            </a:r>
            <a:r>
              <a:rPr lang="en" altLang="zh-TW" b="0" i="0" err="1">
                <a:effectLst/>
                <a:latin typeface="+mn-lt"/>
              </a:rPr>
              <a:t>Schütze</a:t>
            </a:r>
            <a:r>
              <a:rPr lang="en" altLang="zh-TW" b="0" i="0">
                <a:effectLst/>
                <a:latin typeface="+mn-lt"/>
              </a:rPr>
              <a:t>. "Generating Datasets with Pretrained Language Models." </a:t>
            </a:r>
            <a:r>
              <a:rPr lang="en" altLang="zh-TW" b="0" i="1">
                <a:effectLst/>
                <a:latin typeface="+mn-lt"/>
              </a:rPr>
              <a:t>Proceedings of the 2021 Conference on Empirical Methods in Natural Language Processing</a:t>
            </a:r>
            <a:r>
              <a:rPr lang="en" altLang="zh-TW" b="0" i="0">
                <a:effectLst/>
                <a:latin typeface="+mn-lt"/>
              </a:rPr>
              <a:t>. 2021.</a:t>
            </a:r>
            <a:endParaRPr lang="en-TW">
              <a:latin typeface="+mn-lt"/>
            </a:endParaRPr>
          </a:p>
        </p:txBody>
      </p:sp>
      <p:pic>
        <p:nvPicPr>
          <p:cNvPr id="5" name="Google Shape;397;p64">
            <a:extLst>
              <a:ext uri="{FF2B5EF4-FFF2-40B4-BE49-F238E27FC236}">
                <a16:creationId xmlns:a16="http://schemas.microsoft.com/office/drawing/2014/main" id="{58965F8F-EF4E-405D-1A0E-782F8D83E2D2}"/>
              </a:ext>
            </a:extLst>
          </p:cNvPr>
          <p:cNvPicPr preferRelativeResize="0"/>
          <p:nvPr/>
        </p:nvPicPr>
        <p:blipFill rotWithShape="1">
          <a:blip r:embed="rId2">
            <a:alphaModFix/>
          </a:blip>
          <a:srcRect b="33333"/>
          <a:stretch/>
        </p:blipFill>
        <p:spPr>
          <a:xfrm>
            <a:off x="3562067" y="1856302"/>
            <a:ext cx="5067866" cy="4252226"/>
          </a:xfrm>
          <a:prstGeom prst="rect">
            <a:avLst/>
          </a:prstGeom>
          <a:noFill/>
          <a:ln>
            <a:noFill/>
          </a:ln>
        </p:spPr>
      </p:pic>
    </p:spTree>
    <p:extLst>
      <p:ext uri="{BB962C8B-B14F-4D97-AF65-F5344CB8AC3E}">
        <p14:creationId xmlns:p14="http://schemas.microsoft.com/office/powerpoint/2010/main" val="229807866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6E3544C-DF78-171F-C5BF-786B9CB81C21}"/>
              </a:ext>
            </a:extLst>
          </p:cNvPr>
          <p:cNvSpPr>
            <a:spLocks noGrp="1"/>
          </p:cNvSpPr>
          <p:nvPr>
            <p:ph type="title"/>
          </p:nvPr>
        </p:nvSpPr>
        <p:spPr/>
        <p:txBody>
          <a:bodyPr/>
          <a:lstStyle/>
          <a:p>
            <a:r>
              <a:rPr lang="zh-TW" altLang="zh-TW" u="sng"/>
              <a:t>D</a:t>
            </a:r>
            <a:r>
              <a:rPr lang="zh-TW" altLang="zh-TW"/>
              <a:t>atasets from </a:t>
            </a:r>
            <a:r>
              <a:rPr lang="zh-TW" altLang="zh-TW" u="sng"/>
              <a:t>In</a:t>
            </a:r>
            <a:r>
              <a:rPr lang="zh-TW" altLang="zh-TW"/>
              <a:t>structi</a:t>
            </a:r>
            <a:r>
              <a:rPr lang="zh-TW" altLang="zh-TW" u="sng"/>
              <a:t>o</a:t>
            </a:r>
            <a:r>
              <a:rPr lang="zh-TW" altLang="zh-TW"/>
              <a:t>ns (DINO 🦕)</a:t>
            </a:r>
            <a:endParaRPr kumimoji="1" lang="zh-TW" altLang="en-US"/>
          </a:p>
        </p:txBody>
      </p:sp>
      <p:sp>
        <p:nvSpPr>
          <p:cNvPr id="3" name="內容版面配置區 2">
            <a:extLst>
              <a:ext uri="{FF2B5EF4-FFF2-40B4-BE49-F238E27FC236}">
                <a16:creationId xmlns:a16="http://schemas.microsoft.com/office/drawing/2014/main" id="{7B13C147-5998-0450-F621-74270D1435CF}"/>
              </a:ext>
            </a:extLst>
          </p:cNvPr>
          <p:cNvSpPr>
            <a:spLocks noGrp="1"/>
          </p:cNvSpPr>
          <p:nvPr>
            <p:ph idx="1"/>
          </p:nvPr>
        </p:nvSpPr>
        <p:spPr/>
        <p:txBody>
          <a:bodyPr/>
          <a:lstStyle/>
          <a:p>
            <a:endParaRPr kumimoji="1" lang="zh-TW" altLang="en-US"/>
          </a:p>
        </p:txBody>
      </p:sp>
      <p:sp>
        <p:nvSpPr>
          <p:cNvPr id="4" name="日期版面配置區 3">
            <a:extLst>
              <a:ext uri="{FF2B5EF4-FFF2-40B4-BE49-F238E27FC236}">
                <a16:creationId xmlns:a16="http://schemas.microsoft.com/office/drawing/2014/main" id="{645F2F81-7192-5E82-31DB-F89BF837048E}"/>
              </a:ext>
            </a:extLst>
          </p:cNvPr>
          <p:cNvSpPr>
            <a:spLocks noGrp="1"/>
          </p:cNvSpPr>
          <p:nvPr>
            <p:ph type="dt" sz="half" idx="10"/>
          </p:nvPr>
        </p:nvSpPr>
        <p:spPr/>
        <p:txBody>
          <a:bodyPr/>
          <a:lstStyle/>
          <a:p>
            <a:r>
              <a:rPr lang="en" altLang="zh-TW" b="0" i="0">
                <a:effectLst/>
                <a:latin typeface="+mn-lt"/>
              </a:rPr>
              <a:t>Schick, Timo, and Hinrich </a:t>
            </a:r>
            <a:r>
              <a:rPr lang="en" altLang="zh-TW" b="0" i="0" err="1">
                <a:effectLst/>
                <a:latin typeface="+mn-lt"/>
              </a:rPr>
              <a:t>Schütze</a:t>
            </a:r>
            <a:r>
              <a:rPr lang="en" altLang="zh-TW" b="0" i="0">
                <a:effectLst/>
                <a:latin typeface="+mn-lt"/>
              </a:rPr>
              <a:t>. "Generating Datasets with Pretrained Language Models." </a:t>
            </a:r>
            <a:r>
              <a:rPr lang="en" altLang="zh-TW" b="0" i="1">
                <a:effectLst/>
                <a:latin typeface="+mn-lt"/>
              </a:rPr>
              <a:t>Proceedings of the 2021 Conference on Empirical Methods in Natural Language Processing</a:t>
            </a:r>
            <a:r>
              <a:rPr lang="en" altLang="zh-TW" b="0" i="0">
                <a:effectLst/>
                <a:latin typeface="+mn-lt"/>
              </a:rPr>
              <a:t>. 2021.</a:t>
            </a:r>
            <a:endParaRPr lang="en-TW">
              <a:latin typeface="+mn-lt"/>
            </a:endParaRPr>
          </a:p>
        </p:txBody>
      </p:sp>
      <p:pic>
        <p:nvPicPr>
          <p:cNvPr id="5" name="Google Shape;406;p65">
            <a:extLst>
              <a:ext uri="{FF2B5EF4-FFF2-40B4-BE49-F238E27FC236}">
                <a16:creationId xmlns:a16="http://schemas.microsoft.com/office/drawing/2014/main" id="{9681B772-02FD-1AFB-9AFE-220CB1F893A7}"/>
              </a:ext>
            </a:extLst>
          </p:cNvPr>
          <p:cNvPicPr preferRelativeResize="0"/>
          <p:nvPr/>
        </p:nvPicPr>
        <p:blipFill>
          <a:blip r:embed="rId2">
            <a:alphaModFix/>
          </a:blip>
          <a:stretch>
            <a:fillRect/>
          </a:stretch>
        </p:blipFill>
        <p:spPr>
          <a:xfrm>
            <a:off x="2004063" y="1723904"/>
            <a:ext cx="8183873" cy="2687001"/>
          </a:xfrm>
          <a:prstGeom prst="rect">
            <a:avLst/>
          </a:prstGeom>
          <a:noFill/>
          <a:ln>
            <a:noFill/>
          </a:ln>
        </p:spPr>
      </p:pic>
      <p:sp>
        <p:nvSpPr>
          <p:cNvPr id="6" name="Google Shape;408;p65">
            <a:extLst>
              <a:ext uri="{FF2B5EF4-FFF2-40B4-BE49-F238E27FC236}">
                <a16:creationId xmlns:a16="http://schemas.microsoft.com/office/drawing/2014/main" id="{2BD2A747-FF5E-0BBF-8D1B-5D4F8253DE05}"/>
              </a:ext>
            </a:extLst>
          </p:cNvPr>
          <p:cNvSpPr txBox="1"/>
          <p:nvPr/>
        </p:nvSpPr>
        <p:spPr>
          <a:xfrm>
            <a:off x="2439138" y="4259358"/>
            <a:ext cx="7722600" cy="538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TW" sz="1150" b="1">
                <a:solidFill>
                  <a:srgbClr val="0000FF"/>
                </a:solidFill>
                <a:latin typeface="Open Sans"/>
                <a:ea typeface="Open Sans"/>
                <a:cs typeface="Open Sans"/>
                <a:sym typeface="Open Sans"/>
              </a:rPr>
              <a:t>DeCLUTR (BERT-base)              63.56         72.58         71.70         79.95        79.59         79.39         78.62        75.06</a:t>
            </a:r>
            <a:endParaRPr sz="1150" b="1">
              <a:solidFill>
                <a:srgbClr val="0000FF"/>
              </a:solidFill>
              <a:latin typeface="Open Sans"/>
              <a:ea typeface="Open Sans"/>
              <a:cs typeface="Open Sans"/>
              <a:sym typeface="Open Sans"/>
            </a:endParaRPr>
          </a:p>
          <a:p>
            <a:pPr marL="0" lvl="0" indent="0" algn="l" rtl="0">
              <a:spcBef>
                <a:spcPts val="0"/>
              </a:spcBef>
              <a:spcAft>
                <a:spcPts val="0"/>
              </a:spcAft>
              <a:buNone/>
            </a:pPr>
            <a:r>
              <a:rPr lang="zh-TW" sz="1150" b="1">
                <a:solidFill>
                  <a:srgbClr val="0000FF"/>
                </a:solidFill>
                <a:latin typeface="Open Sans"/>
                <a:ea typeface="Open Sans"/>
                <a:cs typeface="Open Sans"/>
                <a:sym typeface="Open Sans"/>
              </a:rPr>
              <a:t>ConSERT  (BERT-base)              64.64         78.49         69.07         79.72        75.95         73.97         67.31        72.74</a:t>
            </a:r>
            <a:endParaRPr sz="1150" b="1">
              <a:solidFill>
                <a:srgbClr val="0000FF"/>
              </a:solidFill>
              <a:latin typeface="Open Sans"/>
              <a:ea typeface="Open Sans"/>
              <a:cs typeface="Open Sans"/>
              <a:sym typeface="Open Sans"/>
            </a:endParaRPr>
          </a:p>
        </p:txBody>
      </p:sp>
      <p:sp>
        <p:nvSpPr>
          <p:cNvPr id="9" name="Google Shape;407;p65">
            <a:extLst>
              <a:ext uri="{FF2B5EF4-FFF2-40B4-BE49-F238E27FC236}">
                <a16:creationId xmlns:a16="http://schemas.microsoft.com/office/drawing/2014/main" id="{2C76C078-FDFD-2F28-7648-FEBF98B76649}"/>
              </a:ext>
            </a:extLst>
          </p:cNvPr>
          <p:cNvSpPr txBox="1"/>
          <p:nvPr/>
        </p:nvSpPr>
        <p:spPr>
          <a:xfrm>
            <a:off x="2439138" y="3512819"/>
            <a:ext cx="1363242" cy="359285"/>
          </a:xfrm>
          <a:prstGeom prst="rect">
            <a:avLst/>
          </a:prstGeom>
          <a:solidFill>
            <a:srgbClr val="CFE2F3">
              <a:alpha val="5298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zh-TW" sz="1300" b="1">
                <a:latin typeface="Open Sans"/>
                <a:ea typeface="Open Sans"/>
                <a:cs typeface="Open Sans"/>
                <a:sym typeface="Open Sans"/>
              </a:rPr>
              <a:t>BERT-flow</a:t>
            </a:r>
            <a:endParaRPr sz="1300" b="1">
              <a:latin typeface="Open Sans"/>
              <a:ea typeface="Open Sans"/>
              <a:cs typeface="Open Sans"/>
              <a:sym typeface="Open Sans"/>
            </a:endParaRPr>
          </a:p>
        </p:txBody>
      </p:sp>
    </p:spTree>
    <p:extLst>
      <p:ext uri="{BB962C8B-B14F-4D97-AF65-F5344CB8AC3E}">
        <p14:creationId xmlns:p14="http://schemas.microsoft.com/office/powerpoint/2010/main" val="425780266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17855A2-38B0-18D1-9BD1-B0F8CF863E72}"/>
              </a:ext>
            </a:extLst>
          </p:cNvPr>
          <p:cNvSpPr>
            <a:spLocks noGrp="1"/>
          </p:cNvSpPr>
          <p:nvPr>
            <p:ph type="title"/>
          </p:nvPr>
        </p:nvSpPr>
        <p:spPr/>
        <p:txBody>
          <a:bodyPr/>
          <a:lstStyle/>
          <a:p>
            <a:r>
              <a:rPr lang="zh-TW" altLang="zh-TW"/>
              <a:t>Outline</a:t>
            </a:r>
            <a:r>
              <a:rPr lang="zh-TW" altLang="en-US"/>
              <a:t> </a:t>
            </a:r>
            <a:r>
              <a:rPr lang="en-US" altLang="zh-TW"/>
              <a:t>of Part 3</a:t>
            </a:r>
            <a:endParaRPr kumimoji="1" lang="zh-TW" altLang="en-US"/>
          </a:p>
        </p:txBody>
      </p:sp>
      <p:sp>
        <p:nvSpPr>
          <p:cNvPr id="3" name="內容版面配置區 2">
            <a:extLst>
              <a:ext uri="{FF2B5EF4-FFF2-40B4-BE49-F238E27FC236}">
                <a16:creationId xmlns:a16="http://schemas.microsoft.com/office/drawing/2014/main" id="{6B282A3C-45E6-DB57-3226-937F89E1BE62}"/>
              </a:ext>
            </a:extLst>
          </p:cNvPr>
          <p:cNvSpPr>
            <a:spLocks noGrp="1"/>
          </p:cNvSpPr>
          <p:nvPr>
            <p:ph idx="1"/>
          </p:nvPr>
        </p:nvSpPr>
        <p:spPr/>
        <p:txBody>
          <a:bodyPr vert="horz" lIns="91440" tIns="45720" rIns="91440" bIns="45720" rtlCol="0" anchor="t">
            <a:normAutofit/>
          </a:bodyPr>
          <a:lstStyle/>
          <a:p>
            <a:pPr marL="457200" lvl="0" indent="-342900" algn="l" rtl="0">
              <a:spcBef>
                <a:spcPts val="0"/>
              </a:spcBef>
              <a:spcAft>
                <a:spcPts val="0"/>
              </a:spcAft>
              <a:buSzPts val="1800"/>
              <a:buAutoNum type="arabicPeriod"/>
            </a:pPr>
            <a:r>
              <a:rPr lang="en" altLang="zh-TW">
                <a:ea typeface="新細明體"/>
              </a:rPr>
              <a:t>Why we need sentence-level representations?</a:t>
            </a:r>
          </a:p>
          <a:p>
            <a:pPr marL="457200" lvl="0" indent="-342900" algn="l" rtl="0">
              <a:spcBef>
                <a:spcPts val="0"/>
              </a:spcBef>
              <a:spcAft>
                <a:spcPts val="0"/>
              </a:spcAft>
              <a:buSzPts val="1800"/>
              <a:buAutoNum type="arabicPeriod"/>
            </a:pPr>
            <a:r>
              <a:rPr lang="en" altLang="zh-TW">
                <a:ea typeface="新細明體"/>
              </a:rPr>
              <a:t>Pre-BERT methods</a:t>
            </a:r>
            <a:endParaRPr lang="en" altLang="zh-TW">
              <a:ea typeface="新細明體"/>
              <a:cs typeface="Calibri"/>
            </a:endParaRPr>
          </a:p>
          <a:p>
            <a:pPr marL="457200" lvl="0" indent="-342900" algn="l" rtl="0">
              <a:spcBef>
                <a:spcPts val="0"/>
              </a:spcBef>
              <a:spcAft>
                <a:spcPts val="0"/>
              </a:spcAft>
              <a:buSzPts val="1800"/>
              <a:buAutoNum type="arabicPeriod"/>
            </a:pPr>
            <a:r>
              <a:rPr lang="en" altLang="zh-TW">
                <a:ea typeface="新細明體"/>
              </a:rPr>
              <a:t>How to obtain sentence-level representations from BERTs?</a:t>
            </a:r>
            <a:endParaRPr lang="en" altLang="zh-TW">
              <a:ea typeface="新細明體"/>
              <a:cs typeface="Calibri"/>
            </a:endParaRPr>
          </a:p>
          <a:p>
            <a:pPr marL="914400" lvl="1" indent="-317500" algn="l" rtl="0">
              <a:spcBef>
                <a:spcPts val="0"/>
              </a:spcBef>
              <a:spcAft>
                <a:spcPts val="0"/>
              </a:spcAft>
              <a:buSzPts val="1400"/>
              <a:buAutoNum type="alphaLcPeriod"/>
            </a:pPr>
            <a:r>
              <a:rPr lang="en" altLang="zh-TW">
                <a:ea typeface="新細明體"/>
              </a:rPr>
              <a:t>Post-processing Methods</a:t>
            </a:r>
            <a:endParaRPr lang="en" altLang="zh-TW">
              <a:ea typeface="新細明體"/>
              <a:cs typeface="Calibri"/>
            </a:endParaRPr>
          </a:p>
          <a:p>
            <a:pPr marL="457200" lvl="0" indent="-342900" algn="l" rtl="0">
              <a:spcBef>
                <a:spcPts val="0"/>
              </a:spcBef>
              <a:spcAft>
                <a:spcPts val="0"/>
              </a:spcAft>
              <a:buSzPts val="1800"/>
              <a:buAutoNum type="arabicPeriod"/>
            </a:pPr>
            <a:r>
              <a:rPr lang="en" altLang="zh-TW">
                <a:ea typeface="新細明體"/>
              </a:rPr>
              <a:t>Contrastive Learning Methods:</a:t>
            </a:r>
            <a:endParaRPr lang="en" altLang="zh-TW">
              <a:ea typeface="新細明體"/>
              <a:cs typeface="Calibri"/>
            </a:endParaRPr>
          </a:p>
          <a:p>
            <a:pPr marL="914400" lvl="1" indent="-317500" algn="l" rtl="0">
              <a:spcBef>
                <a:spcPts val="0"/>
              </a:spcBef>
              <a:spcAft>
                <a:spcPts val="0"/>
              </a:spcAft>
              <a:buSzPts val="1400"/>
              <a:buAutoNum type="alphaLcPeriod"/>
            </a:pPr>
            <a:r>
              <a:rPr lang="en" altLang="zh-TW">
                <a:ea typeface="新細明體"/>
              </a:rPr>
              <a:t>Designed </a:t>
            </a:r>
            <a:r>
              <a:rPr lang="en">
                <a:ea typeface="+mn-lt"/>
                <a:cs typeface="+mn-lt"/>
              </a:rPr>
              <a:t>Positives</a:t>
            </a:r>
            <a:endParaRPr lang="en" altLang="zh-TW">
              <a:ea typeface="新細明體"/>
              <a:cs typeface="Calibri"/>
            </a:endParaRPr>
          </a:p>
          <a:p>
            <a:pPr marL="914400" lvl="1" indent="-317500" algn="l" rtl="0">
              <a:spcBef>
                <a:spcPts val="0"/>
              </a:spcBef>
              <a:spcAft>
                <a:spcPts val="0"/>
              </a:spcAft>
              <a:buSzPts val="1400"/>
              <a:buAutoNum type="alphaLcPeriod"/>
            </a:pPr>
            <a:r>
              <a:rPr lang="en" altLang="zh-TW">
                <a:ea typeface="新細明體"/>
              </a:rPr>
              <a:t>Generating Positives</a:t>
            </a:r>
            <a:endParaRPr lang="en" altLang="zh-TW">
              <a:ea typeface="新細明體"/>
              <a:cs typeface="Calibri"/>
            </a:endParaRPr>
          </a:p>
          <a:p>
            <a:pPr marL="914400" lvl="1" indent="-317500" algn="l" rtl="0">
              <a:spcBef>
                <a:spcPts val="0"/>
              </a:spcBef>
              <a:spcAft>
                <a:spcPts val="0"/>
              </a:spcAft>
              <a:buSzPts val="1400"/>
              <a:buAutoNum type="alphaLcPeriod"/>
            </a:pPr>
            <a:r>
              <a:rPr lang="en" altLang="zh-TW" b="1">
                <a:ea typeface="新細明體"/>
              </a:rPr>
              <a:t>Bootstrapping Methods</a:t>
            </a:r>
            <a:endParaRPr lang="en" altLang="zh-TW" b="1">
              <a:ea typeface="新細明體"/>
              <a:cs typeface="Calibri"/>
            </a:endParaRPr>
          </a:p>
          <a:p>
            <a:pPr marL="914400" lvl="1" indent="-317500" algn="l" rtl="0">
              <a:spcBef>
                <a:spcPts val="0"/>
              </a:spcBef>
              <a:spcAft>
                <a:spcPts val="0"/>
              </a:spcAft>
              <a:buSzPts val="1400"/>
              <a:buAutoNum type="alphaLcPeriod"/>
            </a:pPr>
            <a:r>
              <a:rPr lang="en" altLang="zh-TW">
                <a:ea typeface="新細明體"/>
              </a:rPr>
              <a:t>Dropout Augmentations</a:t>
            </a:r>
            <a:endParaRPr lang="en" altLang="zh-TW">
              <a:ea typeface="新細明體"/>
              <a:cs typeface="Calibri"/>
            </a:endParaRPr>
          </a:p>
          <a:p>
            <a:pPr marL="914400" lvl="1" indent="-317500" algn="l" rtl="0">
              <a:spcBef>
                <a:spcPts val="0"/>
              </a:spcBef>
              <a:spcAft>
                <a:spcPts val="0"/>
              </a:spcAft>
              <a:buSzPts val="1400"/>
              <a:buAutoNum type="alphaLcPeriod"/>
            </a:pPr>
            <a:r>
              <a:rPr lang="en" altLang="zh-TW">
                <a:ea typeface="新細明體"/>
              </a:rPr>
              <a:t>Equivariant Contrastive Learning</a:t>
            </a:r>
            <a:endParaRPr lang="en" altLang="zh-TW">
              <a:ea typeface="新細明體"/>
              <a:cs typeface="Calibri"/>
            </a:endParaRPr>
          </a:p>
          <a:p>
            <a:pPr marL="914400" lvl="1" indent="-317500" algn="l" rtl="0">
              <a:spcBef>
                <a:spcPts val="0"/>
              </a:spcBef>
              <a:spcAft>
                <a:spcPts val="0"/>
              </a:spcAft>
              <a:buSzPts val="1400"/>
              <a:buAutoNum type="alphaLcPeriod"/>
            </a:pPr>
            <a:r>
              <a:rPr lang="en" altLang="zh-TW">
                <a:ea typeface="新細明體"/>
              </a:rPr>
              <a:t>Prompting</a:t>
            </a:r>
            <a:endParaRPr lang="en" altLang="zh-TW">
              <a:ea typeface="新細明體"/>
              <a:cs typeface="Calibri"/>
            </a:endParaRPr>
          </a:p>
          <a:p>
            <a:pPr marL="914400" lvl="1" indent="-317500" algn="l" rtl="0">
              <a:spcBef>
                <a:spcPts val="0"/>
              </a:spcBef>
              <a:spcAft>
                <a:spcPts val="0"/>
              </a:spcAft>
              <a:buSzPts val="1400"/>
              <a:buAutoNum type="alphaLcPeriod"/>
            </a:pPr>
            <a:r>
              <a:rPr lang="en" altLang="zh-TW">
                <a:ea typeface="新細明體"/>
              </a:rPr>
              <a:t>Ranking-based Methods</a:t>
            </a:r>
            <a:endParaRPr lang="en" altLang="zh-TW">
              <a:ea typeface="新細明體"/>
              <a:cs typeface="Calibri"/>
            </a:endParaRPr>
          </a:p>
          <a:p>
            <a:pPr marL="457200" lvl="0" indent="-342900" algn="l" rtl="0">
              <a:spcBef>
                <a:spcPts val="0"/>
              </a:spcBef>
              <a:spcAft>
                <a:spcPts val="0"/>
              </a:spcAft>
              <a:buSzPts val="1800"/>
              <a:buAutoNum type="arabicPeriod"/>
            </a:pPr>
            <a:r>
              <a:rPr lang="en" altLang="zh-TW">
                <a:ea typeface="新細明體"/>
              </a:rPr>
              <a:t>Conclusion</a:t>
            </a:r>
            <a:endParaRPr lang="en" altLang="zh-TW">
              <a:ea typeface="新細明體"/>
              <a:cs typeface="Calibri"/>
            </a:endParaRPr>
          </a:p>
          <a:p>
            <a:endParaRPr kumimoji="1" lang="zh-TW" altLang="en-US"/>
          </a:p>
        </p:txBody>
      </p:sp>
      <p:sp>
        <p:nvSpPr>
          <p:cNvPr id="4" name="日期版面配置區 3">
            <a:extLst>
              <a:ext uri="{FF2B5EF4-FFF2-40B4-BE49-F238E27FC236}">
                <a16:creationId xmlns:a16="http://schemas.microsoft.com/office/drawing/2014/main" id="{36379607-D88E-4C5E-D68F-CB72BFDB92E3}"/>
              </a:ext>
            </a:extLst>
          </p:cNvPr>
          <p:cNvSpPr>
            <a:spLocks noGrp="1"/>
          </p:cNvSpPr>
          <p:nvPr>
            <p:ph type="dt" sz="half" idx="10"/>
          </p:nvPr>
        </p:nvSpPr>
        <p:spPr/>
        <p:txBody>
          <a:bodyPr/>
          <a:lstStyle/>
          <a:p>
            <a:endParaRPr lang="en-TW"/>
          </a:p>
        </p:txBody>
      </p:sp>
    </p:spTree>
    <p:extLst>
      <p:ext uri="{BB962C8B-B14F-4D97-AF65-F5344CB8AC3E}">
        <p14:creationId xmlns:p14="http://schemas.microsoft.com/office/powerpoint/2010/main" val="70050143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18C372C-CF43-84E8-F74B-014A74473E81}"/>
              </a:ext>
            </a:extLst>
          </p:cNvPr>
          <p:cNvSpPr>
            <a:spLocks noGrp="1"/>
          </p:cNvSpPr>
          <p:nvPr>
            <p:ph type="title"/>
          </p:nvPr>
        </p:nvSpPr>
        <p:spPr/>
        <p:txBody>
          <a:bodyPr/>
          <a:lstStyle/>
          <a:p>
            <a:r>
              <a:rPr lang="zh-TW" altLang="zh-TW"/>
              <a:t>BYOL</a:t>
            </a:r>
            <a:endParaRPr kumimoji="1" lang="zh-TW" altLang="en-US"/>
          </a:p>
        </p:txBody>
      </p:sp>
      <p:sp>
        <p:nvSpPr>
          <p:cNvPr id="3" name="內容版面配置區 2">
            <a:extLst>
              <a:ext uri="{FF2B5EF4-FFF2-40B4-BE49-F238E27FC236}">
                <a16:creationId xmlns:a16="http://schemas.microsoft.com/office/drawing/2014/main" id="{93A87A17-9933-BAE4-0034-9ADE0A5A24DE}"/>
              </a:ext>
            </a:extLst>
          </p:cNvPr>
          <p:cNvSpPr>
            <a:spLocks noGrp="1"/>
          </p:cNvSpPr>
          <p:nvPr>
            <p:ph idx="1"/>
          </p:nvPr>
        </p:nvSpPr>
        <p:spPr>
          <a:xfrm>
            <a:off x="838200" y="1219200"/>
            <a:ext cx="4634450" cy="4957763"/>
          </a:xfrm>
        </p:spPr>
        <p:txBody>
          <a:bodyPr/>
          <a:lstStyle/>
          <a:p>
            <a:pPr marL="457200" lvl="0" indent="-342900" algn="l" rtl="0">
              <a:spcBef>
                <a:spcPts val="0"/>
              </a:spcBef>
              <a:spcAft>
                <a:spcPts val="0"/>
              </a:spcAft>
              <a:buSzPts val="1800"/>
              <a:buChar char="●"/>
            </a:pPr>
            <a:r>
              <a:rPr lang="en" altLang="zh-TW"/>
              <a:t>Not contrastive learning</a:t>
            </a:r>
          </a:p>
          <a:p>
            <a:pPr marL="457200" lvl="0" indent="-342900" algn="l" rtl="0">
              <a:spcBef>
                <a:spcPts val="0"/>
              </a:spcBef>
              <a:spcAft>
                <a:spcPts val="0"/>
              </a:spcAft>
              <a:buSzPts val="1800"/>
              <a:buChar char="●"/>
            </a:pPr>
            <a:r>
              <a:rPr lang="en" altLang="zh-TW"/>
              <a:t>Only positive pairs, no negatives pairs</a:t>
            </a:r>
          </a:p>
          <a:p>
            <a:pPr marL="457200" lvl="0" indent="-342900" rtl="0">
              <a:spcBef>
                <a:spcPts val="0"/>
              </a:spcBef>
              <a:spcAft>
                <a:spcPts val="0"/>
              </a:spcAft>
              <a:buSzPts val="1800"/>
              <a:buChar char="●"/>
            </a:pPr>
            <a:r>
              <a:rPr lang="en" altLang="zh-TW"/>
              <a:t>Use a </a:t>
            </a:r>
            <a:r>
              <a:rPr lang="en" altLang="zh-TW" b="1"/>
              <a:t>moving average target network </a:t>
            </a:r>
            <a:r>
              <a:rPr lang="en" altLang="zh-TW"/>
              <a:t>to prevent mode collapsing</a:t>
            </a:r>
          </a:p>
          <a:p>
            <a:endParaRPr kumimoji="1" lang="zh-TW" altLang="en-US"/>
          </a:p>
        </p:txBody>
      </p:sp>
      <p:sp>
        <p:nvSpPr>
          <p:cNvPr id="4" name="日期版面配置區 3">
            <a:extLst>
              <a:ext uri="{FF2B5EF4-FFF2-40B4-BE49-F238E27FC236}">
                <a16:creationId xmlns:a16="http://schemas.microsoft.com/office/drawing/2014/main" id="{45829280-59B8-9D5B-9BD4-6F0D55A805BE}"/>
              </a:ext>
            </a:extLst>
          </p:cNvPr>
          <p:cNvSpPr>
            <a:spLocks noGrp="1"/>
          </p:cNvSpPr>
          <p:nvPr>
            <p:ph type="dt" sz="half" idx="10"/>
          </p:nvPr>
        </p:nvSpPr>
        <p:spPr/>
        <p:txBody>
          <a:bodyPr/>
          <a:lstStyle/>
          <a:p>
            <a:r>
              <a:rPr lang="en" altLang="zh-TW" b="0" i="0">
                <a:effectLst/>
                <a:latin typeface="+mn-lt"/>
              </a:rPr>
              <a:t>Grill, Jean-Bastien, et al. "Bootstrap your own latent-a new approach to self-supervised learning." </a:t>
            </a:r>
            <a:r>
              <a:rPr lang="en" altLang="zh-TW" b="0" i="1">
                <a:effectLst/>
                <a:latin typeface="+mn-lt"/>
              </a:rPr>
              <a:t>Advances in neural information processing systems</a:t>
            </a:r>
            <a:r>
              <a:rPr lang="en" altLang="zh-TW" b="0" i="0">
                <a:effectLst/>
                <a:latin typeface="+mn-lt"/>
              </a:rPr>
              <a:t> 33 (2020): 21271-21284.</a:t>
            </a:r>
            <a:endParaRPr lang="en-TW">
              <a:latin typeface="+mn-lt"/>
            </a:endParaRPr>
          </a:p>
        </p:txBody>
      </p:sp>
      <p:pic>
        <p:nvPicPr>
          <p:cNvPr id="5" name="Google Shape;421;p67">
            <a:extLst>
              <a:ext uri="{FF2B5EF4-FFF2-40B4-BE49-F238E27FC236}">
                <a16:creationId xmlns:a16="http://schemas.microsoft.com/office/drawing/2014/main" id="{EE394004-3425-8048-C282-B973FACB102B}"/>
              </a:ext>
            </a:extLst>
          </p:cNvPr>
          <p:cNvPicPr preferRelativeResize="0"/>
          <p:nvPr/>
        </p:nvPicPr>
        <p:blipFill>
          <a:blip r:embed="rId2">
            <a:alphaModFix/>
          </a:blip>
          <a:stretch>
            <a:fillRect/>
          </a:stretch>
        </p:blipFill>
        <p:spPr>
          <a:xfrm>
            <a:off x="5912192" y="1896526"/>
            <a:ext cx="5441608" cy="3301200"/>
          </a:xfrm>
          <a:prstGeom prst="rect">
            <a:avLst/>
          </a:prstGeom>
          <a:noFill/>
          <a:ln>
            <a:noFill/>
          </a:ln>
        </p:spPr>
      </p:pic>
    </p:spTree>
    <p:extLst>
      <p:ext uri="{BB962C8B-B14F-4D97-AF65-F5344CB8AC3E}">
        <p14:creationId xmlns:p14="http://schemas.microsoft.com/office/powerpoint/2010/main" val="238793562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E9FBFEC-C829-4C4C-5D5A-4B2BFEE26AEC}"/>
              </a:ext>
            </a:extLst>
          </p:cNvPr>
          <p:cNvSpPr>
            <a:spLocks noGrp="1"/>
          </p:cNvSpPr>
          <p:nvPr>
            <p:ph type="title"/>
          </p:nvPr>
        </p:nvSpPr>
        <p:spPr/>
        <p:txBody>
          <a:bodyPr/>
          <a:lstStyle/>
          <a:p>
            <a:r>
              <a:rPr lang="zh-TW" altLang="zh-TW"/>
              <a:t>BYOL for sentence representations</a:t>
            </a:r>
            <a:endParaRPr kumimoji="1" lang="zh-TW" altLang="en-US"/>
          </a:p>
        </p:txBody>
      </p:sp>
      <p:sp>
        <p:nvSpPr>
          <p:cNvPr id="3" name="內容版面配置區 2">
            <a:extLst>
              <a:ext uri="{FF2B5EF4-FFF2-40B4-BE49-F238E27FC236}">
                <a16:creationId xmlns:a16="http://schemas.microsoft.com/office/drawing/2014/main" id="{A39CD7CD-E633-07A7-574C-786FE4F7FBF4}"/>
              </a:ext>
            </a:extLst>
          </p:cNvPr>
          <p:cNvSpPr>
            <a:spLocks noGrp="1"/>
          </p:cNvSpPr>
          <p:nvPr>
            <p:ph idx="1"/>
          </p:nvPr>
        </p:nvSpPr>
        <p:spPr/>
        <p:txBody>
          <a:bodyPr/>
          <a:lstStyle/>
          <a:p>
            <a:r>
              <a:rPr lang="en" altLang="zh-TW"/>
              <a:t>Back-Translation as positive pairs</a:t>
            </a:r>
          </a:p>
          <a:p>
            <a:endParaRPr kumimoji="1" lang="zh-TW" altLang="en-US"/>
          </a:p>
        </p:txBody>
      </p:sp>
      <p:sp>
        <p:nvSpPr>
          <p:cNvPr id="4" name="日期版面配置區 3">
            <a:extLst>
              <a:ext uri="{FF2B5EF4-FFF2-40B4-BE49-F238E27FC236}">
                <a16:creationId xmlns:a16="http://schemas.microsoft.com/office/drawing/2014/main" id="{D0A1E004-B597-CC92-8D75-F26F50DE1A1F}"/>
              </a:ext>
            </a:extLst>
          </p:cNvPr>
          <p:cNvSpPr>
            <a:spLocks noGrp="1"/>
          </p:cNvSpPr>
          <p:nvPr>
            <p:ph type="dt" sz="half" idx="10"/>
          </p:nvPr>
        </p:nvSpPr>
        <p:spPr/>
        <p:txBody>
          <a:bodyPr/>
          <a:lstStyle/>
          <a:p>
            <a:r>
              <a:rPr lang="en" altLang="zh-TW" b="0" i="0">
                <a:effectLst/>
                <a:latin typeface="+mn-lt"/>
              </a:rPr>
              <a:t>Zhang, Yan, et al. "Bootstrapped unsupervised sentence representation learning." </a:t>
            </a:r>
            <a:r>
              <a:rPr lang="en" altLang="zh-TW" b="0" i="1">
                <a:effectLst/>
                <a:latin typeface="+mn-lt"/>
              </a:rPr>
              <a:t>Proceedings of the 59th Annual Meeting of the Association for Computational Linguistics and the 11th International Joint Conference on Natural Language Processing (Volume 1: Long Papers)</a:t>
            </a:r>
            <a:r>
              <a:rPr lang="en" altLang="zh-TW" b="0" i="0">
                <a:effectLst/>
                <a:latin typeface="+mn-lt"/>
              </a:rPr>
              <a:t>. 2021.</a:t>
            </a:r>
            <a:endParaRPr lang="en-TW">
              <a:latin typeface="+mn-lt"/>
            </a:endParaRPr>
          </a:p>
        </p:txBody>
      </p:sp>
      <p:pic>
        <p:nvPicPr>
          <p:cNvPr id="5" name="Google Shape;430;p68">
            <a:extLst>
              <a:ext uri="{FF2B5EF4-FFF2-40B4-BE49-F238E27FC236}">
                <a16:creationId xmlns:a16="http://schemas.microsoft.com/office/drawing/2014/main" id="{8BB7E78F-8E8D-823C-5F98-A799FB53D298}"/>
              </a:ext>
            </a:extLst>
          </p:cNvPr>
          <p:cNvPicPr preferRelativeResize="0"/>
          <p:nvPr/>
        </p:nvPicPr>
        <p:blipFill>
          <a:blip r:embed="rId2">
            <a:alphaModFix/>
          </a:blip>
          <a:stretch>
            <a:fillRect/>
          </a:stretch>
        </p:blipFill>
        <p:spPr>
          <a:xfrm>
            <a:off x="2851351" y="1950837"/>
            <a:ext cx="6489298" cy="2956325"/>
          </a:xfrm>
          <a:prstGeom prst="rect">
            <a:avLst/>
          </a:prstGeom>
          <a:noFill/>
          <a:ln>
            <a:noFill/>
          </a:ln>
        </p:spPr>
      </p:pic>
      <p:sp>
        <p:nvSpPr>
          <p:cNvPr id="6" name="Google Shape;431;p68">
            <a:extLst>
              <a:ext uri="{FF2B5EF4-FFF2-40B4-BE49-F238E27FC236}">
                <a16:creationId xmlns:a16="http://schemas.microsoft.com/office/drawing/2014/main" id="{E3E7C73D-6CA8-E46F-424D-23331F1A71C4}"/>
              </a:ext>
            </a:extLst>
          </p:cNvPr>
          <p:cNvSpPr txBox="1"/>
          <p:nvPr/>
        </p:nvSpPr>
        <p:spPr>
          <a:xfrm>
            <a:off x="2791994" y="4826655"/>
            <a:ext cx="6693000" cy="715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TW" sz="1150" b="1">
                <a:solidFill>
                  <a:srgbClr val="0000FF"/>
                </a:solidFill>
                <a:latin typeface="Open Sans"/>
                <a:ea typeface="Open Sans"/>
                <a:cs typeface="Open Sans"/>
                <a:sym typeface="Open Sans"/>
              </a:rPr>
              <a:t>DeCLUTR (BERT-base)      63.56      72.58       71.70      79.95      79.59      79.39      78.62     75.06</a:t>
            </a:r>
            <a:endParaRPr sz="1150" b="1">
              <a:solidFill>
                <a:srgbClr val="0000FF"/>
              </a:solidFill>
              <a:latin typeface="Open Sans"/>
              <a:ea typeface="Open Sans"/>
              <a:cs typeface="Open Sans"/>
              <a:sym typeface="Open Sans"/>
            </a:endParaRPr>
          </a:p>
          <a:p>
            <a:pPr marL="0" lvl="0" indent="0" algn="l" rtl="0">
              <a:spcBef>
                <a:spcPts val="0"/>
              </a:spcBef>
              <a:spcAft>
                <a:spcPts val="0"/>
              </a:spcAft>
              <a:buNone/>
            </a:pPr>
            <a:r>
              <a:rPr lang="zh-TW" sz="1150" b="1">
                <a:solidFill>
                  <a:srgbClr val="0000FF"/>
                </a:solidFill>
                <a:latin typeface="Open Sans"/>
                <a:ea typeface="Open Sans"/>
                <a:cs typeface="Open Sans"/>
                <a:sym typeface="Open Sans"/>
              </a:rPr>
              <a:t>ConSERT  (BERT-base)      64.64      78.49       69.07      79.72      75.95      73.97      67.31     72.74</a:t>
            </a:r>
            <a:endParaRPr sz="1150" b="1">
              <a:solidFill>
                <a:srgbClr val="0000FF"/>
              </a:solidFill>
              <a:latin typeface="Open Sans"/>
              <a:ea typeface="Open Sans"/>
              <a:cs typeface="Open Sans"/>
              <a:sym typeface="Open Sans"/>
            </a:endParaRPr>
          </a:p>
          <a:p>
            <a:pPr marL="0" lvl="0" indent="0" algn="l" rtl="0">
              <a:spcBef>
                <a:spcPts val="0"/>
              </a:spcBef>
              <a:spcAft>
                <a:spcPts val="0"/>
              </a:spcAft>
              <a:buNone/>
            </a:pPr>
            <a:r>
              <a:rPr lang="zh-TW" sz="1150" b="1">
                <a:solidFill>
                  <a:srgbClr val="0000FF"/>
                </a:solidFill>
                <a:latin typeface="Open Sans"/>
                <a:ea typeface="Open Sans"/>
                <a:cs typeface="Open Sans"/>
                <a:sym typeface="Open Sans"/>
              </a:rPr>
              <a:t>DINO (RoBERTa-base)      70.27      81.26       71.25       80.49      77.18     77.82      68.09     75.20</a:t>
            </a:r>
            <a:endParaRPr sz="1150" b="1">
              <a:solidFill>
                <a:srgbClr val="0000FF"/>
              </a:solidFill>
              <a:latin typeface="Open Sans"/>
              <a:ea typeface="Open Sans"/>
              <a:cs typeface="Open Sans"/>
              <a:sym typeface="Open Sans"/>
            </a:endParaRPr>
          </a:p>
        </p:txBody>
      </p:sp>
    </p:spTree>
    <p:extLst>
      <p:ext uri="{BB962C8B-B14F-4D97-AF65-F5344CB8AC3E}">
        <p14:creationId xmlns:p14="http://schemas.microsoft.com/office/powerpoint/2010/main" val="228382641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1DAEFA7-8BF2-4E8C-B724-4124F0AE4D0D}"/>
              </a:ext>
            </a:extLst>
          </p:cNvPr>
          <p:cNvSpPr>
            <a:spLocks noGrp="1"/>
          </p:cNvSpPr>
          <p:nvPr>
            <p:ph type="title"/>
          </p:nvPr>
        </p:nvSpPr>
        <p:spPr/>
        <p:txBody>
          <a:bodyPr/>
          <a:lstStyle/>
          <a:p>
            <a:r>
              <a:rPr lang="zh-TW" altLang="zh-TW"/>
              <a:t>Outline</a:t>
            </a:r>
            <a:r>
              <a:rPr lang="zh-TW" altLang="en-US"/>
              <a:t> </a:t>
            </a:r>
            <a:r>
              <a:rPr lang="en-US" altLang="zh-TW"/>
              <a:t>of Part 3</a:t>
            </a:r>
            <a:endParaRPr kumimoji="1" lang="zh-TW" altLang="en-US" b="1"/>
          </a:p>
        </p:txBody>
      </p:sp>
      <p:sp>
        <p:nvSpPr>
          <p:cNvPr id="3" name="內容版面配置區 2">
            <a:extLst>
              <a:ext uri="{FF2B5EF4-FFF2-40B4-BE49-F238E27FC236}">
                <a16:creationId xmlns:a16="http://schemas.microsoft.com/office/drawing/2014/main" id="{B312D9D4-D9F8-1E02-0365-99483BC0444A}"/>
              </a:ext>
            </a:extLst>
          </p:cNvPr>
          <p:cNvSpPr>
            <a:spLocks noGrp="1"/>
          </p:cNvSpPr>
          <p:nvPr>
            <p:ph idx="1"/>
          </p:nvPr>
        </p:nvSpPr>
        <p:spPr/>
        <p:txBody>
          <a:bodyPr vert="horz" lIns="91440" tIns="45720" rIns="91440" bIns="45720" rtlCol="0" anchor="t">
            <a:normAutofit/>
          </a:bodyPr>
          <a:lstStyle/>
          <a:p>
            <a:pPr marL="457200" lvl="0" indent="-342900" algn="l" rtl="0">
              <a:spcBef>
                <a:spcPts val="0"/>
              </a:spcBef>
              <a:spcAft>
                <a:spcPts val="0"/>
              </a:spcAft>
              <a:buSzPts val="1800"/>
              <a:buAutoNum type="arabicPeriod"/>
            </a:pPr>
            <a:r>
              <a:rPr lang="en" altLang="zh-TW">
                <a:ea typeface="新細明體"/>
              </a:rPr>
              <a:t>Why we need sentence-level representations?</a:t>
            </a:r>
          </a:p>
          <a:p>
            <a:pPr marL="457200" lvl="0" indent="-342900" algn="l" rtl="0">
              <a:spcBef>
                <a:spcPts val="0"/>
              </a:spcBef>
              <a:spcAft>
                <a:spcPts val="0"/>
              </a:spcAft>
              <a:buSzPts val="1800"/>
              <a:buAutoNum type="arabicPeriod"/>
            </a:pPr>
            <a:r>
              <a:rPr lang="en" altLang="zh-TW">
                <a:ea typeface="新細明體"/>
              </a:rPr>
              <a:t>Pre-BERT methods</a:t>
            </a:r>
            <a:endParaRPr lang="en" altLang="zh-TW">
              <a:ea typeface="新細明體"/>
              <a:cs typeface="Calibri"/>
            </a:endParaRPr>
          </a:p>
          <a:p>
            <a:pPr marL="457200" lvl="0" indent="-342900" algn="l" rtl="0">
              <a:spcBef>
                <a:spcPts val="0"/>
              </a:spcBef>
              <a:spcAft>
                <a:spcPts val="0"/>
              </a:spcAft>
              <a:buSzPts val="1800"/>
              <a:buAutoNum type="arabicPeriod"/>
            </a:pPr>
            <a:r>
              <a:rPr lang="en" altLang="zh-TW">
                <a:ea typeface="新細明體"/>
              </a:rPr>
              <a:t>How to obtain sentence-level representations from BERTs?</a:t>
            </a:r>
            <a:endParaRPr lang="en" altLang="zh-TW">
              <a:ea typeface="新細明體"/>
              <a:cs typeface="Calibri"/>
            </a:endParaRPr>
          </a:p>
          <a:p>
            <a:pPr marL="914400" lvl="1" indent="-317500" algn="l" rtl="0">
              <a:spcBef>
                <a:spcPts val="0"/>
              </a:spcBef>
              <a:spcAft>
                <a:spcPts val="0"/>
              </a:spcAft>
              <a:buSzPts val="1400"/>
              <a:buAutoNum type="alphaLcPeriod"/>
            </a:pPr>
            <a:r>
              <a:rPr lang="en" altLang="zh-TW">
                <a:ea typeface="新細明體"/>
              </a:rPr>
              <a:t>Post-processing Methods</a:t>
            </a:r>
            <a:endParaRPr lang="en" altLang="zh-TW">
              <a:ea typeface="新細明體"/>
              <a:cs typeface="Calibri"/>
            </a:endParaRPr>
          </a:p>
          <a:p>
            <a:pPr marL="457200" lvl="0" indent="-342900" algn="l" rtl="0">
              <a:spcBef>
                <a:spcPts val="0"/>
              </a:spcBef>
              <a:spcAft>
                <a:spcPts val="0"/>
              </a:spcAft>
              <a:buSzPts val="1800"/>
              <a:buAutoNum type="arabicPeriod"/>
            </a:pPr>
            <a:r>
              <a:rPr lang="en" altLang="zh-TW">
                <a:ea typeface="新細明體"/>
              </a:rPr>
              <a:t>Contrastive Learning Methods:</a:t>
            </a:r>
            <a:endParaRPr lang="en" altLang="zh-TW">
              <a:ea typeface="新細明體"/>
              <a:cs typeface="Calibri"/>
            </a:endParaRPr>
          </a:p>
          <a:p>
            <a:pPr marL="914400" lvl="1" indent="-317500" algn="l" rtl="0">
              <a:spcBef>
                <a:spcPts val="0"/>
              </a:spcBef>
              <a:spcAft>
                <a:spcPts val="0"/>
              </a:spcAft>
              <a:buSzPts val="1400"/>
              <a:buAutoNum type="alphaLcPeriod"/>
            </a:pPr>
            <a:r>
              <a:rPr lang="en" altLang="zh-TW">
                <a:ea typeface="新細明體"/>
              </a:rPr>
              <a:t>Designed </a:t>
            </a:r>
            <a:r>
              <a:rPr lang="en">
                <a:ea typeface="+mn-lt"/>
                <a:cs typeface="+mn-lt"/>
              </a:rPr>
              <a:t>Positives</a:t>
            </a:r>
            <a:endParaRPr lang="en" altLang="zh-TW">
              <a:ea typeface="新細明體"/>
              <a:cs typeface="Calibri"/>
            </a:endParaRPr>
          </a:p>
          <a:p>
            <a:pPr marL="914400" lvl="1" indent="-317500" algn="l" rtl="0">
              <a:spcBef>
                <a:spcPts val="0"/>
              </a:spcBef>
              <a:spcAft>
                <a:spcPts val="0"/>
              </a:spcAft>
              <a:buSzPts val="1400"/>
              <a:buAutoNum type="alphaLcPeriod"/>
            </a:pPr>
            <a:r>
              <a:rPr lang="en" altLang="zh-TW">
                <a:ea typeface="新細明體"/>
              </a:rPr>
              <a:t>Generating Positives</a:t>
            </a:r>
            <a:endParaRPr lang="en" altLang="zh-TW">
              <a:ea typeface="新細明體"/>
              <a:cs typeface="Calibri"/>
            </a:endParaRPr>
          </a:p>
          <a:p>
            <a:pPr marL="914400" lvl="1" indent="-317500" algn="l" rtl="0">
              <a:spcBef>
                <a:spcPts val="0"/>
              </a:spcBef>
              <a:spcAft>
                <a:spcPts val="0"/>
              </a:spcAft>
              <a:buSzPts val="1400"/>
              <a:buAutoNum type="alphaLcPeriod"/>
            </a:pPr>
            <a:r>
              <a:rPr lang="en" altLang="zh-TW">
                <a:ea typeface="新細明體"/>
              </a:rPr>
              <a:t>Bootstrapping Methods</a:t>
            </a:r>
            <a:endParaRPr lang="en" altLang="zh-TW">
              <a:ea typeface="新細明體"/>
              <a:cs typeface="Calibri"/>
            </a:endParaRPr>
          </a:p>
          <a:p>
            <a:pPr marL="914400" lvl="1" indent="-317500" algn="l" rtl="0">
              <a:spcBef>
                <a:spcPts val="0"/>
              </a:spcBef>
              <a:spcAft>
                <a:spcPts val="0"/>
              </a:spcAft>
              <a:buSzPts val="1400"/>
              <a:buAutoNum type="alphaLcPeriod"/>
            </a:pPr>
            <a:r>
              <a:rPr lang="en" altLang="zh-TW" b="1">
                <a:ea typeface="新細明體"/>
              </a:rPr>
              <a:t>Dropout Augmentations</a:t>
            </a:r>
            <a:endParaRPr lang="en" altLang="zh-TW" b="1">
              <a:ea typeface="新細明體"/>
              <a:cs typeface="Calibri"/>
            </a:endParaRPr>
          </a:p>
          <a:p>
            <a:pPr marL="914400" lvl="1" indent="-317500" algn="l" rtl="0">
              <a:spcBef>
                <a:spcPts val="0"/>
              </a:spcBef>
              <a:spcAft>
                <a:spcPts val="0"/>
              </a:spcAft>
              <a:buSzPts val="1400"/>
              <a:buAutoNum type="alphaLcPeriod"/>
            </a:pPr>
            <a:r>
              <a:rPr lang="en" altLang="zh-TW">
                <a:ea typeface="新細明體"/>
              </a:rPr>
              <a:t>Equivariant Contrastive Learning</a:t>
            </a:r>
            <a:endParaRPr lang="en" altLang="zh-TW">
              <a:ea typeface="新細明體"/>
              <a:cs typeface="Calibri"/>
            </a:endParaRPr>
          </a:p>
          <a:p>
            <a:pPr marL="914400" lvl="1" indent="-317500" algn="l" rtl="0">
              <a:spcBef>
                <a:spcPts val="0"/>
              </a:spcBef>
              <a:spcAft>
                <a:spcPts val="0"/>
              </a:spcAft>
              <a:buSzPts val="1400"/>
              <a:buAutoNum type="alphaLcPeriod"/>
            </a:pPr>
            <a:r>
              <a:rPr lang="en" altLang="zh-TW">
                <a:ea typeface="新細明體"/>
              </a:rPr>
              <a:t>Prompting</a:t>
            </a:r>
            <a:endParaRPr lang="en" altLang="zh-TW">
              <a:ea typeface="新細明體"/>
              <a:cs typeface="Calibri"/>
            </a:endParaRPr>
          </a:p>
          <a:p>
            <a:pPr marL="914400" lvl="1" indent="-317500" algn="l" rtl="0">
              <a:spcBef>
                <a:spcPts val="0"/>
              </a:spcBef>
              <a:spcAft>
                <a:spcPts val="0"/>
              </a:spcAft>
              <a:buSzPts val="1400"/>
              <a:buAutoNum type="alphaLcPeriod"/>
            </a:pPr>
            <a:r>
              <a:rPr lang="en" altLang="zh-TW">
                <a:ea typeface="新細明體"/>
              </a:rPr>
              <a:t>Ranking-based Methods</a:t>
            </a:r>
            <a:endParaRPr lang="en" altLang="zh-TW">
              <a:ea typeface="新細明體"/>
              <a:cs typeface="Calibri"/>
            </a:endParaRPr>
          </a:p>
          <a:p>
            <a:pPr marL="457200" lvl="0" indent="-342900" algn="l" rtl="0">
              <a:spcBef>
                <a:spcPts val="0"/>
              </a:spcBef>
              <a:spcAft>
                <a:spcPts val="0"/>
              </a:spcAft>
              <a:buSzPts val="1800"/>
              <a:buAutoNum type="arabicPeriod"/>
            </a:pPr>
            <a:r>
              <a:rPr lang="en" altLang="zh-TW">
                <a:ea typeface="新細明體"/>
              </a:rPr>
              <a:t>Conclusion</a:t>
            </a:r>
            <a:endParaRPr lang="en" altLang="zh-TW">
              <a:ea typeface="新細明體"/>
              <a:cs typeface="Calibri"/>
            </a:endParaRPr>
          </a:p>
          <a:p>
            <a:endParaRPr kumimoji="1" lang="zh-TW" altLang="en-US"/>
          </a:p>
        </p:txBody>
      </p:sp>
      <p:sp>
        <p:nvSpPr>
          <p:cNvPr id="4" name="日期版面配置區 3">
            <a:extLst>
              <a:ext uri="{FF2B5EF4-FFF2-40B4-BE49-F238E27FC236}">
                <a16:creationId xmlns:a16="http://schemas.microsoft.com/office/drawing/2014/main" id="{45614088-3ADF-143D-20DA-C1BC9979A6DB}"/>
              </a:ext>
            </a:extLst>
          </p:cNvPr>
          <p:cNvSpPr>
            <a:spLocks noGrp="1"/>
          </p:cNvSpPr>
          <p:nvPr>
            <p:ph type="dt" sz="half" idx="10"/>
          </p:nvPr>
        </p:nvSpPr>
        <p:spPr/>
        <p:txBody>
          <a:bodyPr/>
          <a:lstStyle/>
          <a:p>
            <a:endParaRPr lang="en-TW"/>
          </a:p>
        </p:txBody>
      </p:sp>
    </p:spTree>
    <p:extLst>
      <p:ext uri="{BB962C8B-B14F-4D97-AF65-F5344CB8AC3E}">
        <p14:creationId xmlns:p14="http://schemas.microsoft.com/office/powerpoint/2010/main" val="102375830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1B739A3-82D5-2F16-7A56-F74DE864D2B1}"/>
              </a:ext>
            </a:extLst>
          </p:cNvPr>
          <p:cNvSpPr>
            <a:spLocks noGrp="1"/>
          </p:cNvSpPr>
          <p:nvPr>
            <p:ph type="title"/>
          </p:nvPr>
        </p:nvSpPr>
        <p:spPr/>
        <p:txBody>
          <a:bodyPr/>
          <a:lstStyle/>
          <a:p>
            <a:r>
              <a:rPr lang="zh-TW" altLang="zh-TW"/>
              <a:t>SimCSE</a:t>
            </a:r>
            <a:r>
              <a:rPr lang="zh-TW" altLang="zh-TW" b="0"/>
              <a:t> (Unsupervised)</a:t>
            </a:r>
            <a:endParaRPr kumimoji="1" lang="zh-TW" altLang="en-US"/>
          </a:p>
        </p:txBody>
      </p:sp>
      <p:sp>
        <p:nvSpPr>
          <p:cNvPr id="3" name="內容版面配置區 2">
            <a:extLst>
              <a:ext uri="{FF2B5EF4-FFF2-40B4-BE49-F238E27FC236}">
                <a16:creationId xmlns:a16="http://schemas.microsoft.com/office/drawing/2014/main" id="{DCBE0AD1-72B6-E4C9-28AB-C5822E4D9C68}"/>
              </a:ext>
            </a:extLst>
          </p:cNvPr>
          <p:cNvSpPr>
            <a:spLocks noGrp="1"/>
          </p:cNvSpPr>
          <p:nvPr>
            <p:ph idx="1"/>
          </p:nvPr>
        </p:nvSpPr>
        <p:spPr>
          <a:xfrm>
            <a:off x="838200" y="1219200"/>
            <a:ext cx="10896600" cy="4957763"/>
          </a:xfrm>
        </p:spPr>
        <p:txBody>
          <a:bodyPr vert="horz" lIns="91440" tIns="45720" rIns="91440" bIns="45720" rtlCol="0" anchor="t">
            <a:normAutofit/>
          </a:bodyPr>
          <a:lstStyle/>
          <a:p>
            <a:pPr algn="l"/>
            <a:r>
              <a:rPr lang="en" altLang="zh-TW">
                <a:ea typeface="新細明體"/>
              </a:rPr>
              <a:t>Using different dropout masks (in Transformer layers) as augmentation</a:t>
            </a:r>
            <a:endParaRPr lang="en" altLang="zh-TW"/>
          </a:p>
          <a:p>
            <a:pPr marL="0" indent="0" algn="l">
              <a:buNone/>
            </a:pPr>
            <a:r>
              <a:rPr lang="en" altLang="zh-TW">
                <a:ea typeface="新細明體"/>
              </a:rPr>
              <a:t>   -&gt; Model architecture is the same</a:t>
            </a:r>
            <a:endParaRPr lang="en" altLang="zh-TW">
              <a:ea typeface="新細明體"/>
              <a:cs typeface="Calibri"/>
            </a:endParaRPr>
          </a:p>
          <a:p>
            <a:pPr algn="l"/>
            <a:endParaRPr kumimoji="1" lang="zh-TW" altLang="en-US"/>
          </a:p>
        </p:txBody>
      </p:sp>
      <p:sp>
        <p:nvSpPr>
          <p:cNvPr id="4" name="日期版面配置區 3">
            <a:extLst>
              <a:ext uri="{FF2B5EF4-FFF2-40B4-BE49-F238E27FC236}">
                <a16:creationId xmlns:a16="http://schemas.microsoft.com/office/drawing/2014/main" id="{B172C82C-3B9B-EAFA-0935-AA4EA232E760}"/>
              </a:ext>
            </a:extLst>
          </p:cNvPr>
          <p:cNvSpPr>
            <a:spLocks noGrp="1"/>
          </p:cNvSpPr>
          <p:nvPr>
            <p:ph type="dt" sz="half" idx="10"/>
          </p:nvPr>
        </p:nvSpPr>
        <p:spPr/>
        <p:txBody>
          <a:bodyPr/>
          <a:lstStyle/>
          <a:p>
            <a:r>
              <a:rPr lang="en" altLang="zh-TW" b="0" i="0">
                <a:effectLst/>
                <a:latin typeface="+mn-lt"/>
              </a:rPr>
              <a:t>Gao, </a:t>
            </a:r>
            <a:r>
              <a:rPr lang="en" altLang="zh-TW" b="0" i="0" err="1">
                <a:effectLst/>
                <a:latin typeface="+mn-lt"/>
              </a:rPr>
              <a:t>Tianyu</a:t>
            </a:r>
            <a:r>
              <a:rPr lang="en" altLang="zh-TW" b="0" i="0">
                <a:effectLst/>
                <a:latin typeface="+mn-lt"/>
              </a:rPr>
              <a:t>, </a:t>
            </a:r>
            <a:r>
              <a:rPr lang="en" altLang="zh-TW" b="0" i="0" err="1">
                <a:effectLst/>
                <a:latin typeface="+mn-lt"/>
              </a:rPr>
              <a:t>Xingcheng</a:t>
            </a:r>
            <a:r>
              <a:rPr lang="en" altLang="zh-TW" b="0" i="0">
                <a:effectLst/>
                <a:latin typeface="+mn-lt"/>
              </a:rPr>
              <a:t> Yao, and </a:t>
            </a:r>
            <a:r>
              <a:rPr lang="en" altLang="zh-TW" b="0" i="0" err="1">
                <a:effectLst/>
                <a:latin typeface="+mn-lt"/>
              </a:rPr>
              <a:t>Danqi</a:t>
            </a:r>
            <a:r>
              <a:rPr lang="en" altLang="zh-TW" b="0" i="0">
                <a:effectLst/>
                <a:latin typeface="+mn-lt"/>
              </a:rPr>
              <a:t> Chen. "</a:t>
            </a:r>
            <a:r>
              <a:rPr lang="en" altLang="zh-TW" b="0" i="0" err="1">
                <a:effectLst/>
                <a:latin typeface="+mn-lt"/>
              </a:rPr>
              <a:t>SimCSE</a:t>
            </a:r>
            <a:r>
              <a:rPr lang="en" altLang="zh-TW" b="0" i="0">
                <a:effectLst/>
                <a:latin typeface="+mn-lt"/>
              </a:rPr>
              <a:t>: Simple Contrastive Learning of Sentence Embeddings." </a:t>
            </a:r>
            <a:r>
              <a:rPr lang="en" altLang="zh-TW" b="0" i="1">
                <a:effectLst/>
                <a:latin typeface="+mn-lt"/>
              </a:rPr>
              <a:t>Proceedings of the 2021 Conference on Empirical Methods in Natural Language Processing</a:t>
            </a:r>
            <a:r>
              <a:rPr lang="en" altLang="zh-TW" b="0" i="0">
                <a:effectLst/>
                <a:latin typeface="+mn-lt"/>
              </a:rPr>
              <a:t>. 2021.</a:t>
            </a:r>
            <a:endParaRPr lang="en-TW">
              <a:latin typeface="+mn-lt"/>
            </a:endParaRPr>
          </a:p>
        </p:txBody>
      </p:sp>
      <p:pic>
        <p:nvPicPr>
          <p:cNvPr id="5" name="Google Shape;444;p70">
            <a:extLst>
              <a:ext uri="{FF2B5EF4-FFF2-40B4-BE49-F238E27FC236}">
                <a16:creationId xmlns:a16="http://schemas.microsoft.com/office/drawing/2014/main" id="{28D8B5DD-1C2D-2F52-0CEE-20F035D6CE10}"/>
              </a:ext>
            </a:extLst>
          </p:cNvPr>
          <p:cNvPicPr preferRelativeResize="0"/>
          <p:nvPr/>
        </p:nvPicPr>
        <p:blipFill rotWithShape="1">
          <a:blip r:embed="rId2">
            <a:alphaModFix/>
          </a:blip>
          <a:srcRect t="9444"/>
          <a:stretch/>
        </p:blipFill>
        <p:spPr>
          <a:xfrm>
            <a:off x="3833655" y="2921955"/>
            <a:ext cx="4524690" cy="3030277"/>
          </a:xfrm>
          <a:prstGeom prst="rect">
            <a:avLst/>
          </a:prstGeom>
          <a:noFill/>
          <a:ln>
            <a:noFill/>
          </a:ln>
        </p:spPr>
      </p:pic>
    </p:spTree>
    <p:extLst>
      <p:ext uri="{BB962C8B-B14F-4D97-AF65-F5344CB8AC3E}">
        <p14:creationId xmlns:p14="http://schemas.microsoft.com/office/powerpoint/2010/main" val="19385456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a:extLst>
              <a:ext uri="{FF2B5EF4-FFF2-40B4-BE49-F238E27FC236}">
                <a16:creationId xmlns:a16="http://schemas.microsoft.com/office/drawing/2014/main" id="{F4B667C8-E16B-4423-A986-0A14DF162B7A}"/>
              </a:ext>
            </a:extLst>
          </p:cNvPr>
          <p:cNvSpPr txBox="1"/>
          <p:nvPr/>
        </p:nvSpPr>
        <p:spPr>
          <a:xfrm>
            <a:off x="1849704" y="93500"/>
            <a:ext cx="9105900" cy="58477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TW" sz="3200" b="1" i="1" u="sng"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So many languages ……</a:t>
            </a:r>
            <a:endParaRPr kumimoji="0" lang="zh-TW" altLang="en-US" sz="3200" b="1" i="1" u="sng"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40" name="標題 1">
            <a:extLst>
              <a:ext uri="{FF2B5EF4-FFF2-40B4-BE49-F238E27FC236}">
                <a16:creationId xmlns:a16="http://schemas.microsoft.com/office/drawing/2014/main" id="{1123F4BF-9FA4-4679-B8AE-41AE60205100}"/>
              </a:ext>
            </a:extLst>
          </p:cNvPr>
          <p:cNvSpPr>
            <a:spLocks noGrp="1"/>
          </p:cNvSpPr>
          <p:nvPr>
            <p:ph type="title"/>
          </p:nvPr>
        </p:nvSpPr>
        <p:spPr>
          <a:xfrm>
            <a:off x="2343150" y="1069977"/>
            <a:ext cx="7886700" cy="1325563"/>
          </a:xfrm>
        </p:spPr>
        <p:txBody>
          <a:bodyPr/>
          <a:lstStyle/>
          <a:p>
            <a:endParaRPr lang="zh-TW" altLang="en-US"/>
          </a:p>
        </p:txBody>
      </p:sp>
      <p:pic>
        <p:nvPicPr>
          <p:cNvPr id="42" name="Picture 2" descr="languages around the world">
            <a:extLst>
              <a:ext uri="{FF2B5EF4-FFF2-40B4-BE49-F238E27FC236}">
                <a16:creationId xmlns:a16="http://schemas.microsoft.com/office/drawing/2014/main" id="{9819A720-6E74-443E-AFB5-9F905BA377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33232" y="883363"/>
            <a:ext cx="7996619" cy="5544878"/>
          </a:xfrm>
          <a:prstGeom prst="rect">
            <a:avLst/>
          </a:prstGeom>
          <a:noFill/>
          <a:extLst>
            <a:ext uri="{909E8E84-426E-40DD-AFC4-6F175D3DCCD1}">
              <a14:hiddenFill xmlns:a14="http://schemas.microsoft.com/office/drawing/2010/main">
                <a:solidFill>
                  <a:srgbClr val="FFFFFF"/>
                </a:solidFill>
              </a14:hiddenFill>
            </a:ext>
          </a:extLst>
        </p:spPr>
      </p:pic>
      <p:sp>
        <p:nvSpPr>
          <p:cNvPr id="43" name="文字方塊 42">
            <a:extLst>
              <a:ext uri="{FF2B5EF4-FFF2-40B4-BE49-F238E27FC236}">
                <a16:creationId xmlns:a16="http://schemas.microsoft.com/office/drawing/2014/main" id="{0F779A6D-97ED-4A0C-AFD0-DF8A137AD0E6}"/>
              </a:ext>
            </a:extLst>
          </p:cNvPr>
          <p:cNvSpPr txBox="1"/>
          <p:nvPr/>
        </p:nvSpPr>
        <p:spPr>
          <a:xfrm>
            <a:off x="3199305" y="5879515"/>
            <a:ext cx="6394229" cy="46166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srgbClr val="252B2F"/>
                </a:solidFill>
                <a:effectLst/>
                <a:uLnTx/>
                <a:uFillTx/>
                <a:latin typeface="BwNistaGrot-Rg"/>
                <a:ea typeface="新細明體" panose="02020500000000000000" pitchFamily="18" charset="-120"/>
                <a:cs typeface="+mn-cs"/>
              </a:rPr>
              <a:t>There are around 7,000 languages in the world. </a:t>
            </a: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3954728356"/>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A4A5382-32BC-4B16-F8D7-F3D8BEE50902}"/>
              </a:ext>
            </a:extLst>
          </p:cNvPr>
          <p:cNvSpPr>
            <a:spLocks noGrp="1"/>
          </p:cNvSpPr>
          <p:nvPr>
            <p:ph type="title"/>
          </p:nvPr>
        </p:nvSpPr>
        <p:spPr/>
        <p:txBody>
          <a:bodyPr/>
          <a:lstStyle/>
          <a:p>
            <a:r>
              <a:rPr lang="zh-TW" altLang="zh-TW"/>
              <a:t>Results (STS)</a:t>
            </a:r>
            <a:endParaRPr kumimoji="1" lang="zh-TW" altLang="en-US"/>
          </a:p>
        </p:txBody>
      </p:sp>
      <p:sp>
        <p:nvSpPr>
          <p:cNvPr id="3" name="內容版面配置區 2">
            <a:extLst>
              <a:ext uri="{FF2B5EF4-FFF2-40B4-BE49-F238E27FC236}">
                <a16:creationId xmlns:a16="http://schemas.microsoft.com/office/drawing/2014/main" id="{575749E5-38B9-3998-EC08-0BAB8DAB9DA6}"/>
              </a:ext>
            </a:extLst>
          </p:cNvPr>
          <p:cNvSpPr>
            <a:spLocks noGrp="1"/>
          </p:cNvSpPr>
          <p:nvPr>
            <p:ph idx="1"/>
          </p:nvPr>
        </p:nvSpPr>
        <p:spPr/>
        <p:txBody>
          <a:bodyPr/>
          <a:lstStyle/>
          <a:p>
            <a:endParaRPr kumimoji="1" lang="zh-TW" altLang="en-US"/>
          </a:p>
        </p:txBody>
      </p:sp>
      <p:sp>
        <p:nvSpPr>
          <p:cNvPr id="4" name="日期版面配置區 3">
            <a:extLst>
              <a:ext uri="{FF2B5EF4-FFF2-40B4-BE49-F238E27FC236}">
                <a16:creationId xmlns:a16="http://schemas.microsoft.com/office/drawing/2014/main" id="{269C546D-4D4D-E29F-A1FC-B3D92F4BC7A8}"/>
              </a:ext>
            </a:extLst>
          </p:cNvPr>
          <p:cNvSpPr>
            <a:spLocks noGrp="1"/>
          </p:cNvSpPr>
          <p:nvPr>
            <p:ph type="dt" sz="half" idx="10"/>
          </p:nvPr>
        </p:nvSpPr>
        <p:spPr/>
        <p:txBody>
          <a:bodyPr/>
          <a:lstStyle/>
          <a:p>
            <a:r>
              <a:rPr lang="en" altLang="zh-TW" b="0" i="0">
                <a:effectLst/>
                <a:latin typeface="+mn-lt"/>
              </a:rPr>
              <a:t>Gao, </a:t>
            </a:r>
            <a:r>
              <a:rPr lang="en" altLang="zh-TW" b="0" i="0" err="1">
                <a:effectLst/>
                <a:latin typeface="+mn-lt"/>
              </a:rPr>
              <a:t>Tianyu</a:t>
            </a:r>
            <a:r>
              <a:rPr lang="en" altLang="zh-TW" b="0" i="0">
                <a:effectLst/>
                <a:latin typeface="+mn-lt"/>
              </a:rPr>
              <a:t>, </a:t>
            </a:r>
            <a:r>
              <a:rPr lang="en" altLang="zh-TW" b="0" i="0" err="1">
                <a:effectLst/>
                <a:latin typeface="+mn-lt"/>
              </a:rPr>
              <a:t>Xingcheng</a:t>
            </a:r>
            <a:r>
              <a:rPr lang="en" altLang="zh-TW" b="0" i="0">
                <a:effectLst/>
                <a:latin typeface="+mn-lt"/>
              </a:rPr>
              <a:t> Yao, and </a:t>
            </a:r>
            <a:r>
              <a:rPr lang="en" altLang="zh-TW" b="0" i="0" err="1">
                <a:effectLst/>
                <a:latin typeface="+mn-lt"/>
              </a:rPr>
              <a:t>Danqi</a:t>
            </a:r>
            <a:r>
              <a:rPr lang="en" altLang="zh-TW" b="0" i="0">
                <a:effectLst/>
                <a:latin typeface="+mn-lt"/>
              </a:rPr>
              <a:t> Chen. "</a:t>
            </a:r>
            <a:r>
              <a:rPr lang="en" altLang="zh-TW" b="0" i="0" err="1">
                <a:effectLst/>
                <a:latin typeface="+mn-lt"/>
              </a:rPr>
              <a:t>SimCSE</a:t>
            </a:r>
            <a:r>
              <a:rPr lang="en" altLang="zh-TW" b="0" i="0">
                <a:effectLst/>
                <a:latin typeface="+mn-lt"/>
              </a:rPr>
              <a:t>: Simple Contrastive Learning of Sentence Embeddings." </a:t>
            </a:r>
            <a:r>
              <a:rPr lang="en" altLang="zh-TW" b="0" i="1">
                <a:effectLst/>
                <a:latin typeface="+mn-lt"/>
              </a:rPr>
              <a:t>Proceedings of the 2021 Conference on Empirical Methods in Natural Language Processing</a:t>
            </a:r>
            <a:r>
              <a:rPr lang="en" altLang="zh-TW" b="0" i="0">
                <a:effectLst/>
                <a:latin typeface="+mn-lt"/>
              </a:rPr>
              <a:t>. 2021.</a:t>
            </a:r>
            <a:endParaRPr lang="en-TW" altLang="zh-TW">
              <a:latin typeface="+mn-lt"/>
            </a:endParaRPr>
          </a:p>
        </p:txBody>
      </p:sp>
      <p:grpSp>
        <p:nvGrpSpPr>
          <p:cNvPr id="7" name="群組 6">
            <a:extLst>
              <a:ext uri="{FF2B5EF4-FFF2-40B4-BE49-F238E27FC236}">
                <a16:creationId xmlns:a16="http://schemas.microsoft.com/office/drawing/2014/main" id="{F2A6E944-CC40-59C5-F2AF-BFA9B5FC399F}"/>
              </a:ext>
            </a:extLst>
          </p:cNvPr>
          <p:cNvGrpSpPr/>
          <p:nvPr/>
        </p:nvGrpSpPr>
        <p:grpSpPr>
          <a:xfrm>
            <a:off x="927390" y="1219200"/>
            <a:ext cx="10337220" cy="5164338"/>
            <a:chOff x="1016580" y="846831"/>
            <a:chExt cx="10337220" cy="5164338"/>
          </a:xfrm>
        </p:grpSpPr>
        <p:pic>
          <p:nvPicPr>
            <p:cNvPr id="5" name="Google Shape;452;p71">
              <a:extLst>
                <a:ext uri="{FF2B5EF4-FFF2-40B4-BE49-F238E27FC236}">
                  <a16:creationId xmlns:a16="http://schemas.microsoft.com/office/drawing/2014/main" id="{E6F36610-1A60-5877-8B8D-1796856C8728}"/>
                </a:ext>
              </a:extLst>
            </p:cNvPr>
            <p:cNvPicPr preferRelativeResize="0"/>
            <p:nvPr/>
          </p:nvPicPr>
          <p:blipFill>
            <a:blip r:embed="rId2">
              <a:alphaModFix/>
            </a:blip>
            <a:stretch>
              <a:fillRect/>
            </a:stretch>
          </p:blipFill>
          <p:spPr>
            <a:xfrm>
              <a:off x="1016580" y="846831"/>
              <a:ext cx="10337220" cy="4255381"/>
            </a:xfrm>
            <a:prstGeom prst="rect">
              <a:avLst/>
            </a:prstGeom>
            <a:noFill/>
            <a:ln>
              <a:noFill/>
            </a:ln>
          </p:spPr>
        </p:pic>
        <p:sp>
          <p:nvSpPr>
            <p:cNvPr id="6" name="Google Shape;453;p71">
              <a:extLst>
                <a:ext uri="{FF2B5EF4-FFF2-40B4-BE49-F238E27FC236}">
                  <a16:creationId xmlns:a16="http://schemas.microsoft.com/office/drawing/2014/main" id="{5B785468-840F-DCD6-CE82-851396ACB920}"/>
                </a:ext>
              </a:extLst>
            </p:cNvPr>
            <p:cNvSpPr txBox="1"/>
            <p:nvPr/>
          </p:nvSpPr>
          <p:spPr>
            <a:xfrm>
              <a:off x="1113982" y="4995537"/>
              <a:ext cx="10239818" cy="1015632"/>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TW" b="1">
                  <a:solidFill>
                    <a:srgbClr val="0000FF"/>
                  </a:solidFill>
                  <a:latin typeface="Open Sans"/>
                  <a:ea typeface="Open Sans"/>
                  <a:cs typeface="Open Sans"/>
                  <a:sym typeface="Open Sans"/>
                </a:rPr>
                <a:t>DeCLUTR (BERT-base)         63.56      72.58       71.70     79.95     79.59      79.39      78.62     75.06</a:t>
              </a:r>
              <a:endParaRPr b="1">
                <a:solidFill>
                  <a:srgbClr val="0000FF"/>
                </a:solidFill>
                <a:latin typeface="Open Sans"/>
                <a:ea typeface="Open Sans"/>
                <a:cs typeface="Open Sans"/>
                <a:sym typeface="Open Sans"/>
              </a:endParaRPr>
            </a:p>
            <a:p>
              <a:pPr marL="0" lvl="0" indent="0" algn="l" rtl="0">
                <a:spcBef>
                  <a:spcPts val="0"/>
                </a:spcBef>
                <a:spcAft>
                  <a:spcPts val="0"/>
                </a:spcAft>
                <a:buNone/>
              </a:pPr>
              <a:r>
                <a:rPr lang="zh-TW" b="1">
                  <a:solidFill>
                    <a:srgbClr val="0000FF"/>
                  </a:solidFill>
                  <a:latin typeface="Open Sans"/>
                  <a:ea typeface="Open Sans"/>
                  <a:cs typeface="Open Sans"/>
                  <a:sym typeface="Open Sans"/>
                </a:rPr>
                <a:t>ConSERT  (BERT-base)         64.64      78.49       69.07     79.72     75.95      73.97      67.31     72.74</a:t>
              </a:r>
              <a:endParaRPr b="1">
                <a:solidFill>
                  <a:srgbClr val="0000FF"/>
                </a:solidFill>
                <a:latin typeface="Open Sans"/>
                <a:ea typeface="Open Sans"/>
                <a:cs typeface="Open Sans"/>
                <a:sym typeface="Open Sans"/>
              </a:endParaRPr>
            </a:p>
            <a:p>
              <a:pPr marL="0" lvl="0" indent="0" algn="l" rtl="0">
                <a:spcBef>
                  <a:spcPts val="0"/>
                </a:spcBef>
                <a:spcAft>
                  <a:spcPts val="0"/>
                </a:spcAft>
                <a:buNone/>
              </a:pPr>
              <a:r>
                <a:rPr lang="zh-TW" b="1">
                  <a:solidFill>
                    <a:srgbClr val="0000FF"/>
                  </a:solidFill>
                  <a:latin typeface="Open Sans"/>
                  <a:ea typeface="Open Sans"/>
                  <a:cs typeface="Open Sans"/>
                  <a:sym typeface="Open Sans"/>
                </a:rPr>
                <a:t>DINO (RoBERTa-base)         70.27      81.26       71.25     80.49     77.18      77.82      68.09     75.20</a:t>
              </a:r>
              <a:endParaRPr b="1">
                <a:solidFill>
                  <a:srgbClr val="0000FF"/>
                </a:solidFill>
                <a:latin typeface="Open Sans"/>
                <a:ea typeface="Open Sans"/>
                <a:cs typeface="Open Sans"/>
                <a:sym typeface="Open Sans"/>
              </a:endParaRPr>
            </a:p>
          </p:txBody>
        </p:sp>
      </p:grpSp>
    </p:spTree>
    <p:extLst>
      <p:ext uri="{BB962C8B-B14F-4D97-AF65-F5344CB8AC3E}">
        <p14:creationId xmlns:p14="http://schemas.microsoft.com/office/powerpoint/2010/main" val="50214420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3F86CFD-3DC6-5822-6447-C63695880E61}"/>
              </a:ext>
            </a:extLst>
          </p:cNvPr>
          <p:cNvSpPr>
            <a:spLocks noGrp="1"/>
          </p:cNvSpPr>
          <p:nvPr>
            <p:ph type="title"/>
          </p:nvPr>
        </p:nvSpPr>
        <p:spPr/>
        <p:txBody>
          <a:bodyPr/>
          <a:lstStyle/>
          <a:p>
            <a:r>
              <a:rPr lang="zh-TW" altLang="zh-TW"/>
              <a:t>Why Dropout?</a:t>
            </a:r>
            <a:endParaRPr kumimoji="1" lang="zh-TW" altLang="en-US"/>
          </a:p>
        </p:txBody>
      </p:sp>
      <p:sp>
        <p:nvSpPr>
          <p:cNvPr id="3" name="內容版面配置區 2">
            <a:extLst>
              <a:ext uri="{FF2B5EF4-FFF2-40B4-BE49-F238E27FC236}">
                <a16:creationId xmlns:a16="http://schemas.microsoft.com/office/drawing/2014/main" id="{14A1A308-57AB-C8C2-1B16-3AF5FFFBABCC}"/>
              </a:ext>
            </a:extLst>
          </p:cNvPr>
          <p:cNvSpPr>
            <a:spLocks noGrp="1"/>
          </p:cNvSpPr>
          <p:nvPr>
            <p:ph idx="1"/>
          </p:nvPr>
        </p:nvSpPr>
        <p:spPr/>
        <p:txBody>
          <a:bodyPr/>
          <a:lstStyle/>
          <a:p>
            <a:pPr marL="457200" lvl="0" indent="-342900" algn="l" rtl="0">
              <a:spcBef>
                <a:spcPts val="0"/>
              </a:spcBef>
              <a:spcAft>
                <a:spcPts val="0"/>
              </a:spcAft>
              <a:buSzPts val="1800"/>
              <a:buChar char="●"/>
            </a:pPr>
            <a:r>
              <a:rPr lang="en" altLang="zh-TW"/>
              <a:t>Better than crop, word deletion and replacement</a:t>
            </a:r>
          </a:p>
          <a:p>
            <a:pPr marL="457200" lvl="0" indent="-342900" algn="l" rtl="0">
              <a:spcBef>
                <a:spcPts val="0"/>
              </a:spcBef>
              <a:spcAft>
                <a:spcPts val="0"/>
              </a:spcAft>
              <a:buSzPts val="1800"/>
              <a:buChar char="●"/>
            </a:pPr>
            <a:r>
              <a:rPr lang="en" altLang="zh-TW"/>
              <a:t>Simple but super effective</a:t>
            </a:r>
          </a:p>
          <a:p>
            <a:endParaRPr kumimoji="1" lang="zh-TW" altLang="en-US"/>
          </a:p>
        </p:txBody>
      </p:sp>
      <p:sp>
        <p:nvSpPr>
          <p:cNvPr id="4" name="日期版面配置區 3">
            <a:extLst>
              <a:ext uri="{FF2B5EF4-FFF2-40B4-BE49-F238E27FC236}">
                <a16:creationId xmlns:a16="http://schemas.microsoft.com/office/drawing/2014/main" id="{D6851EB3-D5FF-B13B-679A-8F0E0EC6AFA4}"/>
              </a:ext>
            </a:extLst>
          </p:cNvPr>
          <p:cNvSpPr>
            <a:spLocks noGrp="1"/>
          </p:cNvSpPr>
          <p:nvPr>
            <p:ph type="dt" sz="half" idx="10"/>
          </p:nvPr>
        </p:nvSpPr>
        <p:spPr/>
        <p:txBody>
          <a:bodyPr/>
          <a:lstStyle/>
          <a:p>
            <a:r>
              <a:rPr lang="en" altLang="zh-TW" b="0" i="0">
                <a:effectLst/>
                <a:latin typeface="+mn-lt"/>
              </a:rPr>
              <a:t>Gao, </a:t>
            </a:r>
            <a:r>
              <a:rPr lang="en" altLang="zh-TW" b="0" i="0" err="1">
                <a:effectLst/>
                <a:latin typeface="+mn-lt"/>
              </a:rPr>
              <a:t>Tianyu</a:t>
            </a:r>
            <a:r>
              <a:rPr lang="en" altLang="zh-TW" b="0" i="0">
                <a:effectLst/>
                <a:latin typeface="+mn-lt"/>
              </a:rPr>
              <a:t>, </a:t>
            </a:r>
            <a:r>
              <a:rPr lang="en" altLang="zh-TW" b="0" i="0" err="1">
                <a:effectLst/>
                <a:latin typeface="+mn-lt"/>
              </a:rPr>
              <a:t>Xingcheng</a:t>
            </a:r>
            <a:r>
              <a:rPr lang="en" altLang="zh-TW" b="0" i="0">
                <a:effectLst/>
                <a:latin typeface="+mn-lt"/>
              </a:rPr>
              <a:t> Yao, and </a:t>
            </a:r>
            <a:r>
              <a:rPr lang="en" altLang="zh-TW" b="0" i="0" err="1">
                <a:effectLst/>
                <a:latin typeface="+mn-lt"/>
              </a:rPr>
              <a:t>Danqi</a:t>
            </a:r>
            <a:r>
              <a:rPr lang="en" altLang="zh-TW" b="0" i="0">
                <a:effectLst/>
                <a:latin typeface="+mn-lt"/>
              </a:rPr>
              <a:t> Chen. "</a:t>
            </a:r>
            <a:r>
              <a:rPr lang="en" altLang="zh-TW" b="0" i="0" err="1">
                <a:effectLst/>
                <a:latin typeface="+mn-lt"/>
              </a:rPr>
              <a:t>SimCSE</a:t>
            </a:r>
            <a:r>
              <a:rPr lang="en" altLang="zh-TW" b="0" i="0">
                <a:effectLst/>
                <a:latin typeface="+mn-lt"/>
              </a:rPr>
              <a:t>: Simple Contrastive Learning of Sentence Embeddings." </a:t>
            </a:r>
            <a:r>
              <a:rPr lang="en" altLang="zh-TW" b="0" i="1">
                <a:effectLst/>
                <a:latin typeface="+mn-lt"/>
              </a:rPr>
              <a:t>Proceedings of the 2021 Conference on Empirical Methods in Natural Language Processing</a:t>
            </a:r>
            <a:r>
              <a:rPr lang="en" altLang="zh-TW" b="0" i="0">
                <a:effectLst/>
                <a:latin typeface="+mn-lt"/>
              </a:rPr>
              <a:t>. 2021.</a:t>
            </a:r>
            <a:endParaRPr lang="en-TW" altLang="zh-TW">
              <a:latin typeface="+mn-lt"/>
            </a:endParaRPr>
          </a:p>
        </p:txBody>
      </p:sp>
      <p:grpSp>
        <p:nvGrpSpPr>
          <p:cNvPr id="8" name="群組 7">
            <a:extLst>
              <a:ext uri="{FF2B5EF4-FFF2-40B4-BE49-F238E27FC236}">
                <a16:creationId xmlns:a16="http://schemas.microsoft.com/office/drawing/2014/main" id="{47FFAA58-9BB7-49D7-4274-196DC41882D5}"/>
              </a:ext>
            </a:extLst>
          </p:cNvPr>
          <p:cNvGrpSpPr/>
          <p:nvPr/>
        </p:nvGrpSpPr>
        <p:grpSpPr>
          <a:xfrm>
            <a:off x="3333389" y="2035403"/>
            <a:ext cx="5525221" cy="4141560"/>
            <a:chOff x="4477800" y="1756320"/>
            <a:chExt cx="4506901" cy="3252798"/>
          </a:xfrm>
        </p:grpSpPr>
        <p:pic>
          <p:nvPicPr>
            <p:cNvPr id="6" name="Google Shape;460;p72">
              <a:extLst>
                <a:ext uri="{FF2B5EF4-FFF2-40B4-BE49-F238E27FC236}">
                  <a16:creationId xmlns:a16="http://schemas.microsoft.com/office/drawing/2014/main" id="{DBED9135-4734-9399-BE3B-50EDB9624498}"/>
                </a:ext>
              </a:extLst>
            </p:cNvPr>
            <p:cNvPicPr preferRelativeResize="0"/>
            <p:nvPr/>
          </p:nvPicPr>
          <p:blipFill>
            <a:blip r:embed="rId2">
              <a:alphaModFix/>
            </a:blip>
            <a:stretch>
              <a:fillRect/>
            </a:stretch>
          </p:blipFill>
          <p:spPr>
            <a:xfrm>
              <a:off x="4477800" y="1756320"/>
              <a:ext cx="4506901" cy="3252798"/>
            </a:xfrm>
            <a:prstGeom prst="rect">
              <a:avLst/>
            </a:prstGeom>
            <a:noFill/>
            <a:ln>
              <a:noFill/>
            </a:ln>
          </p:spPr>
        </p:pic>
        <p:sp>
          <p:nvSpPr>
            <p:cNvPr id="7" name="Google Shape;461;p72">
              <a:extLst>
                <a:ext uri="{FF2B5EF4-FFF2-40B4-BE49-F238E27FC236}">
                  <a16:creationId xmlns:a16="http://schemas.microsoft.com/office/drawing/2014/main" id="{3B964765-AA6E-C257-B379-C4F44B921E5C}"/>
                </a:ext>
              </a:extLst>
            </p:cNvPr>
            <p:cNvSpPr/>
            <p:nvPr/>
          </p:nvSpPr>
          <p:spPr>
            <a:xfrm>
              <a:off x="4581950" y="2286370"/>
              <a:ext cx="4299000" cy="2535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6952681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CB3DC92-662F-5FF8-996D-0C63CE11B188}"/>
              </a:ext>
            </a:extLst>
          </p:cNvPr>
          <p:cNvSpPr>
            <a:spLocks noGrp="1"/>
          </p:cNvSpPr>
          <p:nvPr>
            <p:ph type="title"/>
          </p:nvPr>
        </p:nvSpPr>
        <p:spPr/>
        <p:txBody>
          <a:bodyPr/>
          <a:lstStyle/>
          <a:p>
            <a:r>
              <a:rPr lang="zh-TW" altLang="zh-TW"/>
              <a:t>Why Self-Prediction?</a:t>
            </a:r>
            <a:endParaRPr kumimoji="1" lang="zh-TW" altLang="en-US"/>
          </a:p>
        </p:txBody>
      </p:sp>
      <p:sp>
        <p:nvSpPr>
          <p:cNvPr id="3" name="內容版面配置區 2">
            <a:extLst>
              <a:ext uri="{FF2B5EF4-FFF2-40B4-BE49-F238E27FC236}">
                <a16:creationId xmlns:a16="http://schemas.microsoft.com/office/drawing/2014/main" id="{FF637F75-3F38-B837-3AF3-CA4F471900DB}"/>
              </a:ext>
            </a:extLst>
          </p:cNvPr>
          <p:cNvSpPr>
            <a:spLocks noGrp="1"/>
          </p:cNvSpPr>
          <p:nvPr>
            <p:ph idx="1"/>
          </p:nvPr>
        </p:nvSpPr>
        <p:spPr/>
        <p:txBody>
          <a:bodyPr/>
          <a:lstStyle/>
          <a:p>
            <a:endParaRPr kumimoji="1" lang="zh-TW" altLang="en-US"/>
          </a:p>
        </p:txBody>
      </p:sp>
      <p:sp>
        <p:nvSpPr>
          <p:cNvPr id="4" name="日期版面配置區 3">
            <a:extLst>
              <a:ext uri="{FF2B5EF4-FFF2-40B4-BE49-F238E27FC236}">
                <a16:creationId xmlns:a16="http://schemas.microsoft.com/office/drawing/2014/main" id="{0AE97494-7CDD-279F-6C99-1FED63BA0D00}"/>
              </a:ext>
            </a:extLst>
          </p:cNvPr>
          <p:cNvSpPr>
            <a:spLocks noGrp="1"/>
          </p:cNvSpPr>
          <p:nvPr>
            <p:ph type="dt" sz="half" idx="10"/>
          </p:nvPr>
        </p:nvSpPr>
        <p:spPr/>
        <p:txBody>
          <a:bodyPr/>
          <a:lstStyle/>
          <a:p>
            <a:r>
              <a:rPr lang="en" altLang="zh-TW" b="0" i="0">
                <a:effectLst/>
                <a:latin typeface="+mn-lt"/>
              </a:rPr>
              <a:t>Gao, </a:t>
            </a:r>
            <a:r>
              <a:rPr lang="en" altLang="zh-TW" b="0" i="0" err="1">
                <a:effectLst/>
                <a:latin typeface="+mn-lt"/>
              </a:rPr>
              <a:t>Tianyu</a:t>
            </a:r>
            <a:r>
              <a:rPr lang="en" altLang="zh-TW" b="0" i="0">
                <a:effectLst/>
                <a:latin typeface="+mn-lt"/>
              </a:rPr>
              <a:t>, </a:t>
            </a:r>
            <a:r>
              <a:rPr lang="en" altLang="zh-TW" b="0" i="0" err="1">
                <a:effectLst/>
                <a:latin typeface="+mn-lt"/>
              </a:rPr>
              <a:t>Xingcheng</a:t>
            </a:r>
            <a:r>
              <a:rPr lang="en" altLang="zh-TW" b="0" i="0">
                <a:effectLst/>
                <a:latin typeface="+mn-lt"/>
              </a:rPr>
              <a:t> Yao, and </a:t>
            </a:r>
            <a:r>
              <a:rPr lang="en" altLang="zh-TW" b="0" i="0" err="1">
                <a:effectLst/>
                <a:latin typeface="+mn-lt"/>
              </a:rPr>
              <a:t>Danqi</a:t>
            </a:r>
            <a:r>
              <a:rPr lang="en" altLang="zh-TW" b="0" i="0">
                <a:effectLst/>
                <a:latin typeface="+mn-lt"/>
              </a:rPr>
              <a:t> Chen. "</a:t>
            </a:r>
            <a:r>
              <a:rPr lang="en" altLang="zh-TW" b="0" i="0" err="1">
                <a:effectLst/>
                <a:latin typeface="+mn-lt"/>
              </a:rPr>
              <a:t>SimCSE</a:t>
            </a:r>
            <a:r>
              <a:rPr lang="en" altLang="zh-TW" b="0" i="0">
                <a:effectLst/>
                <a:latin typeface="+mn-lt"/>
              </a:rPr>
              <a:t>: Simple Contrastive Learning of Sentence Embeddings." </a:t>
            </a:r>
            <a:r>
              <a:rPr lang="en" altLang="zh-TW" b="0" i="1">
                <a:effectLst/>
                <a:latin typeface="+mn-lt"/>
              </a:rPr>
              <a:t>Proceedings of the 2021 Conference on Empirical Methods in Natural Language Processing</a:t>
            </a:r>
            <a:r>
              <a:rPr lang="en" altLang="zh-TW" b="0" i="0">
                <a:effectLst/>
                <a:latin typeface="+mn-lt"/>
              </a:rPr>
              <a:t>. 2021.</a:t>
            </a:r>
            <a:endParaRPr lang="en-TW" altLang="zh-TW">
              <a:latin typeface="+mn-lt"/>
            </a:endParaRPr>
          </a:p>
        </p:txBody>
      </p:sp>
      <p:pic>
        <p:nvPicPr>
          <p:cNvPr id="5" name="Google Shape;467;p73">
            <a:extLst>
              <a:ext uri="{FF2B5EF4-FFF2-40B4-BE49-F238E27FC236}">
                <a16:creationId xmlns:a16="http://schemas.microsoft.com/office/drawing/2014/main" id="{70ABCEEB-CF51-9C3F-22CF-9DBC6048FCAD}"/>
              </a:ext>
            </a:extLst>
          </p:cNvPr>
          <p:cNvPicPr preferRelativeResize="0"/>
          <p:nvPr/>
        </p:nvPicPr>
        <p:blipFill>
          <a:blip r:embed="rId2">
            <a:alphaModFix/>
          </a:blip>
          <a:stretch>
            <a:fillRect/>
          </a:stretch>
        </p:blipFill>
        <p:spPr>
          <a:xfrm>
            <a:off x="3620000" y="2874115"/>
            <a:ext cx="5559951" cy="2271150"/>
          </a:xfrm>
          <a:prstGeom prst="rect">
            <a:avLst/>
          </a:prstGeom>
          <a:noFill/>
          <a:ln>
            <a:noFill/>
          </a:ln>
        </p:spPr>
      </p:pic>
      <p:sp>
        <p:nvSpPr>
          <p:cNvPr id="6" name="Google Shape;468;p73">
            <a:extLst>
              <a:ext uri="{FF2B5EF4-FFF2-40B4-BE49-F238E27FC236}">
                <a16:creationId xmlns:a16="http://schemas.microsoft.com/office/drawing/2014/main" id="{6B0297ED-4F86-A604-12A6-010C67B98045}"/>
              </a:ext>
            </a:extLst>
          </p:cNvPr>
          <p:cNvSpPr/>
          <p:nvPr/>
        </p:nvSpPr>
        <p:spPr>
          <a:xfrm>
            <a:off x="3518625" y="3667765"/>
            <a:ext cx="446400" cy="630900"/>
          </a:xfrm>
          <a:prstGeom prst="leftBrace">
            <a:avLst>
              <a:gd name="adj1" fmla="val 50000"/>
              <a:gd name="adj2" fmla="val 50000"/>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469;p73">
            <a:extLst>
              <a:ext uri="{FF2B5EF4-FFF2-40B4-BE49-F238E27FC236}">
                <a16:creationId xmlns:a16="http://schemas.microsoft.com/office/drawing/2014/main" id="{2F74813E-969E-AF25-D903-50C64DF6C2B6}"/>
              </a:ext>
            </a:extLst>
          </p:cNvPr>
          <p:cNvSpPr/>
          <p:nvPr/>
        </p:nvSpPr>
        <p:spPr>
          <a:xfrm>
            <a:off x="3518625" y="4277365"/>
            <a:ext cx="446400" cy="630900"/>
          </a:xfrm>
          <a:prstGeom prst="leftBrace">
            <a:avLst>
              <a:gd name="adj1" fmla="val 50000"/>
              <a:gd name="adj2" fmla="val 50000"/>
            </a:avLst>
          </a:prstGeom>
          <a:noFill/>
          <a:ln w="2857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470;p73">
            <a:extLst>
              <a:ext uri="{FF2B5EF4-FFF2-40B4-BE49-F238E27FC236}">
                <a16:creationId xmlns:a16="http://schemas.microsoft.com/office/drawing/2014/main" id="{D689D67D-189E-CACC-C34E-08A8F2B2DCCA}"/>
              </a:ext>
            </a:extLst>
          </p:cNvPr>
          <p:cNvSpPr txBox="1"/>
          <p:nvPr/>
        </p:nvSpPr>
        <p:spPr>
          <a:xfrm>
            <a:off x="979390" y="3571897"/>
            <a:ext cx="2499420" cy="738633"/>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zh-TW" b="1">
                <a:solidFill>
                  <a:srgbClr val="FF0000"/>
                </a:solidFill>
                <a:latin typeface="Open Sans"/>
                <a:ea typeface="Open Sans"/>
                <a:cs typeface="Open Sans"/>
                <a:sym typeface="Open Sans"/>
              </a:rPr>
              <a:t>QuickThoughts</a:t>
            </a:r>
            <a:br>
              <a:rPr lang="zh-TW" b="1">
                <a:solidFill>
                  <a:srgbClr val="FF0000"/>
                </a:solidFill>
                <a:latin typeface="Open Sans"/>
                <a:ea typeface="Open Sans"/>
                <a:cs typeface="Open Sans"/>
                <a:sym typeface="Open Sans"/>
              </a:rPr>
            </a:br>
            <a:r>
              <a:rPr lang="zh-TW" b="1">
                <a:solidFill>
                  <a:srgbClr val="FF0000"/>
                </a:solidFill>
                <a:latin typeface="Open Sans"/>
                <a:ea typeface="Open Sans"/>
                <a:cs typeface="Open Sans"/>
                <a:sym typeface="Open Sans"/>
              </a:rPr>
              <a:t>(pos: Next Sentence)</a:t>
            </a:r>
            <a:endParaRPr b="1">
              <a:solidFill>
                <a:srgbClr val="FF0000"/>
              </a:solidFill>
              <a:latin typeface="Open Sans"/>
              <a:ea typeface="Open Sans"/>
              <a:cs typeface="Open Sans"/>
              <a:sym typeface="Open Sans"/>
            </a:endParaRPr>
          </a:p>
        </p:txBody>
      </p:sp>
      <p:sp>
        <p:nvSpPr>
          <p:cNvPr id="9" name="Google Shape;471;p73">
            <a:extLst>
              <a:ext uri="{FF2B5EF4-FFF2-40B4-BE49-F238E27FC236}">
                <a16:creationId xmlns:a16="http://schemas.microsoft.com/office/drawing/2014/main" id="{90831476-B4C5-2AB9-3240-A169CCBE3984}"/>
              </a:ext>
            </a:extLst>
          </p:cNvPr>
          <p:cNvSpPr txBox="1"/>
          <p:nvPr/>
        </p:nvSpPr>
        <p:spPr>
          <a:xfrm>
            <a:off x="813063" y="4258175"/>
            <a:ext cx="2705160" cy="738633"/>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zh-TW" b="1">
                <a:solidFill>
                  <a:schemeClr val="accent5"/>
                </a:solidFill>
                <a:latin typeface="Open Sans"/>
                <a:ea typeface="Open Sans"/>
                <a:cs typeface="Open Sans"/>
                <a:sym typeface="Open Sans"/>
              </a:rPr>
              <a:t>Self-Prediction</a:t>
            </a:r>
            <a:br>
              <a:rPr lang="zh-TW" b="1">
                <a:solidFill>
                  <a:schemeClr val="accent5"/>
                </a:solidFill>
                <a:latin typeface="Open Sans"/>
                <a:ea typeface="Open Sans"/>
                <a:cs typeface="Open Sans"/>
                <a:sym typeface="Open Sans"/>
              </a:rPr>
            </a:br>
            <a:r>
              <a:rPr lang="zh-TW" b="1">
                <a:solidFill>
                  <a:schemeClr val="accent5"/>
                </a:solidFill>
                <a:latin typeface="Open Sans"/>
                <a:ea typeface="Open Sans"/>
                <a:cs typeface="Open Sans"/>
                <a:sym typeface="Open Sans"/>
              </a:rPr>
              <a:t>(pos: Same Sentence)</a:t>
            </a:r>
            <a:endParaRPr b="1">
              <a:solidFill>
                <a:schemeClr val="accent5"/>
              </a:solidFill>
              <a:latin typeface="Open Sans"/>
              <a:ea typeface="Open Sans"/>
              <a:cs typeface="Open Sans"/>
              <a:sym typeface="Open Sans"/>
            </a:endParaRPr>
          </a:p>
        </p:txBody>
      </p:sp>
      <p:sp>
        <p:nvSpPr>
          <p:cNvPr id="10" name="Google Shape;472;p73">
            <a:extLst>
              <a:ext uri="{FF2B5EF4-FFF2-40B4-BE49-F238E27FC236}">
                <a16:creationId xmlns:a16="http://schemas.microsoft.com/office/drawing/2014/main" id="{27CCC895-B598-3536-31AB-8F132A7B8063}"/>
              </a:ext>
            </a:extLst>
          </p:cNvPr>
          <p:cNvSpPr txBox="1"/>
          <p:nvPr/>
        </p:nvSpPr>
        <p:spPr>
          <a:xfrm>
            <a:off x="3753975" y="2687065"/>
            <a:ext cx="20454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TW" sz="1800" b="1">
                <a:solidFill>
                  <a:schemeClr val="dk2"/>
                </a:solidFill>
                <a:latin typeface="Open Sans"/>
                <a:ea typeface="Open Sans"/>
                <a:cs typeface="Open Sans"/>
                <a:sym typeface="Open Sans"/>
              </a:rPr>
              <a:t>STS-B results</a:t>
            </a:r>
            <a:endParaRPr b="1">
              <a:solidFill>
                <a:schemeClr val="dk2"/>
              </a:solidFill>
              <a:latin typeface="Open Sans"/>
              <a:ea typeface="Open Sans"/>
              <a:cs typeface="Open Sans"/>
              <a:sym typeface="Open Sans"/>
            </a:endParaRPr>
          </a:p>
        </p:txBody>
      </p:sp>
      <p:sp>
        <p:nvSpPr>
          <p:cNvPr id="11" name="Google Shape;473;p73">
            <a:extLst>
              <a:ext uri="{FF2B5EF4-FFF2-40B4-BE49-F238E27FC236}">
                <a16:creationId xmlns:a16="http://schemas.microsoft.com/office/drawing/2014/main" id="{5D700D90-0F56-55CC-960F-EC0F376F011A}"/>
              </a:ext>
            </a:extLst>
          </p:cNvPr>
          <p:cNvSpPr txBox="1"/>
          <p:nvPr/>
        </p:nvSpPr>
        <p:spPr>
          <a:xfrm>
            <a:off x="5987250" y="2675090"/>
            <a:ext cx="3766500" cy="446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TW" sz="1700" b="1">
                <a:solidFill>
                  <a:schemeClr val="dk2"/>
                </a:solidFill>
                <a:latin typeface="Open Sans"/>
                <a:ea typeface="Open Sans"/>
                <a:cs typeface="Open Sans"/>
                <a:sym typeface="Open Sans"/>
              </a:rPr>
              <a:t>share encoder    dual encoder</a:t>
            </a:r>
            <a:endParaRPr sz="1300" b="1">
              <a:solidFill>
                <a:schemeClr val="dk2"/>
              </a:solidFill>
              <a:latin typeface="Open Sans"/>
              <a:ea typeface="Open Sans"/>
              <a:cs typeface="Open Sans"/>
              <a:sym typeface="Open Sans"/>
            </a:endParaRPr>
          </a:p>
        </p:txBody>
      </p:sp>
    </p:spTree>
    <p:extLst>
      <p:ext uri="{BB962C8B-B14F-4D97-AF65-F5344CB8AC3E}">
        <p14:creationId xmlns:p14="http://schemas.microsoft.com/office/powerpoint/2010/main" val="90053106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2981119-291A-8A9D-75F2-244857D9AA84}"/>
              </a:ext>
            </a:extLst>
          </p:cNvPr>
          <p:cNvSpPr>
            <a:spLocks noGrp="1"/>
          </p:cNvSpPr>
          <p:nvPr>
            <p:ph type="title"/>
          </p:nvPr>
        </p:nvSpPr>
        <p:spPr/>
        <p:txBody>
          <a:bodyPr/>
          <a:lstStyle/>
          <a:p>
            <a:r>
              <a:rPr lang="zh-TW" altLang="zh-TW"/>
              <a:t>How to Dropout?</a:t>
            </a:r>
            <a:endParaRPr kumimoji="1" lang="zh-TW" altLang="en-US"/>
          </a:p>
        </p:txBody>
      </p:sp>
      <p:sp>
        <p:nvSpPr>
          <p:cNvPr id="3" name="內容版面配置區 2">
            <a:extLst>
              <a:ext uri="{FF2B5EF4-FFF2-40B4-BE49-F238E27FC236}">
                <a16:creationId xmlns:a16="http://schemas.microsoft.com/office/drawing/2014/main" id="{C8284964-F669-790E-6519-385A43799DE0}"/>
              </a:ext>
            </a:extLst>
          </p:cNvPr>
          <p:cNvSpPr>
            <a:spLocks noGrp="1"/>
          </p:cNvSpPr>
          <p:nvPr>
            <p:ph idx="1"/>
          </p:nvPr>
        </p:nvSpPr>
        <p:spPr/>
        <p:txBody>
          <a:bodyPr/>
          <a:lstStyle/>
          <a:p>
            <a:pPr marL="457200" lvl="0" indent="-342900" algn="l" rtl="0">
              <a:spcBef>
                <a:spcPts val="0"/>
              </a:spcBef>
              <a:spcAft>
                <a:spcPts val="0"/>
              </a:spcAft>
              <a:buSzPts val="1800"/>
              <a:buChar char="●"/>
            </a:pPr>
            <a:endParaRPr lang="en" altLang="zh-TW" b="1"/>
          </a:p>
          <a:p>
            <a:pPr marL="457200" lvl="0" indent="-342900" algn="l" rtl="0">
              <a:spcBef>
                <a:spcPts val="0"/>
              </a:spcBef>
              <a:spcAft>
                <a:spcPts val="0"/>
              </a:spcAft>
              <a:buSzPts val="1800"/>
              <a:buChar char="●"/>
            </a:pPr>
            <a:endParaRPr lang="en" altLang="zh-TW" b="1"/>
          </a:p>
          <a:p>
            <a:pPr marL="457200" lvl="0" indent="-342900" algn="l" rtl="0">
              <a:spcBef>
                <a:spcPts val="0"/>
              </a:spcBef>
              <a:spcAft>
                <a:spcPts val="0"/>
              </a:spcAft>
              <a:buSzPts val="1800"/>
              <a:buChar char="●"/>
            </a:pPr>
            <a:endParaRPr lang="en" altLang="zh-TW" b="1"/>
          </a:p>
          <a:p>
            <a:pPr marL="457200" lvl="0" indent="-342900" algn="l" rtl="0">
              <a:spcBef>
                <a:spcPts val="0"/>
              </a:spcBef>
              <a:spcAft>
                <a:spcPts val="0"/>
              </a:spcAft>
              <a:buSzPts val="1800"/>
              <a:buChar char="●"/>
            </a:pPr>
            <a:endParaRPr lang="en" altLang="zh-TW" b="1"/>
          </a:p>
          <a:p>
            <a:pPr marL="457200" lvl="0" indent="-342900" algn="l" rtl="0">
              <a:spcBef>
                <a:spcPts val="0"/>
              </a:spcBef>
              <a:spcAft>
                <a:spcPts val="0"/>
              </a:spcAft>
              <a:buSzPts val="1800"/>
              <a:buChar char="●"/>
            </a:pPr>
            <a:endParaRPr lang="en" altLang="zh-TW" b="1"/>
          </a:p>
          <a:p>
            <a:pPr marL="457200" lvl="0" indent="-342900" algn="l" rtl="0">
              <a:spcBef>
                <a:spcPts val="0"/>
              </a:spcBef>
              <a:spcAft>
                <a:spcPts val="0"/>
              </a:spcAft>
              <a:buSzPts val="1800"/>
              <a:buChar char="●"/>
            </a:pPr>
            <a:endParaRPr lang="en" altLang="zh-TW" b="1"/>
          </a:p>
          <a:p>
            <a:pPr marL="457200" lvl="0" indent="-342900" algn="l" rtl="0">
              <a:spcBef>
                <a:spcPts val="0"/>
              </a:spcBef>
              <a:spcAft>
                <a:spcPts val="0"/>
              </a:spcAft>
              <a:buSzPts val="1800"/>
              <a:buChar char="●"/>
            </a:pPr>
            <a:endParaRPr lang="en" altLang="zh-TW" b="1"/>
          </a:p>
          <a:p>
            <a:pPr marL="457200" lvl="0" indent="-342900" algn="l" rtl="0">
              <a:spcBef>
                <a:spcPts val="0"/>
              </a:spcBef>
              <a:spcAft>
                <a:spcPts val="0"/>
              </a:spcAft>
              <a:buSzPts val="1800"/>
              <a:buChar char="●"/>
            </a:pPr>
            <a:r>
              <a:rPr lang="en" altLang="zh-TW" b="1"/>
              <a:t>Fixed 0.1:</a:t>
            </a:r>
            <a:r>
              <a:rPr lang="en" altLang="zh-TW"/>
              <a:t> apply the same dropout mask for two inputs</a:t>
            </a:r>
            <a:br>
              <a:rPr lang="en" altLang="zh-TW"/>
            </a:br>
            <a:r>
              <a:rPr lang="en" altLang="zh-TW"/>
              <a:t>-&gt; leading to mode collapsing</a:t>
            </a:r>
          </a:p>
          <a:p>
            <a:pPr marL="457200" lvl="0" indent="-342900" algn="l" rtl="0">
              <a:spcBef>
                <a:spcPts val="0"/>
              </a:spcBef>
              <a:spcAft>
                <a:spcPts val="0"/>
              </a:spcAft>
              <a:buSzPts val="1800"/>
              <a:buChar char="●"/>
            </a:pPr>
            <a:r>
              <a:rPr lang="en" altLang="zh-TW"/>
              <a:t>Best: Two different dropout masks with p = 0.1</a:t>
            </a:r>
          </a:p>
          <a:p>
            <a:endParaRPr kumimoji="1" lang="zh-TW" altLang="en-US"/>
          </a:p>
        </p:txBody>
      </p:sp>
      <p:sp>
        <p:nvSpPr>
          <p:cNvPr id="4" name="日期版面配置區 3">
            <a:extLst>
              <a:ext uri="{FF2B5EF4-FFF2-40B4-BE49-F238E27FC236}">
                <a16:creationId xmlns:a16="http://schemas.microsoft.com/office/drawing/2014/main" id="{E32BCFF6-F6B0-0890-E581-34C07317AE51}"/>
              </a:ext>
            </a:extLst>
          </p:cNvPr>
          <p:cNvSpPr>
            <a:spLocks noGrp="1"/>
          </p:cNvSpPr>
          <p:nvPr>
            <p:ph type="dt" sz="half" idx="10"/>
          </p:nvPr>
        </p:nvSpPr>
        <p:spPr/>
        <p:txBody>
          <a:bodyPr/>
          <a:lstStyle/>
          <a:p>
            <a:r>
              <a:rPr lang="en" altLang="zh-TW" b="0" i="0">
                <a:effectLst/>
                <a:latin typeface="+mn-lt"/>
              </a:rPr>
              <a:t>Gao, </a:t>
            </a:r>
            <a:r>
              <a:rPr lang="en" altLang="zh-TW" b="0" i="0" err="1">
                <a:effectLst/>
                <a:latin typeface="+mn-lt"/>
              </a:rPr>
              <a:t>Tianyu</a:t>
            </a:r>
            <a:r>
              <a:rPr lang="en" altLang="zh-TW" b="0" i="0">
                <a:effectLst/>
                <a:latin typeface="+mn-lt"/>
              </a:rPr>
              <a:t>, </a:t>
            </a:r>
            <a:r>
              <a:rPr lang="en" altLang="zh-TW" b="0" i="0" err="1">
                <a:effectLst/>
                <a:latin typeface="+mn-lt"/>
              </a:rPr>
              <a:t>Xingcheng</a:t>
            </a:r>
            <a:r>
              <a:rPr lang="en" altLang="zh-TW" b="0" i="0">
                <a:effectLst/>
                <a:latin typeface="+mn-lt"/>
              </a:rPr>
              <a:t> Yao, and </a:t>
            </a:r>
            <a:r>
              <a:rPr lang="en" altLang="zh-TW" b="0" i="0" err="1">
                <a:effectLst/>
                <a:latin typeface="+mn-lt"/>
              </a:rPr>
              <a:t>Danqi</a:t>
            </a:r>
            <a:r>
              <a:rPr lang="en" altLang="zh-TW" b="0" i="0">
                <a:effectLst/>
                <a:latin typeface="+mn-lt"/>
              </a:rPr>
              <a:t> Chen. "</a:t>
            </a:r>
            <a:r>
              <a:rPr lang="en" altLang="zh-TW" b="0" i="0" err="1">
                <a:effectLst/>
                <a:latin typeface="+mn-lt"/>
              </a:rPr>
              <a:t>SimCSE</a:t>
            </a:r>
            <a:r>
              <a:rPr lang="en" altLang="zh-TW" b="0" i="0">
                <a:effectLst/>
                <a:latin typeface="+mn-lt"/>
              </a:rPr>
              <a:t>: Simple Contrastive Learning of Sentence Embeddings." </a:t>
            </a:r>
            <a:r>
              <a:rPr lang="en" altLang="zh-TW" b="0" i="1">
                <a:effectLst/>
                <a:latin typeface="+mn-lt"/>
              </a:rPr>
              <a:t>Proceedings of the 2021 Conference on Empirical Methods in Natural Language Processing</a:t>
            </a:r>
            <a:r>
              <a:rPr lang="en" altLang="zh-TW" b="0" i="0">
                <a:effectLst/>
                <a:latin typeface="+mn-lt"/>
              </a:rPr>
              <a:t>. 2021.</a:t>
            </a:r>
            <a:endParaRPr lang="en-TW" altLang="zh-TW">
              <a:latin typeface="+mn-lt"/>
            </a:endParaRPr>
          </a:p>
        </p:txBody>
      </p:sp>
      <p:pic>
        <p:nvPicPr>
          <p:cNvPr id="5" name="Google Shape;480;p74">
            <a:extLst>
              <a:ext uri="{FF2B5EF4-FFF2-40B4-BE49-F238E27FC236}">
                <a16:creationId xmlns:a16="http://schemas.microsoft.com/office/drawing/2014/main" id="{CFF56864-6981-02A2-4EA7-E1475F8DF063}"/>
              </a:ext>
            </a:extLst>
          </p:cNvPr>
          <p:cNvPicPr preferRelativeResize="0"/>
          <p:nvPr/>
        </p:nvPicPr>
        <p:blipFill rotWithShape="1">
          <a:blip r:embed="rId2">
            <a:alphaModFix/>
          </a:blip>
          <a:srcRect b="43563"/>
          <a:stretch/>
        </p:blipFill>
        <p:spPr>
          <a:xfrm>
            <a:off x="3116187" y="1655500"/>
            <a:ext cx="5959625" cy="1994400"/>
          </a:xfrm>
          <a:prstGeom prst="rect">
            <a:avLst/>
          </a:prstGeom>
          <a:noFill/>
          <a:ln>
            <a:noFill/>
          </a:ln>
        </p:spPr>
      </p:pic>
      <p:sp>
        <p:nvSpPr>
          <p:cNvPr id="6" name="Google Shape;481;p74">
            <a:extLst>
              <a:ext uri="{FF2B5EF4-FFF2-40B4-BE49-F238E27FC236}">
                <a16:creationId xmlns:a16="http://schemas.microsoft.com/office/drawing/2014/main" id="{2CADF666-670D-5F15-1085-D04A64397FFB}"/>
              </a:ext>
            </a:extLst>
          </p:cNvPr>
          <p:cNvSpPr/>
          <p:nvPr/>
        </p:nvSpPr>
        <p:spPr>
          <a:xfrm>
            <a:off x="7217687" y="2704700"/>
            <a:ext cx="1242300" cy="7074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8629155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8242DFA-969D-2434-D451-4897730C4CDD}"/>
              </a:ext>
            </a:extLst>
          </p:cNvPr>
          <p:cNvSpPr>
            <a:spLocks noGrp="1"/>
          </p:cNvSpPr>
          <p:nvPr>
            <p:ph type="title"/>
          </p:nvPr>
        </p:nvSpPr>
        <p:spPr/>
        <p:txBody>
          <a:bodyPr/>
          <a:lstStyle/>
          <a:p>
            <a:r>
              <a:rPr lang="zh-TW" altLang="zh-TW"/>
              <a:t>Supervised SimCSE</a:t>
            </a:r>
            <a:endParaRPr kumimoji="1" lang="zh-TW" altLang="en-US"/>
          </a:p>
        </p:txBody>
      </p:sp>
      <p:sp>
        <p:nvSpPr>
          <p:cNvPr id="3" name="內容版面配置區 2">
            <a:extLst>
              <a:ext uri="{FF2B5EF4-FFF2-40B4-BE49-F238E27FC236}">
                <a16:creationId xmlns:a16="http://schemas.microsoft.com/office/drawing/2014/main" id="{4D2EF146-A2CD-5052-10DB-369A98FB431F}"/>
              </a:ext>
            </a:extLst>
          </p:cNvPr>
          <p:cNvSpPr>
            <a:spLocks noGrp="1"/>
          </p:cNvSpPr>
          <p:nvPr>
            <p:ph idx="1"/>
          </p:nvPr>
        </p:nvSpPr>
        <p:spPr/>
        <p:txBody>
          <a:bodyPr/>
          <a:lstStyle/>
          <a:p>
            <a:endParaRPr kumimoji="1" lang="zh-TW" altLang="en-US"/>
          </a:p>
        </p:txBody>
      </p:sp>
      <p:sp>
        <p:nvSpPr>
          <p:cNvPr id="4" name="日期版面配置區 3">
            <a:extLst>
              <a:ext uri="{FF2B5EF4-FFF2-40B4-BE49-F238E27FC236}">
                <a16:creationId xmlns:a16="http://schemas.microsoft.com/office/drawing/2014/main" id="{436D1C57-5BAE-24B0-CDD9-723DFC6AEE9B}"/>
              </a:ext>
            </a:extLst>
          </p:cNvPr>
          <p:cNvSpPr>
            <a:spLocks noGrp="1"/>
          </p:cNvSpPr>
          <p:nvPr>
            <p:ph type="dt" sz="half" idx="10"/>
          </p:nvPr>
        </p:nvSpPr>
        <p:spPr/>
        <p:txBody>
          <a:bodyPr/>
          <a:lstStyle/>
          <a:p>
            <a:r>
              <a:rPr lang="en" altLang="zh-TW" b="0" i="0">
                <a:effectLst/>
                <a:latin typeface="+mn-lt"/>
              </a:rPr>
              <a:t>Gao, </a:t>
            </a:r>
            <a:r>
              <a:rPr lang="en" altLang="zh-TW" b="0" i="0" err="1">
                <a:effectLst/>
                <a:latin typeface="+mn-lt"/>
              </a:rPr>
              <a:t>Tianyu</a:t>
            </a:r>
            <a:r>
              <a:rPr lang="en" altLang="zh-TW" b="0" i="0">
                <a:effectLst/>
                <a:latin typeface="+mn-lt"/>
              </a:rPr>
              <a:t>, </a:t>
            </a:r>
            <a:r>
              <a:rPr lang="en" altLang="zh-TW" b="0" i="0" err="1">
                <a:effectLst/>
                <a:latin typeface="+mn-lt"/>
              </a:rPr>
              <a:t>Xingcheng</a:t>
            </a:r>
            <a:r>
              <a:rPr lang="en" altLang="zh-TW" b="0" i="0">
                <a:effectLst/>
                <a:latin typeface="+mn-lt"/>
              </a:rPr>
              <a:t> Yao, and </a:t>
            </a:r>
            <a:r>
              <a:rPr lang="en" altLang="zh-TW" b="0" i="0" err="1">
                <a:effectLst/>
                <a:latin typeface="+mn-lt"/>
              </a:rPr>
              <a:t>Danqi</a:t>
            </a:r>
            <a:r>
              <a:rPr lang="en" altLang="zh-TW" b="0" i="0">
                <a:effectLst/>
                <a:latin typeface="+mn-lt"/>
              </a:rPr>
              <a:t> Chen. "</a:t>
            </a:r>
            <a:r>
              <a:rPr lang="en" altLang="zh-TW" b="0" i="0" err="1">
                <a:effectLst/>
                <a:latin typeface="+mn-lt"/>
              </a:rPr>
              <a:t>SimCSE</a:t>
            </a:r>
            <a:r>
              <a:rPr lang="en" altLang="zh-TW" b="0" i="0">
                <a:effectLst/>
                <a:latin typeface="+mn-lt"/>
              </a:rPr>
              <a:t>: Simple Contrastive Learning of Sentence Embeddings." </a:t>
            </a:r>
            <a:r>
              <a:rPr lang="en" altLang="zh-TW" b="0" i="1">
                <a:effectLst/>
                <a:latin typeface="+mn-lt"/>
              </a:rPr>
              <a:t>Proceedings of the 2021 Conference on Empirical Methods in Natural Language Processing</a:t>
            </a:r>
            <a:r>
              <a:rPr lang="en" altLang="zh-TW" b="0" i="0">
                <a:effectLst/>
                <a:latin typeface="+mn-lt"/>
              </a:rPr>
              <a:t>. 2021.</a:t>
            </a:r>
            <a:endParaRPr lang="en-TW" altLang="zh-TW">
              <a:latin typeface="+mn-lt"/>
            </a:endParaRPr>
          </a:p>
        </p:txBody>
      </p:sp>
      <p:pic>
        <p:nvPicPr>
          <p:cNvPr id="5" name="Google Shape;488;p75">
            <a:extLst>
              <a:ext uri="{FF2B5EF4-FFF2-40B4-BE49-F238E27FC236}">
                <a16:creationId xmlns:a16="http://schemas.microsoft.com/office/drawing/2014/main" id="{AD81B736-F8F5-D55A-0ACC-054CA04CF34B}"/>
              </a:ext>
            </a:extLst>
          </p:cNvPr>
          <p:cNvPicPr preferRelativeResize="0">
            <a:picLocks noChangeAspect="1"/>
          </p:cNvPicPr>
          <p:nvPr/>
        </p:nvPicPr>
        <p:blipFill rotWithShape="1">
          <a:blip r:embed="rId2">
            <a:alphaModFix/>
          </a:blip>
          <a:srcRect l="41850"/>
          <a:stretch/>
        </p:blipFill>
        <p:spPr>
          <a:xfrm>
            <a:off x="2119806" y="1304424"/>
            <a:ext cx="7952388" cy="4619471"/>
          </a:xfrm>
          <a:prstGeom prst="rect">
            <a:avLst/>
          </a:prstGeom>
          <a:noFill/>
          <a:ln>
            <a:noFill/>
          </a:ln>
        </p:spPr>
      </p:pic>
    </p:spTree>
    <p:extLst>
      <p:ext uri="{BB962C8B-B14F-4D97-AF65-F5344CB8AC3E}">
        <p14:creationId xmlns:p14="http://schemas.microsoft.com/office/powerpoint/2010/main" val="18122571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23186A2-976B-47A4-0375-EE2E01D8E83A}"/>
              </a:ext>
            </a:extLst>
          </p:cNvPr>
          <p:cNvSpPr>
            <a:spLocks noGrp="1"/>
          </p:cNvSpPr>
          <p:nvPr>
            <p:ph type="title"/>
          </p:nvPr>
        </p:nvSpPr>
        <p:spPr/>
        <p:txBody>
          <a:bodyPr/>
          <a:lstStyle/>
          <a:p>
            <a:r>
              <a:rPr lang="zh-TW" altLang="zh-TW"/>
              <a:t>Supervised SimCSE</a:t>
            </a:r>
            <a:endParaRPr kumimoji="1" lang="zh-TW" altLang="en-US"/>
          </a:p>
        </p:txBody>
      </p:sp>
      <p:sp>
        <p:nvSpPr>
          <p:cNvPr id="3" name="內容版面配置區 2">
            <a:extLst>
              <a:ext uri="{FF2B5EF4-FFF2-40B4-BE49-F238E27FC236}">
                <a16:creationId xmlns:a16="http://schemas.microsoft.com/office/drawing/2014/main" id="{9340211E-E1B3-FB6D-7E76-685C016E9A88}"/>
              </a:ext>
            </a:extLst>
          </p:cNvPr>
          <p:cNvSpPr>
            <a:spLocks noGrp="1"/>
          </p:cNvSpPr>
          <p:nvPr>
            <p:ph idx="1"/>
          </p:nvPr>
        </p:nvSpPr>
        <p:spPr/>
        <p:txBody>
          <a:bodyPr/>
          <a:lstStyle/>
          <a:p>
            <a:endParaRPr kumimoji="1" lang="zh-TW" altLang="en-US"/>
          </a:p>
        </p:txBody>
      </p:sp>
      <p:sp>
        <p:nvSpPr>
          <p:cNvPr id="4" name="日期版面配置區 3">
            <a:extLst>
              <a:ext uri="{FF2B5EF4-FFF2-40B4-BE49-F238E27FC236}">
                <a16:creationId xmlns:a16="http://schemas.microsoft.com/office/drawing/2014/main" id="{51E03616-5EEB-8A59-D2BC-6CEB0E6C817C}"/>
              </a:ext>
            </a:extLst>
          </p:cNvPr>
          <p:cNvSpPr>
            <a:spLocks noGrp="1"/>
          </p:cNvSpPr>
          <p:nvPr>
            <p:ph type="dt" sz="half" idx="10"/>
          </p:nvPr>
        </p:nvSpPr>
        <p:spPr/>
        <p:txBody>
          <a:bodyPr/>
          <a:lstStyle/>
          <a:p>
            <a:r>
              <a:rPr lang="en" altLang="zh-TW" b="0" i="0">
                <a:effectLst/>
                <a:latin typeface="+mn-lt"/>
              </a:rPr>
              <a:t>Gao, </a:t>
            </a:r>
            <a:r>
              <a:rPr lang="en" altLang="zh-TW" b="0" i="0" err="1">
                <a:effectLst/>
                <a:latin typeface="+mn-lt"/>
              </a:rPr>
              <a:t>Tianyu</a:t>
            </a:r>
            <a:r>
              <a:rPr lang="en" altLang="zh-TW" b="0" i="0">
                <a:effectLst/>
                <a:latin typeface="+mn-lt"/>
              </a:rPr>
              <a:t>, </a:t>
            </a:r>
            <a:r>
              <a:rPr lang="en" altLang="zh-TW" b="0" i="0" err="1">
                <a:effectLst/>
                <a:latin typeface="+mn-lt"/>
              </a:rPr>
              <a:t>Xingcheng</a:t>
            </a:r>
            <a:r>
              <a:rPr lang="en" altLang="zh-TW" b="0" i="0">
                <a:effectLst/>
                <a:latin typeface="+mn-lt"/>
              </a:rPr>
              <a:t> Yao, and </a:t>
            </a:r>
            <a:r>
              <a:rPr lang="en" altLang="zh-TW" b="0" i="0" err="1">
                <a:effectLst/>
                <a:latin typeface="+mn-lt"/>
              </a:rPr>
              <a:t>Danqi</a:t>
            </a:r>
            <a:r>
              <a:rPr lang="en" altLang="zh-TW" b="0" i="0">
                <a:effectLst/>
                <a:latin typeface="+mn-lt"/>
              </a:rPr>
              <a:t> Chen. "</a:t>
            </a:r>
            <a:r>
              <a:rPr lang="en" altLang="zh-TW" b="0" i="0" err="1">
                <a:effectLst/>
                <a:latin typeface="+mn-lt"/>
              </a:rPr>
              <a:t>SimCSE</a:t>
            </a:r>
            <a:r>
              <a:rPr lang="en" altLang="zh-TW" b="0" i="0">
                <a:effectLst/>
                <a:latin typeface="+mn-lt"/>
              </a:rPr>
              <a:t>: Simple Contrastive Learning of Sentence Embeddings." </a:t>
            </a:r>
            <a:r>
              <a:rPr lang="en" altLang="zh-TW" b="0" i="1">
                <a:effectLst/>
                <a:latin typeface="+mn-lt"/>
              </a:rPr>
              <a:t>Proceedings of the 2021 Conference on Empirical Methods in Natural Language Processing</a:t>
            </a:r>
            <a:r>
              <a:rPr lang="en" altLang="zh-TW" b="0" i="0">
                <a:effectLst/>
                <a:latin typeface="+mn-lt"/>
              </a:rPr>
              <a:t>. 2021.</a:t>
            </a:r>
            <a:endParaRPr lang="en-TW" altLang="zh-TW">
              <a:latin typeface="+mn-lt"/>
            </a:endParaRPr>
          </a:p>
        </p:txBody>
      </p:sp>
      <p:pic>
        <p:nvPicPr>
          <p:cNvPr id="9" name="Google Shape;493;p76">
            <a:extLst>
              <a:ext uri="{FF2B5EF4-FFF2-40B4-BE49-F238E27FC236}">
                <a16:creationId xmlns:a16="http://schemas.microsoft.com/office/drawing/2014/main" id="{E5158BC6-B166-2868-B6C5-90FB60ADF8CE}"/>
              </a:ext>
            </a:extLst>
          </p:cNvPr>
          <p:cNvPicPr preferRelativeResize="0"/>
          <p:nvPr/>
        </p:nvPicPr>
        <p:blipFill>
          <a:blip r:embed="rId2">
            <a:alphaModFix/>
          </a:blip>
          <a:stretch>
            <a:fillRect/>
          </a:stretch>
        </p:blipFill>
        <p:spPr>
          <a:xfrm>
            <a:off x="5224266" y="1830605"/>
            <a:ext cx="4229717" cy="3991073"/>
          </a:xfrm>
          <a:prstGeom prst="rect">
            <a:avLst/>
          </a:prstGeom>
          <a:noFill/>
          <a:ln>
            <a:noFill/>
          </a:ln>
        </p:spPr>
      </p:pic>
      <p:sp>
        <p:nvSpPr>
          <p:cNvPr id="10" name="Google Shape;496;p76">
            <a:extLst>
              <a:ext uri="{FF2B5EF4-FFF2-40B4-BE49-F238E27FC236}">
                <a16:creationId xmlns:a16="http://schemas.microsoft.com/office/drawing/2014/main" id="{C222A807-D981-8101-7857-6243F10375BC}"/>
              </a:ext>
            </a:extLst>
          </p:cNvPr>
          <p:cNvSpPr/>
          <p:nvPr/>
        </p:nvSpPr>
        <p:spPr>
          <a:xfrm>
            <a:off x="5301860" y="3244651"/>
            <a:ext cx="3928200" cy="2760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497;p76">
            <a:extLst>
              <a:ext uri="{FF2B5EF4-FFF2-40B4-BE49-F238E27FC236}">
                <a16:creationId xmlns:a16="http://schemas.microsoft.com/office/drawing/2014/main" id="{5762289A-0510-9BCC-5E2E-719A25FF1222}"/>
              </a:ext>
            </a:extLst>
          </p:cNvPr>
          <p:cNvSpPr txBox="1"/>
          <p:nvPr/>
        </p:nvSpPr>
        <p:spPr>
          <a:xfrm>
            <a:off x="1707935" y="3181580"/>
            <a:ext cx="3928200" cy="461635"/>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TW" b="1">
                <a:solidFill>
                  <a:srgbClr val="FF0000"/>
                </a:solidFill>
                <a:latin typeface="Open Sans"/>
                <a:ea typeface="Open Sans"/>
                <a:cs typeface="Open Sans"/>
                <a:sym typeface="Open Sans"/>
              </a:rPr>
              <a:t>back-translation paraphrase</a:t>
            </a:r>
            <a:endParaRPr b="1">
              <a:solidFill>
                <a:srgbClr val="FF0000"/>
              </a:solidFill>
              <a:latin typeface="Open Sans"/>
              <a:ea typeface="Open Sans"/>
              <a:cs typeface="Open Sans"/>
              <a:sym typeface="Open Sans"/>
            </a:endParaRPr>
          </a:p>
        </p:txBody>
      </p:sp>
      <p:sp>
        <p:nvSpPr>
          <p:cNvPr id="12" name="Google Shape;498;p76">
            <a:extLst>
              <a:ext uri="{FF2B5EF4-FFF2-40B4-BE49-F238E27FC236}">
                <a16:creationId xmlns:a16="http://schemas.microsoft.com/office/drawing/2014/main" id="{20EC84CE-A4C9-72E9-484F-49E1FA716A88}"/>
              </a:ext>
            </a:extLst>
          </p:cNvPr>
          <p:cNvSpPr/>
          <p:nvPr/>
        </p:nvSpPr>
        <p:spPr>
          <a:xfrm>
            <a:off x="5301860" y="4830386"/>
            <a:ext cx="3928200" cy="534900"/>
          </a:xfrm>
          <a:prstGeom prst="rect">
            <a:avLst/>
          </a:prstGeom>
          <a:noFill/>
          <a:ln w="2857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499;p76">
            <a:extLst>
              <a:ext uri="{FF2B5EF4-FFF2-40B4-BE49-F238E27FC236}">
                <a16:creationId xmlns:a16="http://schemas.microsoft.com/office/drawing/2014/main" id="{FA44CBDE-555E-41C4-8905-254B2ED8D7FF}"/>
              </a:ext>
            </a:extLst>
          </p:cNvPr>
          <p:cNvSpPr txBox="1"/>
          <p:nvPr/>
        </p:nvSpPr>
        <p:spPr>
          <a:xfrm>
            <a:off x="838200" y="4857980"/>
            <a:ext cx="4910310" cy="461635"/>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TW" b="1">
                <a:solidFill>
                  <a:schemeClr val="accent5"/>
                </a:solidFill>
                <a:latin typeface="Open Sans"/>
                <a:ea typeface="Open Sans"/>
                <a:cs typeface="Open Sans"/>
                <a:sym typeface="Open Sans"/>
              </a:rPr>
              <a:t>use contradict as negative examples</a:t>
            </a:r>
            <a:endParaRPr b="1">
              <a:solidFill>
                <a:schemeClr val="accent5"/>
              </a:solidFill>
              <a:latin typeface="Open Sans"/>
              <a:ea typeface="Open Sans"/>
              <a:cs typeface="Open Sans"/>
              <a:sym typeface="Open Sans"/>
            </a:endParaRPr>
          </a:p>
        </p:txBody>
      </p:sp>
    </p:spTree>
    <p:extLst>
      <p:ext uri="{BB962C8B-B14F-4D97-AF65-F5344CB8AC3E}">
        <p14:creationId xmlns:p14="http://schemas.microsoft.com/office/powerpoint/2010/main" val="140367573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015D4D0-981A-A2FC-F408-339D0659060B}"/>
              </a:ext>
            </a:extLst>
          </p:cNvPr>
          <p:cNvSpPr>
            <a:spLocks noGrp="1"/>
          </p:cNvSpPr>
          <p:nvPr>
            <p:ph type="title"/>
          </p:nvPr>
        </p:nvSpPr>
        <p:spPr/>
        <p:txBody>
          <a:bodyPr/>
          <a:lstStyle/>
          <a:p>
            <a:r>
              <a:rPr lang="zh-TW" altLang="zh-TW"/>
              <a:t>Supervised SimCSE</a:t>
            </a:r>
            <a:endParaRPr kumimoji="1" lang="zh-TW" altLang="en-US"/>
          </a:p>
        </p:txBody>
      </p:sp>
      <p:sp>
        <p:nvSpPr>
          <p:cNvPr id="3" name="內容版面配置區 2">
            <a:extLst>
              <a:ext uri="{FF2B5EF4-FFF2-40B4-BE49-F238E27FC236}">
                <a16:creationId xmlns:a16="http://schemas.microsoft.com/office/drawing/2014/main" id="{2F84F7A8-C30B-EFB6-E38E-D7AC3D99D4C6}"/>
              </a:ext>
            </a:extLst>
          </p:cNvPr>
          <p:cNvSpPr>
            <a:spLocks noGrp="1"/>
          </p:cNvSpPr>
          <p:nvPr>
            <p:ph idx="1"/>
          </p:nvPr>
        </p:nvSpPr>
        <p:spPr/>
        <p:txBody>
          <a:bodyPr/>
          <a:lstStyle/>
          <a:p>
            <a:pPr marL="0" lvl="0" indent="0" algn="l" rtl="0">
              <a:spcBef>
                <a:spcPts val="0"/>
              </a:spcBef>
              <a:spcAft>
                <a:spcPts val="0"/>
              </a:spcAft>
              <a:buNone/>
            </a:pPr>
            <a:r>
              <a:rPr lang="en" altLang="zh-TW" b="1"/>
              <a:t>Unsupervised </a:t>
            </a:r>
            <a:r>
              <a:rPr lang="en" altLang="zh-TW" b="1" err="1"/>
              <a:t>SImCSE</a:t>
            </a:r>
            <a:r>
              <a:rPr lang="en" altLang="zh-TW" b="1"/>
              <a:t> </a:t>
            </a:r>
            <a:r>
              <a:rPr lang="en" altLang="zh-TW" b="1" err="1"/>
              <a:t>v.s</a:t>
            </a:r>
            <a:r>
              <a:rPr lang="en" altLang="zh-TW" b="1"/>
              <a:t> Supervised </a:t>
            </a:r>
            <a:r>
              <a:rPr lang="en" altLang="zh-TW" b="1" err="1"/>
              <a:t>SimCSE</a:t>
            </a:r>
            <a:endParaRPr lang="en" altLang="zh-TW" b="1"/>
          </a:p>
          <a:p>
            <a:pPr marL="0" lvl="0" indent="0" algn="l" rtl="0">
              <a:spcBef>
                <a:spcPts val="1200"/>
              </a:spcBef>
              <a:spcAft>
                <a:spcPts val="1200"/>
              </a:spcAft>
              <a:buNone/>
            </a:pPr>
            <a:r>
              <a:rPr lang="en" altLang="zh-TW"/>
              <a:t>Supervised model is still performs much better</a:t>
            </a:r>
            <a:br>
              <a:rPr lang="en" altLang="zh-TW"/>
            </a:br>
            <a:r>
              <a:rPr lang="en" altLang="zh-TW"/>
              <a:t>-&gt; Large space for unsupervised models to improve</a:t>
            </a:r>
          </a:p>
          <a:p>
            <a:endParaRPr kumimoji="1" lang="zh-TW" altLang="en-US"/>
          </a:p>
        </p:txBody>
      </p:sp>
      <p:sp>
        <p:nvSpPr>
          <p:cNvPr id="4" name="日期版面配置區 3">
            <a:extLst>
              <a:ext uri="{FF2B5EF4-FFF2-40B4-BE49-F238E27FC236}">
                <a16:creationId xmlns:a16="http://schemas.microsoft.com/office/drawing/2014/main" id="{9941BCE5-8EED-1153-5907-EB827B2D94F3}"/>
              </a:ext>
            </a:extLst>
          </p:cNvPr>
          <p:cNvSpPr>
            <a:spLocks noGrp="1"/>
          </p:cNvSpPr>
          <p:nvPr>
            <p:ph type="dt" sz="half" idx="10"/>
          </p:nvPr>
        </p:nvSpPr>
        <p:spPr/>
        <p:txBody>
          <a:bodyPr/>
          <a:lstStyle/>
          <a:p>
            <a:r>
              <a:rPr lang="en" altLang="zh-TW" b="0" i="0">
                <a:effectLst/>
                <a:latin typeface="+mn-lt"/>
              </a:rPr>
              <a:t>Gao, </a:t>
            </a:r>
            <a:r>
              <a:rPr lang="en" altLang="zh-TW" b="0" i="0" err="1">
                <a:effectLst/>
                <a:latin typeface="+mn-lt"/>
              </a:rPr>
              <a:t>Tianyu</a:t>
            </a:r>
            <a:r>
              <a:rPr lang="en" altLang="zh-TW" b="0" i="0">
                <a:effectLst/>
                <a:latin typeface="+mn-lt"/>
              </a:rPr>
              <a:t>, </a:t>
            </a:r>
            <a:r>
              <a:rPr lang="en" altLang="zh-TW" b="0" i="0" err="1">
                <a:effectLst/>
                <a:latin typeface="+mn-lt"/>
              </a:rPr>
              <a:t>Xingcheng</a:t>
            </a:r>
            <a:r>
              <a:rPr lang="en" altLang="zh-TW" b="0" i="0">
                <a:effectLst/>
                <a:latin typeface="+mn-lt"/>
              </a:rPr>
              <a:t> Yao, and </a:t>
            </a:r>
            <a:r>
              <a:rPr lang="en" altLang="zh-TW" b="0" i="0" err="1">
                <a:effectLst/>
                <a:latin typeface="+mn-lt"/>
              </a:rPr>
              <a:t>Danqi</a:t>
            </a:r>
            <a:r>
              <a:rPr lang="en" altLang="zh-TW" b="0" i="0">
                <a:effectLst/>
                <a:latin typeface="+mn-lt"/>
              </a:rPr>
              <a:t> Chen. "</a:t>
            </a:r>
            <a:r>
              <a:rPr lang="en" altLang="zh-TW" b="0" i="0" err="1">
                <a:effectLst/>
                <a:latin typeface="+mn-lt"/>
              </a:rPr>
              <a:t>SimCSE</a:t>
            </a:r>
            <a:r>
              <a:rPr lang="en" altLang="zh-TW" b="0" i="0">
                <a:effectLst/>
                <a:latin typeface="+mn-lt"/>
              </a:rPr>
              <a:t>: Simple Contrastive Learning of Sentence Embeddings." </a:t>
            </a:r>
            <a:r>
              <a:rPr lang="en" altLang="zh-TW" b="0" i="1">
                <a:effectLst/>
                <a:latin typeface="+mn-lt"/>
              </a:rPr>
              <a:t>Proceedings of the 2021 Conference on Empirical Methods in Natural Language Processing</a:t>
            </a:r>
            <a:r>
              <a:rPr lang="en" altLang="zh-TW" b="0" i="0">
                <a:effectLst/>
                <a:latin typeface="+mn-lt"/>
              </a:rPr>
              <a:t>. 2021.</a:t>
            </a:r>
            <a:endParaRPr lang="en-TW" altLang="zh-TW">
              <a:latin typeface="+mn-lt"/>
            </a:endParaRPr>
          </a:p>
        </p:txBody>
      </p:sp>
      <p:grpSp>
        <p:nvGrpSpPr>
          <p:cNvPr id="5" name="Google Shape;506;p77">
            <a:extLst>
              <a:ext uri="{FF2B5EF4-FFF2-40B4-BE49-F238E27FC236}">
                <a16:creationId xmlns:a16="http://schemas.microsoft.com/office/drawing/2014/main" id="{2630F988-37DC-AC43-7484-1587F6D8992A}"/>
              </a:ext>
            </a:extLst>
          </p:cNvPr>
          <p:cNvGrpSpPr/>
          <p:nvPr/>
        </p:nvGrpSpPr>
        <p:grpSpPr>
          <a:xfrm>
            <a:off x="2001449" y="3145275"/>
            <a:ext cx="8189102" cy="1769624"/>
            <a:chOff x="437425" y="2078475"/>
            <a:chExt cx="8189102" cy="1769624"/>
          </a:xfrm>
        </p:grpSpPr>
        <p:pic>
          <p:nvPicPr>
            <p:cNvPr id="6" name="Google Shape;507;p77">
              <a:extLst>
                <a:ext uri="{FF2B5EF4-FFF2-40B4-BE49-F238E27FC236}">
                  <a16:creationId xmlns:a16="http://schemas.microsoft.com/office/drawing/2014/main" id="{5509B548-1ADA-F542-7497-DEDEDFC46262}"/>
                </a:ext>
              </a:extLst>
            </p:cNvPr>
            <p:cNvPicPr preferRelativeResize="0"/>
            <p:nvPr/>
          </p:nvPicPr>
          <p:blipFill rotWithShape="1">
            <a:blip r:embed="rId2">
              <a:alphaModFix/>
            </a:blip>
            <a:srcRect b="75901"/>
            <a:stretch/>
          </p:blipFill>
          <p:spPr>
            <a:xfrm>
              <a:off x="437425" y="2078475"/>
              <a:ext cx="8189102" cy="811349"/>
            </a:xfrm>
            <a:prstGeom prst="rect">
              <a:avLst/>
            </a:prstGeom>
            <a:noFill/>
            <a:ln>
              <a:noFill/>
            </a:ln>
          </p:spPr>
        </p:pic>
        <p:pic>
          <p:nvPicPr>
            <p:cNvPr id="7" name="Google Shape;508;p77">
              <a:extLst>
                <a:ext uri="{FF2B5EF4-FFF2-40B4-BE49-F238E27FC236}">
                  <a16:creationId xmlns:a16="http://schemas.microsoft.com/office/drawing/2014/main" id="{0B33E5D4-93F3-5A42-AFDC-3C55EC14D18A}"/>
                </a:ext>
              </a:extLst>
            </p:cNvPr>
            <p:cNvPicPr preferRelativeResize="0"/>
            <p:nvPr/>
          </p:nvPicPr>
          <p:blipFill rotWithShape="1">
            <a:blip r:embed="rId3">
              <a:alphaModFix/>
            </a:blip>
            <a:srcRect t="84689"/>
            <a:stretch/>
          </p:blipFill>
          <p:spPr>
            <a:xfrm>
              <a:off x="458350" y="3558725"/>
              <a:ext cx="8131999" cy="289375"/>
            </a:xfrm>
            <a:prstGeom prst="rect">
              <a:avLst/>
            </a:prstGeom>
            <a:noFill/>
            <a:ln>
              <a:noFill/>
            </a:ln>
          </p:spPr>
        </p:pic>
        <p:pic>
          <p:nvPicPr>
            <p:cNvPr id="8" name="Google Shape;509;p77">
              <a:extLst>
                <a:ext uri="{FF2B5EF4-FFF2-40B4-BE49-F238E27FC236}">
                  <a16:creationId xmlns:a16="http://schemas.microsoft.com/office/drawing/2014/main" id="{B65757A1-3CB7-033A-36BD-FC336055E100}"/>
                </a:ext>
              </a:extLst>
            </p:cNvPr>
            <p:cNvPicPr preferRelativeResize="0"/>
            <p:nvPr/>
          </p:nvPicPr>
          <p:blipFill rotWithShape="1">
            <a:blip r:embed="rId2">
              <a:alphaModFix/>
            </a:blip>
            <a:srcRect t="59752" b="33519"/>
            <a:stretch/>
          </p:blipFill>
          <p:spPr>
            <a:xfrm>
              <a:off x="437425" y="2918264"/>
              <a:ext cx="8189102" cy="226525"/>
            </a:xfrm>
            <a:prstGeom prst="rect">
              <a:avLst/>
            </a:prstGeom>
            <a:noFill/>
            <a:ln>
              <a:noFill/>
            </a:ln>
          </p:spPr>
        </p:pic>
        <p:pic>
          <p:nvPicPr>
            <p:cNvPr id="9" name="Google Shape;510;p77">
              <a:extLst>
                <a:ext uri="{FF2B5EF4-FFF2-40B4-BE49-F238E27FC236}">
                  <a16:creationId xmlns:a16="http://schemas.microsoft.com/office/drawing/2014/main" id="{0C3C50A2-3610-BD08-0402-72E41BFEE9B0}"/>
                </a:ext>
              </a:extLst>
            </p:cNvPr>
            <p:cNvPicPr preferRelativeResize="0"/>
            <p:nvPr/>
          </p:nvPicPr>
          <p:blipFill rotWithShape="1">
            <a:blip r:embed="rId3">
              <a:alphaModFix/>
            </a:blip>
            <a:srcRect b="79639"/>
            <a:stretch/>
          </p:blipFill>
          <p:spPr>
            <a:xfrm>
              <a:off x="458350" y="3148338"/>
              <a:ext cx="8131999" cy="384825"/>
            </a:xfrm>
            <a:prstGeom prst="rect">
              <a:avLst/>
            </a:prstGeom>
            <a:noFill/>
            <a:ln>
              <a:noFill/>
            </a:ln>
          </p:spPr>
        </p:pic>
      </p:grpSp>
    </p:spTree>
    <p:extLst>
      <p:ext uri="{BB962C8B-B14F-4D97-AF65-F5344CB8AC3E}">
        <p14:creationId xmlns:p14="http://schemas.microsoft.com/office/powerpoint/2010/main" val="416284971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84F331A3-3E98-8ECB-250B-A116FBECAD87}"/>
              </a:ext>
            </a:extLst>
          </p:cNvPr>
          <p:cNvSpPr>
            <a:spLocks noGrp="1"/>
          </p:cNvSpPr>
          <p:nvPr>
            <p:ph type="title"/>
          </p:nvPr>
        </p:nvSpPr>
        <p:spPr/>
        <p:txBody>
          <a:bodyPr>
            <a:normAutofit/>
          </a:bodyPr>
          <a:lstStyle/>
          <a:p>
            <a:pPr marL="0" lvl="0" indent="0" rtl="0">
              <a:spcBef>
                <a:spcPts val="0"/>
              </a:spcBef>
              <a:spcAft>
                <a:spcPts val="0"/>
              </a:spcAft>
            </a:pPr>
            <a:r>
              <a:rPr lang="en" altLang="zh-TW" sz="3600">
                <a:solidFill>
                  <a:srgbClr val="000000"/>
                </a:solidFill>
              </a:rPr>
              <a:t>Alignment &amp; Uniformity</a:t>
            </a:r>
            <a:endParaRPr kumimoji="1" lang="zh-TW" altLang="en-US">
              <a:solidFill>
                <a:srgbClr val="000000"/>
              </a:solidFill>
            </a:endParaRPr>
          </a:p>
        </p:txBody>
      </p:sp>
      <p:sp>
        <p:nvSpPr>
          <p:cNvPr id="3" name="內容版面配置區 2">
            <a:extLst>
              <a:ext uri="{FF2B5EF4-FFF2-40B4-BE49-F238E27FC236}">
                <a16:creationId xmlns:a16="http://schemas.microsoft.com/office/drawing/2014/main" id="{DC7888BA-EA30-E076-D72F-E0DAF34B98A8}"/>
              </a:ext>
            </a:extLst>
          </p:cNvPr>
          <p:cNvSpPr>
            <a:spLocks noGrp="1"/>
          </p:cNvSpPr>
          <p:nvPr>
            <p:ph idx="1"/>
          </p:nvPr>
        </p:nvSpPr>
        <p:spPr/>
        <p:txBody>
          <a:bodyPr/>
          <a:lstStyle/>
          <a:p>
            <a:endParaRPr kumimoji="1" lang="zh-TW" altLang="en-US"/>
          </a:p>
        </p:txBody>
      </p:sp>
      <p:sp>
        <p:nvSpPr>
          <p:cNvPr id="4" name="日期版面配置區 3">
            <a:extLst>
              <a:ext uri="{FF2B5EF4-FFF2-40B4-BE49-F238E27FC236}">
                <a16:creationId xmlns:a16="http://schemas.microsoft.com/office/drawing/2014/main" id="{C9E27340-0063-FC43-78F8-07EBCD77DABA}"/>
              </a:ext>
            </a:extLst>
          </p:cNvPr>
          <p:cNvSpPr>
            <a:spLocks noGrp="1"/>
          </p:cNvSpPr>
          <p:nvPr>
            <p:ph type="dt" sz="half" idx="10"/>
          </p:nvPr>
        </p:nvSpPr>
        <p:spPr/>
        <p:txBody>
          <a:bodyPr/>
          <a:lstStyle/>
          <a:p>
            <a:r>
              <a:rPr lang="en" altLang="zh-TW" b="0" i="0">
                <a:effectLst/>
                <a:latin typeface="+mn-lt"/>
              </a:rPr>
              <a:t>Wang, </a:t>
            </a:r>
            <a:r>
              <a:rPr lang="en" altLang="zh-TW" b="0" i="0" err="1">
                <a:effectLst/>
                <a:latin typeface="+mn-lt"/>
              </a:rPr>
              <a:t>Tongzhou</a:t>
            </a:r>
            <a:r>
              <a:rPr lang="en" altLang="zh-TW" b="0" i="0">
                <a:effectLst/>
                <a:latin typeface="+mn-lt"/>
              </a:rPr>
              <a:t>, and Phillip Isola. "Understanding contrastive representation learning through alignment and uniformity on the hypersphere." </a:t>
            </a:r>
            <a:r>
              <a:rPr lang="en" altLang="zh-TW" b="0" i="1">
                <a:effectLst/>
                <a:latin typeface="+mn-lt"/>
              </a:rPr>
              <a:t>International Conference on Machine Learning</a:t>
            </a:r>
            <a:r>
              <a:rPr lang="en" altLang="zh-TW" b="0" i="0">
                <a:effectLst/>
                <a:latin typeface="+mn-lt"/>
              </a:rPr>
              <a:t>. PMLR, 2020.</a:t>
            </a:r>
            <a:endParaRPr lang="en-TW">
              <a:latin typeface="+mn-lt"/>
            </a:endParaRPr>
          </a:p>
        </p:txBody>
      </p:sp>
      <p:pic>
        <p:nvPicPr>
          <p:cNvPr id="5" name="Google Shape;516;p78">
            <a:extLst>
              <a:ext uri="{FF2B5EF4-FFF2-40B4-BE49-F238E27FC236}">
                <a16:creationId xmlns:a16="http://schemas.microsoft.com/office/drawing/2014/main" id="{87373A0E-1FE2-5DF5-DF61-5B06BFAE42D7}"/>
              </a:ext>
            </a:extLst>
          </p:cNvPr>
          <p:cNvPicPr preferRelativeResize="0"/>
          <p:nvPr/>
        </p:nvPicPr>
        <p:blipFill rotWithShape="1">
          <a:blip r:embed="rId2">
            <a:alphaModFix/>
          </a:blip>
          <a:srcRect l="3475" r="6942" b="6924"/>
          <a:stretch/>
        </p:blipFill>
        <p:spPr>
          <a:xfrm>
            <a:off x="1592750" y="1856387"/>
            <a:ext cx="4503250" cy="4015675"/>
          </a:xfrm>
          <a:prstGeom prst="rect">
            <a:avLst/>
          </a:prstGeom>
          <a:noFill/>
          <a:ln>
            <a:noFill/>
          </a:ln>
        </p:spPr>
      </p:pic>
      <p:pic>
        <p:nvPicPr>
          <p:cNvPr id="6" name="Google Shape;517;p78">
            <a:extLst>
              <a:ext uri="{FF2B5EF4-FFF2-40B4-BE49-F238E27FC236}">
                <a16:creationId xmlns:a16="http://schemas.microsoft.com/office/drawing/2014/main" id="{7064C9EC-0BA4-544A-746B-F42778570817}"/>
              </a:ext>
            </a:extLst>
          </p:cNvPr>
          <p:cNvPicPr preferRelativeResize="0"/>
          <p:nvPr/>
        </p:nvPicPr>
        <p:blipFill>
          <a:blip r:embed="rId3">
            <a:alphaModFix/>
          </a:blip>
          <a:stretch>
            <a:fillRect/>
          </a:stretch>
        </p:blipFill>
        <p:spPr>
          <a:xfrm>
            <a:off x="6282700" y="2410912"/>
            <a:ext cx="4425475" cy="3513150"/>
          </a:xfrm>
          <a:prstGeom prst="rect">
            <a:avLst/>
          </a:prstGeom>
          <a:noFill/>
          <a:ln>
            <a:noFill/>
          </a:ln>
        </p:spPr>
      </p:pic>
      <p:pic>
        <p:nvPicPr>
          <p:cNvPr id="7" name="Google Shape;518;p78">
            <a:extLst>
              <a:ext uri="{FF2B5EF4-FFF2-40B4-BE49-F238E27FC236}">
                <a16:creationId xmlns:a16="http://schemas.microsoft.com/office/drawing/2014/main" id="{CD87F134-33D5-C535-20C0-4415F0756C38}"/>
              </a:ext>
            </a:extLst>
          </p:cNvPr>
          <p:cNvPicPr preferRelativeResize="0"/>
          <p:nvPr/>
        </p:nvPicPr>
        <p:blipFill>
          <a:blip r:embed="rId4">
            <a:alphaModFix/>
          </a:blip>
          <a:stretch>
            <a:fillRect/>
          </a:stretch>
        </p:blipFill>
        <p:spPr>
          <a:xfrm>
            <a:off x="6875177" y="1047262"/>
            <a:ext cx="3682574" cy="707400"/>
          </a:xfrm>
          <a:prstGeom prst="rect">
            <a:avLst/>
          </a:prstGeom>
          <a:noFill/>
          <a:ln>
            <a:noFill/>
          </a:ln>
        </p:spPr>
      </p:pic>
      <p:pic>
        <p:nvPicPr>
          <p:cNvPr id="8" name="Google Shape;519;p78">
            <a:extLst>
              <a:ext uri="{FF2B5EF4-FFF2-40B4-BE49-F238E27FC236}">
                <a16:creationId xmlns:a16="http://schemas.microsoft.com/office/drawing/2014/main" id="{C4811583-3368-8074-E56B-FAE2421605A6}"/>
              </a:ext>
            </a:extLst>
          </p:cNvPr>
          <p:cNvPicPr preferRelativeResize="0"/>
          <p:nvPr/>
        </p:nvPicPr>
        <p:blipFill>
          <a:blip r:embed="rId5">
            <a:alphaModFix/>
          </a:blip>
          <a:stretch>
            <a:fillRect/>
          </a:stretch>
        </p:blipFill>
        <p:spPr>
          <a:xfrm>
            <a:off x="6975300" y="1855176"/>
            <a:ext cx="3921299" cy="510175"/>
          </a:xfrm>
          <a:prstGeom prst="rect">
            <a:avLst/>
          </a:prstGeom>
          <a:noFill/>
          <a:ln>
            <a:noFill/>
          </a:ln>
        </p:spPr>
      </p:pic>
    </p:spTree>
    <p:extLst>
      <p:ext uri="{BB962C8B-B14F-4D97-AF65-F5344CB8AC3E}">
        <p14:creationId xmlns:p14="http://schemas.microsoft.com/office/powerpoint/2010/main" val="193478906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878CA200-3080-E4D2-1C06-A1E5B81C46C9}"/>
              </a:ext>
            </a:extLst>
          </p:cNvPr>
          <p:cNvSpPr>
            <a:spLocks noGrp="1"/>
          </p:cNvSpPr>
          <p:nvPr>
            <p:ph type="title"/>
          </p:nvPr>
        </p:nvSpPr>
        <p:spPr/>
        <p:txBody>
          <a:bodyPr/>
          <a:lstStyle/>
          <a:p>
            <a:r>
              <a:rPr lang="zh-TW" altLang="zh-TW"/>
              <a:t>Analysis</a:t>
            </a:r>
            <a:endParaRPr kumimoji="1" lang="zh-TW" altLang="en-US"/>
          </a:p>
        </p:txBody>
      </p:sp>
      <p:sp>
        <p:nvSpPr>
          <p:cNvPr id="3" name="內容版面配置區 2">
            <a:extLst>
              <a:ext uri="{FF2B5EF4-FFF2-40B4-BE49-F238E27FC236}">
                <a16:creationId xmlns:a16="http://schemas.microsoft.com/office/drawing/2014/main" id="{A762A2C8-3D69-64AF-49F4-253720A4A06A}"/>
              </a:ext>
            </a:extLst>
          </p:cNvPr>
          <p:cNvSpPr>
            <a:spLocks noGrp="1"/>
          </p:cNvSpPr>
          <p:nvPr>
            <p:ph idx="1"/>
          </p:nvPr>
        </p:nvSpPr>
        <p:spPr>
          <a:xfrm>
            <a:off x="838200" y="1219200"/>
            <a:ext cx="4145280" cy="4957763"/>
          </a:xfrm>
        </p:spPr>
        <p:txBody>
          <a:bodyPr/>
          <a:lstStyle/>
          <a:p>
            <a:pPr algn="l"/>
            <a:r>
              <a:rPr lang="en" altLang="zh-TW" b="1">
                <a:solidFill>
                  <a:srgbClr val="990000"/>
                </a:solidFill>
              </a:rPr>
              <a:t>Pre-trained embedding:</a:t>
            </a:r>
            <a:r>
              <a:rPr lang="en" altLang="zh-TW"/>
              <a:t> </a:t>
            </a:r>
            <a:br>
              <a:rPr lang="en" altLang="zh-TW"/>
            </a:br>
            <a:r>
              <a:rPr lang="en" altLang="zh-TW" u="sng"/>
              <a:t>good alignment</a:t>
            </a:r>
            <a:r>
              <a:rPr lang="en" altLang="zh-TW"/>
              <a:t> </a:t>
            </a:r>
            <a:br>
              <a:rPr lang="en" altLang="zh-TW"/>
            </a:br>
            <a:r>
              <a:rPr lang="en" altLang="zh-TW" u="sng"/>
              <a:t>poor uniformity</a:t>
            </a:r>
            <a:br>
              <a:rPr lang="en" altLang="zh-TW"/>
            </a:br>
            <a:r>
              <a:rPr lang="en" altLang="zh-TW"/>
              <a:t>=&gt; anisotropic</a:t>
            </a:r>
          </a:p>
          <a:p>
            <a:pPr algn="l"/>
            <a:endParaRPr kumimoji="1" lang="zh-TW" altLang="en-US"/>
          </a:p>
        </p:txBody>
      </p:sp>
      <p:pic>
        <p:nvPicPr>
          <p:cNvPr id="11" name="Google Shape;535;p80">
            <a:extLst>
              <a:ext uri="{FF2B5EF4-FFF2-40B4-BE49-F238E27FC236}">
                <a16:creationId xmlns:a16="http://schemas.microsoft.com/office/drawing/2014/main" id="{42A177E2-255F-C89A-9E73-1EBB768053AA}"/>
              </a:ext>
            </a:extLst>
          </p:cNvPr>
          <p:cNvPicPr preferRelativeResize="0"/>
          <p:nvPr/>
        </p:nvPicPr>
        <p:blipFill>
          <a:blip r:embed="rId2">
            <a:alphaModFix/>
          </a:blip>
          <a:stretch>
            <a:fillRect/>
          </a:stretch>
        </p:blipFill>
        <p:spPr>
          <a:xfrm>
            <a:off x="5620826" y="1698175"/>
            <a:ext cx="5732974" cy="3940625"/>
          </a:xfrm>
          <a:prstGeom prst="rect">
            <a:avLst/>
          </a:prstGeom>
          <a:noFill/>
          <a:ln>
            <a:noFill/>
          </a:ln>
        </p:spPr>
      </p:pic>
      <p:sp>
        <p:nvSpPr>
          <p:cNvPr id="4" name="日期版面配置區 3">
            <a:extLst>
              <a:ext uri="{FF2B5EF4-FFF2-40B4-BE49-F238E27FC236}">
                <a16:creationId xmlns:a16="http://schemas.microsoft.com/office/drawing/2014/main" id="{F3ADCD08-C670-C512-9845-36BE80257A8F}"/>
              </a:ext>
            </a:extLst>
          </p:cNvPr>
          <p:cNvSpPr>
            <a:spLocks noGrp="1"/>
          </p:cNvSpPr>
          <p:nvPr>
            <p:ph type="dt" sz="half" idx="10"/>
          </p:nvPr>
        </p:nvSpPr>
        <p:spPr/>
        <p:txBody>
          <a:bodyPr/>
          <a:lstStyle/>
          <a:p>
            <a:endParaRPr lang="en-TW"/>
          </a:p>
        </p:txBody>
      </p:sp>
      <p:sp>
        <p:nvSpPr>
          <p:cNvPr id="9" name="Google Shape;544;p81">
            <a:extLst>
              <a:ext uri="{FF2B5EF4-FFF2-40B4-BE49-F238E27FC236}">
                <a16:creationId xmlns:a16="http://schemas.microsoft.com/office/drawing/2014/main" id="{1DCB681A-BFEC-B0F8-4E5F-DA42BB8080FD}"/>
              </a:ext>
            </a:extLst>
          </p:cNvPr>
          <p:cNvSpPr/>
          <p:nvPr/>
        </p:nvSpPr>
        <p:spPr>
          <a:xfrm>
            <a:off x="8558290" y="4029488"/>
            <a:ext cx="1581885" cy="747312"/>
          </a:xfrm>
          <a:prstGeom prst="ellipse">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721972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92DEDB70-A7ED-FC6E-7612-C108F2FB3E10}"/>
              </a:ext>
            </a:extLst>
          </p:cNvPr>
          <p:cNvSpPr>
            <a:spLocks noGrp="1"/>
          </p:cNvSpPr>
          <p:nvPr>
            <p:ph type="title"/>
          </p:nvPr>
        </p:nvSpPr>
        <p:spPr/>
        <p:txBody>
          <a:bodyPr/>
          <a:lstStyle/>
          <a:p>
            <a:r>
              <a:rPr lang="zh-TW" altLang="zh-TW"/>
              <a:t>Analysis</a:t>
            </a:r>
            <a:endParaRPr kumimoji="1" lang="zh-TW" altLang="en-US"/>
          </a:p>
        </p:txBody>
      </p:sp>
      <p:sp>
        <p:nvSpPr>
          <p:cNvPr id="3" name="內容版面配置區 2">
            <a:extLst>
              <a:ext uri="{FF2B5EF4-FFF2-40B4-BE49-F238E27FC236}">
                <a16:creationId xmlns:a16="http://schemas.microsoft.com/office/drawing/2014/main" id="{3B6C115A-DE0F-17AD-5DC7-D68A3A4CF0AA}"/>
              </a:ext>
            </a:extLst>
          </p:cNvPr>
          <p:cNvSpPr>
            <a:spLocks noGrp="1"/>
          </p:cNvSpPr>
          <p:nvPr>
            <p:ph idx="1"/>
          </p:nvPr>
        </p:nvSpPr>
        <p:spPr/>
        <p:txBody>
          <a:bodyPr vert="horz" lIns="91440" tIns="45720" rIns="91440" bIns="45720" rtlCol="0" anchor="t">
            <a:normAutofit/>
          </a:bodyPr>
          <a:lstStyle/>
          <a:p>
            <a:pPr marL="457200" lvl="0" indent="-342900" algn="l" rtl="0">
              <a:spcBef>
                <a:spcPts val="0"/>
              </a:spcBef>
              <a:spcAft>
                <a:spcPts val="0"/>
              </a:spcAft>
              <a:buSzPts val="1800"/>
              <a:buChar char="●"/>
            </a:pPr>
            <a:r>
              <a:rPr lang="en" altLang="zh-TW" b="1"/>
              <a:t>Pre-trained embedding:</a:t>
            </a:r>
            <a:r>
              <a:rPr lang="en" altLang="zh-TW"/>
              <a:t> </a:t>
            </a:r>
            <a:br>
              <a:rPr lang="en" altLang="zh-TW"/>
            </a:br>
            <a:r>
              <a:rPr lang="en" altLang="zh-TW" u="sng"/>
              <a:t>good alignment</a:t>
            </a:r>
            <a:r>
              <a:rPr lang="en" altLang="zh-TW"/>
              <a:t> </a:t>
            </a:r>
            <a:br>
              <a:rPr lang="en" altLang="zh-TW"/>
            </a:br>
            <a:r>
              <a:rPr lang="en" altLang="zh-TW" u="sng"/>
              <a:t>poor uniformity</a:t>
            </a:r>
            <a:br>
              <a:rPr lang="en" altLang="zh-TW"/>
            </a:br>
            <a:r>
              <a:rPr lang="en" altLang="zh-TW"/>
              <a:t>=&gt; anisotropic</a:t>
            </a:r>
          </a:p>
          <a:p>
            <a:pPr marL="457200" lvl="0" indent="-342900" algn="l" rtl="0">
              <a:spcBef>
                <a:spcPts val="0"/>
              </a:spcBef>
              <a:spcAft>
                <a:spcPts val="0"/>
              </a:spcAft>
              <a:buSzPts val="1800"/>
              <a:buChar char="●"/>
            </a:pPr>
            <a:r>
              <a:rPr lang="en" altLang="zh-TW" b="1">
                <a:solidFill>
                  <a:srgbClr val="990000"/>
                </a:solidFill>
              </a:rPr>
              <a:t>Post-processing methods</a:t>
            </a:r>
            <a:br>
              <a:rPr lang="en" altLang="zh-TW"/>
            </a:br>
            <a:r>
              <a:rPr lang="en" altLang="zh-TW"/>
              <a:t>(BERT-whitening/flow): </a:t>
            </a:r>
            <a:br>
              <a:rPr lang="en" altLang="zh-TW"/>
            </a:br>
            <a:r>
              <a:rPr lang="en" altLang="zh-TW" u="sng"/>
              <a:t>good uniformity</a:t>
            </a:r>
            <a:br>
              <a:rPr lang="en" altLang="zh-TW" u="sng"/>
            </a:br>
            <a:r>
              <a:rPr lang="en" altLang="zh-TW" u="sng"/>
              <a:t>poor alignment</a:t>
            </a:r>
            <a:r>
              <a:rPr lang="en" altLang="zh-TW"/>
              <a:t> </a:t>
            </a:r>
          </a:p>
          <a:p>
            <a:pPr algn="l"/>
            <a:endParaRPr kumimoji="1" lang="zh-TW" altLang="en-US"/>
          </a:p>
        </p:txBody>
      </p:sp>
      <p:sp>
        <p:nvSpPr>
          <p:cNvPr id="4" name="日期版面配置區 3">
            <a:extLst>
              <a:ext uri="{FF2B5EF4-FFF2-40B4-BE49-F238E27FC236}">
                <a16:creationId xmlns:a16="http://schemas.microsoft.com/office/drawing/2014/main" id="{43AC024D-8129-DCE3-F9CF-BB1AB178B350}"/>
              </a:ext>
            </a:extLst>
          </p:cNvPr>
          <p:cNvSpPr>
            <a:spLocks noGrp="1"/>
          </p:cNvSpPr>
          <p:nvPr>
            <p:ph type="dt" sz="half" idx="10"/>
          </p:nvPr>
        </p:nvSpPr>
        <p:spPr/>
        <p:txBody>
          <a:bodyPr/>
          <a:lstStyle/>
          <a:p>
            <a:endParaRPr lang="en-TW"/>
          </a:p>
        </p:txBody>
      </p:sp>
      <p:pic>
        <p:nvPicPr>
          <p:cNvPr id="5" name="Google Shape;535;p80">
            <a:extLst>
              <a:ext uri="{FF2B5EF4-FFF2-40B4-BE49-F238E27FC236}">
                <a16:creationId xmlns:a16="http://schemas.microsoft.com/office/drawing/2014/main" id="{DA6E925A-4264-EFF2-C170-BA4DAA6C839F}"/>
              </a:ext>
            </a:extLst>
          </p:cNvPr>
          <p:cNvPicPr preferRelativeResize="0"/>
          <p:nvPr/>
        </p:nvPicPr>
        <p:blipFill>
          <a:blip r:embed="rId2">
            <a:alphaModFix/>
          </a:blip>
          <a:stretch>
            <a:fillRect/>
          </a:stretch>
        </p:blipFill>
        <p:spPr>
          <a:xfrm>
            <a:off x="5620826" y="1698175"/>
            <a:ext cx="5732974" cy="3940625"/>
          </a:xfrm>
          <a:prstGeom prst="rect">
            <a:avLst/>
          </a:prstGeom>
          <a:noFill/>
          <a:ln>
            <a:noFill/>
          </a:ln>
        </p:spPr>
      </p:pic>
      <p:sp>
        <p:nvSpPr>
          <p:cNvPr id="6" name="Google Shape;536;p80">
            <a:extLst>
              <a:ext uri="{FF2B5EF4-FFF2-40B4-BE49-F238E27FC236}">
                <a16:creationId xmlns:a16="http://schemas.microsoft.com/office/drawing/2014/main" id="{1CEBE083-0157-82E9-A8D9-97E14BAF7461}"/>
              </a:ext>
            </a:extLst>
          </p:cNvPr>
          <p:cNvSpPr/>
          <p:nvPr/>
        </p:nvSpPr>
        <p:spPr>
          <a:xfrm>
            <a:off x="6219150" y="1621975"/>
            <a:ext cx="2017200" cy="1721400"/>
          </a:xfrm>
          <a:prstGeom prst="ellipse">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5149551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{EA10BBC5-CBCB-E644-9229-9DB6F941389C}tf16401369</Template>
  <TotalTime>1841</TotalTime>
  <Words>16144</Words>
  <Application>Microsoft Macintosh PowerPoint</Application>
  <PresentationFormat>寬螢幕</PresentationFormat>
  <Paragraphs>2750</Paragraphs>
  <Slides>265</Slides>
  <Notes>41</Notes>
  <HiddenSlides>4</HiddenSlides>
  <MMClips>0</MMClips>
  <ScaleCrop>false</ScaleCrop>
  <HeadingPairs>
    <vt:vector size="6" baseType="variant">
      <vt:variant>
        <vt:lpstr>使用字型</vt:lpstr>
      </vt:variant>
      <vt:variant>
        <vt:i4>17</vt:i4>
      </vt:variant>
      <vt:variant>
        <vt:lpstr>佈景主題</vt:lpstr>
      </vt:variant>
      <vt:variant>
        <vt:i4>1</vt:i4>
      </vt:variant>
      <vt:variant>
        <vt:lpstr>投影片標題</vt:lpstr>
      </vt:variant>
      <vt:variant>
        <vt:i4>265</vt:i4>
      </vt:variant>
    </vt:vector>
  </HeadingPairs>
  <TitlesOfParts>
    <vt:vector size="283" baseType="lpstr">
      <vt:lpstr>-apple-system</vt:lpstr>
      <vt:lpstr>微軟正黑體</vt:lpstr>
      <vt:lpstr>微軟正黑體</vt:lpstr>
      <vt:lpstr>BwNistaGrot-Rg</vt:lpstr>
      <vt:lpstr>Heiti SC Medium</vt:lpstr>
      <vt:lpstr>Space Grotesk</vt:lpstr>
      <vt:lpstr>system-ui</vt:lpstr>
      <vt:lpstr>YouTube Sans</vt:lpstr>
      <vt:lpstr>Arial</vt:lpstr>
      <vt:lpstr>Arial</vt:lpstr>
      <vt:lpstr>Calibri</vt:lpstr>
      <vt:lpstr>Calibri Light</vt:lpstr>
      <vt:lpstr>Cambria Math</vt:lpstr>
      <vt:lpstr>Helvetica Neue</vt:lpstr>
      <vt:lpstr>Lucida Grande</vt:lpstr>
      <vt:lpstr>Open Sans</vt:lpstr>
      <vt:lpstr>Times</vt:lpstr>
      <vt:lpstr>Office Theme</vt:lpstr>
      <vt:lpstr>Recent Advances in Pre-trained Language Models:  Why Do They Work and How to Use Them</vt:lpstr>
      <vt:lpstr>Recent Advances in Pre-trained Language Models:  Why Do They Work and How to Use Them</vt:lpstr>
      <vt:lpstr>Recent Advances in Pre-trained Language Models:  Why Do They Work and How To Use Them</vt:lpstr>
      <vt:lpstr>Recent Advances in Pre-trained Language Models:  Why Do They Work and How to Use Them</vt:lpstr>
      <vt:lpstr>Schedule</vt:lpstr>
      <vt:lpstr>PowerPoint 簡報</vt:lpstr>
      <vt:lpstr>PowerPoint 簡報</vt:lpstr>
      <vt:lpstr>PowerPoint 簡報</vt:lpstr>
      <vt:lpstr>PowerPoint 簡報</vt:lpstr>
      <vt:lpstr>Framework of Pre-training </vt:lpstr>
      <vt:lpstr>Pre-training for NLP</vt:lpstr>
      <vt:lpstr>This is not a complete survey!</vt:lpstr>
      <vt:lpstr>Pre-training for NLP</vt:lpstr>
      <vt:lpstr>Pre-training for NLP - Fine-tune (Example)</vt:lpstr>
      <vt:lpstr>Pre-training for NLP</vt:lpstr>
      <vt:lpstr>Pre-training for NLP</vt:lpstr>
      <vt:lpstr>Pre-training for Speech</vt:lpstr>
      <vt:lpstr>Pre-training for Speech</vt:lpstr>
      <vt:lpstr>Speech processing Universal PERformance Benchmark (SUPERB)</vt:lpstr>
      <vt:lpstr>PowerPoint 簡報</vt:lpstr>
      <vt:lpstr>PowerPoint 簡報</vt:lpstr>
      <vt:lpstr>Schedule</vt:lpstr>
      <vt:lpstr>PowerPoint 簡報</vt:lpstr>
      <vt:lpstr>Contextualized Word Representations </vt:lpstr>
      <vt:lpstr>PowerPoint 簡報</vt:lpstr>
      <vt:lpstr>BERTology - What does each layer learn?</vt:lpstr>
      <vt:lpstr>BERTology - What does each layer learn?</vt:lpstr>
      <vt:lpstr>BERTology - What does each layer learn?</vt:lpstr>
      <vt:lpstr>Encoding Syntax  </vt:lpstr>
      <vt:lpstr>BERTology - What does each layer learn?</vt:lpstr>
      <vt:lpstr>BERTology - What does each layer learn?</vt:lpstr>
      <vt:lpstr>PowerPoint 簡報</vt:lpstr>
      <vt:lpstr>BERT Embryology </vt:lpstr>
      <vt:lpstr>When Do You Need Billions of Words of Pretraining Data?</vt:lpstr>
      <vt:lpstr>Pre-trained Intrinsic Dimension</vt:lpstr>
      <vt:lpstr>Cross-discipline Capability</vt:lpstr>
      <vt:lpstr>Cross-discipline Capability</vt:lpstr>
      <vt:lpstr>Cross-discipline Capability</vt:lpstr>
      <vt:lpstr>Cross-discipline Capability</vt:lpstr>
      <vt:lpstr>Cross-discipline Capability</vt:lpstr>
      <vt:lpstr>PowerPoint 簡報</vt:lpstr>
      <vt:lpstr>To learn more …</vt:lpstr>
      <vt:lpstr>Pre-training on Artificial Data</vt:lpstr>
      <vt:lpstr>Pre-training on Artificial Data</vt:lpstr>
      <vt:lpstr>PowerPoint 簡報</vt:lpstr>
      <vt:lpstr>Pre-training on Artificial Data</vt:lpstr>
      <vt:lpstr>Pre-training on Artificial Data</vt:lpstr>
      <vt:lpstr>Pre-training on Artificial Data</vt:lpstr>
      <vt:lpstr>Pre-training on Artificial Data</vt:lpstr>
      <vt:lpstr>PowerPoint 簡報</vt:lpstr>
      <vt:lpstr>To learn more ……</vt:lpstr>
      <vt:lpstr>To learn more ……</vt:lpstr>
      <vt:lpstr>Concluding Remarks of Part 2</vt:lpstr>
      <vt:lpstr>Schedule</vt:lpstr>
      <vt:lpstr>PowerPoint 簡報</vt:lpstr>
      <vt:lpstr>PowerPoint 簡報</vt:lpstr>
      <vt:lpstr>Why Contrastive?</vt:lpstr>
      <vt:lpstr>Why Contrastive?</vt:lpstr>
      <vt:lpstr>Contrastive Learning</vt:lpstr>
      <vt:lpstr>Contrastive Learning for NLP?</vt:lpstr>
      <vt:lpstr>Why Contrastive on NLP?</vt:lpstr>
      <vt:lpstr>Outline of Part 3</vt:lpstr>
      <vt:lpstr>Outline of Part 3</vt:lpstr>
      <vt:lpstr>General-Purpose Sentence Representations</vt:lpstr>
      <vt:lpstr>Before BERT came out…</vt:lpstr>
      <vt:lpstr>Before BERT came out…</vt:lpstr>
      <vt:lpstr>PowerPoint 簡報</vt:lpstr>
      <vt:lpstr>How to obtain sentence representations from BERT? </vt:lpstr>
      <vt:lpstr>Anisotropy problem in BERT’s representation space</vt:lpstr>
      <vt:lpstr>BERT-flow</vt:lpstr>
      <vt:lpstr>BERT-flow</vt:lpstr>
      <vt:lpstr>BERT-whitening</vt:lpstr>
      <vt:lpstr>We need further fine-tuning  to extract better sentence embeddings  from pre-trained language models…</vt:lpstr>
      <vt:lpstr>Outline of Part 3</vt:lpstr>
      <vt:lpstr>Contrastive Learning</vt:lpstr>
      <vt:lpstr>Outline of Part 3</vt:lpstr>
      <vt:lpstr>DeCLUTR</vt:lpstr>
      <vt:lpstr>Results (STS)</vt:lpstr>
      <vt:lpstr>ConSERT</vt:lpstr>
      <vt:lpstr>Experiments</vt:lpstr>
      <vt:lpstr>Effects of Augmentation Strategies</vt:lpstr>
      <vt:lpstr>Outline of Part 3</vt:lpstr>
      <vt:lpstr>Datasets from Instructions (DINO 🦕)</vt:lpstr>
      <vt:lpstr>Datasets from Instructions (DINO 🦕)</vt:lpstr>
      <vt:lpstr>Outline of Part 3</vt:lpstr>
      <vt:lpstr>BYOL</vt:lpstr>
      <vt:lpstr>BYOL for sentence representations</vt:lpstr>
      <vt:lpstr>Outline of Part 3</vt:lpstr>
      <vt:lpstr>SimCSE (Unsupervised)</vt:lpstr>
      <vt:lpstr>Results (STS)</vt:lpstr>
      <vt:lpstr>Why Dropout?</vt:lpstr>
      <vt:lpstr>Why Self-Prediction?</vt:lpstr>
      <vt:lpstr>How to Dropout?</vt:lpstr>
      <vt:lpstr>Supervised SimCSE</vt:lpstr>
      <vt:lpstr>Supervised SimCSE</vt:lpstr>
      <vt:lpstr>Supervised SimCSE</vt:lpstr>
      <vt:lpstr>Alignment &amp; Uniformity</vt:lpstr>
      <vt:lpstr>Analysis</vt:lpstr>
      <vt:lpstr>Analysis</vt:lpstr>
      <vt:lpstr>Analysis</vt:lpstr>
      <vt:lpstr>mSimCSE</vt:lpstr>
      <vt:lpstr>mSimCSE</vt:lpstr>
      <vt:lpstr>Outline of Part 3</vt:lpstr>
      <vt:lpstr>What we’ve learned from SimCSE?</vt:lpstr>
      <vt:lpstr>Let's take a step back…</vt:lpstr>
      <vt:lpstr>Background: Equivariant Contrastive Learning</vt:lpstr>
      <vt:lpstr>Background: Equivariant Contrastive Learning</vt:lpstr>
      <vt:lpstr>Background: Equivariant Contrastive Learning</vt:lpstr>
      <vt:lpstr>Background: Equivariant Contrastive Learning</vt:lpstr>
      <vt:lpstr>Background: Equivariant Contrastive Learning</vt:lpstr>
      <vt:lpstr>DiffCSE</vt:lpstr>
      <vt:lpstr>DiffCSE</vt:lpstr>
      <vt:lpstr>DiffCSE</vt:lpstr>
      <vt:lpstr>DiffCSE</vt:lpstr>
      <vt:lpstr>DiffCSE</vt:lpstr>
      <vt:lpstr>DiffCSE</vt:lpstr>
      <vt:lpstr>DiffCSE</vt:lpstr>
      <vt:lpstr>DiffCSE</vt:lpstr>
      <vt:lpstr>DiffCSE</vt:lpstr>
      <vt:lpstr>DiffCSE</vt:lpstr>
      <vt:lpstr>Results (STS)</vt:lpstr>
      <vt:lpstr>Retrieval Results</vt:lpstr>
      <vt:lpstr>Outline of Part 3</vt:lpstr>
      <vt:lpstr>PromptBERT</vt:lpstr>
      <vt:lpstr>PromptBERT</vt:lpstr>
      <vt:lpstr>Outline of Part 3</vt:lpstr>
      <vt:lpstr>RankEncoder</vt:lpstr>
      <vt:lpstr>RankEncoder</vt:lpstr>
      <vt:lpstr>RankEncoder</vt:lpstr>
      <vt:lpstr>RankEncoder</vt:lpstr>
      <vt:lpstr>Conclusion</vt:lpstr>
      <vt:lpstr>Schedule</vt:lpstr>
      <vt:lpstr>PowerPoint 簡報</vt:lpstr>
      <vt:lpstr>Parameter-Efficient Fine-tuning</vt:lpstr>
      <vt:lpstr>Parameter-Efficient Fine-tuning</vt:lpstr>
      <vt:lpstr>Parameter-Efficient Fine-tuning</vt:lpstr>
      <vt:lpstr>Parameter-Efficient Fine-tuning</vt:lpstr>
      <vt:lpstr>Parameter-Efficient Fine-tuning</vt:lpstr>
      <vt:lpstr>Parameter-Efficient Fine-tuning</vt:lpstr>
      <vt:lpstr>Parameter-Efficient Fine-tuning</vt:lpstr>
      <vt:lpstr>PowerPoint 簡報</vt:lpstr>
      <vt:lpstr>Parameter-Efficient Fine-tuning: Adapter</vt:lpstr>
      <vt:lpstr>Parameter-Efficient Fine-tuning: Adapter</vt:lpstr>
      <vt:lpstr>Parameter-Efficient Fine-tuning: Adapter</vt:lpstr>
      <vt:lpstr>Parameter-Efficient Fine-tuning: Adapter</vt:lpstr>
      <vt:lpstr>Parameter-Efficient Fine-tuning: Adapter</vt:lpstr>
      <vt:lpstr>PowerPoint 簡報</vt:lpstr>
      <vt:lpstr>Parameter-Efficient Fine-tuning: LoRA</vt:lpstr>
      <vt:lpstr>Parameter-Efficient Fine-tuning: LoRA</vt:lpstr>
      <vt:lpstr>Parameter-Efficient Fine-tuning: LoRA</vt:lpstr>
      <vt:lpstr>Parameter-Efficient Fine-tuning: LoRA</vt:lpstr>
      <vt:lpstr>Parameter-Efficient Fine-tuning: LoRA</vt:lpstr>
      <vt:lpstr>Parameter-Efficient Fine-tuning: LoRA</vt:lpstr>
      <vt:lpstr>PowerPoint 簡報</vt:lpstr>
      <vt:lpstr>Parameter-Efficient Fine-tuning: Prefix Tuning</vt:lpstr>
      <vt:lpstr>Parameter-Efficient Fine-tuning: Prefix Tuning</vt:lpstr>
      <vt:lpstr>Parameter-Efficient Fine-tuning: Prefix Tuning​</vt:lpstr>
      <vt:lpstr>Prefix Tuning​</vt:lpstr>
      <vt:lpstr>PowerPoint 簡報</vt:lpstr>
      <vt:lpstr>Parameter-Efficient Fine-tuning: Prefix Tuning​</vt:lpstr>
      <vt:lpstr>PowerPoint 簡報</vt:lpstr>
      <vt:lpstr>Parameter-Efficient Fine-tuning: Soft Prompting </vt:lpstr>
      <vt:lpstr>Parameter-Efficient Fine-tuning: Soft Prompting </vt:lpstr>
      <vt:lpstr>Parameter-Efficient Fine-tuning: Soft Prompting  </vt:lpstr>
      <vt:lpstr>Parameter-Efficient Fine-tuning: Soft Prompting  </vt:lpstr>
      <vt:lpstr>Parameter-Efficient Fine-tuning: Soft Prompting  </vt:lpstr>
      <vt:lpstr>PowerPoint 簡報</vt:lpstr>
      <vt:lpstr>Parameter-Efficient Fine-tuning</vt:lpstr>
      <vt:lpstr>Parameter-Efficient Fine-tuning: Adapter</vt:lpstr>
      <vt:lpstr>Parameter-Efficient Fine-tuning: LoRA</vt:lpstr>
      <vt:lpstr>PowerPoint 簡報</vt:lpstr>
      <vt:lpstr>Parameter-Efficient Fine-tuning: Soft Prompting </vt:lpstr>
      <vt:lpstr>Parameter-Efficient Fine-tuning </vt:lpstr>
      <vt:lpstr>Parameter-Efficient Fine-tuning </vt:lpstr>
      <vt:lpstr>Parameter-Efficient Fine-tuning </vt:lpstr>
      <vt:lpstr>Parameter-Efficient Fine-tuning </vt:lpstr>
      <vt:lpstr>Schedule</vt:lpstr>
      <vt:lpstr>PowerPoint 簡報</vt:lpstr>
      <vt:lpstr>Using PLMs with different amounts of data</vt:lpstr>
      <vt:lpstr>Using PLMs with different amounts of data</vt:lpstr>
      <vt:lpstr>Using PLMs with different amounts of data</vt:lpstr>
      <vt:lpstr>Using PLMs with different amounts of data</vt:lpstr>
      <vt:lpstr>Using PLMs with different amounts of data</vt:lpstr>
      <vt:lpstr>Using PLMs with different amounts of data</vt:lpstr>
      <vt:lpstr>PowerPoint 簡報</vt:lpstr>
      <vt:lpstr>Intermediate-task fine-tuning</vt:lpstr>
      <vt:lpstr>Intermediate-task fine-tuning</vt:lpstr>
      <vt:lpstr>Intermediate-task fine-tuning</vt:lpstr>
      <vt:lpstr>Intermediate-task fine-tuning</vt:lpstr>
      <vt:lpstr>Intermediate-task fine-tuning</vt:lpstr>
      <vt:lpstr>Intermediate-task fine-tuning</vt:lpstr>
      <vt:lpstr>Intermediate-task fine-tuning</vt:lpstr>
      <vt:lpstr>Intermediate-task fine-tuning</vt:lpstr>
      <vt:lpstr>Intermediate-task fine-tuning</vt:lpstr>
      <vt:lpstr>Intermediate-task fine-tuning</vt:lpstr>
      <vt:lpstr>Intermediate-task fine-tuning</vt:lpstr>
      <vt:lpstr>Intermediate-task fine-tuning</vt:lpstr>
      <vt:lpstr>Intermediate-task fine-tuning</vt:lpstr>
      <vt:lpstr>PowerPoint 簡報</vt:lpstr>
      <vt:lpstr>Multi-task fine-tuning</vt:lpstr>
      <vt:lpstr>PowerPoint 簡報</vt:lpstr>
      <vt:lpstr>Prompt tuning for few-shot learning</vt:lpstr>
      <vt:lpstr>PowerPoint 簡報</vt:lpstr>
      <vt:lpstr>Prompt tuning for few-shot learning</vt:lpstr>
      <vt:lpstr>PowerPoint 簡報</vt:lpstr>
      <vt:lpstr>Prompt tuning for few-shot learning</vt:lpstr>
      <vt:lpstr>Prompt tuning for few-shot learning</vt:lpstr>
      <vt:lpstr>Prompt tuning for few-shot learning</vt:lpstr>
      <vt:lpstr>Prompt tuning for few-shot learning</vt:lpstr>
      <vt:lpstr>Prompt tuning for few-shot learning</vt:lpstr>
      <vt:lpstr>Prompt tuning for few-shot learning</vt:lpstr>
      <vt:lpstr>Prompt tuning for few-shot learning</vt:lpstr>
      <vt:lpstr>Prompt tuning for few-shot learning</vt:lpstr>
      <vt:lpstr>Prompt tuning for few-shot learning</vt:lpstr>
      <vt:lpstr>Prompt tuning for few-shot learning</vt:lpstr>
      <vt:lpstr>Prompt tuning for few-shot learning</vt:lpstr>
      <vt:lpstr>Prompt tuning for few-shot learning</vt:lpstr>
      <vt:lpstr>Prompt tuning for few-shot learning</vt:lpstr>
      <vt:lpstr>Prompt tuning for few-shot learning</vt:lpstr>
      <vt:lpstr>Prompt tuning for few-shot learning</vt:lpstr>
      <vt:lpstr>Prompt tuning for few-shot learning</vt:lpstr>
      <vt:lpstr>Prompt tuning for few-shot learning</vt:lpstr>
      <vt:lpstr>Prompt tuning for few-shot learning</vt:lpstr>
      <vt:lpstr>Prompt tuning for few-shot learning</vt:lpstr>
      <vt:lpstr>Prompt tuning for few-shot learning</vt:lpstr>
      <vt:lpstr>Prompt tuning for few-shot learning</vt:lpstr>
      <vt:lpstr>Prompt tuning for few-shot learning</vt:lpstr>
      <vt:lpstr>Prompt tuning for few-shot learning</vt:lpstr>
      <vt:lpstr>Prompt tuning for few-shot learning</vt:lpstr>
      <vt:lpstr>Prompt tuning for few-shot learning</vt:lpstr>
      <vt:lpstr>Prompt tuning for few-shot learning</vt:lpstr>
      <vt:lpstr>PowerPoint 簡報</vt:lpstr>
      <vt:lpstr>Semi-supervised learning with PLMs</vt:lpstr>
      <vt:lpstr>Semi-supervised learning with PLMs: PET</vt:lpstr>
      <vt:lpstr>Semi-supervised learning with PLMs: PET</vt:lpstr>
      <vt:lpstr>Semi-supervised learning with PLMs: PET</vt:lpstr>
      <vt:lpstr>Semi-supervised learning with PLMs: PET</vt:lpstr>
      <vt:lpstr>Semi-supervised learning with PLMs: STraTa</vt:lpstr>
      <vt:lpstr>Semi-supervised learning with PLMs: STraTa</vt:lpstr>
      <vt:lpstr>Semi-supervised learning with PLMs: STraTa</vt:lpstr>
      <vt:lpstr>Semi-supervised learning with PLMs: STraTa</vt:lpstr>
      <vt:lpstr>Semi-supervised learning with PLMs: STraTa</vt:lpstr>
      <vt:lpstr>Semi-supervised learning with PLMs: STraTa</vt:lpstr>
      <vt:lpstr>Semi-supervised learning with PLMs: STraTa</vt:lpstr>
      <vt:lpstr>Semi-supervised learning with PLMs: STraTa</vt:lpstr>
      <vt:lpstr>PowerPoint 簡報</vt:lpstr>
      <vt:lpstr>Zero-shot learning</vt:lpstr>
      <vt:lpstr>Zero-shot learning</vt:lpstr>
      <vt:lpstr>Zero-shot learning</vt:lpstr>
      <vt:lpstr>Zero-shot learning</vt:lpstr>
      <vt:lpstr>Zero-shot learning</vt:lpstr>
      <vt:lpstr>Zero-shot learning</vt:lpstr>
      <vt:lpstr>Zero-shot learning</vt:lpstr>
      <vt:lpstr>Zero-shot learning</vt:lpstr>
      <vt:lpstr>Zero-shot learning</vt:lpstr>
      <vt:lpstr>Zero-shot learning</vt:lpstr>
      <vt:lpstr>PowerPoint 簡報</vt:lpstr>
      <vt:lpstr>Using PLMs with different amount of data</vt:lpstr>
      <vt:lpstr>Using PLMs with different amount of data</vt:lpstr>
      <vt:lpstr>Schedule</vt:lpstr>
      <vt:lpstr>PowerPoint 簡報</vt:lpstr>
      <vt:lpstr>Conclusion</vt:lpstr>
      <vt:lpstr>Future work</vt:lpstr>
      <vt:lpstr>Future work</vt:lpstr>
      <vt:lpstr>Recent Advances in PLMs:  Why Do They Work and  How to Use Them</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Recent Advances in  Pre-trained Language Models</dc:title>
  <dc:creator>成翰 姜</dc:creator>
  <cp:lastModifiedBy>Cheng-Han Chiang</cp:lastModifiedBy>
  <cp:revision>5</cp:revision>
  <cp:lastPrinted>2022-11-06T23:42:48Z</cp:lastPrinted>
  <dcterms:created xsi:type="dcterms:W3CDTF">2022-03-17T11:47:48Z</dcterms:created>
  <dcterms:modified xsi:type="dcterms:W3CDTF">2022-11-24T00:33:45Z</dcterms:modified>
</cp:coreProperties>
</file>